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050" r:id="rId1"/>
  </p:sldMasterIdLst>
  <p:notesMasterIdLst>
    <p:notesMasterId r:id="rId14"/>
  </p:notesMasterIdLst>
  <p:handoutMasterIdLst>
    <p:handoutMasterId r:id="rId15"/>
  </p:handoutMasterIdLst>
  <p:sldIdLst>
    <p:sldId id="341" r:id="rId2"/>
    <p:sldId id="342" r:id="rId3"/>
    <p:sldId id="343" r:id="rId4"/>
    <p:sldId id="344" r:id="rId5"/>
    <p:sldId id="345" r:id="rId6"/>
    <p:sldId id="346" r:id="rId7"/>
    <p:sldId id="347" r:id="rId8"/>
    <p:sldId id="348" r:id="rId9"/>
    <p:sldId id="349" r:id="rId10"/>
    <p:sldId id="350" r:id="rId11"/>
    <p:sldId id="351" r:id="rId12"/>
    <p:sldId id="352" r:id="rId13"/>
  </p:sldIdLst>
  <p:sldSz cx="9144000" cy="6858000" type="screen4x3"/>
  <p:notesSz cx="6794500" cy="9931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28"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28"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28"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28"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28"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28"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28"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28"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28" charset="-128"/>
        <a:cs typeface="+mn-cs"/>
      </a:defRPr>
    </a:lvl9pPr>
  </p:defaultTextStyle>
  <p:extLst>
    <p:ext uri="{EFAFB233-063F-42B5-8137-9DF3F51BA10A}">
      <p15:sldGuideLst xmlns:p15="http://schemas.microsoft.com/office/powerpoint/2012/main" xmlns="">
        <p15:guide id="1" orient="horz" pos="1162">
          <p15:clr>
            <a:srgbClr val="A4A3A4"/>
          </p15:clr>
        </p15:guide>
        <p15:guide id="2" pos="2088">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66FF33"/>
    <a:srgbClr val="000099"/>
    <a:srgbClr val="99FF99"/>
    <a:srgbClr val="66FFCC"/>
    <a:srgbClr val="FF99FF"/>
    <a:srgbClr val="00CC99"/>
    <a:srgbClr val="00CC66"/>
    <a:srgbClr val="33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74746" autoAdjust="0"/>
  </p:normalViewPr>
  <p:slideViewPr>
    <p:cSldViewPr snapToGrid="0" showGuides="1">
      <p:cViewPr varScale="1">
        <p:scale>
          <a:sx n="71" d="100"/>
          <a:sy n="71" d="100"/>
        </p:scale>
        <p:origin x="-1824" y="-102"/>
      </p:cViewPr>
      <p:guideLst>
        <p:guide orient="horz" pos="1162"/>
        <p:guide pos="20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206"/>
    </p:cViewPr>
  </p:sorterViewPr>
  <p:notesViewPr>
    <p:cSldViewPr snapToGrid="0" showGuides="1">
      <p:cViewPr>
        <p:scale>
          <a:sx n="100" d="100"/>
          <a:sy n="100" d="100"/>
        </p:scale>
        <p:origin x="-1656" y="1260"/>
      </p:cViewPr>
      <p:guideLst>
        <p:guide orient="horz" pos="3128"/>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chart>
    <c:plotArea>
      <c:layout/>
      <c:scatterChart>
        <c:scatterStyle val="lineMarker"/>
        <c:ser>
          <c:idx val="0"/>
          <c:order val="0"/>
          <c:spPr>
            <a:ln w="28575">
              <a:noFill/>
            </a:ln>
          </c:spPr>
          <c:marker>
            <c:symbol val="diamond"/>
            <c:size val="15"/>
          </c:marker>
          <c:errBars>
            <c:errDir val="y"/>
            <c:errBarType val="both"/>
            <c:errValType val="cust"/>
            <c:plus>
              <c:numRef>
                <c:f>(Sheet1!$C$4,Sheet1!$E$4)</c:f>
                <c:numCache>
                  <c:formatCode>General</c:formatCode>
                  <c:ptCount val="2"/>
                  <c:pt idx="0">
                    <c:v>1.6000000000000003E-3</c:v>
                  </c:pt>
                  <c:pt idx="1">
                    <c:v>1.0000000000000002E-3</c:v>
                  </c:pt>
                </c:numCache>
              </c:numRef>
            </c:plus>
            <c:minus>
              <c:numRef>
                <c:f>(Sheet1!$C$4,Sheet1!$E$4)</c:f>
                <c:numCache>
                  <c:formatCode>General</c:formatCode>
                  <c:ptCount val="2"/>
                  <c:pt idx="0">
                    <c:v>1.6000000000000003E-3</c:v>
                  </c:pt>
                  <c:pt idx="1">
                    <c:v>1.0000000000000002E-3</c:v>
                  </c:pt>
                </c:numCache>
              </c:numRef>
            </c:minus>
            <c:spPr>
              <a:ln w="38100"/>
            </c:spPr>
          </c:errBars>
          <c:xVal>
            <c:numRef>
              <c:f>Sheet1!$A$5:$A$6</c:f>
              <c:numCache>
                <c:formatCode>General</c:formatCode>
                <c:ptCount val="2"/>
                <c:pt idx="0">
                  <c:v>1</c:v>
                </c:pt>
                <c:pt idx="1">
                  <c:v>1</c:v>
                </c:pt>
              </c:numCache>
            </c:numRef>
          </c:xVal>
          <c:yVal>
            <c:numRef>
              <c:f>(Sheet1!$B$4,Sheet1!$D$4)</c:f>
              <c:numCache>
                <c:formatCode>General</c:formatCode>
                <c:ptCount val="2"/>
                <c:pt idx="0">
                  <c:v>23.313099999999999</c:v>
                </c:pt>
                <c:pt idx="1">
                  <c:v>23.311499999999999</c:v>
                </c:pt>
              </c:numCache>
            </c:numRef>
          </c:yVal>
        </c:ser>
        <c:dLbls/>
        <c:axId val="64514688"/>
        <c:axId val="64711296"/>
      </c:scatterChart>
      <c:valAx>
        <c:axId val="64514688"/>
        <c:scaling>
          <c:orientation val="minMax"/>
          <c:max val="1.5"/>
          <c:min val="0.5"/>
        </c:scaling>
        <c:axPos val="b"/>
        <c:numFmt formatCode="General" sourceLinked="1"/>
        <c:tickLblPos val="none"/>
        <c:crossAx val="64711296"/>
        <c:crosses val="autoZero"/>
        <c:crossBetween val="midCat"/>
        <c:majorUnit val="1"/>
        <c:minorUnit val="1"/>
      </c:valAx>
      <c:valAx>
        <c:axId val="64711296"/>
        <c:scaling>
          <c:orientation val="minMax"/>
        </c:scaling>
        <c:axPos val="l"/>
        <c:majorGridlines/>
        <c:numFmt formatCode="General" sourceLinked="1"/>
        <c:tickLblPos val="nextTo"/>
        <c:txPr>
          <a:bodyPr/>
          <a:lstStyle/>
          <a:p>
            <a:pPr>
              <a:defRPr sz="1400"/>
            </a:pPr>
            <a:endParaRPr lang="en-US"/>
          </a:p>
        </c:txPr>
        <c:crossAx val="64514688"/>
        <c:crosses val="autoZero"/>
        <c:crossBetween val="midCat"/>
        <c:majorUnit val="1.0000000000000005E-3"/>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chart>
    <c:plotArea>
      <c:layout/>
      <c:scatterChart>
        <c:scatterStyle val="lineMarker"/>
        <c:ser>
          <c:idx val="0"/>
          <c:order val="0"/>
          <c:spPr>
            <a:ln w="28575">
              <a:noFill/>
            </a:ln>
          </c:spPr>
          <c:marker>
            <c:symbol val="diamond"/>
            <c:size val="15"/>
          </c:marker>
          <c:errBars>
            <c:errDir val="y"/>
            <c:errBarType val="both"/>
            <c:errValType val="cust"/>
            <c:plus>
              <c:numRef>
                <c:f>(Sheet1!$C$3,Sheet1!$E$3)</c:f>
                <c:numCache>
                  <c:formatCode>General</c:formatCode>
                  <c:ptCount val="2"/>
                  <c:pt idx="0">
                    <c:v>1.2999999999999998E-2</c:v>
                  </c:pt>
                  <c:pt idx="1">
                    <c:v>4.8000000000000004E-3</c:v>
                  </c:pt>
                </c:numCache>
              </c:numRef>
            </c:plus>
            <c:minus>
              <c:numRef>
                <c:f>(Sheet1!$C$3,Sheet1!$E$3)</c:f>
                <c:numCache>
                  <c:formatCode>General</c:formatCode>
                  <c:ptCount val="2"/>
                  <c:pt idx="0">
                    <c:v>1.2999999999999998E-2</c:v>
                  </c:pt>
                  <c:pt idx="1">
                    <c:v>4.8000000000000004E-3</c:v>
                  </c:pt>
                </c:numCache>
              </c:numRef>
            </c:minus>
            <c:spPr>
              <a:ln w="38100"/>
            </c:spPr>
          </c:errBars>
          <c:xVal>
            <c:numRef>
              <c:f>Sheet1!$A$5:$A$6</c:f>
              <c:numCache>
                <c:formatCode>General</c:formatCode>
                <c:ptCount val="2"/>
                <c:pt idx="0">
                  <c:v>1</c:v>
                </c:pt>
                <c:pt idx="1">
                  <c:v>1</c:v>
                </c:pt>
              </c:numCache>
            </c:numRef>
          </c:xVal>
          <c:yVal>
            <c:numRef>
              <c:f>Sheet1!$B$5:$B$6</c:f>
              <c:numCache>
                <c:formatCode>General</c:formatCode>
                <c:ptCount val="2"/>
                <c:pt idx="0">
                  <c:v>505.11399999999992</c:v>
                </c:pt>
                <c:pt idx="1">
                  <c:v>505.18270000000001</c:v>
                </c:pt>
              </c:numCache>
            </c:numRef>
          </c:yVal>
        </c:ser>
        <c:dLbls/>
        <c:axId val="67851776"/>
        <c:axId val="67853312"/>
      </c:scatterChart>
      <c:valAx>
        <c:axId val="67851776"/>
        <c:scaling>
          <c:orientation val="minMax"/>
          <c:max val="1.5"/>
          <c:min val="0.5"/>
        </c:scaling>
        <c:axPos val="b"/>
        <c:numFmt formatCode="General" sourceLinked="1"/>
        <c:tickLblPos val="none"/>
        <c:crossAx val="67853312"/>
        <c:crosses val="autoZero"/>
        <c:crossBetween val="midCat"/>
        <c:majorUnit val="1"/>
        <c:minorUnit val="1"/>
      </c:valAx>
      <c:valAx>
        <c:axId val="67853312"/>
        <c:scaling>
          <c:orientation val="minMax"/>
          <c:max val="505.2"/>
          <c:min val="505.1"/>
        </c:scaling>
        <c:axPos val="l"/>
        <c:majorGridlines/>
        <c:numFmt formatCode="General" sourceLinked="1"/>
        <c:tickLblPos val="nextTo"/>
        <c:txPr>
          <a:bodyPr/>
          <a:lstStyle/>
          <a:p>
            <a:pPr>
              <a:defRPr sz="1400"/>
            </a:pPr>
            <a:endParaRPr lang="en-US"/>
          </a:p>
        </c:txPr>
        <c:crossAx val="67851776"/>
        <c:crosses val="autoZero"/>
        <c:crossBetween val="midCat"/>
      </c:valAx>
    </c:plotArea>
    <c:plotVisOnly val="1"/>
    <c:dispBlanksAs val="gap"/>
  </c:chart>
  <c:spPr>
    <a:solidFill>
      <a:schemeClr val="bg1"/>
    </a:solidFill>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5442" name="Rectangle 2"/>
          <p:cNvSpPr>
            <a:spLocks noGrp="1" noChangeArrowheads="1"/>
          </p:cNvSpPr>
          <p:nvPr>
            <p:ph type="hdr" sz="quarter"/>
          </p:nvPr>
        </p:nvSpPr>
        <p:spPr bwMode="auto">
          <a:xfrm>
            <a:off x="0" y="0"/>
            <a:ext cx="2943225"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425" tIns="47713" rIns="95425" bIns="47713" numCol="1" anchor="t" anchorCtr="0" compatLnSpc="1">
            <a:prstTxWarp prst="textNoShape">
              <a:avLst/>
            </a:prstTxWarp>
          </a:bodyPr>
          <a:lstStyle>
            <a:lvl1pPr defTabSz="954088">
              <a:defRPr sz="1300">
                <a:latin typeface="Arial" charset="0"/>
              </a:defRPr>
            </a:lvl1pPr>
          </a:lstStyle>
          <a:p>
            <a:pPr>
              <a:defRPr/>
            </a:pPr>
            <a:endParaRPr lang="en-GB"/>
          </a:p>
        </p:txBody>
      </p:sp>
      <p:sp>
        <p:nvSpPr>
          <p:cNvPr id="445443" name="Rectangle 3"/>
          <p:cNvSpPr>
            <a:spLocks noGrp="1" noChangeArrowheads="1"/>
          </p:cNvSpPr>
          <p:nvPr>
            <p:ph type="dt" sz="quarter" idx="1"/>
          </p:nvPr>
        </p:nvSpPr>
        <p:spPr bwMode="auto">
          <a:xfrm>
            <a:off x="3851275" y="0"/>
            <a:ext cx="2943225"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425" tIns="47713" rIns="95425" bIns="47713" numCol="1" anchor="t" anchorCtr="0" compatLnSpc="1">
            <a:prstTxWarp prst="textNoShape">
              <a:avLst/>
            </a:prstTxWarp>
          </a:bodyPr>
          <a:lstStyle>
            <a:lvl1pPr algn="r" defTabSz="954088">
              <a:defRPr sz="1300">
                <a:latin typeface="Arial" charset="0"/>
              </a:defRPr>
            </a:lvl1pPr>
          </a:lstStyle>
          <a:p>
            <a:pPr>
              <a:defRPr/>
            </a:pPr>
            <a:endParaRPr lang="en-GB"/>
          </a:p>
        </p:txBody>
      </p:sp>
      <p:sp>
        <p:nvSpPr>
          <p:cNvPr id="445444" name="Rectangle 4"/>
          <p:cNvSpPr>
            <a:spLocks noGrp="1" noChangeArrowheads="1"/>
          </p:cNvSpPr>
          <p:nvPr>
            <p:ph type="ftr" sz="quarter" idx="2"/>
          </p:nvPr>
        </p:nvSpPr>
        <p:spPr bwMode="auto">
          <a:xfrm>
            <a:off x="0" y="9434513"/>
            <a:ext cx="2943225"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425" tIns="47713" rIns="95425" bIns="47713" numCol="1" anchor="b" anchorCtr="0" compatLnSpc="1">
            <a:prstTxWarp prst="textNoShape">
              <a:avLst/>
            </a:prstTxWarp>
          </a:bodyPr>
          <a:lstStyle>
            <a:lvl1pPr defTabSz="954088">
              <a:defRPr sz="1300">
                <a:latin typeface="Arial" charset="0"/>
              </a:defRPr>
            </a:lvl1pPr>
          </a:lstStyle>
          <a:p>
            <a:pPr>
              <a:defRPr/>
            </a:pPr>
            <a:endParaRPr lang="en-GB"/>
          </a:p>
        </p:txBody>
      </p:sp>
      <p:sp>
        <p:nvSpPr>
          <p:cNvPr id="445445" name="Rectangle 5"/>
          <p:cNvSpPr>
            <a:spLocks noGrp="1" noChangeArrowheads="1"/>
          </p:cNvSpPr>
          <p:nvPr>
            <p:ph type="sldNum" sz="quarter" idx="3"/>
          </p:nvPr>
        </p:nvSpPr>
        <p:spPr bwMode="auto">
          <a:xfrm>
            <a:off x="3851275" y="9434513"/>
            <a:ext cx="2943225"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425" tIns="47713" rIns="95425" bIns="47713" numCol="1" anchor="b" anchorCtr="0" compatLnSpc="1">
            <a:prstTxWarp prst="textNoShape">
              <a:avLst/>
            </a:prstTxWarp>
          </a:bodyPr>
          <a:lstStyle>
            <a:lvl1pPr algn="r" defTabSz="954088">
              <a:defRPr sz="1300"/>
            </a:lvl1pPr>
          </a:lstStyle>
          <a:p>
            <a:pPr>
              <a:defRPr/>
            </a:pPr>
            <a:fld id="{6B5F57FA-1A76-4CFA-B1A3-425EEA713358}" type="slidenum">
              <a:rPr lang="en-GB" altLang="en-US"/>
              <a:pPr>
                <a:defRPr/>
              </a:pPr>
              <a:t>‹#›</a:t>
            </a:fld>
            <a:endParaRPr lang="en-GB" altLang="en-US"/>
          </a:p>
        </p:txBody>
      </p:sp>
    </p:spTree>
    <p:extLst>
      <p:ext uri="{BB962C8B-B14F-4D97-AF65-F5344CB8AC3E}">
        <p14:creationId xmlns:p14="http://schemas.microsoft.com/office/powerpoint/2010/main" xmlns="" val="1341387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3225"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425" tIns="47713" rIns="95425" bIns="47713" numCol="1" anchor="t" anchorCtr="0" compatLnSpc="1">
            <a:prstTxWarp prst="textNoShape">
              <a:avLst/>
            </a:prstTxWarp>
          </a:bodyPr>
          <a:lstStyle>
            <a:lvl1pPr defTabSz="954088">
              <a:defRPr sz="13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51275" y="0"/>
            <a:ext cx="2943225"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425" tIns="47713" rIns="95425" bIns="47713" numCol="1" anchor="t" anchorCtr="0" compatLnSpc="1">
            <a:prstTxWarp prst="textNoShape">
              <a:avLst/>
            </a:prstTxWarp>
          </a:bodyPr>
          <a:lstStyle>
            <a:lvl1pPr algn="r" defTabSz="954088">
              <a:defRPr sz="1300">
                <a:latin typeface="Arial" charset="0"/>
              </a:defRPr>
            </a:lvl1pPr>
          </a:lstStyle>
          <a:p>
            <a:pPr>
              <a:defRPr/>
            </a:pPr>
            <a:endParaRPr lang="en-GB"/>
          </a:p>
        </p:txBody>
      </p:sp>
      <p:sp>
        <p:nvSpPr>
          <p:cNvPr id="17412" name="Rectangle 4"/>
          <p:cNvSpPr>
            <a:spLocks noGrp="1" noRot="1" noChangeAspect="1" noChangeArrowheads="1" noTextEdit="1"/>
          </p:cNvSpPr>
          <p:nvPr>
            <p:ph type="sldImg" idx="2"/>
          </p:nvPr>
        </p:nvSpPr>
        <p:spPr bwMode="auto">
          <a:xfrm>
            <a:off x="914400" y="742950"/>
            <a:ext cx="4967288" cy="3725863"/>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904875" y="4718050"/>
            <a:ext cx="4984750" cy="447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425" tIns="47713" rIns="95425" bIns="47713"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34513"/>
            <a:ext cx="2943225"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425" tIns="47713" rIns="95425" bIns="47713" numCol="1" anchor="b" anchorCtr="0" compatLnSpc="1">
            <a:prstTxWarp prst="textNoShape">
              <a:avLst/>
            </a:prstTxWarp>
          </a:bodyPr>
          <a:lstStyle>
            <a:lvl1pPr defTabSz="954088">
              <a:defRPr sz="13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51275" y="9434513"/>
            <a:ext cx="2943225"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425" tIns="47713" rIns="95425" bIns="47713" numCol="1" anchor="b" anchorCtr="0" compatLnSpc="1">
            <a:prstTxWarp prst="textNoShape">
              <a:avLst/>
            </a:prstTxWarp>
          </a:bodyPr>
          <a:lstStyle>
            <a:lvl1pPr algn="r" defTabSz="954088">
              <a:defRPr sz="1300"/>
            </a:lvl1pPr>
          </a:lstStyle>
          <a:p>
            <a:pPr>
              <a:defRPr/>
            </a:pPr>
            <a:fld id="{66724FE0-EA35-475C-8F39-C8E96F52BE9A}" type="slidenum">
              <a:rPr lang="en-GB" altLang="en-US"/>
              <a:pPr>
                <a:defRPr/>
              </a:pPr>
              <a:t>‹#›</a:t>
            </a:fld>
            <a:endParaRPr lang="en-GB" altLang="en-US"/>
          </a:p>
        </p:txBody>
      </p:sp>
    </p:spTree>
    <p:extLst>
      <p:ext uri="{BB962C8B-B14F-4D97-AF65-F5344CB8AC3E}">
        <p14:creationId xmlns:p14="http://schemas.microsoft.com/office/powerpoint/2010/main" xmlns="" val="3417794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54088">
              <a:defRPr sz="2400">
                <a:solidFill>
                  <a:schemeClr val="tx1"/>
                </a:solidFill>
                <a:latin typeface="Arial" panose="020B0604020202020204" pitchFamily="34" charset="0"/>
                <a:ea typeface="ヒラギノ角ゴ Pro W3" pitchFamily="28" charset="-128"/>
              </a:defRPr>
            </a:lvl1pPr>
            <a:lvl2pPr marL="742950" indent="-285750" defTabSz="954088">
              <a:defRPr sz="2400">
                <a:solidFill>
                  <a:schemeClr val="tx1"/>
                </a:solidFill>
                <a:latin typeface="Arial" panose="020B0604020202020204" pitchFamily="34" charset="0"/>
                <a:ea typeface="ヒラギノ角ゴ Pro W3" pitchFamily="28" charset="-128"/>
              </a:defRPr>
            </a:lvl2pPr>
            <a:lvl3pPr marL="1143000" indent="-228600" defTabSz="954088">
              <a:defRPr sz="2400">
                <a:solidFill>
                  <a:schemeClr val="tx1"/>
                </a:solidFill>
                <a:latin typeface="Arial" panose="020B0604020202020204" pitchFamily="34" charset="0"/>
                <a:ea typeface="ヒラギノ角ゴ Pro W3" pitchFamily="28" charset="-128"/>
              </a:defRPr>
            </a:lvl3pPr>
            <a:lvl4pPr marL="1600200" indent="-228600" defTabSz="954088">
              <a:defRPr sz="2400">
                <a:solidFill>
                  <a:schemeClr val="tx1"/>
                </a:solidFill>
                <a:latin typeface="Arial" panose="020B0604020202020204" pitchFamily="34" charset="0"/>
                <a:ea typeface="ヒラギノ角ゴ Pro W3" pitchFamily="28" charset="-128"/>
              </a:defRPr>
            </a:lvl4pPr>
            <a:lvl5pPr marL="2057400" indent="-228600" defTabSz="954088">
              <a:defRPr sz="2400">
                <a:solidFill>
                  <a:schemeClr val="tx1"/>
                </a:solidFill>
                <a:latin typeface="Arial" panose="020B0604020202020204" pitchFamily="34" charset="0"/>
                <a:ea typeface="ヒラギノ角ゴ Pro W3" pitchFamily="28" charset="-128"/>
              </a:defRPr>
            </a:lvl5pPr>
            <a:lvl6pPr marL="25146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6pPr>
            <a:lvl7pPr marL="29718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7pPr>
            <a:lvl8pPr marL="34290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8pPr>
            <a:lvl9pPr marL="38862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9pPr>
          </a:lstStyle>
          <a:p>
            <a:fld id="{E428E99D-8D2B-4C65-94A2-17FA697A914F}" type="slidenum">
              <a:rPr lang="en-GB" altLang="en-US" sz="1300" smtClean="0"/>
              <a:pPr/>
              <a:t>1</a:t>
            </a:fld>
            <a:endParaRPr lang="en-GB" altLang="en-US" sz="1300" smtClean="0"/>
          </a:p>
        </p:txBody>
      </p:sp>
      <p:sp>
        <p:nvSpPr>
          <p:cNvPr id="20483" name="Rectangle 2"/>
          <p:cNvSpPr>
            <a:spLocks noGrp="1" noChangeArrowheads="1"/>
          </p:cNvSpPr>
          <p:nvPr>
            <p:ph type="body" idx="1"/>
          </p:nvPr>
        </p:nvSpPr>
        <p:spPr>
          <a:xfrm>
            <a:off x="904875" y="4718050"/>
            <a:ext cx="4983163" cy="44688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075" tIns="46038" rIns="92075" bIns="46038"/>
          <a:lstStyle/>
          <a:p>
            <a:endParaRPr lang="en-GB" altLang="en-US" smtClean="0"/>
          </a:p>
        </p:txBody>
      </p:sp>
      <p:sp>
        <p:nvSpPr>
          <p:cNvPr id="20484" name="Rectangle 3"/>
          <p:cNvSpPr>
            <a:spLocks noGrp="1" noRot="1" noChangeAspect="1" noChangeArrowheads="1" noTextEdit="1"/>
          </p:cNvSpPr>
          <p:nvPr>
            <p:ph type="sldImg"/>
          </p:nvPr>
        </p:nvSpPr>
        <p:spPr>
          <a:xfrm>
            <a:off x="922338" y="750888"/>
            <a:ext cx="4946650" cy="3709987"/>
          </a:xfrm>
          <a:noFill/>
          <a:ln w="12700" cap="flat">
            <a:solidFill>
              <a:schemeClr val="tx1"/>
            </a:solidFill>
          </a:ln>
        </p:spPr>
      </p:sp>
    </p:spTree>
    <p:extLst>
      <p:ext uri="{BB962C8B-B14F-4D97-AF65-F5344CB8AC3E}">
        <p14:creationId xmlns:p14="http://schemas.microsoft.com/office/powerpoint/2010/main" xmlns="" val="4141080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Mutual Recognition</a:t>
            </a:r>
            <a:r>
              <a:rPr lang="en-GB" baseline="0" dirty="0" smtClean="0"/>
              <a:t> Arrangement of 1999 makes a measurement by one NMI “equivalent” to that of another NMI within the understood “degrees of equivalence”. </a:t>
            </a:r>
          </a:p>
          <a:p>
            <a:r>
              <a:rPr lang="en-GB" baseline="0" dirty="0" smtClean="0"/>
              <a:t>The “degrees of equivalence” are tested formally through formal international comparisons – both key comparisons (a few labs globally) and regional comparisons (all the labs in a continent). </a:t>
            </a:r>
          </a:p>
          <a:p>
            <a:r>
              <a:rPr lang="en-GB" baseline="0" dirty="0" smtClean="0"/>
              <a:t>The Key Comparison Data Base lists the results of the comparisons publically. </a:t>
            </a:r>
          </a:p>
          <a:p>
            <a:r>
              <a:rPr lang="en-GB" baseline="0" dirty="0" smtClean="0"/>
              <a:t>After comparisons, the BIPM-led committees review the capabilities of the laboratories and update the “calibration and measurement capability (CMC) data base”. </a:t>
            </a:r>
          </a:p>
          <a:p>
            <a:r>
              <a:rPr lang="en-GB" baseline="0" dirty="0" smtClean="0"/>
              <a:t>Which lists how well each laboratory can be seen to measure a given parameter – i.e. the uncertainties for which they have been peer reviewed.</a:t>
            </a:r>
          </a:p>
          <a:p>
            <a:r>
              <a:rPr lang="en-GB" baseline="0" dirty="0" smtClean="0"/>
              <a:t>BIPM in some fields does its own calibrations and would partake in such comparisons. </a:t>
            </a:r>
          </a:p>
          <a:p>
            <a:r>
              <a:rPr lang="en-GB" baseline="0" dirty="0" smtClean="0"/>
              <a:t>It no longer does photometry and radiometry research.</a:t>
            </a:r>
          </a:p>
          <a:p>
            <a:r>
              <a:rPr lang="en-GB" baseline="0" dirty="0" smtClean="0"/>
              <a:t>But it has an overseeing responsibility and hosts the international Consultative Committees (one or two representatives from each of the major NMIs). We partake in CCPR (Consultative Committee for Photometry and Radiometry)</a:t>
            </a:r>
          </a:p>
          <a:p>
            <a:endParaRPr lang="en-GB" baseline="0" dirty="0" smtClean="0"/>
          </a:p>
          <a:p>
            <a:r>
              <a:rPr lang="en-GB" baseline="0" dirty="0" smtClean="0"/>
              <a:t>SIM – </a:t>
            </a:r>
            <a:r>
              <a:rPr lang="en-GB" baseline="0" dirty="0" err="1" smtClean="0"/>
              <a:t>Systema</a:t>
            </a:r>
            <a:r>
              <a:rPr lang="en-GB" baseline="0" dirty="0" smtClean="0"/>
              <a:t> </a:t>
            </a:r>
            <a:r>
              <a:rPr lang="en-GB" baseline="0" dirty="0" err="1" smtClean="0"/>
              <a:t>Interamericano</a:t>
            </a:r>
            <a:r>
              <a:rPr lang="en-GB" baseline="0" dirty="0" smtClean="0"/>
              <a:t> de </a:t>
            </a:r>
            <a:r>
              <a:rPr lang="en-GB" baseline="0" dirty="0" err="1" smtClean="0"/>
              <a:t>Metrologia</a:t>
            </a:r>
            <a:r>
              <a:rPr lang="en-GB" baseline="0" dirty="0" smtClean="0"/>
              <a:t> </a:t>
            </a:r>
            <a:endParaRPr lang="en-GB" dirty="0"/>
          </a:p>
        </p:txBody>
      </p:sp>
      <p:sp>
        <p:nvSpPr>
          <p:cNvPr id="4" name="Slide Number Placeholder 3"/>
          <p:cNvSpPr>
            <a:spLocks noGrp="1"/>
          </p:cNvSpPr>
          <p:nvPr>
            <p:ph type="sldNum" sz="quarter" idx="10"/>
          </p:nvPr>
        </p:nvSpPr>
        <p:spPr/>
        <p:txBody>
          <a:bodyPr/>
          <a:lstStyle/>
          <a:p>
            <a:pPr>
              <a:defRPr/>
            </a:pPr>
            <a:fld id="{1ED0BB6A-43F4-4B07-A791-1DBF4D382175}" type="slidenum">
              <a:rPr lang="en-GB" smtClean="0"/>
              <a:pPr>
                <a:defRPr/>
              </a:pPr>
              <a:t>11</a:t>
            </a:fld>
            <a:endParaRPr lang="en-GB"/>
          </a:p>
        </p:txBody>
      </p:sp>
    </p:spTree>
    <p:extLst>
      <p:ext uri="{BB962C8B-B14F-4D97-AF65-F5344CB8AC3E}">
        <p14:creationId xmlns:p14="http://schemas.microsoft.com/office/powerpoint/2010/main" xmlns="" val="886692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Key Comparison Database (KCDB) provides the results of the 4-yearly (average) Key Comparisons of each NMI for every quantity they claim to be able to measure. </a:t>
            </a:r>
          </a:p>
          <a:p>
            <a:endParaRPr lang="en-GB" baseline="0" dirty="0" smtClean="0"/>
          </a:p>
          <a:p>
            <a:r>
              <a:rPr lang="en-GB" baseline="0" dirty="0" smtClean="0"/>
              <a:t>This gives an example of the most recent luminous intensity comparison.</a:t>
            </a:r>
          </a:p>
          <a:p>
            <a:endParaRPr lang="en-GB" dirty="0" smtClean="0"/>
          </a:p>
          <a:p>
            <a:r>
              <a:rPr lang="en-GB" dirty="0" smtClean="0"/>
              <a:t>With</a:t>
            </a:r>
            <a:r>
              <a:rPr lang="en-GB" baseline="0" dirty="0" smtClean="0"/>
              <a:t> the exception of one, all the NMIs agree with the reference value (which is a weighted average of all NMIs).</a:t>
            </a:r>
          </a:p>
          <a:p>
            <a:endParaRPr lang="en-GB" baseline="0" dirty="0" smtClean="0"/>
          </a:p>
          <a:p>
            <a:r>
              <a:rPr lang="en-GB" baseline="0" dirty="0" smtClean="0"/>
              <a:t>The GUM allows this procedure since all NMIs follow a standard for evaluating their uncertainties. </a:t>
            </a:r>
          </a:p>
          <a:p>
            <a:endParaRPr lang="en-GB" baseline="0" dirty="0" smtClean="0"/>
          </a:p>
          <a:p>
            <a:r>
              <a:rPr lang="en-GB" baseline="0" dirty="0" smtClean="0"/>
              <a:t>Therefore the value of the uncertainty can be scrutinised and not the procedure for ascertaining it.</a:t>
            </a:r>
            <a:endParaRPr lang="en-GB" dirty="0"/>
          </a:p>
        </p:txBody>
      </p:sp>
      <p:sp>
        <p:nvSpPr>
          <p:cNvPr id="4" name="Slide Number Placeholder 3"/>
          <p:cNvSpPr>
            <a:spLocks noGrp="1"/>
          </p:cNvSpPr>
          <p:nvPr>
            <p:ph type="sldNum" sz="quarter" idx="10"/>
          </p:nvPr>
        </p:nvSpPr>
        <p:spPr/>
        <p:txBody>
          <a:bodyPr/>
          <a:lstStyle/>
          <a:p>
            <a:pPr>
              <a:defRPr/>
            </a:pPr>
            <a:fld id="{1ED0BB6A-43F4-4B07-A791-1DBF4D382175}" type="slidenum">
              <a:rPr lang="en-GB" smtClean="0"/>
              <a:pPr>
                <a:defRPr/>
              </a:pPr>
              <a:t>12</a:t>
            </a:fld>
            <a:endParaRPr lang="en-GB"/>
          </a:p>
        </p:txBody>
      </p:sp>
    </p:spTree>
    <p:extLst>
      <p:ext uri="{BB962C8B-B14F-4D97-AF65-F5344CB8AC3E}">
        <p14:creationId xmlns:p14="http://schemas.microsoft.com/office/powerpoint/2010/main" xmlns="" val="1618831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really simple measurement</a:t>
            </a:r>
            <a:r>
              <a:rPr lang="en-GB" baseline="0" dirty="0" smtClean="0"/>
              <a:t> – the measurement of the area of a circular aperture. There are two methods that can be used – an optical method and a contact method. Both have been developed and have detailed uncertainty analyses. These are the uncertainty budgets for NPL methods – and what we might be interested in is the scientific question – can we trust our uncertainties?</a:t>
            </a:r>
            <a:endParaRPr lang="en-GB" dirty="0"/>
          </a:p>
        </p:txBody>
      </p:sp>
      <p:sp>
        <p:nvSpPr>
          <p:cNvPr id="4" name="Slide Number Placeholder 3"/>
          <p:cNvSpPr>
            <a:spLocks noGrp="1"/>
          </p:cNvSpPr>
          <p:nvPr>
            <p:ph type="sldNum" sz="quarter" idx="10"/>
          </p:nvPr>
        </p:nvSpPr>
        <p:spPr/>
        <p:txBody>
          <a:bodyPr/>
          <a:lstStyle/>
          <a:p>
            <a:pPr>
              <a:defRPr/>
            </a:pPr>
            <a:fld id="{66724FE0-EA35-475C-8F39-C8E96F52BE9A}" type="slidenum">
              <a:rPr lang="en-GB" altLang="en-US" smtClean="0"/>
              <a:pPr>
                <a:defRPr/>
              </a:pPr>
              <a:t>3</a:t>
            </a:fld>
            <a:endParaRPr lang="en-GB" altLang="en-US"/>
          </a:p>
        </p:txBody>
      </p:sp>
    </p:spTree>
    <p:extLst>
      <p:ext uri="{BB962C8B-B14F-4D97-AF65-F5344CB8AC3E}">
        <p14:creationId xmlns:p14="http://schemas.microsoft.com/office/powerpoint/2010/main" xmlns="" val="63000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when we do this we sometimes find</a:t>
            </a:r>
            <a:r>
              <a:rPr lang="en-GB" baseline="0" dirty="0" smtClean="0"/>
              <a:t> that yes, they do agree, but sometimes they really, don’t – in this case we got good agreement with small apertures and bad agreement with bigger apertures (vertical scale is aperture area)</a:t>
            </a:r>
            <a:endParaRPr lang="en-GB" dirty="0"/>
          </a:p>
        </p:txBody>
      </p:sp>
      <p:sp>
        <p:nvSpPr>
          <p:cNvPr id="4" name="Slide Number Placeholder 3"/>
          <p:cNvSpPr>
            <a:spLocks noGrp="1"/>
          </p:cNvSpPr>
          <p:nvPr>
            <p:ph type="sldNum" sz="quarter" idx="10"/>
          </p:nvPr>
        </p:nvSpPr>
        <p:spPr/>
        <p:txBody>
          <a:bodyPr/>
          <a:lstStyle/>
          <a:p>
            <a:pPr>
              <a:defRPr/>
            </a:pPr>
            <a:fld id="{66724FE0-EA35-475C-8F39-C8E96F52BE9A}" type="slidenum">
              <a:rPr lang="en-GB" altLang="en-US" smtClean="0"/>
              <a:pPr>
                <a:defRPr/>
              </a:pPr>
              <a:t>4</a:t>
            </a:fld>
            <a:endParaRPr lang="en-GB" altLang="en-US"/>
          </a:p>
        </p:txBody>
      </p:sp>
    </p:spTree>
    <p:extLst>
      <p:ext uri="{BB962C8B-B14F-4D97-AF65-F5344CB8AC3E}">
        <p14:creationId xmlns:p14="http://schemas.microsoft.com/office/powerpoint/2010/main" xmlns="" val="4145515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a:t>
            </a:r>
            <a:r>
              <a:rPr lang="en-GB" baseline="0" dirty="0" smtClean="0"/>
              <a:t> this stage of early scientific maturity we do comparisons for scientific reasons. And here is the result of the aperture area comparison where lab names have a “c” afterwards it is a contact method, without a “c” it’s an optical method. </a:t>
            </a:r>
            <a:endParaRPr lang="en-GB" dirty="0"/>
          </a:p>
        </p:txBody>
      </p:sp>
      <p:sp>
        <p:nvSpPr>
          <p:cNvPr id="4" name="Slide Number Placeholder 3"/>
          <p:cNvSpPr>
            <a:spLocks noGrp="1"/>
          </p:cNvSpPr>
          <p:nvPr>
            <p:ph type="sldNum" sz="quarter" idx="10"/>
          </p:nvPr>
        </p:nvSpPr>
        <p:spPr/>
        <p:txBody>
          <a:bodyPr/>
          <a:lstStyle/>
          <a:p>
            <a:pPr>
              <a:defRPr/>
            </a:pPr>
            <a:fld id="{66724FE0-EA35-475C-8F39-C8E96F52BE9A}" type="slidenum">
              <a:rPr lang="en-GB" altLang="en-US" smtClean="0"/>
              <a:pPr>
                <a:defRPr/>
              </a:pPr>
              <a:t>5</a:t>
            </a:fld>
            <a:endParaRPr lang="en-GB" altLang="en-US"/>
          </a:p>
        </p:txBody>
      </p:sp>
    </p:spTree>
    <p:extLst>
      <p:ext uri="{BB962C8B-B14F-4D97-AF65-F5344CB8AC3E}">
        <p14:creationId xmlns:p14="http://schemas.microsoft.com/office/powerpoint/2010/main" xmlns="" val="3058271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second reason we do comparisons is to support the Mutual Recognition Arrangement (1999)</a:t>
            </a:r>
          </a:p>
          <a:p>
            <a:endParaRPr lang="en-GB" dirty="0"/>
          </a:p>
        </p:txBody>
      </p:sp>
      <p:sp>
        <p:nvSpPr>
          <p:cNvPr id="4" name="Slide Number Placeholder 3"/>
          <p:cNvSpPr>
            <a:spLocks noGrp="1"/>
          </p:cNvSpPr>
          <p:nvPr>
            <p:ph type="sldNum" sz="quarter" idx="10"/>
          </p:nvPr>
        </p:nvSpPr>
        <p:spPr/>
        <p:txBody>
          <a:bodyPr/>
          <a:lstStyle/>
          <a:p>
            <a:pPr>
              <a:defRPr/>
            </a:pPr>
            <a:fld id="{66724FE0-EA35-475C-8F39-C8E96F52BE9A}" type="slidenum">
              <a:rPr lang="en-GB" altLang="en-US" smtClean="0"/>
              <a:pPr>
                <a:defRPr/>
              </a:pPr>
              <a:t>6</a:t>
            </a:fld>
            <a:endParaRPr lang="en-GB" altLang="en-US"/>
          </a:p>
        </p:txBody>
      </p:sp>
    </p:spTree>
    <p:extLst>
      <p:ext uri="{BB962C8B-B14F-4D97-AF65-F5344CB8AC3E}">
        <p14:creationId xmlns:p14="http://schemas.microsoft.com/office/powerpoint/2010/main" xmlns="" val="4255140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MRA requires regular “key comparisons” amongst the “inner ring” of NMIs – the top ones for that quantity usually, but also usually evenly distributed around the world. These are then followed up by regional comparisons (e.g. within Europe). This system ensures the NMIs understand the degree to which they are equivalent. And this is then passed down to accredited calibration laboratories and then industry.</a:t>
            </a:r>
          </a:p>
        </p:txBody>
      </p:sp>
      <p:sp>
        <p:nvSpPr>
          <p:cNvPr id="4" name="Slide Number Placeholder 3"/>
          <p:cNvSpPr>
            <a:spLocks noGrp="1"/>
          </p:cNvSpPr>
          <p:nvPr>
            <p:ph type="sldNum" sz="quarter" idx="10"/>
          </p:nvPr>
        </p:nvSpPr>
        <p:spPr/>
        <p:txBody>
          <a:bodyPr/>
          <a:lstStyle/>
          <a:p>
            <a:pPr>
              <a:defRPr/>
            </a:pPr>
            <a:fld id="{1ED0BB6A-43F4-4B07-A791-1DBF4D382175}" type="slidenum">
              <a:rPr lang="en-GB" smtClean="0"/>
              <a:pPr>
                <a:defRPr/>
              </a:pPr>
              <a:t>7</a:t>
            </a:fld>
            <a:endParaRPr lang="en-GB"/>
          </a:p>
        </p:txBody>
      </p:sp>
    </p:spTree>
    <p:extLst>
      <p:ext uri="{BB962C8B-B14F-4D97-AF65-F5344CB8AC3E}">
        <p14:creationId xmlns:p14="http://schemas.microsoft.com/office/powerpoint/2010/main" xmlns="" val="266895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comparisons are all about checking the quality.</a:t>
            </a:r>
            <a:r>
              <a:rPr lang="en-GB" baseline="0" dirty="0" smtClean="0"/>
              <a:t> Here’s a spectral irradiance comparison result (where NPL was a slight outlier – consciously chosen for that reason for this presentation). If we get results like this it makes us wonder if we’re doing something wrong, or perhaps have to increase our “Calibration and Measurement Capability” statements – the statements that are on the key comparison database and say what the smallest uncertainties we can claim are</a:t>
            </a:r>
            <a:endParaRPr lang="en-GB" dirty="0"/>
          </a:p>
        </p:txBody>
      </p:sp>
      <p:sp>
        <p:nvSpPr>
          <p:cNvPr id="4" name="Slide Number Placeholder 3"/>
          <p:cNvSpPr>
            <a:spLocks noGrp="1"/>
          </p:cNvSpPr>
          <p:nvPr>
            <p:ph type="sldNum" sz="quarter" idx="10"/>
          </p:nvPr>
        </p:nvSpPr>
        <p:spPr/>
        <p:txBody>
          <a:bodyPr/>
          <a:lstStyle/>
          <a:p>
            <a:pPr>
              <a:defRPr/>
            </a:pPr>
            <a:fld id="{66724FE0-EA35-475C-8F39-C8E96F52BE9A}" type="slidenum">
              <a:rPr lang="en-GB" altLang="en-US" smtClean="0"/>
              <a:pPr>
                <a:defRPr/>
              </a:pPr>
              <a:t>8</a:t>
            </a:fld>
            <a:endParaRPr lang="en-GB" altLang="en-US"/>
          </a:p>
        </p:txBody>
      </p:sp>
    </p:spTree>
    <p:extLst>
      <p:ext uri="{BB962C8B-B14F-4D97-AF65-F5344CB8AC3E}">
        <p14:creationId xmlns:p14="http://schemas.microsoft.com/office/powerpoint/2010/main" xmlns="" val="4253968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Obviously don’t want</a:t>
            </a:r>
            <a:r>
              <a:rPr lang="en-GB" baseline="0" dirty="0" smtClean="0"/>
              <a:t> all of this text - </a:t>
            </a:r>
            <a:r>
              <a:rPr lang="en-GB" baseline="0" dirty="0" err="1" smtClean="0"/>
              <a:t>atm</a:t>
            </a:r>
            <a:r>
              <a:rPr lang="en-GB" baseline="0" dirty="0" smtClean="0"/>
              <a:t> it’s just a direct cut and paste from the BIPM document found here: http://www.bipm.org/utils/en/pdf/BIPM_MRO.pdf</a:t>
            </a:r>
          </a:p>
          <a:p>
            <a:endParaRPr lang="en-GB" baseline="0" dirty="0" smtClean="0"/>
          </a:p>
          <a:p>
            <a:r>
              <a:rPr lang="en-GB" b="0" baseline="0" dirty="0" smtClean="0"/>
              <a:t>BIPM logo from Google images;</a:t>
            </a:r>
            <a:r>
              <a:rPr lang="en-GB" b="1" baseline="0" dirty="0" smtClean="0"/>
              <a:t> is there an image of the Metre Convention document?</a:t>
            </a:r>
          </a:p>
          <a:p>
            <a:endParaRPr lang="en-GB" baseline="0" dirty="0" smtClean="0"/>
          </a:p>
          <a:p>
            <a:r>
              <a:rPr lang="en-GB" b="1" baseline="0" dirty="0" smtClean="0"/>
              <a:t>Begin here:</a:t>
            </a:r>
          </a:p>
          <a:p>
            <a:r>
              <a:rPr lang="en-GB" sz="1200" dirty="0" smtClean="0"/>
              <a:t>The BIPM is an intergovernmental organization established by the Metre Convention, through which Member States act together on matters related to measurement science and measurement standards.</a:t>
            </a:r>
          </a:p>
          <a:p>
            <a:endParaRPr lang="en-GB" sz="1200" dirty="0" smtClean="0"/>
          </a:p>
          <a:p>
            <a:r>
              <a:rPr lang="en-GB" sz="1200" dirty="0" smtClean="0"/>
              <a:t>The Metre convention is an international</a:t>
            </a:r>
            <a:r>
              <a:rPr lang="en-GB" sz="1200" baseline="0" dirty="0" smtClean="0"/>
              <a:t> treaty signed by representatives from 17 countries to set up an institute for coordinating international metrology</a:t>
            </a:r>
          </a:p>
          <a:p>
            <a:endParaRPr lang="en-GB" sz="1200" baseline="0" dirty="0" smtClean="0"/>
          </a:p>
          <a:p>
            <a:r>
              <a:rPr lang="en-GB" sz="1200" b="1" baseline="0" dirty="0" smtClean="0"/>
              <a:t>Coherent international system of units for:</a:t>
            </a:r>
          </a:p>
          <a:p>
            <a:pPr marL="285750" indent="-285750" algn="l">
              <a:buFont typeface="Arial" panose="020B0604020202020204" pitchFamily="34" charset="0"/>
              <a:buChar char="•"/>
            </a:pPr>
            <a:r>
              <a:rPr lang="en-GB" sz="1200" dirty="0" smtClean="0"/>
              <a:t>Scientific discovery and innovation, </a:t>
            </a:r>
          </a:p>
          <a:p>
            <a:pPr marL="285750" indent="-285750" algn="l">
              <a:buFont typeface="Arial" panose="020B0604020202020204" pitchFamily="34" charset="0"/>
              <a:buChar char="•"/>
            </a:pPr>
            <a:r>
              <a:rPr lang="en-GB" sz="1200" dirty="0" smtClean="0"/>
              <a:t>Industrial manufacturing and international trade, </a:t>
            </a:r>
          </a:p>
          <a:p>
            <a:pPr marL="285750" indent="-285750" algn="l">
              <a:buFont typeface="Arial" panose="020B0604020202020204" pitchFamily="34" charset="0"/>
              <a:buChar char="•"/>
            </a:pPr>
            <a:r>
              <a:rPr lang="en-GB" sz="1200" dirty="0" smtClean="0"/>
              <a:t>Sustaining the quality of life and the global environment</a:t>
            </a:r>
          </a:p>
          <a:p>
            <a:endParaRPr lang="en-GB" dirty="0" smtClean="0"/>
          </a:p>
          <a:p>
            <a:r>
              <a:rPr lang="en-GB" b="1" dirty="0" smtClean="0"/>
              <a:t>Three main roles</a:t>
            </a:r>
            <a:r>
              <a:rPr lang="en-GB" b="1" baseline="0" dirty="0" smtClean="0"/>
              <a:t> of the BIPM:</a:t>
            </a:r>
          </a:p>
          <a:p>
            <a:pPr marL="285750" indent="-285750" algn="l">
              <a:buFont typeface="Arial" panose="020B0604020202020204" pitchFamily="34" charset="0"/>
              <a:buChar char="•"/>
            </a:pPr>
            <a:r>
              <a:rPr lang="en-GB" sz="1200" dirty="0" smtClean="0"/>
              <a:t>To coordinate the realization and improvement of the world-wide measurement system to ensure it delivers accurate and comparable measurement results. </a:t>
            </a:r>
          </a:p>
          <a:p>
            <a:pPr marL="285750" indent="-285750" algn="l">
              <a:buFont typeface="Arial" panose="020B0604020202020204" pitchFamily="34" charset="0"/>
              <a:buChar char="•"/>
            </a:pPr>
            <a:r>
              <a:rPr lang="en-GB" sz="1200" dirty="0" smtClean="0"/>
              <a:t>To undertake selected scientific and technical activities that are more efficiently carried out in its own laboratories on behalf of Member States.</a:t>
            </a:r>
          </a:p>
          <a:p>
            <a:pPr marL="285750" indent="-285750" algn="l">
              <a:buFont typeface="Arial" panose="020B0604020202020204" pitchFamily="34" charset="0"/>
              <a:buChar char="•"/>
            </a:pPr>
            <a:r>
              <a:rPr lang="en-GB" sz="1200" dirty="0" smtClean="0"/>
              <a:t>To promote the importance of metrology to science, industry and society, in particular through collaboration with other intergovernmental organizations and international bodies and in international forums</a:t>
            </a:r>
            <a:endParaRPr lang="en-GB" dirty="0"/>
          </a:p>
        </p:txBody>
      </p:sp>
      <p:sp>
        <p:nvSpPr>
          <p:cNvPr id="4" name="Slide Number Placeholder 3"/>
          <p:cNvSpPr>
            <a:spLocks noGrp="1"/>
          </p:cNvSpPr>
          <p:nvPr>
            <p:ph type="sldNum" sz="quarter" idx="10"/>
          </p:nvPr>
        </p:nvSpPr>
        <p:spPr/>
        <p:txBody>
          <a:bodyPr/>
          <a:lstStyle/>
          <a:p>
            <a:pPr>
              <a:defRPr/>
            </a:pPr>
            <a:fld id="{1ED0BB6A-43F4-4B07-A791-1DBF4D382175}" type="slidenum">
              <a:rPr lang="en-GB" smtClean="0"/>
              <a:pPr>
                <a:defRPr/>
              </a:pPr>
              <a:t>9</a:t>
            </a:fld>
            <a:endParaRPr lang="en-GB"/>
          </a:p>
        </p:txBody>
      </p:sp>
    </p:spTree>
    <p:extLst>
      <p:ext uri="{BB962C8B-B14F-4D97-AF65-F5344CB8AC3E}">
        <p14:creationId xmlns:p14="http://schemas.microsoft.com/office/powerpoint/2010/main" xmlns="" val="1437651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layout of the BIPM with member states</a:t>
            </a:r>
            <a:r>
              <a:rPr lang="en-GB" baseline="0" dirty="0" smtClean="0"/>
              <a:t> liaising through the political ‘layer’ shown on the top line. </a:t>
            </a:r>
          </a:p>
          <a:p>
            <a:r>
              <a:rPr lang="en-GB" baseline="0" dirty="0" smtClean="0"/>
              <a:t>The second line of boxes refers to an advisory group of high standing </a:t>
            </a:r>
            <a:r>
              <a:rPr lang="en-GB" baseline="0" dirty="0" err="1" smtClean="0"/>
              <a:t>metrologists</a:t>
            </a:r>
            <a:r>
              <a:rPr lang="en-GB" baseline="0" dirty="0" smtClean="0"/>
              <a:t> who advise the politicians.</a:t>
            </a:r>
          </a:p>
          <a:p>
            <a:r>
              <a:rPr lang="en-GB" baseline="0" dirty="0" smtClean="0"/>
              <a:t>The NMIs (of which NPL is one) sit in the box on the bottom left which send and receive guidance from BIPM on scientific/technical issues. The formulation of the GUM sits in the lower right box.</a:t>
            </a:r>
          </a:p>
          <a:p>
            <a:endParaRPr lang="en-GB" baseline="0" dirty="0" smtClean="0"/>
          </a:p>
          <a:p>
            <a:r>
              <a:rPr lang="en-GB" baseline="0" dirty="0" smtClean="0"/>
              <a:t>The main point to make with this slide is the influence that the GUM and BIPM have on political, legal and technical levels, with the full weight of international backing given to it/them. </a:t>
            </a:r>
          </a:p>
          <a:p>
            <a:endParaRPr lang="en-GB" baseline="0" dirty="0" smtClean="0"/>
          </a:p>
          <a:p>
            <a:r>
              <a:rPr lang="en-GB" baseline="0" dirty="0" smtClean="0"/>
              <a:t>This is all as support for the metre convention.</a:t>
            </a:r>
            <a:endParaRPr lang="en-GB" dirty="0"/>
          </a:p>
        </p:txBody>
      </p:sp>
      <p:sp>
        <p:nvSpPr>
          <p:cNvPr id="4" name="Slide Number Placeholder 3"/>
          <p:cNvSpPr>
            <a:spLocks noGrp="1"/>
          </p:cNvSpPr>
          <p:nvPr>
            <p:ph type="sldNum" sz="quarter" idx="10"/>
          </p:nvPr>
        </p:nvSpPr>
        <p:spPr/>
        <p:txBody>
          <a:bodyPr/>
          <a:lstStyle/>
          <a:p>
            <a:pPr>
              <a:defRPr/>
            </a:pPr>
            <a:fld id="{1ED0BB6A-43F4-4B07-A791-1DBF4D382175}" type="slidenum">
              <a:rPr lang="en-GB" smtClean="0"/>
              <a:pPr>
                <a:defRPr/>
              </a:pPr>
              <a:t>10</a:t>
            </a:fld>
            <a:endParaRPr lang="en-GB"/>
          </a:p>
        </p:txBody>
      </p:sp>
    </p:spTree>
    <p:extLst>
      <p:ext uri="{BB962C8B-B14F-4D97-AF65-F5344CB8AC3E}">
        <p14:creationId xmlns:p14="http://schemas.microsoft.com/office/powerpoint/2010/main" xmlns="" val="2659141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873250"/>
            <a:ext cx="9144000" cy="4191000"/>
          </a:xfrm>
          <a:prstGeom prst="rect">
            <a:avLst/>
          </a:prstGeom>
          <a:solidFill>
            <a:schemeClr val="accent1">
              <a:lumMod val="60000"/>
              <a:lumOff val="40000"/>
            </a:schemeClr>
          </a:solidFill>
          <a:ln>
            <a:noFill/>
          </a:ln>
          <a:extLst/>
        </p:spPr>
        <p:txBody>
          <a:bodyPr wrap="none" anchor="ctr"/>
          <a:lstStyle>
            <a:defPPr>
              <a:defRPr lang="en-GB"/>
            </a:defPPr>
            <a:lvl1pPr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itchFamily="34" charset="0"/>
                <a:ea typeface="ヒラギノ角ゴ Pro W3" pitchFamily="-84" charset="-128"/>
                <a:cs typeface="+mn-cs"/>
              </a:defRPr>
            </a:lvl9pPr>
          </a:lstStyle>
          <a:p>
            <a:pPr algn="ctr">
              <a:defRPr/>
            </a:pPr>
            <a:endParaRPr lang="en-US" altLang="en-US"/>
          </a:p>
        </p:txBody>
      </p:sp>
      <p:pic>
        <p:nvPicPr>
          <p:cNvPr id="5" name="Picture 12" descr="NPL Logo 294 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013" y="620713"/>
            <a:ext cx="198120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a:spLocks noGrp="1"/>
          </p:cNvSpPr>
          <p:nvPr>
            <p:ph type="ctrTitle"/>
          </p:nvPr>
        </p:nvSpPr>
        <p:spPr>
          <a:xfrm>
            <a:off x="685800" y="2130425"/>
            <a:ext cx="7772400" cy="1470025"/>
          </a:xfrm>
        </p:spPr>
        <p:txBody>
          <a:bodyPr/>
          <a:lstStyle>
            <a:lvl1pPr algn="l">
              <a:defRPr sz="3200">
                <a:solidFill>
                  <a:schemeClr val="bg1"/>
                </a:solidFill>
              </a:defRPr>
            </a:lvl1pPr>
          </a:lstStyle>
          <a:p>
            <a:r>
              <a:rPr lang="en-US" smtClean="0"/>
              <a:t>Click to edit Master title style</a:t>
            </a:r>
            <a:endParaRPr lang="en-GB" dirty="0"/>
          </a:p>
        </p:txBody>
      </p:sp>
      <p:sp>
        <p:nvSpPr>
          <p:cNvPr id="10" name="Subtitle 2"/>
          <p:cNvSpPr>
            <a:spLocks noGrp="1"/>
          </p:cNvSpPr>
          <p:nvPr>
            <p:ph type="subTitle" idx="1"/>
          </p:nvPr>
        </p:nvSpPr>
        <p:spPr>
          <a:xfrm>
            <a:off x="683568" y="3886200"/>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6" name="Rectangle 1026"/>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7" name="Rectangle 1027"/>
          <p:cNvSpPr>
            <a:spLocks noGrp="1" noChangeArrowheads="1"/>
          </p:cNvSpPr>
          <p:nvPr>
            <p:ph type="ftr" sz="quarter" idx="11"/>
          </p:nvPr>
        </p:nvSpPr>
        <p:spPr/>
        <p:txBody>
          <a:bodyPr/>
          <a:lstStyle>
            <a:lvl1pPr>
              <a:defRPr/>
            </a:lvl1pPr>
          </a:lstStyle>
          <a:p>
            <a:pPr>
              <a:defRPr/>
            </a:pPr>
            <a:endParaRPr lang="en-GB"/>
          </a:p>
        </p:txBody>
      </p:sp>
      <p:sp>
        <p:nvSpPr>
          <p:cNvPr id="8" name="Rectangle 1028"/>
          <p:cNvSpPr>
            <a:spLocks noGrp="1" noChangeArrowheads="1"/>
          </p:cNvSpPr>
          <p:nvPr>
            <p:ph type="sldNum" sz="quarter" idx="12"/>
          </p:nvPr>
        </p:nvSpPr>
        <p:spPr/>
        <p:txBody>
          <a:bodyPr/>
          <a:lstStyle>
            <a:lvl1pPr>
              <a:defRPr smtClean="0"/>
            </a:lvl1pPr>
          </a:lstStyle>
          <a:p>
            <a:pPr>
              <a:defRPr/>
            </a:pPr>
            <a:fld id="{794D72B5-D667-4CA6-B298-7ED40789B1DE}" type="slidenum">
              <a:rPr lang="en-GB" altLang="en-US"/>
              <a:pPr>
                <a:defRPr/>
              </a:pPr>
              <a:t>‹#›</a:t>
            </a:fld>
            <a:endParaRPr lang="en-GB" altLang="en-US"/>
          </a:p>
        </p:txBody>
      </p:sp>
    </p:spTree>
    <p:extLst>
      <p:ext uri="{BB962C8B-B14F-4D97-AF65-F5344CB8AC3E}">
        <p14:creationId xmlns:p14="http://schemas.microsoft.com/office/powerpoint/2010/main" xmlns="" val="1945403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CC2BD8C8-39EA-424F-893E-0CE63E1DADCA}" type="slidenum">
              <a:rPr lang="en-GB" altLang="en-US"/>
              <a:pPr>
                <a:defRPr/>
              </a:pPr>
              <a:t>‹#›</a:t>
            </a:fld>
            <a:endParaRPr lang="en-GB" altLang="en-US"/>
          </a:p>
        </p:txBody>
      </p:sp>
    </p:spTree>
    <p:extLst>
      <p:ext uri="{BB962C8B-B14F-4D97-AF65-F5344CB8AC3E}">
        <p14:creationId xmlns:p14="http://schemas.microsoft.com/office/powerpoint/2010/main" xmlns="" val="3499792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53889157-2D18-4198-BE22-3EA44111C366}" type="slidenum">
              <a:rPr lang="en-GB" altLang="en-US"/>
              <a:pPr>
                <a:defRPr/>
              </a:pPr>
              <a:t>‹#›</a:t>
            </a:fld>
            <a:endParaRPr lang="en-GB" altLang="en-US"/>
          </a:p>
        </p:txBody>
      </p:sp>
    </p:spTree>
    <p:extLst>
      <p:ext uri="{BB962C8B-B14F-4D97-AF65-F5344CB8AC3E}">
        <p14:creationId xmlns:p14="http://schemas.microsoft.com/office/powerpoint/2010/main" xmlns="" val="131612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9FAB2C57-8955-423F-917B-50E3DCB6433B}" type="slidenum">
              <a:rPr lang="en-GB" altLang="en-US"/>
              <a:pPr>
                <a:defRPr/>
              </a:pPr>
              <a:t>‹#›</a:t>
            </a:fld>
            <a:endParaRPr lang="en-GB" altLang="en-US"/>
          </a:p>
        </p:txBody>
      </p:sp>
    </p:spTree>
    <p:extLst>
      <p:ext uri="{BB962C8B-B14F-4D97-AF65-F5344CB8AC3E}">
        <p14:creationId xmlns:p14="http://schemas.microsoft.com/office/powerpoint/2010/main" xmlns="" val="792740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3048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A393B685-0F1D-4936-9CDA-00F182410766}" type="slidenum">
              <a:rPr lang="en-GB" altLang="en-US"/>
              <a:pPr>
                <a:defRPr/>
              </a:pPr>
              <a:t>‹#›</a:t>
            </a:fld>
            <a:endParaRPr lang="en-GB" altLang="en-US"/>
          </a:p>
        </p:txBody>
      </p:sp>
    </p:spTree>
    <p:extLst>
      <p:ext uri="{BB962C8B-B14F-4D97-AF65-F5344CB8AC3E}">
        <p14:creationId xmlns:p14="http://schemas.microsoft.com/office/powerpoint/2010/main" xmlns="" val="2960556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2057400"/>
            <a:ext cx="7772400" cy="41148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6617610E-2C5A-44D5-8742-574BAC765E69}" type="slidenum">
              <a:rPr lang="en-GB" altLang="en-US"/>
              <a:pPr>
                <a:defRPr/>
              </a:pPr>
              <a:t>‹#›</a:t>
            </a:fld>
            <a:endParaRPr lang="en-GB" altLang="en-US"/>
          </a:p>
        </p:txBody>
      </p:sp>
    </p:spTree>
    <p:extLst>
      <p:ext uri="{BB962C8B-B14F-4D97-AF65-F5344CB8AC3E}">
        <p14:creationId xmlns:p14="http://schemas.microsoft.com/office/powerpoint/2010/main" xmlns="" val="3398953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419600" y="2057400"/>
            <a:ext cx="3810000" cy="4114800"/>
          </a:xfrm>
        </p:spPr>
        <p:txBody>
          <a:bodyPr/>
          <a:lstStyle/>
          <a:p>
            <a:pPr lvl="0"/>
            <a:r>
              <a:rPr lang="en-US" noProof="0" smtClean="0"/>
              <a:t>Click icon to add online image</a:t>
            </a:r>
            <a:endParaRPr lang="en-GB" noProof="0"/>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35B682C5-7AD5-4627-951F-321EC0C4768B}" type="slidenum">
              <a:rPr lang="en-GB" altLang="en-US"/>
              <a:pPr>
                <a:defRPr/>
              </a:pPr>
              <a:t>‹#›</a:t>
            </a:fld>
            <a:endParaRPr lang="en-GB" altLang="en-US"/>
          </a:p>
        </p:txBody>
      </p:sp>
    </p:spTree>
    <p:extLst>
      <p:ext uri="{BB962C8B-B14F-4D97-AF65-F5344CB8AC3E}">
        <p14:creationId xmlns:p14="http://schemas.microsoft.com/office/powerpoint/2010/main" xmlns="" val="4072057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391275"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196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6" name="Rectangle 3"/>
          <p:cNvSpPr>
            <a:spLocks noGrp="1" noChangeArrowheads="1"/>
          </p:cNvSpPr>
          <p:nvPr>
            <p:ph type="ftr" sz="quarter" idx="11"/>
          </p:nvPr>
        </p:nvSpPr>
        <p:spPr/>
        <p:txBody>
          <a:bodyPr/>
          <a:lstStyle>
            <a:lvl1pPr>
              <a:defRPr/>
            </a:lvl1pPr>
          </a:lstStyle>
          <a:p>
            <a:pPr>
              <a:defRPr/>
            </a:pPr>
            <a:endParaRPr lang="en-GB"/>
          </a:p>
        </p:txBody>
      </p:sp>
      <p:sp>
        <p:nvSpPr>
          <p:cNvPr id="7" name="Rectangle 4"/>
          <p:cNvSpPr>
            <a:spLocks noGrp="1" noChangeArrowheads="1"/>
          </p:cNvSpPr>
          <p:nvPr>
            <p:ph type="sldNum" sz="quarter" idx="12"/>
          </p:nvPr>
        </p:nvSpPr>
        <p:spPr/>
        <p:txBody>
          <a:bodyPr/>
          <a:lstStyle>
            <a:lvl1pPr>
              <a:defRPr/>
            </a:lvl1pPr>
          </a:lstStyle>
          <a:p>
            <a:pPr>
              <a:defRPr/>
            </a:pPr>
            <a:fld id="{E6C6729F-0983-4D9C-8D0F-A3D324C0A48F}" type="slidenum">
              <a:rPr lang="en-GB" altLang="en-US"/>
              <a:pPr>
                <a:defRPr/>
              </a:pPr>
              <a:t>‹#›</a:t>
            </a:fld>
            <a:endParaRPr lang="en-GB" altLang="en-US"/>
          </a:p>
        </p:txBody>
      </p:sp>
    </p:spTree>
    <p:extLst>
      <p:ext uri="{BB962C8B-B14F-4D97-AF65-F5344CB8AC3E}">
        <p14:creationId xmlns:p14="http://schemas.microsoft.com/office/powerpoint/2010/main" xmlns="" val="365523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49719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0425"/>
            <a:ext cx="7772400" cy="1470025"/>
          </a:xfrm>
        </p:spPr>
        <p:txBody>
          <a:bodyPr/>
          <a:lstStyle>
            <a:lvl1pPr algn="l">
              <a:defRPr sz="3200">
                <a:solidFill>
                  <a:schemeClr val="bg1"/>
                </a:solidFill>
              </a:defRPr>
            </a:lvl1pPr>
          </a:lstStyle>
          <a:p>
            <a:r>
              <a:rPr lang="en-US" smtClean="0"/>
              <a:t>Click to edit Master title style</a:t>
            </a:r>
            <a:endParaRPr lang="en-GB" dirty="0"/>
          </a:p>
        </p:txBody>
      </p:sp>
      <p:sp>
        <p:nvSpPr>
          <p:cNvPr id="10" name="Subtitle 2"/>
          <p:cNvSpPr>
            <a:spLocks noGrp="1"/>
          </p:cNvSpPr>
          <p:nvPr>
            <p:ph type="subTitle" idx="1"/>
          </p:nvPr>
        </p:nvSpPr>
        <p:spPr>
          <a:xfrm>
            <a:off x="683568" y="3886200"/>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6" name="Rectangle 1026"/>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7" name="Rectangle 1027"/>
          <p:cNvSpPr>
            <a:spLocks noGrp="1" noChangeArrowheads="1"/>
          </p:cNvSpPr>
          <p:nvPr>
            <p:ph type="ftr" sz="quarter" idx="11"/>
          </p:nvPr>
        </p:nvSpPr>
        <p:spPr/>
        <p:txBody>
          <a:bodyPr/>
          <a:lstStyle>
            <a:lvl1pPr>
              <a:defRPr/>
            </a:lvl1pPr>
          </a:lstStyle>
          <a:p>
            <a:pPr>
              <a:defRPr/>
            </a:pPr>
            <a:endParaRPr lang="en-GB"/>
          </a:p>
        </p:txBody>
      </p:sp>
      <p:sp>
        <p:nvSpPr>
          <p:cNvPr id="8" name="Rectangle 1028"/>
          <p:cNvSpPr>
            <a:spLocks noGrp="1" noChangeArrowheads="1"/>
          </p:cNvSpPr>
          <p:nvPr>
            <p:ph type="sldNum" sz="quarter" idx="12"/>
          </p:nvPr>
        </p:nvSpPr>
        <p:spPr/>
        <p:txBody>
          <a:bodyPr/>
          <a:lstStyle>
            <a:lvl1pPr>
              <a:defRPr smtClean="0"/>
            </a:lvl1pPr>
          </a:lstStyle>
          <a:p>
            <a:pPr>
              <a:defRPr/>
            </a:pPr>
            <a:fld id="{794D72B5-D667-4CA6-B298-7ED40789B1DE}" type="slidenum">
              <a:rPr lang="en-GB" altLang="en-US"/>
              <a:pPr>
                <a:defRPr/>
              </a:pPr>
              <a:t>‹#›</a:t>
            </a:fld>
            <a:endParaRPr lang="en-GB" altLang="en-US"/>
          </a:p>
        </p:txBody>
      </p:sp>
      <p:sp>
        <p:nvSpPr>
          <p:cNvPr id="11" name="Rectangle 5"/>
          <p:cNvSpPr>
            <a:spLocks noChangeArrowheads="1"/>
          </p:cNvSpPr>
          <p:nvPr userDrawn="1"/>
        </p:nvSpPr>
        <p:spPr bwMode="auto">
          <a:xfrm>
            <a:off x="0" y="1600200"/>
            <a:ext cx="9144000" cy="4191000"/>
          </a:xfrm>
          <a:prstGeom prst="rect">
            <a:avLst/>
          </a:prstGeom>
          <a:solidFill>
            <a:srgbClr val="009EDB"/>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itchFamily="28" charset="-128"/>
              </a:defRPr>
            </a:lvl1pPr>
            <a:lvl2pPr marL="742950" indent="-285750">
              <a:defRPr sz="2400">
                <a:solidFill>
                  <a:schemeClr val="tx1"/>
                </a:solidFill>
                <a:latin typeface="Arial" panose="020B0604020202020204" pitchFamily="34" charset="0"/>
                <a:ea typeface="ヒラギノ角ゴ Pro W3" pitchFamily="28" charset="-128"/>
              </a:defRPr>
            </a:lvl2pPr>
            <a:lvl3pPr marL="1143000" indent="-228600">
              <a:defRPr sz="2400">
                <a:solidFill>
                  <a:schemeClr val="tx1"/>
                </a:solidFill>
                <a:latin typeface="Arial" panose="020B0604020202020204" pitchFamily="34" charset="0"/>
                <a:ea typeface="ヒラギノ角ゴ Pro W3" pitchFamily="28" charset="-128"/>
              </a:defRPr>
            </a:lvl3pPr>
            <a:lvl4pPr marL="1600200" indent="-228600">
              <a:defRPr sz="2400">
                <a:solidFill>
                  <a:schemeClr val="tx1"/>
                </a:solidFill>
                <a:latin typeface="Arial" panose="020B0604020202020204" pitchFamily="34" charset="0"/>
                <a:ea typeface="ヒラギノ角ゴ Pro W3" pitchFamily="28" charset="-128"/>
              </a:defRPr>
            </a:lvl4pPr>
            <a:lvl5pPr marL="2057400" indent="-228600">
              <a:defRPr sz="2400">
                <a:solidFill>
                  <a:schemeClr val="tx1"/>
                </a:solidFill>
                <a:latin typeface="Arial" panose="020B0604020202020204" pitchFamily="34" charset="0"/>
                <a:ea typeface="ヒラギノ角ゴ Pro W3" pitchFamily="2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9pPr>
          </a:lstStyle>
          <a:p>
            <a:pPr algn="ctr"/>
            <a:endParaRPr lang="en-US" altLang="en-US"/>
          </a:p>
        </p:txBody>
      </p:sp>
      <p:pic>
        <p:nvPicPr>
          <p:cNvPr id="12" name="Picture 6" descr="C:\Documents and Settings\apg\Desktop\NEW Branding Templates\NPL POWERPOINT top.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140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080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3615" y="260648"/>
            <a:ext cx="6798665"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93615" y="1646536"/>
            <a:ext cx="8539992" cy="45256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E2BB2B87-743C-4B56-B8B7-F1DBF546701A}" type="slidenum">
              <a:rPr lang="en-GB" altLang="en-US"/>
              <a:pPr>
                <a:defRPr/>
              </a:pPr>
              <a:t>‹#›</a:t>
            </a:fld>
            <a:endParaRPr lang="en-GB" altLang="en-US"/>
          </a:p>
        </p:txBody>
      </p:sp>
    </p:spTree>
    <p:extLst>
      <p:ext uri="{BB962C8B-B14F-4D97-AF65-F5344CB8AC3E}">
        <p14:creationId xmlns:p14="http://schemas.microsoft.com/office/powerpoint/2010/main" xmlns="" val="1509379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03E60E51-F374-4684-962C-E181CDD4CF71}" type="slidenum">
              <a:rPr lang="en-GB" altLang="en-US"/>
              <a:pPr>
                <a:defRPr/>
              </a:pPr>
              <a:t>‹#›</a:t>
            </a:fld>
            <a:endParaRPr lang="en-GB" altLang="en-US"/>
          </a:p>
        </p:txBody>
      </p:sp>
    </p:spTree>
    <p:extLst>
      <p:ext uri="{BB962C8B-B14F-4D97-AF65-F5344CB8AC3E}">
        <p14:creationId xmlns:p14="http://schemas.microsoft.com/office/powerpoint/2010/main" xmlns="" val="1648522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6707088"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CC9E116B-7E26-462B-B423-906BD8A1F3CE}" type="slidenum">
              <a:rPr lang="en-GB" altLang="en-US"/>
              <a:pPr>
                <a:defRPr/>
              </a:pPr>
              <a:t>‹#›</a:t>
            </a:fld>
            <a:endParaRPr lang="en-GB" altLang="en-US"/>
          </a:p>
        </p:txBody>
      </p:sp>
    </p:spTree>
    <p:extLst>
      <p:ext uri="{BB962C8B-B14F-4D97-AF65-F5344CB8AC3E}">
        <p14:creationId xmlns:p14="http://schemas.microsoft.com/office/powerpoint/2010/main" xmlns="" val="24277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smtClean="0"/>
            </a:lvl1pPr>
          </a:lstStyle>
          <a:p>
            <a:pPr>
              <a:defRPr/>
            </a:pPr>
            <a:fld id="{B43722F4-5835-4D7A-84A4-A2EBA433B3A3}" type="slidenum">
              <a:rPr lang="en-GB" altLang="en-US"/>
              <a:pPr>
                <a:defRPr/>
              </a:pPr>
              <a:t>‹#›</a:t>
            </a:fld>
            <a:endParaRPr lang="en-GB" altLang="en-US"/>
          </a:p>
        </p:txBody>
      </p:sp>
    </p:spTree>
    <p:extLst>
      <p:ext uri="{BB962C8B-B14F-4D97-AF65-F5344CB8AC3E}">
        <p14:creationId xmlns:p14="http://schemas.microsoft.com/office/powerpoint/2010/main" xmlns="" val="3619858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smtClean="0"/>
            </a:lvl1pPr>
          </a:lstStyle>
          <a:p>
            <a:pPr>
              <a:defRPr/>
            </a:pPr>
            <a:fld id="{3D93CD89-4241-4413-B0EE-2CCD4382CCAF}" type="slidenum">
              <a:rPr lang="en-GB" altLang="en-US"/>
              <a:pPr>
                <a:defRPr/>
              </a:pPr>
              <a:t>‹#›</a:t>
            </a:fld>
            <a:endParaRPr lang="en-GB" altLang="en-US"/>
          </a:p>
        </p:txBody>
      </p:sp>
    </p:spTree>
    <p:extLst>
      <p:ext uri="{BB962C8B-B14F-4D97-AF65-F5344CB8AC3E}">
        <p14:creationId xmlns:p14="http://schemas.microsoft.com/office/powerpoint/2010/main" xmlns="" val="761564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lang="en-GB"/>
          </a:p>
        </p:txBody>
      </p:sp>
      <p:sp>
        <p:nvSpPr>
          <p:cNvPr id="4" name="Rectangle 6"/>
          <p:cNvSpPr>
            <a:spLocks noGrp="1" noChangeArrowheads="1"/>
          </p:cNvSpPr>
          <p:nvPr>
            <p:ph type="sldNum" sz="quarter" idx="12"/>
          </p:nvPr>
        </p:nvSpPr>
        <p:spPr/>
        <p:txBody>
          <a:bodyPr/>
          <a:lstStyle>
            <a:lvl1pPr>
              <a:defRPr smtClean="0"/>
            </a:lvl1pPr>
          </a:lstStyle>
          <a:p>
            <a:pPr>
              <a:defRPr/>
            </a:pPr>
            <a:fld id="{F107454D-1911-4250-B7C4-621D7F2539F8}" type="slidenum">
              <a:rPr lang="en-GB" altLang="en-US"/>
              <a:pPr>
                <a:defRPr/>
              </a:pPr>
              <a:t>‹#›</a:t>
            </a:fld>
            <a:endParaRPr lang="en-GB" altLang="en-US"/>
          </a:p>
        </p:txBody>
      </p:sp>
    </p:spTree>
    <p:extLst>
      <p:ext uri="{BB962C8B-B14F-4D97-AF65-F5344CB8AC3E}">
        <p14:creationId xmlns:p14="http://schemas.microsoft.com/office/powerpoint/2010/main" xmlns="" val="1313424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6ACCBE24-23B9-43CA-B56F-94F371B9D746}" type="slidenum">
              <a:rPr lang="en-GB" altLang="en-US"/>
              <a:pPr>
                <a:defRPr/>
              </a:pPr>
              <a:t>‹#›</a:t>
            </a:fld>
            <a:endParaRPr lang="en-GB" altLang="en-US"/>
          </a:p>
        </p:txBody>
      </p:sp>
      <p:sp>
        <p:nvSpPr>
          <p:cNvPr id="1028" name="Rectangle 15"/>
          <p:cNvSpPr>
            <a:spLocks noGrp="1" noChangeArrowheads="1"/>
          </p:cNvSpPr>
          <p:nvPr>
            <p:ph type="title"/>
          </p:nvPr>
        </p:nvSpPr>
        <p:spPr bwMode="auto">
          <a:xfrm>
            <a:off x="268288" y="260350"/>
            <a:ext cx="682466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2" name="Rectangle 16"/>
          <p:cNvSpPr>
            <a:spLocks noGrp="1" noChangeArrowheads="1"/>
          </p:cNvSpPr>
          <p:nvPr>
            <p:ph type="body" idx="1"/>
          </p:nvPr>
        </p:nvSpPr>
        <p:spPr bwMode="auto">
          <a:xfrm>
            <a:off x="268288" y="1646238"/>
            <a:ext cx="8551862"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0"/>
            <a:r>
              <a:rPr lang="en-GB" altLang="en-US" smtClean="0"/>
              <a:t>Second level</a:t>
            </a:r>
          </a:p>
          <a:p>
            <a:pPr lvl="0"/>
            <a:r>
              <a:rPr lang="en-GB" altLang="en-US" smtClean="0"/>
              <a:t>Third level</a:t>
            </a:r>
          </a:p>
          <a:p>
            <a:pPr lvl="0"/>
            <a:r>
              <a:rPr lang="en-GB" altLang="en-US" smtClean="0"/>
              <a:t>Fourth level</a:t>
            </a:r>
          </a:p>
          <a:p>
            <a:pPr lvl="0"/>
            <a:r>
              <a:rPr lang="en-GB" altLang="en-US" smtClean="0"/>
              <a:t>	- bullet point one</a:t>
            </a:r>
          </a:p>
        </p:txBody>
      </p:sp>
      <p:sp>
        <p:nvSpPr>
          <p:cNvPr id="1032" name="hc"/>
          <p:cNvSpPr txBox="1">
            <a:spLocks noChangeArrowheads="1"/>
          </p:cNvSpPr>
          <p:nvPr/>
        </p:nvSpPr>
        <p:spPr bwMode="auto">
          <a:xfrm>
            <a:off x="0" y="0"/>
            <a:ext cx="9144000" cy="246063"/>
          </a:xfrm>
          <a:prstGeom prst="rect">
            <a:avLst/>
          </a:prstGeom>
          <a:noFill/>
          <a:ln>
            <a:noFill/>
          </a:ln>
          <a:effectLst>
            <a:prstShdw prst="shdw17" dist="17961" dir="2700000">
              <a:schemeClr val="accent1">
                <a:gamma/>
                <a:shade val="60000"/>
                <a:invGamma/>
              </a:schemeClr>
            </a:prstShdw>
          </a:effectLst>
          <a:extLst/>
        </p:spPr>
        <p:txBody>
          <a:bodyPr>
            <a:spAutoFit/>
          </a:bodyPr>
          <a:lstStyle/>
          <a:p>
            <a:pPr algn="ctr">
              <a:defRPr/>
            </a:pPr>
            <a:endParaRPr kumimoji="0" lang="en-US" sz="1000" b="0" i="0" u="none" baseline="0">
              <a:solidFill>
                <a:srgbClr val="7F7F7F"/>
              </a:solidFill>
              <a:latin typeface="Arial" panose="020B0604020202020204" pitchFamily="34" charset="0"/>
            </a:endParaRPr>
          </a:p>
        </p:txBody>
      </p:sp>
      <p:sp>
        <p:nvSpPr>
          <p:cNvPr id="1033" name="fc"/>
          <p:cNvSpPr txBox="1">
            <a:spLocks noChangeArrowheads="1"/>
          </p:cNvSpPr>
          <p:nvPr/>
        </p:nvSpPr>
        <p:spPr bwMode="auto">
          <a:xfrm>
            <a:off x="0" y="6491288"/>
            <a:ext cx="9144000" cy="244475"/>
          </a:xfrm>
          <a:prstGeom prst="rect">
            <a:avLst/>
          </a:prstGeom>
          <a:noFill/>
          <a:ln>
            <a:noFill/>
          </a:ln>
          <a:effectLst>
            <a:prstShdw prst="shdw17" dist="17961" dir="2700000">
              <a:schemeClr val="accent1">
                <a:gamma/>
                <a:shade val="60000"/>
                <a:invGamma/>
              </a:schemeClr>
            </a:prstShdw>
          </a:effectLst>
          <a:extLst/>
        </p:spPr>
        <p:txBody>
          <a:bodyPr>
            <a:spAutoFit/>
          </a:bodyPr>
          <a:lstStyle/>
          <a:p>
            <a:pPr algn="ctr">
              <a:defRPr/>
            </a:pPr>
            <a:endParaRPr kumimoji="0" lang="en-GB" sz="1000" b="0" i="0" u="none" baseline="0">
              <a:solidFill>
                <a:srgbClr val="7F7F7F"/>
              </a:solidFill>
              <a:latin typeface="Arial" panose="020B0604020202020204" pitchFamily="34" charset="0"/>
            </a:endParaRPr>
          </a:p>
        </p:txBody>
      </p:sp>
      <p:pic>
        <p:nvPicPr>
          <p:cNvPr id="3" name="Picture 13" descr="NPL Logo 294 C"/>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7372350" y="260350"/>
            <a:ext cx="1447800" cy="53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hc"/>
          <p:cNvSpPr txBox="1">
            <a:spLocks noChangeArrowheads="1"/>
          </p:cNvSpPr>
          <p:nvPr userDrawn="1"/>
        </p:nvSpPr>
        <p:spPr bwMode="auto">
          <a:xfrm>
            <a:off x="0" y="0"/>
            <a:ext cx="9144000" cy="2460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pitchFamily="28" charset="-128"/>
              </a:defRPr>
            </a:lvl1pPr>
            <a:lvl2pPr marL="742950" indent="-285750">
              <a:defRPr sz="2400">
                <a:solidFill>
                  <a:schemeClr val="tx1"/>
                </a:solidFill>
                <a:latin typeface="Arial" charset="0"/>
                <a:ea typeface="ヒラギノ角ゴ Pro W3" pitchFamily="28" charset="-128"/>
              </a:defRPr>
            </a:lvl2pPr>
            <a:lvl3pPr marL="1143000" indent="-228600">
              <a:defRPr sz="2400">
                <a:solidFill>
                  <a:schemeClr val="tx1"/>
                </a:solidFill>
                <a:latin typeface="Arial" charset="0"/>
                <a:ea typeface="ヒラギノ角ゴ Pro W3" pitchFamily="28" charset="-128"/>
              </a:defRPr>
            </a:lvl3pPr>
            <a:lvl4pPr marL="1600200" indent="-228600">
              <a:defRPr sz="2400">
                <a:solidFill>
                  <a:schemeClr val="tx1"/>
                </a:solidFill>
                <a:latin typeface="Arial" charset="0"/>
                <a:ea typeface="ヒラギノ角ゴ Pro W3" pitchFamily="28" charset="-128"/>
              </a:defRPr>
            </a:lvl4pPr>
            <a:lvl5pPr marL="2057400" indent="-228600">
              <a:defRPr sz="2400">
                <a:solidFill>
                  <a:schemeClr val="tx1"/>
                </a:solidFill>
                <a:latin typeface="Arial" charset="0"/>
                <a:ea typeface="ヒラギノ角ゴ Pro W3" pitchFamily="2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8" charset="-128"/>
              </a:defRPr>
            </a:lvl9pPr>
          </a:lstStyle>
          <a:p>
            <a:pPr algn="ctr">
              <a:defRPr/>
            </a:pPr>
            <a:endParaRPr lang="en-GB" altLang="en-US" sz="1000" smtClean="0">
              <a:solidFill>
                <a:srgbClr val="7F7F7F"/>
              </a:solidFill>
              <a:latin typeface="Arial" panose="020B0604020202020204" pitchFamily="34" charset="0"/>
            </a:endParaRPr>
          </a:p>
        </p:txBody>
      </p:sp>
      <p:sp>
        <p:nvSpPr>
          <p:cNvPr id="11" name="fc"/>
          <p:cNvSpPr txBox="1">
            <a:spLocks noChangeArrowheads="1"/>
          </p:cNvSpPr>
          <p:nvPr userDrawn="1"/>
        </p:nvSpPr>
        <p:spPr bwMode="auto">
          <a:xfrm>
            <a:off x="0" y="6491288"/>
            <a:ext cx="9144000" cy="2460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pitchFamily="28" charset="-128"/>
              </a:defRPr>
            </a:lvl1pPr>
            <a:lvl2pPr marL="742950" indent="-285750">
              <a:defRPr sz="2400">
                <a:solidFill>
                  <a:schemeClr val="tx1"/>
                </a:solidFill>
                <a:latin typeface="Arial" charset="0"/>
                <a:ea typeface="ヒラギノ角ゴ Pro W3" pitchFamily="28" charset="-128"/>
              </a:defRPr>
            </a:lvl2pPr>
            <a:lvl3pPr marL="1143000" indent="-228600">
              <a:defRPr sz="2400">
                <a:solidFill>
                  <a:schemeClr val="tx1"/>
                </a:solidFill>
                <a:latin typeface="Arial" charset="0"/>
                <a:ea typeface="ヒラギノ角ゴ Pro W3" pitchFamily="28" charset="-128"/>
              </a:defRPr>
            </a:lvl3pPr>
            <a:lvl4pPr marL="1600200" indent="-228600">
              <a:defRPr sz="2400">
                <a:solidFill>
                  <a:schemeClr val="tx1"/>
                </a:solidFill>
                <a:latin typeface="Arial" charset="0"/>
                <a:ea typeface="ヒラギノ角ゴ Pro W3" pitchFamily="28" charset="-128"/>
              </a:defRPr>
            </a:lvl4pPr>
            <a:lvl5pPr marL="2057400" indent="-228600">
              <a:defRPr sz="2400">
                <a:solidFill>
                  <a:schemeClr val="tx1"/>
                </a:solidFill>
                <a:latin typeface="Arial" charset="0"/>
                <a:ea typeface="ヒラギノ角ゴ Pro W3" pitchFamily="2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8" charset="-128"/>
              </a:defRPr>
            </a:lvl9pPr>
          </a:lstStyle>
          <a:p>
            <a:pPr algn="ctr">
              <a:defRPr/>
            </a:pPr>
            <a:endParaRPr lang="en-GB" altLang="en-US" sz="1000" smtClean="0">
              <a:solidFill>
                <a:srgbClr val="7F7F7F"/>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96"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 id="2147484093" r:id="rId14"/>
    <p:sldLayoutId id="2147484094" r:id="rId15"/>
    <p:sldLayoutId id="2147484095" r:id="rId16"/>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3399"/>
          </a:solidFill>
          <a:latin typeface="+mj-lt"/>
          <a:ea typeface="+mj-ea"/>
          <a:cs typeface="+mj-cs"/>
        </a:defRPr>
      </a:lvl1pPr>
      <a:lvl2pPr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2pPr>
      <a:lvl3pPr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3pPr>
      <a:lvl4pPr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4pPr>
      <a:lvl5pPr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5pPr>
      <a:lvl6pPr marL="457200"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6pPr>
      <a:lvl7pPr marL="914400"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7pPr>
      <a:lvl8pPr marL="1371600"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8pPr>
      <a:lvl9pPr marL="1828800"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9pPr>
    </p:titleStyle>
    <p:bodyStyle>
      <a:lvl1pPr marL="342900" indent="-342900" algn="l" rtl="0" eaLnBrk="1" fontAlgn="base" hangingPunct="1">
        <a:spcBef>
          <a:spcPct val="20000"/>
        </a:spcBef>
        <a:spcAft>
          <a:spcPct val="0"/>
        </a:spcAft>
        <a:buClr>
          <a:srgbClr val="003399"/>
        </a:buClr>
        <a:buFont typeface="Wingdings" panose="05000000000000000000" pitchFamily="2" charset="2"/>
        <a:buChar char="§"/>
        <a:defRPr sz="2400">
          <a:solidFill>
            <a:srgbClr val="003399"/>
          </a:solidFill>
          <a:latin typeface="+mn-lt"/>
          <a:ea typeface="+mn-ea"/>
          <a:cs typeface="+mn-cs"/>
        </a:defRPr>
      </a:lvl1pPr>
      <a:lvl2pPr marL="742950" indent="-28575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2pPr>
      <a:lvl3pPr marL="11430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3pPr>
      <a:lvl4pPr marL="16002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4pPr>
      <a:lvl5pPr marL="20574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5pPr>
      <a:lvl6pPr marL="25146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6pPr>
      <a:lvl7pPr marL="29718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7pPr>
      <a:lvl8pPr marL="34290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8pPr>
      <a:lvl9pPr marL="38862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26"/>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rgbClr val="003399"/>
              </a:buClr>
              <a:buFont typeface="Wingdings" panose="05000000000000000000" pitchFamily="2" charset="2"/>
              <a:buChar char="§"/>
              <a:defRPr sz="2400">
                <a:solidFill>
                  <a:srgbClr val="003399"/>
                </a:solidFill>
                <a:latin typeface="Arial" panose="020B0604020202020204" pitchFamily="34" charset="0"/>
              </a:defRPr>
            </a:lvl1pPr>
            <a:lvl2pPr marL="742950" indent="-28575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3pPr>
            <a:lvl4pPr marL="1600200" indent="-2286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4pPr>
            <a:lvl5pPr marL="2057400" indent="-2286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5pPr>
            <a:lvl6pPr marL="2514600" indent="-2286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6pPr>
            <a:lvl7pPr marL="2971800" indent="-2286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7pPr>
            <a:lvl8pPr marL="3429000" indent="-2286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8pPr>
            <a:lvl9pPr marL="3886200" indent="-2286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9pPr>
          </a:lstStyle>
          <a:p>
            <a:pPr>
              <a:spcBef>
                <a:spcPct val="0"/>
              </a:spcBef>
              <a:buClrTx/>
              <a:buFontTx/>
              <a:buNone/>
            </a:pPr>
            <a:endParaRPr lang="en-GB" altLang="en-US">
              <a:solidFill>
                <a:schemeClr val="tx1"/>
              </a:solidFill>
            </a:endParaRPr>
          </a:p>
        </p:txBody>
      </p:sp>
      <p:sp>
        <p:nvSpPr>
          <p:cNvPr id="19460" name="Rectangle 1029"/>
          <p:cNvSpPr>
            <a:spLocks noGrp="1" noChangeArrowheads="1"/>
          </p:cNvSpPr>
          <p:nvPr>
            <p:ph type="ctrTitle"/>
          </p:nvPr>
        </p:nvSpPr>
        <p:spPr>
          <a:noFill/>
        </p:spPr>
        <p:txBody>
          <a:bodyPr/>
          <a:lstStyle/>
          <a:p>
            <a:r>
              <a:rPr lang="en-GB" altLang="en-US" sz="2400" dirty="0" smtClean="0">
                <a:ea typeface="ＭＳ Ｐゴシック" panose="020B0600070205080204" pitchFamily="34" charset="-128"/>
              </a:rPr>
              <a:t>Key Comparisons and the MRA</a:t>
            </a:r>
            <a:br>
              <a:rPr lang="en-GB" altLang="en-US" sz="2400" dirty="0" smtClean="0">
                <a:ea typeface="ＭＳ Ｐゴシック" panose="020B0600070205080204" pitchFamily="34" charset="-128"/>
              </a:rPr>
            </a:br>
            <a:r>
              <a:rPr lang="en-GB" altLang="en-US" sz="2400" dirty="0" smtClean="0">
                <a:ea typeface="ＭＳ Ｐゴシック" panose="020B0600070205080204" pitchFamily="34" charset="-128"/>
              </a:rPr>
              <a:t>Emma Woolliams</a:t>
            </a:r>
          </a:p>
        </p:txBody>
      </p:sp>
      <p:sp>
        <p:nvSpPr>
          <p:cNvPr id="19461" name="Subtitle 1"/>
          <p:cNvSpPr>
            <a:spLocks noGrp="1"/>
          </p:cNvSpPr>
          <p:nvPr>
            <p:ph type="subTitle" idx="1"/>
          </p:nvPr>
        </p:nvSpPr>
        <p:spPr>
          <a:xfrm>
            <a:off x="214313" y="6135688"/>
            <a:ext cx="6400800" cy="428625"/>
          </a:xfrm>
        </p:spPr>
        <p:txBody>
          <a:bodyPr/>
          <a:lstStyle/>
          <a:p>
            <a:r>
              <a:rPr lang="en-GB" altLang="en-US" smtClean="0">
                <a:ea typeface="ＭＳ Ｐゴシック" panose="020B0600070205080204" pitchFamily="34" charset="-128"/>
              </a:rPr>
              <a:t>Welcome to the National Physical Laboratory</a:t>
            </a:r>
            <a:endParaRPr lang="en-GB" altLang="en-US" smtClean="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884640" y="5229200"/>
            <a:ext cx="2232248" cy="16288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rgbClr val="004890"/>
              </a:solidFill>
              <a:effectLst/>
              <a:latin typeface="Arial"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411044"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6732240" y="2257708"/>
            <a:ext cx="2232248" cy="523220"/>
          </a:xfrm>
          <a:prstGeom prst="rect">
            <a:avLst/>
          </a:prstGeom>
          <a:noFill/>
        </p:spPr>
        <p:txBody>
          <a:bodyPr wrap="square" rtlCol="0">
            <a:spAutoFit/>
          </a:bodyPr>
          <a:lstStyle/>
          <a:p>
            <a:r>
              <a:rPr lang="en-GB" dirty="0" smtClean="0"/>
              <a:t>Political</a:t>
            </a:r>
            <a:endParaRPr lang="en-GB" dirty="0"/>
          </a:p>
        </p:txBody>
      </p:sp>
      <p:sp>
        <p:nvSpPr>
          <p:cNvPr id="4" name="TextBox 3"/>
          <p:cNvSpPr txBox="1"/>
          <p:nvPr/>
        </p:nvSpPr>
        <p:spPr>
          <a:xfrm>
            <a:off x="6732240" y="3861048"/>
            <a:ext cx="2232248" cy="523220"/>
          </a:xfrm>
          <a:prstGeom prst="rect">
            <a:avLst/>
          </a:prstGeom>
          <a:noFill/>
        </p:spPr>
        <p:txBody>
          <a:bodyPr wrap="square" rtlCol="0">
            <a:spAutoFit/>
          </a:bodyPr>
          <a:lstStyle/>
          <a:p>
            <a:r>
              <a:rPr lang="en-GB" dirty="0" smtClean="0"/>
              <a:t>Scientific</a:t>
            </a:r>
            <a:endParaRPr lang="en-GB" dirty="0"/>
          </a:p>
        </p:txBody>
      </p:sp>
      <p:sp>
        <p:nvSpPr>
          <p:cNvPr id="5" name="TextBox 4"/>
          <p:cNvSpPr txBox="1"/>
          <p:nvPr/>
        </p:nvSpPr>
        <p:spPr>
          <a:xfrm>
            <a:off x="6732240" y="5661248"/>
            <a:ext cx="2232248" cy="954107"/>
          </a:xfrm>
          <a:prstGeom prst="rect">
            <a:avLst/>
          </a:prstGeom>
          <a:noFill/>
        </p:spPr>
        <p:txBody>
          <a:bodyPr wrap="square" rtlCol="0">
            <a:spAutoFit/>
          </a:bodyPr>
          <a:lstStyle/>
          <a:p>
            <a:r>
              <a:rPr lang="en-GB" dirty="0" smtClean="0"/>
              <a:t>Technical / Scientific</a:t>
            </a:r>
            <a:endParaRPr lang="en-GB" dirty="0"/>
          </a:p>
        </p:txBody>
      </p:sp>
    </p:spTree>
    <p:extLst>
      <p:ext uri="{BB962C8B-B14F-4D97-AF65-F5344CB8AC3E}">
        <p14:creationId xmlns:p14="http://schemas.microsoft.com/office/powerpoint/2010/main" xmlns="" val="2184992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816349" y="6365875"/>
            <a:ext cx="3532187" cy="4921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ヒラギノ角ゴ Pro W3" pitchFamily="28" charset="-128"/>
            </a:endParaRPr>
          </a:p>
        </p:txBody>
      </p:sp>
      <p:sp>
        <p:nvSpPr>
          <p:cNvPr id="26626" name="Rectangle 2"/>
          <p:cNvSpPr>
            <a:spLocks noGrp="1" noChangeArrowheads="1"/>
          </p:cNvSpPr>
          <p:nvPr>
            <p:ph type="title"/>
          </p:nvPr>
        </p:nvSpPr>
        <p:spPr/>
        <p:txBody>
          <a:bodyPr/>
          <a:lstStyle/>
          <a:p>
            <a:r>
              <a:rPr lang="en-GB" altLang="en-US" dirty="0"/>
              <a:t>SI </a:t>
            </a:r>
            <a:r>
              <a:rPr lang="en-GB" altLang="en-US" dirty="0" smtClean="0"/>
              <a:t>traceability</a:t>
            </a:r>
            <a:br>
              <a:rPr lang="en-GB" altLang="en-US" dirty="0" smtClean="0"/>
            </a:br>
            <a:r>
              <a:rPr lang="en-GB" altLang="en-US" dirty="0" smtClean="0"/>
              <a:t>Mutual Recognition Arrangement</a:t>
            </a:r>
            <a:endParaRPr lang="en-GB" altLang="en-US" dirty="0"/>
          </a:p>
        </p:txBody>
      </p:sp>
      <p:sp>
        <p:nvSpPr>
          <p:cNvPr id="26627" name="Rectangle 3"/>
          <p:cNvSpPr>
            <a:spLocks noChangeArrowheads="1"/>
          </p:cNvSpPr>
          <p:nvPr/>
        </p:nvSpPr>
        <p:spPr bwMode="auto">
          <a:xfrm>
            <a:off x="4672261" y="1438275"/>
            <a:ext cx="7938" cy="25400"/>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628" name="Rectangle 4"/>
          <p:cNvSpPr>
            <a:spLocks noChangeArrowheads="1"/>
          </p:cNvSpPr>
          <p:nvPr/>
        </p:nvSpPr>
        <p:spPr bwMode="auto">
          <a:xfrm>
            <a:off x="4592886" y="1471613"/>
            <a:ext cx="79375" cy="7937"/>
          </a:xfrm>
          <a:prstGeom prst="rect">
            <a:avLst/>
          </a:prstGeom>
          <a:solidFill>
            <a:srgbClr val="D900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629" name="Rectangle 5"/>
          <p:cNvSpPr>
            <a:spLocks noChangeArrowheads="1"/>
          </p:cNvSpPr>
          <p:nvPr/>
        </p:nvSpPr>
        <p:spPr bwMode="auto">
          <a:xfrm>
            <a:off x="4672261" y="1430338"/>
            <a:ext cx="7938" cy="33337"/>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630" name="Rectangle 6"/>
          <p:cNvSpPr>
            <a:spLocks noChangeArrowheads="1"/>
          </p:cNvSpPr>
          <p:nvPr/>
        </p:nvSpPr>
        <p:spPr bwMode="auto">
          <a:xfrm>
            <a:off x="4592886" y="1471613"/>
            <a:ext cx="79375" cy="7937"/>
          </a:xfrm>
          <a:prstGeom prst="rect">
            <a:avLst/>
          </a:prstGeom>
          <a:solidFill>
            <a:srgbClr val="D900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grpSp>
        <p:nvGrpSpPr>
          <p:cNvPr id="26631" name="Group 7"/>
          <p:cNvGrpSpPr>
            <a:grpSpLocks/>
          </p:cNvGrpSpPr>
          <p:nvPr/>
        </p:nvGrpSpPr>
        <p:grpSpPr bwMode="auto">
          <a:xfrm>
            <a:off x="1690936" y="3124200"/>
            <a:ext cx="4800600" cy="3657600"/>
            <a:chOff x="1872" y="2016"/>
            <a:chExt cx="3024" cy="2304"/>
          </a:xfrm>
        </p:grpSpPr>
        <p:sp>
          <p:nvSpPr>
            <p:cNvPr id="26632" name="Line 8"/>
            <p:cNvSpPr>
              <a:spLocks noChangeShapeType="1"/>
            </p:cNvSpPr>
            <p:nvPr/>
          </p:nvSpPr>
          <p:spPr bwMode="auto">
            <a:xfrm>
              <a:off x="1872" y="2016"/>
              <a:ext cx="912" cy="2064"/>
            </a:xfrm>
            <a:prstGeom prst="line">
              <a:avLst/>
            </a:prstGeom>
            <a:noFill/>
            <a:ln w="12700">
              <a:solidFill>
                <a:srgbClr val="00489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6633" name="Line 9"/>
            <p:cNvSpPr>
              <a:spLocks noChangeShapeType="1"/>
            </p:cNvSpPr>
            <p:nvPr/>
          </p:nvSpPr>
          <p:spPr bwMode="auto">
            <a:xfrm flipH="1">
              <a:off x="4032" y="2016"/>
              <a:ext cx="864" cy="2064"/>
            </a:xfrm>
            <a:prstGeom prst="line">
              <a:avLst/>
            </a:prstGeom>
            <a:noFill/>
            <a:ln w="12700">
              <a:solidFill>
                <a:srgbClr val="00489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6634" name="Text Box 10"/>
            <p:cNvSpPr txBox="1">
              <a:spLocks noChangeArrowheads="1"/>
            </p:cNvSpPr>
            <p:nvPr/>
          </p:nvSpPr>
          <p:spPr bwMode="auto">
            <a:xfrm>
              <a:off x="2784" y="3120"/>
              <a:ext cx="1392" cy="346"/>
            </a:xfrm>
            <a:prstGeom prst="rect">
              <a:avLst/>
            </a:prstGeom>
            <a:solidFill>
              <a:schemeClr val="accent2"/>
            </a:solidFill>
            <a:ln>
              <a:noFill/>
            </a:ln>
            <a:effectLst/>
            <a:extLst>
              <a:ext uri="{91240B29-F687-4F45-9708-019B960494DF}">
                <a14:hiddenLine xmlns:a14="http://schemas.microsoft.com/office/drawing/2010/main" xmlns="" w="12700">
                  <a:solidFill>
                    <a:srgbClr val="00489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GB" altLang="en-US" sz="1200">
                  <a:solidFill>
                    <a:schemeClr val="bg1"/>
                  </a:solidFill>
                </a:rPr>
                <a:t>Accredited Calibration</a:t>
              </a:r>
            </a:p>
            <a:p>
              <a:pPr>
                <a:spcBef>
                  <a:spcPct val="50000"/>
                </a:spcBef>
              </a:pPr>
              <a:r>
                <a:rPr lang="en-GB" altLang="en-US" sz="1200">
                  <a:solidFill>
                    <a:schemeClr val="bg1"/>
                  </a:solidFill>
                </a:rPr>
                <a:t>Laboratories</a:t>
              </a:r>
            </a:p>
          </p:txBody>
        </p:sp>
        <p:sp>
          <p:nvSpPr>
            <p:cNvPr id="26635" name="Line 11"/>
            <p:cNvSpPr>
              <a:spLocks noChangeShapeType="1"/>
            </p:cNvSpPr>
            <p:nvPr/>
          </p:nvSpPr>
          <p:spPr bwMode="auto">
            <a:xfrm flipH="1">
              <a:off x="2832" y="2496"/>
              <a:ext cx="240" cy="576"/>
            </a:xfrm>
            <a:prstGeom prst="line">
              <a:avLst/>
            </a:prstGeom>
            <a:noFill/>
            <a:ln w="12700">
              <a:solidFill>
                <a:srgbClr val="00489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6636" name="Line 12"/>
            <p:cNvSpPr>
              <a:spLocks noChangeShapeType="1"/>
            </p:cNvSpPr>
            <p:nvPr/>
          </p:nvSpPr>
          <p:spPr bwMode="auto">
            <a:xfrm>
              <a:off x="3792" y="2496"/>
              <a:ext cx="240" cy="576"/>
            </a:xfrm>
            <a:prstGeom prst="line">
              <a:avLst/>
            </a:prstGeom>
            <a:noFill/>
            <a:ln w="12700">
              <a:solidFill>
                <a:srgbClr val="00489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6637" name="Line 13"/>
            <p:cNvSpPr>
              <a:spLocks noChangeShapeType="1"/>
            </p:cNvSpPr>
            <p:nvPr/>
          </p:nvSpPr>
          <p:spPr bwMode="auto">
            <a:xfrm>
              <a:off x="3456" y="2640"/>
              <a:ext cx="0" cy="432"/>
            </a:xfrm>
            <a:prstGeom prst="line">
              <a:avLst/>
            </a:prstGeom>
            <a:noFill/>
            <a:ln w="12700">
              <a:solidFill>
                <a:srgbClr val="00489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6638" name="Line 14"/>
            <p:cNvSpPr>
              <a:spLocks noChangeShapeType="1"/>
            </p:cNvSpPr>
            <p:nvPr/>
          </p:nvSpPr>
          <p:spPr bwMode="auto">
            <a:xfrm>
              <a:off x="3456" y="3552"/>
              <a:ext cx="0" cy="432"/>
            </a:xfrm>
            <a:prstGeom prst="line">
              <a:avLst/>
            </a:prstGeom>
            <a:noFill/>
            <a:ln w="12700">
              <a:solidFill>
                <a:srgbClr val="00489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6639" name="Text Box 15"/>
            <p:cNvSpPr txBox="1">
              <a:spLocks noChangeArrowheads="1"/>
            </p:cNvSpPr>
            <p:nvPr/>
          </p:nvSpPr>
          <p:spPr bwMode="auto">
            <a:xfrm>
              <a:off x="2496" y="2640"/>
              <a:ext cx="48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00489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GB" altLang="en-US" sz="1200"/>
                <a:t>auditing</a:t>
              </a:r>
            </a:p>
          </p:txBody>
        </p:sp>
        <p:sp>
          <p:nvSpPr>
            <p:cNvPr id="26640" name="Text Box 16"/>
            <p:cNvSpPr txBox="1">
              <a:spLocks noChangeArrowheads="1"/>
            </p:cNvSpPr>
            <p:nvPr/>
          </p:nvSpPr>
          <p:spPr bwMode="auto">
            <a:xfrm>
              <a:off x="3072" y="2688"/>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00489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GB" altLang="en-US" sz="1200"/>
                <a:t>procedures</a:t>
              </a:r>
            </a:p>
          </p:txBody>
        </p:sp>
        <p:sp>
          <p:nvSpPr>
            <p:cNvPr id="26641" name="Text Box 17"/>
            <p:cNvSpPr txBox="1">
              <a:spLocks noChangeArrowheads="1"/>
            </p:cNvSpPr>
            <p:nvPr/>
          </p:nvSpPr>
          <p:spPr bwMode="auto">
            <a:xfrm>
              <a:off x="3783" y="2496"/>
              <a:ext cx="72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00489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GB" altLang="en-US" sz="1200" dirty="0"/>
                <a:t>t</a:t>
              </a:r>
              <a:r>
                <a:rPr lang="en-GB" altLang="en-US" sz="1200" dirty="0" smtClean="0"/>
                <a:t>ransfer </a:t>
              </a:r>
              <a:r>
                <a:rPr lang="en-GB" altLang="en-US" sz="1200" dirty="0"/>
                <a:t>standards</a:t>
              </a:r>
            </a:p>
          </p:txBody>
        </p:sp>
        <p:sp>
          <p:nvSpPr>
            <p:cNvPr id="26642" name="Text Box 18"/>
            <p:cNvSpPr txBox="1">
              <a:spLocks noChangeArrowheads="1"/>
            </p:cNvSpPr>
            <p:nvPr/>
          </p:nvSpPr>
          <p:spPr bwMode="auto">
            <a:xfrm>
              <a:off x="3072" y="3648"/>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00489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GB" altLang="en-US" sz="1200"/>
                <a:t>calibration</a:t>
              </a:r>
            </a:p>
          </p:txBody>
        </p:sp>
        <p:sp>
          <p:nvSpPr>
            <p:cNvPr id="26643" name="Text Box 19"/>
            <p:cNvSpPr txBox="1">
              <a:spLocks noChangeArrowheads="1"/>
            </p:cNvSpPr>
            <p:nvPr/>
          </p:nvSpPr>
          <p:spPr bwMode="auto">
            <a:xfrm>
              <a:off x="2880" y="4058"/>
              <a:ext cx="1152" cy="262"/>
            </a:xfrm>
            <a:prstGeom prst="rect">
              <a:avLst/>
            </a:prstGeom>
            <a:noFill/>
            <a:ln w="19050">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GB" altLang="en-US" sz="2000" b="1" dirty="0"/>
                <a:t>INDUSTRY</a:t>
              </a:r>
            </a:p>
          </p:txBody>
        </p:sp>
      </p:grpSp>
      <p:grpSp>
        <p:nvGrpSpPr>
          <p:cNvPr id="26644" name="Group 20"/>
          <p:cNvGrpSpPr>
            <a:grpSpLocks/>
          </p:cNvGrpSpPr>
          <p:nvPr/>
        </p:nvGrpSpPr>
        <p:grpSpPr bwMode="auto">
          <a:xfrm>
            <a:off x="395536" y="1219200"/>
            <a:ext cx="7478713" cy="2792413"/>
            <a:chOff x="1056" y="816"/>
            <a:chExt cx="4711" cy="1759"/>
          </a:xfrm>
        </p:grpSpPr>
        <p:sp>
          <p:nvSpPr>
            <p:cNvPr id="26645" name="Rectangle 21"/>
            <p:cNvSpPr>
              <a:spLocks noChangeArrowheads="1"/>
            </p:cNvSpPr>
            <p:nvPr/>
          </p:nvSpPr>
          <p:spPr bwMode="auto">
            <a:xfrm>
              <a:off x="1728" y="912"/>
              <a:ext cx="3388" cy="1018"/>
            </a:xfrm>
            <a:prstGeom prst="rect">
              <a:avLst/>
            </a:prstGeom>
            <a:solidFill>
              <a:srgbClr val="CDCDC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646" name="Oval 22"/>
            <p:cNvSpPr>
              <a:spLocks noChangeArrowheads="1"/>
            </p:cNvSpPr>
            <p:nvPr/>
          </p:nvSpPr>
          <p:spPr bwMode="auto">
            <a:xfrm>
              <a:off x="2880" y="1680"/>
              <a:ext cx="1104" cy="816"/>
            </a:xfrm>
            <a:prstGeom prst="ellipse">
              <a:avLst/>
            </a:prstGeom>
            <a:solidFill>
              <a:schemeClr val="accent1"/>
            </a:solidFill>
            <a:ln w="19050">
              <a:solidFill>
                <a:schemeClr val="bg2"/>
              </a:solidFill>
              <a:prstDash val="sysDot"/>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6647" name="Freeform 23"/>
            <p:cNvSpPr>
              <a:spLocks/>
            </p:cNvSpPr>
            <p:nvPr/>
          </p:nvSpPr>
          <p:spPr bwMode="auto">
            <a:xfrm>
              <a:off x="1205" y="1027"/>
              <a:ext cx="1068" cy="796"/>
            </a:xfrm>
            <a:custGeom>
              <a:avLst/>
              <a:gdLst>
                <a:gd name="T0" fmla="*/ 587 w 1068"/>
                <a:gd name="T1" fmla="*/ 792 h 796"/>
                <a:gd name="T2" fmla="*/ 666 w 1068"/>
                <a:gd name="T3" fmla="*/ 782 h 796"/>
                <a:gd name="T4" fmla="*/ 741 w 1068"/>
                <a:gd name="T5" fmla="*/ 764 h 796"/>
                <a:gd name="T6" fmla="*/ 809 w 1068"/>
                <a:gd name="T7" fmla="*/ 737 h 796"/>
                <a:gd name="T8" fmla="*/ 871 w 1068"/>
                <a:gd name="T9" fmla="*/ 704 h 796"/>
                <a:gd name="T10" fmla="*/ 927 w 1068"/>
                <a:gd name="T11" fmla="*/ 665 h 796"/>
                <a:gd name="T12" fmla="*/ 976 w 1068"/>
                <a:gd name="T13" fmla="*/ 620 h 796"/>
                <a:gd name="T14" fmla="*/ 1014 w 1068"/>
                <a:gd name="T15" fmla="*/ 570 h 796"/>
                <a:gd name="T16" fmla="*/ 1043 w 1068"/>
                <a:gd name="T17" fmla="*/ 516 h 796"/>
                <a:gd name="T18" fmla="*/ 1061 w 1068"/>
                <a:gd name="T19" fmla="*/ 459 h 796"/>
                <a:gd name="T20" fmla="*/ 1068 w 1068"/>
                <a:gd name="T21" fmla="*/ 398 h 796"/>
                <a:gd name="T22" fmla="*/ 1061 w 1068"/>
                <a:gd name="T23" fmla="*/ 337 h 796"/>
                <a:gd name="T24" fmla="*/ 1043 w 1068"/>
                <a:gd name="T25" fmla="*/ 280 h 796"/>
                <a:gd name="T26" fmla="*/ 1014 w 1068"/>
                <a:gd name="T27" fmla="*/ 226 h 796"/>
                <a:gd name="T28" fmla="*/ 976 w 1068"/>
                <a:gd name="T29" fmla="*/ 176 h 796"/>
                <a:gd name="T30" fmla="*/ 927 w 1068"/>
                <a:gd name="T31" fmla="*/ 131 h 796"/>
                <a:gd name="T32" fmla="*/ 871 w 1068"/>
                <a:gd name="T33" fmla="*/ 92 h 796"/>
                <a:gd name="T34" fmla="*/ 809 w 1068"/>
                <a:gd name="T35" fmla="*/ 58 h 796"/>
                <a:gd name="T36" fmla="*/ 741 w 1068"/>
                <a:gd name="T37" fmla="*/ 32 h 796"/>
                <a:gd name="T38" fmla="*/ 666 w 1068"/>
                <a:gd name="T39" fmla="*/ 13 h 796"/>
                <a:gd name="T40" fmla="*/ 587 w 1068"/>
                <a:gd name="T41" fmla="*/ 2 h 796"/>
                <a:gd name="T42" fmla="*/ 505 w 1068"/>
                <a:gd name="T43" fmla="*/ 2 h 796"/>
                <a:gd name="T44" fmla="*/ 425 w 1068"/>
                <a:gd name="T45" fmla="*/ 9 h 796"/>
                <a:gd name="T46" fmla="*/ 350 w 1068"/>
                <a:gd name="T47" fmla="*/ 25 h 796"/>
                <a:gd name="T48" fmla="*/ 279 w 1068"/>
                <a:gd name="T49" fmla="*/ 49 h 796"/>
                <a:gd name="T50" fmla="*/ 213 w 1068"/>
                <a:gd name="T51" fmla="*/ 80 h 796"/>
                <a:gd name="T52" fmla="*/ 156 w 1068"/>
                <a:gd name="T53" fmla="*/ 117 h 796"/>
                <a:gd name="T54" fmla="*/ 105 w 1068"/>
                <a:gd name="T55" fmla="*/ 160 h 796"/>
                <a:gd name="T56" fmla="*/ 64 w 1068"/>
                <a:gd name="T57" fmla="*/ 209 h 796"/>
                <a:gd name="T58" fmla="*/ 31 w 1068"/>
                <a:gd name="T59" fmla="*/ 261 h 796"/>
                <a:gd name="T60" fmla="*/ 10 w 1068"/>
                <a:gd name="T61" fmla="*/ 318 h 796"/>
                <a:gd name="T62" fmla="*/ 0 w 1068"/>
                <a:gd name="T63" fmla="*/ 377 h 796"/>
                <a:gd name="T64" fmla="*/ 1 w 1068"/>
                <a:gd name="T65" fmla="*/ 438 h 796"/>
                <a:gd name="T66" fmla="*/ 17 w 1068"/>
                <a:gd name="T67" fmla="*/ 497 h 796"/>
                <a:gd name="T68" fmla="*/ 41 w 1068"/>
                <a:gd name="T69" fmla="*/ 553 h 796"/>
                <a:gd name="T70" fmla="*/ 76 w 1068"/>
                <a:gd name="T71" fmla="*/ 603 h 796"/>
                <a:gd name="T72" fmla="*/ 121 w 1068"/>
                <a:gd name="T73" fmla="*/ 650 h 796"/>
                <a:gd name="T74" fmla="*/ 175 w 1068"/>
                <a:gd name="T75" fmla="*/ 691 h 796"/>
                <a:gd name="T76" fmla="*/ 236 w 1068"/>
                <a:gd name="T77" fmla="*/ 726 h 796"/>
                <a:gd name="T78" fmla="*/ 302 w 1068"/>
                <a:gd name="T79" fmla="*/ 756 h 796"/>
                <a:gd name="T80" fmla="*/ 375 w 1068"/>
                <a:gd name="T81" fmla="*/ 777 h 796"/>
                <a:gd name="T82" fmla="*/ 451 w 1068"/>
                <a:gd name="T83" fmla="*/ 790 h 796"/>
                <a:gd name="T84" fmla="*/ 533 w 1068"/>
                <a:gd name="T85" fmla="*/ 796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68" h="796">
                  <a:moveTo>
                    <a:pt x="533" y="796"/>
                  </a:moveTo>
                  <a:lnTo>
                    <a:pt x="561" y="794"/>
                  </a:lnTo>
                  <a:lnTo>
                    <a:pt x="587" y="792"/>
                  </a:lnTo>
                  <a:lnTo>
                    <a:pt x="614" y="790"/>
                  </a:lnTo>
                  <a:lnTo>
                    <a:pt x="640" y="787"/>
                  </a:lnTo>
                  <a:lnTo>
                    <a:pt x="666" y="782"/>
                  </a:lnTo>
                  <a:lnTo>
                    <a:pt x="691" y="777"/>
                  </a:lnTo>
                  <a:lnTo>
                    <a:pt x="717" y="771"/>
                  </a:lnTo>
                  <a:lnTo>
                    <a:pt x="741" y="764"/>
                  </a:lnTo>
                  <a:lnTo>
                    <a:pt x="764" y="756"/>
                  </a:lnTo>
                  <a:lnTo>
                    <a:pt x="786" y="747"/>
                  </a:lnTo>
                  <a:lnTo>
                    <a:pt x="809" y="737"/>
                  </a:lnTo>
                  <a:lnTo>
                    <a:pt x="831" y="726"/>
                  </a:lnTo>
                  <a:lnTo>
                    <a:pt x="852" y="716"/>
                  </a:lnTo>
                  <a:lnTo>
                    <a:pt x="871" y="704"/>
                  </a:lnTo>
                  <a:lnTo>
                    <a:pt x="892" y="691"/>
                  </a:lnTo>
                  <a:lnTo>
                    <a:pt x="910" y="679"/>
                  </a:lnTo>
                  <a:lnTo>
                    <a:pt x="927" y="665"/>
                  </a:lnTo>
                  <a:lnTo>
                    <a:pt x="944" y="650"/>
                  </a:lnTo>
                  <a:lnTo>
                    <a:pt x="960" y="636"/>
                  </a:lnTo>
                  <a:lnTo>
                    <a:pt x="976" y="620"/>
                  </a:lnTo>
                  <a:lnTo>
                    <a:pt x="989" y="603"/>
                  </a:lnTo>
                  <a:lnTo>
                    <a:pt x="1002" y="587"/>
                  </a:lnTo>
                  <a:lnTo>
                    <a:pt x="1014" y="570"/>
                  </a:lnTo>
                  <a:lnTo>
                    <a:pt x="1024" y="553"/>
                  </a:lnTo>
                  <a:lnTo>
                    <a:pt x="1035" y="533"/>
                  </a:lnTo>
                  <a:lnTo>
                    <a:pt x="1043" y="516"/>
                  </a:lnTo>
                  <a:lnTo>
                    <a:pt x="1050" y="497"/>
                  </a:lnTo>
                  <a:lnTo>
                    <a:pt x="1055" y="478"/>
                  </a:lnTo>
                  <a:lnTo>
                    <a:pt x="1061" y="459"/>
                  </a:lnTo>
                  <a:lnTo>
                    <a:pt x="1064" y="438"/>
                  </a:lnTo>
                  <a:lnTo>
                    <a:pt x="1066" y="419"/>
                  </a:lnTo>
                  <a:lnTo>
                    <a:pt x="1068" y="398"/>
                  </a:lnTo>
                  <a:lnTo>
                    <a:pt x="1066" y="377"/>
                  </a:lnTo>
                  <a:lnTo>
                    <a:pt x="1064" y="358"/>
                  </a:lnTo>
                  <a:lnTo>
                    <a:pt x="1061" y="337"/>
                  </a:lnTo>
                  <a:lnTo>
                    <a:pt x="1055" y="318"/>
                  </a:lnTo>
                  <a:lnTo>
                    <a:pt x="1050" y="299"/>
                  </a:lnTo>
                  <a:lnTo>
                    <a:pt x="1043" y="280"/>
                  </a:lnTo>
                  <a:lnTo>
                    <a:pt x="1035" y="261"/>
                  </a:lnTo>
                  <a:lnTo>
                    <a:pt x="1024" y="243"/>
                  </a:lnTo>
                  <a:lnTo>
                    <a:pt x="1014" y="226"/>
                  </a:lnTo>
                  <a:lnTo>
                    <a:pt x="1002" y="209"/>
                  </a:lnTo>
                  <a:lnTo>
                    <a:pt x="989" y="193"/>
                  </a:lnTo>
                  <a:lnTo>
                    <a:pt x="976" y="176"/>
                  </a:lnTo>
                  <a:lnTo>
                    <a:pt x="960" y="160"/>
                  </a:lnTo>
                  <a:lnTo>
                    <a:pt x="944" y="146"/>
                  </a:lnTo>
                  <a:lnTo>
                    <a:pt x="927" y="131"/>
                  </a:lnTo>
                  <a:lnTo>
                    <a:pt x="910" y="117"/>
                  </a:lnTo>
                  <a:lnTo>
                    <a:pt x="892" y="105"/>
                  </a:lnTo>
                  <a:lnTo>
                    <a:pt x="871" y="92"/>
                  </a:lnTo>
                  <a:lnTo>
                    <a:pt x="852" y="80"/>
                  </a:lnTo>
                  <a:lnTo>
                    <a:pt x="831" y="68"/>
                  </a:lnTo>
                  <a:lnTo>
                    <a:pt x="809" y="58"/>
                  </a:lnTo>
                  <a:lnTo>
                    <a:pt x="786" y="49"/>
                  </a:lnTo>
                  <a:lnTo>
                    <a:pt x="764" y="40"/>
                  </a:lnTo>
                  <a:lnTo>
                    <a:pt x="741" y="32"/>
                  </a:lnTo>
                  <a:lnTo>
                    <a:pt x="717" y="25"/>
                  </a:lnTo>
                  <a:lnTo>
                    <a:pt x="691" y="19"/>
                  </a:lnTo>
                  <a:lnTo>
                    <a:pt x="666" y="13"/>
                  </a:lnTo>
                  <a:lnTo>
                    <a:pt x="640" y="9"/>
                  </a:lnTo>
                  <a:lnTo>
                    <a:pt x="614" y="6"/>
                  </a:lnTo>
                  <a:lnTo>
                    <a:pt x="587" y="2"/>
                  </a:lnTo>
                  <a:lnTo>
                    <a:pt x="561" y="2"/>
                  </a:lnTo>
                  <a:lnTo>
                    <a:pt x="533" y="0"/>
                  </a:lnTo>
                  <a:lnTo>
                    <a:pt x="505" y="2"/>
                  </a:lnTo>
                  <a:lnTo>
                    <a:pt x="479" y="2"/>
                  </a:lnTo>
                  <a:lnTo>
                    <a:pt x="451" y="6"/>
                  </a:lnTo>
                  <a:lnTo>
                    <a:pt x="425" y="9"/>
                  </a:lnTo>
                  <a:lnTo>
                    <a:pt x="399" y="13"/>
                  </a:lnTo>
                  <a:lnTo>
                    <a:pt x="375" y="19"/>
                  </a:lnTo>
                  <a:lnTo>
                    <a:pt x="350" y="25"/>
                  </a:lnTo>
                  <a:lnTo>
                    <a:pt x="326" y="32"/>
                  </a:lnTo>
                  <a:lnTo>
                    <a:pt x="302" y="40"/>
                  </a:lnTo>
                  <a:lnTo>
                    <a:pt x="279" y="49"/>
                  </a:lnTo>
                  <a:lnTo>
                    <a:pt x="257" y="58"/>
                  </a:lnTo>
                  <a:lnTo>
                    <a:pt x="236" y="68"/>
                  </a:lnTo>
                  <a:lnTo>
                    <a:pt x="213" y="80"/>
                  </a:lnTo>
                  <a:lnTo>
                    <a:pt x="194" y="92"/>
                  </a:lnTo>
                  <a:lnTo>
                    <a:pt x="175" y="105"/>
                  </a:lnTo>
                  <a:lnTo>
                    <a:pt x="156" y="117"/>
                  </a:lnTo>
                  <a:lnTo>
                    <a:pt x="138" y="131"/>
                  </a:lnTo>
                  <a:lnTo>
                    <a:pt x="121" y="146"/>
                  </a:lnTo>
                  <a:lnTo>
                    <a:pt x="105" y="160"/>
                  </a:lnTo>
                  <a:lnTo>
                    <a:pt x="90" y="176"/>
                  </a:lnTo>
                  <a:lnTo>
                    <a:pt x="76" y="193"/>
                  </a:lnTo>
                  <a:lnTo>
                    <a:pt x="64" y="209"/>
                  </a:lnTo>
                  <a:lnTo>
                    <a:pt x="52" y="226"/>
                  </a:lnTo>
                  <a:lnTo>
                    <a:pt x="41" y="243"/>
                  </a:lnTo>
                  <a:lnTo>
                    <a:pt x="31" y="261"/>
                  </a:lnTo>
                  <a:lnTo>
                    <a:pt x="24" y="280"/>
                  </a:lnTo>
                  <a:lnTo>
                    <a:pt x="17" y="299"/>
                  </a:lnTo>
                  <a:lnTo>
                    <a:pt x="10" y="318"/>
                  </a:lnTo>
                  <a:lnTo>
                    <a:pt x="5" y="337"/>
                  </a:lnTo>
                  <a:lnTo>
                    <a:pt x="1" y="358"/>
                  </a:lnTo>
                  <a:lnTo>
                    <a:pt x="0" y="377"/>
                  </a:lnTo>
                  <a:lnTo>
                    <a:pt x="0" y="398"/>
                  </a:lnTo>
                  <a:lnTo>
                    <a:pt x="0" y="419"/>
                  </a:lnTo>
                  <a:lnTo>
                    <a:pt x="1" y="438"/>
                  </a:lnTo>
                  <a:lnTo>
                    <a:pt x="5" y="459"/>
                  </a:lnTo>
                  <a:lnTo>
                    <a:pt x="10" y="478"/>
                  </a:lnTo>
                  <a:lnTo>
                    <a:pt x="17" y="497"/>
                  </a:lnTo>
                  <a:lnTo>
                    <a:pt x="24" y="516"/>
                  </a:lnTo>
                  <a:lnTo>
                    <a:pt x="31" y="533"/>
                  </a:lnTo>
                  <a:lnTo>
                    <a:pt x="41" y="553"/>
                  </a:lnTo>
                  <a:lnTo>
                    <a:pt x="52" y="570"/>
                  </a:lnTo>
                  <a:lnTo>
                    <a:pt x="64" y="587"/>
                  </a:lnTo>
                  <a:lnTo>
                    <a:pt x="76" y="603"/>
                  </a:lnTo>
                  <a:lnTo>
                    <a:pt x="90" y="620"/>
                  </a:lnTo>
                  <a:lnTo>
                    <a:pt x="105" y="636"/>
                  </a:lnTo>
                  <a:lnTo>
                    <a:pt x="121" y="650"/>
                  </a:lnTo>
                  <a:lnTo>
                    <a:pt x="138" y="665"/>
                  </a:lnTo>
                  <a:lnTo>
                    <a:pt x="156" y="679"/>
                  </a:lnTo>
                  <a:lnTo>
                    <a:pt x="175" y="691"/>
                  </a:lnTo>
                  <a:lnTo>
                    <a:pt x="194" y="704"/>
                  </a:lnTo>
                  <a:lnTo>
                    <a:pt x="213" y="716"/>
                  </a:lnTo>
                  <a:lnTo>
                    <a:pt x="236" y="726"/>
                  </a:lnTo>
                  <a:lnTo>
                    <a:pt x="257" y="737"/>
                  </a:lnTo>
                  <a:lnTo>
                    <a:pt x="279" y="747"/>
                  </a:lnTo>
                  <a:lnTo>
                    <a:pt x="302" y="756"/>
                  </a:lnTo>
                  <a:lnTo>
                    <a:pt x="326" y="764"/>
                  </a:lnTo>
                  <a:lnTo>
                    <a:pt x="350" y="771"/>
                  </a:lnTo>
                  <a:lnTo>
                    <a:pt x="375" y="777"/>
                  </a:lnTo>
                  <a:lnTo>
                    <a:pt x="399" y="782"/>
                  </a:lnTo>
                  <a:lnTo>
                    <a:pt x="425" y="787"/>
                  </a:lnTo>
                  <a:lnTo>
                    <a:pt x="451" y="790"/>
                  </a:lnTo>
                  <a:lnTo>
                    <a:pt x="479" y="792"/>
                  </a:lnTo>
                  <a:lnTo>
                    <a:pt x="505" y="794"/>
                  </a:lnTo>
                  <a:lnTo>
                    <a:pt x="533" y="796"/>
                  </a:lnTo>
                  <a:close/>
                </a:path>
              </a:pathLst>
            </a:custGeom>
            <a:solidFill>
              <a:srgbClr val="99C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48" name="Freeform 24"/>
            <p:cNvSpPr>
              <a:spLocks/>
            </p:cNvSpPr>
            <p:nvPr/>
          </p:nvSpPr>
          <p:spPr bwMode="auto">
            <a:xfrm>
              <a:off x="1738" y="1814"/>
              <a:ext cx="29" cy="16"/>
            </a:xfrm>
            <a:custGeom>
              <a:avLst/>
              <a:gdLst>
                <a:gd name="T0" fmla="*/ 29 w 29"/>
                <a:gd name="T1" fmla="*/ 0 h 16"/>
                <a:gd name="T2" fmla="*/ 29 w 29"/>
                <a:gd name="T3" fmla="*/ 14 h 16"/>
                <a:gd name="T4" fmla="*/ 0 w 29"/>
                <a:gd name="T5" fmla="*/ 16 h 16"/>
                <a:gd name="T6" fmla="*/ 0 w 29"/>
                <a:gd name="T7" fmla="*/ 0 h 16"/>
                <a:gd name="T8" fmla="*/ 29 w 29"/>
                <a:gd name="T9" fmla="*/ 0 h 16"/>
              </a:gdLst>
              <a:ahLst/>
              <a:cxnLst>
                <a:cxn ang="0">
                  <a:pos x="T0" y="T1"/>
                </a:cxn>
                <a:cxn ang="0">
                  <a:pos x="T2" y="T3"/>
                </a:cxn>
                <a:cxn ang="0">
                  <a:pos x="T4" y="T5"/>
                </a:cxn>
                <a:cxn ang="0">
                  <a:pos x="T6" y="T7"/>
                </a:cxn>
                <a:cxn ang="0">
                  <a:pos x="T8" y="T9"/>
                </a:cxn>
              </a:cxnLst>
              <a:rect l="0" t="0" r="r" b="b"/>
              <a:pathLst>
                <a:path w="29" h="16">
                  <a:moveTo>
                    <a:pt x="29" y="0"/>
                  </a:moveTo>
                  <a:lnTo>
                    <a:pt x="29" y="14"/>
                  </a:lnTo>
                  <a:lnTo>
                    <a:pt x="0" y="16"/>
                  </a:lnTo>
                  <a:lnTo>
                    <a:pt x="0" y="0"/>
                  </a:lnTo>
                  <a:lnTo>
                    <a:pt x="29"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49" name="Freeform 25"/>
            <p:cNvSpPr>
              <a:spLocks/>
            </p:cNvSpPr>
            <p:nvPr/>
          </p:nvSpPr>
          <p:spPr bwMode="auto">
            <a:xfrm>
              <a:off x="1811" y="1807"/>
              <a:ext cx="29" cy="17"/>
            </a:xfrm>
            <a:custGeom>
              <a:avLst/>
              <a:gdLst>
                <a:gd name="T0" fmla="*/ 27 w 29"/>
                <a:gd name="T1" fmla="*/ 0 h 17"/>
                <a:gd name="T2" fmla="*/ 29 w 29"/>
                <a:gd name="T3" fmla="*/ 16 h 17"/>
                <a:gd name="T4" fmla="*/ 0 w 29"/>
                <a:gd name="T5" fmla="*/ 17 h 17"/>
                <a:gd name="T6" fmla="*/ 0 w 29"/>
                <a:gd name="T7" fmla="*/ 4 h 17"/>
                <a:gd name="T8" fmla="*/ 27 w 29"/>
                <a:gd name="T9" fmla="*/ 0 h 17"/>
              </a:gdLst>
              <a:ahLst/>
              <a:cxnLst>
                <a:cxn ang="0">
                  <a:pos x="T0" y="T1"/>
                </a:cxn>
                <a:cxn ang="0">
                  <a:pos x="T2" y="T3"/>
                </a:cxn>
                <a:cxn ang="0">
                  <a:pos x="T4" y="T5"/>
                </a:cxn>
                <a:cxn ang="0">
                  <a:pos x="T6" y="T7"/>
                </a:cxn>
                <a:cxn ang="0">
                  <a:pos x="T8" y="T9"/>
                </a:cxn>
              </a:cxnLst>
              <a:rect l="0" t="0" r="r" b="b"/>
              <a:pathLst>
                <a:path w="29" h="17">
                  <a:moveTo>
                    <a:pt x="27" y="0"/>
                  </a:moveTo>
                  <a:lnTo>
                    <a:pt x="29" y="16"/>
                  </a:lnTo>
                  <a:lnTo>
                    <a:pt x="0" y="17"/>
                  </a:lnTo>
                  <a:lnTo>
                    <a:pt x="0" y="4"/>
                  </a:lnTo>
                  <a:lnTo>
                    <a:pt x="27"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50" name="Freeform 26"/>
            <p:cNvSpPr>
              <a:spLocks/>
            </p:cNvSpPr>
            <p:nvPr/>
          </p:nvSpPr>
          <p:spPr bwMode="auto">
            <a:xfrm>
              <a:off x="1882" y="1793"/>
              <a:ext cx="31" cy="21"/>
            </a:xfrm>
            <a:custGeom>
              <a:avLst/>
              <a:gdLst>
                <a:gd name="T0" fmla="*/ 28 w 31"/>
                <a:gd name="T1" fmla="*/ 0 h 21"/>
                <a:gd name="T2" fmla="*/ 12 w 31"/>
                <a:gd name="T3" fmla="*/ 4 h 21"/>
                <a:gd name="T4" fmla="*/ 0 w 31"/>
                <a:gd name="T5" fmla="*/ 7 h 21"/>
                <a:gd name="T6" fmla="*/ 2 w 31"/>
                <a:gd name="T7" fmla="*/ 21 h 21"/>
                <a:gd name="T8" fmla="*/ 15 w 31"/>
                <a:gd name="T9" fmla="*/ 18 h 21"/>
                <a:gd name="T10" fmla="*/ 31 w 31"/>
                <a:gd name="T11" fmla="*/ 14 h 21"/>
                <a:gd name="T12" fmla="*/ 28 w 3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28" y="0"/>
                  </a:moveTo>
                  <a:lnTo>
                    <a:pt x="12" y="4"/>
                  </a:lnTo>
                  <a:lnTo>
                    <a:pt x="0" y="7"/>
                  </a:lnTo>
                  <a:lnTo>
                    <a:pt x="2" y="21"/>
                  </a:lnTo>
                  <a:lnTo>
                    <a:pt x="15" y="18"/>
                  </a:lnTo>
                  <a:lnTo>
                    <a:pt x="31" y="14"/>
                  </a:lnTo>
                  <a:lnTo>
                    <a:pt x="28"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51" name="Freeform 27"/>
            <p:cNvSpPr>
              <a:spLocks/>
            </p:cNvSpPr>
            <p:nvPr/>
          </p:nvSpPr>
          <p:spPr bwMode="auto">
            <a:xfrm>
              <a:off x="1951" y="1771"/>
              <a:ext cx="32" cy="24"/>
            </a:xfrm>
            <a:custGeom>
              <a:avLst/>
              <a:gdLst>
                <a:gd name="T0" fmla="*/ 28 w 32"/>
                <a:gd name="T1" fmla="*/ 0 h 24"/>
                <a:gd name="T2" fmla="*/ 32 w 32"/>
                <a:gd name="T3" fmla="*/ 13 h 24"/>
                <a:gd name="T4" fmla="*/ 4 w 32"/>
                <a:gd name="T5" fmla="*/ 24 h 24"/>
                <a:gd name="T6" fmla="*/ 0 w 32"/>
                <a:gd name="T7" fmla="*/ 10 h 24"/>
                <a:gd name="T8" fmla="*/ 28 w 32"/>
                <a:gd name="T9" fmla="*/ 0 h 24"/>
              </a:gdLst>
              <a:ahLst/>
              <a:cxnLst>
                <a:cxn ang="0">
                  <a:pos x="T0" y="T1"/>
                </a:cxn>
                <a:cxn ang="0">
                  <a:pos x="T2" y="T3"/>
                </a:cxn>
                <a:cxn ang="0">
                  <a:pos x="T4" y="T5"/>
                </a:cxn>
                <a:cxn ang="0">
                  <a:pos x="T6" y="T7"/>
                </a:cxn>
                <a:cxn ang="0">
                  <a:pos x="T8" y="T9"/>
                </a:cxn>
              </a:cxnLst>
              <a:rect l="0" t="0" r="r" b="b"/>
              <a:pathLst>
                <a:path w="32" h="24">
                  <a:moveTo>
                    <a:pt x="28" y="0"/>
                  </a:moveTo>
                  <a:lnTo>
                    <a:pt x="32" y="13"/>
                  </a:lnTo>
                  <a:lnTo>
                    <a:pt x="4" y="24"/>
                  </a:lnTo>
                  <a:lnTo>
                    <a:pt x="0" y="10"/>
                  </a:lnTo>
                  <a:lnTo>
                    <a:pt x="28"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52" name="Freeform 28"/>
            <p:cNvSpPr>
              <a:spLocks/>
            </p:cNvSpPr>
            <p:nvPr/>
          </p:nvSpPr>
          <p:spPr bwMode="auto">
            <a:xfrm>
              <a:off x="2019" y="1741"/>
              <a:ext cx="31" cy="26"/>
            </a:xfrm>
            <a:custGeom>
              <a:avLst/>
              <a:gdLst>
                <a:gd name="T0" fmla="*/ 24 w 31"/>
                <a:gd name="T1" fmla="*/ 0 h 26"/>
                <a:gd name="T2" fmla="*/ 14 w 31"/>
                <a:gd name="T3" fmla="*/ 7 h 26"/>
                <a:gd name="T4" fmla="*/ 0 w 31"/>
                <a:gd name="T5" fmla="*/ 12 h 26"/>
                <a:gd name="T6" fmla="*/ 5 w 31"/>
                <a:gd name="T7" fmla="*/ 26 h 26"/>
                <a:gd name="T8" fmla="*/ 21 w 31"/>
                <a:gd name="T9" fmla="*/ 19 h 26"/>
                <a:gd name="T10" fmla="*/ 31 w 31"/>
                <a:gd name="T11" fmla="*/ 14 h 26"/>
                <a:gd name="T12" fmla="*/ 24 w 3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1" h="26">
                  <a:moveTo>
                    <a:pt x="24" y="0"/>
                  </a:moveTo>
                  <a:lnTo>
                    <a:pt x="14" y="7"/>
                  </a:lnTo>
                  <a:lnTo>
                    <a:pt x="0" y="12"/>
                  </a:lnTo>
                  <a:lnTo>
                    <a:pt x="5" y="26"/>
                  </a:lnTo>
                  <a:lnTo>
                    <a:pt x="21" y="19"/>
                  </a:lnTo>
                  <a:lnTo>
                    <a:pt x="31" y="14"/>
                  </a:lnTo>
                  <a:lnTo>
                    <a:pt x="24"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53" name="Freeform 29"/>
            <p:cNvSpPr>
              <a:spLocks/>
            </p:cNvSpPr>
            <p:nvPr/>
          </p:nvSpPr>
          <p:spPr bwMode="auto">
            <a:xfrm>
              <a:off x="2082" y="1703"/>
              <a:ext cx="31" cy="29"/>
            </a:xfrm>
            <a:custGeom>
              <a:avLst/>
              <a:gdLst>
                <a:gd name="T0" fmla="*/ 24 w 31"/>
                <a:gd name="T1" fmla="*/ 0 h 29"/>
                <a:gd name="T2" fmla="*/ 31 w 31"/>
                <a:gd name="T3" fmla="*/ 12 h 29"/>
                <a:gd name="T4" fmla="*/ 7 w 31"/>
                <a:gd name="T5" fmla="*/ 29 h 29"/>
                <a:gd name="T6" fmla="*/ 0 w 31"/>
                <a:gd name="T7" fmla="*/ 17 h 29"/>
                <a:gd name="T8" fmla="*/ 24 w 31"/>
                <a:gd name="T9" fmla="*/ 0 h 29"/>
              </a:gdLst>
              <a:ahLst/>
              <a:cxnLst>
                <a:cxn ang="0">
                  <a:pos x="T0" y="T1"/>
                </a:cxn>
                <a:cxn ang="0">
                  <a:pos x="T2" y="T3"/>
                </a:cxn>
                <a:cxn ang="0">
                  <a:pos x="T4" y="T5"/>
                </a:cxn>
                <a:cxn ang="0">
                  <a:pos x="T6" y="T7"/>
                </a:cxn>
                <a:cxn ang="0">
                  <a:pos x="T8" y="T9"/>
                </a:cxn>
              </a:cxnLst>
              <a:rect l="0" t="0" r="r" b="b"/>
              <a:pathLst>
                <a:path w="31" h="29">
                  <a:moveTo>
                    <a:pt x="24" y="0"/>
                  </a:moveTo>
                  <a:lnTo>
                    <a:pt x="31" y="12"/>
                  </a:lnTo>
                  <a:lnTo>
                    <a:pt x="7" y="29"/>
                  </a:lnTo>
                  <a:lnTo>
                    <a:pt x="0" y="17"/>
                  </a:lnTo>
                  <a:lnTo>
                    <a:pt x="24"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54" name="Freeform 30"/>
            <p:cNvSpPr>
              <a:spLocks/>
            </p:cNvSpPr>
            <p:nvPr/>
          </p:nvSpPr>
          <p:spPr bwMode="auto">
            <a:xfrm>
              <a:off x="2139" y="1658"/>
              <a:ext cx="31" cy="31"/>
            </a:xfrm>
            <a:custGeom>
              <a:avLst/>
              <a:gdLst>
                <a:gd name="T0" fmla="*/ 21 w 31"/>
                <a:gd name="T1" fmla="*/ 0 h 31"/>
                <a:gd name="T2" fmla="*/ 5 w 31"/>
                <a:gd name="T3" fmla="*/ 14 h 31"/>
                <a:gd name="T4" fmla="*/ 0 w 31"/>
                <a:gd name="T5" fmla="*/ 19 h 31"/>
                <a:gd name="T6" fmla="*/ 9 w 31"/>
                <a:gd name="T7" fmla="*/ 31 h 31"/>
                <a:gd name="T8" fmla="*/ 16 w 31"/>
                <a:gd name="T9" fmla="*/ 24 h 31"/>
                <a:gd name="T10" fmla="*/ 31 w 31"/>
                <a:gd name="T11" fmla="*/ 10 h 31"/>
                <a:gd name="T12" fmla="*/ 21 w 31"/>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21" y="0"/>
                  </a:moveTo>
                  <a:lnTo>
                    <a:pt x="5" y="14"/>
                  </a:lnTo>
                  <a:lnTo>
                    <a:pt x="0" y="19"/>
                  </a:lnTo>
                  <a:lnTo>
                    <a:pt x="9" y="31"/>
                  </a:lnTo>
                  <a:lnTo>
                    <a:pt x="16" y="24"/>
                  </a:lnTo>
                  <a:lnTo>
                    <a:pt x="31" y="10"/>
                  </a:lnTo>
                  <a:lnTo>
                    <a:pt x="21"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55" name="Freeform 31"/>
            <p:cNvSpPr>
              <a:spLocks/>
            </p:cNvSpPr>
            <p:nvPr/>
          </p:nvSpPr>
          <p:spPr bwMode="auto">
            <a:xfrm>
              <a:off x="2189" y="1602"/>
              <a:ext cx="28" cy="33"/>
            </a:xfrm>
            <a:custGeom>
              <a:avLst/>
              <a:gdLst>
                <a:gd name="T0" fmla="*/ 18 w 28"/>
                <a:gd name="T1" fmla="*/ 0 h 33"/>
                <a:gd name="T2" fmla="*/ 12 w 28"/>
                <a:gd name="T3" fmla="*/ 7 h 33"/>
                <a:gd name="T4" fmla="*/ 0 w 28"/>
                <a:gd name="T5" fmla="*/ 23 h 33"/>
                <a:gd name="T6" fmla="*/ 11 w 28"/>
                <a:gd name="T7" fmla="*/ 33 h 33"/>
                <a:gd name="T8" fmla="*/ 25 w 28"/>
                <a:gd name="T9" fmla="*/ 16 h 33"/>
                <a:gd name="T10" fmla="*/ 28 w 28"/>
                <a:gd name="T11" fmla="*/ 9 h 33"/>
                <a:gd name="T12" fmla="*/ 18 w 28"/>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28" h="33">
                  <a:moveTo>
                    <a:pt x="18" y="0"/>
                  </a:moveTo>
                  <a:lnTo>
                    <a:pt x="12" y="7"/>
                  </a:lnTo>
                  <a:lnTo>
                    <a:pt x="0" y="23"/>
                  </a:lnTo>
                  <a:lnTo>
                    <a:pt x="11" y="33"/>
                  </a:lnTo>
                  <a:lnTo>
                    <a:pt x="25" y="16"/>
                  </a:lnTo>
                  <a:lnTo>
                    <a:pt x="28" y="9"/>
                  </a:lnTo>
                  <a:lnTo>
                    <a:pt x="18"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56" name="Freeform 32"/>
            <p:cNvSpPr>
              <a:spLocks/>
            </p:cNvSpPr>
            <p:nvPr/>
          </p:nvSpPr>
          <p:spPr bwMode="auto">
            <a:xfrm>
              <a:off x="2227" y="1540"/>
              <a:ext cx="27" cy="33"/>
            </a:xfrm>
            <a:custGeom>
              <a:avLst/>
              <a:gdLst>
                <a:gd name="T0" fmla="*/ 14 w 27"/>
                <a:gd name="T1" fmla="*/ 0 h 33"/>
                <a:gd name="T2" fmla="*/ 27 w 27"/>
                <a:gd name="T3" fmla="*/ 7 h 33"/>
                <a:gd name="T4" fmla="*/ 14 w 27"/>
                <a:gd name="T5" fmla="*/ 33 h 33"/>
                <a:gd name="T6" fmla="*/ 0 w 27"/>
                <a:gd name="T7" fmla="*/ 26 h 33"/>
                <a:gd name="T8" fmla="*/ 14 w 27"/>
                <a:gd name="T9" fmla="*/ 0 h 33"/>
              </a:gdLst>
              <a:ahLst/>
              <a:cxnLst>
                <a:cxn ang="0">
                  <a:pos x="T0" y="T1"/>
                </a:cxn>
                <a:cxn ang="0">
                  <a:pos x="T2" y="T3"/>
                </a:cxn>
                <a:cxn ang="0">
                  <a:pos x="T4" y="T5"/>
                </a:cxn>
                <a:cxn ang="0">
                  <a:pos x="T6" y="T7"/>
                </a:cxn>
                <a:cxn ang="0">
                  <a:pos x="T8" y="T9"/>
                </a:cxn>
              </a:cxnLst>
              <a:rect l="0" t="0" r="r" b="b"/>
              <a:pathLst>
                <a:path w="27" h="33">
                  <a:moveTo>
                    <a:pt x="14" y="0"/>
                  </a:moveTo>
                  <a:lnTo>
                    <a:pt x="27" y="7"/>
                  </a:lnTo>
                  <a:lnTo>
                    <a:pt x="14" y="33"/>
                  </a:lnTo>
                  <a:lnTo>
                    <a:pt x="0" y="26"/>
                  </a:lnTo>
                  <a:lnTo>
                    <a:pt x="14"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57" name="Freeform 33"/>
            <p:cNvSpPr>
              <a:spLocks/>
            </p:cNvSpPr>
            <p:nvPr/>
          </p:nvSpPr>
          <p:spPr bwMode="auto">
            <a:xfrm>
              <a:off x="2255" y="1472"/>
              <a:ext cx="19" cy="31"/>
            </a:xfrm>
            <a:custGeom>
              <a:avLst/>
              <a:gdLst>
                <a:gd name="T0" fmla="*/ 5 w 19"/>
                <a:gd name="T1" fmla="*/ 0 h 31"/>
                <a:gd name="T2" fmla="*/ 19 w 19"/>
                <a:gd name="T3" fmla="*/ 3 h 31"/>
                <a:gd name="T4" fmla="*/ 14 w 19"/>
                <a:gd name="T5" fmla="*/ 31 h 31"/>
                <a:gd name="T6" fmla="*/ 0 w 19"/>
                <a:gd name="T7" fmla="*/ 28 h 31"/>
                <a:gd name="T8" fmla="*/ 5 w 19"/>
                <a:gd name="T9" fmla="*/ 0 h 31"/>
              </a:gdLst>
              <a:ahLst/>
              <a:cxnLst>
                <a:cxn ang="0">
                  <a:pos x="T0" y="T1"/>
                </a:cxn>
                <a:cxn ang="0">
                  <a:pos x="T2" y="T3"/>
                </a:cxn>
                <a:cxn ang="0">
                  <a:pos x="T4" y="T5"/>
                </a:cxn>
                <a:cxn ang="0">
                  <a:pos x="T6" y="T7"/>
                </a:cxn>
                <a:cxn ang="0">
                  <a:pos x="T8" y="T9"/>
                </a:cxn>
              </a:cxnLst>
              <a:rect l="0" t="0" r="r" b="b"/>
              <a:pathLst>
                <a:path w="19" h="31">
                  <a:moveTo>
                    <a:pt x="5" y="0"/>
                  </a:moveTo>
                  <a:lnTo>
                    <a:pt x="19" y="3"/>
                  </a:lnTo>
                  <a:lnTo>
                    <a:pt x="14" y="31"/>
                  </a:lnTo>
                  <a:lnTo>
                    <a:pt x="0" y="28"/>
                  </a:lnTo>
                  <a:lnTo>
                    <a:pt x="5"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58" name="Freeform 34"/>
            <p:cNvSpPr>
              <a:spLocks/>
            </p:cNvSpPr>
            <p:nvPr/>
          </p:nvSpPr>
          <p:spPr bwMode="auto">
            <a:xfrm>
              <a:off x="2264" y="1425"/>
              <a:ext cx="16" cy="5"/>
            </a:xfrm>
            <a:custGeom>
              <a:avLst/>
              <a:gdLst>
                <a:gd name="T0" fmla="*/ 0 w 16"/>
                <a:gd name="T1" fmla="*/ 0 h 5"/>
                <a:gd name="T2" fmla="*/ 0 w 16"/>
                <a:gd name="T3" fmla="*/ 3 h 5"/>
                <a:gd name="T4" fmla="*/ 14 w 16"/>
                <a:gd name="T5" fmla="*/ 5 h 5"/>
                <a:gd name="T6" fmla="*/ 16 w 16"/>
                <a:gd name="T7" fmla="*/ 0 h 5"/>
                <a:gd name="T8" fmla="*/ 0 w 16"/>
                <a:gd name="T9" fmla="*/ 0 h 5"/>
              </a:gdLst>
              <a:ahLst/>
              <a:cxnLst>
                <a:cxn ang="0">
                  <a:pos x="T0" y="T1"/>
                </a:cxn>
                <a:cxn ang="0">
                  <a:pos x="T2" y="T3"/>
                </a:cxn>
                <a:cxn ang="0">
                  <a:pos x="T4" y="T5"/>
                </a:cxn>
                <a:cxn ang="0">
                  <a:pos x="T6" y="T7"/>
                </a:cxn>
                <a:cxn ang="0">
                  <a:pos x="T8" y="T9"/>
                </a:cxn>
              </a:cxnLst>
              <a:rect l="0" t="0" r="r" b="b"/>
              <a:pathLst>
                <a:path w="16" h="5">
                  <a:moveTo>
                    <a:pt x="0" y="0"/>
                  </a:moveTo>
                  <a:lnTo>
                    <a:pt x="0" y="3"/>
                  </a:lnTo>
                  <a:lnTo>
                    <a:pt x="14" y="5"/>
                  </a:lnTo>
                  <a:lnTo>
                    <a:pt x="16" y="0"/>
                  </a:lnTo>
                  <a:lnTo>
                    <a:pt x="0"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59" name="Freeform 35"/>
            <p:cNvSpPr>
              <a:spLocks/>
            </p:cNvSpPr>
            <p:nvPr/>
          </p:nvSpPr>
          <p:spPr bwMode="auto">
            <a:xfrm>
              <a:off x="2262" y="1401"/>
              <a:ext cx="18" cy="24"/>
            </a:xfrm>
            <a:custGeom>
              <a:avLst/>
              <a:gdLst>
                <a:gd name="T0" fmla="*/ 0 w 18"/>
                <a:gd name="T1" fmla="*/ 0 h 24"/>
                <a:gd name="T2" fmla="*/ 16 w 18"/>
                <a:gd name="T3" fmla="*/ 0 h 24"/>
                <a:gd name="T4" fmla="*/ 18 w 18"/>
                <a:gd name="T5" fmla="*/ 24 h 24"/>
                <a:gd name="T6" fmla="*/ 2 w 18"/>
                <a:gd name="T7" fmla="*/ 24 h 24"/>
                <a:gd name="T8" fmla="*/ 0 w 18"/>
                <a:gd name="T9" fmla="*/ 0 h 24"/>
              </a:gdLst>
              <a:ahLst/>
              <a:cxnLst>
                <a:cxn ang="0">
                  <a:pos x="T0" y="T1"/>
                </a:cxn>
                <a:cxn ang="0">
                  <a:pos x="T2" y="T3"/>
                </a:cxn>
                <a:cxn ang="0">
                  <a:pos x="T4" y="T5"/>
                </a:cxn>
                <a:cxn ang="0">
                  <a:pos x="T6" y="T7"/>
                </a:cxn>
                <a:cxn ang="0">
                  <a:pos x="T8" y="T9"/>
                </a:cxn>
              </a:cxnLst>
              <a:rect l="0" t="0" r="r" b="b"/>
              <a:pathLst>
                <a:path w="18" h="24">
                  <a:moveTo>
                    <a:pt x="0" y="0"/>
                  </a:moveTo>
                  <a:lnTo>
                    <a:pt x="16" y="0"/>
                  </a:lnTo>
                  <a:lnTo>
                    <a:pt x="18" y="24"/>
                  </a:lnTo>
                  <a:lnTo>
                    <a:pt x="2" y="24"/>
                  </a:lnTo>
                  <a:lnTo>
                    <a:pt x="0"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60" name="Freeform 36"/>
            <p:cNvSpPr>
              <a:spLocks/>
            </p:cNvSpPr>
            <p:nvPr/>
          </p:nvSpPr>
          <p:spPr bwMode="auto">
            <a:xfrm>
              <a:off x="2248" y="1328"/>
              <a:ext cx="23" cy="31"/>
            </a:xfrm>
            <a:custGeom>
              <a:avLst/>
              <a:gdLst>
                <a:gd name="T0" fmla="*/ 0 w 23"/>
                <a:gd name="T1" fmla="*/ 3 h 31"/>
                <a:gd name="T2" fmla="*/ 6 w 23"/>
                <a:gd name="T3" fmla="*/ 19 h 31"/>
                <a:gd name="T4" fmla="*/ 9 w 23"/>
                <a:gd name="T5" fmla="*/ 31 h 31"/>
                <a:gd name="T6" fmla="*/ 23 w 23"/>
                <a:gd name="T7" fmla="*/ 28 h 31"/>
                <a:gd name="T8" fmla="*/ 19 w 23"/>
                <a:gd name="T9" fmla="*/ 15 h 31"/>
                <a:gd name="T10" fmla="*/ 14 w 23"/>
                <a:gd name="T11" fmla="*/ 0 h 31"/>
                <a:gd name="T12" fmla="*/ 0 w 23"/>
                <a:gd name="T13" fmla="*/ 3 h 31"/>
              </a:gdLst>
              <a:ahLst/>
              <a:cxnLst>
                <a:cxn ang="0">
                  <a:pos x="T0" y="T1"/>
                </a:cxn>
                <a:cxn ang="0">
                  <a:pos x="T2" y="T3"/>
                </a:cxn>
                <a:cxn ang="0">
                  <a:pos x="T4" y="T5"/>
                </a:cxn>
                <a:cxn ang="0">
                  <a:pos x="T6" y="T7"/>
                </a:cxn>
                <a:cxn ang="0">
                  <a:pos x="T8" y="T9"/>
                </a:cxn>
                <a:cxn ang="0">
                  <a:pos x="T10" y="T11"/>
                </a:cxn>
                <a:cxn ang="0">
                  <a:pos x="T12" y="T13"/>
                </a:cxn>
              </a:cxnLst>
              <a:rect l="0" t="0" r="r" b="b"/>
              <a:pathLst>
                <a:path w="23" h="31">
                  <a:moveTo>
                    <a:pt x="0" y="3"/>
                  </a:moveTo>
                  <a:lnTo>
                    <a:pt x="6" y="19"/>
                  </a:lnTo>
                  <a:lnTo>
                    <a:pt x="9" y="31"/>
                  </a:lnTo>
                  <a:lnTo>
                    <a:pt x="23" y="28"/>
                  </a:lnTo>
                  <a:lnTo>
                    <a:pt x="19" y="15"/>
                  </a:lnTo>
                  <a:lnTo>
                    <a:pt x="14" y="0"/>
                  </a:lnTo>
                  <a:lnTo>
                    <a:pt x="0" y="3"/>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61" name="Freeform 37"/>
            <p:cNvSpPr>
              <a:spLocks/>
            </p:cNvSpPr>
            <p:nvPr/>
          </p:nvSpPr>
          <p:spPr bwMode="auto">
            <a:xfrm>
              <a:off x="2219" y="1260"/>
              <a:ext cx="26" cy="31"/>
            </a:xfrm>
            <a:custGeom>
              <a:avLst/>
              <a:gdLst>
                <a:gd name="T0" fmla="*/ 0 w 26"/>
                <a:gd name="T1" fmla="*/ 7 h 31"/>
                <a:gd name="T2" fmla="*/ 5 w 26"/>
                <a:gd name="T3" fmla="*/ 14 h 31"/>
                <a:gd name="T4" fmla="*/ 14 w 26"/>
                <a:gd name="T5" fmla="*/ 31 h 31"/>
                <a:gd name="T6" fmla="*/ 26 w 26"/>
                <a:gd name="T7" fmla="*/ 26 h 31"/>
                <a:gd name="T8" fmla="*/ 17 w 26"/>
                <a:gd name="T9" fmla="*/ 7 h 31"/>
                <a:gd name="T10" fmla="*/ 12 w 26"/>
                <a:gd name="T11" fmla="*/ 0 h 31"/>
                <a:gd name="T12" fmla="*/ 0 w 26"/>
                <a:gd name="T13" fmla="*/ 7 h 31"/>
              </a:gdLst>
              <a:ahLst/>
              <a:cxnLst>
                <a:cxn ang="0">
                  <a:pos x="T0" y="T1"/>
                </a:cxn>
                <a:cxn ang="0">
                  <a:pos x="T2" y="T3"/>
                </a:cxn>
                <a:cxn ang="0">
                  <a:pos x="T4" y="T5"/>
                </a:cxn>
                <a:cxn ang="0">
                  <a:pos x="T6" y="T7"/>
                </a:cxn>
                <a:cxn ang="0">
                  <a:pos x="T8" y="T9"/>
                </a:cxn>
                <a:cxn ang="0">
                  <a:pos x="T10" y="T11"/>
                </a:cxn>
                <a:cxn ang="0">
                  <a:pos x="T12" y="T13"/>
                </a:cxn>
              </a:cxnLst>
              <a:rect l="0" t="0" r="r" b="b"/>
              <a:pathLst>
                <a:path w="26" h="31">
                  <a:moveTo>
                    <a:pt x="0" y="7"/>
                  </a:moveTo>
                  <a:lnTo>
                    <a:pt x="5" y="14"/>
                  </a:lnTo>
                  <a:lnTo>
                    <a:pt x="14" y="31"/>
                  </a:lnTo>
                  <a:lnTo>
                    <a:pt x="26" y="26"/>
                  </a:lnTo>
                  <a:lnTo>
                    <a:pt x="17" y="7"/>
                  </a:lnTo>
                  <a:lnTo>
                    <a:pt x="12" y="0"/>
                  </a:lnTo>
                  <a:lnTo>
                    <a:pt x="0" y="7"/>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62" name="Freeform 38"/>
            <p:cNvSpPr>
              <a:spLocks/>
            </p:cNvSpPr>
            <p:nvPr/>
          </p:nvSpPr>
          <p:spPr bwMode="auto">
            <a:xfrm>
              <a:off x="2175" y="1201"/>
              <a:ext cx="32" cy="31"/>
            </a:xfrm>
            <a:custGeom>
              <a:avLst/>
              <a:gdLst>
                <a:gd name="T0" fmla="*/ 0 w 32"/>
                <a:gd name="T1" fmla="*/ 9 h 31"/>
                <a:gd name="T2" fmla="*/ 13 w 32"/>
                <a:gd name="T3" fmla="*/ 0 h 31"/>
                <a:gd name="T4" fmla="*/ 32 w 32"/>
                <a:gd name="T5" fmla="*/ 23 h 31"/>
                <a:gd name="T6" fmla="*/ 19 w 32"/>
                <a:gd name="T7" fmla="*/ 31 h 31"/>
                <a:gd name="T8" fmla="*/ 0 w 32"/>
                <a:gd name="T9" fmla="*/ 9 h 31"/>
              </a:gdLst>
              <a:ahLst/>
              <a:cxnLst>
                <a:cxn ang="0">
                  <a:pos x="T0" y="T1"/>
                </a:cxn>
                <a:cxn ang="0">
                  <a:pos x="T2" y="T3"/>
                </a:cxn>
                <a:cxn ang="0">
                  <a:pos x="T4" y="T5"/>
                </a:cxn>
                <a:cxn ang="0">
                  <a:pos x="T6" y="T7"/>
                </a:cxn>
                <a:cxn ang="0">
                  <a:pos x="T8" y="T9"/>
                </a:cxn>
              </a:cxnLst>
              <a:rect l="0" t="0" r="r" b="b"/>
              <a:pathLst>
                <a:path w="32" h="31">
                  <a:moveTo>
                    <a:pt x="0" y="9"/>
                  </a:moveTo>
                  <a:lnTo>
                    <a:pt x="13" y="0"/>
                  </a:lnTo>
                  <a:lnTo>
                    <a:pt x="32" y="23"/>
                  </a:lnTo>
                  <a:lnTo>
                    <a:pt x="19" y="31"/>
                  </a:lnTo>
                  <a:lnTo>
                    <a:pt x="0" y="9"/>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63" name="Freeform 39"/>
            <p:cNvSpPr>
              <a:spLocks/>
            </p:cNvSpPr>
            <p:nvPr/>
          </p:nvSpPr>
          <p:spPr bwMode="auto">
            <a:xfrm>
              <a:off x="2123" y="1149"/>
              <a:ext cx="33" cy="29"/>
            </a:xfrm>
            <a:custGeom>
              <a:avLst/>
              <a:gdLst>
                <a:gd name="T0" fmla="*/ 0 w 33"/>
                <a:gd name="T1" fmla="*/ 12 h 29"/>
                <a:gd name="T2" fmla="*/ 21 w 33"/>
                <a:gd name="T3" fmla="*/ 29 h 29"/>
                <a:gd name="T4" fmla="*/ 23 w 33"/>
                <a:gd name="T5" fmla="*/ 29 h 29"/>
                <a:gd name="T6" fmla="*/ 33 w 33"/>
                <a:gd name="T7" fmla="*/ 19 h 29"/>
                <a:gd name="T8" fmla="*/ 32 w 33"/>
                <a:gd name="T9" fmla="*/ 17 h 29"/>
                <a:gd name="T10" fmla="*/ 11 w 33"/>
                <a:gd name="T11" fmla="*/ 0 h 29"/>
                <a:gd name="T12" fmla="*/ 0 w 33"/>
                <a:gd name="T13" fmla="*/ 12 h 29"/>
              </a:gdLst>
              <a:ahLst/>
              <a:cxnLst>
                <a:cxn ang="0">
                  <a:pos x="T0" y="T1"/>
                </a:cxn>
                <a:cxn ang="0">
                  <a:pos x="T2" y="T3"/>
                </a:cxn>
                <a:cxn ang="0">
                  <a:pos x="T4" y="T5"/>
                </a:cxn>
                <a:cxn ang="0">
                  <a:pos x="T6" y="T7"/>
                </a:cxn>
                <a:cxn ang="0">
                  <a:pos x="T8" y="T9"/>
                </a:cxn>
                <a:cxn ang="0">
                  <a:pos x="T10" y="T11"/>
                </a:cxn>
                <a:cxn ang="0">
                  <a:pos x="T12" y="T13"/>
                </a:cxn>
              </a:cxnLst>
              <a:rect l="0" t="0" r="r" b="b"/>
              <a:pathLst>
                <a:path w="33" h="29">
                  <a:moveTo>
                    <a:pt x="0" y="12"/>
                  </a:moveTo>
                  <a:lnTo>
                    <a:pt x="21" y="29"/>
                  </a:lnTo>
                  <a:lnTo>
                    <a:pt x="23" y="29"/>
                  </a:lnTo>
                  <a:lnTo>
                    <a:pt x="33" y="19"/>
                  </a:lnTo>
                  <a:lnTo>
                    <a:pt x="32" y="17"/>
                  </a:lnTo>
                  <a:lnTo>
                    <a:pt x="11" y="0"/>
                  </a:lnTo>
                  <a:lnTo>
                    <a:pt x="0" y="12"/>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64" name="Freeform 40"/>
            <p:cNvSpPr>
              <a:spLocks/>
            </p:cNvSpPr>
            <p:nvPr/>
          </p:nvSpPr>
          <p:spPr bwMode="auto">
            <a:xfrm>
              <a:off x="2064" y="1107"/>
              <a:ext cx="33" cy="28"/>
            </a:xfrm>
            <a:custGeom>
              <a:avLst/>
              <a:gdLst>
                <a:gd name="T0" fmla="*/ 0 w 33"/>
                <a:gd name="T1" fmla="*/ 12 h 28"/>
                <a:gd name="T2" fmla="*/ 9 w 33"/>
                <a:gd name="T3" fmla="*/ 18 h 28"/>
                <a:gd name="T4" fmla="*/ 25 w 33"/>
                <a:gd name="T5" fmla="*/ 28 h 28"/>
                <a:gd name="T6" fmla="*/ 33 w 33"/>
                <a:gd name="T7" fmla="*/ 16 h 28"/>
                <a:gd name="T8" fmla="*/ 18 w 33"/>
                <a:gd name="T9" fmla="*/ 5 h 28"/>
                <a:gd name="T10" fmla="*/ 9 w 33"/>
                <a:gd name="T11" fmla="*/ 0 h 28"/>
                <a:gd name="T12" fmla="*/ 0 w 33"/>
                <a:gd name="T13" fmla="*/ 12 h 28"/>
              </a:gdLst>
              <a:ahLst/>
              <a:cxnLst>
                <a:cxn ang="0">
                  <a:pos x="T0" y="T1"/>
                </a:cxn>
                <a:cxn ang="0">
                  <a:pos x="T2" y="T3"/>
                </a:cxn>
                <a:cxn ang="0">
                  <a:pos x="T4" y="T5"/>
                </a:cxn>
                <a:cxn ang="0">
                  <a:pos x="T6" y="T7"/>
                </a:cxn>
                <a:cxn ang="0">
                  <a:pos x="T8" y="T9"/>
                </a:cxn>
                <a:cxn ang="0">
                  <a:pos x="T10" y="T11"/>
                </a:cxn>
                <a:cxn ang="0">
                  <a:pos x="T12" y="T13"/>
                </a:cxn>
              </a:cxnLst>
              <a:rect l="0" t="0" r="r" b="b"/>
              <a:pathLst>
                <a:path w="33" h="28">
                  <a:moveTo>
                    <a:pt x="0" y="12"/>
                  </a:moveTo>
                  <a:lnTo>
                    <a:pt x="9" y="18"/>
                  </a:lnTo>
                  <a:lnTo>
                    <a:pt x="25" y="28"/>
                  </a:lnTo>
                  <a:lnTo>
                    <a:pt x="33" y="16"/>
                  </a:lnTo>
                  <a:lnTo>
                    <a:pt x="18" y="5"/>
                  </a:lnTo>
                  <a:lnTo>
                    <a:pt x="9" y="0"/>
                  </a:lnTo>
                  <a:lnTo>
                    <a:pt x="0" y="12"/>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65" name="Freeform 41"/>
            <p:cNvSpPr>
              <a:spLocks/>
            </p:cNvSpPr>
            <p:nvPr/>
          </p:nvSpPr>
          <p:spPr bwMode="auto">
            <a:xfrm>
              <a:off x="2000" y="1074"/>
              <a:ext cx="33" cy="25"/>
            </a:xfrm>
            <a:custGeom>
              <a:avLst/>
              <a:gdLst>
                <a:gd name="T0" fmla="*/ 0 w 33"/>
                <a:gd name="T1" fmla="*/ 14 h 25"/>
                <a:gd name="T2" fmla="*/ 7 w 33"/>
                <a:gd name="T3" fmla="*/ 0 h 25"/>
                <a:gd name="T4" fmla="*/ 33 w 33"/>
                <a:gd name="T5" fmla="*/ 12 h 25"/>
                <a:gd name="T6" fmla="*/ 26 w 33"/>
                <a:gd name="T7" fmla="*/ 25 h 25"/>
                <a:gd name="T8" fmla="*/ 0 w 33"/>
                <a:gd name="T9" fmla="*/ 14 h 25"/>
              </a:gdLst>
              <a:ahLst/>
              <a:cxnLst>
                <a:cxn ang="0">
                  <a:pos x="T0" y="T1"/>
                </a:cxn>
                <a:cxn ang="0">
                  <a:pos x="T2" y="T3"/>
                </a:cxn>
                <a:cxn ang="0">
                  <a:pos x="T4" y="T5"/>
                </a:cxn>
                <a:cxn ang="0">
                  <a:pos x="T6" y="T7"/>
                </a:cxn>
                <a:cxn ang="0">
                  <a:pos x="T8" y="T9"/>
                </a:cxn>
              </a:cxnLst>
              <a:rect l="0" t="0" r="r" b="b"/>
              <a:pathLst>
                <a:path w="33" h="25">
                  <a:moveTo>
                    <a:pt x="0" y="14"/>
                  </a:moveTo>
                  <a:lnTo>
                    <a:pt x="7" y="0"/>
                  </a:lnTo>
                  <a:lnTo>
                    <a:pt x="33" y="12"/>
                  </a:lnTo>
                  <a:lnTo>
                    <a:pt x="26" y="25"/>
                  </a:lnTo>
                  <a:lnTo>
                    <a:pt x="0" y="14"/>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66" name="Freeform 42"/>
            <p:cNvSpPr>
              <a:spLocks/>
            </p:cNvSpPr>
            <p:nvPr/>
          </p:nvSpPr>
          <p:spPr bwMode="auto">
            <a:xfrm>
              <a:off x="1932" y="1050"/>
              <a:ext cx="33" cy="23"/>
            </a:xfrm>
            <a:custGeom>
              <a:avLst/>
              <a:gdLst>
                <a:gd name="T0" fmla="*/ 0 w 33"/>
                <a:gd name="T1" fmla="*/ 14 h 23"/>
                <a:gd name="T2" fmla="*/ 11 w 33"/>
                <a:gd name="T3" fmla="*/ 16 h 23"/>
                <a:gd name="T4" fmla="*/ 28 w 33"/>
                <a:gd name="T5" fmla="*/ 23 h 23"/>
                <a:gd name="T6" fmla="*/ 33 w 33"/>
                <a:gd name="T7" fmla="*/ 9 h 23"/>
                <a:gd name="T8" fmla="*/ 16 w 33"/>
                <a:gd name="T9" fmla="*/ 2 h 23"/>
                <a:gd name="T10" fmla="*/ 5 w 33"/>
                <a:gd name="T11" fmla="*/ 0 h 23"/>
                <a:gd name="T12" fmla="*/ 0 w 33"/>
                <a:gd name="T13" fmla="*/ 14 h 23"/>
              </a:gdLst>
              <a:ahLst/>
              <a:cxnLst>
                <a:cxn ang="0">
                  <a:pos x="T0" y="T1"/>
                </a:cxn>
                <a:cxn ang="0">
                  <a:pos x="T2" y="T3"/>
                </a:cxn>
                <a:cxn ang="0">
                  <a:pos x="T4" y="T5"/>
                </a:cxn>
                <a:cxn ang="0">
                  <a:pos x="T6" y="T7"/>
                </a:cxn>
                <a:cxn ang="0">
                  <a:pos x="T8" y="T9"/>
                </a:cxn>
                <a:cxn ang="0">
                  <a:pos x="T10" y="T11"/>
                </a:cxn>
                <a:cxn ang="0">
                  <a:pos x="T12" y="T13"/>
                </a:cxn>
              </a:cxnLst>
              <a:rect l="0" t="0" r="r" b="b"/>
              <a:pathLst>
                <a:path w="33" h="23">
                  <a:moveTo>
                    <a:pt x="0" y="14"/>
                  </a:moveTo>
                  <a:lnTo>
                    <a:pt x="11" y="16"/>
                  </a:lnTo>
                  <a:lnTo>
                    <a:pt x="28" y="23"/>
                  </a:lnTo>
                  <a:lnTo>
                    <a:pt x="33" y="9"/>
                  </a:lnTo>
                  <a:lnTo>
                    <a:pt x="16" y="2"/>
                  </a:lnTo>
                  <a:lnTo>
                    <a:pt x="5" y="0"/>
                  </a:lnTo>
                  <a:lnTo>
                    <a:pt x="0" y="14"/>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67" name="Freeform 43"/>
            <p:cNvSpPr>
              <a:spLocks/>
            </p:cNvSpPr>
            <p:nvPr/>
          </p:nvSpPr>
          <p:spPr bwMode="auto">
            <a:xfrm>
              <a:off x="1863" y="1033"/>
              <a:ext cx="31" cy="19"/>
            </a:xfrm>
            <a:custGeom>
              <a:avLst/>
              <a:gdLst>
                <a:gd name="T0" fmla="*/ 0 w 31"/>
                <a:gd name="T1" fmla="*/ 13 h 19"/>
                <a:gd name="T2" fmla="*/ 1 w 31"/>
                <a:gd name="T3" fmla="*/ 0 h 19"/>
                <a:gd name="T4" fmla="*/ 31 w 31"/>
                <a:gd name="T5" fmla="*/ 5 h 19"/>
                <a:gd name="T6" fmla="*/ 28 w 31"/>
                <a:gd name="T7" fmla="*/ 19 h 19"/>
                <a:gd name="T8" fmla="*/ 0 w 31"/>
                <a:gd name="T9" fmla="*/ 13 h 19"/>
              </a:gdLst>
              <a:ahLst/>
              <a:cxnLst>
                <a:cxn ang="0">
                  <a:pos x="T0" y="T1"/>
                </a:cxn>
                <a:cxn ang="0">
                  <a:pos x="T2" y="T3"/>
                </a:cxn>
                <a:cxn ang="0">
                  <a:pos x="T4" y="T5"/>
                </a:cxn>
                <a:cxn ang="0">
                  <a:pos x="T6" y="T7"/>
                </a:cxn>
                <a:cxn ang="0">
                  <a:pos x="T8" y="T9"/>
                </a:cxn>
              </a:cxnLst>
              <a:rect l="0" t="0" r="r" b="b"/>
              <a:pathLst>
                <a:path w="31" h="19">
                  <a:moveTo>
                    <a:pt x="0" y="13"/>
                  </a:moveTo>
                  <a:lnTo>
                    <a:pt x="1" y="0"/>
                  </a:lnTo>
                  <a:lnTo>
                    <a:pt x="31" y="5"/>
                  </a:lnTo>
                  <a:lnTo>
                    <a:pt x="28" y="19"/>
                  </a:lnTo>
                  <a:lnTo>
                    <a:pt x="0" y="13"/>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68" name="Freeform 44"/>
            <p:cNvSpPr>
              <a:spLocks/>
            </p:cNvSpPr>
            <p:nvPr/>
          </p:nvSpPr>
          <p:spPr bwMode="auto">
            <a:xfrm>
              <a:off x="1790" y="1022"/>
              <a:ext cx="31" cy="18"/>
            </a:xfrm>
            <a:custGeom>
              <a:avLst/>
              <a:gdLst>
                <a:gd name="T0" fmla="*/ 0 w 31"/>
                <a:gd name="T1" fmla="*/ 16 h 18"/>
                <a:gd name="T2" fmla="*/ 2 w 31"/>
                <a:gd name="T3" fmla="*/ 16 h 18"/>
                <a:gd name="T4" fmla="*/ 29 w 31"/>
                <a:gd name="T5" fmla="*/ 18 h 18"/>
                <a:gd name="T6" fmla="*/ 31 w 31"/>
                <a:gd name="T7" fmla="*/ 4 h 18"/>
                <a:gd name="T8" fmla="*/ 3 w 31"/>
                <a:gd name="T9" fmla="*/ 0 h 18"/>
                <a:gd name="T10" fmla="*/ 2 w 31"/>
                <a:gd name="T11" fmla="*/ 0 h 18"/>
                <a:gd name="T12" fmla="*/ 0 w 31"/>
                <a:gd name="T13" fmla="*/ 16 h 18"/>
              </a:gdLst>
              <a:ahLst/>
              <a:cxnLst>
                <a:cxn ang="0">
                  <a:pos x="T0" y="T1"/>
                </a:cxn>
                <a:cxn ang="0">
                  <a:pos x="T2" y="T3"/>
                </a:cxn>
                <a:cxn ang="0">
                  <a:pos x="T4" y="T5"/>
                </a:cxn>
                <a:cxn ang="0">
                  <a:pos x="T6" y="T7"/>
                </a:cxn>
                <a:cxn ang="0">
                  <a:pos x="T8" y="T9"/>
                </a:cxn>
                <a:cxn ang="0">
                  <a:pos x="T10" y="T11"/>
                </a:cxn>
                <a:cxn ang="0">
                  <a:pos x="T12" y="T13"/>
                </a:cxn>
              </a:cxnLst>
              <a:rect l="0" t="0" r="r" b="b"/>
              <a:pathLst>
                <a:path w="31" h="18">
                  <a:moveTo>
                    <a:pt x="0" y="16"/>
                  </a:moveTo>
                  <a:lnTo>
                    <a:pt x="2" y="16"/>
                  </a:lnTo>
                  <a:lnTo>
                    <a:pt x="29" y="18"/>
                  </a:lnTo>
                  <a:lnTo>
                    <a:pt x="31" y="4"/>
                  </a:lnTo>
                  <a:lnTo>
                    <a:pt x="3" y="0"/>
                  </a:lnTo>
                  <a:lnTo>
                    <a:pt x="2" y="0"/>
                  </a:lnTo>
                  <a:lnTo>
                    <a:pt x="0" y="16"/>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69" name="Freeform 45"/>
            <p:cNvSpPr>
              <a:spLocks/>
            </p:cNvSpPr>
            <p:nvPr/>
          </p:nvSpPr>
          <p:spPr bwMode="auto">
            <a:xfrm>
              <a:off x="1738" y="1020"/>
              <a:ext cx="10" cy="16"/>
            </a:xfrm>
            <a:custGeom>
              <a:avLst/>
              <a:gdLst>
                <a:gd name="T0" fmla="*/ 0 w 10"/>
                <a:gd name="T1" fmla="*/ 14 h 16"/>
                <a:gd name="T2" fmla="*/ 8 w 10"/>
                <a:gd name="T3" fmla="*/ 16 h 16"/>
                <a:gd name="T4" fmla="*/ 10 w 10"/>
                <a:gd name="T5" fmla="*/ 0 h 16"/>
                <a:gd name="T6" fmla="*/ 0 w 10"/>
                <a:gd name="T7" fmla="*/ 0 h 16"/>
                <a:gd name="T8" fmla="*/ 0 w 10"/>
                <a:gd name="T9" fmla="*/ 14 h 16"/>
              </a:gdLst>
              <a:ahLst/>
              <a:cxnLst>
                <a:cxn ang="0">
                  <a:pos x="T0" y="T1"/>
                </a:cxn>
                <a:cxn ang="0">
                  <a:pos x="T2" y="T3"/>
                </a:cxn>
                <a:cxn ang="0">
                  <a:pos x="T4" y="T5"/>
                </a:cxn>
                <a:cxn ang="0">
                  <a:pos x="T6" y="T7"/>
                </a:cxn>
                <a:cxn ang="0">
                  <a:pos x="T8" y="T9"/>
                </a:cxn>
              </a:cxnLst>
              <a:rect l="0" t="0" r="r" b="b"/>
              <a:pathLst>
                <a:path w="10" h="16">
                  <a:moveTo>
                    <a:pt x="0" y="14"/>
                  </a:moveTo>
                  <a:lnTo>
                    <a:pt x="8" y="16"/>
                  </a:lnTo>
                  <a:lnTo>
                    <a:pt x="10" y="0"/>
                  </a:lnTo>
                  <a:lnTo>
                    <a:pt x="0" y="0"/>
                  </a:lnTo>
                  <a:lnTo>
                    <a:pt x="0" y="14"/>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70" name="Freeform 46"/>
            <p:cNvSpPr>
              <a:spLocks/>
            </p:cNvSpPr>
            <p:nvPr/>
          </p:nvSpPr>
          <p:spPr bwMode="auto">
            <a:xfrm>
              <a:off x="1719" y="1020"/>
              <a:ext cx="19" cy="16"/>
            </a:xfrm>
            <a:custGeom>
              <a:avLst/>
              <a:gdLst>
                <a:gd name="T0" fmla="*/ 0 w 19"/>
                <a:gd name="T1" fmla="*/ 16 h 16"/>
                <a:gd name="T2" fmla="*/ 0 w 19"/>
                <a:gd name="T3" fmla="*/ 0 h 16"/>
                <a:gd name="T4" fmla="*/ 19 w 19"/>
                <a:gd name="T5" fmla="*/ 0 h 16"/>
                <a:gd name="T6" fmla="*/ 19 w 19"/>
                <a:gd name="T7" fmla="*/ 14 h 16"/>
                <a:gd name="T8" fmla="*/ 0 w 19"/>
                <a:gd name="T9" fmla="*/ 16 h 16"/>
              </a:gdLst>
              <a:ahLst/>
              <a:cxnLst>
                <a:cxn ang="0">
                  <a:pos x="T0" y="T1"/>
                </a:cxn>
                <a:cxn ang="0">
                  <a:pos x="T2" y="T3"/>
                </a:cxn>
                <a:cxn ang="0">
                  <a:pos x="T4" y="T5"/>
                </a:cxn>
                <a:cxn ang="0">
                  <a:pos x="T6" y="T7"/>
                </a:cxn>
                <a:cxn ang="0">
                  <a:pos x="T8" y="T9"/>
                </a:cxn>
              </a:cxnLst>
              <a:rect l="0" t="0" r="r" b="b"/>
              <a:pathLst>
                <a:path w="19" h="16">
                  <a:moveTo>
                    <a:pt x="0" y="16"/>
                  </a:moveTo>
                  <a:lnTo>
                    <a:pt x="0" y="0"/>
                  </a:lnTo>
                  <a:lnTo>
                    <a:pt x="19" y="0"/>
                  </a:lnTo>
                  <a:lnTo>
                    <a:pt x="19" y="14"/>
                  </a:lnTo>
                  <a:lnTo>
                    <a:pt x="0" y="16"/>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71" name="Freeform 47"/>
            <p:cNvSpPr>
              <a:spLocks/>
            </p:cNvSpPr>
            <p:nvPr/>
          </p:nvSpPr>
          <p:spPr bwMode="auto">
            <a:xfrm>
              <a:off x="1646" y="1024"/>
              <a:ext cx="29" cy="17"/>
            </a:xfrm>
            <a:custGeom>
              <a:avLst/>
              <a:gdLst>
                <a:gd name="T0" fmla="*/ 0 w 29"/>
                <a:gd name="T1" fmla="*/ 17 h 17"/>
                <a:gd name="T2" fmla="*/ 0 w 29"/>
                <a:gd name="T3" fmla="*/ 3 h 17"/>
                <a:gd name="T4" fmla="*/ 27 w 29"/>
                <a:gd name="T5" fmla="*/ 0 h 17"/>
                <a:gd name="T6" fmla="*/ 29 w 29"/>
                <a:gd name="T7" fmla="*/ 14 h 17"/>
                <a:gd name="T8" fmla="*/ 0 w 29"/>
                <a:gd name="T9" fmla="*/ 17 h 17"/>
              </a:gdLst>
              <a:ahLst/>
              <a:cxnLst>
                <a:cxn ang="0">
                  <a:pos x="T0" y="T1"/>
                </a:cxn>
                <a:cxn ang="0">
                  <a:pos x="T2" y="T3"/>
                </a:cxn>
                <a:cxn ang="0">
                  <a:pos x="T4" y="T5"/>
                </a:cxn>
                <a:cxn ang="0">
                  <a:pos x="T6" y="T7"/>
                </a:cxn>
                <a:cxn ang="0">
                  <a:pos x="T8" y="T9"/>
                </a:cxn>
              </a:cxnLst>
              <a:rect l="0" t="0" r="r" b="b"/>
              <a:pathLst>
                <a:path w="29" h="17">
                  <a:moveTo>
                    <a:pt x="0" y="17"/>
                  </a:moveTo>
                  <a:lnTo>
                    <a:pt x="0" y="3"/>
                  </a:lnTo>
                  <a:lnTo>
                    <a:pt x="27" y="0"/>
                  </a:lnTo>
                  <a:lnTo>
                    <a:pt x="29" y="14"/>
                  </a:lnTo>
                  <a:lnTo>
                    <a:pt x="0" y="17"/>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72" name="Freeform 48"/>
            <p:cNvSpPr>
              <a:spLocks/>
            </p:cNvSpPr>
            <p:nvPr/>
          </p:nvSpPr>
          <p:spPr bwMode="auto">
            <a:xfrm>
              <a:off x="1573" y="1034"/>
              <a:ext cx="31" cy="21"/>
            </a:xfrm>
            <a:custGeom>
              <a:avLst/>
              <a:gdLst>
                <a:gd name="T0" fmla="*/ 3 w 31"/>
                <a:gd name="T1" fmla="*/ 21 h 21"/>
                <a:gd name="T2" fmla="*/ 8 w 31"/>
                <a:gd name="T3" fmla="*/ 19 h 21"/>
                <a:gd name="T4" fmla="*/ 31 w 31"/>
                <a:gd name="T5" fmla="*/ 14 h 21"/>
                <a:gd name="T6" fmla="*/ 28 w 31"/>
                <a:gd name="T7" fmla="*/ 0 h 21"/>
                <a:gd name="T8" fmla="*/ 5 w 31"/>
                <a:gd name="T9" fmla="*/ 4 h 21"/>
                <a:gd name="T10" fmla="*/ 0 w 31"/>
                <a:gd name="T11" fmla="*/ 6 h 21"/>
                <a:gd name="T12" fmla="*/ 3 w 31"/>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3" y="21"/>
                  </a:moveTo>
                  <a:lnTo>
                    <a:pt x="8" y="19"/>
                  </a:lnTo>
                  <a:lnTo>
                    <a:pt x="31" y="14"/>
                  </a:lnTo>
                  <a:lnTo>
                    <a:pt x="28" y="0"/>
                  </a:lnTo>
                  <a:lnTo>
                    <a:pt x="5" y="4"/>
                  </a:lnTo>
                  <a:lnTo>
                    <a:pt x="0" y="6"/>
                  </a:lnTo>
                  <a:lnTo>
                    <a:pt x="3" y="21"/>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73" name="Freeform 49"/>
            <p:cNvSpPr>
              <a:spLocks/>
            </p:cNvSpPr>
            <p:nvPr/>
          </p:nvSpPr>
          <p:spPr bwMode="auto">
            <a:xfrm>
              <a:off x="1502" y="1052"/>
              <a:ext cx="31" cy="24"/>
            </a:xfrm>
            <a:custGeom>
              <a:avLst/>
              <a:gdLst>
                <a:gd name="T0" fmla="*/ 5 w 31"/>
                <a:gd name="T1" fmla="*/ 24 h 24"/>
                <a:gd name="T2" fmla="*/ 31 w 31"/>
                <a:gd name="T3" fmla="*/ 14 h 24"/>
                <a:gd name="T4" fmla="*/ 27 w 31"/>
                <a:gd name="T5" fmla="*/ 0 h 24"/>
                <a:gd name="T6" fmla="*/ 26 w 31"/>
                <a:gd name="T7" fmla="*/ 0 h 24"/>
                <a:gd name="T8" fmla="*/ 0 w 31"/>
                <a:gd name="T9" fmla="*/ 10 h 24"/>
                <a:gd name="T10" fmla="*/ 5 w 31"/>
                <a:gd name="T11" fmla="*/ 24 h 24"/>
              </a:gdLst>
              <a:ahLst/>
              <a:cxnLst>
                <a:cxn ang="0">
                  <a:pos x="T0" y="T1"/>
                </a:cxn>
                <a:cxn ang="0">
                  <a:pos x="T2" y="T3"/>
                </a:cxn>
                <a:cxn ang="0">
                  <a:pos x="T4" y="T5"/>
                </a:cxn>
                <a:cxn ang="0">
                  <a:pos x="T6" y="T7"/>
                </a:cxn>
                <a:cxn ang="0">
                  <a:pos x="T8" y="T9"/>
                </a:cxn>
                <a:cxn ang="0">
                  <a:pos x="T10" y="T11"/>
                </a:cxn>
              </a:cxnLst>
              <a:rect l="0" t="0" r="r" b="b"/>
              <a:pathLst>
                <a:path w="31" h="24">
                  <a:moveTo>
                    <a:pt x="5" y="24"/>
                  </a:moveTo>
                  <a:lnTo>
                    <a:pt x="31" y="14"/>
                  </a:lnTo>
                  <a:lnTo>
                    <a:pt x="27" y="0"/>
                  </a:lnTo>
                  <a:lnTo>
                    <a:pt x="26" y="0"/>
                  </a:lnTo>
                  <a:lnTo>
                    <a:pt x="0" y="10"/>
                  </a:lnTo>
                  <a:lnTo>
                    <a:pt x="5" y="24"/>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74" name="Freeform 50"/>
            <p:cNvSpPr>
              <a:spLocks/>
            </p:cNvSpPr>
            <p:nvPr/>
          </p:nvSpPr>
          <p:spPr bwMode="auto">
            <a:xfrm>
              <a:off x="1434" y="1078"/>
              <a:ext cx="33" cy="26"/>
            </a:xfrm>
            <a:custGeom>
              <a:avLst/>
              <a:gdLst>
                <a:gd name="T0" fmla="*/ 7 w 33"/>
                <a:gd name="T1" fmla="*/ 26 h 26"/>
                <a:gd name="T2" fmla="*/ 8 w 33"/>
                <a:gd name="T3" fmla="*/ 24 h 26"/>
                <a:gd name="T4" fmla="*/ 33 w 33"/>
                <a:gd name="T5" fmla="*/ 14 h 26"/>
                <a:gd name="T6" fmla="*/ 28 w 33"/>
                <a:gd name="T7" fmla="*/ 0 h 26"/>
                <a:gd name="T8" fmla="*/ 3 w 33"/>
                <a:gd name="T9" fmla="*/ 12 h 26"/>
                <a:gd name="T10" fmla="*/ 0 w 33"/>
                <a:gd name="T11" fmla="*/ 14 h 26"/>
                <a:gd name="T12" fmla="*/ 7 w 33"/>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33" h="26">
                  <a:moveTo>
                    <a:pt x="7" y="26"/>
                  </a:moveTo>
                  <a:lnTo>
                    <a:pt x="8" y="24"/>
                  </a:lnTo>
                  <a:lnTo>
                    <a:pt x="33" y="14"/>
                  </a:lnTo>
                  <a:lnTo>
                    <a:pt x="28" y="0"/>
                  </a:lnTo>
                  <a:lnTo>
                    <a:pt x="3" y="12"/>
                  </a:lnTo>
                  <a:lnTo>
                    <a:pt x="0" y="14"/>
                  </a:lnTo>
                  <a:lnTo>
                    <a:pt x="7" y="26"/>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75" name="Freeform 51"/>
            <p:cNvSpPr>
              <a:spLocks/>
            </p:cNvSpPr>
            <p:nvPr/>
          </p:nvSpPr>
          <p:spPr bwMode="auto">
            <a:xfrm>
              <a:off x="1371" y="1112"/>
              <a:ext cx="32" cy="30"/>
            </a:xfrm>
            <a:custGeom>
              <a:avLst/>
              <a:gdLst>
                <a:gd name="T0" fmla="*/ 7 w 32"/>
                <a:gd name="T1" fmla="*/ 30 h 30"/>
                <a:gd name="T2" fmla="*/ 32 w 32"/>
                <a:gd name="T3" fmla="*/ 13 h 30"/>
                <a:gd name="T4" fmla="*/ 25 w 32"/>
                <a:gd name="T5" fmla="*/ 0 h 30"/>
                <a:gd name="T6" fmla="*/ 0 w 32"/>
                <a:gd name="T7" fmla="*/ 16 h 30"/>
                <a:gd name="T8" fmla="*/ 7 w 32"/>
                <a:gd name="T9" fmla="*/ 30 h 30"/>
              </a:gdLst>
              <a:ahLst/>
              <a:cxnLst>
                <a:cxn ang="0">
                  <a:pos x="T0" y="T1"/>
                </a:cxn>
                <a:cxn ang="0">
                  <a:pos x="T2" y="T3"/>
                </a:cxn>
                <a:cxn ang="0">
                  <a:pos x="T4" y="T5"/>
                </a:cxn>
                <a:cxn ang="0">
                  <a:pos x="T6" y="T7"/>
                </a:cxn>
                <a:cxn ang="0">
                  <a:pos x="T8" y="T9"/>
                </a:cxn>
              </a:cxnLst>
              <a:rect l="0" t="0" r="r" b="b"/>
              <a:pathLst>
                <a:path w="32" h="30">
                  <a:moveTo>
                    <a:pt x="7" y="30"/>
                  </a:moveTo>
                  <a:lnTo>
                    <a:pt x="32" y="13"/>
                  </a:lnTo>
                  <a:lnTo>
                    <a:pt x="25" y="0"/>
                  </a:lnTo>
                  <a:lnTo>
                    <a:pt x="0" y="16"/>
                  </a:lnTo>
                  <a:lnTo>
                    <a:pt x="7" y="3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76" name="Freeform 52"/>
            <p:cNvSpPr>
              <a:spLocks/>
            </p:cNvSpPr>
            <p:nvPr/>
          </p:nvSpPr>
          <p:spPr bwMode="auto">
            <a:xfrm>
              <a:off x="1314" y="1156"/>
              <a:ext cx="29" cy="31"/>
            </a:xfrm>
            <a:custGeom>
              <a:avLst/>
              <a:gdLst>
                <a:gd name="T0" fmla="*/ 9 w 29"/>
                <a:gd name="T1" fmla="*/ 31 h 31"/>
                <a:gd name="T2" fmla="*/ 17 w 29"/>
                <a:gd name="T3" fmla="*/ 22 h 31"/>
                <a:gd name="T4" fmla="*/ 29 w 29"/>
                <a:gd name="T5" fmla="*/ 12 h 31"/>
                <a:gd name="T6" fmla="*/ 21 w 29"/>
                <a:gd name="T7" fmla="*/ 0 h 31"/>
                <a:gd name="T8" fmla="*/ 7 w 29"/>
                <a:gd name="T9" fmla="*/ 10 h 31"/>
                <a:gd name="T10" fmla="*/ 0 w 29"/>
                <a:gd name="T11" fmla="*/ 19 h 31"/>
                <a:gd name="T12" fmla="*/ 9 w 29"/>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9" h="31">
                  <a:moveTo>
                    <a:pt x="9" y="31"/>
                  </a:moveTo>
                  <a:lnTo>
                    <a:pt x="17" y="22"/>
                  </a:lnTo>
                  <a:lnTo>
                    <a:pt x="29" y="12"/>
                  </a:lnTo>
                  <a:lnTo>
                    <a:pt x="21" y="0"/>
                  </a:lnTo>
                  <a:lnTo>
                    <a:pt x="7" y="10"/>
                  </a:lnTo>
                  <a:lnTo>
                    <a:pt x="0" y="19"/>
                  </a:lnTo>
                  <a:lnTo>
                    <a:pt x="9" y="31"/>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77" name="Freeform 53"/>
            <p:cNvSpPr>
              <a:spLocks/>
            </p:cNvSpPr>
            <p:nvPr/>
          </p:nvSpPr>
          <p:spPr bwMode="auto">
            <a:xfrm>
              <a:off x="1264" y="1208"/>
              <a:ext cx="29" cy="33"/>
            </a:xfrm>
            <a:custGeom>
              <a:avLst/>
              <a:gdLst>
                <a:gd name="T0" fmla="*/ 10 w 29"/>
                <a:gd name="T1" fmla="*/ 33 h 33"/>
                <a:gd name="T2" fmla="*/ 0 w 29"/>
                <a:gd name="T3" fmla="*/ 23 h 33"/>
                <a:gd name="T4" fmla="*/ 19 w 29"/>
                <a:gd name="T5" fmla="*/ 0 h 33"/>
                <a:gd name="T6" fmla="*/ 29 w 29"/>
                <a:gd name="T7" fmla="*/ 9 h 33"/>
                <a:gd name="T8" fmla="*/ 10 w 29"/>
                <a:gd name="T9" fmla="*/ 33 h 33"/>
              </a:gdLst>
              <a:ahLst/>
              <a:cxnLst>
                <a:cxn ang="0">
                  <a:pos x="T0" y="T1"/>
                </a:cxn>
                <a:cxn ang="0">
                  <a:pos x="T2" y="T3"/>
                </a:cxn>
                <a:cxn ang="0">
                  <a:pos x="T4" y="T5"/>
                </a:cxn>
                <a:cxn ang="0">
                  <a:pos x="T6" y="T7"/>
                </a:cxn>
                <a:cxn ang="0">
                  <a:pos x="T8" y="T9"/>
                </a:cxn>
              </a:cxnLst>
              <a:rect l="0" t="0" r="r" b="b"/>
              <a:pathLst>
                <a:path w="29" h="33">
                  <a:moveTo>
                    <a:pt x="10" y="33"/>
                  </a:moveTo>
                  <a:lnTo>
                    <a:pt x="0" y="23"/>
                  </a:lnTo>
                  <a:lnTo>
                    <a:pt x="19" y="0"/>
                  </a:lnTo>
                  <a:lnTo>
                    <a:pt x="29" y="9"/>
                  </a:lnTo>
                  <a:lnTo>
                    <a:pt x="10" y="33"/>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78" name="Freeform 54"/>
            <p:cNvSpPr>
              <a:spLocks/>
            </p:cNvSpPr>
            <p:nvPr/>
          </p:nvSpPr>
          <p:spPr bwMode="auto">
            <a:xfrm>
              <a:off x="1227" y="1269"/>
              <a:ext cx="24" cy="33"/>
            </a:xfrm>
            <a:custGeom>
              <a:avLst/>
              <a:gdLst>
                <a:gd name="T0" fmla="*/ 12 w 24"/>
                <a:gd name="T1" fmla="*/ 33 h 33"/>
                <a:gd name="T2" fmla="*/ 0 w 24"/>
                <a:gd name="T3" fmla="*/ 26 h 33"/>
                <a:gd name="T4" fmla="*/ 12 w 24"/>
                <a:gd name="T5" fmla="*/ 0 h 33"/>
                <a:gd name="T6" fmla="*/ 24 w 24"/>
                <a:gd name="T7" fmla="*/ 7 h 33"/>
                <a:gd name="T8" fmla="*/ 12 w 24"/>
                <a:gd name="T9" fmla="*/ 33 h 33"/>
              </a:gdLst>
              <a:ahLst/>
              <a:cxnLst>
                <a:cxn ang="0">
                  <a:pos x="T0" y="T1"/>
                </a:cxn>
                <a:cxn ang="0">
                  <a:pos x="T2" y="T3"/>
                </a:cxn>
                <a:cxn ang="0">
                  <a:pos x="T4" y="T5"/>
                </a:cxn>
                <a:cxn ang="0">
                  <a:pos x="T6" y="T7"/>
                </a:cxn>
                <a:cxn ang="0">
                  <a:pos x="T8" y="T9"/>
                </a:cxn>
              </a:cxnLst>
              <a:rect l="0" t="0" r="r" b="b"/>
              <a:pathLst>
                <a:path w="24" h="33">
                  <a:moveTo>
                    <a:pt x="12" y="33"/>
                  </a:moveTo>
                  <a:lnTo>
                    <a:pt x="0" y="26"/>
                  </a:lnTo>
                  <a:lnTo>
                    <a:pt x="12" y="0"/>
                  </a:lnTo>
                  <a:lnTo>
                    <a:pt x="24" y="7"/>
                  </a:lnTo>
                  <a:lnTo>
                    <a:pt x="12" y="33"/>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79" name="Freeform 55"/>
            <p:cNvSpPr>
              <a:spLocks/>
            </p:cNvSpPr>
            <p:nvPr/>
          </p:nvSpPr>
          <p:spPr bwMode="auto">
            <a:xfrm>
              <a:off x="1203" y="1336"/>
              <a:ext cx="21" cy="33"/>
            </a:xfrm>
            <a:custGeom>
              <a:avLst/>
              <a:gdLst>
                <a:gd name="T0" fmla="*/ 14 w 21"/>
                <a:gd name="T1" fmla="*/ 33 h 33"/>
                <a:gd name="T2" fmla="*/ 19 w 21"/>
                <a:gd name="T3" fmla="*/ 11 h 33"/>
                <a:gd name="T4" fmla="*/ 21 w 21"/>
                <a:gd name="T5" fmla="*/ 6 h 33"/>
                <a:gd name="T6" fmla="*/ 7 w 21"/>
                <a:gd name="T7" fmla="*/ 0 h 33"/>
                <a:gd name="T8" fmla="*/ 5 w 21"/>
                <a:gd name="T9" fmla="*/ 7 h 33"/>
                <a:gd name="T10" fmla="*/ 0 w 21"/>
                <a:gd name="T11" fmla="*/ 30 h 33"/>
                <a:gd name="T12" fmla="*/ 14 w 21"/>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21" h="33">
                  <a:moveTo>
                    <a:pt x="14" y="33"/>
                  </a:moveTo>
                  <a:lnTo>
                    <a:pt x="19" y="11"/>
                  </a:lnTo>
                  <a:lnTo>
                    <a:pt x="21" y="6"/>
                  </a:lnTo>
                  <a:lnTo>
                    <a:pt x="7" y="0"/>
                  </a:lnTo>
                  <a:lnTo>
                    <a:pt x="5" y="7"/>
                  </a:lnTo>
                  <a:lnTo>
                    <a:pt x="0" y="30"/>
                  </a:lnTo>
                  <a:lnTo>
                    <a:pt x="14" y="33"/>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80" name="Freeform 56"/>
            <p:cNvSpPr>
              <a:spLocks/>
            </p:cNvSpPr>
            <p:nvPr/>
          </p:nvSpPr>
          <p:spPr bwMode="auto">
            <a:xfrm>
              <a:off x="1198" y="1409"/>
              <a:ext cx="15" cy="16"/>
            </a:xfrm>
            <a:custGeom>
              <a:avLst/>
              <a:gdLst>
                <a:gd name="T0" fmla="*/ 13 w 15"/>
                <a:gd name="T1" fmla="*/ 16 h 16"/>
                <a:gd name="T2" fmla="*/ 15 w 15"/>
                <a:gd name="T3" fmla="*/ 2 h 16"/>
                <a:gd name="T4" fmla="*/ 0 w 15"/>
                <a:gd name="T5" fmla="*/ 0 h 16"/>
                <a:gd name="T6" fmla="*/ 0 w 15"/>
                <a:gd name="T7" fmla="*/ 16 h 16"/>
                <a:gd name="T8" fmla="*/ 13 w 15"/>
                <a:gd name="T9" fmla="*/ 16 h 16"/>
              </a:gdLst>
              <a:ahLst/>
              <a:cxnLst>
                <a:cxn ang="0">
                  <a:pos x="T0" y="T1"/>
                </a:cxn>
                <a:cxn ang="0">
                  <a:pos x="T2" y="T3"/>
                </a:cxn>
                <a:cxn ang="0">
                  <a:pos x="T4" y="T5"/>
                </a:cxn>
                <a:cxn ang="0">
                  <a:pos x="T6" y="T7"/>
                </a:cxn>
                <a:cxn ang="0">
                  <a:pos x="T8" y="T9"/>
                </a:cxn>
              </a:cxnLst>
              <a:rect l="0" t="0" r="r" b="b"/>
              <a:pathLst>
                <a:path w="15" h="16">
                  <a:moveTo>
                    <a:pt x="13" y="16"/>
                  </a:moveTo>
                  <a:lnTo>
                    <a:pt x="15" y="2"/>
                  </a:lnTo>
                  <a:lnTo>
                    <a:pt x="0" y="0"/>
                  </a:lnTo>
                  <a:lnTo>
                    <a:pt x="0" y="16"/>
                  </a:lnTo>
                  <a:lnTo>
                    <a:pt x="13" y="16"/>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81" name="Freeform 57"/>
            <p:cNvSpPr>
              <a:spLocks/>
            </p:cNvSpPr>
            <p:nvPr/>
          </p:nvSpPr>
          <p:spPr bwMode="auto">
            <a:xfrm>
              <a:off x="1198" y="1425"/>
              <a:ext cx="15" cy="16"/>
            </a:xfrm>
            <a:custGeom>
              <a:avLst/>
              <a:gdLst>
                <a:gd name="T0" fmla="*/ 15 w 15"/>
                <a:gd name="T1" fmla="*/ 16 h 16"/>
                <a:gd name="T2" fmla="*/ 0 w 15"/>
                <a:gd name="T3" fmla="*/ 16 h 16"/>
                <a:gd name="T4" fmla="*/ 0 w 15"/>
                <a:gd name="T5" fmla="*/ 0 h 16"/>
                <a:gd name="T6" fmla="*/ 13 w 15"/>
                <a:gd name="T7" fmla="*/ 0 h 16"/>
                <a:gd name="T8" fmla="*/ 15 w 15"/>
                <a:gd name="T9" fmla="*/ 16 h 16"/>
              </a:gdLst>
              <a:ahLst/>
              <a:cxnLst>
                <a:cxn ang="0">
                  <a:pos x="T0" y="T1"/>
                </a:cxn>
                <a:cxn ang="0">
                  <a:pos x="T2" y="T3"/>
                </a:cxn>
                <a:cxn ang="0">
                  <a:pos x="T4" y="T5"/>
                </a:cxn>
                <a:cxn ang="0">
                  <a:pos x="T6" y="T7"/>
                </a:cxn>
                <a:cxn ang="0">
                  <a:pos x="T8" y="T9"/>
                </a:cxn>
              </a:cxnLst>
              <a:rect l="0" t="0" r="r" b="b"/>
              <a:pathLst>
                <a:path w="15" h="16">
                  <a:moveTo>
                    <a:pt x="15" y="16"/>
                  </a:moveTo>
                  <a:lnTo>
                    <a:pt x="0" y="16"/>
                  </a:lnTo>
                  <a:lnTo>
                    <a:pt x="0" y="0"/>
                  </a:lnTo>
                  <a:lnTo>
                    <a:pt x="13" y="0"/>
                  </a:lnTo>
                  <a:lnTo>
                    <a:pt x="15" y="16"/>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82" name="Freeform 58"/>
            <p:cNvSpPr>
              <a:spLocks/>
            </p:cNvSpPr>
            <p:nvPr/>
          </p:nvSpPr>
          <p:spPr bwMode="auto">
            <a:xfrm>
              <a:off x="1203" y="1482"/>
              <a:ext cx="21" cy="32"/>
            </a:xfrm>
            <a:custGeom>
              <a:avLst/>
              <a:gdLst>
                <a:gd name="T0" fmla="*/ 21 w 21"/>
                <a:gd name="T1" fmla="*/ 28 h 32"/>
                <a:gd name="T2" fmla="*/ 19 w 21"/>
                <a:gd name="T3" fmla="*/ 21 h 32"/>
                <a:gd name="T4" fmla="*/ 15 w 21"/>
                <a:gd name="T5" fmla="*/ 0 h 32"/>
                <a:gd name="T6" fmla="*/ 0 w 21"/>
                <a:gd name="T7" fmla="*/ 2 h 32"/>
                <a:gd name="T8" fmla="*/ 5 w 21"/>
                <a:gd name="T9" fmla="*/ 25 h 32"/>
                <a:gd name="T10" fmla="*/ 7 w 21"/>
                <a:gd name="T11" fmla="*/ 32 h 32"/>
                <a:gd name="T12" fmla="*/ 21 w 21"/>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21" h="32">
                  <a:moveTo>
                    <a:pt x="21" y="28"/>
                  </a:moveTo>
                  <a:lnTo>
                    <a:pt x="19" y="21"/>
                  </a:lnTo>
                  <a:lnTo>
                    <a:pt x="15" y="0"/>
                  </a:lnTo>
                  <a:lnTo>
                    <a:pt x="0" y="2"/>
                  </a:lnTo>
                  <a:lnTo>
                    <a:pt x="5" y="25"/>
                  </a:lnTo>
                  <a:lnTo>
                    <a:pt x="7" y="32"/>
                  </a:lnTo>
                  <a:lnTo>
                    <a:pt x="21" y="28"/>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83" name="Freeform 59"/>
            <p:cNvSpPr>
              <a:spLocks/>
            </p:cNvSpPr>
            <p:nvPr/>
          </p:nvSpPr>
          <p:spPr bwMode="auto">
            <a:xfrm>
              <a:off x="1227" y="1550"/>
              <a:ext cx="26" cy="31"/>
            </a:xfrm>
            <a:custGeom>
              <a:avLst/>
              <a:gdLst>
                <a:gd name="T0" fmla="*/ 26 w 26"/>
                <a:gd name="T1" fmla="*/ 26 h 31"/>
                <a:gd name="T2" fmla="*/ 12 w 26"/>
                <a:gd name="T3" fmla="*/ 31 h 31"/>
                <a:gd name="T4" fmla="*/ 0 w 26"/>
                <a:gd name="T5" fmla="*/ 5 h 31"/>
                <a:gd name="T6" fmla="*/ 12 w 26"/>
                <a:gd name="T7" fmla="*/ 0 h 31"/>
                <a:gd name="T8" fmla="*/ 26 w 26"/>
                <a:gd name="T9" fmla="*/ 26 h 31"/>
              </a:gdLst>
              <a:ahLst/>
              <a:cxnLst>
                <a:cxn ang="0">
                  <a:pos x="T0" y="T1"/>
                </a:cxn>
                <a:cxn ang="0">
                  <a:pos x="T2" y="T3"/>
                </a:cxn>
                <a:cxn ang="0">
                  <a:pos x="T4" y="T5"/>
                </a:cxn>
                <a:cxn ang="0">
                  <a:pos x="T6" y="T7"/>
                </a:cxn>
                <a:cxn ang="0">
                  <a:pos x="T8" y="T9"/>
                </a:cxn>
              </a:cxnLst>
              <a:rect l="0" t="0" r="r" b="b"/>
              <a:pathLst>
                <a:path w="26" h="31">
                  <a:moveTo>
                    <a:pt x="26" y="26"/>
                  </a:moveTo>
                  <a:lnTo>
                    <a:pt x="12" y="31"/>
                  </a:lnTo>
                  <a:lnTo>
                    <a:pt x="0" y="5"/>
                  </a:lnTo>
                  <a:lnTo>
                    <a:pt x="12" y="0"/>
                  </a:lnTo>
                  <a:lnTo>
                    <a:pt x="26" y="26"/>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84" name="Freeform 60"/>
            <p:cNvSpPr>
              <a:spLocks/>
            </p:cNvSpPr>
            <p:nvPr/>
          </p:nvSpPr>
          <p:spPr bwMode="auto">
            <a:xfrm>
              <a:off x="1264" y="1611"/>
              <a:ext cx="31" cy="31"/>
            </a:xfrm>
            <a:custGeom>
              <a:avLst/>
              <a:gdLst>
                <a:gd name="T0" fmla="*/ 31 w 31"/>
                <a:gd name="T1" fmla="*/ 22 h 31"/>
                <a:gd name="T2" fmla="*/ 19 w 31"/>
                <a:gd name="T3" fmla="*/ 31 h 31"/>
                <a:gd name="T4" fmla="*/ 0 w 31"/>
                <a:gd name="T5" fmla="*/ 9 h 31"/>
                <a:gd name="T6" fmla="*/ 12 w 31"/>
                <a:gd name="T7" fmla="*/ 0 h 31"/>
                <a:gd name="T8" fmla="*/ 31 w 31"/>
                <a:gd name="T9" fmla="*/ 22 h 31"/>
              </a:gdLst>
              <a:ahLst/>
              <a:cxnLst>
                <a:cxn ang="0">
                  <a:pos x="T0" y="T1"/>
                </a:cxn>
                <a:cxn ang="0">
                  <a:pos x="T2" y="T3"/>
                </a:cxn>
                <a:cxn ang="0">
                  <a:pos x="T4" y="T5"/>
                </a:cxn>
                <a:cxn ang="0">
                  <a:pos x="T6" y="T7"/>
                </a:cxn>
                <a:cxn ang="0">
                  <a:pos x="T8" y="T9"/>
                </a:cxn>
              </a:cxnLst>
              <a:rect l="0" t="0" r="r" b="b"/>
              <a:pathLst>
                <a:path w="31" h="31">
                  <a:moveTo>
                    <a:pt x="31" y="22"/>
                  </a:moveTo>
                  <a:lnTo>
                    <a:pt x="19" y="31"/>
                  </a:lnTo>
                  <a:lnTo>
                    <a:pt x="0" y="9"/>
                  </a:lnTo>
                  <a:lnTo>
                    <a:pt x="12" y="0"/>
                  </a:lnTo>
                  <a:lnTo>
                    <a:pt x="31" y="22"/>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85" name="Freeform 61"/>
            <p:cNvSpPr>
              <a:spLocks/>
            </p:cNvSpPr>
            <p:nvPr/>
          </p:nvSpPr>
          <p:spPr bwMode="auto">
            <a:xfrm>
              <a:off x="1314" y="1665"/>
              <a:ext cx="31" cy="29"/>
            </a:xfrm>
            <a:custGeom>
              <a:avLst/>
              <a:gdLst>
                <a:gd name="T0" fmla="*/ 31 w 31"/>
                <a:gd name="T1" fmla="*/ 19 h 29"/>
                <a:gd name="T2" fmla="*/ 17 w 31"/>
                <a:gd name="T3" fmla="*/ 7 h 29"/>
                <a:gd name="T4" fmla="*/ 10 w 31"/>
                <a:gd name="T5" fmla="*/ 0 h 29"/>
                <a:gd name="T6" fmla="*/ 0 w 31"/>
                <a:gd name="T7" fmla="*/ 10 h 29"/>
                <a:gd name="T8" fmla="*/ 7 w 31"/>
                <a:gd name="T9" fmla="*/ 17 h 29"/>
                <a:gd name="T10" fmla="*/ 21 w 31"/>
                <a:gd name="T11" fmla="*/ 29 h 29"/>
                <a:gd name="T12" fmla="*/ 31 w 31"/>
                <a:gd name="T13" fmla="*/ 19 h 29"/>
              </a:gdLst>
              <a:ahLst/>
              <a:cxnLst>
                <a:cxn ang="0">
                  <a:pos x="T0" y="T1"/>
                </a:cxn>
                <a:cxn ang="0">
                  <a:pos x="T2" y="T3"/>
                </a:cxn>
                <a:cxn ang="0">
                  <a:pos x="T4" y="T5"/>
                </a:cxn>
                <a:cxn ang="0">
                  <a:pos x="T6" y="T7"/>
                </a:cxn>
                <a:cxn ang="0">
                  <a:pos x="T8" y="T9"/>
                </a:cxn>
                <a:cxn ang="0">
                  <a:pos x="T10" y="T11"/>
                </a:cxn>
                <a:cxn ang="0">
                  <a:pos x="T12" y="T13"/>
                </a:cxn>
              </a:cxnLst>
              <a:rect l="0" t="0" r="r" b="b"/>
              <a:pathLst>
                <a:path w="31" h="29">
                  <a:moveTo>
                    <a:pt x="31" y="19"/>
                  </a:moveTo>
                  <a:lnTo>
                    <a:pt x="17" y="7"/>
                  </a:lnTo>
                  <a:lnTo>
                    <a:pt x="10" y="0"/>
                  </a:lnTo>
                  <a:lnTo>
                    <a:pt x="0" y="10"/>
                  </a:lnTo>
                  <a:lnTo>
                    <a:pt x="7" y="17"/>
                  </a:lnTo>
                  <a:lnTo>
                    <a:pt x="21" y="29"/>
                  </a:lnTo>
                  <a:lnTo>
                    <a:pt x="31" y="19"/>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86" name="Freeform 62"/>
            <p:cNvSpPr>
              <a:spLocks/>
            </p:cNvSpPr>
            <p:nvPr/>
          </p:nvSpPr>
          <p:spPr bwMode="auto">
            <a:xfrm>
              <a:off x="1371" y="1710"/>
              <a:ext cx="32" cy="28"/>
            </a:xfrm>
            <a:custGeom>
              <a:avLst/>
              <a:gdLst>
                <a:gd name="T0" fmla="*/ 32 w 32"/>
                <a:gd name="T1" fmla="*/ 15 h 28"/>
                <a:gd name="T2" fmla="*/ 9 w 32"/>
                <a:gd name="T3" fmla="*/ 0 h 28"/>
                <a:gd name="T4" fmla="*/ 0 w 32"/>
                <a:gd name="T5" fmla="*/ 10 h 28"/>
                <a:gd name="T6" fmla="*/ 25 w 32"/>
                <a:gd name="T7" fmla="*/ 28 h 28"/>
                <a:gd name="T8" fmla="*/ 32 w 32"/>
                <a:gd name="T9" fmla="*/ 15 h 28"/>
              </a:gdLst>
              <a:ahLst/>
              <a:cxnLst>
                <a:cxn ang="0">
                  <a:pos x="T0" y="T1"/>
                </a:cxn>
                <a:cxn ang="0">
                  <a:pos x="T2" y="T3"/>
                </a:cxn>
                <a:cxn ang="0">
                  <a:pos x="T4" y="T5"/>
                </a:cxn>
                <a:cxn ang="0">
                  <a:pos x="T6" y="T7"/>
                </a:cxn>
                <a:cxn ang="0">
                  <a:pos x="T8" y="T9"/>
                </a:cxn>
              </a:cxnLst>
              <a:rect l="0" t="0" r="r" b="b"/>
              <a:pathLst>
                <a:path w="32" h="28">
                  <a:moveTo>
                    <a:pt x="32" y="15"/>
                  </a:moveTo>
                  <a:lnTo>
                    <a:pt x="9" y="0"/>
                  </a:lnTo>
                  <a:lnTo>
                    <a:pt x="0" y="10"/>
                  </a:lnTo>
                  <a:lnTo>
                    <a:pt x="25" y="28"/>
                  </a:lnTo>
                  <a:lnTo>
                    <a:pt x="32" y="15"/>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87" name="Freeform 63"/>
            <p:cNvSpPr>
              <a:spLocks/>
            </p:cNvSpPr>
            <p:nvPr/>
          </p:nvSpPr>
          <p:spPr bwMode="auto">
            <a:xfrm>
              <a:off x="1434" y="1746"/>
              <a:ext cx="33" cy="26"/>
            </a:xfrm>
            <a:custGeom>
              <a:avLst/>
              <a:gdLst>
                <a:gd name="T0" fmla="*/ 33 w 33"/>
                <a:gd name="T1" fmla="*/ 12 h 26"/>
                <a:gd name="T2" fmla="*/ 8 w 33"/>
                <a:gd name="T3" fmla="*/ 2 h 26"/>
                <a:gd name="T4" fmla="*/ 7 w 33"/>
                <a:gd name="T5" fmla="*/ 0 h 26"/>
                <a:gd name="T6" fmla="*/ 0 w 33"/>
                <a:gd name="T7" fmla="*/ 12 h 26"/>
                <a:gd name="T8" fmla="*/ 3 w 33"/>
                <a:gd name="T9" fmla="*/ 14 h 26"/>
                <a:gd name="T10" fmla="*/ 28 w 33"/>
                <a:gd name="T11" fmla="*/ 26 h 26"/>
                <a:gd name="T12" fmla="*/ 33 w 33"/>
                <a:gd name="T13" fmla="*/ 12 h 26"/>
              </a:gdLst>
              <a:ahLst/>
              <a:cxnLst>
                <a:cxn ang="0">
                  <a:pos x="T0" y="T1"/>
                </a:cxn>
                <a:cxn ang="0">
                  <a:pos x="T2" y="T3"/>
                </a:cxn>
                <a:cxn ang="0">
                  <a:pos x="T4" y="T5"/>
                </a:cxn>
                <a:cxn ang="0">
                  <a:pos x="T6" y="T7"/>
                </a:cxn>
                <a:cxn ang="0">
                  <a:pos x="T8" y="T9"/>
                </a:cxn>
                <a:cxn ang="0">
                  <a:pos x="T10" y="T11"/>
                </a:cxn>
                <a:cxn ang="0">
                  <a:pos x="T12" y="T13"/>
                </a:cxn>
              </a:cxnLst>
              <a:rect l="0" t="0" r="r" b="b"/>
              <a:pathLst>
                <a:path w="33" h="26">
                  <a:moveTo>
                    <a:pt x="33" y="12"/>
                  </a:moveTo>
                  <a:lnTo>
                    <a:pt x="8" y="2"/>
                  </a:lnTo>
                  <a:lnTo>
                    <a:pt x="7" y="0"/>
                  </a:lnTo>
                  <a:lnTo>
                    <a:pt x="0" y="12"/>
                  </a:lnTo>
                  <a:lnTo>
                    <a:pt x="3" y="14"/>
                  </a:lnTo>
                  <a:lnTo>
                    <a:pt x="28" y="26"/>
                  </a:lnTo>
                  <a:lnTo>
                    <a:pt x="33" y="12"/>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88" name="Freeform 64"/>
            <p:cNvSpPr>
              <a:spLocks/>
            </p:cNvSpPr>
            <p:nvPr/>
          </p:nvSpPr>
          <p:spPr bwMode="auto">
            <a:xfrm>
              <a:off x="1502" y="1774"/>
              <a:ext cx="33" cy="24"/>
            </a:xfrm>
            <a:custGeom>
              <a:avLst/>
              <a:gdLst>
                <a:gd name="T0" fmla="*/ 33 w 33"/>
                <a:gd name="T1" fmla="*/ 10 h 24"/>
                <a:gd name="T2" fmla="*/ 31 w 33"/>
                <a:gd name="T3" fmla="*/ 10 h 24"/>
                <a:gd name="T4" fmla="*/ 5 w 33"/>
                <a:gd name="T5" fmla="*/ 0 h 24"/>
                <a:gd name="T6" fmla="*/ 0 w 33"/>
                <a:gd name="T7" fmla="*/ 14 h 24"/>
                <a:gd name="T8" fmla="*/ 26 w 33"/>
                <a:gd name="T9" fmla="*/ 24 h 24"/>
                <a:gd name="T10" fmla="*/ 27 w 33"/>
                <a:gd name="T11" fmla="*/ 24 h 24"/>
                <a:gd name="T12" fmla="*/ 33 w 33"/>
                <a:gd name="T13" fmla="*/ 10 h 24"/>
              </a:gdLst>
              <a:ahLst/>
              <a:cxnLst>
                <a:cxn ang="0">
                  <a:pos x="T0" y="T1"/>
                </a:cxn>
                <a:cxn ang="0">
                  <a:pos x="T2" y="T3"/>
                </a:cxn>
                <a:cxn ang="0">
                  <a:pos x="T4" y="T5"/>
                </a:cxn>
                <a:cxn ang="0">
                  <a:pos x="T6" y="T7"/>
                </a:cxn>
                <a:cxn ang="0">
                  <a:pos x="T8" y="T9"/>
                </a:cxn>
                <a:cxn ang="0">
                  <a:pos x="T10" y="T11"/>
                </a:cxn>
                <a:cxn ang="0">
                  <a:pos x="T12" y="T13"/>
                </a:cxn>
              </a:cxnLst>
              <a:rect l="0" t="0" r="r" b="b"/>
              <a:pathLst>
                <a:path w="33" h="24">
                  <a:moveTo>
                    <a:pt x="33" y="10"/>
                  </a:moveTo>
                  <a:lnTo>
                    <a:pt x="31" y="10"/>
                  </a:lnTo>
                  <a:lnTo>
                    <a:pt x="5" y="0"/>
                  </a:lnTo>
                  <a:lnTo>
                    <a:pt x="0" y="14"/>
                  </a:lnTo>
                  <a:lnTo>
                    <a:pt x="26" y="24"/>
                  </a:lnTo>
                  <a:lnTo>
                    <a:pt x="27" y="24"/>
                  </a:lnTo>
                  <a:lnTo>
                    <a:pt x="33" y="1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89" name="Freeform 65"/>
            <p:cNvSpPr>
              <a:spLocks/>
            </p:cNvSpPr>
            <p:nvPr/>
          </p:nvSpPr>
          <p:spPr bwMode="auto">
            <a:xfrm>
              <a:off x="1573" y="1797"/>
              <a:ext cx="31" cy="19"/>
            </a:xfrm>
            <a:custGeom>
              <a:avLst/>
              <a:gdLst>
                <a:gd name="T0" fmla="*/ 31 w 31"/>
                <a:gd name="T1" fmla="*/ 5 h 19"/>
                <a:gd name="T2" fmla="*/ 8 w 31"/>
                <a:gd name="T3" fmla="*/ 0 h 19"/>
                <a:gd name="T4" fmla="*/ 3 w 31"/>
                <a:gd name="T5" fmla="*/ 0 h 19"/>
                <a:gd name="T6" fmla="*/ 0 w 31"/>
                <a:gd name="T7" fmla="*/ 14 h 19"/>
                <a:gd name="T8" fmla="*/ 5 w 31"/>
                <a:gd name="T9" fmla="*/ 14 h 19"/>
                <a:gd name="T10" fmla="*/ 29 w 31"/>
                <a:gd name="T11" fmla="*/ 19 h 19"/>
                <a:gd name="T12" fmla="*/ 31 w 31"/>
                <a:gd name="T13" fmla="*/ 5 h 19"/>
              </a:gdLst>
              <a:ahLst/>
              <a:cxnLst>
                <a:cxn ang="0">
                  <a:pos x="T0" y="T1"/>
                </a:cxn>
                <a:cxn ang="0">
                  <a:pos x="T2" y="T3"/>
                </a:cxn>
                <a:cxn ang="0">
                  <a:pos x="T4" y="T5"/>
                </a:cxn>
                <a:cxn ang="0">
                  <a:pos x="T6" y="T7"/>
                </a:cxn>
                <a:cxn ang="0">
                  <a:pos x="T8" y="T9"/>
                </a:cxn>
                <a:cxn ang="0">
                  <a:pos x="T10" y="T11"/>
                </a:cxn>
                <a:cxn ang="0">
                  <a:pos x="T12" y="T13"/>
                </a:cxn>
              </a:cxnLst>
              <a:rect l="0" t="0" r="r" b="b"/>
              <a:pathLst>
                <a:path w="31" h="19">
                  <a:moveTo>
                    <a:pt x="31" y="5"/>
                  </a:moveTo>
                  <a:lnTo>
                    <a:pt x="8" y="0"/>
                  </a:lnTo>
                  <a:lnTo>
                    <a:pt x="3" y="0"/>
                  </a:lnTo>
                  <a:lnTo>
                    <a:pt x="0" y="14"/>
                  </a:lnTo>
                  <a:lnTo>
                    <a:pt x="5" y="14"/>
                  </a:lnTo>
                  <a:lnTo>
                    <a:pt x="29" y="19"/>
                  </a:lnTo>
                  <a:lnTo>
                    <a:pt x="31" y="5"/>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90" name="Freeform 66"/>
            <p:cNvSpPr>
              <a:spLocks/>
            </p:cNvSpPr>
            <p:nvPr/>
          </p:nvSpPr>
          <p:spPr bwMode="auto">
            <a:xfrm>
              <a:off x="1646" y="1809"/>
              <a:ext cx="31" cy="17"/>
            </a:xfrm>
            <a:custGeom>
              <a:avLst/>
              <a:gdLst>
                <a:gd name="T0" fmla="*/ 31 w 31"/>
                <a:gd name="T1" fmla="*/ 3 h 17"/>
                <a:gd name="T2" fmla="*/ 27 w 31"/>
                <a:gd name="T3" fmla="*/ 17 h 17"/>
                <a:gd name="T4" fmla="*/ 0 w 31"/>
                <a:gd name="T5" fmla="*/ 14 h 17"/>
                <a:gd name="T6" fmla="*/ 1 w 31"/>
                <a:gd name="T7" fmla="*/ 0 h 17"/>
                <a:gd name="T8" fmla="*/ 31 w 31"/>
                <a:gd name="T9" fmla="*/ 3 h 17"/>
              </a:gdLst>
              <a:ahLst/>
              <a:cxnLst>
                <a:cxn ang="0">
                  <a:pos x="T0" y="T1"/>
                </a:cxn>
                <a:cxn ang="0">
                  <a:pos x="T2" y="T3"/>
                </a:cxn>
                <a:cxn ang="0">
                  <a:pos x="T4" y="T5"/>
                </a:cxn>
                <a:cxn ang="0">
                  <a:pos x="T6" y="T7"/>
                </a:cxn>
                <a:cxn ang="0">
                  <a:pos x="T8" y="T9"/>
                </a:cxn>
              </a:cxnLst>
              <a:rect l="0" t="0" r="r" b="b"/>
              <a:pathLst>
                <a:path w="31" h="17">
                  <a:moveTo>
                    <a:pt x="31" y="3"/>
                  </a:moveTo>
                  <a:lnTo>
                    <a:pt x="27" y="17"/>
                  </a:lnTo>
                  <a:lnTo>
                    <a:pt x="0" y="14"/>
                  </a:lnTo>
                  <a:lnTo>
                    <a:pt x="1" y="0"/>
                  </a:lnTo>
                  <a:lnTo>
                    <a:pt x="31" y="3"/>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91" name="Freeform 67"/>
            <p:cNvSpPr>
              <a:spLocks/>
            </p:cNvSpPr>
            <p:nvPr/>
          </p:nvSpPr>
          <p:spPr bwMode="auto">
            <a:xfrm>
              <a:off x="1719" y="1814"/>
              <a:ext cx="19" cy="16"/>
            </a:xfrm>
            <a:custGeom>
              <a:avLst/>
              <a:gdLst>
                <a:gd name="T0" fmla="*/ 19 w 19"/>
                <a:gd name="T1" fmla="*/ 0 h 16"/>
                <a:gd name="T2" fmla="*/ 1 w 19"/>
                <a:gd name="T3" fmla="*/ 0 h 16"/>
                <a:gd name="T4" fmla="*/ 0 w 19"/>
                <a:gd name="T5" fmla="*/ 14 h 16"/>
                <a:gd name="T6" fmla="*/ 19 w 19"/>
                <a:gd name="T7" fmla="*/ 16 h 16"/>
                <a:gd name="T8" fmla="*/ 19 w 19"/>
                <a:gd name="T9" fmla="*/ 0 h 16"/>
              </a:gdLst>
              <a:ahLst/>
              <a:cxnLst>
                <a:cxn ang="0">
                  <a:pos x="T0" y="T1"/>
                </a:cxn>
                <a:cxn ang="0">
                  <a:pos x="T2" y="T3"/>
                </a:cxn>
                <a:cxn ang="0">
                  <a:pos x="T4" y="T5"/>
                </a:cxn>
                <a:cxn ang="0">
                  <a:pos x="T6" y="T7"/>
                </a:cxn>
                <a:cxn ang="0">
                  <a:pos x="T8" y="T9"/>
                </a:cxn>
              </a:cxnLst>
              <a:rect l="0" t="0" r="r" b="b"/>
              <a:pathLst>
                <a:path w="19" h="16">
                  <a:moveTo>
                    <a:pt x="19" y="0"/>
                  </a:moveTo>
                  <a:lnTo>
                    <a:pt x="1" y="0"/>
                  </a:lnTo>
                  <a:lnTo>
                    <a:pt x="0" y="14"/>
                  </a:lnTo>
                  <a:lnTo>
                    <a:pt x="19" y="16"/>
                  </a:lnTo>
                  <a:lnTo>
                    <a:pt x="19"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92" name="Freeform 68"/>
            <p:cNvSpPr>
              <a:spLocks/>
            </p:cNvSpPr>
            <p:nvPr/>
          </p:nvSpPr>
          <p:spPr bwMode="auto">
            <a:xfrm>
              <a:off x="3870" y="1885"/>
              <a:ext cx="30" cy="31"/>
            </a:xfrm>
            <a:custGeom>
              <a:avLst/>
              <a:gdLst>
                <a:gd name="T0" fmla="*/ 0 w 30"/>
                <a:gd name="T1" fmla="*/ 9 h 31"/>
                <a:gd name="T2" fmla="*/ 13 w 30"/>
                <a:gd name="T3" fmla="*/ 0 h 31"/>
                <a:gd name="T4" fmla="*/ 30 w 30"/>
                <a:gd name="T5" fmla="*/ 23 h 31"/>
                <a:gd name="T6" fmla="*/ 20 w 30"/>
                <a:gd name="T7" fmla="*/ 31 h 31"/>
                <a:gd name="T8" fmla="*/ 0 w 30"/>
                <a:gd name="T9" fmla="*/ 9 h 31"/>
              </a:gdLst>
              <a:ahLst/>
              <a:cxnLst>
                <a:cxn ang="0">
                  <a:pos x="T0" y="T1"/>
                </a:cxn>
                <a:cxn ang="0">
                  <a:pos x="T2" y="T3"/>
                </a:cxn>
                <a:cxn ang="0">
                  <a:pos x="T4" y="T5"/>
                </a:cxn>
                <a:cxn ang="0">
                  <a:pos x="T6" y="T7"/>
                </a:cxn>
                <a:cxn ang="0">
                  <a:pos x="T8" y="T9"/>
                </a:cxn>
              </a:cxnLst>
              <a:rect l="0" t="0" r="r" b="b"/>
              <a:pathLst>
                <a:path w="30" h="31">
                  <a:moveTo>
                    <a:pt x="0" y="9"/>
                  </a:moveTo>
                  <a:lnTo>
                    <a:pt x="13" y="0"/>
                  </a:lnTo>
                  <a:lnTo>
                    <a:pt x="30" y="23"/>
                  </a:lnTo>
                  <a:lnTo>
                    <a:pt x="20" y="31"/>
                  </a:lnTo>
                  <a:lnTo>
                    <a:pt x="0" y="9"/>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93" name="Freeform 69"/>
            <p:cNvSpPr>
              <a:spLocks/>
            </p:cNvSpPr>
            <p:nvPr/>
          </p:nvSpPr>
          <p:spPr bwMode="auto">
            <a:xfrm>
              <a:off x="3818" y="1833"/>
              <a:ext cx="33" cy="30"/>
            </a:xfrm>
            <a:custGeom>
              <a:avLst/>
              <a:gdLst>
                <a:gd name="T0" fmla="*/ 0 w 33"/>
                <a:gd name="T1" fmla="*/ 12 h 30"/>
                <a:gd name="T2" fmla="*/ 21 w 33"/>
                <a:gd name="T3" fmla="*/ 30 h 30"/>
                <a:gd name="T4" fmla="*/ 33 w 33"/>
                <a:gd name="T5" fmla="*/ 19 h 30"/>
                <a:gd name="T6" fmla="*/ 32 w 33"/>
                <a:gd name="T7" fmla="*/ 17 h 30"/>
                <a:gd name="T8" fmla="*/ 9 w 33"/>
                <a:gd name="T9" fmla="*/ 0 h 30"/>
                <a:gd name="T10" fmla="*/ 0 w 33"/>
                <a:gd name="T11" fmla="*/ 12 h 30"/>
              </a:gdLst>
              <a:ahLst/>
              <a:cxnLst>
                <a:cxn ang="0">
                  <a:pos x="T0" y="T1"/>
                </a:cxn>
                <a:cxn ang="0">
                  <a:pos x="T2" y="T3"/>
                </a:cxn>
                <a:cxn ang="0">
                  <a:pos x="T4" y="T5"/>
                </a:cxn>
                <a:cxn ang="0">
                  <a:pos x="T6" y="T7"/>
                </a:cxn>
                <a:cxn ang="0">
                  <a:pos x="T8" y="T9"/>
                </a:cxn>
                <a:cxn ang="0">
                  <a:pos x="T10" y="T11"/>
                </a:cxn>
              </a:cxnLst>
              <a:rect l="0" t="0" r="r" b="b"/>
              <a:pathLst>
                <a:path w="33" h="30">
                  <a:moveTo>
                    <a:pt x="0" y="12"/>
                  </a:moveTo>
                  <a:lnTo>
                    <a:pt x="21" y="30"/>
                  </a:lnTo>
                  <a:lnTo>
                    <a:pt x="33" y="19"/>
                  </a:lnTo>
                  <a:lnTo>
                    <a:pt x="32" y="17"/>
                  </a:lnTo>
                  <a:lnTo>
                    <a:pt x="9" y="0"/>
                  </a:lnTo>
                  <a:lnTo>
                    <a:pt x="0" y="12"/>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94" name="Freeform 70"/>
            <p:cNvSpPr>
              <a:spLocks/>
            </p:cNvSpPr>
            <p:nvPr/>
          </p:nvSpPr>
          <p:spPr bwMode="auto">
            <a:xfrm>
              <a:off x="3759" y="1791"/>
              <a:ext cx="33" cy="28"/>
            </a:xfrm>
            <a:custGeom>
              <a:avLst/>
              <a:gdLst>
                <a:gd name="T0" fmla="*/ 0 w 33"/>
                <a:gd name="T1" fmla="*/ 13 h 28"/>
                <a:gd name="T2" fmla="*/ 9 w 33"/>
                <a:gd name="T3" fmla="*/ 18 h 28"/>
                <a:gd name="T4" fmla="*/ 25 w 33"/>
                <a:gd name="T5" fmla="*/ 28 h 28"/>
                <a:gd name="T6" fmla="*/ 33 w 33"/>
                <a:gd name="T7" fmla="*/ 16 h 28"/>
                <a:gd name="T8" fmla="*/ 16 w 33"/>
                <a:gd name="T9" fmla="*/ 6 h 28"/>
                <a:gd name="T10" fmla="*/ 7 w 33"/>
                <a:gd name="T11" fmla="*/ 0 h 28"/>
                <a:gd name="T12" fmla="*/ 0 w 33"/>
                <a:gd name="T13" fmla="*/ 13 h 28"/>
              </a:gdLst>
              <a:ahLst/>
              <a:cxnLst>
                <a:cxn ang="0">
                  <a:pos x="T0" y="T1"/>
                </a:cxn>
                <a:cxn ang="0">
                  <a:pos x="T2" y="T3"/>
                </a:cxn>
                <a:cxn ang="0">
                  <a:pos x="T4" y="T5"/>
                </a:cxn>
                <a:cxn ang="0">
                  <a:pos x="T6" y="T7"/>
                </a:cxn>
                <a:cxn ang="0">
                  <a:pos x="T8" y="T9"/>
                </a:cxn>
                <a:cxn ang="0">
                  <a:pos x="T10" y="T11"/>
                </a:cxn>
                <a:cxn ang="0">
                  <a:pos x="T12" y="T13"/>
                </a:cxn>
              </a:cxnLst>
              <a:rect l="0" t="0" r="r" b="b"/>
              <a:pathLst>
                <a:path w="33" h="28">
                  <a:moveTo>
                    <a:pt x="0" y="13"/>
                  </a:moveTo>
                  <a:lnTo>
                    <a:pt x="9" y="18"/>
                  </a:lnTo>
                  <a:lnTo>
                    <a:pt x="25" y="28"/>
                  </a:lnTo>
                  <a:lnTo>
                    <a:pt x="33" y="16"/>
                  </a:lnTo>
                  <a:lnTo>
                    <a:pt x="16" y="6"/>
                  </a:lnTo>
                  <a:lnTo>
                    <a:pt x="7" y="0"/>
                  </a:lnTo>
                  <a:lnTo>
                    <a:pt x="0" y="13"/>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95" name="Freeform 71"/>
            <p:cNvSpPr>
              <a:spLocks/>
            </p:cNvSpPr>
            <p:nvPr/>
          </p:nvSpPr>
          <p:spPr bwMode="auto">
            <a:xfrm>
              <a:off x="3065" y="1797"/>
              <a:ext cx="33" cy="29"/>
            </a:xfrm>
            <a:custGeom>
              <a:avLst/>
              <a:gdLst>
                <a:gd name="T0" fmla="*/ 8 w 33"/>
                <a:gd name="T1" fmla="*/ 29 h 29"/>
                <a:gd name="T2" fmla="*/ 33 w 33"/>
                <a:gd name="T3" fmla="*/ 12 h 29"/>
                <a:gd name="T4" fmla="*/ 31 w 33"/>
                <a:gd name="T5" fmla="*/ 12 h 29"/>
                <a:gd name="T6" fmla="*/ 26 w 33"/>
                <a:gd name="T7" fmla="*/ 0 h 29"/>
                <a:gd name="T8" fmla="*/ 24 w 33"/>
                <a:gd name="T9" fmla="*/ 0 h 29"/>
                <a:gd name="T10" fmla="*/ 0 w 33"/>
                <a:gd name="T11" fmla="*/ 15 h 29"/>
                <a:gd name="T12" fmla="*/ 8 w 33"/>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33" h="29">
                  <a:moveTo>
                    <a:pt x="8" y="29"/>
                  </a:moveTo>
                  <a:lnTo>
                    <a:pt x="33" y="12"/>
                  </a:lnTo>
                  <a:lnTo>
                    <a:pt x="31" y="12"/>
                  </a:lnTo>
                  <a:lnTo>
                    <a:pt x="26" y="0"/>
                  </a:lnTo>
                  <a:lnTo>
                    <a:pt x="24" y="0"/>
                  </a:lnTo>
                  <a:lnTo>
                    <a:pt x="0" y="15"/>
                  </a:lnTo>
                  <a:lnTo>
                    <a:pt x="8" y="29"/>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96" name="Freeform 72"/>
            <p:cNvSpPr>
              <a:spLocks/>
            </p:cNvSpPr>
            <p:nvPr/>
          </p:nvSpPr>
          <p:spPr bwMode="auto">
            <a:xfrm>
              <a:off x="3007" y="1840"/>
              <a:ext cx="32" cy="30"/>
            </a:xfrm>
            <a:custGeom>
              <a:avLst/>
              <a:gdLst>
                <a:gd name="T0" fmla="*/ 11 w 32"/>
                <a:gd name="T1" fmla="*/ 30 h 30"/>
                <a:gd name="T2" fmla="*/ 19 w 32"/>
                <a:gd name="T3" fmla="*/ 23 h 30"/>
                <a:gd name="T4" fmla="*/ 32 w 32"/>
                <a:gd name="T5" fmla="*/ 12 h 30"/>
                <a:gd name="T6" fmla="*/ 23 w 32"/>
                <a:gd name="T7" fmla="*/ 0 h 30"/>
                <a:gd name="T8" fmla="*/ 9 w 32"/>
                <a:gd name="T9" fmla="*/ 10 h 30"/>
                <a:gd name="T10" fmla="*/ 0 w 32"/>
                <a:gd name="T11" fmla="*/ 19 h 30"/>
                <a:gd name="T12" fmla="*/ 11 w 3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2" h="30">
                  <a:moveTo>
                    <a:pt x="11" y="30"/>
                  </a:moveTo>
                  <a:lnTo>
                    <a:pt x="19" y="23"/>
                  </a:lnTo>
                  <a:lnTo>
                    <a:pt x="32" y="12"/>
                  </a:lnTo>
                  <a:lnTo>
                    <a:pt x="23" y="0"/>
                  </a:lnTo>
                  <a:lnTo>
                    <a:pt x="9" y="10"/>
                  </a:lnTo>
                  <a:lnTo>
                    <a:pt x="0" y="19"/>
                  </a:lnTo>
                  <a:lnTo>
                    <a:pt x="11" y="3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97" name="Freeform 73"/>
            <p:cNvSpPr>
              <a:spLocks/>
            </p:cNvSpPr>
            <p:nvPr/>
          </p:nvSpPr>
          <p:spPr bwMode="auto">
            <a:xfrm>
              <a:off x="2959" y="1892"/>
              <a:ext cx="29" cy="31"/>
            </a:xfrm>
            <a:custGeom>
              <a:avLst/>
              <a:gdLst>
                <a:gd name="T0" fmla="*/ 10 w 29"/>
                <a:gd name="T1" fmla="*/ 31 h 31"/>
                <a:gd name="T2" fmla="*/ 0 w 29"/>
                <a:gd name="T3" fmla="*/ 23 h 31"/>
                <a:gd name="T4" fmla="*/ 19 w 29"/>
                <a:gd name="T5" fmla="*/ 0 h 31"/>
                <a:gd name="T6" fmla="*/ 29 w 29"/>
                <a:gd name="T7" fmla="*/ 9 h 31"/>
                <a:gd name="T8" fmla="*/ 10 w 29"/>
                <a:gd name="T9" fmla="*/ 31 h 31"/>
              </a:gdLst>
              <a:ahLst/>
              <a:cxnLst>
                <a:cxn ang="0">
                  <a:pos x="T0" y="T1"/>
                </a:cxn>
                <a:cxn ang="0">
                  <a:pos x="T2" y="T3"/>
                </a:cxn>
                <a:cxn ang="0">
                  <a:pos x="T4" y="T5"/>
                </a:cxn>
                <a:cxn ang="0">
                  <a:pos x="T6" y="T7"/>
                </a:cxn>
                <a:cxn ang="0">
                  <a:pos x="T8" y="T9"/>
                </a:cxn>
              </a:cxnLst>
              <a:rect l="0" t="0" r="r" b="b"/>
              <a:pathLst>
                <a:path w="29" h="31">
                  <a:moveTo>
                    <a:pt x="10" y="31"/>
                  </a:moveTo>
                  <a:lnTo>
                    <a:pt x="0" y="23"/>
                  </a:lnTo>
                  <a:lnTo>
                    <a:pt x="19" y="0"/>
                  </a:lnTo>
                  <a:lnTo>
                    <a:pt x="29" y="9"/>
                  </a:lnTo>
                  <a:lnTo>
                    <a:pt x="10" y="31"/>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98" name="Freeform 74"/>
            <p:cNvSpPr>
              <a:spLocks/>
            </p:cNvSpPr>
            <p:nvPr/>
          </p:nvSpPr>
          <p:spPr bwMode="auto">
            <a:xfrm>
              <a:off x="4639" y="1040"/>
              <a:ext cx="1035" cy="769"/>
            </a:xfrm>
            <a:custGeom>
              <a:avLst/>
              <a:gdLst>
                <a:gd name="T0" fmla="*/ 569 w 1035"/>
                <a:gd name="T1" fmla="*/ 767 h 769"/>
                <a:gd name="T2" fmla="*/ 646 w 1035"/>
                <a:gd name="T3" fmla="*/ 757 h 769"/>
                <a:gd name="T4" fmla="*/ 719 w 1035"/>
                <a:gd name="T5" fmla="*/ 739 h 769"/>
                <a:gd name="T6" fmla="*/ 785 w 1035"/>
                <a:gd name="T7" fmla="*/ 713 h 769"/>
                <a:gd name="T8" fmla="*/ 845 w 1035"/>
                <a:gd name="T9" fmla="*/ 682 h 769"/>
                <a:gd name="T10" fmla="*/ 899 w 1035"/>
                <a:gd name="T11" fmla="*/ 644 h 769"/>
                <a:gd name="T12" fmla="*/ 946 w 1035"/>
                <a:gd name="T13" fmla="*/ 600 h 769"/>
                <a:gd name="T14" fmla="*/ 983 w 1035"/>
                <a:gd name="T15" fmla="*/ 552 h 769"/>
                <a:gd name="T16" fmla="*/ 1010 w 1035"/>
                <a:gd name="T17" fmla="*/ 500 h 769"/>
                <a:gd name="T18" fmla="*/ 1028 w 1035"/>
                <a:gd name="T19" fmla="*/ 444 h 769"/>
                <a:gd name="T20" fmla="*/ 1035 w 1035"/>
                <a:gd name="T21" fmla="*/ 385 h 769"/>
                <a:gd name="T22" fmla="*/ 1028 w 1035"/>
                <a:gd name="T23" fmla="*/ 326 h 769"/>
                <a:gd name="T24" fmla="*/ 1010 w 1035"/>
                <a:gd name="T25" fmla="*/ 270 h 769"/>
                <a:gd name="T26" fmla="*/ 983 w 1035"/>
                <a:gd name="T27" fmla="*/ 218 h 769"/>
                <a:gd name="T28" fmla="*/ 946 w 1035"/>
                <a:gd name="T29" fmla="*/ 170 h 769"/>
                <a:gd name="T30" fmla="*/ 899 w 1035"/>
                <a:gd name="T31" fmla="*/ 126 h 769"/>
                <a:gd name="T32" fmla="*/ 845 w 1035"/>
                <a:gd name="T33" fmla="*/ 88 h 769"/>
                <a:gd name="T34" fmla="*/ 785 w 1035"/>
                <a:gd name="T35" fmla="*/ 57 h 769"/>
                <a:gd name="T36" fmla="*/ 719 w 1035"/>
                <a:gd name="T37" fmla="*/ 31 h 769"/>
                <a:gd name="T38" fmla="*/ 646 w 1035"/>
                <a:gd name="T39" fmla="*/ 12 h 769"/>
                <a:gd name="T40" fmla="*/ 569 w 1035"/>
                <a:gd name="T41" fmla="*/ 3 h 769"/>
                <a:gd name="T42" fmla="*/ 491 w 1035"/>
                <a:gd name="T43" fmla="*/ 1 h 769"/>
                <a:gd name="T44" fmla="*/ 413 w 1035"/>
                <a:gd name="T45" fmla="*/ 8 h 769"/>
                <a:gd name="T46" fmla="*/ 340 w 1035"/>
                <a:gd name="T47" fmla="*/ 24 h 769"/>
                <a:gd name="T48" fmla="*/ 271 w 1035"/>
                <a:gd name="T49" fmla="*/ 46 h 769"/>
                <a:gd name="T50" fmla="*/ 208 w 1035"/>
                <a:gd name="T51" fmla="*/ 78 h 769"/>
                <a:gd name="T52" fmla="*/ 153 w 1035"/>
                <a:gd name="T53" fmla="*/ 112 h 769"/>
                <a:gd name="T54" fmla="*/ 102 w 1035"/>
                <a:gd name="T55" fmla="*/ 156 h 769"/>
                <a:gd name="T56" fmla="*/ 62 w 1035"/>
                <a:gd name="T57" fmla="*/ 201 h 769"/>
                <a:gd name="T58" fmla="*/ 31 w 1035"/>
                <a:gd name="T59" fmla="*/ 253 h 769"/>
                <a:gd name="T60" fmla="*/ 10 w 1035"/>
                <a:gd name="T61" fmla="*/ 307 h 769"/>
                <a:gd name="T62" fmla="*/ 1 w 1035"/>
                <a:gd name="T63" fmla="*/ 366 h 769"/>
                <a:gd name="T64" fmla="*/ 3 w 1035"/>
                <a:gd name="T65" fmla="*/ 425 h 769"/>
                <a:gd name="T66" fmla="*/ 17 w 1035"/>
                <a:gd name="T67" fmla="*/ 481 h 769"/>
                <a:gd name="T68" fmla="*/ 41 w 1035"/>
                <a:gd name="T69" fmla="*/ 534 h 769"/>
                <a:gd name="T70" fmla="*/ 74 w 1035"/>
                <a:gd name="T71" fmla="*/ 585 h 769"/>
                <a:gd name="T72" fmla="*/ 118 w 1035"/>
                <a:gd name="T73" fmla="*/ 630 h 769"/>
                <a:gd name="T74" fmla="*/ 170 w 1035"/>
                <a:gd name="T75" fmla="*/ 670 h 769"/>
                <a:gd name="T76" fmla="*/ 229 w 1035"/>
                <a:gd name="T77" fmla="*/ 705 h 769"/>
                <a:gd name="T78" fmla="*/ 293 w 1035"/>
                <a:gd name="T79" fmla="*/ 732 h 769"/>
                <a:gd name="T80" fmla="*/ 364 w 1035"/>
                <a:gd name="T81" fmla="*/ 751 h 769"/>
                <a:gd name="T82" fmla="*/ 439 w 1035"/>
                <a:gd name="T83" fmla="*/ 765 h 769"/>
                <a:gd name="T84" fmla="*/ 517 w 1035"/>
                <a:gd name="T85" fmla="*/ 76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5" h="769">
                  <a:moveTo>
                    <a:pt x="517" y="769"/>
                  </a:moveTo>
                  <a:lnTo>
                    <a:pt x="543" y="769"/>
                  </a:lnTo>
                  <a:lnTo>
                    <a:pt x="569" y="767"/>
                  </a:lnTo>
                  <a:lnTo>
                    <a:pt x="595" y="765"/>
                  </a:lnTo>
                  <a:lnTo>
                    <a:pt x="621" y="762"/>
                  </a:lnTo>
                  <a:lnTo>
                    <a:pt x="646" y="757"/>
                  </a:lnTo>
                  <a:lnTo>
                    <a:pt x="670" y="751"/>
                  </a:lnTo>
                  <a:lnTo>
                    <a:pt x="694" y="746"/>
                  </a:lnTo>
                  <a:lnTo>
                    <a:pt x="719" y="739"/>
                  </a:lnTo>
                  <a:lnTo>
                    <a:pt x="741" y="732"/>
                  </a:lnTo>
                  <a:lnTo>
                    <a:pt x="764" y="724"/>
                  </a:lnTo>
                  <a:lnTo>
                    <a:pt x="785" y="713"/>
                  </a:lnTo>
                  <a:lnTo>
                    <a:pt x="806" y="705"/>
                  </a:lnTo>
                  <a:lnTo>
                    <a:pt x="826" y="692"/>
                  </a:lnTo>
                  <a:lnTo>
                    <a:pt x="845" y="682"/>
                  </a:lnTo>
                  <a:lnTo>
                    <a:pt x="865" y="670"/>
                  </a:lnTo>
                  <a:lnTo>
                    <a:pt x="882" y="656"/>
                  </a:lnTo>
                  <a:lnTo>
                    <a:pt x="899" y="644"/>
                  </a:lnTo>
                  <a:lnTo>
                    <a:pt x="917" y="630"/>
                  </a:lnTo>
                  <a:lnTo>
                    <a:pt x="931" y="614"/>
                  </a:lnTo>
                  <a:lnTo>
                    <a:pt x="946" y="600"/>
                  </a:lnTo>
                  <a:lnTo>
                    <a:pt x="958" y="585"/>
                  </a:lnTo>
                  <a:lnTo>
                    <a:pt x="972" y="567"/>
                  </a:lnTo>
                  <a:lnTo>
                    <a:pt x="983" y="552"/>
                  </a:lnTo>
                  <a:lnTo>
                    <a:pt x="993" y="534"/>
                  </a:lnTo>
                  <a:lnTo>
                    <a:pt x="1004" y="517"/>
                  </a:lnTo>
                  <a:lnTo>
                    <a:pt x="1010" y="500"/>
                  </a:lnTo>
                  <a:lnTo>
                    <a:pt x="1017" y="481"/>
                  </a:lnTo>
                  <a:lnTo>
                    <a:pt x="1024" y="461"/>
                  </a:lnTo>
                  <a:lnTo>
                    <a:pt x="1028" y="444"/>
                  </a:lnTo>
                  <a:lnTo>
                    <a:pt x="1031" y="425"/>
                  </a:lnTo>
                  <a:lnTo>
                    <a:pt x="1033" y="404"/>
                  </a:lnTo>
                  <a:lnTo>
                    <a:pt x="1035" y="385"/>
                  </a:lnTo>
                  <a:lnTo>
                    <a:pt x="1033" y="366"/>
                  </a:lnTo>
                  <a:lnTo>
                    <a:pt x="1031" y="345"/>
                  </a:lnTo>
                  <a:lnTo>
                    <a:pt x="1028" y="326"/>
                  </a:lnTo>
                  <a:lnTo>
                    <a:pt x="1024" y="307"/>
                  </a:lnTo>
                  <a:lnTo>
                    <a:pt x="1017" y="290"/>
                  </a:lnTo>
                  <a:lnTo>
                    <a:pt x="1010" y="270"/>
                  </a:lnTo>
                  <a:lnTo>
                    <a:pt x="1004" y="253"/>
                  </a:lnTo>
                  <a:lnTo>
                    <a:pt x="993" y="236"/>
                  </a:lnTo>
                  <a:lnTo>
                    <a:pt x="983" y="218"/>
                  </a:lnTo>
                  <a:lnTo>
                    <a:pt x="972" y="201"/>
                  </a:lnTo>
                  <a:lnTo>
                    <a:pt x="958" y="185"/>
                  </a:lnTo>
                  <a:lnTo>
                    <a:pt x="946" y="170"/>
                  </a:lnTo>
                  <a:lnTo>
                    <a:pt x="931" y="156"/>
                  </a:lnTo>
                  <a:lnTo>
                    <a:pt x="917" y="140"/>
                  </a:lnTo>
                  <a:lnTo>
                    <a:pt x="899" y="126"/>
                  </a:lnTo>
                  <a:lnTo>
                    <a:pt x="882" y="112"/>
                  </a:lnTo>
                  <a:lnTo>
                    <a:pt x="865" y="100"/>
                  </a:lnTo>
                  <a:lnTo>
                    <a:pt x="845" y="88"/>
                  </a:lnTo>
                  <a:lnTo>
                    <a:pt x="826" y="78"/>
                  </a:lnTo>
                  <a:lnTo>
                    <a:pt x="806" y="66"/>
                  </a:lnTo>
                  <a:lnTo>
                    <a:pt x="785" y="57"/>
                  </a:lnTo>
                  <a:lnTo>
                    <a:pt x="764" y="46"/>
                  </a:lnTo>
                  <a:lnTo>
                    <a:pt x="741" y="38"/>
                  </a:lnTo>
                  <a:lnTo>
                    <a:pt x="719" y="31"/>
                  </a:lnTo>
                  <a:lnTo>
                    <a:pt x="694" y="24"/>
                  </a:lnTo>
                  <a:lnTo>
                    <a:pt x="670" y="17"/>
                  </a:lnTo>
                  <a:lnTo>
                    <a:pt x="646" y="12"/>
                  </a:lnTo>
                  <a:lnTo>
                    <a:pt x="621" y="8"/>
                  </a:lnTo>
                  <a:lnTo>
                    <a:pt x="595" y="5"/>
                  </a:lnTo>
                  <a:lnTo>
                    <a:pt x="569" y="3"/>
                  </a:lnTo>
                  <a:lnTo>
                    <a:pt x="543" y="1"/>
                  </a:lnTo>
                  <a:lnTo>
                    <a:pt x="517" y="0"/>
                  </a:lnTo>
                  <a:lnTo>
                    <a:pt x="491" y="1"/>
                  </a:lnTo>
                  <a:lnTo>
                    <a:pt x="465" y="3"/>
                  </a:lnTo>
                  <a:lnTo>
                    <a:pt x="439" y="5"/>
                  </a:lnTo>
                  <a:lnTo>
                    <a:pt x="413" y="8"/>
                  </a:lnTo>
                  <a:lnTo>
                    <a:pt x="389" y="12"/>
                  </a:lnTo>
                  <a:lnTo>
                    <a:pt x="364" y="17"/>
                  </a:lnTo>
                  <a:lnTo>
                    <a:pt x="340" y="24"/>
                  </a:lnTo>
                  <a:lnTo>
                    <a:pt x="316" y="31"/>
                  </a:lnTo>
                  <a:lnTo>
                    <a:pt x="293" y="38"/>
                  </a:lnTo>
                  <a:lnTo>
                    <a:pt x="271" y="46"/>
                  </a:lnTo>
                  <a:lnTo>
                    <a:pt x="250" y="57"/>
                  </a:lnTo>
                  <a:lnTo>
                    <a:pt x="229" y="66"/>
                  </a:lnTo>
                  <a:lnTo>
                    <a:pt x="208" y="78"/>
                  </a:lnTo>
                  <a:lnTo>
                    <a:pt x="189" y="88"/>
                  </a:lnTo>
                  <a:lnTo>
                    <a:pt x="170" y="100"/>
                  </a:lnTo>
                  <a:lnTo>
                    <a:pt x="153" y="112"/>
                  </a:lnTo>
                  <a:lnTo>
                    <a:pt x="135" y="126"/>
                  </a:lnTo>
                  <a:lnTo>
                    <a:pt x="118" y="140"/>
                  </a:lnTo>
                  <a:lnTo>
                    <a:pt x="102" y="156"/>
                  </a:lnTo>
                  <a:lnTo>
                    <a:pt x="88" y="170"/>
                  </a:lnTo>
                  <a:lnTo>
                    <a:pt x="74" y="185"/>
                  </a:lnTo>
                  <a:lnTo>
                    <a:pt x="62" y="201"/>
                  </a:lnTo>
                  <a:lnTo>
                    <a:pt x="52" y="218"/>
                  </a:lnTo>
                  <a:lnTo>
                    <a:pt x="41" y="236"/>
                  </a:lnTo>
                  <a:lnTo>
                    <a:pt x="31" y="253"/>
                  </a:lnTo>
                  <a:lnTo>
                    <a:pt x="24" y="270"/>
                  </a:lnTo>
                  <a:lnTo>
                    <a:pt x="17" y="290"/>
                  </a:lnTo>
                  <a:lnTo>
                    <a:pt x="10" y="307"/>
                  </a:lnTo>
                  <a:lnTo>
                    <a:pt x="7" y="326"/>
                  </a:lnTo>
                  <a:lnTo>
                    <a:pt x="3" y="345"/>
                  </a:lnTo>
                  <a:lnTo>
                    <a:pt x="1" y="366"/>
                  </a:lnTo>
                  <a:lnTo>
                    <a:pt x="0" y="385"/>
                  </a:lnTo>
                  <a:lnTo>
                    <a:pt x="1" y="404"/>
                  </a:lnTo>
                  <a:lnTo>
                    <a:pt x="3" y="425"/>
                  </a:lnTo>
                  <a:lnTo>
                    <a:pt x="7" y="444"/>
                  </a:lnTo>
                  <a:lnTo>
                    <a:pt x="10" y="461"/>
                  </a:lnTo>
                  <a:lnTo>
                    <a:pt x="17" y="481"/>
                  </a:lnTo>
                  <a:lnTo>
                    <a:pt x="24" y="500"/>
                  </a:lnTo>
                  <a:lnTo>
                    <a:pt x="31" y="517"/>
                  </a:lnTo>
                  <a:lnTo>
                    <a:pt x="41" y="534"/>
                  </a:lnTo>
                  <a:lnTo>
                    <a:pt x="52" y="552"/>
                  </a:lnTo>
                  <a:lnTo>
                    <a:pt x="62" y="567"/>
                  </a:lnTo>
                  <a:lnTo>
                    <a:pt x="74" y="585"/>
                  </a:lnTo>
                  <a:lnTo>
                    <a:pt x="88" y="600"/>
                  </a:lnTo>
                  <a:lnTo>
                    <a:pt x="102" y="614"/>
                  </a:lnTo>
                  <a:lnTo>
                    <a:pt x="118" y="630"/>
                  </a:lnTo>
                  <a:lnTo>
                    <a:pt x="135" y="644"/>
                  </a:lnTo>
                  <a:lnTo>
                    <a:pt x="153" y="656"/>
                  </a:lnTo>
                  <a:lnTo>
                    <a:pt x="170" y="670"/>
                  </a:lnTo>
                  <a:lnTo>
                    <a:pt x="189" y="682"/>
                  </a:lnTo>
                  <a:lnTo>
                    <a:pt x="208" y="692"/>
                  </a:lnTo>
                  <a:lnTo>
                    <a:pt x="229" y="705"/>
                  </a:lnTo>
                  <a:lnTo>
                    <a:pt x="250" y="713"/>
                  </a:lnTo>
                  <a:lnTo>
                    <a:pt x="271" y="724"/>
                  </a:lnTo>
                  <a:lnTo>
                    <a:pt x="293" y="732"/>
                  </a:lnTo>
                  <a:lnTo>
                    <a:pt x="316" y="739"/>
                  </a:lnTo>
                  <a:lnTo>
                    <a:pt x="340" y="746"/>
                  </a:lnTo>
                  <a:lnTo>
                    <a:pt x="364" y="751"/>
                  </a:lnTo>
                  <a:lnTo>
                    <a:pt x="389" y="757"/>
                  </a:lnTo>
                  <a:lnTo>
                    <a:pt x="413" y="762"/>
                  </a:lnTo>
                  <a:lnTo>
                    <a:pt x="439" y="765"/>
                  </a:lnTo>
                  <a:lnTo>
                    <a:pt x="465" y="767"/>
                  </a:lnTo>
                  <a:lnTo>
                    <a:pt x="491" y="769"/>
                  </a:lnTo>
                  <a:lnTo>
                    <a:pt x="517" y="769"/>
                  </a:lnTo>
                  <a:close/>
                </a:path>
              </a:pathLst>
            </a:cu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99" name="Freeform 75"/>
            <p:cNvSpPr>
              <a:spLocks/>
            </p:cNvSpPr>
            <p:nvPr/>
          </p:nvSpPr>
          <p:spPr bwMode="auto">
            <a:xfrm>
              <a:off x="5131" y="1802"/>
              <a:ext cx="30" cy="15"/>
            </a:xfrm>
            <a:custGeom>
              <a:avLst/>
              <a:gdLst>
                <a:gd name="T0" fmla="*/ 30 w 30"/>
                <a:gd name="T1" fmla="*/ 0 h 15"/>
                <a:gd name="T2" fmla="*/ 30 w 30"/>
                <a:gd name="T3" fmla="*/ 14 h 15"/>
                <a:gd name="T4" fmla="*/ 0 w 30"/>
                <a:gd name="T5" fmla="*/ 15 h 15"/>
                <a:gd name="T6" fmla="*/ 0 w 30"/>
                <a:gd name="T7" fmla="*/ 0 h 15"/>
                <a:gd name="T8" fmla="*/ 30 w 30"/>
                <a:gd name="T9" fmla="*/ 0 h 15"/>
              </a:gdLst>
              <a:ahLst/>
              <a:cxnLst>
                <a:cxn ang="0">
                  <a:pos x="T0" y="T1"/>
                </a:cxn>
                <a:cxn ang="0">
                  <a:pos x="T2" y="T3"/>
                </a:cxn>
                <a:cxn ang="0">
                  <a:pos x="T4" y="T5"/>
                </a:cxn>
                <a:cxn ang="0">
                  <a:pos x="T6" y="T7"/>
                </a:cxn>
                <a:cxn ang="0">
                  <a:pos x="T8" y="T9"/>
                </a:cxn>
              </a:cxnLst>
              <a:rect l="0" t="0" r="r" b="b"/>
              <a:pathLst>
                <a:path w="30" h="15">
                  <a:moveTo>
                    <a:pt x="30" y="0"/>
                  </a:moveTo>
                  <a:lnTo>
                    <a:pt x="30" y="14"/>
                  </a:lnTo>
                  <a:lnTo>
                    <a:pt x="0" y="15"/>
                  </a:lnTo>
                  <a:lnTo>
                    <a:pt x="0" y="0"/>
                  </a:lnTo>
                  <a:lnTo>
                    <a:pt x="30"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00" name="Freeform 76"/>
            <p:cNvSpPr>
              <a:spLocks/>
            </p:cNvSpPr>
            <p:nvPr/>
          </p:nvSpPr>
          <p:spPr bwMode="auto">
            <a:xfrm>
              <a:off x="5204" y="1795"/>
              <a:ext cx="30" cy="17"/>
            </a:xfrm>
            <a:custGeom>
              <a:avLst/>
              <a:gdLst>
                <a:gd name="T0" fmla="*/ 28 w 30"/>
                <a:gd name="T1" fmla="*/ 0 h 17"/>
                <a:gd name="T2" fmla="*/ 30 w 30"/>
                <a:gd name="T3" fmla="*/ 14 h 17"/>
                <a:gd name="T4" fmla="*/ 0 w 30"/>
                <a:gd name="T5" fmla="*/ 17 h 17"/>
                <a:gd name="T6" fmla="*/ 0 w 30"/>
                <a:gd name="T7" fmla="*/ 3 h 17"/>
                <a:gd name="T8" fmla="*/ 28 w 30"/>
                <a:gd name="T9" fmla="*/ 0 h 17"/>
              </a:gdLst>
              <a:ahLst/>
              <a:cxnLst>
                <a:cxn ang="0">
                  <a:pos x="T0" y="T1"/>
                </a:cxn>
                <a:cxn ang="0">
                  <a:pos x="T2" y="T3"/>
                </a:cxn>
                <a:cxn ang="0">
                  <a:pos x="T4" y="T5"/>
                </a:cxn>
                <a:cxn ang="0">
                  <a:pos x="T6" y="T7"/>
                </a:cxn>
                <a:cxn ang="0">
                  <a:pos x="T8" y="T9"/>
                </a:cxn>
              </a:cxnLst>
              <a:rect l="0" t="0" r="r" b="b"/>
              <a:pathLst>
                <a:path w="30" h="17">
                  <a:moveTo>
                    <a:pt x="28" y="0"/>
                  </a:moveTo>
                  <a:lnTo>
                    <a:pt x="30" y="14"/>
                  </a:lnTo>
                  <a:lnTo>
                    <a:pt x="0" y="17"/>
                  </a:lnTo>
                  <a:lnTo>
                    <a:pt x="0" y="3"/>
                  </a:lnTo>
                  <a:lnTo>
                    <a:pt x="28"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01" name="Freeform 77"/>
            <p:cNvSpPr>
              <a:spLocks/>
            </p:cNvSpPr>
            <p:nvPr/>
          </p:nvSpPr>
          <p:spPr bwMode="auto">
            <a:xfrm>
              <a:off x="5275" y="1779"/>
              <a:ext cx="32" cy="23"/>
            </a:xfrm>
            <a:custGeom>
              <a:avLst/>
              <a:gdLst>
                <a:gd name="T0" fmla="*/ 28 w 32"/>
                <a:gd name="T1" fmla="*/ 0 h 23"/>
                <a:gd name="T2" fmla="*/ 7 w 32"/>
                <a:gd name="T3" fmla="*/ 5 h 23"/>
                <a:gd name="T4" fmla="*/ 0 w 32"/>
                <a:gd name="T5" fmla="*/ 7 h 23"/>
                <a:gd name="T6" fmla="*/ 2 w 32"/>
                <a:gd name="T7" fmla="*/ 23 h 23"/>
                <a:gd name="T8" fmla="*/ 11 w 32"/>
                <a:gd name="T9" fmla="*/ 21 h 23"/>
                <a:gd name="T10" fmla="*/ 32 w 32"/>
                <a:gd name="T11" fmla="*/ 14 h 23"/>
                <a:gd name="T12" fmla="*/ 28 w 3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32" h="23">
                  <a:moveTo>
                    <a:pt x="28" y="0"/>
                  </a:moveTo>
                  <a:lnTo>
                    <a:pt x="7" y="5"/>
                  </a:lnTo>
                  <a:lnTo>
                    <a:pt x="0" y="7"/>
                  </a:lnTo>
                  <a:lnTo>
                    <a:pt x="2" y="23"/>
                  </a:lnTo>
                  <a:lnTo>
                    <a:pt x="11" y="21"/>
                  </a:lnTo>
                  <a:lnTo>
                    <a:pt x="32" y="14"/>
                  </a:lnTo>
                  <a:lnTo>
                    <a:pt x="28"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02" name="Freeform 78"/>
            <p:cNvSpPr>
              <a:spLocks/>
            </p:cNvSpPr>
            <p:nvPr/>
          </p:nvSpPr>
          <p:spPr bwMode="auto">
            <a:xfrm>
              <a:off x="5345" y="1757"/>
              <a:ext cx="31" cy="24"/>
            </a:xfrm>
            <a:custGeom>
              <a:avLst/>
              <a:gdLst>
                <a:gd name="T0" fmla="*/ 26 w 31"/>
                <a:gd name="T1" fmla="*/ 0 h 24"/>
                <a:gd name="T2" fmla="*/ 31 w 31"/>
                <a:gd name="T3" fmla="*/ 14 h 24"/>
                <a:gd name="T4" fmla="*/ 3 w 31"/>
                <a:gd name="T5" fmla="*/ 24 h 24"/>
                <a:gd name="T6" fmla="*/ 0 w 31"/>
                <a:gd name="T7" fmla="*/ 10 h 24"/>
                <a:gd name="T8" fmla="*/ 26 w 31"/>
                <a:gd name="T9" fmla="*/ 0 h 24"/>
              </a:gdLst>
              <a:ahLst/>
              <a:cxnLst>
                <a:cxn ang="0">
                  <a:pos x="T0" y="T1"/>
                </a:cxn>
                <a:cxn ang="0">
                  <a:pos x="T2" y="T3"/>
                </a:cxn>
                <a:cxn ang="0">
                  <a:pos x="T4" y="T5"/>
                </a:cxn>
                <a:cxn ang="0">
                  <a:pos x="T6" y="T7"/>
                </a:cxn>
                <a:cxn ang="0">
                  <a:pos x="T8" y="T9"/>
                </a:cxn>
              </a:cxnLst>
              <a:rect l="0" t="0" r="r" b="b"/>
              <a:pathLst>
                <a:path w="31" h="24">
                  <a:moveTo>
                    <a:pt x="26" y="0"/>
                  </a:moveTo>
                  <a:lnTo>
                    <a:pt x="31" y="14"/>
                  </a:lnTo>
                  <a:lnTo>
                    <a:pt x="3" y="24"/>
                  </a:lnTo>
                  <a:lnTo>
                    <a:pt x="0" y="10"/>
                  </a:lnTo>
                  <a:lnTo>
                    <a:pt x="26"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03" name="Freeform 79"/>
            <p:cNvSpPr>
              <a:spLocks/>
            </p:cNvSpPr>
            <p:nvPr/>
          </p:nvSpPr>
          <p:spPr bwMode="auto">
            <a:xfrm>
              <a:off x="5411" y="1727"/>
              <a:ext cx="31" cy="26"/>
            </a:xfrm>
            <a:custGeom>
              <a:avLst/>
              <a:gdLst>
                <a:gd name="T0" fmla="*/ 26 w 31"/>
                <a:gd name="T1" fmla="*/ 0 h 26"/>
                <a:gd name="T2" fmla="*/ 5 w 31"/>
                <a:gd name="T3" fmla="*/ 11 h 26"/>
                <a:gd name="T4" fmla="*/ 0 w 31"/>
                <a:gd name="T5" fmla="*/ 12 h 26"/>
                <a:gd name="T6" fmla="*/ 5 w 31"/>
                <a:gd name="T7" fmla="*/ 26 h 26"/>
                <a:gd name="T8" fmla="*/ 12 w 31"/>
                <a:gd name="T9" fmla="*/ 23 h 26"/>
                <a:gd name="T10" fmla="*/ 31 w 31"/>
                <a:gd name="T11" fmla="*/ 12 h 26"/>
                <a:gd name="T12" fmla="*/ 26 w 3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1" h="26">
                  <a:moveTo>
                    <a:pt x="26" y="0"/>
                  </a:moveTo>
                  <a:lnTo>
                    <a:pt x="5" y="11"/>
                  </a:lnTo>
                  <a:lnTo>
                    <a:pt x="0" y="12"/>
                  </a:lnTo>
                  <a:lnTo>
                    <a:pt x="5" y="26"/>
                  </a:lnTo>
                  <a:lnTo>
                    <a:pt x="12" y="23"/>
                  </a:lnTo>
                  <a:lnTo>
                    <a:pt x="31" y="12"/>
                  </a:lnTo>
                  <a:lnTo>
                    <a:pt x="26"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04" name="Freeform 80"/>
            <p:cNvSpPr>
              <a:spLocks/>
            </p:cNvSpPr>
            <p:nvPr/>
          </p:nvSpPr>
          <p:spPr bwMode="auto">
            <a:xfrm>
              <a:off x="5473" y="1687"/>
              <a:ext cx="32" cy="30"/>
            </a:xfrm>
            <a:custGeom>
              <a:avLst/>
              <a:gdLst>
                <a:gd name="T0" fmla="*/ 23 w 32"/>
                <a:gd name="T1" fmla="*/ 0 h 30"/>
                <a:gd name="T2" fmla="*/ 19 w 32"/>
                <a:gd name="T3" fmla="*/ 4 h 30"/>
                <a:gd name="T4" fmla="*/ 0 w 32"/>
                <a:gd name="T5" fmla="*/ 18 h 30"/>
                <a:gd name="T6" fmla="*/ 7 w 32"/>
                <a:gd name="T7" fmla="*/ 30 h 30"/>
                <a:gd name="T8" fmla="*/ 28 w 32"/>
                <a:gd name="T9" fmla="*/ 16 h 30"/>
                <a:gd name="T10" fmla="*/ 32 w 32"/>
                <a:gd name="T11" fmla="*/ 12 h 30"/>
                <a:gd name="T12" fmla="*/ 23 w 32"/>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2" h="30">
                  <a:moveTo>
                    <a:pt x="23" y="0"/>
                  </a:moveTo>
                  <a:lnTo>
                    <a:pt x="19" y="4"/>
                  </a:lnTo>
                  <a:lnTo>
                    <a:pt x="0" y="18"/>
                  </a:lnTo>
                  <a:lnTo>
                    <a:pt x="7" y="30"/>
                  </a:lnTo>
                  <a:lnTo>
                    <a:pt x="28" y="16"/>
                  </a:lnTo>
                  <a:lnTo>
                    <a:pt x="32" y="12"/>
                  </a:lnTo>
                  <a:lnTo>
                    <a:pt x="23"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05" name="Freeform 81"/>
            <p:cNvSpPr>
              <a:spLocks/>
            </p:cNvSpPr>
            <p:nvPr/>
          </p:nvSpPr>
          <p:spPr bwMode="auto">
            <a:xfrm>
              <a:off x="5529" y="1639"/>
              <a:ext cx="31" cy="31"/>
            </a:xfrm>
            <a:custGeom>
              <a:avLst/>
              <a:gdLst>
                <a:gd name="T0" fmla="*/ 21 w 31"/>
                <a:gd name="T1" fmla="*/ 0 h 31"/>
                <a:gd name="T2" fmla="*/ 31 w 31"/>
                <a:gd name="T3" fmla="*/ 12 h 31"/>
                <a:gd name="T4" fmla="*/ 10 w 31"/>
                <a:gd name="T5" fmla="*/ 31 h 31"/>
                <a:gd name="T6" fmla="*/ 0 w 31"/>
                <a:gd name="T7" fmla="*/ 20 h 31"/>
                <a:gd name="T8" fmla="*/ 21 w 31"/>
                <a:gd name="T9" fmla="*/ 0 h 31"/>
              </a:gdLst>
              <a:ahLst/>
              <a:cxnLst>
                <a:cxn ang="0">
                  <a:pos x="T0" y="T1"/>
                </a:cxn>
                <a:cxn ang="0">
                  <a:pos x="T2" y="T3"/>
                </a:cxn>
                <a:cxn ang="0">
                  <a:pos x="T4" y="T5"/>
                </a:cxn>
                <a:cxn ang="0">
                  <a:pos x="T6" y="T7"/>
                </a:cxn>
                <a:cxn ang="0">
                  <a:pos x="T8" y="T9"/>
                </a:cxn>
              </a:cxnLst>
              <a:rect l="0" t="0" r="r" b="b"/>
              <a:pathLst>
                <a:path w="31" h="31">
                  <a:moveTo>
                    <a:pt x="21" y="0"/>
                  </a:moveTo>
                  <a:lnTo>
                    <a:pt x="31" y="12"/>
                  </a:lnTo>
                  <a:lnTo>
                    <a:pt x="10" y="31"/>
                  </a:lnTo>
                  <a:lnTo>
                    <a:pt x="0" y="20"/>
                  </a:lnTo>
                  <a:lnTo>
                    <a:pt x="21"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06" name="Freeform 82"/>
            <p:cNvSpPr>
              <a:spLocks/>
            </p:cNvSpPr>
            <p:nvPr/>
          </p:nvSpPr>
          <p:spPr bwMode="auto">
            <a:xfrm>
              <a:off x="5578" y="1583"/>
              <a:ext cx="27" cy="33"/>
            </a:xfrm>
            <a:custGeom>
              <a:avLst/>
              <a:gdLst>
                <a:gd name="T0" fmla="*/ 15 w 27"/>
                <a:gd name="T1" fmla="*/ 0 h 33"/>
                <a:gd name="T2" fmla="*/ 1 w 27"/>
                <a:gd name="T3" fmla="*/ 21 h 33"/>
                <a:gd name="T4" fmla="*/ 0 w 27"/>
                <a:gd name="T5" fmla="*/ 23 h 33"/>
                <a:gd name="T6" fmla="*/ 10 w 27"/>
                <a:gd name="T7" fmla="*/ 33 h 33"/>
                <a:gd name="T8" fmla="*/ 13 w 27"/>
                <a:gd name="T9" fmla="*/ 30 h 33"/>
                <a:gd name="T10" fmla="*/ 27 w 27"/>
                <a:gd name="T11" fmla="*/ 9 h 33"/>
                <a:gd name="T12" fmla="*/ 15 w 27"/>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27" h="33">
                  <a:moveTo>
                    <a:pt x="15" y="0"/>
                  </a:moveTo>
                  <a:lnTo>
                    <a:pt x="1" y="21"/>
                  </a:lnTo>
                  <a:lnTo>
                    <a:pt x="0" y="23"/>
                  </a:lnTo>
                  <a:lnTo>
                    <a:pt x="10" y="33"/>
                  </a:lnTo>
                  <a:lnTo>
                    <a:pt x="13" y="30"/>
                  </a:lnTo>
                  <a:lnTo>
                    <a:pt x="27" y="9"/>
                  </a:lnTo>
                  <a:lnTo>
                    <a:pt x="15"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07" name="Freeform 83"/>
            <p:cNvSpPr>
              <a:spLocks/>
            </p:cNvSpPr>
            <p:nvPr/>
          </p:nvSpPr>
          <p:spPr bwMode="auto">
            <a:xfrm>
              <a:off x="5614" y="1519"/>
              <a:ext cx="24" cy="33"/>
            </a:xfrm>
            <a:custGeom>
              <a:avLst/>
              <a:gdLst>
                <a:gd name="T0" fmla="*/ 10 w 24"/>
                <a:gd name="T1" fmla="*/ 0 h 33"/>
                <a:gd name="T2" fmla="*/ 4 w 24"/>
                <a:gd name="T3" fmla="*/ 17 h 33"/>
                <a:gd name="T4" fmla="*/ 0 w 24"/>
                <a:gd name="T5" fmla="*/ 26 h 33"/>
                <a:gd name="T6" fmla="*/ 12 w 24"/>
                <a:gd name="T7" fmla="*/ 33 h 33"/>
                <a:gd name="T8" fmla="*/ 17 w 24"/>
                <a:gd name="T9" fmla="*/ 22 h 33"/>
                <a:gd name="T10" fmla="*/ 24 w 24"/>
                <a:gd name="T11" fmla="*/ 5 h 33"/>
                <a:gd name="T12" fmla="*/ 10 w 24"/>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24" h="33">
                  <a:moveTo>
                    <a:pt x="10" y="0"/>
                  </a:moveTo>
                  <a:lnTo>
                    <a:pt x="4" y="17"/>
                  </a:lnTo>
                  <a:lnTo>
                    <a:pt x="0" y="26"/>
                  </a:lnTo>
                  <a:lnTo>
                    <a:pt x="12" y="33"/>
                  </a:lnTo>
                  <a:lnTo>
                    <a:pt x="17" y="22"/>
                  </a:lnTo>
                  <a:lnTo>
                    <a:pt x="24" y="5"/>
                  </a:lnTo>
                  <a:lnTo>
                    <a:pt x="10"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08" name="Freeform 84"/>
            <p:cNvSpPr>
              <a:spLocks/>
            </p:cNvSpPr>
            <p:nvPr/>
          </p:nvSpPr>
          <p:spPr bwMode="auto">
            <a:xfrm>
              <a:off x="5635" y="1449"/>
              <a:ext cx="19" cy="32"/>
            </a:xfrm>
            <a:custGeom>
              <a:avLst/>
              <a:gdLst>
                <a:gd name="T0" fmla="*/ 5 w 19"/>
                <a:gd name="T1" fmla="*/ 0 h 32"/>
                <a:gd name="T2" fmla="*/ 3 w 19"/>
                <a:gd name="T3" fmla="*/ 14 h 32"/>
                <a:gd name="T4" fmla="*/ 0 w 19"/>
                <a:gd name="T5" fmla="*/ 28 h 32"/>
                <a:gd name="T6" fmla="*/ 14 w 19"/>
                <a:gd name="T7" fmla="*/ 32 h 32"/>
                <a:gd name="T8" fmla="*/ 17 w 19"/>
                <a:gd name="T9" fmla="*/ 16 h 32"/>
                <a:gd name="T10" fmla="*/ 19 w 19"/>
                <a:gd name="T11" fmla="*/ 2 h 32"/>
                <a:gd name="T12" fmla="*/ 5 w 19"/>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9" h="32">
                  <a:moveTo>
                    <a:pt x="5" y="0"/>
                  </a:moveTo>
                  <a:lnTo>
                    <a:pt x="3" y="14"/>
                  </a:lnTo>
                  <a:lnTo>
                    <a:pt x="0" y="28"/>
                  </a:lnTo>
                  <a:lnTo>
                    <a:pt x="14" y="32"/>
                  </a:lnTo>
                  <a:lnTo>
                    <a:pt x="17" y="16"/>
                  </a:lnTo>
                  <a:lnTo>
                    <a:pt x="19" y="2"/>
                  </a:lnTo>
                  <a:lnTo>
                    <a:pt x="5"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09" name="Freeform 85"/>
            <p:cNvSpPr>
              <a:spLocks/>
            </p:cNvSpPr>
            <p:nvPr/>
          </p:nvSpPr>
          <p:spPr bwMode="auto">
            <a:xfrm>
              <a:off x="5637" y="1376"/>
              <a:ext cx="17" cy="30"/>
            </a:xfrm>
            <a:custGeom>
              <a:avLst/>
              <a:gdLst>
                <a:gd name="T0" fmla="*/ 0 w 17"/>
                <a:gd name="T1" fmla="*/ 2 h 30"/>
                <a:gd name="T2" fmla="*/ 1 w 17"/>
                <a:gd name="T3" fmla="*/ 11 h 30"/>
                <a:gd name="T4" fmla="*/ 3 w 17"/>
                <a:gd name="T5" fmla="*/ 30 h 30"/>
                <a:gd name="T6" fmla="*/ 17 w 17"/>
                <a:gd name="T7" fmla="*/ 30 h 30"/>
                <a:gd name="T8" fmla="*/ 15 w 17"/>
                <a:gd name="T9" fmla="*/ 9 h 30"/>
                <a:gd name="T10" fmla="*/ 14 w 17"/>
                <a:gd name="T11" fmla="*/ 0 h 30"/>
                <a:gd name="T12" fmla="*/ 0 w 17"/>
                <a:gd name="T13" fmla="*/ 2 h 30"/>
              </a:gdLst>
              <a:ahLst/>
              <a:cxnLst>
                <a:cxn ang="0">
                  <a:pos x="T0" y="T1"/>
                </a:cxn>
                <a:cxn ang="0">
                  <a:pos x="T2" y="T3"/>
                </a:cxn>
                <a:cxn ang="0">
                  <a:pos x="T4" y="T5"/>
                </a:cxn>
                <a:cxn ang="0">
                  <a:pos x="T6" y="T7"/>
                </a:cxn>
                <a:cxn ang="0">
                  <a:pos x="T8" y="T9"/>
                </a:cxn>
                <a:cxn ang="0">
                  <a:pos x="T10" y="T11"/>
                </a:cxn>
                <a:cxn ang="0">
                  <a:pos x="T12" y="T13"/>
                </a:cxn>
              </a:cxnLst>
              <a:rect l="0" t="0" r="r" b="b"/>
              <a:pathLst>
                <a:path w="17" h="30">
                  <a:moveTo>
                    <a:pt x="0" y="2"/>
                  </a:moveTo>
                  <a:lnTo>
                    <a:pt x="1" y="11"/>
                  </a:lnTo>
                  <a:lnTo>
                    <a:pt x="3" y="30"/>
                  </a:lnTo>
                  <a:lnTo>
                    <a:pt x="17" y="30"/>
                  </a:lnTo>
                  <a:lnTo>
                    <a:pt x="15" y="9"/>
                  </a:lnTo>
                  <a:lnTo>
                    <a:pt x="14" y="0"/>
                  </a:lnTo>
                  <a:lnTo>
                    <a:pt x="0" y="2"/>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10" name="Freeform 86"/>
            <p:cNvSpPr>
              <a:spLocks/>
            </p:cNvSpPr>
            <p:nvPr/>
          </p:nvSpPr>
          <p:spPr bwMode="auto">
            <a:xfrm>
              <a:off x="5618" y="1305"/>
              <a:ext cx="22" cy="31"/>
            </a:xfrm>
            <a:custGeom>
              <a:avLst/>
              <a:gdLst>
                <a:gd name="T0" fmla="*/ 0 w 22"/>
                <a:gd name="T1" fmla="*/ 5 h 31"/>
                <a:gd name="T2" fmla="*/ 0 w 22"/>
                <a:gd name="T3" fmla="*/ 9 h 31"/>
                <a:gd name="T4" fmla="*/ 8 w 22"/>
                <a:gd name="T5" fmla="*/ 31 h 31"/>
                <a:gd name="T6" fmla="*/ 22 w 22"/>
                <a:gd name="T7" fmla="*/ 28 h 31"/>
                <a:gd name="T8" fmla="*/ 13 w 22"/>
                <a:gd name="T9" fmla="*/ 4 h 31"/>
                <a:gd name="T10" fmla="*/ 12 w 22"/>
                <a:gd name="T11" fmla="*/ 0 h 31"/>
                <a:gd name="T12" fmla="*/ 0 w 22"/>
                <a:gd name="T13" fmla="*/ 5 h 31"/>
              </a:gdLst>
              <a:ahLst/>
              <a:cxnLst>
                <a:cxn ang="0">
                  <a:pos x="T0" y="T1"/>
                </a:cxn>
                <a:cxn ang="0">
                  <a:pos x="T2" y="T3"/>
                </a:cxn>
                <a:cxn ang="0">
                  <a:pos x="T4" y="T5"/>
                </a:cxn>
                <a:cxn ang="0">
                  <a:pos x="T6" y="T7"/>
                </a:cxn>
                <a:cxn ang="0">
                  <a:pos x="T8" y="T9"/>
                </a:cxn>
                <a:cxn ang="0">
                  <a:pos x="T10" y="T11"/>
                </a:cxn>
                <a:cxn ang="0">
                  <a:pos x="T12" y="T13"/>
                </a:cxn>
              </a:cxnLst>
              <a:rect l="0" t="0" r="r" b="b"/>
              <a:pathLst>
                <a:path w="22" h="31">
                  <a:moveTo>
                    <a:pt x="0" y="5"/>
                  </a:moveTo>
                  <a:lnTo>
                    <a:pt x="0" y="9"/>
                  </a:lnTo>
                  <a:lnTo>
                    <a:pt x="8" y="31"/>
                  </a:lnTo>
                  <a:lnTo>
                    <a:pt x="22" y="28"/>
                  </a:lnTo>
                  <a:lnTo>
                    <a:pt x="13" y="4"/>
                  </a:lnTo>
                  <a:lnTo>
                    <a:pt x="12" y="0"/>
                  </a:lnTo>
                  <a:lnTo>
                    <a:pt x="0" y="5"/>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11" name="Freeform 87"/>
            <p:cNvSpPr>
              <a:spLocks/>
            </p:cNvSpPr>
            <p:nvPr/>
          </p:nvSpPr>
          <p:spPr bwMode="auto">
            <a:xfrm>
              <a:off x="5581" y="1241"/>
              <a:ext cx="30" cy="31"/>
            </a:xfrm>
            <a:custGeom>
              <a:avLst/>
              <a:gdLst>
                <a:gd name="T0" fmla="*/ 0 w 30"/>
                <a:gd name="T1" fmla="*/ 7 h 31"/>
                <a:gd name="T2" fmla="*/ 12 w 30"/>
                <a:gd name="T3" fmla="*/ 0 h 31"/>
                <a:gd name="T4" fmla="*/ 30 w 30"/>
                <a:gd name="T5" fmla="*/ 24 h 31"/>
                <a:gd name="T6" fmla="*/ 16 w 30"/>
                <a:gd name="T7" fmla="*/ 31 h 31"/>
                <a:gd name="T8" fmla="*/ 0 w 30"/>
                <a:gd name="T9" fmla="*/ 7 h 31"/>
              </a:gdLst>
              <a:ahLst/>
              <a:cxnLst>
                <a:cxn ang="0">
                  <a:pos x="T0" y="T1"/>
                </a:cxn>
                <a:cxn ang="0">
                  <a:pos x="T2" y="T3"/>
                </a:cxn>
                <a:cxn ang="0">
                  <a:pos x="T4" y="T5"/>
                </a:cxn>
                <a:cxn ang="0">
                  <a:pos x="T6" y="T7"/>
                </a:cxn>
                <a:cxn ang="0">
                  <a:pos x="T8" y="T9"/>
                </a:cxn>
              </a:cxnLst>
              <a:rect l="0" t="0" r="r" b="b"/>
              <a:pathLst>
                <a:path w="30" h="31">
                  <a:moveTo>
                    <a:pt x="0" y="7"/>
                  </a:moveTo>
                  <a:lnTo>
                    <a:pt x="12" y="0"/>
                  </a:lnTo>
                  <a:lnTo>
                    <a:pt x="30" y="24"/>
                  </a:lnTo>
                  <a:lnTo>
                    <a:pt x="16" y="31"/>
                  </a:lnTo>
                  <a:lnTo>
                    <a:pt x="0" y="7"/>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12" name="Freeform 88"/>
            <p:cNvSpPr>
              <a:spLocks/>
            </p:cNvSpPr>
            <p:nvPr/>
          </p:nvSpPr>
          <p:spPr bwMode="auto">
            <a:xfrm>
              <a:off x="5534" y="1185"/>
              <a:ext cx="31" cy="30"/>
            </a:xfrm>
            <a:custGeom>
              <a:avLst/>
              <a:gdLst>
                <a:gd name="T0" fmla="*/ 0 w 31"/>
                <a:gd name="T1" fmla="*/ 9 h 30"/>
                <a:gd name="T2" fmla="*/ 21 w 31"/>
                <a:gd name="T3" fmla="*/ 30 h 30"/>
                <a:gd name="T4" fmla="*/ 31 w 31"/>
                <a:gd name="T5" fmla="*/ 21 h 30"/>
                <a:gd name="T6" fmla="*/ 31 w 31"/>
                <a:gd name="T7" fmla="*/ 19 h 30"/>
                <a:gd name="T8" fmla="*/ 11 w 31"/>
                <a:gd name="T9" fmla="*/ 0 h 30"/>
                <a:gd name="T10" fmla="*/ 0 w 31"/>
                <a:gd name="T11" fmla="*/ 9 h 30"/>
              </a:gdLst>
              <a:ahLst/>
              <a:cxnLst>
                <a:cxn ang="0">
                  <a:pos x="T0" y="T1"/>
                </a:cxn>
                <a:cxn ang="0">
                  <a:pos x="T2" y="T3"/>
                </a:cxn>
                <a:cxn ang="0">
                  <a:pos x="T4" y="T5"/>
                </a:cxn>
                <a:cxn ang="0">
                  <a:pos x="T6" y="T7"/>
                </a:cxn>
                <a:cxn ang="0">
                  <a:pos x="T8" y="T9"/>
                </a:cxn>
                <a:cxn ang="0">
                  <a:pos x="T10" y="T11"/>
                </a:cxn>
              </a:cxnLst>
              <a:rect l="0" t="0" r="r" b="b"/>
              <a:pathLst>
                <a:path w="31" h="30">
                  <a:moveTo>
                    <a:pt x="0" y="9"/>
                  </a:moveTo>
                  <a:lnTo>
                    <a:pt x="21" y="30"/>
                  </a:lnTo>
                  <a:lnTo>
                    <a:pt x="31" y="21"/>
                  </a:lnTo>
                  <a:lnTo>
                    <a:pt x="31" y="19"/>
                  </a:lnTo>
                  <a:lnTo>
                    <a:pt x="11" y="0"/>
                  </a:lnTo>
                  <a:lnTo>
                    <a:pt x="0" y="9"/>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13" name="Freeform 89"/>
            <p:cNvSpPr>
              <a:spLocks/>
            </p:cNvSpPr>
            <p:nvPr/>
          </p:nvSpPr>
          <p:spPr bwMode="auto">
            <a:xfrm>
              <a:off x="5479" y="1139"/>
              <a:ext cx="33" cy="27"/>
            </a:xfrm>
            <a:custGeom>
              <a:avLst/>
              <a:gdLst>
                <a:gd name="T0" fmla="*/ 0 w 33"/>
                <a:gd name="T1" fmla="*/ 10 h 27"/>
                <a:gd name="T2" fmla="*/ 13 w 33"/>
                <a:gd name="T3" fmla="*/ 20 h 27"/>
                <a:gd name="T4" fmla="*/ 22 w 33"/>
                <a:gd name="T5" fmla="*/ 27 h 27"/>
                <a:gd name="T6" fmla="*/ 33 w 33"/>
                <a:gd name="T7" fmla="*/ 17 h 27"/>
                <a:gd name="T8" fmla="*/ 22 w 33"/>
                <a:gd name="T9" fmla="*/ 8 h 27"/>
                <a:gd name="T10" fmla="*/ 8 w 33"/>
                <a:gd name="T11" fmla="*/ 0 h 27"/>
                <a:gd name="T12" fmla="*/ 0 w 33"/>
                <a:gd name="T13" fmla="*/ 10 h 27"/>
              </a:gdLst>
              <a:ahLst/>
              <a:cxnLst>
                <a:cxn ang="0">
                  <a:pos x="T0" y="T1"/>
                </a:cxn>
                <a:cxn ang="0">
                  <a:pos x="T2" y="T3"/>
                </a:cxn>
                <a:cxn ang="0">
                  <a:pos x="T4" y="T5"/>
                </a:cxn>
                <a:cxn ang="0">
                  <a:pos x="T6" y="T7"/>
                </a:cxn>
                <a:cxn ang="0">
                  <a:pos x="T8" y="T9"/>
                </a:cxn>
                <a:cxn ang="0">
                  <a:pos x="T10" y="T11"/>
                </a:cxn>
                <a:cxn ang="0">
                  <a:pos x="T12" y="T13"/>
                </a:cxn>
              </a:cxnLst>
              <a:rect l="0" t="0" r="r" b="b"/>
              <a:pathLst>
                <a:path w="33" h="27">
                  <a:moveTo>
                    <a:pt x="0" y="10"/>
                  </a:moveTo>
                  <a:lnTo>
                    <a:pt x="13" y="20"/>
                  </a:lnTo>
                  <a:lnTo>
                    <a:pt x="22" y="27"/>
                  </a:lnTo>
                  <a:lnTo>
                    <a:pt x="33" y="17"/>
                  </a:lnTo>
                  <a:lnTo>
                    <a:pt x="22" y="8"/>
                  </a:lnTo>
                  <a:lnTo>
                    <a:pt x="8" y="0"/>
                  </a:lnTo>
                  <a:lnTo>
                    <a:pt x="0" y="1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14" name="Freeform 90"/>
            <p:cNvSpPr>
              <a:spLocks/>
            </p:cNvSpPr>
            <p:nvPr/>
          </p:nvSpPr>
          <p:spPr bwMode="auto">
            <a:xfrm>
              <a:off x="5416" y="1100"/>
              <a:ext cx="33" cy="26"/>
            </a:xfrm>
            <a:custGeom>
              <a:avLst/>
              <a:gdLst>
                <a:gd name="T0" fmla="*/ 0 w 33"/>
                <a:gd name="T1" fmla="*/ 12 h 26"/>
                <a:gd name="T2" fmla="*/ 9 w 33"/>
                <a:gd name="T3" fmla="*/ 0 h 26"/>
                <a:gd name="T4" fmla="*/ 33 w 33"/>
                <a:gd name="T5" fmla="*/ 14 h 26"/>
                <a:gd name="T6" fmla="*/ 26 w 33"/>
                <a:gd name="T7" fmla="*/ 26 h 26"/>
                <a:gd name="T8" fmla="*/ 0 w 33"/>
                <a:gd name="T9" fmla="*/ 12 h 26"/>
              </a:gdLst>
              <a:ahLst/>
              <a:cxnLst>
                <a:cxn ang="0">
                  <a:pos x="T0" y="T1"/>
                </a:cxn>
                <a:cxn ang="0">
                  <a:pos x="T2" y="T3"/>
                </a:cxn>
                <a:cxn ang="0">
                  <a:pos x="T4" y="T5"/>
                </a:cxn>
                <a:cxn ang="0">
                  <a:pos x="T6" y="T7"/>
                </a:cxn>
                <a:cxn ang="0">
                  <a:pos x="T8" y="T9"/>
                </a:cxn>
              </a:cxnLst>
              <a:rect l="0" t="0" r="r" b="b"/>
              <a:pathLst>
                <a:path w="33" h="26">
                  <a:moveTo>
                    <a:pt x="0" y="12"/>
                  </a:moveTo>
                  <a:lnTo>
                    <a:pt x="9" y="0"/>
                  </a:lnTo>
                  <a:lnTo>
                    <a:pt x="33" y="14"/>
                  </a:lnTo>
                  <a:lnTo>
                    <a:pt x="26" y="26"/>
                  </a:lnTo>
                  <a:lnTo>
                    <a:pt x="0" y="12"/>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15" name="Freeform 91"/>
            <p:cNvSpPr>
              <a:spLocks/>
            </p:cNvSpPr>
            <p:nvPr/>
          </p:nvSpPr>
          <p:spPr bwMode="auto">
            <a:xfrm>
              <a:off x="5350" y="1071"/>
              <a:ext cx="33" cy="24"/>
            </a:xfrm>
            <a:custGeom>
              <a:avLst/>
              <a:gdLst>
                <a:gd name="T0" fmla="*/ 0 w 33"/>
                <a:gd name="T1" fmla="*/ 14 h 24"/>
                <a:gd name="T2" fmla="*/ 24 w 33"/>
                <a:gd name="T3" fmla="*/ 22 h 24"/>
                <a:gd name="T4" fmla="*/ 28 w 33"/>
                <a:gd name="T5" fmla="*/ 24 h 24"/>
                <a:gd name="T6" fmla="*/ 33 w 33"/>
                <a:gd name="T7" fmla="*/ 10 h 24"/>
                <a:gd name="T8" fmla="*/ 30 w 33"/>
                <a:gd name="T9" fmla="*/ 8 h 24"/>
                <a:gd name="T10" fmla="*/ 5 w 33"/>
                <a:gd name="T11" fmla="*/ 0 h 24"/>
                <a:gd name="T12" fmla="*/ 0 w 33"/>
                <a:gd name="T13" fmla="*/ 14 h 24"/>
              </a:gdLst>
              <a:ahLst/>
              <a:cxnLst>
                <a:cxn ang="0">
                  <a:pos x="T0" y="T1"/>
                </a:cxn>
                <a:cxn ang="0">
                  <a:pos x="T2" y="T3"/>
                </a:cxn>
                <a:cxn ang="0">
                  <a:pos x="T4" y="T5"/>
                </a:cxn>
                <a:cxn ang="0">
                  <a:pos x="T6" y="T7"/>
                </a:cxn>
                <a:cxn ang="0">
                  <a:pos x="T8" y="T9"/>
                </a:cxn>
                <a:cxn ang="0">
                  <a:pos x="T10" y="T11"/>
                </a:cxn>
                <a:cxn ang="0">
                  <a:pos x="T12" y="T13"/>
                </a:cxn>
              </a:cxnLst>
              <a:rect l="0" t="0" r="r" b="b"/>
              <a:pathLst>
                <a:path w="33" h="24">
                  <a:moveTo>
                    <a:pt x="0" y="14"/>
                  </a:moveTo>
                  <a:lnTo>
                    <a:pt x="24" y="22"/>
                  </a:lnTo>
                  <a:lnTo>
                    <a:pt x="28" y="24"/>
                  </a:lnTo>
                  <a:lnTo>
                    <a:pt x="33" y="10"/>
                  </a:lnTo>
                  <a:lnTo>
                    <a:pt x="30" y="8"/>
                  </a:lnTo>
                  <a:lnTo>
                    <a:pt x="5" y="0"/>
                  </a:lnTo>
                  <a:lnTo>
                    <a:pt x="0" y="14"/>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16" name="Freeform 92"/>
            <p:cNvSpPr>
              <a:spLocks/>
            </p:cNvSpPr>
            <p:nvPr/>
          </p:nvSpPr>
          <p:spPr bwMode="auto">
            <a:xfrm>
              <a:off x="5282" y="1050"/>
              <a:ext cx="32" cy="23"/>
            </a:xfrm>
            <a:custGeom>
              <a:avLst/>
              <a:gdLst>
                <a:gd name="T0" fmla="*/ 0 w 32"/>
                <a:gd name="T1" fmla="*/ 14 h 23"/>
                <a:gd name="T2" fmla="*/ 26 w 32"/>
                <a:gd name="T3" fmla="*/ 23 h 23"/>
                <a:gd name="T4" fmla="*/ 32 w 32"/>
                <a:gd name="T5" fmla="*/ 9 h 23"/>
                <a:gd name="T6" fmla="*/ 4 w 32"/>
                <a:gd name="T7" fmla="*/ 0 h 23"/>
                <a:gd name="T8" fmla="*/ 2 w 32"/>
                <a:gd name="T9" fmla="*/ 0 h 23"/>
                <a:gd name="T10" fmla="*/ 0 w 32"/>
                <a:gd name="T11" fmla="*/ 14 h 23"/>
              </a:gdLst>
              <a:ahLst/>
              <a:cxnLst>
                <a:cxn ang="0">
                  <a:pos x="T0" y="T1"/>
                </a:cxn>
                <a:cxn ang="0">
                  <a:pos x="T2" y="T3"/>
                </a:cxn>
                <a:cxn ang="0">
                  <a:pos x="T4" y="T5"/>
                </a:cxn>
                <a:cxn ang="0">
                  <a:pos x="T6" y="T7"/>
                </a:cxn>
                <a:cxn ang="0">
                  <a:pos x="T8" y="T9"/>
                </a:cxn>
                <a:cxn ang="0">
                  <a:pos x="T10" y="T11"/>
                </a:cxn>
              </a:cxnLst>
              <a:rect l="0" t="0" r="r" b="b"/>
              <a:pathLst>
                <a:path w="32" h="23">
                  <a:moveTo>
                    <a:pt x="0" y="14"/>
                  </a:moveTo>
                  <a:lnTo>
                    <a:pt x="26" y="23"/>
                  </a:lnTo>
                  <a:lnTo>
                    <a:pt x="32" y="9"/>
                  </a:lnTo>
                  <a:lnTo>
                    <a:pt x="4" y="0"/>
                  </a:lnTo>
                  <a:lnTo>
                    <a:pt x="2" y="0"/>
                  </a:lnTo>
                  <a:lnTo>
                    <a:pt x="0" y="14"/>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17" name="Freeform 93"/>
            <p:cNvSpPr>
              <a:spLocks/>
            </p:cNvSpPr>
            <p:nvPr/>
          </p:nvSpPr>
          <p:spPr bwMode="auto">
            <a:xfrm>
              <a:off x="5209" y="1038"/>
              <a:ext cx="33" cy="19"/>
            </a:xfrm>
            <a:custGeom>
              <a:avLst/>
              <a:gdLst>
                <a:gd name="T0" fmla="*/ 0 w 33"/>
                <a:gd name="T1" fmla="*/ 14 h 19"/>
                <a:gd name="T2" fmla="*/ 25 w 33"/>
                <a:gd name="T3" fmla="*/ 17 h 19"/>
                <a:gd name="T4" fmla="*/ 30 w 33"/>
                <a:gd name="T5" fmla="*/ 19 h 19"/>
                <a:gd name="T6" fmla="*/ 33 w 33"/>
                <a:gd name="T7" fmla="*/ 3 h 19"/>
                <a:gd name="T8" fmla="*/ 26 w 33"/>
                <a:gd name="T9" fmla="*/ 3 h 19"/>
                <a:gd name="T10" fmla="*/ 4 w 33"/>
                <a:gd name="T11" fmla="*/ 0 h 19"/>
                <a:gd name="T12" fmla="*/ 0 w 33"/>
                <a:gd name="T13" fmla="*/ 14 h 19"/>
              </a:gdLst>
              <a:ahLst/>
              <a:cxnLst>
                <a:cxn ang="0">
                  <a:pos x="T0" y="T1"/>
                </a:cxn>
                <a:cxn ang="0">
                  <a:pos x="T2" y="T3"/>
                </a:cxn>
                <a:cxn ang="0">
                  <a:pos x="T4" y="T5"/>
                </a:cxn>
                <a:cxn ang="0">
                  <a:pos x="T6" y="T7"/>
                </a:cxn>
                <a:cxn ang="0">
                  <a:pos x="T8" y="T9"/>
                </a:cxn>
                <a:cxn ang="0">
                  <a:pos x="T10" y="T11"/>
                </a:cxn>
                <a:cxn ang="0">
                  <a:pos x="T12" y="T13"/>
                </a:cxn>
              </a:cxnLst>
              <a:rect l="0" t="0" r="r" b="b"/>
              <a:pathLst>
                <a:path w="33" h="19">
                  <a:moveTo>
                    <a:pt x="0" y="14"/>
                  </a:moveTo>
                  <a:lnTo>
                    <a:pt x="25" y="17"/>
                  </a:lnTo>
                  <a:lnTo>
                    <a:pt x="30" y="19"/>
                  </a:lnTo>
                  <a:lnTo>
                    <a:pt x="33" y="3"/>
                  </a:lnTo>
                  <a:lnTo>
                    <a:pt x="26" y="3"/>
                  </a:lnTo>
                  <a:lnTo>
                    <a:pt x="4" y="0"/>
                  </a:lnTo>
                  <a:lnTo>
                    <a:pt x="0" y="14"/>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18" name="Freeform 94"/>
            <p:cNvSpPr>
              <a:spLocks/>
            </p:cNvSpPr>
            <p:nvPr/>
          </p:nvSpPr>
          <p:spPr bwMode="auto">
            <a:xfrm>
              <a:off x="5138" y="1033"/>
              <a:ext cx="30" cy="15"/>
            </a:xfrm>
            <a:custGeom>
              <a:avLst/>
              <a:gdLst>
                <a:gd name="T0" fmla="*/ 0 w 30"/>
                <a:gd name="T1" fmla="*/ 15 h 15"/>
                <a:gd name="T2" fmla="*/ 0 w 30"/>
                <a:gd name="T3" fmla="*/ 0 h 15"/>
                <a:gd name="T4" fmla="*/ 30 w 30"/>
                <a:gd name="T5" fmla="*/ 1 h 15"/>
                <a:gd name="T6" fmla="*/ 30 w 30"/>
                <a:gd name="T7" fmla="*/ 15 h 15"/>
                <a:gd name="T8" fmla="*/ 0 w 30"/>
                <a:gd name="T9" fmla="*/ 15 h 15"/>
              </a:gdLst>
              <a:ahLst/>
              <a:cxnLst>
                <a:cxn ang="0">
                  <a:pos x="T0" y="T1"/>
                </a:cxn>
                <a:cxn ang="0">
                  <a:pos x="T2" y="T3"/>
                </a:cxn>
                <a:cxn ang="0">
                  <a:pos x="T4" y="T5"/>
                </a:cxn>
                <a:cxn ang="0">
                  <a:pos x="T6" y="T7"/>
                </a:cxn>
                <a:cxn ang="0">
                  <a:pos x="T8" y="T9"/>
                </a:cxn>
              </a:cxnLst>
              <a:rect l="0" t="0" r="r" b="b"/>
              <a:pathLst>
                <a:path w="30" h="15">
                  <a:moveTo>
                    <a:pt x="0" y="15"/>
                  </a:moveTo>
                  <a:lnTo>
                    <a:pt x="0" y="0"/>
                  </a:lnTo>
                  <a:lnTo>
                    <a:pt x="30" y="1"/>
                  </a:lnTo>
                  <a:lnTo>
                    <a:pt x="30" y="15"/>
                  </a:lnTo>
                  <a:lnTo>
                    <a:pt x="0" y="15"/>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19" name="Freeform 95"/>
            <p:cNvSpPr>
              <a:spLocks/>
            </p:cNvSpPr>
            <p:nvPr/>
          </p:nvSpPr>
          <p:spPr bwMode="auto">
            <a:xfrm>
              <a:off x="5065" y="1034"/>
              <a:ext cx="30" cy="18"/>
            </a:xfrm>
            <a:custGeom>
              <a:avLst/>
              <a:gdLst>
                <a:gd name="T0" fmla="*/ 2 w 30"/>
                <a:gd name="T1" fmla="*/ 18 h 18"/>
                <a:gd name="T2" fmla="*/ 14 w 30"/>
                <a:gd name="T3" fmla="*/ 16 h 18"/>
                <a:gd name="T4" fmla="*/ 30 w 30"/>
                <a:gd name="T5" fmla="*/ 14 h 18"/>
                <a:gd name="T6" fmla="*/ 30 w 30"/>
                <a:gd name="T7" fmla="*/ 0 h 18"/>
                <a:gd name="T8" fmla="*/ 12 w 30"/>
                <a:gd name="T9" fmla="*/ 0 h 18"/>
                <a:gd name="T10" fmla="*/ 0 w 30"/>
                <a:gd name="T11" fmla="*/ 2 h 18"/>
                <a:gd name="T12" fmla="*/ 2 w 3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0" h="18">
                  <a:moveTo>
                    <a:pt x="2" y="18"/>
                  </a:moveTo>
                  <a:lnTo>
                    <a:pt x="14" y="16"/>
                  </a:lnTo>
                  <a:lnTo>
                    <a:pt x="30" y="14"/>
                  </a:lnTo>
                  <a:lnTo>
                    <a:pt x="30" y="0"/>
                  </a:lnTo>
                  <a:lnTo>
                    <a:pt x="12" y="0"/>
                  </a:lnTo>
                  <a:lnTo>
                    <a:pt x="0" y="2"/>
                  </a:lnTo>
                  <a:lnTo>
                    <a:pt x="2" y="18"/>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20" name="Freeform 96"/>
            <p:cNvSpPr>
              <a:spLocks/>
            </p:cNvSpPr>
            <p:nvPr/>
          </p:nvSpPr>
          <p:spPr bwMode="auto">
            <a:xfrm>
              <a:off x="4992" y="1041"/>
              <a:ext cx="32" cy="21"/>
            </a:xfrm>
            <a:custGeom>
              <a:avLst/>
              <a:gdLst>
                <a:gd name="T0" fmla="*/ 2 w 32"/>
                <a:gd name="T1" fmla="*/ 21 h 21"/>
                <a:gd name="T2" fmla="*/ 0 w 32"/>
                <a:gd name="T3" fmla="*/ 5 h 21"/>
                <a:gd name="T4" fmla="*/ 30 w 32"/>
                <a:gd name="T5" fmla="*/ 0 h 21"/>
                <a:gd name="T6" fmla="*/ 32 w 32"/>
                <a:gd name="T7" fmla="*/ 16 h 21"/>
                <a:gd name="T8" fmla="*/ 2 w 32"/>
                <a:gd name="T9" fmla="*/ 21 h 21"/>
              </a:gdLst>
              <a:ahLst/>
              <a:cxnLst>
                <a:cxn ang="0">
                  <a:pos x="T0" y="T1"/>
                </a:cxn>
                <a:cxn ang="0">
                  <a:pos x="T2" y="T3"/>
                </a:cxn>
                <a:cxn ang="0">
                  <a:pos x="T4" y="T5"/>
                </a:cxn>
                <a:cxn ang="0">
                  <a:pos x="T6" y="T7"/>
                </a:cxn>
                <a:cxn ang="0">
                  <a:pos x="T8" y="T9"/>
                </a:cxn>
              </a:cxnLst>
              <a:rect l="0" t="0" r="r" b="b"/>
              <a:pathLst>
                <a:path w="32" h="21">
                  <a:moveTo>
                    <a:pt x="2" y="21"/>
                  </a:moveTo>
                  <a:lnTo>
                    <a:pt x="0" y="5"/>
                  </a:lnTo>
                  <a:lnTo>
                    <a:pt x="30" y="0"/>
                  </a:lnTo>
                  <a:lnTo>
                    <a:pt x="32" y="16"/>
                  </a:lnTo>
                  <a:lnTo>
                    <a:pt x="2" y="21"/>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21" name="Freeform 97"/>
            <p:cNvSpPr>
              <a:spLocks/>
            </p:cNvSpPr>
            <p:nvPr/>
          </p:nvSpPr>
          <p:spPr bwMode="auto">
            <a:xfrm>
              <a:off x="4921" y="1057"/>
              <a:ext cx="31" cy="22"/>
            </a:xfrm>
            <a:custGeom>
              <a:avLst/>
              <a:gdLst>
                <a:gd name="T0" fmla="*/ 4 w 31"/>
                <a:gd name="T1" fmla="*/ 22 h 22"/>
                <a:gd name="T2" fmla="*/ 11 w 31"/>
                <a:gd name="T3" fmla="*/ 21 h 22"/>
                <a:gd name="T4" fmla="*/ 31 w 31"/>
                <a:gd name="T5" fmla="*/ 16 h 22"/>
                <a:gd name="T6" fmla="*/ 28 w 31"/>
                <a:gd name="T7" fmla="*/ 0 h 22"/>
                <a:gd name="T8" fmla="*/ 7 w 31"/>
                <a:gd name="T9" fmla="*/ 7 h 22"/>
                <a:gd name="T10" fmla="*/ 0 w 31"/>
                <a:gd name="T11" fmla="*/ 9 h 22"/>
                <a:gd name="T12" fmla="*/ 4 w 31"/>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31" h="22">
                  <a:moveTo>
                    <a:pt x="4" y="22"/>
                  </a:moveTo>
                  <a:lnTo>
                    <a:pt x="11" y="21"/>
                  </a:lnTo>
                  <a:lnTo>
                    <a:pt x="31" y="16"/>
                  </a:lnTo>
                  <a:lnTo>
                    <a:pt x="28" y="0"/>
                  </a:lnTo>
                  <a:lnTo>
                    <a:pt x="7" y="7"/>
                  </a:lnTo>
                  <a:lnTo>
                    <a:pt x="0" y="9"/>
                  </a:lnTo>
                  <a:lnTo>
                    <a:pt x="4" y="22"/>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22" name="Freeform 98"/>
            <p:cNvSpPr>
              <a:spLocks/>
            </p:cNvSpPr>
            <p:nvPr/>
          </p:nvSpPr>
          <p:spPr bwMode="auto">
            <a:xfrm>
              <a:off x="4856" y="1064"/>
              <a:ext cx="32" cy="26"/>
            </a:xfrm>
            <a:custGeom>
              <a:avLst/>
              <a:gdLst>
                <a:gd name="T0" fmla="*/ 6 w 32"/>
                <a:gd name="T1" fmla="*/ 26 h 26"/>
                <a:gd name="T2" fmla="*/ 0 w 32"/>
                <a:gd name="T3" fmla="*/ 12 h 26"/>
                <a:gd name="T4" fmla="*/ 26 w 32"/>
                <a:gd name="T5" fmla="*/ 0 h 26"/>
                <a:gd name="T6" fmla="*/ 32 w 32"/>
                <a:gd name="T7" fmla="*/ 14 h 26"/>
                <a:gd name="T8" fmla="*/ 6 w 32"/>
                <a:gd name="T9" fmla="*/ 26 h 26"/>
              </a:gdLst>
              <a:ahLst/>
              <a:cxnLst>
                <a:cxn ang="0">
                  <a:pos x="T0" y="T1"/>
                </a:cxn>
                <a:cxn ang="0">
                  <a:pos x="T2" y="T3"/>
                </a:cxn>
                <a:cxn ang="0">
                  <a:pos x="T4" y="T5"/>
                </a:cxn>
                <a:cxn ang="0">
                  <a:pos x="T6" y="T7"/>
                </a:cxn>
                <a:cxn ang="0">
                  <a:pos x="T8" y="T9"/>
                </a:cxn>
              </a:cxnLst>
              <a:rect l="0" t="0" r="r" b="b"/>
              <a:pathLst>
                <a:path w="32" h="26">
                  <a:moveTo>
                    <a:pt x="6" y="26"/>
                  </a:moveTo>
                  <a:lnTo>
                    <a:pt x="0" y="12"/>
                  </a:lnTo>
                  <a:lnTo>
                    <a:pt x="26" y="0"/>
                  </a:lnTo>
                  <a:lnTo>
                    <a:pt x="32" y="14"/>
                  </a:lnTo>
                  <a:lnTo>
                    <a:pt x="6" y="26"/>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23" name="Freeform 99"/>
            <p:cNvSpPr>
              <a:spLocks/>
            </p:cNvSpPr>
            <p:nvPr/>
          </p:nvSpPr>
          <p:spPr bwMode="auto">
            <a:xfrm>
              <a:off x="4790" y="1097"/>
              <a:ext cx="33" cy="28"/>
            </a:xfrm>
            <a:custGeom>
              <a:avLst/>
              <a:gdLst>
                <a:gd name="T0" fmla="*/ 9 w 33"/>
                <a:gd name="T1" fmla="*/ 28 h 28"/>
                <a:gd name="T2" fmla="*/ 19 w 33"/>
                <a:gd name="T3" fmla="*/ 21 h 28"/>
                <a:gd name="T4" fmla="*/ 33 w 33"/>
                <a:gd name="T5" fmla="*/ 12 h 28"/>
                <a:gd name="T6" fmla="*/ 26 w 33"/>
                <a:gd name="T7" fmla="*/ 0 h 28"/>
                <a:gd name="T8" fmla="*/ 13 w 33"/>
                <a:gd name="T9" fmla="*/ 9 h 28"/>
                <a:gd name="T10" fmla="*/ 0 w 33"/>
                <a:gd name="T11" fmla="*/ 16 h 28"/>
                <a:gd name="T12" fmla="*/ 9 w 3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33" h="28">
                  <a:moveTo>
                    <a:pt x="9" y="28"/>
                  </a:moveTo>
                  <a:lnTo>
                    <a:pt x="19" y="21"/>
                  </a:lnTo>
                  <a:lnTo>
                    <a:pt x="33" y="12"/>
                  </a:lnTo>
                  <a:lnTo>
                    <a:pt x="26" y="0"/>
                  </a:lnTo>
                  <a:lnTo>
                    <a:pt x="13" y="9"/>
                  </a:lnTo>
                  <a:lnTo>
                    <a:pt x="0" y="16"/>
                  </a:lnTo>
                  <a:lnTo>
                    <a:pt x="9" y="28"/>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24" name="Freeform 100"/>
            <p:cNvSpPr>
              <a:spLocks/>
            </p:cNvSpPr>
            <p:nvPr/>
          </p:nvSpPr>
          <p:spPr bwMode="auto">
            <a:xfrm>
              <a:off x="4731" y="1139"/>
              <a:ext cx="32" cy="29"/>
            </a:xfrm>
            <a:custGeom>
              <a:avLst/>
              <a:gdLst>
                <a:gd name="T0" fmla="*/ 9 w 32"/>
                <a:gd name="T1" fmla="*/ 29 h 29"/>
                <a:gd name="T2" fmla="*/ 0 w 32"/>
                <a:gd name="T3" fmla="*/ 17 h 29"/>
                <a:gd name="T4" fmla="*/ 23 w 32"/>
                <a:gd name="T5" fmla="*/ 0 h 29"/>
                <a:gd name="T6" fmla="*/ 32 w 32"/>
                <a:gd name="T7" fmla="*/ 10 h 29"/>
                <a:gd name="T8" fmla="*/ 9 w 32"/>
                <a:gd name="T9" fmla="*/ 29 h 29"/>
              </a:gdLst>
              <a:ahLst/>
              <a:cxnLst>
                <a:cxn ang="0">
                  <a:pos x="T0" y="T1"/>
                </a:cxn>
                <a:cxn ang="0">
                  <a:pos x="T2" y="T3"/>
                </a:cxn>
                <a:cxn ang="0">
                  <a:pos x="T4" y="T5"/>
                </a:cxn>
                <a:cxn ang="0">
                  <a:pos x="T6" y="T7"/>
                </a:cxn>
                <a:cxn ang="0">
                  <a:pos x="T8" y="T9"/>
                </a:cxn>
              </a:cxnLst>
              <a:rect l="0" t="0" r="r" b="b"/>
              <a:pathLst>
                <a:path w="32" h="29">
                  <a:moveTo>
                    <a:pt x="9" y="29"/>
                  </a:moveTo>
                  <a:lnTo>
                    <a:pt x="0" y="17"/>
                  </a:lnTo>
                  <a:lnTo>
                    <a:pt x="23" y="0"/>
                  </a:lnTo>
                  <a:lnTo>
                    <a:pt x="32" y="10"/>
                  </a:lnTo>
                  <a:lnTo>
                    <a:pt x="9" y="29"/>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25" name="Freeform 101"/>
            <p:cNvSpPr>
              <a:spLocks/>
            </p:cNvSpPr>
            <p:nvPr/>
          </p:nvSpPr>
          <p:spPr bwMode="auto">
            <a:xfrm>
              <a:off x="4681" y="1189"/>
              <a:ext cx="30" cy="31"/>
            </a:xfrm>
            <a:custGeom>
              <a:avLst/>
              <a:gdLst>
                <a:gd name="T0" fmla="*/ 10 w 30"/>
                <a:gd name="T1" fmla="*/ 31 h 31"/>
                <a:gd name="T2" fmla="*/ 0 w 30"/>
                <a:gd name="T3" fmla="*/ 23 h 31"/>
                <a:gd name="T4" fmla="*/ 19 w 30"/>
                <a:gd name="T5" fmla="*/ 0 h 31"/>
                <a:gd name="T6" fmla="*/ 30 w 30"/>
                <a:gd name="T7" fmla="*/ 9 h 31"/>
                <a:gd name="T8" fmla="*/ 10 w 30"/>
                <a:gd name="T9" fmla="*/ 31 h 31"/>
              </a:gdLst>
              <a:ahLst/>
              <a:cxnLst>
                <a:cxn ang="0">
                  <a:pos x="T0" y="T1"/>
                </a:cxn>
                <a:cxn ang="0">
                  <a:pos x="T2" y="T3"/>
                </a:cxn>
                <a:cxn ang="0">
                  <a:pos x="T4" y="T5"/>
                </a:cxn>
                <a:cxn ang="0">
                  <a:pos x="T6" y="T7"/>
                </a:cxn>
                <a:cxn ang="0">
                  <a:pos x="T8" y="T9"/>
                </a:cxn>
              </a:cxnLst>
              <a:rect l="0" t="0" r="r" b="b"/>
              <a:pathLst>
                <a:path w="30" h="31">
                  <a:moveTo>
                    <a:pt x="10" y="31"/>
                  </a:moveTo>
                  <a:lnTo>
                    <a:pt x="0" y="23"/>
                  </a:lnTo>
                  <a:lnTo>
                    <a:pt x="19" y="0"/>
                  </a:lnTo>
                  <a:lnTo>
                    <a:pt x="30" y="9"/>
                  </a:lnTo>
                  <a:lnTo>
                    <a:pt x="10" y="31"/>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26" name="Freeform 102"/>
            <p:cNvSpPr>
              <a:spLocks/>
            </p:cNvSpPr>
            <p:nvPr/>
          </p:nvSpPr>
          <p:spPr bwMode="auto">
            <a:xfrm>
              <a:off x="4643" y="1248"/>
              <a:ext cx="24" cy="33"/>
            </a:xfrm>
            <a:custGeom>
              <a:avLst/>
              <a:gdLst>
                <a:gd name="T0" fmla="*/ 12 w 24"/>
                <a:gd name="T1" fmla="*/ 33 h 33"/>
                <a:gd name="T2" fmla="*/ 21 w 24"/>
                <a:gd name="T3" fmla="*/ 14 h 33"/>
                <a:gd name="T4" fmla="*/ 24 w 24"/>
                <a:gd name="T5" fmla="*/ 9 h 33"/>
                <a:gd name="T6" fmla="*/ 14 w 24"/>
                <a:gd name="T7" fmla="*/ 0 h 33"/>
                <a:gd name="T8" fmla="*/ 8 w 24"/>
                <a:gd name="T9" fmla="*/ 7 h 33"/>
                <a:gd name="T10" fmla="*/ 0 w 24"/>
                <a:gd name="T11" fmla="*/ 26 h 33"/>
                <a:gd name="T12" fmla="*/ 12 w 24"/>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24" h="33">
                  <a:moveTo>
                    <a:pt x="12" y="33"/>
                  </a:moveTo>
                  <a:lnTo>
                    <a:pt x="21" y="14"/>
                  </a:lnTo>
                  <a:lnTo>
                    <a:pt x="24" y="9"/>
                  </a:lnTo>
                  <a:lnTo>
                    <a:pt x="14" y="0"/>
                  </a:lnTo>
                  <a:lnTo>
                    <a:pt x="8" y="7"/>
                  </a:lnTo>
                  <a:lnTo>
                    <a:pt x="0" y="26"/>
                  </a:lnTo>
                  <a:lnTo>
                    <a:pt x="12" y="33"/>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27" name="Freeform 103"/>
            <p:cNvSpPr>
              <a:spLocks/>
            </p:cNvSpPr>
            <p:nvPr/>
          </p:nvSpPr>
          <p:spPr bwMode="auto">
            <a:xfrm>
              <a:off x="4617" y="1316"/>
              <a:ext cx="22" cy="33"/>
            </a:xfrm>
            <a:custGeom>
              <a:avLst/>
              <a:gdLst>
                <a:gd name="T0" fmla="*/ 14 w 22"/>
                <a:gd name="T1" fmla="*/ 33 h 33"/>
                <a:gd name="T2" fmla="*/ 17 w 22"/>
                <a:gd name="T3" fmla="*/ 16 h 33"/>
                <a:gd name="T4" fmla="*/ 22 w 22"/>
                <a:gd name="T5" fmla="*/ 5 h 33"/>
                <a:gd name="T6" fmla="*/ 8 w 22"/>
                <a:gd name="T7" fmla="*/ 0 h 33"/>
                <a:gd name="T8" fmla="*/ 3 w 22"/>
                <a:gd name="T9" fmla="*/ 12 h 33"/>
                <a:gd name="T10" fmla="*/ 0 w 22"/>
                <a:gd name="T11" fmla="*/ 28 h 33"/>
                <a:gd name="T12" fmla="*/ 14 w 22"/>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22" h="33">
                  <a:moveTo>
                    <a:pt x="14" y="33"/>
                  </a:moveTo>
                  <a:lnTo>
                    <a:pt x="17" y="16"/>
                  </a:lnTo>
                  <a:lnTo>
                    <a:pt x="22" y="5"/>
                  </a:lnTo>
                  <a:lnTo>
                    <a:pt x="8" y="0"/>
                  </a:lnTo>
                  <a:lnTo>
                    <a:pt x="3" y="12"/>
                  </a:lnTo>
                  <a:lnTo>
                    <a:pt x="0" y="28"/>
                  </a:lnTo>
                  <a:lnTo>
                    <a:pt x="14" y="33"/>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28" name="Freeform 104"/>
            <p:cNvSpPr>
              <a:spLocks/>
            </p:cNvSpPr>
            <p:nvPr/>
          </p:nvSpPr>
          <p:spPr bwMode="auto">
            <a:xfrm>
              <a:off x="4610" y="1389"/>
              <a:ext cx="15" cy="19"/>
            </a:xfrm>
            <a:custGeom>
              <a:avLst/>
              <a:gdLst>
                <a:gd name="T0" fmla="*/ 14 w 15"/>
                <a:gd name="T1" fmla="*/ 19 h 19"/>
                <a:gd name="T2" fmla="*/ 15 w 15"/>
                <a:gd name="T3" fmla="*/ 2 h 19"/>
                <a:gd name="T4" fmla="*/ 2 w 15"/>
                <a:gd name="T5" fmla="*/ 0 h 19"/>
                <a:gd name="T6" fmla="*/ 0 w 15"/>
                <a:gd name="T7" fmla="*/ 19 h 19"/>
                <a:gd name="T8" fmla="*/ 14 w 15"/>
                <a:gd name="T9" fmla="*/ 19 h 19"/>
              </a:gdLst>
              <a:ahLst/>
              <a:cxnLst>
                <a:cxn ang="0">
                  <a:pos x="T0" y="T1"/>
                </a:cxn>
                <a:cxn ang="0">
                  <a:pos x="T2" y="T3"/>
                </a:cxn>
                <a:cxn ang="0">
                  <a:pos x="T4" y="T5"/>
                </a:cxn>
                <a:cxn ang="0">
                  <a:pos x="T6" y="T7"/>
                </a:cxn>
                <a:cxn ang="0">
                  <a:pos x="T8" y="T9"/>
                </a:cxn>
              </a:cxnLst>
              <a:rect l="0" t="0" r="r" b="b"/>
              <a:pathLst>
                <a:path w="15" h="19">
                  <a:moveTo>
                    <a:pt x="14" y="19"/>
                  </a:moveTo>
                  <a:lnTo>
                    <a:pt x="15" y="2"/>
                  </a:lnTo>
                  <a:lnTo>
                    <a:pt x="2" y="0"/>
                  </a:lnTo>
                  <a:lnTo>
                    <a:pt x="0" y="19"/>
                  </a:lnTo>
                  <a:lnTo>
                    <a:pt x="14" y="19"/>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29" name="Freeform 105"/>
            <p:cNvSpPr>
              <a:spLocks/>
            </p:cNvSpPr>
            <p:nvPr/>
          </p:nvSpPr>
          <p:spPr bwMode="auto">
            <a:xfrm>
              <a:off x="4610" y="1408"/>
              <a:ext cx="15" cy="10"/>
            </a:xfrm>
            <a:custGeom>
              <a:avLst/>
              <a:gdLst>
                <a:gd name="T0" fmla="*/ 15 w 15"/>
                <a:gd name="T1" fmla="*/ 10 h 10"/>
                <a:gd name="T2" fmla="*/ 0 w 15"/>
                <a:gd name="T3" fmla="*/ 10 h 10"/>
                <a:gd name="T4" fmla="*/ 0 w 15"/>
                <a:gd name="T5" fmla="*/ 0 h 10"/>
                <a:gd name="T6" fmla="*/ 14 w 15"/>
                <a:gd name="T7" fmla="*/ 0 h 10"/>
                <a:gd name="T8" fmla="*/ 15 w 15"/>
                <a:gd name="T9" fmla="*/ 10 h 10"/>
              </a:gdLst>
              <a:ahLst/>
              <a:cxnLst>
                <a:cxn ang="0">
                  <a:pos x="T0" y="T1"/>
                </a:cxn>
                <a:cxn ang="0">
                  <a:pos x="T2" y="T3"/>
                </a:cxn>
                <a:cxn ang="0">
                  <a:pos x="T4" y="T5"/>
                </a:cxn>
                <a:cxn ang="0">
                  <a:pos x="T6" y="T7"/>
                </a:cxn>
                <a:cxn ang="0">
                  <a:pos x="T8" y="T9"/>
                </a:cxn>
              </a:cxnLst>
              <a:rect l="0" t="0" r="r" b="b"/>
              <a:pathLst>
                <a:path w="15" h="10">
                  <a:moveTo>
                    <a:pt x="15" y="10"/>
                  </a:moveTo>
                  <a:lnTo>
                    <a:pt x="0" y="10"/>
                  </a:lnTo>
                  <a:lnTo>
                    <a:pt x="0" y="0"/>
                  </a:lnTo>
                  <a:lnTo>
                    <a:pt x="14" y="0"/>
                  </a:lnTo>
                  <a:lnTo>
                    <a:pt x="15" y="1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30" name="Freeform 106"/>
            <p:cNvSpPr>
              <a:spLocks/>
            </p:cNvSpPr>
            <p:nvPr/>
          </p:nvSpPr>
          <p:spPr bwMode="auto">
            <a:xfrm>
              <a:off x="4615" y="1462"/>
              <a:ext cx="21" cy="31"/>
            </a:xfrm>
            <a:custGeom>
              <a:avLst/>
              <a:gdLst>
                <a:gd name="T0" fmla="*/ 21 w 21"/>
                <a:gd name="T1" fmla="*/ 26 h 31"/>
                <a:gd name="T2" fmla="*/ 19 w 21"/>
                <a:gd name="T3" fmla="*/ 21 h 31"/>
                <a:gd name="T4" fmla="*/ 16 w 21"/>
                <a:gd name="T5" fmla="*/ 0 h 31"/>
                <a:gd name="T6" fmla="*/ 0 w 21"/>
                <a:gd name="T7" fmla="*/ 2 h 31"/>
                <a:gd name="T8" fmla="*/ 5 w 21"/>
                <a:gd name="T9" fmla="*/ 26 h 31"/>
                <a:gd name="T10" fmla="*/ 7 w 21"/>
                <a:gd name="T11" fmla="*/ 31 h 31"/>
                <a:gd name="T12" fmla="*/ 21 w 21"/>
                <a:gd name="T13" fmla="*/ 26 h 31"/>
              </a:gdLst>
              <a:ahLst/>
              <a:cxnLst>
                <a:cxn ang="0">
                  <a:pos x="T0" y="T1"/>
                </a:cxn>
                <a:cxn ang="0">
                  <a:pos x="T2" y="T3"/>
                </a:cxn>
                <a:cxn ang="0">
                  <a:pos x="T4" y="T5"/>
                </a:cxn>
                <a:cxn ang="0">
                  <a:pos x="T6" y="T7"/>
                </a:cxn>
                <a:cxn ang="0">
                  <a:pos x="T8" y="T9"/>
                </a:cxn>
                <a:cxn ang="0">
                  <a:pos x="T10" y="T11"/>
                </a:cxn>
                <a:cxn ang="0">
                  <a:pos x="T12" y="T13"/>
                </a:cxn>
              </a:cxnLst>
              <a:rect l="0" t="0" r="r" b="b"/>
              <a:pathLst>
                <a:path w="21" h="31">
                  <a:moveTo>
                    <a:pt x="21" y="26"/>
                  </a:moveTo>
                  <a:lnTo>
                    <a:pt x="19" y="21"/>
                  </a:lnTo>
                  <a:lnTo>
                    <a:pt x="16" y="0"/>
                  </a:lnTo>
                  <a:lnTo>
                    <a:pt x="0" y="2"/>
                  </a:lnTo>
                  <a:lnTo>
                    <a:pt x="5" y="26"/>
                  </a:lnTo>
                  <a:lnTo>
                    <a:pt x="7" y="31"/>
                  </a:lnTo>
                  <a:lnTo>
                    <a:pt x="21" y="26"/>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31" name="Freeform 107"/>
            <p:cNvSpPr>
              <a:spLocks/>
            </p:cNvSpPr>
            <p:nvPr/>
          </p:nvSpPr>
          <p:spPr bwMode="auto">
            <a:xfrm>
              <a:off x="4638" y="1528"/>
              <a:ext cx="26" cy="33"/>
            </a:xfrm>
            <a:custGeom>
              <a:avLst/>
              <a:gdLst>
                <a:gd name="T0" fmla="*/ 26 w 26"/>
                <a:gd name="T1" fmla="*/ 26 h 33"/>
                <a:gd name="T2" fmla="*/ 13 w 26"/>
                <a:gd name="T3" fmla="*/ 0 h 33"/>
                <a:gd name="T4" fmla="*/ 0 w 26"/>
                <a:gd name="T5" fmla="*/ 7 h 33"/>
                <a:gd name="T6" fmla="*/ 13 w 26"/>
                <a:gd name="T7" fmla="*/ 33 h 33"/>
                <a:gd name="T8" fmla="*/ 26 w 26"/>
                <a:gd name="T9" fmla="*/ 26 h 33"/>
              </a:gdLst>
              <a:ahLst/>
              <a:cxnLst>
                <a:cxn ang="0">
                  <a:pos x="T0" y="T1"/>
                </a:cxn>
                <a:cxn ang="0">
                  <a:pos x="T2" y="T3"/>
                </a:cxn>
                <a:cxn ang="0">
                  <a:pos x="T4" y="T5"/>
                </a:cxn>
                <a:cxn ang="0">
                  <a:pos x="T6" y="T7"/>
                </a:cxn>
                <a:cxn ang="0">
                  <a:pos x="T8" y="T9"/>
                </a:cxn>
              </a:cxnLst>
              <a:rect l="0" t="0" r="r" b="b"/>
              <a:pathLst>
                <a:path w="26" h="33">
                  <a:moveTo>
                    <a:pt x="26" y="26"/>
                  </a:moveTo>
                  <a:lnTo>
                    <a:pt x="13" y="0"/>
                  </a:lnTo>
                  <a:lnTo>
                    <a:pt x="0" y="7"/>
                  </a:lnTo>
                  <a:lnTo>
                    <a:pt x="13" y="33"/>
                  </a:lnTo>
                  <a:lnTo>
                    <a:pt x="26" y="26"/>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32" name="Freeform 108"/>
            <p:cNvSpPr>
              <a:spLocks/>
            </p:cNvSpPr>
            <p:nvPr/>
          </p:nvSpPr>
          <p:spPr bwMode="auto">
            <a:xfrm>
              <a:off x="4676" y="1590"/>
              <a:ext cx="31" cy="32"/>
            </a:xfrm>
            <a:custGeom>
              <a:avLst/>
              <a:gdLst>
                <a:gd name="T0" fmla="*/ 31 w 31"/>
                <a:gd name="T1" fmla="*/ 23 h 32"/>
                <a:gd name="T2" fmla="*/ 19 w 31"/>
                <a:gd name="T3" fmla="*/ 32 h 32"/>
                <a:gd name="T4" fmla="*/ 0 w 31"/>
                <a:gd name="T5" fmla="*/ 9 h 32"/>
                <a:gd name="T6" fmla="*/ 12 w 31"/>
                <a:gd name="T7" fmla="*/ 0 h 32"/>
                <a:gd name="T8" fmla="*/ 31 w 31"/>
                <a:gd name="T9" fmla="*/ 23 h 32"/>
              </a:gdLst>
              <a:ahLst/>
              <a:cxnLst>
                <a:cxn ang="0">
                  <a:pos x="T0" y="T1"/>
                </a:cxn>
                <a:cxn ang="0">
                  <a:pos x="T2" y="T3"/>
                </a:cxn>
                <a:cxn ang="0">
                  <a:pos x="T4" y="T5"/>
                </a:cxn>
                <a:cxn ang="0">
                  <a:pos x="T6" y="T7"/>
                </a:cxn>
                <a:cxn ang="0">
                  <a:pos x="T8" y="T9"/>
                </a:cxn>
              </a:cxnLst>
              <a:rect l="0" t="0" r="r" b="b"/>
              <a:pathLst>
                <a:path w="31" h="32">
                  <a:moveTo>
                    <a:pt x="31" y="23"/>
                  </a:moveTo>
                  <a:lnTo>
                    <a:pt x="19" y="32"/>
                  </a:lnTo>
                  <a:lnTo>
                    <a:pt x="0" y="9"/>
                  </a:lnTo>
                  <a:lnTo>
                    <a:pt x="12" y="0"/>
                  </a:lnTo>
                  <a:lnTo>
                    <a:pt x="31" y="23"/>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33" name="Freeform 109"/>
            <p:cNvSpPr>
              <a:spLocks/>
            </p:cNvSpPr>
            <p:nvPr/>
          </p:nvSpPr>
          <p:spPr bwMode="auto">
            <a:xfrm>
              <a:off x="4726" y="1642"/>
              <a:ext cx="31" cy="30"/>
            </a:xfrm>
            <a:custGeom>
              <a:avLst/>
              <a:gdLst>
                <a:gd name="T0" fmla="*/ 31 w 31"/>
                <a:gd name="T1" fmla="*/ 20 h 30"/>
                <a:gd name="T2" fmla="*/ 14 w 31"/>
                <a:gd name="T3" fmla="*/ 6 h 30"/>
                <a:gd name="T4" fmla="*/ 11 w 31"/>
                <a:gd name="T5" fmla="*/ 0 h 30"/>
                <a:gd name="T6" fmla="*/ 0 w 31"/>
                <a:gd name="T7" fmla="*/ 11 h 30"/>
                <a:gd name="T8" fmla="*/ 5 w 31"/>
                <a:gd name="T9" fmla="*/ 16 h 30"/>
                <a:gd name="T10" fmla="*/ 23 w 31"/>
                <a:gd name="T11" fmla="*/ 30 h 30"/>
                <a:gd name="T12" fmla="*/ 31 w 31"/>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31" y="20"/>
                  </a:moveTo>
                  <a:lnTo>
                    <a:pt x="14" y="6"/>
                  </a:lnTo>
                  <a:lnTo>
                    <a:pt x="11" y="0"/>
                  </a:lnTo>
                  <a:lnTo>
                    <a:pt x="0" y="11"/>
                  </a:lnTo>
                  <a:lnTo>
                    <a:pt x="5" y="16"/>
                  </a:lnTo>
                  <a:lnTo>
                    <a:pt x="23" y="30"/>
                  </a:lnTo>
                  <a:lnTo>
                    <a:pt x="31" y="2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34" name="Freeform 110"/>
            <p:cNvSpPr>
              <a:spLocks/>
            </p:cNvSpPr>
            <p:nvPr/>
          </p:nvSpPr>
          <p:spPr bwMode="auto">
            <a:xfrm>
              <a:off x="4783" y="1688"/>
              <a:ext cx="33" cy="27"/>
            </a:xfrm>
            <a:custGeom>
              <a:avLst/>
              <a:gdLst>
                <a:gd name="T0" fmla="*/ 33 w 33"/>
                <a:gd name="T1" fmla="*/ 15 h 27"/>
                <a:gd name="T2" fmla="*/ 26 w 33"/>
                <a:gd name="T3" fmla="*/ 10 h 27"/>
                <a:gd name="T4" fmla="*/ 9 w 33"/>
                <a:gd name="T5" fmla="*/ 0 h 27"/>
                <a:gd name="T6" fmla="*/ 0 w 33"/>
                <a:gd name="T7" fmla="*/ 10 h 27"/>
                <a:gd name="T8" fmla="*/ 20 w 33"/>
                <a:gd name="T9" fmla="*/ 22 h 27"/>
                <a:gd name="T10" fmla="*/ 26 w 33"/>
                <a:gd name="T11" fmla="*/ 27 h 27"/>
                <a:gd name="T12" fmla="*/ 33 w 33"/>
                <a:gd name="T13" fmla="*/ 15 h 27"/>
              </a:gdLst>
              <a:ahLst/>
              <a:cxnLst>
                <a:cxn ang="0">
                  <a:pos x="T0" y="T1"/>
                </a:cxn>
                <a:cxn ang="0">
                  <a:pos x="T2" y="T3"/>
                </a:cxn>
                <a:cxn ang="0">
                  <a:pos x="T4" y="T5"/>
                </a:cxn>
                <a:cxn ang="0">
                  <a:pos x="T6" y="T7"/>
                </a:cxn>
                <a:cxn ang="0">
                  <a:pos x="T8" y="T9"/>
                </a:cxn>
                <a:cxn ang="0">
                  <a:pos x="T10" y="T11"/>
                </a:cxn>
                <a:cxn ang="0">
                  <a:pos x="T12" y="T13"/>
                </a:cxn>
              </a:cxnLst>
              <a:rect l="0" t="0" r="r" b="b"/>
              <a:pathLst>
                <a:path w="33" h="27">
                  <a:moveTo>
                    <a:pt x="33" y="15"/>
                  </a:moveTo>
                  <a:lnTo>
                    <a:pt x="26" y="10"/>
                  </a:lnTo>
                  <a:lnTo>
                    <a:pt x="9" y="0"/>
                  </a:lnTo>
                  <a:lnTo>
                    <a:pt x="0" y="10"/>
                  </a:lnTo>
                  <a:lnTo>
                    <a:pt x="20" y="22"/>
                  </a:lnTo>
                  <a:lnTo>
                    <a:pt x="26" y="27"/>
                  </a:lnTo>
                  <a:lnTo>
                    <a:pt x="33" y="15"/>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35" name="Freeform 111"/>
            <p:cNvSpPr>
              <a:spLocks/>
            </p:cNvSpPr>
            <p:nvPr/>
          </p:nvSpPr>
          <p:spPr bwMode="auto">
            <a:xfrm>
              <a:off x="4848" y="1722"/>
              <a:ext cx="33" cy="26"/>
            </a:xfrm>
            <a:custGeom>
              <a:avLst/>
              <a:gdLst>
                <a:gd name="T0" fmla="*/ 33 w 33"/>
                <a:gd name="T1" fmla="*/ 12 h 26"/>
                <a:gd name="T2" fmla="*/ 27 w 33"/>
                <a:gd name="T3" fmla="*/ 26 h 26"/>
                <a:gd name="T4" fmla="*/ 0 w 33"/>
                <a:gd name="T5" fmla="*/ 14 h 26"/>
                <a:gd name="T6" fmla="*/ 7 w 33"/>
                <a:gd name="T7" fmla="*/ 0 h 26"/>
                <a:gd name="T8" fmla="*/ 33 w 33"/>
                <a:gd name="T9" fmla="*/ 12 h 26"/>
              </a:gdLst>
              <a:ahLst/>
              <a:cxnLst>
                <a:cxn ang="0">
                  <a:pos x="T0" y="T1"/>
                </a:cxn>
                <a:cxn ang="0">
                  <a:pos x="T2" y="T3"/>
                </a:cxn>
                <a:cxn ang="0">
                  <a:pos x="T4" y="T5"/>
                </a:cxn>
                <a:cxn ang="0">
                  <a:pos x="T6" y="T7"/>
                </a:cxn>
                <a:cxn ang="0">
                  <a:pos x="T8" y="T9"/>
                </a:cxn>
              </a:cxnLst>
              <a:rect l="0" t="0" r="r" b="b"/>
              <a:pathLst>
                <a:path w="33" h="26">
                  <a:moveTo>
                    <a:pt x="33" y="12"/>
                  </a:moveTo>
                  <a:lnTo>
                    <a:pt x="27" y="26"/>
                  </a:lnTo>
                  <a:lnTo>
                    <a:pt x="0" y="14"/>
                  </a:lnTo>
                  <a:lnTo>
                    <a:pt x="7" y="0"/>
                  </a:lnTo>
                  <a:lnTo>
                    <a:pt x="33" y="12"/>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36" name="Freeform 112"/>
            <p:cNvSpPr>
              <a:spLocks/>
            </p:cNvSpPr>
            <p:nvPr/>
          </p:nvSpPr>
          <p:spPr bwMode="auto">
            <a:xfrm>
              <a:off x="4915" y="1750"/>
              <a:ext cx="33" cy="23"/>
            </a:xfrm>
            <a:custGeom>
              <a:avLst/>
              <a:gdLst>
                <a:gd name="T0" fmla="*/ 33 w 33"/>
                <a:gd name="T1" fmla="*/ 9 h 23"/>
                <a:gd name="T2" fmla="*/ 20 w 33"/>
                <a:gd name="T3" fmla="*/ 5 h 23"/>
                <a:gd name="T4" fmla="*/ 7 w 33"/>
                <a:gd name="T5" fmla="*/ 0 h 23"/>
                <a:gd name="T6" fmla="*/ 0 w 33"/>
                <a:gd name="T7" fmla="*/ 14 h 23"/>
                <a:gd name="T8" fmla="*/ 16 w 33"/>
                <a:gd name="T9" fmla="*/ 19 h 23"/>
                <a:gd name="T10" fmla="*/ 30 w 33"/>
                <a:gd name="T11" fmla="*/ 23 h 23"/>
                <a:gd name="T12" fmla="*/ 33 w 33"/>
                <a:gd name="T13" fmla="*/ 9 h 23"/>
              </a:gdLst>
              <a:ahLst/>
              <a:cxnLst>
                <a:cxn ang="0">
                  <a:pos x="T0" y="T1"/>
                </a:cxn>
                <a:cxn ang="0">
                  <a:pos x="T2" y="T3"/>
                </a:cxn>
                <a:cxn ang="0">
                  <a:pos x="T4" y="T5"/>
                </a:cxn>
                <a:cxn ang="0">
                  <a:pos x="T6" y="T7"/>
                </a:cxn>
                <a:cxn ang="0">
                  <a:pos x="T8" y="T9"/>
                </a:cxn>
                <a:cxn ang="0">
                  <a:pos x="T10" y="T11"/>
                </a:cxn>
                <a:cxn ang="0">
                  <a:pos x="T12" y="T13"/>
                </a:cxn>
              </a:cxnLst>
              <a:rect l="0" t="0" r="r" b="b"/>
              <a:pathLst>
                <a:path w="33" h="23">
                  <a:moveTo>
                    <a:pt x="33" y="9"/>
                  </a:moveTo>
                  <a:lnTo>
                    <a:pt x="20" y="5"/>
                  </a:lnTo>
                  <a:lnTo>
                    <a:pt x="7" y="0"/>
                  </a:lnTo>
                  <a:lnTo>
                    <a:pt x="0" y="14"/>
                  </a:lnTo>
                  <a:lnTo>
                    <a:pt x="16" y="19"/>
                  </a:lnTo>
                  <a:lnTo>
                    <a:pt x="30" y="23"/>
                  </a:lnTo>
                  <a:lnTo>
                    <a:pt x="33" y="9"/>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37" name="Freeform 113"/>
            <p:cNvSpPr>
              <a:spLocks/>
            </p:cNvSpPr>
            <p:nvPr/>
          </p:nvSpPr>
          <p:spPr bwMode="auto">
            <a:xfrm>
              <a:off x="4988" y="1769"/>
              <a:ext cx="32" cy="21"/>
            </a:xfrm>
            <a:custGeom>
              <a:avLst/>
              <a:gdLst>
                <a:gd name="T0" fmla="*/ 32 w 32"/>
                <a:gd name="T1" fmla="*/ 7 h 21"/>
                <a:gd name="T2" fmla="*/ 28 w 32"/>
                <a:gd name="T3" fmla="*/ 21 h 21"/>
                <a:gd name="T4" fmla="*/ 0 w 32"/>
                <a:gd name="T5" fmla="*/ 16 h 21"/>
                <a:gd name="T6" fmla="*/ 2 w 32"/>
                <a:gd name="T7" fmla="*/ 0 h 21"/>
                <a:gd name="T8" fmla="*/ 32 w 32"/>
                <a:gd name="T9" fmla="*/ 7 h 21"/>
              </a:gdLst>
              <a:ahLst/>
              <a:cxnLst>
                <a:cxn ang="0">
                  <a:pos x="T0" y="T1"/>
                </a:cxn>
                <a:cxn ang="0">
                  <a:pos x="T2" y="T3"/>
                </a:cxn>
                <a:cxn ang="0">
                  <a:pos x="T4" y="T5"/>
                </a:cxn>
                <a:cxn ang="0">
                  <a:pos x="T6" y="T7"/>
                </a:cxn>
                <a:cxn ang="0">
                  <a:pos x="T8" y="T9"/>
                </a:cxn>
              </a:cxnLst>
              <a:rect l="0" t="0" r="r" b="b"/>
              <a:pathLst>
                <a:path w="32" h="21">
                  <a:moveTo>
                    <a:pt x="32" y="7"/>
                  </a:moveTo>
                  <a:lnTo>
                    <a:pt x="28" y="21"/>
                  </a:lnTo>
                  <a:lnTo>
                    <a:pt x="0" y="16"/>
                  </a:lnTo>
                  <a:lnTo>
                    <a:pt x="2" y="0"/>
                  </a:lnTo>
                  <a:lnTo>
                    <a:pt x="32" y="7"/>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38" name="Freeform 114"/>
            <p:cNvSpPr>
              <a:spLocks/>
            </p:cNvSpPr>
            <p:nvPr/>
          </p:nvSpPr>
          <p:spPr bwMode="auto">
            <a:xfrm>
              <a:off x="5060" y="1781"/>
              <a:ext cx="31" cy="18"/>
            </a:xfrm>
            <a:custGeom>
              <a:avLst/>
              <a:gdLst>
                <a:gd name="T0" fmla="*/ 31 w 31"/>
                <a:gd name="T1" fmla="*/ 2 h 18"/>
                <a:gd name="T2" fmla="*/ 22 w 31"/>
                <a:gd name="T3" fmla="*/ 2 h 18"/>
                <a:gd name="T4" fmla="*/ 3 w 31"/>
                <a:gd name="T5" fmla="*/ 0 h 18"/>
                <a:gd name="T6" fmla="*/ 0 w 31"/>
                <a:gd name="T7" fmla="*/ 14 h 18"/>
                <a:gd name="T8" fmla="*/ 20 w 31"/>
                <a:gd name="T9" fmla="*/ 18 h 18"/>
                <a:gd name="T10" fmla="*/ 29 w 31"/>
                <a:gd name="T11" fmla="*/ 18 h 18"/>
                <a:gd name="T12" fmla="*/ 31 w 31"/>
                <a:gd name="T13" fmla="*/ 2 h 18"/>
              </a:gdLst>
              <a:ahLst/>
              <a:cxnLst>
                <a:cxn ang="0">
                  <a:pos x="T0" y="T1"/>
                </a:cxn>
                <a:cxn ang="0">
                  <a:pos x="T2" y="T3"/>
                </a:cxn>
                <a:cxn ang="0">
                  <a:pos x="T4" y="T5"/>
                </a:cxn>
                <a:cxn ang="0">
                  <a:pos x="T6" y="T7"/>
                </a:cxn>
                <a:cxn ang="0">
                  <a:pos x="T8" y="T9"/>
                </a:cxn>
                <a:cxn ang="0">
                  <a:pos x="T10" y="T11"/>
                </a:cxn>
                <a:cxn ang="0">
                  <a:pos x="T12" y="T13"/>
                </a:cxn>
              </a:cxnLst>
              <a:rect l="0" t="0" r="r" b="b"/>
              <a:pathLst>
                <a:path w="31" h="18">
                  <a:moveTo>
                    <a:pt x="31" y="2"/>
                  </a:moveTo>
                  <a:lnTo>
                    <a:pt x="22" y="2"/>
                  </a:lnTo>
                  <a:lnTo>
                    <a:pt x="3" y="0"/>
                  </a:lnTo>
                  <a:lnTo>
                    <a:pt x="0" y="14"/>
                  </a:lnTo>
                  <a:lnTo>
                    <a:pt x="20" y="18"/>
                  </a:lnTo>
                  <a:lnTo>
                    <a:pt x="29" y="18"/>
                  </a:lnTo>
                  <a:lnTo>
                    <a:pt x="31" y="2"/>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39" name="Rectangle 115"/>
            <p:cNvSpPr>
              <a:spLocks noChangeArrowheads="1"/>
            </p:cNvSpPr>
            <p:nvPr/>
          </p:nvSpPr>
          <p:spPr bwMode="auto">
            <a:xfrm>
              <a:off x="2842" y="2249"/>
              <a:ext cx="267" cy="163"/>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740" name="Rectangle 116"/>
            <p:cNvSpPr>
              <a:spLocks noChangeArrowheads="1"/>
            </p:cNvSpPr>
            <p:nvPr/>
          </p:nvSpPr>
          <p:spPr bwMode="auto">
            <a:xfrm>
              <a:off x="2842" y="2249"/>
              <a:ext cx="88" cy="16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741" name="Rectangle 117"/>
            <p:cNvSpPr>
              <a:spLocks noChangeArrowheads="1"/>
            </p:cNvSpPr>
            <p:nvPr/>
          </p:nvSpPr>
          <p:spPr bwMode="auto">
            <a:xfrm>
              <a:off x="2930" y="2249"/>
              <a:ext cx="91" cy="163"/>
            </a:xfrm>
            <a:prstGeom prst="rect">
              <a:avLst/>
            </a:prstGeom>
            <a:solidFill>
              <a:srgbClr val="FF7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742" name="Freeform 118"/>
            <p:cNvSpPr>
              <a:spLocks/>
            </p:cNvSpPr>
            <p:nvPr/>
          </p:nvSpPr>
          <p:spPr bwMode="auto">
            <a:xfrm>
              <a:off x="2751" y="1915"/>
              <a:ext cx="1402" cy="16"/>
            </a:xfrm>
            <a:custGeom>
              <a:avLst/>
              <a:gdLst>
                <a:gd name="T0" fmla="*/ 1402 w 1402"/>
                <a:gd name="T1" fmla="*/ 9 h 16"/>
                <a:gd name="T2" fmla="*/ 1402 w 1402"/>
                <a:gd name="T3" fmla="*/ 0 h 16"/>
                <a:gd name="T4" fmla="*/ 0 w 1402"/>
                <a:gd name="T5" fmla="*/ 0 h 16"/>
                <a:gd name="T6" fmla="*/ 0 w 1402"/>
                <a:gd name="T7" fmla="*/ 16 h 16"/>
                <a:gd name="T8" fmla="*/ 1402 w 1402"/>
                <a:gd name="T9" fmla="*/ 16 h 16"/>
                <a:gd name="T10" fmla="*/ 1402 w 1402"/>
                <a:gd name="T11" fmla="*/ 9 h 16"/>
              </a:gdLst>
              <a:ahLst/>
              <a:cxnLst>
                <a:cxn ang="0">
                  <a:pos x="T0" y="T1"/>
                </a:cxn>
                <a:cxn ang="0">
                  <a:pos x="T2" y="T3"/>
                </a:cxn>
                <a:cxn ang="0">
                  <a:pos x="T4" y="T5"/>
                </a:cxn>
                <a:cxn ang="0">
                  <a:pos x="T6" y="T7"/>
                </a:cxn>
                <a:cxn ang="0">
                  <a:pos x="T8" y="T9"/>
                </a:cxn>
                <a:cxn ang="0">
                  <a:pos x="T10" y="T11"/>
                </a:cxn>
              </a:cxnLst>
              <a:rect l="0" t="0" r="r" b="b"/>
              <a:pathLst>
                <a:path w="1402" h="16">
                  <a:moveTo>
                    <a:pt x="1402" y="9"/>
                  </a:moveTo>
                  <a:lnTo>
                    <a:pt x="1402" y="0"/>
                  </a:lnTo>
                  <a:lnTo>
                    <a:pt x="0" y="0"/>
                  </a:lnTo>
                  <a:lnTo>
                    <a:pt x="0" y="16"/>
                  </a:lnTo>
                  <a:lnTo>
                    <a:pt x="1402" y="16"/>
                  </a:lnTo>
                  <a:lnTo>
                    <a:pt x="1402" y="9"/>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43" name="Freeform 119"/>
            <p:cNvSpPr>
              <a:spLocks/>
            </p:cNvSpPr>
            <p:nvPr/>
          </p:nvSpPr>
          <p:spPr bwMode="auto">
            <a:xfrm>
              <a:off x="1734" y="977"/>
              <a:ext cx="14" cy="848"/>
            </a:xfrm>
            <a:custGeom>
              <a:avLst/>
              <a:gdLst>
                <a:gd name="T0" fmla="*/ 7 w 14"/>
                <a:gd name="T1" fmla="*/ 848 h 848"/>
                <a:gd name="T2" fmla="*/ 14 w 14"/>
                <a:gd name="T3" fmla="*/ 848 h 848"/>
                <a:gd name="T4" fmla="*/ 14 w 14"/>
                <a:gd name="T5" fmla="*/ 0 h 848"/>
                <a:gd name="T6" fmla="*/ 0 w 14"/>
                <a:gd name="T7" fmla="*/ 0 h 848"/>
                <a:gd name="T8" fmla="*/ 0 w 14"/>
                <a:gd name="T9" fmla="*/ 848 h 848"/>
                <a:gd name="T10" fmla="*/ 7 w 14"/>
                <a:gd name="T11" fmla="*/ 848 h 848"/>
              </a:gdLst>
              <a:ahLst/>
              <a:cxnLst>
                <a:cxn ang="0">
                  <a:pos x="T0" y="T1"/>
                </a:cxn>
                <a:cxn ang="0">
                  <a:pos x="T2" y="T3"/>
                </a:cxn>
                <a:cxn ang="0">
                  <a:pos x="T4" y="T5"/>
                </a:cxn>
                <a:cxn ang="0">
                  <a:pos x="T6" y="T7"/>
                </a:cxn>
                <a:cxn ang="0">
                  <a:pos x="T8" y="T9"/>
                </a:cxn>
                <a:cxn ang="0">
                  <a:pos x="T10" y="T11"/>
                </a:cxn>
              </a:cxnLst>
              <a:rect l="0" t="0" r="r" b="b"/>
              <a:pathLst>
                <a:path w="14" h="848">
                  <a:moveTo>
                    <a:pt x="7" y="848"/>
                  </a:moveTo>
                  <a:lnTo>
                    <a:pt x="14" y="848"/>
                  </a:lnTo>
                  <a:lnTo>
                    <a:pt x="14" y="0"/>
                  </a:lnTo>
                  <a:lnTo>
                    <a:pt x="0" y="0"/>
                  </a:lnTo>
                  <a:lnTo>
                    <a:pt x="0" y="848"/>
                  </a:lnTo>
                  <a:lnTo>
                    <a:pt x="7" y="848"/>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44" name="Freeform 120"/>
            <p:cNvSpPr>
              <a:spLocks/>
            </p:cNvSpPr>
            <p:nvPr/>
          </p:nvSpPr>
          <p:spPr bwMode="auto">
            <a:xfrm>
              <a:off x="5122" y="1010"/>
              <a:ext cx="16" cy="848"/>
            </a:xfrm>
            <a:custGeom>
              <a:avLst/>
              <a:gdLst>
                <a:gd name="T0" fmla="*/ 7 w 16"/>
                <a:gd name="T1" fmla="*/ 848 h 848"/>
                <a:gd name="T2" fmla="*/ 16 w 16"/>
                <a:gd name="T3" fmla="*/ 848 h 848"/>
                <a:gd name="T4" fmla="*/ 16 w 16"/>
                <a:gd name="T5" fmla="*/ 0 h 848"/>
                <a:gd name="T6" fmla="*/ 0 w 16"/>
                <a:gd name="T7" fmla="*/ 0 h 848"/>
                <a:gd name="T8" fmla="*/ 0 w 16"/>
                <a:gd name="T9" fmla="*/ 848 h 848"/>
                <a:gd name="T10" fmla="*/ 7 w 16"/>
                <a:gd name="T11" fmla="*/ 848 h 848"/>
              </a:gdLst>
              <a:ahLst/>
              <a:cxnLst>
                <a:cxn ang="0">
                  <a:pos x="T0" y="T1"/>
                </a:cxn>
                <a:cxn ang="0">
                  <a:pos x="T2" y="T3"/>
                </a:cxn>
                <a:cxn ang="0">
                  <a:pos x="T4" y="T5"/>
                </a:cxn>
                <a:cxn ang="0">
                  <a:pos x="T6" y="T7"/>
                </a:cxn>
                <a:cxn ang="0">
                  <a:pos x="T8" y="T9"/>
                </a:cxn>
                <a:cxn ang="0">
                  <a:pos x="T10" y="T11"/>
                </a:cxn>
              </a:cxnLst>
              <a:rect l="0" t="0" r="r" b="b"/>
              <a:pathLst>
                <a:path w="16" h="848">
                  <a:moveTo>
                    <a:pt x="7" y="848"/>
                  </a:moveTo>
                  <a:lnTo>
                    <a:pt x="16" y="848"/>
                  </a:lnTo>
                  <a:lnTo>
                    <a:pt x="16" y="0"/>
                  </a:lnTo>
                  <a:lnTo>
                    <a:pt x="0" y="0"/>
                  </a:lnTo>
                  <a:lnTo>
                    <a:pt x="0" y="848"/>
                  </a:lnTo>
                  <a:lnTo>
                    <a:pt x="7" y="848"/>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45" name="Freeform 121"/>
            <p:cNvSpPr>
              <a:spLocks/>
            </p:cNvSpPr>
            <p:nvPr/>
          </p:nvSpPr>
          <p:spPr bwMode="auto">
            <a:xfrm>
              <a:off x="1741" y="1010"/>
              <a:ext cx="535" cy="796"/>
            </a:xfrm>
            <a:custGeom>
              <a:avLst/>
              <a:gdLst>
                <a:gd name="T0" fmla="*/ 0 w 535"/>
                <a:gd name="T1" fmla="*/ 796 h 796"/>
                <a:gd name="T2" fmla="*/ 54 w 535"/>
                <a:gd name="T3" fmla="*/ 792 h 796"/>
                <a:gd name="T4" fmla="*/ 107 w 535"/>
                <a:gd name="T5" fmla="*/ 787 h 796"/>
                <a:gd name="T6" fmla="*/ 158 w 535"/>
                <a:gd name="T7" fmla="*/ 777 h 796"/>
                <a:gd name="T8" fmla="*/ 208 w 535"/>
                <a:gd name="T9" fmla="*/ 764 h 796"/>
                <a:gd name="T10" fmla="*/ 253 w 535"/>
                <a:gd name="T11" fmla="*/ 747 h 796"/>
                <a:gd name="T12" fmla="*/ 298 w 535"/>
                <a:gd name="T13" fmla="*/ 726 h 796"/>
                <a:gd name="T14" fmla="*/ 338 w 535"/>
                <a:gd name="T15" fmla="*/ 704 h 796"/>
                <a:gd name="T16" fmla="*/ 377 w 535"/>
                <a:gd name="T17" fmla="*/ 679 h 796"/>
                <a:gd name="T18" fmla="*/ 411 w 535"/>
                <a:gd name="T19" fmla="*/ 650 h 796"/>
                <a:gd name="T20" fmla="*/ 443 w 535"/>
                <a:gd name="T21" fmla="*/ 620 h 796"/>
                <a:gd name="T22" fmla="*/ 469 w 535"/>
                <a:gd name="T23" fmla="*/ 587 h 796"/>
                <a:gd name="T24" fmla="*/ 491 w 535"/>
                <a:gd name="T25" fmla="*/ 553 h 796"/>
                <a:gd name="T26" fmla="*/ 510 w 535"/>
                <a:gd name="T27" fmla="*/ 516 h 796"/>
                <a:gd name="T28" fmla="*/ 522 w 535"/>
                <a:gd name="T29" fmla="*/ 478 h 796"/>
                <a:gd name="T30" fmla="*/ 531 w 535"/>
                <a:gd name="T31" fmla="*/ 438 h 796"/>
                <a:gd name="T32" fmla="*/ 535 w 535"/>
                <a:gd name="T33" fmla="*/ 398 h 796"/>
                <a:gd name="T34" fmla="*/ 531 w 535"/>
                <a:gd name="T35" fmla="*/ 358 h 796"/>
                <a:gd name="T36" fmla="*/ 522 w 535"/>
                <a:gd name="T37" fmla="*/ 318 h 796"/>
                <a:gd name="T38" fmla="*/ 510 w 535"/>
                <a:gd name="T39" fmla="*/ 280 h 796"/>
                <a:gd name="T40" fmla="*/ 491 w 535"/>
                <a:gd name="T41" fmla="*/ 243 h 796"/>
                <a:gd name="T42" fmla="*/ 469 w 535"/>
                <a:gd name="T43" fmla="*/ 209 h 796"/>
                <a:gd name="T44" fmla="*/ 443 w 535"/>
                <a:gd name="T45" fmla="*/ 176 h 796"/>
                <a:gd name="T46" fmla="*/ 411 w 535"/>
                <a:gd name="T47" fmla="*/ 146 h 796"/>
                <a:gd name="T48" fmla="*/ 377 w 535"/>
                <a:gd name="T49" fmla="*/ 117 h 796"/>
                <a:gd name="T50" fmla="*/ 338 w 535"/>
                <a:gd name="T51" fmla="*/ 92 h 796"/>
                <a:gd name="T52" fmla="*/ 298 w 535"/>
                <a:gd name="T53" fmla="*/ 68 h 796"/>
                <a:gd name="T54" fmla="*/ 253 w 535"/>
                <a:gd name="T55" fmla="*/ 49 h 796"/>
                <a:gd name="T56" fmla="*/ 208 w 535"/>
                <a:gd name="T57" fmla="*/ 32 h 796"/>
                <a:gd name="T58" fmla="*/ 158 w 535"/>
                <a:gd name="T59" fmla="*/ 19 h 796"/>
                <a:gd name="T60" fmla="*/ 107 w 535"/>
                <a:gd name="T61" fmla="*/ 9 h 796"/>
                <a:gd name="T62" fmla="*/ 54 w 535"/>
                <a:gd name="T63" fmla="*/ 2 h 796"/>
                <a:gd name="T64" fmla="*/ 0 w 535"/>
                <a:gd name="T6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5" h="796">
                  <a:moveTo>
                    <a:pt x="0" y="0"/>
                  </a:moveTo>
                  <a:lnTo>
                    <a:pt x="0" y="796"/>
                  </a:lnTo>
                  <a:lnTo>
                    <a:pt x="28" y="794"/>
                  </a:lnTo>
                  <a:lnTo>
                    <a:pt x="54" y="792"/>
                  </a:lnTo>
                  <a:lnTo>
                    <a:pt x="81" y="790"/>
                  </a:lnTo>
                  <a:lnTo>
                    <a:pt x="107" y="787"/>
                  </a:lnTo>
                  <a:lnTo>
                    <a:pt x="133" y="782"/>
                  </a:lnTo>
                  <a:lnTo>
                    <a:pt x="158" y="777"/>
                  </a:lnTo>
                  <a:lnTo>
                    <a:pt x="184" y="771"/>
                  </a:lnTo>
                  <a:lnTo>
                    <a:pt x="208" y="764"/>
                  </a:lnTo>
                  <a:lnTo>
                    <a:pt x="231" y="756"/>
                  </a:lnTo>
                  <a:lnTo>
                    <a:pt x="253" y="747"/>
                  </a:lnTo>
                  <a:lnTo>
                    <a:pt x="276" y="737"/>
                  </a:lnTo>
                  <a:lnTo>
                    <a:pt x="298" y="726"/>
                  </a:lnTo>
                  <a:lnTo>
                    <a:pt x="319" y="716"/>
                  </a:lnTo>
                  <a:lnTo>
                    <a:pt x="338" y="704"/>
                  </a:lnTo>
                  <a:lnTo>
                    <a:pt x="359" y="691"/>
                  </a:lnTo>
                  <a:lnTo>
                    <a:pt x="377" y="679"/>
                  </a:lnTo>
                  <a:lnTo>
                    <a:pt x="394" y="665"/>
                  </a:lnTo>
                  <a:lnTo>
                    <a:pt x="411" y="650"/>
                  </a:lnTo>
                  <a:lnTo>
                    <a:pt x="427" y="636"/>
                  </a:lnTo>
                  <a:lnTo>
                    <a:pt x="443" y="620"/>
                  </a:lnTo>
                  <a:lnTo>
                    <a:pt x="456" y="603"/>
                  </a:lnTo>
                  <a:lnTo>
                    <a:pt x="469" y="587"/>
                  </a:lnTo>
                  <a:lnTo>
                    <a:pt x="481" y="570"/>
                  </a:lnTo>
                  <a:lnTo>
                    <a:pt x="491" y="553"/>
                  </a:lnTo>
                  <a:lnTo>
                    <a:pt x="502" y="533"/>
                  </a:lnTo>
                  <a:lnTo>
                    <a:pt x="510" y="516"/>
                  </a:lnTo>
                  <a:lnTo>
                    <a:pt x="517" y="497"/>
                  </a:lnTo>
                  <a:lnTo>
                    <a:pt x="522" y="478"/>
                  </a:lnTo>
                  <a:lnTo>
                    <a:pt x="528" y="459"/>
                  </a:lnTo>
                  <a:lnTo>
                    <a:pt x="531" y="438"/>
                  </a:lnTo>
                  <a:lnTo>
                    <a:pt x="533" y="419"/>
                  </a:lnTo>
                  <a:lnTo>
                    <a:pt x="535" y="398"/>
                  </a:lnTo>
                  <a:lnTo>
                    <a:pt x="533" y="377"/>
                  </a:lnTo>
                  <a:lnTo>
                    <a:pt x="531" y="358"/>
                  </a:lnTo>
                  <a:lnTo>
                    <a:pt x="528" y="337"/>
                  </a:lnTo>
                  <a:lnTo>
                    <a:pt x="522" y="318"/>
                  </a:lnTo>
                  <a:lnTo>
                    <a:pt x="517" y="299"/>
                  </a:lnTo>
                  <a:lnTo>
                    <a:pt x="510" y="280"/>
                  </a:lnTo>
                  <a:lnTo>
                    <a:pt x="502" y="261"/>
                  </a:lnTo>
                  <a:lnTo>
                    <a:pt x="491" y="243"/>
                  </a:lnTo>
                  <a:lnTo>
                    <a:pt x="481" y="226"/>
                  </a:lnTo>
                  <a:lnTo>
                    <a:pt x="469" y="209"/>
                  </a:lnTo>
                  <a:lnTo>
                    <a:pt x="456" y="193"/>
                  </a:lnTo>
                  <a:lnTo>
                    <a:pt x="443" y="176"/>
                  </a:lnTo>
                  <a:lnTo>
                    <a:pt x="427" y="160"/>
                  </a:lnTo>
                  <a:lnTo>
                    <a:pt x="411" y="146"/>
                  </a:lnTo>
                  <a:lnTo>
                    <a:pt x="394" y="131"/>
                  </a:lnTo>
                  <a:lnTo>
                    <a:pt x="377" y="117"/>
                  </a:lnTo>
                  <a:lnTo>
                    <a:pt x="359" y="105"/>
                  </a:lnTo>
                  <a:lnTo>
                    <a:pt x="338" y="92"/>
                  </a:lnTo>
                  <a:lnTo>
                    <a:pt x="319" y="80"/>
                  </a:lnTo>
                  <a:lnTo>
                    <a:pt x="298" y="68"/>
                  </a:lnTo>
                  <a:lnTo>
                    <a:pt x="276" y="58"/>
                  </a:lnTo>
                  <a:lnTo>
                    <a:pt x="253" y="49"/>
                  </a:lnTo>
                  <a:lnTo>
                    <a:pt x="231" y="40"/>
                  </a:lnTo>
                  <a:lnTo>
                    <a:pt x="208" y="32"/>
                  </a:lnTo>
                  <a:lnTo>
                    <a:pt x="184" y="25"/>
                  </a:lnTo>
                  <a:lnTo>
                    <a:pt x="158" y="19"/>
                  </a:lnTo>
                  <a:lnTo>
                    <a:pt x="133" y="13"/>
                  </a:lnTo>
                  <a:lnTo>
                    <a:pt x="107" y="9"/>
                  </a:lnTo>
                  <a:lnTo>
                    <a:pt x="81" y="6"/>
                  </a:lnTo>
                  <a:lnTo>
                    <a:pt x="54" y="2"/>
                  </a:lnTo>
                  <a:lnTo>
                    <a:pt x="28" y="2"/>
                  </a:lnTo>
                  <a:lnTo>
                    <a:pt x="0" y="0"/>
                  </a:lnTo>
                  <a:close/>
                </a:path>
              </a:pathLst>
            </a:custGeom>
            <a:solidFill>
              <a:srgbClr val="29A9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46" name="Freeform 122"/>
            <p:cNvSpPr>
              <a:spLocks/>
            </p:cNvSpPr>
            <p:nvPr/>
          </p:nvSpPr>
          <p:spPr bwMode="auto">
            <a:xfrm>
              <a:off x="1741" y="1811"/>
              <a:ext cx="29" cy="2"/>
            </a:xfrm>
            <a:custGeom>
              <a:avLst/>
              <a:gdLst>
                <a:gd name="T0" fmla="*/ 0 w 29"/>
                <a:gd name="T1" fmla="*/ 2 h 2"/>
                <a:gd name="T2" fmla="*/ 29 w 29"/>
                <a:gd name="T3" fmla="*/ 0 h 2"/>
                <a:gd name="T4" fmla="*/ 0 w 29"/>
                <a:gd name="T5" fmla="*/ 2 h 2"/>
              </a:gdLst>
              <a:ahLst/>
              <a:cxnLst>
                <a:cxn ang="0">
                  <a:pos x="T0" y="T1"/>
                </a:cxn>
                <a:cxn ang="0">
                  <a:pos x="T2" y="T3"/>
                </a:cxn>
                <a:cxn ang="0">
                  <a:pos x="T4" y="T5"/>
                </a:cxn>
              </a:cxnLst>
              <a:rect l="0" t="0" r="r" b="b"/>
              <a:pathLst>
                <a:path w="29" h="2">
                  <a:moveTo>
                    <a:pt x="0" y="2"/>
                  </a:moveTo>
                  <a:lnTo>
                    <a:pt x="29" y="0"/>
                  </a:lnTo>
                  <a:lnTo>
                    <a:pt x="0" y="2"/>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47" name="Freeform 123"/>
            <p:cNvSpPr>
              <a:spLocks/>
            </p:cNvSpPr>
            <p:nvPr/>
          </p:nvSpPr>
          <p:spPr bwMode="auto">
            <a:xfrm>
              <a:off x="1814" y="1790"/>
              <a:ext cx="29" cy="17"/>
            </a:xfrm>
            <a:custGeom>
              <a:avLst/>
              <a:gdLst>
                <a:gd name="T0" fmla="*/ 27 w 29"/>
                <a:gd name="T1" fmla="*/ 0 h 17"/>
                <a:gd name="T2" fmla="*/ 29 w 29"/>
                <a:gd name="T3" fmla="*/ 16 h 17"/>
                <a:gd name="T4" fmla="*/ 0 w 29"/>
                <a:gd name="T5" fmla="*/ 17 h 17"/>
                <a:gd name="T6" fmla="*/ 0 w 29"/>
                <a:gd name="T7" fmla="*/ 4 h 17"/>
                <a:gd name="T8" fmla="*/ 27 w 29"/>
                <a:gd name="T9" fmla="*/ 0 h 17"/>
              </a:gdLst>
              <a:ahLst/>
              <a:cxnLst>
                <a:cxn ang="0">
                  <a:pos x="T0" y="T1"/>
                </a:cxn>
                <a:cxn ang="0">
                  <a:pos x="T2" y="T3"/>
                </a:cxn>
                <a:cxn ang="0">
                  <a:pos x="T4" y="T5"/>
                </a:cxn>
                <a:cxn ang="0">
                  <a:pos x="T6" y="T7"/>
                </a:cxn>
                <a:cxn ang="0">
                  <a:pos x="T8" y="T9"/>
                </a:cxn>
              </a:cxnLst>
              <a:rect l="0" t="0" r="r" b="b"/>
              <a:pathLst>
                <a:path w="29" h="17">
                  <a:moveTo>
                    <a:pt x="27" y="0"/>
                  </a:moveTo>
                  <a:lnTo>
                    <a:pt x="29" y="16"/>
                  </a:lnTo>
                  <a:lnTo>
                    <a:pt x="0" y="17"/>
                  </a:lnTo>
                  <a:lnTo>
                    <a:pt x="0" y="4"/>
                  </a:lnTo>
                  <a:lnTo>
                    <a:pt x="27" y="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48" name="Freeform 124"/>
            <p:cNvSpPr>
              <a:spLocks/>
            </p:cNvSpPr>
            <p:nvPr/>
          </p:nvSpPr>
          <p:spPr bwMode="auto">
            <a:xfrm>
              <a:off x="1885" y="1776"/>
              <a:ext cx="31" cy="21"/>
            </a:xfrm>
            <a:custGeom>
              <a:avLst/>
              <a:gdLst>
                <a:gd name="T0" fmla="*/ 28 w 31"/>
                <a:gd name="T1" fmla="*/ 0 h 21"/>
                <a:gd name="T2" fmla="*/ 12 w 31"/>
                <a:gd name="T3" fmla="*/ 4 h 21"/>
                <a:gd name="T4" fmla="*/ 0 w 31"/>
                <a:gd name="T5" fmla="*/ 7 h 21"/>
                <a:gd name="T6" fmla="*/ 2 w 31"/>
                <a:gd name="T7" fmla="*/ 21 h 21"/>
                <a:gd name="T8" fmla="*/ 15 w 31"/>
                <a:gd name="T9" fmla="*/ 18 h 21"/>
                <a:gd name="T10" fmla="*/ 31 w 31"/>
                <a:gd name="T11" fmla="*/ 14 h 21"/>
                <a:gd name="T12" fmla="*/ 28 w 3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28" y="0"/>
                  </a:moveTo>
                  <a:lnTo>
                    <a:pt x="12" y="4"/>
                  </a:lnTo>
                  <a:lnTo>
                    <a:pt x="0" y="7"/>
                  </a:lnTo>
                  <a:lnTo>
                    <a:pt x="2" y="21"/>
                  </a:lnTo>
                  <a:lnTo>
                    <a:pt x="15" y="18"/>
                  </a:lnTo>
                  <a:lnTo>
                    <a:pt x="31" y="14"/>
                  </a:lnTo>
                  <a:lnTo>
                    <a:pt x="28" y="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49" name="Freeform 125"/>
            <p:cNvSpPr>
              <a:spLocks/>
            </p:cNvSpPr>
            <p:nvPr/>
          </p:nvSpPr>
          <p:spPr bwMode="auto">
            <a:xfrm>
              <a:off x="1954" y="1754"/>
              <a:ext cx="32" cy="24"/>
            </a:xfrm>
            <a:custGeom>
              <a:avLst/>
              <a:gdLst>
                <a:gd name="T0" fmla="*/ 28 w 32"/>
                <a:gd name="T1" fmla="*/ 0 h 24"/>
                <a:gd name="T2" fmla="*/ 32 w 32"/>
                <a:gd name="T3" fmla="*/ 13 h 24"/>
                <a:gd name="T4" fmla="*/ 4 w 32"/>
                <a:gd name="T5" fmla="*/ 24 h 24"/>
                <a:gd name="T6" fmla="*/ 0 w 32"/>
                <a:gd name="T7" fmla="*/ 10 h 24"/>
                <a:gd name="T8" fmla="*/ 28 w 32"/>
                <a:gd name="T9" fmla="*/ 0 h 24"/>
              </a:gdLst>
              <a:ahLst/>
              <a:cxnLst>
                <a:cxn ang="0">
                  <a:pos x="T0" y="T1"/>
                </a:cxn>
                <a:cxn ang="0">
                  <a:pos x="T2" y="T3"/>
                </a:cxn>
                <a:cxn ang="0">
                  <a:pos x="T4" y="T5"/>
                </a:cxn>
                <a:cxn ang="0">
                  <a:pos x="T6" y="T7"/>
                </a:cxn>
                <a:cxn ang="0">
                  <a:pos x="T8" y="T9"/>
                </a:cxn>
              </a:cxnLst>
              <a:rect l="0" t="0" r="r" b="b"/>
              <a:pathLst>
                <a:path w="32" h="24">
                  <a:moveTo>
                    <a:pt x="28" y="0"/>
                  </a:moveTo>
                  <a:lnTo>
                    <a:pt x="32" y="13"/>
                  </a:lnTo>
                  <a:lnTo>
                    <a:pt x="4" y="24"/>
                  </a:lnTo>
                  <a:lnTo>
                    <a:pt x="0" y="10"/>
                  </a:lnTo>
                  <a:lnTo>
                    <a:pt x="28" y="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50" name="Freeform 126"/>
            <p:cNvSpPr>
              <a:spLocks/>
            </p:cNvSpPr>
            <p:nvPr/>
          </p:nvSpPr>
          <p:spPr bwMode="auto">
            <a:xfrm>
              <a:off x="2022" y="1724"/>
              <a:ext cx="31" cy="26"/>
            </a:xfrm>
            <a:custGeom>
              <a:avLst/>
              <a:gdLst>
                <a:gd name="T0" fmla="*/ 24 w 31"/>
                <a:gd name="T1" fmla="*/ 0 h 26"/>
                <a:gd name="T2" fmla="*/ 14 w 31"/>
                <a:gd name="T3" fmla="*/ 7 h 26"/>
                <a:gd name="T4" fmla="*/ 0 w 31"/>
                <a:gd name="T5" fmla="*/ 12 h 26"/>
                <a:gd name="T6" fmla="*/ 5 w 31"/>
                <a:gd name="T7" fmla="*/ 26 h 26"/>
                <a:gd name="T8" fmla="*/ 21 w 31"/>
                <a:gd name="T9" fmla="*/ 19 h 26"/>
                <a:gd name="T10" fmla="*/ 31 w 31"/>
                <a:gd name="T11" fmla="*/ 14 h 26"/>
                <a:gd name="T12" fmla="*/ 24 w 3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1" h="26">
                  <a:moveTo>
                    <a:pt x="24" y="0"/>
                  </a:moveTo>
                  <a:lnTo>
                    <a:pt x="14" y="7"/>
                  </a:lnTo>
                  <a:lnTo>
                    <a:pt x="0" y="12"/>
                  </a:lnTo>
                  <a:lnTo>
                    <a:pt x="5" y="26"/>
                  </a:lnTo>
                  <a:lnTo>
                    <a:pt x="21" y="19"/>
                  </a:lnTo>
                  <a:lnTo>
                    <a:pt x="31" y="14"/>
                  </a:lnTo>
                  <a:lnTo>
                    <a:pt x="24" y="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51" name="Freeform 127"/>
            <p:cNvSpPr>
              <a:spLocks/>
            </p:cNvSpPr>
            <p:nvPr/>
          </p:nvSpPr>
          <p:spPr bwMode="auto">
            <a:xfrm>
              <a:off x="2085" y="1686"/>
              <a:ext cx="31" cy="29"/>
            </a:xfrm>
            <a:custGeom>
              <a:avLst/>
              <a:gdLst>
                <a:gd name="T0" fmla="*/ 24 w 31"/>
                <a:gd name="T1" fmla="*/ 0 h 29"/>
                <a:gd name="T2" fmla="*/ 31 w 31"/>
                <a:gd name="T3" fmla="*/ 12 h 29"/>
                <a:gd name="T4" fmla="*/ 7 w 31"/>
                <a:gd name="T5" fmla="*/ 29 h 29"/>
                <a:gd name="T6" fmla="*/ 0 w 31"/>
                <a:gd name="T7" fmla="*/ 17 h 29"/>
                <a:gd name="T8" fmla="*/ 24 w 31"/>
                <a:gd name="T9" fmla="*/ 0 h 29"/>
              </a:gdLst>
              <a:ahLst/>
              <a:cxnLst>
                <a:cxn ang="0">
                  <a:pos x="T0" y="T1"/>
                </a:cxn>
                <a:cxn ang="0">
                  <a:pos x="T2" y="T3"/>
                </a:cxn>
                <a:cxn ang="0">
                  <a:pos x="T4" y="T5"/>
                </a:cxn>
                <a:cxn ang="0">
                  <a:pos x="T6" y="T7"/>
                </a:cxn>
                <a:cxn ang="0">
                  <a:pos x="T8" y="T9"/>
                </a:cxn>
              </a:cxnLst>
              <a:rect l="0" t="0" r="r" b="b"/>
              <a:pathLst>
                <a:path w="31" h="29">
                  <a:moveTo>
                    <a:pt x="24" y="0"/>
                  </a:moveTo>
                  <a:lnTo>
                    <a:pt x="31" y="12"/>
                  </a:lnTo>
                  <a:lnTo>
                    <a:pt x="7" y="29"/>
                  </a:lnTo>
                  <a:lnTo>
                    <a:pt x="0" y="17"/>
                  </a:lnTo>
                  <a:lnTo>
                    <a:pt x="24" y="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52" name="Freeform 128"/>
            <p:cNvSpPr>
              <a:spLocks/>
            </p:cNvSpPr>
            <p:nvPr/>
          </p:nvSpPr>
          <p:spPr bwMode="auto">
            <a:xfrm>
              <a:off x="2142" y="1641"/>
              <a:ext cx="31" cy="31"/>
            </a:xfrm>
            <a:custGeom>
              <a:avLst/>
              <a:gdLst>
                <a:gd name="T0" fmla="*/ 21 w 31"/>
                <a:gd name="T1" fmla="*/ 0 h 31"/>
                <a:gd name="T2" fmla="*/ 5 w 31"/>
                <a:gd name="T3" fmla="*/ 14 h 31"/>
                <a:gd name="T4" fmla="*/ 0 w 31"/>
                <a:gd name="T5" fmla="*/ 19 h 31"/>
                <a:gd name="T6" fmla="*/ 9 w 31"/>
                <a:gd name="T7" fmla="*/ 31 h 31"/>
                <a:gd name="T8" fmla="*/ 16 w 31"/>
                <a:gd name="T9" fmla="*/ 24 h 31"/>
                <a:gd name="T10" fmla="*/ 31 w 31"/>
                <a:gd name="T11" fmla="*/ 10 h 31"/>
                <a:gd name="T12" fmla="*/ 21 w 31"/>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21" y="0"/>
                  </a:moveTo>
                  <a:lnTo>
                    <a:pt x="5" y="14"/>
                  </a:lnTo>
                  <a:lnTo>
                    <a:pt x="0" y="19"/>
                  </a:lnTo>
                  <a:lnTo>
                    <a:pt x="9" y="31"/>
                  </a:lnTo>
                  <a:lnTo>
                    <a:pt x="16" y="24"/>
                  </a:lnTo>
                  <a:lnTo>
                    <a:pt x="31" y="10"/>
                  </a:lnTo>
                  <a:lnTo>
                    <a:pt x="21" y="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53" name="Freeform 129"/>
            <p:cNvSpPr>
              <a:spLocks/>
            </p:cNvSpPr>
            <p:nvPr/>
          </p:nvSpPr>
          <p:spPr bwMode="auto">
            <a:xfrm>
              <a:off x="2192" y="1585"/>
              <a:ext cx="28" cy="33"/>
            </a:xfrm>
            <a:custGeom>
              <a:avLst/>
              <a:gdLst>
                <a:gd name="T0" fmla="*/ 18 w 28"/>
                <a:gd name="T1" fmla="*/ 0 h 33"/>
                <a:gd name="T2" fmla="*/ 12 w 28"/>
                <a:gd name="T3" fmla="*/ 7 h 33"/>
                <a:gd name="T4" fmla="*/ 0 w 28"/>
                <a:gd name="T5" fmla="*/ 23 h 33"/>
                <a:gd name="T6" fmla="*/ 11 w 28"/>
                <a:gd name="T7" fmla="*/ 33 h 33"/>
                <a:gd name="T8" fmla="*/ 25 w 28"/>
                <a:gd name="T9" fmla="*/ 16 h 33"/>
                <a:gd name="T10" fmla="*/ 28 w 28"/>
                <a:gd name="T11" fmla="*/ 9 h 33"/>
                <a:gd name="T12" fmla="*/ 18 w 28"/>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28" h="33">
                  <a:moveTo>
                    <a:pt x="18" y="0"/>
                  </a:moveTo>
                  <a:lnTo>
                    <a:pt x="12" y="7"/>
                  </a:lnTo>
                  <a:lnTo>
                    <a:pt x="0" y="23"/>
                  </a:lnTo>
                  <a:lnTo>
                    <a:pt x="11" y="33"/>
                  </a:lnTo>
                  <a:lnTo>
                    <a:pt x="25" y="16"/>
                  </a:lnTo>
                  <a:lnTo>
                    <a:pt x="28" y="9"/>
                  </a:lnTo>
                  <a:lnTo>
                    <a:pt x="18" y="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54" name="Freeform 130"/>
            <p:cNvSpPr>
              <a:spLocks/>
            </p:cNvSpPr>
            <p:nvPr/>
          </p:nvSpPr>
          <p:spPr bwMode="auto">
            <a:xfrm>
              <a:off x="2230" y="1523"/>
              <a:ext cx="27" cy="33"/>
            </a:xfrm>
            <a:custGeom>
              <a:avLst/>
              <a:gdLst>
                <a:gd name="T0" fmla="*/ 14 w 27"/>
                <a:gd name="T1" fmla="*/ 0 h 33"/>
                <a:gd name="T2" fmla="*/ 27 w 27"/>
                <a:gd name="T3" fmla="*/ 7 h 33"/>
                <a:gd name="T4" fmla="*/ 14 w 27"/>
                <a:gd name="T5" fmla="*/ 33 h 33"/>
                <a:gd name="T6" fmla="*/ 0 w 27"/>
                <a:gd name="T7" fmla="*/ 26 h 33"/>
                <a:gd name="T8" fmla="*/ 14 w 27"/>
                <a:gd name="T9" fmla="*/ 0 h 33"/>
              </a:gdLst>
              <a:ahLst/>
              <a:cxnLst>
                <a:cxn ang="0">
                  <a:pos x="T0" y="T1"/>
                </a:cxn>
                <a:cxn ang="0">
                  <a:pos x="T2" y="T3"/>
                </a:cxn>
                <a:cxn ang="0">
                  <a:pos x="T4" y="T5"/>
                </a:cxn>
                <a:cxn ang="0">
                  <a:pos x="T6" y="T7"/>
                </a:cxn>
                <a:cxn ang="0">
                  <a:pos x="T8" y="T9"/>
                </a:cxn>
              </a:cxnLst>
              <a:rect l="0" t="0" r="r" b="b"/>
              <a:pathLst>
                <a:path w="27" h="33">
                  <a:moveTo>
                    <a:pt x="14" y="0"/>
                  </a:moveTo>
                  <a:lnTo>
                    <a:pt x="27" y="7"/>
                  </a:lnTo>
                  <a:lnTo>
                    <a:pt x="14" y="33"/>
                  </a:lnTo>
                  <a:lnTo>
                    <a:pt x="0" y="26"/>
                  </a:lnTo>
                  <a:lnTo>
                    <a:pt x="14" y="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55" name="Freeform 131"/>
            <p:cNvSpPr>
              <a:spLocks/>
            </p:cNvSpPr>
            <p:nvPr/>
          </p:nvSpPr>
          <p:spPr bwMode="auto">
            <a:xfrm>
              <a:off x="2258" y="1455"/>
              <a:ext cx="19" cy="31"/>
            </a:xfrm>
            <a:custGeom>
              <a:avLst/>
              <a:gdLst>
                <a:gd name="T0" fmla="*/ 5 w 19"/>
                <a:gd name="T1" fmla="*/ 0 h 31"/>
                <a:gd name="T2" fmla="*/ 19 w 19"/>
                <a:gd name="T3" fmla="*/ 3 h 31"/>
                <a:gd name="T4" fmla="*/ 14 w 19"/>
                <a:gd name="T5" fmla="*/ 31 h 31"/>
                <a:gd name="T6" fmla="*/ 0 w 19"/>
                <a:gd name="T7" fmla="*/ 28 h 31"/>
                <a:gd name="T8" fmla="*/ 5 w 19"/>
                <a:gd name="T9" fmla="*/ 0 h 31"/>
              </a:gdLst>
              <a:ahLst/>
              <a:cxnLst>
                <a:cxn ang="0">
                  <a:pos x="T0" y="T1"/>
                </a:cxn>
                <a:cxn ang="0">
                  <a:pos x="T2" y="T3"/>
                </a:cxn>
                <a:cxn ang="0">
                  <a:pos x="T4" y="T5"/>
                </a:cxn>
                <a:cxn ang="0">
                  <a:pos x="T6" y="T7"/>
                </a:cxn>
                <a:cxn ang="0">
                  <a:pos x="T8" y="T9"/>
                </a:cxn>
              </a:cxnLst>
              <a:rect l="0" t="0" r="r" b="b"/>
              <a:pathLst>
                <a:path w="19" h="31">
                  <a:moveTo>
                    <a:pt x="5" y="0"/>
                  </a:moveTo>
                  <a:lnTo>
                    <a:pt x="19" y="3"/>
                  </a:lnTo>
                  <a:lnTo>
                    <a:pt x="14" y="31"/>
                  </a:lnTo>
                  <a:lnTo>
                    <a:pt x="0" y="28"/>
                  </a:lnTo>
                  <a:lnTo>
                    <a:pt x="5" y="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56" name="Freeform 132"/>
            <p:cNvSpPr>
              <a:spLocks/>
            </p:cNvSpPr>
            <p:nvPr/>
          </p:nvSpPr>
          <p:spPr bwMode="auto">
            <a:xfrm>
              <a:off x="2267" y="1408"/>
              <a:ext cx="16" cy="5"/>
            </a:xfrm>
            <a:custGeom>
              <a:avLst/>
              <a:gdLst>
                <a:gd name="T0" fmla="*/ 0 w 16"/>
                <a:gd name="T1" fmla="*/ 0 h 5"/>
                <a:gd name="T2" fmla="*/ 0 w 16"/>
                <a:gd name="T3" fmla="*/ 3 h 5"/>
                <a:gd name="T4" fmla="*/ 14 w 16"/>
                <a:gd name="T5" fmla="*/ 5 h 5"/>
                <a:gd name="T6" fmla="*/ 16 w 16"/>
                <a:gd name="T7" fmla="*/ 0 h 5"/>
                <a:gd name="T8" fmla="*/ 0 w 16"/>
                <a:gd name="T9" fmla="*/ 0 h 5"/>
              </a:gdLst>
              <a:ahLst/>
              <a:cxnLst>
                <a:cxn ang="0">
                  <a:pos x="T0" y="T1"/>
                </a:cxn>
                <a:cxn ang="0">
                  <a:pos x="T2" y="T3"/>
                </a:cxn>
                <a:cxn ang="0">
                  <a:pos x="T4" y="T5"/>
                </a:cxn>
                <a:cxn ang="0">
                  <a:pos x="T6" y="T7"/>
                </a:cxn>
                <a:cxn ang="0">
                  <a:pos x="T8" y="T9"/>
                </a:cxn>
              </a:cxnLst>
              <a:rect l="0" t="0" r="r" b="b"/>
              <a:pathLst>
                <a:path w="16" h="5">
                  <a:moveTo>
                    <a:pt x="0" y="0"/>
                  </a:moveTo>
                  <a:lnTo>
                    <a:pt x="0" y="3"/>
                  </a:lnTo>
                  <a:lnTo>
                    <a:pt x="14" y="5"/>
                  </a:lnTo>
                  <a:lnTo>
                    <a:pt x="16" y="0"/>
                  </a:lnTo>
                  <a:lnTo>
                    <a:pt x="0" y="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57" name="Freeform 133"/>
            <p:cNvSpPr>
              <a:spLocks/>
            </p:cNvSpPr>
            <p:nvPr/>
          </p:nvSpPr>
          <p:spPr bwMode="auto">
            <a:xfrm>
              <a:off x="2265" y="1384"/>
              <a:ext cx="18" cy="24"/>
            </a:xfrm>
            <a:custGeom>
              <a:avLst/>
              <a:gdLst>
                <a:gd name="T0" fmla="*/ 0 w 18"/>
                <a:gd name="T1" fmla="*/ 0 h 24"/>
                <a:gd name="T2" fmla="*/ 16 w 18"/>
                <a:gd name="T3" fmla="*/ 0 h 24"/>
                <a:gd name="T4" fmla="*/ 18 w 18"/>
                <a:gd name="T5" fmla="*/ 24 h 24"/>
                <a:gd name="T6" fmla="*/ 2 w 18"/>
                <a:gd name="T7" fmla="*/ 24 h 24"/>
                <a:gd name="T8" fmla="*/ 0 w 18"/>
                <a:gd name="T9" fmla="*/ 0 h 24"/>
              </a:gdLst>
              <a:ahLst/>
              <a:cxnLst>
                <a:cxn ang="0">
                  <a:pos x="T0" y="T1"/>
                </a:cxn>
                <a:cxn ang="0">
                  <a:pos x="T2" y="T3"/>
                </a:cxn>
                <a:cxn ang="0">
                  <a:pos x="T4" y="T5"/>
                </a:cxn>
                <a:cxn ang="0">
                  <a:pos x="T6" y="T7"/>
                </a:cxn>
                <a:cxn ang="0">
                  <a:pos x="T8" y="T9"/>
                </a:cxn>
              </a:cxnLst>
              <a:rect l="0" t="0" r="r" b="b"/>
              <a:pathLst>
                <a:path w="18" h="24">
                  <a:moveTo>
                    <a:pt x="0" y="0"/>
                  </a:moveTo>
                  <a:lnTo>
                    <a:pt x="16" y="0"/>
                  </a:lnTo>
                  <a:lnTo>
                    <a:pt x="18" y="24"/>
                  </a:lnTo>
                  <a:lnTo>
                    <a:pt x="2" y="24"/>
                  </a:lnTo>
                  <a:lnTo>
                    <a:pt x="0" y="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58" name="Freeform 134"/>
            <p:cNvSpPr>
              <a:spLocks/>
            </p:cNvSpPr>
            <p:nvPr/>
          </p:nvSpPr>
          <p:spPr bwMode="auto">
            <a:xfrm>
              <a:off x="2251" y="1311"/>
              <a:ext cx="23" cy="31"/>
            </a:xfrm>
            <a:custGeom>
              <a:avLst/>
              <a:gdLst>
                <a:gd name="T0" fmla="*/ 0 w 23"/>
                <a:gd name="T1" fmla="*/ 3 h 31"/>
                <a:gd name="T2" fmla="*/ 6 w 23"/>
                <a:gd name="T3" fmla="*/ 19 h 31"/>
                <a:gd name="T4" fmla="*/ 9 w 23"/>
                <a:gd name="T5" fmla="*/ 31 h 31"/>
                <a:gd name="T6" fmla="*/ 23 w 23"/>
                <a:gd name="T7" fmla="*/ 28 h 31"/>
                <a:gd name="T8" fmla="*/ 19 w 23"/>
                <a:gd name="T9" fmla="*/ 15 h 31"/>
                <a:gd name="T10" fmla="*/ 14 w 23"/>
                <a:gd name="T11" fmla="*/ 0 h 31"/>
                <a:gd name="T12" fmla="*/ 0 w 23"/>
                <a:gd name="T13" fmla="*/ 3 h 31"/>
              </a:gdLst>
              <a:ahLst/>
              <a:cxnLst>
                <a:cxn ang="0">
                  <a:pos x="T0" y="T1"/>
                </a:cxn>
                <a:cxn ang="0">
                  <a:pos x="T2" y="T3"/>
                </a:cxn>
                <a:cxn ang="0">
                  <a:pos x="T4" y="T5"/>
                </a:cxn>
                <a:cxn ang="0">
                  <a:pos x="T6" y="T7"/>
                </a:cxn>
                <a:cxn ang="0">
                  <a:pos x="T8" y="T9"/>
                </a:cxn>
                <a:cxn ang="0">
                  <a:pos x="T10" y="T11"/>
                </a:cxn>
                <a:cxn ang="0">
                  <a:pos x="T12" y="T13"/>
                </a:cxn>
              </a:cxnLst>
              <a:rect l="0" t="0" r="r" b="b"/>
              <a:pathLst>
                <a:path w="23" h="31">
                  <a:moveTo>
                    <a:pt x="0" y="3"/>
                  </a:moveTo>
                  <a:lnTo>
                    <a:pt x="6" y="19"/>
                  </a:lnTo>
                  <a:lnTo>
                    <a:pt x="9" y="31"/>
                  </a:lnTo>
                  <a:lnTo>
                    <a:pt x="23" y="28"/>
                  </a:lnTo>
                  <a:lnTo>
                    <a:pt x="19" y="15"/>
                  </a:lnTo>
                  <a:lnTo>
                    <a:pt x="14" y="0"/>
                  </a:lnTo>
                  <a:lnTo>
                    <a:pt x="0" y="3"/>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59" name="Freeform 135"/>
            <p:cNvSpPr>
              <a:spLocks/>
            </p:cNvSpPr>
            <p:nvPr/>
          </p:nvSpPr>
          <p:spPr bwMode="auto">
            <a:xfrm>
              <a:off x="2222" y="1243"/>
              <a:ext cx="26" cy="31"/>
            </a:xfrm>
            <a:custGeom>
              <a:avLst/>
              <a:gdLst>
                <a:gd name="T0" fmla="*/ 0 w 26"/>
                <a:gd name="T1" fmla="*/ 7 h 31"/>
                <a:gd name="T2" fmla="*/ 5 w 26"/>
                <a:gd name="T3" fmla="*/ 14 h 31"/>
                <a:gd name="T4" fmla="*/ 14 w 26"/>
                <a:gd name="T5" fmla="*/ 31 h 31"/>
                <a:gd name="T6" fmla="*/ 26 w 26"/>
                <a:gd name="T7" fmla="*/ 26 h 31"/>
                <a:gd name="T8" fmla="*/ 17 w 26"/>
                <a:gd name="T9" fmla="*/ 7 h 31"/>
                <a:gd name="T10" fmla="*/ 12 w 26"/>
                <a:gd name="T11" fmla="*/ 0 h 31"/>
                <a:gd name="T12" fmla="*/ 0 w 26"/>
                <a:gd name="T13" fmla="*/ 7 h 31"/>
              </a:gdLst>
              <a:ahLst/>
              <a:cxnLst>
                <a:cxn ang="0">
                  <a:pos x="T0" y="T1"/>
                </a:cxn>
                <a:cxn ang="0">
                  <a:pos x="T2" y="T3"/>
                </a:cxn>
                <a:cxn ang="0">
                  <a:pos x="T4" y="T5"/>
                </a:cxn>
                <a:cxn ang="0">
                  <a:pos x="T6" y="T7"/>
                </a:cxn>
                <a:cxn ang="0">
                  <a:pos x="T8" y="T9"/>
                </a:cxn>
                <a:cxn ang="0">
                  <a:pos x="T10" y="T11"/>
                </a:cxn>
                <a:cxn ang="0">
                  <a:pos x="T12" y="T13"/>
                </a:cxn>
              </a:cxnLst>
              <a:rect l="0" t="0" r="r" b="b"/>
              <a:pathLst>
                <a:path w="26" h="31">
                  <a:moveTo>
                    <a:pt x="0" y="7"/>
                  </a:moveTo>
                  <a:lnTo>
                    <a:pt x="5" y="14"/>
                  </a:lnTo>
                  <a:lnTo>
                    <a:pt x="14" y="31"/>
                  </a:lnTo>
                  <a:lnTo>
                    <a:pt x="26" y="26"/>
                  </a:lnTo>
                  <a:lnTo>
                    <a:pt x="17" y="7"/>
                  </a:lnTo>
                  <a:lnTo>
                    <a:pt x="12" y="0"/>
                  </a:lnTo>
                  <a:lnTo>
                    <a:pt x="0" y="7"/>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60" name="Freeform 136"/>
            <p:cNvSpPr>
              <a:spLocks/>
            </p:cNvSpPr>
            <p:nvPr/>
          </p:nvSpPr>
          <p:spPr bwMode="auto">
            <a:xfrm>
              <a:off x="2178" y="1184"/>
              <a:ext cx="32" cy="31"/>
            </a:xfrm>
            <a:custGeom>
              <a:avLst/>
              <a:gdLst>
                <a:gd name="T0" fmla="*/ 0 w 32"/>
                <a:gd name="T1" fmla="*/ 9 h 31"/>
                <a:gd name="T2" fmla="*/ 13 w 32"/>
                <a:gd name="T3" fmla="*/ 0 h 31"/>
                <a:gd name="T4" fmla="*/ 32 w 32"/>
                <a:gd name="T5" fmla="*/ 23 h 31"/>
                <a:gd name="T6" fmla="*/ 19 w 32"/>
                <a:gd name="T7" fmla="*/ 31 h 31"/>
                <a:gd name="T8" fmla="*/ 0 w 32"/>
                <a:gd name="T9" fmla="*/ 9 h 31"/>
              </a:gdLst>
              <a:ahLst/>
              <a:cxnLst>
                <a:cxn ang="0">
                  <a:pos x="T0" y="T1"/>
                </a:cxn>
                <a:cxn ang="0">
                  <a:pos x="T2" y="T3"/>
                </a:cxn>
                <a:cxn ang="0">
                  <a:pos x="T4" y="T5"/>
                </a:cxn>
                <a:cxn ang="0">
                  <a:pos x="T6" y="T7"/>
                </a:cxn>
                <a:cxn ang="0">
                  <a:pos x="T8" y="T9"/>
                </a:cxn>
              </a:cxnLst>
              <a:rect l="0" t="0" r="r" b="b"/>
              <a:pathLst>
                <a:path w="32" h="31">
                  <a:moveTo>
                    <a:pt x="0" y="9"/>
                  </a:moveTo>
                  <a:lnTo>
                    <a:pt x="13" y="0"/>
                  </a:lnTo>
                  <a:lnTo>
                    <a:pt x="32" y="23"/>
                  </a:lnTo>
                  <a:lnTo>
                    <a:pt x="19" y="31"/>
                  </a:lnTo>
                  <a:lnTo>
                    <a:pt x="0" y="9"/>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61" name="Freeform 137"/>
            <p:cNvSpPr>
              <a:spLocks/>
            </p:cNvSpPr>
            <p:nvPr/>
          </p:nvSpPr>
          <p:spPr bwMode="auto">
            <a:xfrm>
              <a:off x="2126" y="1132"/>
              <a:ext cx="33" cy="29"/>
            </a:xfrm>
            <a:custGeom>
              <a:avLst/>
              <a:gdLst>
                <a:gd name="T0" fmla="*/ 0 w 33"/>
                <a:gd name="T1" fmla="*/ 12 h 29"/>
                <a:gd name="T2" fmla="*/ 21 w 33"/>
                <a:gd name="T3" fmla="*/ 29 h 29"/>
                <a:gd name="T4" fmla="*/ 23 w 33"/>
                <a:gd name="T5" fmla="*/ 29 h 29"/>
                <a:gd name="T6" fmla="*/ 33 w 33"/>
                <a:gd name="T7" fmla="*/ 19 h 29"/>
                <a:gd name="T8" fmla="*/ 32 w 33"/>
                <a:gd name="T9" fmla="*/ 17 h 29"/>
                <a:gd name="T10" fmla="*/ 11 w 33"/>
                <a:gd name="T11" fmla="*/ 0 h 29"/>
                <a:gd name="T12" fmla="*/ 0 w 33"/>
                <a:gd name="T13" fmla="*/ 12 h 29"/>
              </a:gdLst>
              <a:ahLst/>
              <a:cxnLst>
                <a:cxn ang="0">
                  <a:pos x="T0" y="T1"/>
                </a:cxn>
                <a:cxn ang="0">
                  <a:pos x="T2" y="T3"/>
                </a:cxn>
                <a:cxn ang="0">
                  <a:pos x="T4" y="T5"/>
                </a:cxn>
                <a:cxn ang="0">
                  <a:pos x="T6" y="T7"/>
                </a:cxn>
                <a:cxn ang="0">
                  <a:pos x="T8" y="T9"/>
                </a:cxn>
                <a:cxn ang="0">
                  <a:pos x="T10" y="T11"/>
                </a:cxn>
                <a:cxn ang="0">
                  <a:pos x="T12" y="T13"/>
                </a:cxn>
              </a:cxnLst>
              <a:rect l="0" t="0" r="r" b="b"/>
              <a:pathLst>
                <a:path w="33" h="29">
                  <a:moveTo>
                    <a:pt x="0" y="12"/>
                  </a:moveTo>
                  <a:lnTo>
                    <a:pt x="21" y="29"/>
                  </a:lnTo>
                  <a:lnTo>
                    <a:pt x="23" y="29"/>
                  </a:lnTo>
                  <a:lnTo>
                    <a:pt x="33" y="19"/>
                  </a:lnTo>
                  <a:lnTo>
                    <a:pt x="32" y="17"/>
                  </a:lnTo>
                  <a:lnTo>
                    <a:pt x="11" y="0"/>
                  </a:lnTo>
                  <a:lnTo>
                    <a:pt x="0" y="12"/>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62" name="Freeform 138"/>
            <p:cNvSpPr>
              <a:spLocks/>
            </p:cNvSpPr>
            <p:nvPr/>
          </p:nvSpPr>
          <p:spPr bwMode="auto">
            <a:xfrm>
              <a:off x="2067" y="1090"/>
              <a:ext cx="33" cy="28"/>
            </a:xfrm>
            <a:custGeom>
              <a:avLst/>
              <a:gdLst>
                <a:gd name="T0" fmla="*/ 0 w 33"/>
                <a:gd name="T1" fmla="*/ 12 h 28"/>
                <a:gd name="T2" fmla="*/ 9 w 33"/>
                <a:gd name="T3" fmla="*/ 18 h 28"/>
                <a:gd name="T4" fmla="*/ 25 w 33"/>
                <a:gd name="T5" fmla="*/ 28 h 28"/>
                <a:gd name="T6" fmla="*/ 33 w 33"/>
                <a:gd name="T7" fmla="*/ 16 h 28"/>
                <a:gd name="T8" fmla="*/ 18 w 33"/>
                <a:gd name="T9" fmla="*/ 5 h 28"/>
                <a:gd name="T10" fmla="*/ 9 w 33"/>
                <a:gd name="T11" fmla="*/ 0 h 28"/>
                <a:gd name="T12" fmla="*/ 0 w 33"/>
                <a:gd name="T13" fmla="*/ 12 h 28"/>
              </a:gdLst>
              <a:ahLst/>
              <a:cxnLst>
                <a:cxn ang="0">
                  <a:pos x="T0" y="T1"/>
                </a:cxn>
                <a:cxn ang="0">
                  <a:pos x="T2" y="T3"/>
                </a:cxn>
                <a:cxn ang="0">
                  <a:pos x="T4" y="T5"/>
                </a:cxn>
                <a:cxn ang="0">
                  <a:pos x="T6" y="T7"/>
                </a:cxn>
                <a:cxn ang="0">
                  <a:pos x="T8" y="T9"/>
                </a:cxn>
                <a:cxn ang="0">
                  <a:pos x="T10" y="T11"/>
                </a:cxn>
                <a:cxn ang="0">
                  <a:pos x="T12" y="T13"/>
                </a:cxn>
              </a:cxnLst>
              <a:rect l="0" t="0" r="r" b="b"/>
              <a:pathLst>
                <a:path w="33" h="28">
                  <a:moveTo>
                    <a:pt x="0" y="12"/>
                  </a:moveTo>
                  <a:lnTo>
                    <a:pt x="9" y="18"/>
                  </a:lnTo>
                  <a:lnTo>
                    <a:pt x="25" y="28"/>
                  </a:lnTo>
                  <a:lnTo>
                    <a:pt x="33" y="16"/>
                  </a:lnTo>
                  <a:lnTo>
                    <a:pt x="18" y="5"/>
                  </a:lnTo>
                  <a:lnTo>
                    <a:pt x="9" y="0"/>
                  </a:lnTo>
                  <a:lnTo>
                    <a:pt x="0" y="12"/>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63" name="Freeform 139"/>
            <p:cNvSpPr>
              <a:spLocks/>
            </p:cNvSpPr>
            <p:nvPr/>
          </p:nvSpPr>
          <p:spPr bwMode="auto">
            <a:xfrm>
              <a:off x="2003" y="1057"/>
              <a:ext cx="33" cy="25"/>
            </a:xfrm>
            <a:custGeom>
              <a:avLst/>
              <a:gdLst>
                <a:gd name="T0" fmla="*/ 0 w 33"/>
                <a:gd name="T1" fmla="*/ 14 h 25"/>
                <a:gd name="T2" fmla="*/ 7 w 33"/>
                <a:gd name="T3" fmla="*/ 0 h 25"/>
                <a:gd name="T4" fmla="*/ 33 w 33"/>
                <a:gd name="T5" fmla="*/ 12 h 25"/>
                <a:gd name="T6" fmla="*/ 26 w 33"/>
                <a:gd name="T7" fmla="*/ 25 h 25"/>
                <a:gd name="T8" fmla="*/ 0 w 33"/>
                <a:gd name="T9" fmla="*/ 14 h 25"/>
              </a:gdLst>
              <a:ahLst/>
              <a:cxnLst>
                <a:cxn ang="0">
                  <a:pos x="T0" y="T1"/>
                </a:cxn>
                <a:cxn ang="0">
                  <a:pos x="T2" y="T3"/>
                </a:cxn>
                <a:cxn ang="0">
                  <a:pos x="T4" y="T5"/>
                </a:cxn>
                <a:cxn ang="0">
                  <a:pos x="T6" y="T7"/>
                </a:cxn>
                <a:cxn ang="0">
                  <a:pos x="T8" y="T9"/>
                </a:cxn>
              </a:cxnLst>
              <a:rect l="0" t="0" r="r" b="b"/>
              <a:pathLst>
                <a:path w="33" h="25">
                  <a:moveTo>
                    <a:pt x="0" y="14"/>
                  </a:moveTo>
                  <a:lnTo>
                    <a:pt x="7" y="0"/>
                  </a:lnTo>
                  <a:lnTo>
                    <a:pt x="33" y="12"/>
                  </a:lnTo>
                  <a:lnTo>
                    <a:pt x="26" y="25"/>
                  </a:lnTo>
                  <a:lnTo>
                    <a:pt x="0" y="14"/>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64" name="Freeform 140"/>
            <p:cNvSpPr>
              <a:spLocks/>
            </p:cNvSpPr>
            <p:nvPr/>
          </p:nvSpPr>
          <p:spPr bwMode="auto">
            <a:xfrm>
              <a:off x="1935" y="1033"/>
              <a:ext cx="33" cy="23"/>
            </a:xfrm>
            <a:custGeom>
              <a:avLst/>
              <a:gdLst>
                <a:gd name="T0" fmla="*/ 0 w 33"/>
                <a:gd name="T1" fmla="*/ 14 h 23"/>
                <a:gd name="T2" fmla="*/ 11 w 33"/>
                <a:gd name="T3" fmla="*/ 16 h 23"/>
                <a:gd name="T4" fmla="*/ 28 w 33"/>
                <a:gd name="T5" fmla="*/ 23 h 23"/>
                <a:gd name="T6" fmla="*/ 33 w 33"/>
                <a:gd name="T7" fmla="*/ 9 h 23"/>
                <a:gd name="T8" fmla="*/ 16 w 33"/>
                <a:gd name="T9" fmla="*/ 2 h 23"/>
                <a:gd name="T10" fmla="*/ 5 w 33"/>
                <a:gd name="T11" fmla="*/ 0 h 23"/>
                <a:gd name="T12" fmla="*/ 0 w 33"/>
                <a:gd name="T13" fmla="*/ 14 h 23"/>
              </a:gdLst>
              <a:ahLst/>
              <a:cxnLst>
                <a:cxn ang="0">
                  <a:pos x="T0" y="T1"/>
                </a:cxn>
                <a:cxn ang="0">
                  <a:pos x="T2" y="T3"/>
                </a:cxn>
                <a:cxn ang="0">
                  <a:pos x="T4" y="T5"/>
                </a:cxn>
                <a:cxn ang="0">
                  <a:pos x="T6" y="T7"/>
                </a:cxn>
                <a:cxn ang="0">
                  <a:pos x="T8" y="T9"/>
                </a:cxn>
                <a:cxn ang="0">
                  <a:pos x="T10" y="T11"/>
                </a:cxn>
                <a:cxn ang="0">
                  <a:pos x="T12" y="T13"/>
                </a:cxn>
              </a:cxnLst>
              <a:rect l="0" t="0" r="r" b="b"/>
              <a:pathLst>
                <a:path w="33" h="23">
                  <a:moveTo>
                    <a:pt x="0" y="14"/>
                  </a:moveTo>
                  <a:lnTo>
                    <a:pt x="11" y="16"/>
                  </a:lnTo>
                  <a:lnTo>
                    <a:pt x="28" y="23"/>
                  </a:lnTo>
                  <a:lnTo>
                    <a:pt x="33" y="9"/>
                  </a:lnTo>
                  <a:lnTo>
                    <a:pt x="16" y="2"/>
                  </a:lnTo>
                  <a:lnTo>
                    <a:pt x="5" y="0"/>
                  </a:lnTo>
                  <a:lnTo>
                    <a:pt x="0" y="14"/>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65" name="Freeform 141"/>
            <p:cNvSpPr>
              <a:spLocks/>
            </p:cNvSpPr>
            <p:nvPr/>
          </p:nvSpPr>
          <p:spPr bwMode="auto">
            <a:xfrm>
              <a:off x="1866" y="1016"/>
              <a:ext cx="31" cy="19"/>
            </a:xfrm>
            <a:custGeom>
              <a:avLst/>
              <a:gdLst>
                <a:gd name="T0" fmla="*/ 0 w 31"/>
                <a:gd name="T1" fmla="*/ 13 h 19"/>
                <a:gd name="T2" fmla="*/ 1 w 31"/>
                <a:gd name="T3" fmla="*/ 0 h 19"/>
                <a:gd name="T4" fmla="*/ 31 w 31"/>
                <a:gd name="T5" fmla="*/ 5 h 19"/>
                <a:gd name="T6" fmla="*/ 28 w 31"/>
                <a:gd name="T7" fmla="*/ 19 h 19"/>
                <a:gd name="T8" fmla="*/ 0 w 31"/>
                <a:gd name="T9" fmla="*/ 13 h 19"/>
              </a:gdLst>
              <a:ahLst/>
              <a:cxnLst>
                <a:cxn ang="0">
                  <a:pos x="T0" y="T1"/>
                </a:cxn>
                <a:cxn ang="0">
                  <a:pos x="T2" y="T3"/>
                </a:cxn>
                <a:cxn ang="0">
                  <a:pos x="T4" y="T5"/>
                </a:cxn>
                <a:cxn ang="0">
                  <a:pos x="T6" y="T7"/>
                </a:cxn>
                <a:cxn ang="0">
                  <a:pos x="T8" y="T9"/>
                </a:cxn>
              </a:cxnLst>
              <a:rect l="0" t="0" r="r" b="b"/>
              <a:pathLst>
                <a:path w="31" h="19">
                  <a:moveTo>
                    <a:pt x="0" y="13"/>
                  </a:moveTo>
                  <a:lnTo>
                    <a:pt x="1" y="0"/>
                  </a:lnTo>
                  <a:lnTo>
                    <a:pt x="31" y="5"/>
                  </a:lnTo>
                  <a:lnTo>
                    <a:pt x="28" y="19"/>
                  </a:lnTo>
                  <a:lnTo>
                    <a:pt x="0" y="13"/>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66" name="Freeform 142"/>
            <p:cNvSpPr>
              <a:spLocks/>
            </p:cNvSpPr>
            <p:nvPr/>
          </p:nvSpPr>
          <p:spPr bwMode="auto">
            <a:xfrm>
              <a:off x="1793" y="1005"/>
              <a:ext cx="31" cy="18"/>
            </a:xfrm>
            <a:custGeom>
              <a:avLst/>
              <a:gdLst>
                <a:gd name="T0" fmla="*/ 0 w 31"/>
                <a:gd name="T1" fmla="*/ 16 h 18"/>
                <a:gd name="T2" fmla="*/ 2 w 31"/>
                <a:gd name="T3" fmla="*/ 16 h 18"/>
                <a:gd name="T4" fmla="*/ 29 w 31"/>
                <a:gd name="T5" fmla="*/ 18 h 18"/>
                <a:gd name="T6" fmla="*/ 31 w 31"/>
                <a:gd name="T7" fmla="*/ 4 h 18"/>
                <a:gd name="T8" fmla="*/ 3 w 31"/>
                <a:gd name="T9" fmla="*/ 0 h 18"/>
                <a:gd name="T10" fmla="*/ 2 w 31"/>
                <a:gd name="T11" fmla="*/ 0 h 18"/>
                <a:gd name="T12" fmla="*/ 0 w 31"/>
                <a:gd name="T13" fmla="*/ 16 h 18"/>
              </a:gdLst>
              <a:ahLst/>
              <a:cxnLst>
                <a:cxn ang="0">
                  <a:pos x="T0" y="T1"/>
                </a:cxn>
                <a:cxn ang="0">
                  <a:pos x="T2" y="T3"/>
                </a:cxn>
                <a:cxn ang="0">
                  <a:pos x="T4" y="T5"/>
                </a:cxn>
                <a:cxn ang="0">
                  <a:pos x="T6" y="T7"/>
                </a:cxn>
                <a:cxn ang="0">
                  <a:pos x="T8" y="T9"/>
                </a:cxn>
                <a:cxn ang="0">
                  <a:pos x="T10" y="T11"/>
                </a:cxn>
                <a:cxn ang="0">
                  <a:pos x="T12" y="T13"/>
                </a:cxn>
              </a:cxnLst>
              <a:rect l="0" t="0" r="r" b="b"/>
              <a:pathLst>
                <a:path w="31" h="18">
                  <a:moveTo>
                    <a:pt x="0" y="16"/>
                  </a:moveTo>
                  <a:lnTo>
                    <a:pt x="2" y="16"/>
                  </a:lnTo>
                  <a:lnTo>
                    <a:pt x="29" y="18"/>
                  </a:lnTo>
                  <a:lnTo>
                    <a:pt x="31" y="4"/>
                  </a:lnTo>
                  <a:lnTo>
                    <a:pt x="3" y="0"/>
                  </a:lnTo>
                  <a:lnTo>
                    <a:pt x="2" y="0"/>
                  </a:lnTo>
                  <a:lnTo>
                    <a:pt x="0" y="16"/>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67" name="Freeform 143"/>
            <p:cNvSpPr>
              <a:spLocks/>
            </p:cNvSpPr>
            <p:nvPr/>
          </p:nvSpPr>
          <p:spPr bwMode="auto">
            <a:xfrm>
              <a:off x="1741" y="1003"/>
              <a:ext cx="10" cy="16"/>
            </a:xfrm>
            <a:custGeom>
              <a:avLst/>
              <a:gdLst>
                <a:gd name="T0" fmla="*/ 0 w 10"/>
                <a:gd name="T1" fmla="*/ 0 h 16"/>
                <a:gd name="T2" fmla="*/ 0 w 10"/>
                <a:gd name="T3" fmla="*/ 14 h 16"/>
                <a:gd name="T4" fmla="*/ 8 w 10"/>
                <a:gd name="T5" fmla="*/ 16 h 16"/>
                <a:gd name="T6" fmla="*/ 10 w 10"/>
                <a:gd name="T7" fmla="*/ 0 h 16"/>
                <a:gd name="T8" fmla="*/ 0 w 10"/>
                <a:gd name="T9" fmla="*/ 0 h 16"/>
              </a:gdLst>
              <a:ahLst/>
              <a:cxnLst>
                <a:cxn ang="0">
                  <a:pos x="T0" y="T1"/>
                </a:cxn>
                <a:cxn ang="0">
                  <a:pos x="T2" y="T3"/>
                </a:cxn>
                <a:cxn ang="0">
                  <a:pos x="T4" y="T5"/>
                </a:cxn>
                <a:cxn ang="0">
                  <a:pos x="T6" y="T7"/>
                </a:cxn>
                <a:cxn ang="0">
                  <a:pos x="T8" y="T9"/>
                </a:cxn>
              </a:cxnLst>
              <a:rect l="0" t="0" r="r" b="b"/>
              <a:pathLst>
                <a:path w="10" h="16">
                  <a:moveTo>
                    <a:pt x="0" y="0"/>
                  </a:moveTo>
                  <a:lnTo>
                    <a:pt x="0" y="14"/>
                  </a:lnTo>
                  <a:lnTo>
                    <a:pt x="8" y="16"/>
                  </a:lnTo>
                  <a:lnTo>
                    <a:pt x="10" y="0"/>
                  </a:lnTo>
                  <a:lnTo>
                    <a:pt x="0" y="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68" name="Freeform 144"/>
            <p:cNvSpPr>
              <a:spLocks/>
            </p:cNvSpPr>
            <p:nvPr/>
          </p:nvSpPr>
          <p:spPr bwMode="auto">
            <a:xfrm>
              <a:off x="2953" y="1680"/>
              <a:ext cx="966" cy="244"/>
            </a:xfrm>
            <a:custGeom>
              <a:avLst/>
              <a:gdLst>
                <a:gd name="T0" fmla="*/ 966 w 966"/>
                <a:gd name="T1" fmla="*/ 229 h 229"/>
                <a:gd name="T2" fmla="*/ 948 w 966"/>
                <a:gd name="T3" fmla="*/ 203 h 229"/>
                <a:gd name="T4" fmla="*/ 929 w 966"/>
                <a:gd name="T5" fmla="*/ 180 h 229"/>
                <a:gd name="T6" fmla="*/ 907 w 966"/>
                <a:gd name="T7" fmla="*/ 158 h 229"/>
                <a:gd name="T8" fmla="*/ 884 w 966"/>
                <a:gd name="T9" fmla="*/ 135 h 229"/>
                <a:gd name="T10" fmla="*/ 858 w 966"/>
                <a:gd name="T11" fmla="*/ 116 h 229"/>
                <a:gd name="T12" fmla="*/ 830 w 966"/>
                <a:gd name="T13" fmla="*/ 97 h 229"/>
                <a:gd name="T14" fmla="*/ 802 w 966"/>
                <a:gd name="T15" fmla="*/ 79 h 229"/>
                <a:gd name="T16" fmla="*/ 771 w 966"/>
                <a:gd name="T17" fmla="*/ 64 h 229"/>
                <a:gd name="T18" fmla="*/ 740 w 966"/>
                <a:gd name="T19" fmla="*/ 50 h 229"/>
                <a:gd name="T20" fmla="*/ 707 w 966"/>
                <a:gd name="T21" fmla="*/ 36 h 229"/>
                <a:gd name="T22" fmla="*/ 672 w 966"/>
                <a:gd name="T23" fmla="*/ 26 h 229"/>
                <a:gd name="T24" fmla="*/ 636 w 966"/>
                <a:gd name="T25" fmla="*/ 17 h 229"/>
                <a:gd name="T26" fmla="*/ 599 w 966"/>
                <a:gd name="T27" fmla="*/ 10 h 229"/>
                <a:gd name="T28" fmla="*/ 561 w 966"/>
                <a:gd name="T29" fmla="*/ 5 h 229"/>
                <a:gd name="T30" fmla="*/ 523 w 966"/>
                <a:gd name="T31" fmla="*/ 1 h 229"/>
                <a:gd name="T32" fmla="*/ 483 w 966"/>
                <a:gd name="T33" fmla="*/ 0 h 229"/>
                <a:gd name="T34" fmla="*/ 443 w 966"/>
                <a:gd name="T35" fmla="*/ 1 h 229"/>
                <a:gd name="T36" fmla="*/ 405 w 966"/>
                <a:gd name="T37" fmla="*/ 5 h 229"/>
                <a:gd name="T38" fmla="*/ 366 w 966"/>
                <a:gd name="T39" fmla="*/ 10 h 229"/>
                <a:gd name="T40" fmla="*/ 330 w 966"/>
                <a:gd name="T41" fmla="*/ 17 h 229"/>
                <a:gd name="T42" fmla="*/ 293 w 966"/>
                <a:gd name="T43" fmla="*/ 26 h 229"/>
                <a:gd name="T44" fmla="*/ 259 w 966"/>
                <a:gd name="T45" fmla="*/ 36 h 229"/>
                <a:gd name="T46" fmla="*/ 226 w 966"/>
                <a:gd name="T47" fmla="*/ 50 h 229"/>
                <a:gd name="T48" fmla="*/ 193 w 966"/>
                <a:gd name="T49" fmla="*/ 64 h 229"/>
                <a:gd name="T50" fmla="*/ 163 w 966"/>
                <a:gd name="T51" fmla="*/ 79 h 229"/>
                <a:gd name="T52" fmla="*/ 134 w 966"/>
                <a:gd name="T53" fmla="*/ 97 h 229"/>
                <a:gd name="T54" fmla="*/ 106 w 966"/>
                <a:gd name="T55" fmla="*/ 116 h 229"/>
                <a:gd name="T56" fmla="*/ 82 w 966"/>
                <a:gd name="T57" fmla="*/ 135 h 229"/>
                <a:gd name="T58" fmla="*/ 57 w 966"/>
                <a:gd name="T59" fmla="*/ 158 h 229"/>
                <a:gd name="T60" fmla="*/ 36 w 966"/>
                <a:gd name="T61" fmla="*/ 180 h 229"/>
                <a:gd name="T62" fmla="*/ 17 w 966"/>
                <a:gd name="T63" fmla="*/ 203 h 229"/>
                <a:gd name="T64" fmla="*/ 0 w 966"/>
                <a:gd name="T65"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6" h="229">
                  <a:moveTo>
                    <a:pt x="0" y="229"/>
                  </a:moveTo>
                  <a:lnTo>
                    <a:pt x="966" y="229"/>
                  </a:lnTo>
                  <a:lnTo>
                    <a:pt x="957" y="215"/>
                  </a:lnTo>
                  <a:lnTo>
                    <a:pt x="948" y="203"/>
                  </a:lnTo>
                  <a:lnTo>
                    <a:pt x="938" y="191"/>
                  </a:lnTo>
                  <a:lnTo>
                    <a:pt x="929" y="180"/>
                  </a:lnTo>
                  <a:lnTo>
                    <a:pt x="919" y="168"/>
                  </a:lnTo>
                  <a:lnTo>
                    <a:pt x="907" y="158"/>
                  </a:lnTo>
                  <a:lnTo>
                    <a:pt x="896" y="145"/>
                  </a:lnTo>
                  <a:lnTo>
                    <a:pt x="884" y="135"/>
                  </a:lnTo>
                  <a:lnTo>
                    <a:pt x="872" y="125"/>
                  </a:lnTo>
                  <a:lnTo>
                    <a:pt x="858" y="116"/>
                  </a:lnTo>
                  <a:lnTo>
                    <a:pt x="844" y="105"/>
                  </a:lnTo>
                  <a:lnTo>
                    <a:pt x="830" y="97"/>
                  </a:lnTo>
                  <a:lnTo>
                    <a:pt x="816" y="88"/>
                  </a:lnTo>
                  <a:lnTo>
                    <a:pt x="802" y="79"/>
                  </a:lnTo>
                  <a:lnTo>
                    <a:pt x="787" y="71"/>
                  </a:lnTo>
                  <a:lnTo>
                    <a:pt x="771" y="64"/>
                  </a:lnTo>
                  <a:lnTo>
                    <a:pt x="755" y="57"/>
                  </a:lnTo>
                  <a:lnTo>
                    <a:pt x="740" y="50"/>
                  </a:lnTo>
                  <a:lnTo>
                    <a:pt x="722" y="43"/>
                  </a:lnTo>
                  <a:lnTo>
                    <a:pt x="707" y="36"/>
                  </a:lnTo>
                  <a:lnTo>
                    <a:pt x="689" y="31"/>
                  </a:lnTo>
                  <a:lnTo>
                    <a:pt x="672" y="26"/>
                  </a:lnTo>
                  <a:lnTo>
                    <a:pt x="653" y="20"/>
                  </a:lnTo>
                  <a:lnTo>
                    <a:pt x="636" y="17"/>
                  </a:lnTo>
                  <a:lnTo>
                    <a:pt x="616" y="13"/>
                  </a:lnTo>
                  <a:lnTo>
                    <a:pt x="599" y="10"/>
                  </a:lnTo>
                  <a:lnTo>
                    <a:pt x="580" y="6"/>
                  </a:lnTo>
                  <a:lnTo>
                    <a:pt x="561" y="5"/>
                  </a:lnTo>
                  <a:lnTo>
                    <a:pt x="542" y="3"/>
                  </a:lnTo>
                  <a:lnTo>
                    <a:pt x="523" y="1"/>
                  </a:lnTo>
                  <a:lnTo>
                    <a:pt x="502" y="0"/>
                  </a:lnTo>
                  <a:lnTo>
                    <a:pt x="483" y="0"/>
                  </a:lnTo>
                  <a:lnTo>
                    <a:pt x="462" y="0"/>
                  </a:lnTo>
                  <a:lnTo>
                    <a:pt x="443" y="1"/>
                  </a:lnTo>
                  <a:lnTo>
                    <a:pt x="424" y="3"/>
                  </a:lnTo>
                  <a:lnTo>
                    <a:pt x="405" y="5"/>
                  </a:lnTo>
                  <a:lnTo>
                    <a:pt x="385" y="6"/>
                  </a:lnTo>
                  <a:lnTo>
                    <a:pt x="366" y="10"/>
                  </a:lnTo>
                  <a:lnTo>
                    <a:pt x="347" y="13"/>
                  </a:lnTo>
                  <a:lnTo>
                    <a:pt x="330" y="17"/>
                  </a:lnTo>
                  <a:lnTo>
                    <a:pt x="311" y="20"/>
                  </a:lnTo>
                  <a:lnTo>
                    <a:pt x="293" y="26"/>
                  </a:lnTo>
                  <a:lnTo>
                    <a:pt x="276" y="31"/>
                  </a:lnTo>
                  <a:lnTo>
                    <a:pt x="259" y="36"/>
                  </a:lnTo>
                  <a:lnTo>
                    <a:pt x="241" y="43"/>
                  </a:lnTo>
                  <a:lnTo>
                    <a:pt x="226" y="50"/>
                  </a:lnTo>
                  <a:lnTo>
                    <a:pt x="208" y="57"/>
                  </a:lnTo>
                  <a:lnTo>
                    <a:pt x="193" y="64"/>
                  </a:lnTo>
                  <a:lnTo>
                    <a:pt x="177" y="71"/>
                  </a:lnTo>
                  <a:lnTo>
                    <a:pt x="163" y="79"/>
                  </a:lnTo>
                  <a:lnTo>
                    <a:pt x="148" y="88"/>
                  </a:lnTo>
                  <a:lnTo>
                    <a:pt x="134" y="97"/>
                  </a:lnTo>
                  <a:lnTo>
                    <a:pt x="120" y="105"/>
                  </a:lnTo>
                  <a:lnTo>
                    <a:pt x="106" y="116"/>
                  </a:lnTo>
                  <a:lnTo>
                    <a:pt x="94" y="125"/>
                  </a:lnTo>
                  <a:lnTo>
                    <a:pt x="82" y="135"/>
                  </a:lnTo>
                  <a:lnTo>
                    <a:pt x="69" y="145"/>
                  </a:lnTo>
                  <a:lnTo>
                    <a:pt x="57" y="158"/>
                  </a:lnTo>
                  <a:lnTo>
                    <a:pt x="47" y="168"/>
                  </a:lnTo>
                  <a:lnTo>
                    <a:pt x="36" y="180"/>
                  </a:lnTo>
                  <a:lnTo>
                    <a:pt x="26" y="191"/>
                  </a:lnTo>
                  <a:lnTo>
                    <a:pt x="17" y="203"/>
                  </a:lnTo>
                  <a:lnTo>
                    <a:pt x="9" y="215"/>
                  </a:lnTo>
                  <a:lnTo>
                    <a:pt x="0" y="229"/>
                  </a:lnTo>
                  <a:close/>
                </a:path>
              </a:pathLst>
            </a:custGeom>
            <a:solidFill>
              <a:srgbClr val="6DAAC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69" name="Freeform 145"/>
            <p:cNvSpPr>
              <a:spLocks/>
            </p:cNvSpPr>
            <p:nvPr/>
          </p:nvSpPr>
          <p:spPr bwMode="auto">
            <a:xfrm>
              <a:off x="3873" y="1868"/>
              <a:ext cx="30" cy="31"/>
            </a:xfrm>
            <a:custGeom>
              <a:avLst/>
              <a:gdLst>
                <a:gd name="T0" fmla="*/ 0 w 30"/>
                <a:gd name="T1" fmla="*/ 9 h 31"/>
                <a:gd name="T2" fmla="*/ 13 w 30"/>
                <a:gd name="T3" fmla="*/ 0 h 31"/>
                <a:gd name="T4" fmla="*/ 30 w 30"/>
                <a:gd name="T5" fmla="*/ 23 h 31"/>
                <a:gd name="T6" fmla="*/ 20 w 30"/>
                <a:gd name="T7" fmla="*/ 31 h 31"/>
                <a:gd name="T8" fmla="*/ 0 w 30"/>
                <a:gd name="T9" fmla="*/ 9 h 31"/>
              </a:gdLst>
              <a:ahLst/>
              <a:cxnLst>
                <a:cxn ang="0">
                  <a:pos x="T0" y="T1"/>
                </a:cxn>
                <a:cxn ang="0">
                  <a:pos x="T2" y="T3"/>
                </a:cxn>
                <a:cxn ang="0">
                  <a:pos x="T4" y="T5"/>
                </a:cxn>
                <a:cxn ang="0">
                  <a:pos x="T6" y="T7"/>
                </a:cxn>
                <a:cxn ang="0">
                  <a:pos x="T8" y="T9"/>
                </a:cxn>
              </a:cxnLst>
              <a:rect l="0" t="0" r="r" b="b"/>
              <a:pathLst>
                <a:path w="30" h="31">
                  <a:moveTo>
                    <a:pt x="0" y="9"/>
                  </a:moveTo>
                  <a:lnTo>
                    <a:pt x="13" y="0"/>
                  </a:lnTo>
                  <a:lnTo>
                    <a:pt x="30" y="23"/>
                  </a:lnTo>
                  <a:lnTo>
                    <a:pt x="20" y="31"/>
                  </a:lnTo>
                  <a:lnTo>
                    <a:pt x="0" y="9"/>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70" name="Freeform 146"/>
            <p:cNvSpPr>
              <a:spLocks/>
            </p:cNvSpPr>
            <p:nvPr/>
          </p:nvSpPr>
          <p:spPr bwMode="auto">
            <a:xfrm>
              <a:off x="3821" y="1816"/>
              <a:ext cx="33" cy="30"/>
            </a:xfrm>
            <a:custGeom>
              <a:avLst/>
              <a:gdLst>
                <a:gd name="T0" fmla="*/ 0 w 33"/>
                <a:gd name="T1" fmla="*/ 12 h 30"/>
                <a:gd name="T2" fmla="*/ 21 w 33"/>
                <a:gd name="T3" fmla="*/ 30 h 30"/>
                <a:gd name="T4" fmla="*/ 33 w 33"/>
                <a:gd name="T5" fmla="*/ 19 h 30"/>
                <a:gd name="T6" fmla="*/ 32 w 33"/>
                <a:gd name="T7" fmla="*/ 17 h 30"/>
                <a:gd name="T8" fmla="*/ 9 w 33"/>
                <a:gd name="T9" fmla="*/ 0 h 30"/>
                <a:gd name="T10" fmla="*/ 0 w 33"/>
                <a:gd name="T11" fmla="*/ 12 h 30"/>
              </a:gdLst>
              <a:ahLst/>
              <a:cxnLst>
                <a:cxn ang="0">
                  <a:pos x="T0" y="T1"/>
                </a:cxn>
                <a:cxn ang="0">
                  <a:pos x="T2" y="T3"/>
                </a:cxn>
                <a:cxn ang="0">
                  <a:pos x="T4" y="T5"/>
                </a:cxn>
                <a:cxn ang="0">
                  <a:pos x="T6" y="T7"/>
                </a:cxn>
                <a:cxn ang="0">
                  <a:pos x="T8" y="T9"/>
                </a:cxn>
                <a:cxn ang="0">
                  <a:pos x="T10" y="T11"/>
                </a:cxn>
              </a:cxnLst>
              <a:rect l="0" t="0" r="r" b="b"/>
              <a:pathLst>
                <a:path w="33" h="30">
                  <a:moveTo>
                    <a:pt x="0" y="12"/>
                  </a:moveTo>
                  <a:lnTo>
                    <a:pt x="21" y="30"/>
                  </a:lnTo>
                  <a:lnTo>
                    <a:pt x="33" y="19"/>
                  </a:lnTo>
                  <a:lnTo>
                    <a:pt x="32" y="17"/>
                  </a:lnTo>
                  <a:lnTo>
                    <a:pt x="9" y="0"/>
                  </a:lnTo>
                  <a:lnTo>
                    <a:pt x="0" y="12"/>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71" name="Freeform 147"/>
            <p:cNvSpPr>
              <a:spLocks/>
            </p:cNvSpPr>
            <p:nvPr/>
          </p:nvSpPr>
          <p:spPr bwMode="auto">
            <a:xfrm>
              <a:off x="3010" y="1823"/>
              <a:ext cx="32" cy="30"/>
            </a:xfrm>
            <a:custGeom>
              <a:avLst/>
              <a:gdLst>
                <a:gd name="T0" fmla="*/ 11 w 32"/>
                <a:gd name="T1" fmla="*/ 30 h 30"/>
                <a:gd name="T2" fmla="*/ 19 w 32"/>
                <a:gd name="T3" fmla="*/ 23 h 30"/>
                <a:gd name="T4" fmla="*/ 32 w 32"/>
                <a:gd name="T5" fmla="*/ 12 h 30"/>
                <a:gd name="T6" fmla="*/ 23 w 32"/>
                <a:gd name="T7" fmla="*/ 0 h 30"/>
                <a:gd name="T8" fmla="*/ 9 w 32"/>
                <a:gd name="T9" fmla="*/ 10 h 30"/>
                <a:gd name="T10" fmla="*/ 0 w 32"/>
                <a:gd name="T11" fmla="*/ 19 h 30"/>
                <a:gd name="T12" fmla="*/ 11 w 3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2" h="30">
                  <a:moveTo>
                    <a:pt x="11" y="30"/>
                  </a:moveTo>
                  <a:lnTo>
                    <a:pt x="19" y="23"/>
                  </a:lnTo>
                  <a:lnTo>
                    <a:pt x="32" y="12"/>
                  </a:lnTo>
                  <a:lnTo>
                    <a:pt x="23" y="0"/>
                  </a:lnTo>
                  <a:lnTo>
                    <a:pt x="9" y="10"/>
                  </a:lnTo>
                  <a:lnTo>
                    <a:pt x="0" y="19"/>
                  </a:lnTo>
                  <a:lnTo>
                    <a:pt x="11" y="3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72" name="Freeform 148"/>
            <p:cNvSpPr>
              <a:spLocks/>
            </p:cNvSpPr>
            <p:nvPr/>
          </p:nvSpPr>
          <p:spPr bwMode="auto">
            <a:xfrm>
              <a:off x="2962" y="1875"/>
              <a:ext cx="29" cy="31"/>
            </a:xfrm>
            <a:custGeom>
              <a:avLst/>
              <a:gdLst>
                <a:gd name="T0" fmla="*/ 10 w 29"/>
                <a:gd name="T1" fmla="*/ 31 h 31"/>
                <a:gd name="T2" fmla="*/ 0 w 29"/>
                <a:gd name="T3" fmla="*/ 23 h 31"/>
                <a:gd name="T4" fmla="*/ 19 w 29"/>
                <a:gd name="T5" fmla="*/ 0 h 31"/>
                <a:gd name="T6" fmla="*/ 29 w 29"/>
                <a:gd name="T7" fmla="*/ 9 h 31"/>
                <a:gd name="T8" fmla="*/ 10 w 29"/>
                <a:gd name="T9" fmla="*/ 31 h 31"/>
              </a:gdLst>
              <a:ahLst/>
              <a:cxnLst>
                <a:cxn ang="0">
                  <a:pos x="T0" y="T1"/>
                </a:cxn>
                <a:cxn ang="0">
                  <a:pos x="T2" y="T3"/>
                </a:cxn>
                <a:cxn ang="0">
                  <a:pos x="T4" y="T5"/>
                </a:cxn>
                <a:cxn ang="0">
                  <a:pos x="T6" y="T7"/>
                </a:cxn>
                <a:cxn ang="0">
                  <a:pos x="T8" y="T9"/>
                </a:cxn>
              </a:cxnLst>
              <a:rect l="0" t="0" r="r" b="b"/>
              <a:pathLst>
                <a:path w="29" h="31">
                  <a:moveTo>
                    <a:pt x="10" y="31"/>
                  </a:moveTo>
                  <a:lnTo>
                    <a:pt x="0" y="23"/>
                  </a:lnTo>
                  <a:lnTo>
                    <a:pt x="19" y="0"/>
                  </a:lnTo>
                  <a:lnTo>
                    <a:pt x="29" y="9"/>
                  </a:lnTo>
                  <a:lnTo>
                    <a:pt x="10" y="31"/>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73" name="Freeform 149"/>
            <p:cNvSpPr>
              <a:spLocks/>
            </p:cNvSpPr>
            <p:nvPr/>
          </p:nvSpPr>
          <p:spPr bwMode="auto">
            <a:xfrm>
              <a:off x="4617" y="1023"/>
              <a:ext cx="512" cy="769"/>
            </a:xfrm>
            <a:custGeom>
              <a:avLst/>
              <a:gdLst>
                <a:gd name="T0" fmla="*/ 512 w 512"/>
                <a:gd name="T1" fmla="*/ 0 h 769"/>
                <a:gd name="T2" fmla="*/ 460 w 512"/>
                <a:gd name="T3" fmla="*/ 3 h 769"/>
                <a:gd name="T4" fmla="*/ 410 w 512"/>
                <a:gd name="T5" fmla="*/ 8 h 769"/>
                <a:gd name="T6" fmla="*/ 361 w 512"/>
                <a:gd name="T7" fmla="*/ 19 h 769"/>
                <a:gd name="T8" fmla="*/ 314 w 512"/>
                <a:gd name="T9" fmla="*/ 31 h 769"/>
                <a:gd name="T10" fmla="*/ 269 w 512"/>
                <a:gd name="T11" fmla="*/ 48 h 769"/>
                <a:gd name="T12" fmla="*/ 225 w 512"/>
                <a:gd name="T13" fmla="*/ 67 h 769"/>
                <a:gd name="T14" fmla="*/ 187 w 512"/>
                <a:gd name="T15" fmla="*/ 90 h 769"/>
                <a:gd name="T16" fmla="*/ 151 w 512"/>
                <a:gd name="T17" fmla="*/ 114 h 769"/>
                <a:gd name="T18" fmla="*/ 118 w 512"/>
                <a:gd name="T19" fmla="*/ 142 h 769"/>
                <a:gd name="T20" fmla="*/ 88 w 512"/>
                <a:gd name="T21" fmla="*/ 171 h 769"/>
                <a:gd name="T22" fmla="*/ 62 w 512"/>
                <a:gd name="T23" fmla="*/ 203 h 769"/>
                <a:gd name="T24" fmla="*/ 40 w 512"/>
                <a:gd name="T25" fmla="*/ 236 h 769"/>
                <a:gd name="T26" fmla="*/ 22 w 512"/>
                <a:gd name="T27" fmla="*/ 270 h 769"/>
                <a:gd name="T28" fmla="*/ 10 w 512"/>
                <a:gd name="T29" fmla="*/ 309 h 769"/>
                <a:gd name="T30" fmla="*/ 3 w 512"/>
                <a:gd name="T31" fmla="*/ 345 h 769"/>
                <a:gd name="T32" fmla="*/ 0 w 512"/>
                <a:gd name="T33" fmla="*/ 385 h 769"/>
                <a:gd name="T34" fmla="*/ 3 w 512"/>
                <a:gd name="T35" fmla="*/ 423 h 769"/>
                <a:gd name="T36" fmla="*/ 10 w 512"/>
                <a:gd name="T37" fmla="*/ 461 h 769"/>
                <a:gd name="T38" fmla="*/ 22 w 512"/>
                <a:gd name="T39" fmla="*/ 498 h 769"/>
                <a:gd name="T40" fmla="*/ 40 w 512"/>
                <a:gd name="T41" fmla="*/ 534 h 769"/>
                <a:gd name="T42" fmla="*/ 62 w 512"/>
                <a:gd name="T43" fmla="*/ 567 h 769"/>
                <a:gd name="T44" fmla="*/ 88 w 512"/>
                <a:gd name="T45" fmla="*/ 599 h 769"/>
                <a:gd name="T46" fmla="*/ 118 w 512"/>
                <a:gd name="T47" fmla="*/ 628 h 769"/>
                <a:gd name="T48" fmla="*/ 151 w 512"/>
                <a:gd name="T49" fmla="*/ 656 h 769"/>
                <a:gd name="T50" fmla="*/ 187 w 512"/>
                <a:gd name="T51" fmla="*/ 680 h 769"/>
                <a:gd name="T52" fmla="*/ 225 w 512"/>
                <a:gd name="T53" fmla="*/ 703 h 769"/>
                <a:gd name="T54" fmla="*/ 269 w 512"/>
                <a:gd name="T55" fmla="*/ 722 h 769"/>
                <a:gd name="T56" fmla="*/ 314 w 512"/>
                <a:gd name="T57" fmla="*/ 739 h 769"/>
                <a:gd name="T58" fmla="*/ 361 w 512"/>
                <a:gd name="T59" fmla="*/ 751 h 769"/>
                <a:gd name="T60" fmla="*/ 410 w 512"/>
                <a:gd name="T61" fmla="*/ 762 h 769"/>
                <a:gd name="T62" fmla="*/ 460 w 512"/>
                <a:gd name="T63" fmla="*/ 767 h 769"/>
                <a:gd name="T64" fmla="*/ 512 w 512"/>
                <a:gd name="T65" fmla="*/ 76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 h="769">
                  <a:moveTo>
                    <a:pt x="512" y="769"/>
                  </a:moveTo>
                  <a:lnTo>
                    <a:pt x="512" y="0"/>
                  </a:lnTo>
                  <a:lnTo>
                    <a:pt x="486" y="1"/>
                  </a:lnTo>
                  <a:lnTo>
                    <a:pt x="460" y="3"/>
                  </a:lnTo>
                  <a:lnTo>
                    <a:pt x="436" y="5"/>
                  </a:lnTo>
                  <a:lnTo>
                    <a:pt x="410" y="8"/>
                  </a:lnTo>
                  <a:lnTo>
                    <a:pt x="385" y="13"/>
                  </a:lnTo>
                  <a:lnTo>
                    <a:pt x="361" y="19"/>
                  </a:lnTo>
                  <a:lnTo>
                    <a:pt x="337" y="24"/>
                  </a:lnTo>
                  <a:lnTo>
                    <a:pt x="314" y="31"/>
                  </a:lnTo>
                  <a:lnTo>
                    <a:pt x="291" y="39"/>
                  </a:lnTo>
                  <a:lnTo>
                    <a:pt x="269" y="48"/>
                  </a:lnTo>
                  <a:lnTo>
                    <a:pt x="246" y="57"/>
                  </a:lnTo>
                  <a:lnTo>
                    <a:pt x="225" y="67"/>
                  </a:lnTo>
                  <a:lnTo>
                    <a:pt x="206" y="78"/>
                  </a:lnTo>
                  <a:lnTo>
                    <a:pt x="187" y="90"/>
                  </a:lnTo>
                  <a:lnTo>
                    <a:pt x="168" y="102"/>
                  </a:lnTo>
                  <a:lnTo>
                    <a:pt x="151" y="114"/>
                  </a:lnTo>
                  <a:lnTo>
                    <a:pt x="133" y="128"/>
                  </a:lnTo>
                  <a:lnTo>
                    <a:pt x="118" y="142"/>
                  </a:lnTo>
                  <a:lnTo>
                    <a:pt x="102" y="156"/>
                  </a:lnTo>
                  <a:lnTo>
                    <a:pt x="88" y="171"/>
                  </a:lnTo>
                  <a:lnTo>
                    <a:pt x="74" y="187"/>
                  </a:lnTo>
                  <a:lnTo>
                    <a:pt x="62" y="203"/>
                  </a:lnTo>
                  <a:lnTo>
                    <a:pt x="50" y="218"/>
                  </a:lnTo>
                  <a:lnTo>
                    <a:pt x="40" y="236"/>
                  </a:lnTo>
                  <a:lnTo>
                    <a:pt x="31" y="253"/>
                  </a:lnTo>
                  <a:lnTo>
                    <a:pt x="22" y="270"/>
                  </a:lnTo>
                  <a:lnTo>
                    <a:pt x="15" y="290"/>
                  </a:lnTo>
                  <a:lnTo>
                    <a:pt x="10" y="309"/>
                  </a:lnTo>
                  <a:lnTo>
                    <a:pt x="7" y="326"/>
                  </a:lnTo>
                  <a:lnTo>
                    <a:pt x="3" y="345"/>
                  </a:lnTo>
                  <a:lnTo>
                    <a:pt x="1" y="366"/>
                  </a:lnTo>
                  <a:lnTo>
                    <a:pt x="0" y="385"/>
                  </a:lnTo>
                  <a:lnTo>
                    <a:pt x="1" y="404"/>
                  </a:lnTo>
                  <a:lnTo>
                    <a:pt x="3" y="423"/>
                  </a:lnTo>
                  <a:lnTo>
                    <a:pt x="7" y="442"/>
                  </a:lnTo>
                  <a:lnTo>
                    <a:pt x="10" y="461"/>
                  </a:lnTo>
                  <a:lnTo>
                    <a:pt x="15" y="481"/>
                  </a:lnTo>
                  <a:lnTo>
                    <a:pt x="22" y="498"/>
                  </a:lnTo>
                  <a:lnTo>
                    <a:pt x="31" y="517"/>
                  </a:lnTo>
                  <a:lnTo>
                    <a:pt x="40" y="534"/>
                  </a:lnTo>
                  <a:lnTo>
                    <a:pt x="50" y="550"/>
                  </a:lnTo>
                  <a:lnTo>
                    <a:pt x="62" y="567"/>
                  </a:lnTo>
                  <a:lnTo>
                    <a:pt x="74" y="583"/>
                  </a:lnTo>
                  <a:lnTo>
                    <a:pt x="88" y="599"/>
                  </a:lnTo>
                  <a:lnTo>
                    <a:pt x="102" y="614"/>
                  </a:lnTo>
                  <a:lnTo>
                    <a:pt x="118" y="628"/>
                  </a:lnTo>
                  <a:lnTo>
                    <a:pt x="133" y="642"/>
                  </a:lnTo>
                  <a:lnTo>
                    <a:pt x="151" y="656"/>
                  </a:lnTo>
                  <a:lnTo>
                    <a:pt x="168" y="668"/>
                  </a:lnTo>
                  <a:lnTo>
                    <a:pt x="187" y="680"/>
                  </a:lnTo>
                  <a:lnTo>
                    <a:pt x="206" y="692"/>
                  </a:lnTo>
                  <a:lnTo>
                    <a:pt x="225" y="703"/>
                  </a:lnTo>
                  <a:lnTo>
                    <a:pt x="246" y="713"/>
                  </a:lnTo>
                  <a:lnTo>
                    <a:pt x="269" y="722"/>
                  </a:lnTo>
                  <a:lnTo>
                    <a:pt x="291" y="731"/>
                  </a:lnTo>
                  <a:lnTo>
                    <a:pt x="314" y="739"/>
                  </a:lnTo>
                  <a:lnTo>
                    <a:pt x="337" y="746"/>
                  </a:lnTo>
                  <a:lnTo>
                    <a:pt x="361" y="751"/>
                  </a:lnTo>
                  <a:lnTo>
                    <a:pt x="385" y="757"/>
                  </a:lnTo>
                  <a:lnTo>
                    <a:pt x="410" y="762"/>
                  </a:lnTo>
                  <a:lnTo>
                    <a:pt x="436" y="765"/>
                  </a:lnTo>
                  <a:lnTo>
                    <a:pt x="460" y="767"/>
                  </a:lnTo>
                  <a:lnTo>
                    <a:pt x="486" y="769"/>
                  </a:lnTo>
                  <a:lnTo>
                    <a:pt x="512" y="769"/>
                  </a:lnTo>
                  <a:close/>
                </a:path>
              </a:pathLst>
            </a:custGeom>
            <a:solidFill>
              <a:srgbClr val="CCCC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74" name="Freeform 150"/>
            <p:cNvSpPr>
              <a:spLocks/>
            </p:cNvSpPr>
            <p:nvPr/>
          </p:nvSpPr>
          <p:spPr bwMode="auto">
            <a:xfrm>
              <a:off x="5068" y="1017"/>
              <a:ext cx="30" cy="18"/>
            </a:xfrm>
            <a:custGeom>
              <a:avLst/>
              <a:gdLst>
                <a:gd name="T0" fmla="*/ 2 w 30"/>
                <a:gd name="T1" fmla="*/ 18 h 18"/>
                <a:gd name="T2" fmla="*/ 14 w 30"/>
                <a:gd name="T3" fmla="*/ 16 h 18"/>
                <a:gd name="T4" fmla="*/ 30 w 30"/>
                <a:gd name="T5" fmla="*/ 14 h 18"/>
                <a:gd name="T6" fmla="*/ 30 w 30"/>
                <a:gd name="T7" fmla="*/ 0 h 18"/>
                <a:gd name="T8" fmla="*/ 12 w 30"/>
                <a:gd name="T9" fmla="*/ 0 h 18"/>
                <a:gd name="T10" fmla="*/ 0 w 30"/>
                <a:gd name="T11" fmla="*/ 2 h 18"/>
                <a:gd name="T12" fmla="*/ 2 w 3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0" h="18">
                  <a:moveTo>
                    <a:pt x="2" y="18"/>
                  </a:moveTo>
                  <a:lnTo>
                    <a:pt x="14" y="16"/>
                  </a:lnTo>
                  <a:lnTo>
                    <a:pt x="30" y="14"/>
                  </a:lnTo>
                  <a:lnTo>
                    <a:pt x="30" y="0"/>
                  </a:lnTo>
                  <a:lnTo>
                    <a:pt x="12" y="0"/>
                  </a:lnTo>
                  <a:lnTo>
                    <a:pt x="0" y="2"/>
                  </a:lnTo>
                  <a:lnTo>
                    <a:pt x="2" y="18"/>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75" name="Freeform 151"/>
            <p:cNvSpPr>
              <a:spLocks/>
            </p:cNvSpPr>
            <p:nvPr/>
          </p:nvSpPr>
          <p:spPr bwMode="auto">
            <a:xfrm>
              <a:off x="4995" y="1024"/>
              <a:ext cx="32" cy="21"/>
            </a:xfrm>
            <a:custGeom>
              <a:avLst/>
              <a:gdLst>
                <a:gd name="T0" fmla="*/ 2 w 32"/>
                <a:gd name="T1" fmla="*/ 21 h 21"/>
                <a:gd name="T2" fmla="*/ 0 w 32"/>
                <a:gd name="T3" fmla="*/ 5 h 21"/>
                <a:gd name="T4" fmla="*/ 30 w 32"/>
                <a:gd name="T5" fmla="*/ 0 h 21"/>
                <a:gd name="T6" fmla="*/ 32 w 32"/>
                <a:gd name="T7" fmla="*/ 16 h 21"/>
                <a:gd name="T8" fmla="*/ 2 w 32"/>
                <a:gd name="T9" fmla="*/ 21 h 21"/>
              </a:gdLst>
              <a:ahLst/>
              <a:cxnLst>
                <a:cxn ang="0">
                  <a:pos x="T0" y="T1"/>
                </a:cxn>
                <a:cxn ang="0">
                  <a:pos x="T2" y="T3"/>
                </a:cxn>
                <a:cxn ang="0">
                  <a:pos x="T4" y="T5"/>
                </a:cxn>
                <a:cxn ang="0">
                  <a:pos x="T6" y="T7"/>
                </a:cxn>
                <a:cxn ang="0">
                  <a:pos x="T8" y="T9"/>
                </a:cxn>
              </a:cxnLst>
              <a:rect l="0" t="0" r="r" b="b"/>
              <a:pathLst>
                <a:path w="32" h="21">
                  <a:moveTo>
                    <a:pt x="2" y="21"/>
                  </a:moveTo>
                  <a:lnTo>
                    <a:pt x="0" y="5"/>
                  </a:lnTo>
                  <a:lnTo>
                    <a:pt x="30" y="0"/>
                  </a:lnTo>
                  <a:lnTo>
                    <a:pt x="32" y="16"/>
                  </a:lnTo>
                  <a:lnTo>
                    <a:pt x="2" y="21"/>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76" name="Freeform 152"/>
            <p:cNvSpPr>
              <a:spLocks/>
            </p:cNvSpPr>
            <p:nvPr/>
          </p:nvSpPr>
          <p:spPr bwMode="auto">
            <a:xfrm>
              <a:off x="4924" y="1040"/>
              <a:ext cx="31" cy="22"/>
            </a:xfrm>
            <a:custGeom>
              <a:avLst/>
              <a:gdLst>
                <a:gd name="T0" fmla="*/ 4 w 31"/>
                <a:gd name="T1" fmla="*/ 22 h 22"/>
                <a:gd name="T2" fmla="*/ 11 w 31"/>
                <a:gd name="T3" fmla="*/ 21 h 22"/>
                <a:gd name="T4" fmla="*/ 31 w 31"/>
                <a:gd name="T5" fmla="*/ 16 h 22"/>
                <a:gd name="T6" fmla="*/ 28 w 31"/>
                <a:gd name="T7" fmla="*/ 0 h 22"/>
                <a:gd name="T8" fmla="*/ 7 w 31"/>
                <a:gd name="T9" fmla="*/ 7 h 22"/>
                <a:gd name="T10" fmla="*/ 0 w 31"/>
                <a:gd name="T11" fmla="*/ 9 h 22"/>
                <a:gd name="T12" fmla="*/ 4 w 31"/>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31" h="22">
                  <a:moveTo>
                    <a:pt x="4" y="22"/>
                  </a:moveTo>
                  <a:lnTo>
                    <a:pt x="11" y="21"/>
                  </a:lnTo>
                  <a:lnTo>
                    <a:pt x="31" y="16"/>
                  </a:lnTo>
                  <a:lnTo>
                    <a:pt x="28" y="0"/>
                  </a:lnTo>
                  <a:lnTo>
                    <a:pt x="7" y="7"/>
                  </a:lnTo>
                  <a:lnTo>
                    <a:pt x="0" y="9"/>
                  </a:lnTo>
                  <a:lnTo>
                    <a:pt x="4" y="22"/>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77" name="Freeform 153"/>
            <p:cNvSpPr>
              <a:spLocks/>
            </p:cNvSpPr>
            <p:nvPr/>
          </p:nvSpPr>
          <p:spPr bwMode="auto">
            <a:xfrm>
              <a:off x="4856" y="1064"/>
              <a:ext cx="32" cy="26"/>
            </a:xfrm>
            <a:custGeom>
              <a:avLst/>
              <a:gdLst>
                <a:gd name="T0" fmla="*/ 6 w 32"/>
                <a:gd name="T1" fmla="*/ 26 h 26"/>
                <a:gd name="T2" fmla="*/ 0 w 32"/>
                <a:gd name="T3" fmla="*/ 12 h 26"/>
                <a:gd name="T4" fmla="*/ 26 w 32"/>
                <a:gd name="T5" fmla="*/ 0 h 26"/>
                <a:gd name="T6" fmla="*/ 32 w 32"/>
                <a:gd name="T7" fmla="*/ 14 h 26"/>
                <a:gd name="T8" fmla="*/ 6 w 32"/>
                <a:gd name="T9" fmla="*/ 26 h 26"/>
              </a:gdLst>
              <a:ahLst/>
              <a:cxnLst>
                <a:cxn ang="0">
                  <a:pos x="T0" y="T1"/>
                </a:cxn>
                <a:cxn ang="0">
                  <a:pos x="T2" y="T3"/>
                </a:cxn>
                <a:cxn ang="0">
                  <a:pos x="T4" y="T5"/>
                </a:cxn>
                <a:cxn ang="0">
                  <a:pos x="T6" y="T7"/>
                </a:cxn>
                <a:cxn ang="0">
                  <a:pos x="T8" y="T9"/>
                </a:cxn>
              </a:cxnLst>
              <a:rect l="0" t="0" r="r" b="b"/>
              <a:pathLst>
                <a:path w="32" h="26">
                  <a:moveTo>
                    <a:pt x="6" y="26"/>
                  </a:moveTo>
                  <a:lnTo>
                    <a:pt x="0" y="12"/>
                  </a:lnTo>
                  <a:lnTo>
                    <a:pt x="26" y="0"/>
                  </a:lnTo>
                  <a:lnTo>
                    <a:pt x="32" y="14"/>
                  </a:lnTo>
                  <a:lnTo>
                    <a:pt x="6" y="26"/>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78" name="Freeform 154"/>
            <p:cNvSpPr>
              <a:spLocks/>
            </p:cNvSpPr>
            <p:nvPr/>
          </p:nvSpPr>
          <p:spPr bwMode="auto">
            <a:xfrm>
              <a:off x="4790" y="1097"/>
              <a:ext cx="33" cy="28"/>
            </a:xfrm>
            <a:custGeom>
              <a:avLst/>
              <a:gdLst>
                <a:gd name="T0" fmla="*/ 9 w 33"/>
                <a:gd name="T1" fmla="*/ 28 h 28"/>
                <a:gd name="T2" fmla="*/ 19 w 33"/>
                <a:gd name="T3" fmla="*/ 21 h 28"/>
                <a:gd name="T4" fmla="*/ 33 w 33"/>
                <a:gd name="T5" fmla="*/ 12 h 28"/>
                <a:gd name="T6" fmla="*/ 26 w 33"/>
                <a:gd name="T7" fmla="*/ 0 h 28"/>
                <a:gd name="T8" fmla="*/ 13 w 33"/>
                <a:gd name="T9" fmla="*/ 9 h 28"/>
                <a:gd name="T10" fmla="*/ 0 w 33"/>
                <a:gd name="T11" fmla="*/ 16 h 28"/>
                <a:gd name="T12" fmla="*/ 9 w 3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33" h="28">
                  <a:moveTo>
                    <a:pt x="9" y="28"/>
                  </a:moveTo>
                  <a:lnTo>
                    <a:pt x="19" y="21"/>
                  </a:lnTo>
                  <a:lnTo>
                    <a:pt x="33" y="12"/>
                  </a:lnTo>
                  <a:lnTo>
                    <a:pt x="26" y="0"/>
                  </a:lnTo>
                  <a:lnTo>
                    <a:pt x="13" y="9"/>
                  </a:lnTo>
                  <a:lnTo>
                    <a:pt x="0" y="16"/>
                  </a:lnTo>
                  <a:lnTo>
                    <a:pt x="9" y="28"/>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79" name="Freeform 155"/>
            <p:cNvSpPr>
              <a:spLocks/>
            </p:cNvSpPr>
            <p:nvPr/>
          </p:nvSpPr>
          <p:spPr bwMode="auto">
            <a:xfrm>
              <a:off x="4731" y="1139"/>
              <a:ext cx="32" cy="29"/>
            </a:xfrm>
            <a:custGeom>
              <a:avLst/>
              <a:gdLst>
                <a:gd name="T0" fmla="*/ 9 w 32"/>
                <a:gd name="T1" fmla="*/ 29 h 29"/>
                <a:gd name="T2" fmla="*/ 0 w 32"/>
                <a:gd name="T3" fmla="*/ 17 h 29"/>
                <a:gd name="T4" fmla="*/ 23 w 32"/>
                <a:gd name="T5" fmla="*/ 0 h 29"/>
                <a:gd name="T6" fmla="*/ 32 w 32"/>
                <a:gd name="T7" fmla="*/ 10 h 29"/>
                <a:gd name="T8" fmla="*/ 9 w 32"/>
                <a:gd name="T9" fmla="*/ 29 h 29"/>
              </a:gdLst>
              <a:ahLst/>
              <a:cxnLst>
                <a:cxn ang="0">
                  <a:pos x="T0" y="T1"/>
                </a:cxn>
                <a:cxn ang="0">
                  <a:pos x="T2" y="T3"/>
                </a:cxn>
                <a:cxn ang="0">
                  <a:pos x="T4" y="T5"/>
                </a:cxn>
                <a:cxn ang="0">
                  <a:pos x="T6" y="T7"/>
                </a:cxn>
                <a:cxn ang="0">
                  <a:pos x="T8" y="T9"/>
                </a:cxn>
              </a:cxnLst>
              <a:rect l="0" t="0" r="r" b="b"/>
              <a:pathLst>
                <a:path w="32" h="29">
                  <a:moveTo>
                    <a:pt x="9" y="29"/>
                  </a:moveTo>
                  <a:lnTo>
                    <a:pt x="0" y="17"/>
                  </a:lnTo>
                  <a:lnTo>
                    <a:pt x="23" y="0"/>
                  </a:lnTo>
                  <a:lnTo>
                    <a:pt x="32" y="10"/>
                  </a:lnTo>
                  <a:lnTo>
                    <a:pt x="9" y="29"/>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80" name="Freeform 156"/>
            <p:cNvSpPr>
              <a:spLocks/>
            </p:cNvSpPr>
            <p:nvPr/>
          </p:nvSpPr>
          <p:spPr bwMode="auto">
            <a:xfrm>
              <a:off x="4681" y="1189"/>
              <a:ext cx="30" cy="31"/>
            </a:xfrm>
            <a:custGeom>
              <a:avLst/>
              <a:gdLst>
                <a:gd name="T0" fmla="*/ 10 w 30"/>
                <a:gd name="T1" fmla="*/ 31 h 31"/>
                <a:gd name="T2" fmla="*/ 0 w 30"/>
                <a:gd name="T3" fmla="*/ 23 h 31"/>
                <a:gd name="T4" fmla="*/ 19 w 30"/>
                <a:gd name="T5" fmla="*/ 0 h 31"/>
                <a:gd name="T6" fmla="*/ 30 w 30"/>
                <a:gd name="T7" fmla="*/ 9 h 31"/>
                <a:gd name="T8" fmla="*/ 10 w 30"/>
                <a:gd name="T9" fmla="*/ 31 h 31"/>
              </a:gdLst>
              <a:ahLst/>
              <a:cxnLst>
                <a:cxn ang="0">
                  <a:pos x="T0" y="T1"/>
                </a:cxn>
                <a:cxn ang="0">
                  <a:pos x="T2" y="T3"/>
                </a:cxn>
                <a:cxn ang="0">
                  <a:pos x="T4" y="T5"/>
                </a:cxn>
                <a:cxn ang="0">
                  <a:pos x="T6" y="T7"/>
                </a:cxn>
                <a:cxn ang="0">
                  <a:pos x="T8" y="T9"/>
                </a:cxn>
              </a:cxnLst>
              <a:rect l="0" t="0" r="r" b="b"/>
              <a:pathLst>
                <a:path w="30" h="31">
                  <a:moveTo>
                    <a:pt x="10" y="31"/>
                  </a:moveTo>
                  <a:lnTo>
                    <a:pt x="0" y="23"/>
                  </a:lnTo>
                  <a:lnTo>
                    <a:pt x="19" y="0"/>
                  </a:lnTo>
                  <a:lnTo>
                    <a:pt x="30" y="9"/>
                  </a:lnTo>
                  <a:lnTo>
                    <a:pt x="10" y="31"/>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81" name="Freeform 157"/>
            <p:cNvSpPr>
              <a:spLocks/>
            </p:cNvSpPr>
            <p:nvPr/>
          </p:nvSpPr>
          <p:spPr bwMode="auto">
            <a:xfrm>
              <a:off x="4643" y="1248"/>
              <a:ext cx="24" cy="33"/>
            </a:xfrm>
            <a:custGeom>
              <a:avLst/>
              <a:gdLst>
                <a:gd name="T0" fmla="*/ 12 w 24"/>
                <a:gd name="T1" fmla="*/ 33 h 33"/>
                <a:gd name="T2" fmla="*/ 21 w 24"/>
                <a:gd name="T3" fmla="*/ 14 h 33"/>
                <a:gd name="T4" fmla="*/ 24 w 24"/>
                <a:gd name="T5" fmla="*/ 9 h 33"/>
                <a:gd name="T6" fmla="*/ 14 w 24"/>
                <a:gd name="T7" fmla="*/ 0 h 33"/>
                <a:gd name="T8" fmla="*/ 8 w 24"/>
                <a:gd name="T9" fmla="*/ 7 h 33"/>
                <a:gd name="T10" fmla="*/ 0 w 24"/>
                <a:gd name="T11" fmla="*/ 26 h 33"/>
                <a:gd name="T12" fmla="*/ 12 w 24"/>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24" h="33">
                  <a:moveTo>
                    <a:pt x="12" y="33"/>
                  </a:moveTo>
                  <a:lnTo>
                    <a:pt x="21" y="14"/>
                  </a:lnTo>
                  <a:lnTo>
                    <a:pt x="24" y="9"/>
                  </a:lnTo>
                  <a:lnTo>
                    <a:pt x="14" y="0"/>
                  </a:lnTo>
                  <a:lnTo>
                    <a:pt x="8" y="7"/>
                  </a:lnTo>
                  <a:lnTo>
                    <a:pt x="0" y="26"/>
                  </a:lnTo>
                  <a:lnTo>
                    <a:pt x="12" y="33"/>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82" name="Freeform 158"/>
            <p:cNvSpPr>
              <a:spLocks/>
            </p:cNvSpPr>
            <p:nvPr/>
          </p:nvSpPr>
          <p:spPr bwMode="auto">
            <a:xfrm>
              <a:off x="4617" y="1316"/>
              <a:ext cx="22" cy="33"/>
            </a:xfrm>
            <a:custGeom>
              <a:avLst/>
              <a:gdLst>
                <a:gd name="T0" fmla="*/ 14 w 22"/>
                <a:gd name="T1" fmla="*/ 33 h 33"/>
                <a:gd name="T2" fmla="*/ 17 w 22"/>
                <a:gd name="T3" fmla="*/ 16 h 33"/>
                <a:gd name="T4" fmla="*/ 22 w 22"/>
                <a:gd name="T5" fmla="*/ 5 h 33"/>
                <a:gd name="T6" fmla="*/ 8 w 22"/>
                <a:gd name="T7" fmla="*/ 0 h 33"/>
                <a:gd name="T8" fmla="*/ 3 w 22"/>
                <a:gd name="T9" fmla="*/ 12 h 33"/>
                <a:gd name="T10" fmla="*/ 0 w 22"/>
                <a:gd name="T11" fmla="*/ 28 h 33"/>
                <a:gd name="T12" fmla="*/ 14 w 22"/>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22" h="33">
                  <a:moveTo>
                    <a:pt x="14" y="33"/>
                  </a:moveTo>
                  <a:lnTo>
                    <a:pt x="17" y="16"/>
                  </a:lnTo>
                  <a:lnTo>
                    <a:pt x="22" y="5"/>
                  </a:lnTo>
                  <a:lnTo>
                    <a:pt x="8" y="0"/>
                  </a:lnTo>
                  <a:lnTo>
                    <a:pt x="3" y="12"/>
                  </a:lnTo>
                  <a:lnTo>
                    <a:pt x="0" y="28"/>
                  </a:lnTo>
                  <a:lnTo>
                    <a:pt x="14" y="33"/>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83" name="Freeform 159"/>
            <p:cNvSpPr>
              <a:spLocks/>
            </p:cNvSpPr>
            <p:nvPr/>
          </p:nvSpPr>
          <p:spPr bwMode="auto">
            <a:xfrm>
              <a:off x="4610" y="1389"/>
              <a:ext cx="15" cy="19"/>
            </a:xfrm>
            <a:custGeom>
              <a:avLst/>
              <a:gdLst>
                <a:gd name="T0" fmla="*/ 14 w 15"/>
                <a:gd name="T1" fmla="*/ 19 h 19"/>
                <a:gd name="T2" fmla="*/ 15 w 15"/>
                <a:gd name="T3" fmla="*/ 2 h 19"/>
                <a:gd name="T4" fmla="*/ 2 w 15"/>
                <a:gd name="T5" fmla="*/ 0 h 19"/>
                <a:gd name="T6" fmla="*/ 0 w 15"/>
                <a:gd name="T7" fmla="*/ 19 h 19"/>
                <a:gd name="T8" fmla="*/ 14 w 15"/>
                <a:gd name="T9" fmla="*/ 19 h 19"/>
              </a:gdLst>
              <a:ahLst/>
              <a:cxnLst>
                <a:cxn ang="0">
                  <a:pos x="T0" y="T1"/>
                </a:cxn>
                <a:cxn ang="0">
                  <a:pos x="T2" y="T3"/>
                </a:cxn>
                <a:cxn ang="0">
                  <a:pos x="T4" y="T5"/>
                </a:cxn>
                <a:cxn ang="0">
                  <a:pos x="T6" y="T7"/>
                </a:cxn>
                <a:cxn ang="0">
                  <a:pos x="T8" y="T9"/>
                </a:cxn>
              </a:cxnLst>
              <a:rect l="0" t="0" r="r" b="b"/>
              <a:pathLst>
                <a:path w="15" h="19">
                  <a:moveTo>
                    <a:pt x="14" y="19"/>
                  </a:moveTo>
                  <a:lnTo>
                    <a:pt x="15" y="2"/>
                  </a:lnTo>
                  <a:lnTo>
                    <a:pt x="2" y="0"/>
                  </a:lnTo>
                  <a:lnTo>
                    <a:pt x="0" y="19"/>
                  </a:lnTo>
                  <a:lnTo>
                    <a:pt x="14" y="19"/>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84" name="Freeform 160"/>
            <p:cNvSpPr>
              <a:spLocks/>
            </p:cNvSpPr>
            <p:nvPr/>
          </p:nvSpPr>
          <p:spPr bwMode="auto">
            <a:xfrm>
              <a:off x="4610" y="1408"/>
              <a:ext cx="15" cy="10"/>
            </a:xfrm>
            <a:custGeom>
              <a:avLst/>
              <a:gdLst>
                <a:gd name="T0" fmla="*/ 15 w 15"/>
                <a:gd name="T1" fmla="*/ 10 h 10"/>
                <a:gd name="T2" fmla="*/ 0 w 15"/>
                <a:gd name="T3" fmla="*/ 10 h 10"/>
                <a:gd name="T4" fmla="*/ 0 w 15"/>
                <a:gd name="T5" fmla="*/ 0 h 10"/>
                <a:gd name="T6" fmla="*/ 14 w 15"/>
                <a:gd name="T7" fmla="*/ 0 h 10"/>
                <a:gd name="T8" fmla="*/ 15 w 15"/>
                <a:gd name="T9" fmla="*/ 10 h 10"/>
              </a:gdLst>
              <a:ahLst/>
              <a:cxnLst>
                <a:cxn ang="0">
                  <a:pos x="T0" y="T1"/>
                </a:cxn>
                <a:cxn ang="0">
                  <a:pos x="T2" y="T3"/>
                </a:cxn>
                <a:cxn ang="0">
                  <a:pos x="T4" y="T5"/>
                </a:cxn>
                <a:cxn ang="0">
                  <a:pos x="T6" y="T7"/>
                </a:cxn>
                <a:cxn ang="0">
                  <a:pos x="T8" y="T9"/>
                </a:cxn>
              </a:cxnLst>
              <a:rect l="0" t="0" r="r" b="b"/>
              <a:pathLst>
                <a:path w="15" h="10">
                  <a:moveTo>
                    <a:pt x="15" y="10"/>
                  </a:moveTo>
                  <a:lnTo>
                    <a:pt x="0" y="10"/>
                  </a:lnTo>
                  <a:lnTo>
                    <a:pt x="0" y="0"/>
                  </a:lnTo>
                  <a:lnTo>
                    <a:pt x="14" y="0"/>
                  </a:lnTo>
                  <a:lnTo>
                    <a:pt x="15" y="1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85" name="Freeform 161"/>
            <p:cNvSpPr>
              <a:spLocks/>
            </p:cNvSpPr>
            <p:nvPr/>
          </p:nvSpPr>
          <p:spPr bwMode="auto">
            <a:xfrm>
              <a:off x="4615" y="1462"/>
              <a:ext cx="21" cy="31"/>
            </a:xfrm>
            <a:custGeom>
              <a:avLst/>
              <a:gdLst>
                <a:gd name="T0" fmla="*/ 21 w 21"/>
                <a:gd name="T1" fmla="*/ 26 h 31"/>
                <a:gd name="T2" fmla="*/ 19 w 21"/>
                <a:gd name="T3" fmla="*/ 21 h 31"/>
                <a:gd name="T4" fmla="*/ 16 w 21"/>
                <a:gd name="T5" fmla="*/ 0 h 31"/>
                <a:gd name="T6" fmla="*/ 0 w 21"/>
                <a:gd name="T7" fmla="*/ 2 h 31"/>
                <a:gd name="T8" fmla="*/ 5 w 21"/>
                <a:gd name="T9" fmla="*/ 26 h 31"/>
                <a:gd name="T10" fmla="*/ 7 w 21"/>
                <a:gd name="T11" fmla="*/ 31 h 31"/>
                <a:gd name="T12" fmla="*/ 21 w 21"/>
                <a:gd name="T13" fmla="*/ 26 h 31"/>
              </a:gdLst>
              <a:ahLst/>
              <a:cxnLst>
                <a:cxn ang="0">
                  <a:pos x="T0" y="T1"/>
                </a:cxn>
                <a:cxn ang="0">
                  <a:pos x="T2" y="T3"/>
                </a:cxn>
                <a:cxn ang="0">
                  <a:pos x="T4" y="T5"/>
                </a:cxn>
                <a:cxn ang="0">
                  <a:pos x="T6" y="T7"/>
                </a:cxn>
                <a:cxn ang="0">
                  <a:pos x="T8" y="T9"/>
                </a:cxn>
                <a:cxn ang="0">
                  <a:pos x="T10" y="T11"/>
                </a:cxn>
                <a:cxn ang="0">
                  <a:pos x="T12" y="T13"/>
                </a:cxn>
              </a:cxnLst>
              <a:rect l="0" t="0" r="r" b="b"/>
              <a:pathLst>
                <a:path w="21" h="31">
                  <a:moveTo>
                    <a:pt x="21" y="26"/>
                  </a:moveTo>
                  <a:lnTo>
                    <a:pt x="19" y="21"/>
                  </a:lnTo>
                  <a:lnTo>
                    <a:pt x="16" y="0"/>
                  </a:lnTo>
                  <a:lnTo>
                    <a:pt x="0" y="2"/>
                  </a:lnTo>
                  <a:lnTo>
                    <a:pt x="5" y="26"/>
                  </a:lnTo>
                  <a:lnTo>
                    <a:pt x="7" y="31"/>
                  </a:lnTo>
                  <a:lnTo>
                    <a:pt x="21" y="26"/>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86" name="Freeform 162"/>
            <p:cNvSpPr>
              <a:spLocks/>
            </p:cNvSpPr>
            <p:nvPr/>
          </p:nvSpPr>
          <p:spPr bwMode="auto">
            <a:xfrm>
              <a:off x="4638" y="1528"/>
              <a:ext cx="26" cy="33"/>
            </a:xfrm>
            <a:custGeom>
              <a:avLst/>
              <a:gdLst>
                <a:gd name="T0" fmla="*/ 26 w 26"/>
                <a:gd name="T1" fmla="*/ 26 h 33"/>
                <a:gd name="T2" fmla="*/ 13 w 26"/>
                <a:gd name="T3" fmla="*/ 0 h 33"/>
                <a:gd name="T4" fmla="*/ 0 w 26"/>
                <a:gd name="T5" fmla="*/ 7 h 33"/>
                <a:gd name="T6" fmla="*/ 13 w 26"/>
                <a:gd name="T7" fmla="*/ 33 h 33"/>
                <a:gd name="T8" fmla="*/ 26 w 26"/>
                <a:gd name="T9" fmla="*/ 26 h 33"/>
              </a:gdLst>
              <a:ahLst/>
              <a:cxnLst>
                <a:cxn ang="0">
                  <a:pos x="T0" y="T1"/>
                </a:cxn>
                <a:cxn ang="0">
                  <a:pos x="T2" y="T3"/>
                </a:cxn>
                <a:cxn ang="0">
                  <a:pos x="T4" y="T5"/>
                </a:cxn>
                <a:cxn ang="0">
                  <a:pos x="T6" y="T7"/>
                </a:cxn>
                <a:cxn ang="0">
                  <a:pos x="T8" y="T9"/>
                </a:cxn>
              </a:cxnLst>
              <a:rect l="0" t="0" r="r" b="b"/>
              <a:pathLst>
                <a:path w="26" h="33">
                  <a:moveTo>
                    <a:pt x="26" y="26"/>
                  </a:moveTo>
                  <a:lnTo>
                    <a:pt x="13" y="0"/>
                  </a:lnTo>
                  <a:lnTo>
                    <a:pt x="0" y="7"/>
                  </a:lnTo>
                  <a:lnTo>
                    <a:pt x="13" y="33"/>
                  </a:lnTo>
                  <a:lnTo>
                    <a:pt x="26" y="26"/>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87" name="Freeform 163"/>
            <p:cNvSpPr>
              <a:spLocks/>
            </p:cNvSpPr>
            <p:nvPr/>
          </p:nvSpPr>
          <p:spPr bwMode="auto">
            <a:xfrm>
              <a:off x="4676" y="1590"/>
              <a:ext cx="31" cy="32"/>
            </a:xfrm>
            <a:custGeom>
              <a:avLst/>
              <a:gdLst>
                <a:gd name="T0" fmla="*/ 31 w 31"/>
                <a:gd name="T1" fmla="*/ 23 h 32"/>
                <a:gd name="T2" fmla="*/ 19 w 31"/>
                <a:gd name="T3" fmla="*/ 32 h 32"/>
                <a:gd name="T4" fmla="*/ 0 w 31"/>
                <a:gd name="T5" fmla="*/ 9 h 32"/>
                <a:gd name="T6" fmla="*/ 12 w 31"/>
                <a:gd name="T7" fmla="*/ 0 h 32"/>
                <a:gd name="T8" fmla="*/ 31 w 31"/>
                <a:gd name="T9" fmla="*/ 23 h 32"/>
              </a:gdLst>
              <a:ahLst/>
              <a:cxnLst>
                <a:cxn ang="0">
                  <a:pos x="T0" y="T1"/>
                </a:cxn>
                <a:cxn ang="0">
                  <a:pos x="T2" y="T3"/>
                </a:cxn>
                <a:cxn ang="0">
                  <a:pos x="T4" y="T5"/>
                </a:cxn>
                <a:cxn ang="0">
                  <a:pos x="T6" y="T7"/>
                </a:cxn>
                <a:cxn ang="0">
                  <a:pos x="T8" y="T9"/>
                </a:cxn>
              </a:cxnLst>
              <a:rect l="0" t="0" r="r" b="b"/>
              <a:pathLst>
                <a:path w="31" h="32">
                  <a:moveTo>
                    <a:pt x="31" y="23"/>
                  </a:moveTo>
                  <a:lnTo>
                    <a:pt x="19" y="32"/>
                  </a:lnTo>
                  <a:lnTo>
                    <a:pt x="0" y="9"/>
                  </a:lnTo>
                  <a:lnTo>
                    <a:pt x="12" y="0"/>
                  </a:lnTo>
                  <a:lnTo>
                    <a:pt x="31" y="23"/>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88" name="Freeform 164"/>
            <p:cNvSpPr>
              <a:spLocks/>
            </p:cNvSpPr>
            <p:nvPr/>
          </p:nvSpPr>
          <p:spPr bwMode="auto">
            <a:xfrm>
              <a:off x="4726" y="1642"/>
              <a:ext cx="31" cy="30"/>
            </a:xfrm>
            <a:custGeom>
              <a:avLst/>
              <a:gdLst>
                <a:gd name="T0" fmla="*/ 31 w 31"/>
                <a:gd name="T1" fmla="*/ 20 h 30"/>
                <a:gd name="T2" fmla="*/ 14 w 31"/>
                <a:gd name="T3" fmla="*/ 6 h 30"/>
                <a:gd name="T4" fmla="*/ 11 w 31"/>
                <a:gd name="T5" fmla="*/ 0 h 30"/>
                <a:gd name="T6" fmla="*/ 0 w 31"/>
                <a:gd name="T7" fmla="*/ 11 h 30"/>
                <a:gd name="T8" fmla="*/ 5 w 31"/>
                <a:gd name="T9" fmla="*/ 16 h 30"/>
                <a:gd name="T10" fmla="*/ 23 w 31"/>
                <a:gd name="T11" fmla="*/ 30 h 30"/>
                <a:gd name="T12" fmla="*/ 31 w 31"/>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31" y="20"/>
                  </a:moveTo>
                  <a:lnTo>
                    <a:pt x="14" y="6"/>
                  </a:lnTo>
                  <a:lnTo>
                    <a:pt x="11" y="0"/>
                  </a:lnTo>
                  <a:lnTo>
                    <a:pt x="0" y="11"/>
                  </a:lnTo>
                  <a:lnTo>
                    <a:pt x="5" y="16"/>
                  </a:lnTo>
                  <a:lnTo>
                    <a:pt x="23" y="30"/>
                  </a:lnTo>
                  <a:lnTo>
                    <a:pt x="31" y="2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89" name="Freeform 165"/>
            <p:cNvSpPr>
              <a:spLocks/>
            </p:cNvSpPr>
            <p:nvPr/>
          </p:nvSpPr>
          <p:spPr bwMode="auto">
            <a:xfrm>
              <a:off x="4783" y="1688"/>
              <a:ext cx="33" cy="27"/>
            </a:xfrm>
            <a:custGeom>
              <a:avLst/>
              <a:gdLst>
                <a:gd name="T0" fmla="*/ 33 w 33"/>
                <a:gd name="T1" fmla="*/ 15 h 27"/>
                <a:gd name="T2" fmla="*/ 26 w 33"/>
                <a:gd name="T3" fmla="*/ 10 h 27"/>
                <a:gd name="T4" fmla="*/ 9 w 33"/>
                <a:gd name="T5" fmla="*/ 0 h 27"/>
                <a:gd name="T6" fmla="*/ 0 w 33"/>
                <a:gd name="T7" fmla="*/ 10 h 27"/>
                <a:gd name="T8" fmla="*/ 20 w 33"/>
                <a:gd name="T9" fmla="*/ 22 h 27"/>
                <a:gd name="T10" fmla="*/ 26 w 33"/>
                <a:gd name="T11" fmla="*/ 27 h 27"/>
                <a:gd name="T12" fmla="*/ 33 w 33"/>
                <a:gd name="T13" fmla="*/ 15 h 27"/>
              </a:gdLst>
              <a:ahLst/>
              <a:cxnLst>
                <a:cxn ang="0">
                  <a:pos x="T0" y="T1"/>
                </a:cxn>
                <a:cxn ang="0">
                  <a:pos x="T2" y="T3"/>
                </a:cxn>
                <a:cxn ang="0">
                  <a:pos x="T4" y="T5"/>
                </a:cxn>
                <a:cxn ang="0">
                  <a:pos x="T6" y="T7"/>
                </a:cxn>
                <a:cxn ang="0">
                  <a:pos x="T8" y="T9"/>
                </a:cxn>
                <a:cxn ang="0">
                  <a:pos x="T10" y="T11"/>
                </a:cxn>
                <a:cxn ang="0">
                  <a:pos x="T12" y="T13"/>
                </a:cxn>
              </a:cxnLst>
              <a:rect l="0" t="0" r="r" b="b"/>
              <a:pathLst>
                <a:path w="33" h="27">
                  <a:moveTo>
                    <a:pt x="33" y="15"/>
                  </a:moveTo>
                  <a:lnTo>
                    <a:pt x="26" y="10"/>
                  </a:lnTo>
                  <a:lnTo>
                    <a:pt x="9" y="0"/>
                  </a:lnTo>
                  <a:lnTo>
                    <a:pt x="0" y="10"/>
                  </a:lnTo>
                  <a:lnTo>
                    <a:pt x="20" y="22"/>
                  </a:lnTo>
                  <a:lnTo>
                    <a:pt x="26" y="27"/>
                  </a:lnTo>
                  <a:lnTo>
                    <a:pt x="33" y="15"/>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90" name="Freeform 166"/>
            <p:cNvSpPr>
              <a:spLocks/>
            </p:cNvSpPr>
            <p:nvPr/>
          </p:nvSpPr>
          <p:spPr bwMode="auto">
            <a:xfrm>
              <a:off x="4848" y="1722"/>
              <a:ext cx="33" cy="26"/>
            </a:xfrm>
            <a:custGeom>
              <a:avLst/>
              <a:gdLst>
                <a:gd name="T0" fmla="*/ 33 w 33"/>
                <a:gd name="T1" fmla="*/ 12 h 26"/>
                <a:gd name="T2" fmla="*/ 27 w 33"/>
                <a:gd name="T3" fmla="*/ 26 h 26"/>
                <a:gd name="T4" fmla="*/ 0 w 33"/>
                <a:gd name="T5" fmla="*/ 14 h 26"/>
                <a:gd name="T6" fmla="*/ 7 w 33"/>
                <a:gd name="T7" fmla="*/ 0 h 26"/>
                <a:gd name="T8" fmla="*/ 33 w 33"/>
                <a:gd name="T9" fmla="*/ 12 h 26"/>
              </a:gdLst>
              <a:ahLst/>
              <a:cxnLst>
                <a:cxn ang="0">
                  <a:pos x="T0" y="T1"/>
                </a:cxn>
                <a:cxn ang="0">
                  <a:pos x="T2" y="T3"/>
                </a:cxn>
                <a:cxn ang="0">
                  <a:pos x="T4" y="T5"/>
                </a:cxn>
                <a:cxn ang="0">
                  <a:pos x="T6" y="T7"/>
                </a:cxn>
                <a:cxn ang="0">
                  <a:pos x="T8" y="T9"/>
                </a:cxn>
              </a:cxnLst>
              <a:rect l="0" t="0" r="r" b="b"/>
              <a:pathLst>
                <a:path w="33" h="26">
                  <a:moveTo>
                    <a:pt x="33" y="12"/>
                  </a:moveTo>
                  <a:lnTo>
                    <a:pt x="27" y="26"/>
                  </a:lnTo>
                  <a:lnTo>
                    <a:pt x="0" y="14"/>
                  </a:lnTo>
                  <a:lnTo>
                    <a:pt x="7" y="0"/>
                  </a:lnTo>
                  <a:lnTo>
                    <a:pt x="33" y="12"/>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91" name="Freeform 167"/>
            <p:cNvSpPr>
              <a:spLocks/>
            </p:cNvSpPr>
            <p:nvPr/>
          </p:nvSpPr>
          <p:spPr bwMode="auto">
            <a:xfrm>
              <a:off x="4915" y="1750"/>
              <a:ext cx="33" cy="23"/>
            </a:xfrm>
            <a:custGeom>
              <a:avLst/>
              <a:gdLst>
                <a:gd name="T0" fmla="*/ 33 w 33"/>
                <a:gd name="T1" fmla="*/ 9 h 23"/>
                <a:gd name="T2" fmla="*/ 20 w 33"/>
                <a:gd name="T3" fmla="*/ 5 h 23"/>
                <a:gd name="T4" fmla="*/ 7 w 33"/>
                <a:gd name="T5" fmla="*/ 0 h 23"/>
                <a:gd name="T6" fmla="*/ 0 w 33"/>
                <a:gd name="T7" fmla="*/ 14 h 23"/>
                <a:gd name="T8" fmla="*/ 16 w 33"/>
                <a:gd name="T9" fmla="*/ 19 h 23"/>
                <a:gd name="T10" fmla="*/ 30 w 33"/>
                <a:gd name="T11" fmla="*/ 23 h 23"/>
                <a:gd name="T12" fmla="*/ 33 w 33"/>
                <a:gd name="T13" fmla="*/ 9 h 23"/>
              </a:gdLst>
              <a:ahLst/>
              <a:cxnLst>
                <a:cxn ang="0">
                  <a:pos x="T0" y="T1"/>
                </a:cxn>
                <a:cxn ang="0">
                  <a:pos x="T2" y="T3"/>
                </a:cxn>
                <a:cxn ang="0">
                  <a:pos x="T4" y="T5"/>
                </a:cxn>
                <a:cxn ang="0">
                  <a:pos x="T6" y="T7"/>
                </a:cxn>
                <a:cxn ang="0">
                  <a:pos x="T8" y="T9"/>
                </a:cxn>
                <a:cxn ang="0">
                  <a:pos x="T10" y="T11"/>
                </a:cxn>
                <a:cxn ang="0">
                  <a:pos x="T12" y="T13"/>
                </a:cxn>
              </a:cxnLst>
              <a:rect l="0" t="0" r="r" b="b"/>
              <a:pathLst>
                <a:path w="33" h="23">
                  <a:moveTo>
                    <a:pt x="33" y="9"/>
                  </a:moveTo>
                  <a:lnTo>
                    <a:pt x="20" y="5"/>
                  </a:lnTo>
                  <a:lnTo>
                    <a:pt x="7" y="0"/>
                  </a:lnTo>
                  <a:lnTo>
                    <a:pt x="0" y="14"/>
                  </a:lnTo>
                  <a:lnTo>
                    <a:pt x="16" y="19"/>
                  </a:lnTo>
                  <a:lnTo>
                    <a:pt x="30" y="23"/>
                  </a:lnTo>
                  <a:lnTo>
                    <a:pt x="33" y="9"/>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92" name="Freeform 168"/>
            <p:cNvSpPr>
              <a:spLocks/>
            </p:cNvSpPr>
            <p:nvPr/>
          </p:nvSpPr>
          <p:spPr bwMode="auto">
            <a:xfrm>
              <a:off x="4988" y="1769"/>
              <a:ext cx="32" cy="21"/>
            </a:xfrm>
            <a:custGeom>
              <a:avLst/>
              <a:gdLst>
                <a:gd name="T0" fmla="*/ 32 w 32"/>
                <a:gd name="T1" fmla="*/ 7 h 21"/>
                <a:gd name="T2" fmla="*/ 28 w 32"/>
                <a:gd name="T3" fmla="*/ 21 h 21"/>
                <a:gd name="T4" fmla="*/ 0 w 32"/>
                <a:gd name="T5" fmla="*/ 16 h 21"/>
                <a:gd name="T6" fmla="*/ 2 w 32"/>
                <a:gd name="T7" fmla="*/ 0 h 21"/>
                <a:gd name="T8" fmla="*/ 32 w 32"/>
                <a:gd name="T9" fmla="*/ 7 h 21"/>
              </a:gdLst>
              <a:ahLst/>
              <a:cxnLst>
                <a:cxn ang="0">
                  <a:pos x="T0" y="T1"/>
                </a:cxn>
                <a:cxn ang="0">
                  <a:pos x="T2" y="T3"/>
                </a:cxn>
                <a:cxn ang="0">
                  <a:pos x="T4" y="T5"/>
                </a:cxn>
                <a:cxn ang="0">
                  <a:pos x="T6" y="T7"/>
                </a:cxn>
                <a:cxn ang="0">
                  <a:pos x="T8" y="T9"/>
                </a:cxn>
              </a:cxnLst>
              <a:rect l="0" t="0" r="r" b="b"/>
              <a:pathLst>
                <a:path w="32" h="21">
                  <a:moveTo>
                    <a:pt x="32" y="7"/>
                  </a:moveTo>
                  <a:lnTo>
                    <a:pt x="28" y="21"/>
                  </a:lnTo>
                  <a:lnTo>
                    <a:pt x="0" y="16"/>
                  </a:lnTo>
                  <a:lnTo>
                    <a:pt x="2" y="0"/>
                  </a:lnTo>
                  <a:lnTo>
                    <a:pt x="32" y="7"/>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93" name="Freeform 169"/>
            <p:cNvSpPr>
              <a:spLocks/>
            </p:cNvSpPr>
            <p:nvPr/>
          </p:nvSpPr>
          <p:spPr bwMode="auto">
            <a:xfrm>
              <a:off x="5060" y="1781"/>
              <a:ext cx="31" cy="18"/>
            </a:xfrm>
            <a:custGeom>
              <a:avLst/>
              <a:gdLst>
                <a:gd name="T0" fmla="*/ 31 w 31"/>
                <a:gd name="T1" fmla="*/ 2 h 18"/>
                <a:gd name="T2" fmla="*/ 22 w 31"/>
                <a:gd name="T3" fmla="*/ 2 h 18"/>
                <a:gd name="T4" fmla="*/ 3 w 31"/>
                <a:gd name="T5" fmla="*/ 0 h 18"/>
                <a:gd name="T6" fmla="*/ 0 w 31"/>
                <a:gd name="T7" fmla="*/ 14 h 18"/>
                <a:gd name="T8" fmla="*/ 20 w 31"/>
                <a:gd name="T9" fmla="*/ 18 h 18"/>
                <a:gd name="T10" fmla="*/ 29 w 31"/>
                <a:gd name="T11" fmla="*/ 18 h 18"/>
                <a:gd name="T12" fmla="*/ 31 w 31"/>
                <a:gd name="T13" fmla="*/ 2 h 18"/>
              </a:gdLst>
              <a:ahLst/>
              <a:cxnLst>
                <a:cxn ang="0">
                  <a:pos x="T0" y="T1"/>
                </a:cxn>
                <a:cxn ang="0">
                  <a:pos x="T2" y="T3"/>
                </a:cxn>
                <a:cxn ang="0">
                  <a:pos x="T4" y="T5"/>
                </a:cxn>
                <a:cxn ang="0">
                  <a:pos x="T6" y="T7"/>
                </a:cxn>
                <a:cxn ang="0">
                  <a:pos x="T8" y="T9"/>
                </a:cxn>
                <a:cxn ang="0">
                  <a:pos x="T10" y="T11"/>
                </a:cxn>
                <a:cxn ang="0">
                  <a:pos x="T12" y="T13"/>
                </a:cxn>
              </a:cxnLst>
              <a:rect l="0" t="0" r="r" b="b"/>
              <a:pathLst>
                <a:path w="31" h="18">
                  <a:moveTo>
                    <a:pt x="31" y="2"/>
                  </a:moveTo>
                  <a:lnTo>
                    <a:pt x="22" y="2"/>
                  </a:lnTo>
                  <a:lnTo>
                    <a:pt x="3" y="0"/>
                  </a:lnTo>
                  <a:lnTo>
                    <a:pt x="0" y="14"/>
                  </a:lnTo>
                  <a:lnTo>
                    <a:pt x="20" y="18"/>
                  </a:lnTo>
                  <a:lnTo>
                    <a:pt x="29" y="18"/>
                  </a:lnTo>
                  <a:lnTo>
                    <a:pt x="31" y="2"/>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94" name="Rectangle 170"/>
            <p:cNvSpPr>
              <a:spLocks noChangeArrowheads="1"/>
            </p:cNvSpPr>
            <p:nvPr/>
          </p:nvSpPr>
          <p:spPr bwMode="auto">
            <a:xfrm>
              <a:off x="2751" y="1915"/>
              <a:ext cx="1402" cy="9"/>
            </a:xfrm>
            <a:prstGeom prst="rect">
              <a:avLst/>
            </a:prstGeom>
            <a:solidFill>
              <a:srgbClr val="63636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795" name="Rectangle 171"/>
            <p:cNvSpPr>
              <a:spLocks noChangeArrowheads="1"/>
            </p:cNvSpPr>
            <p:nvPr/>
          </p:nvSpPr>
          <p:spPr bwMode="auto">
            <a:xfrm>
              <a:off x="5122" y="1010"/>
              <a:ext cx="7" cy="848"/>
            </a:xfrm>
            <a:prstGeom prst="rect">
              <a:avLst/>
            </a:prstGeom>
            <a:solidFill>
              <a:srgbClr val="63636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796" name="Freeform 172"/>
            <p:cNvSpPr>
              <a:spLocks/>
            </p:cNvSpPr>
            <p:nvPr/>
          </p:nvSpPr>
          <p:spPr bwMode="auto">
            <a:xfrm>
              <a:off x="1741" y="906"/>
              <a:ext cx="3388" cy="7"/>
            </a:xfrm>
            <a:custGeom>
              <a:avLst/>
              <a:gdLst>
                <a:gd name="T0" fmla="*/ 0 w 3388"/>
                <a:gd name="T1" fmla="*/ 0 h 7"/>
                <a:gd name="T2" fmla="*/ 3388 w 3388"/>
                <a:gd name="T3" fmla="*/ 0 h 7"/>
                <a:gd name="T4" fmla="*/ 3381 w 3388"/>
                <a:gd name="T5" fmla="*/ 0 h 7"/>
                <a:gd name="T6" fmla="*/ 3388 w 3388"/>
                <a:gd name="T7" fmla="*/ 7 h 7"/>
                <a:gd name="T8" fmla="*/ 0 w 3388"/>
                <a:gd name="T9" fmla="*/ 7 h 7"/>
                <a:gd name="T10" fmla="*/ 0 w 3388"/>
                <a:gd name="T11" fmla="*/ 0 h 7"/>
              </a:gdLst>
              <a:ahLst/>
              <a:cxnLst>
                <a:cxn ang="0">
                  <a:pos x="T0" y="T1"/>
                </a:cxn>
                <a:cxn ang="0">
                  <a:pos x="T2" y="T3"/>
                </a:cxn>
                <a:cxn ang="0">
                  <a:pos x="T4" y="T5"/>
                </a:cxn>
                <a:cxn ang="0">
                  <a:pos x="T6" y="T7"/>
                </a:cxn>
                <a:cxn ang="0">
                  <a:pos x="T8" y="T9"/>
                </a:cxn>
                <a:cxn ang="0">
                  <a:pos x="T10" y="T11"/>
                </a:cxn>
              </a:cxnLst>
              <a:rect l="0" t="0" r="r" b="b"/>
              <a:pathLst>
                <a:path w="3388" h="7">
                  <a:moveTo>
                    <a:pt x="0" y="0"/>
                  </a:moveTo>
                  <a:lnTo>
                    <a:pt x="3388" y="0"/>
                  </a:lnTo>
                  <a:lnTo>
                    <a:pt x="3381" y="0"/>
                  </a:lnTo>
                  <a:lnTo>
                    <a:pt x="3388" y="7"/>
                  </a:lnTo>
                  <a:lnTo>
                    <a:pt x="0" y="7"/>
                  </a:lnTo>
                  <a:lnTo>
                    <a:pt x="0" y="0"/>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97" name="Freeform 173"/>
            <p:cNvSpPr>
              <a:spLocks/>
            </p:cNvSpPr>
            <p:nvPr/>
          </p:nvSpPr>
          <p:spPr bwMode="auto">
            <a:xfrm>
              <a:off x="5122" y="906"/>
              <a:ext cx="7" cy="1018"/>
            </a:xfrm>
            <a:custGeom>
              <a:avLst/>
              <a:gdLst>
                <a:gd name="T0" fmla="*/ 7 w 7"/>
                <a:gd name="T1" fmla="*/ 0 h 1018"/>
                <a:gd name="T2" fmla="*/ 7 w 7"/>
                <a:gd name="T3" fmla="*/ 1018 h 1018"/>
                <a:gd name="T4" fmla="*/ 7 w 7"/>
                <a:gd name="T5" fmla="*/ 1009 h 1018"/>
                <a:gd name="T6" fmla="*/ 0 w 7"/>
                <a:gd name="T7" fmla="*/ 1018 h 1018"/>
                <a:gd name="T8" fmla="*/ 0 w 7"/>
                <a:gd name="T9" fmla="*/ 0 h 1018"/>
                <a:gd name="T10" fmla="*/ 7 w 7"/>
                <a:gd name="T11" fmla="*/ 0 h 1018"/>
              </a:gdLst>
              <a:ahLst/>
              <a:cxnLst>
                <a:cxn ang="0">
                  <a:pos x="T0" y="T1"/>
                </a:cxn>
                <a:cxn ang="0">
                  <a:pos x="T2" y="T3"/>
                </a:cxn>
                <a:cxn ang="0">
                  <a:pos x="T4" y="T5"/>
                </a:cxn>
                <a:cxn ang="0">
                  <a:pos x="T6" y="T7"/>
                </a:cxn>
                <a:cxn ang="0">
                  <a:pos x="T8" y="T9"/>
                </a:cxn>
                <a:cxn ang="0">
                  <a:pos x="T10" y="T11"/>
                </a:cxn>
              </a:cxnLst>
              <a:rect l="0" t="0" r="r" b="b"/>
              <a:pathLst>
                <a:path w="7" h="1018">
                  <a:moveTo>
                    <a:pt x="7" y="0"/>
                  </a:moveTo>
                  <a:lnTo>
                    <a:pt x="7" y="1018"/>
                  </a:lnTo>
                  <a:lnTo>
                    <a:pt x="7" y="1009"/>
                  </a:lnTo>
                  <a:lnTo>
                    <a:pt x="0" y="1018"/>
                  </a:lnTo>
                  <a:lnTo>
                    <a:pt x="0" y="0"/>
                  </a:lnTo>
                  <a:lnTo>
                    <a:pt x="7" y="0"/>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98" name="Freeform 174"/>
            <p:cNvSpPr>
              <a:spLocks/>
            </p:cNvSpPr>
            <p:nvPr/>
          </p:nvSpPr>
          <p:spPr bwMode="auto">
            <a:xfrm>
              <a:off x="1741" y="1915"/>
              <a:ext cx="3388" cy="9"/>
            </a:xfrm>
            <a:custGeom>
              <a:avLst/>
              <a:gdLst>
                <a:gd name="T0" fmla="*/ 7 w 3388"/>
                <a:gd name="T1" fmla="*/ 9 h 9"/>
                <a:gd name="T2" fmla="*/ 3388 w 3388"/>
                <a:gd name="T3" fmla="*/ 9 h 9"/>
                <a:gd name="T4" fmla="*/ 3388 w 3388"/>
                <a:gd name="T5" fmla="*/ 0 h 9"/>
                <a:gd name="T6" fmla="*/ 0 w 3388"/>
                <a:gd name="T7" fmla="*/ 0 h 9"/>
                <a:gd name="T8" fmla="*/ 7 w 3388"/>
                <a:gd name="T9" fmla="*/ 9 h 9"/>
              </a:gdLst>
              <a:ahLst/>
              <a:cxnLst>
                <a:cxn ang="0">
                  <a:pos x="T0" y="T1"/>
                </a:cxn>
                <a:cxn ang="0">
                  <a:pos x="T2" y="T3"/>
                </a:cxn>
                <a:cxn ang="0">
                  <a:pos x="T4" y="T5"/>
                </a:cxn>
                <a:cxn ang="0">
                  <a:pos x="T6" y="T7"/>
                </a:cxn>
                <a:cxn ang="0">
                  <a:pos x="T8" y="T9"/>
                </a:cxn>
              </a:cxnLst>
              <a:rect l="0" t="0" r="r" b="b"/>
              <a:pathLst>
                <a:path w="3388" h="9">
                  <a:moveTo>
                    <a:pt x="7" y="9"/>
                  </a:moveTo>
                  <a:lnTo>
                    <a:pt x="3388" y="9"/>
                  </a:lnTo>
                  <a:lnTo>
                    <a:pt x="3388" y="0"/>
                  </a:lnTo>
                  <a:lnTo>
                    <a:pt x="0" y="0"/>
                  </a:lnTo>
                  <a:lnTo>
                    <a:pt x="7" y="9"/>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99" name="Freeform 175"/>
            <p:cNvSpPr>
              <a:spLocks/>
            </p:cNvSpPr>
            <p:nvPr/>
          </p:nvSpPr>
          <p:spPr bwMode="auto">
            <a:xfrm>
              <a:off x="1741" y="906"/>
              <a:ext cx="7" cy="1018"/>
            </a:xfrm>
            <a:custGeom>
              <a:avLst/>
              <a:gdLst>
                <a:gd name="T0" fmla="*/ 7 w 7"/>
                <a:gd name="T1" fmla="*/ 1018 h 1018"/>
                <a:gd name="T2" fmla="*/ 0 w 7"/>
                <a:gd name="T3" fmla="*/ 1018 h 1018"/>
                <a:gd name="T4" fmla="*/ 0 w 7"/>
                <a:gd name="T5" fmla="*/ 7 h 1018"/>
                <a:gd name="T6" fmla="*/ 7 w 7"/>
                <a:gd name="T7" fmla="*/ 0 h 1018"/>
                <a:gd name="T8" fmla="*/ 7 w 7"/>
                <a:gd name="T9" fmla="*/ 1018 h 1018"/>
              </a:gdLst>
              <a:ahLst/>
              <a:cxnLst>
                <a:cxn ang="0">
                  <a:pos x="T0" y="T1"/>
                </a:cxn>
                <a:cxn ang="0">
                  <a:pos x="T2" y="T3"/>
                </a:cxn>
                <a:cxn ang="0">
                  <a:pos x="T4" y="T5"/>
                </a:cxn>
                <a:cxn ang="0">
                  <a:pos x="T6" y="T7"/>
                </a:cxn>
                <a:cxn ang="0">
                  <a:pos x="T8" y="T9"/>
                </a:cxn>
              </a:cxnLst>
              <a:rect l="0" t="0" r="r" b="b"/>
              <a:pathLst>
                <a:path w="7" h="1018">
                  <a:moveTo>
                    <a:pt x="7" y="1018"/>
                  </a:moveTo>
                  <a:lnTo>
                    <a:pt x="0" y="1018"/>
                  </a:lnTo>
                  <a:lnTo>
                    <a:pt x="0" y="7"/>
                  </a:lnTo>
                  <a:lnTo>
                    <a:pt x="7" y="0"/>
                  </a:lnTo>
                  <a:lnTo>
                    <a:pt x="7" y="1018"/>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00" name="Rectangle 176"/>
            <p:cNvSpPr>
              <a:spLocks noChangeArrowheads="1"/>
            </p:cNvSpPr>
            <p:nvPr/>
          </p:nvSpPr>
          <p:spPr bwMode="auto">
            <a:xfrm>
              <a:off x="2946" y="967"/>
              <a:ext cx="342" cy="76"/>
            </a:xfrm>
            <a:prstGeom prst="rect">
              <a:avLst/>
            </a:prstGeom>
            <a:solidFill>
              <a:srgbClr val="FF001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01" name="Rectangle 177"/>
            <p:cNvSpPr>
              <a:spLocks noChangeArrowheads="1"/>
            </p:cNvSpPr>
            <p:nvPr/>
          </p:nvSpPr>
          <p:spPr bwMode="auto">
            <a:xfrm>
              <a:off x="2946" y="967"/>
              <a:ext cx="342" cy="76"/>
            </a:xfrm>
            <a:prstGeom prst="rect">
              <a:avLst/>
            </a:prstGeom>
            <a:noFill/>
            <a:ln w="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6802" name="Rectangle 178"/>
            <p:cNvSpPr>
              <a:spLocks noChangeArrowheads="1"/>
            </p:cNvSpPr>
            <p:nvPr/>
          </p:nvSpPr>
          <p:spPr bwMode="auto">
            <a:xfrm>
              <a:off x="2948" y="906"/>
              <a:ext cx="340" cy="61"/>
            </a:xfrm>
            <a:prstGeom prst="rect">
              <a:avLst/>
            </a:prstGeom>
            <a:solidFill>
              <a:srgbClr val="007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03" name="Rectangle 179"/>
            <p:cNvSpPr>
              <a:spLocks noChangeArrowheads="1"/>
            </p:cNvSpPr>
            <p:nvPr/>
          </p:nvSpPr>
          <p:spPr bwMode="auto">
            <a:xfrm>
              <a:off x="2948" y="906"/>
              <a:ext cx="340" cy="61"/>
            </a:xfrm>
            <a:prstGeom prst="rect">
              <a:avLst/>
            </a:prstGeom>
            <a:noFill/>
            <a:ln w="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6804" name="Rectangle 180"/>
            <p:cNvSpPr>
              <a:spLocks noChangeArrowheads="1"/>
            </p:cNvSpPr>
            <p:nvPr/>
          </p:nvSpPr>
          <p:spPr bwMode="auto">
            <a:xfrm>
              <a:off x="2751" y="1825"/>
              <a:ext cx="325" cy="99"/>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05" name="Rectangle 181"/>
            <p:cNvSpPr>
              <a:spLocks noChangeArrowheads="1"/>
            </p:cNvSpPr>
            <p:nvPr/>
          </p:nvSpPr>
          <p:spPr bwMode="auto">
            <a:xfrm>
              <a:off x="2751" y="1825"/>
              <a:ext cx="325" cy="6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06" name="Rectangle 182"/>
            <p:cNvSpPr>
              <a:spLocks noChangeArrowheads="1"/>
            </p:cNvSpPr>
            <p:nvPr/>
          </p:nvSpPr>
          <p:spPr bwMode="auto">
            <a:xfrm>
              <a:off x="3305" y="1825"/>
              <a:ext cx="261" cy="99"/>
            </a:xfrm>
            <a:prstGeom prst="rect">
              <a:avLst/>
            </a:prstGeom>
            <a:solidFill>
              <a:srgbClr val="0066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07" name="Freeform 183"/>
            <p:cNvSpPr>
              <a:spLocks/>
            </p:cNvSpPr>
            <p:nvPr/>
          </p:nvSpPr>
          <p:spPr bwMode="auto">
            <a:xfrm>
              <a:off x="3305" y="1825"/>
              <a:ext cx="261" cy="99"/>
            </a:xfrm>
            <a:custGeom>
              <a:avLst/>
              <a:gdLst>
                <a:gd name="T0" fmla="*/ 106 w 261"/>
                <a:gd name="T1" fmla="*/ 99 h 99"/>
                <a:gd name="T2" fmla="*/ 153 w 261"/>
                <a:gd name="T3" fmla="*/ 99 h 99"/>
                <a:gd name="T4" fmla="*/ 152 w 261"/>
                <a:gd name="T5" fmla="*/ 97 h 99"/>
                <a:gd name="T6" fmla="*/ 261 w 261"/>
                <a:gd name="T7" fmla="*/ 21 h 99"/>
                <a:gd name="T8" fmla="*/ 261 w 261"/>
                <a:gd name="T9" fmla="*/ 0 h 99"/>
                <a:gd name="T10" fmla="*/ 238 w 261"/>
                <a:gd name="T11" fmla="*/ 0 h 99"/>
                <a:gd name="T12" fmla="*/ 131 w 261"/>
                <a:gd name="T13" fmla="*/ 80 h 99"/>
                <a:gd name="T14" fmla="*/ 20 w 261"/>
                <a:gd name="T15" fmla="*/ 0 h 99"/>
                <a:gd name="T16" fmla="*/ 0 w 261"/>
                <a:gd name="T17" fmla="*/ 0 h 99"/>
                <a:gd name="T18" fmla="*/ 0 w 261"/>
                <a:gd name="T19" fmla="*/ 17 h 99"/>
                <a:gd name="T20" fmla="*/ 108 w 261"/>
                <a:gd name="T21" fmla="*/ 97 h 99"/>
                <a:gd name="T22" fmla="*/ 106 w 261"/>
                <a:gd name="T23"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99">
                  <a:moveTo>
                    <a:pt x="106" y="99"/>
                  </a:moveTo>
                  <a:lnTo>
                    <a:pt x="153" y="99"/>
                  </a:lnTo>
                  <a:lnTo>
                    <a:pt x="152" y="97"/>
                  </a:lnTo>
                  <a:lnTo>
                    <a:pt x="261" y="21"/>
                  </a:lnTo>
                  <a:lnTo>
                    <a:pt x="261" y="0"/>
                  </a:lnTo>
                  <a:lnTo>
                    <a:pt x="238" y="0"/>
                  </a:lnTo>
                  <a:lnTo>
                    <a:pt x="131" y="80"/>
                  </a:lnTo>
                  <a:lnTo>
                    <a:pt x="20" y="0"/>
                  </a:lnTo>
                  <a:lnTo>
                    <a:pt x="0" y="0"/>
                  </a:lnTo>
                  <a:lnTo>
                    <a:pt x="0" y="17"/>
                  </a:lnTo>
                  <a:lnTo>
                    <a:pt x="108" y="97"/>
                  </a:lnTo>
                  <a:lnTo>
                    <a:pt x="106" y="9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08" name="Freeform 184"/>
            <p:cNvSpPr>
              <a:spLocks/>
            </p:cNvSpPr>
            <p:nvPr/>
          </p:nvSpPr>
          <p:spPr bwMode="auto">
            <a:xfrm>
              <a:off x="3305" y="1825"/>
              <a:ext cx="261" cy="99"/>
            </a:xfrm>
            <a:custGeom>
              <a:avLst/>
              <a:gdLst>
                <a:gd name="T0" fmla="*/ 0 w 261"/>
                <a:gd name="T1" fmla="*/ 99 h 99"/>
                <a:gd name="T2" fmla="*/ 261 w 261"/>
                <a:gd name="T3" fmla="*/ 99 h 99"/>
                <a:gd name="T4" fmla="*/ 261 w 261"/>
                <a:gd name="T5" fmla="*/ 78 h 99"/>
                <a:gd name="T6" fmla="*/ 157 w 261"/>
                <a:gd name="T7" fmla="*/ 78 h 99"/>
                <a:gd name="T8" fmla="*/ 157 w 261"/>
                <a:gd name="T9" fmla="*/ 0 h 99"/>
                <a:gd name="T10" fmla="*/ 105 w 261"/>
                <a:gd name="T11" fmla="*/ 0 h 99"/>
                <a:gd name="T12" fmla="*/ 105 w 261"/>
                <a:gd name="T13" fmla="*/ 78 h 99"/>
                <a:gd name="T14" fmla="*/ 0 w 261"/>
                <a:gd name="T15" fmla="*/ 78 h 99"/>
                <a:gd name="T16" fmla="*/ 0 w 261"/>
                <a:gd name="T1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99">
                  <a:moveTo>
                    <a:pt x="0" y="99"/>
                  </a:moveTo>
                  <a:lnTo>
                    <a:pt x="261" y="99"/>
                  </a:lnTo>
                  <a:lnTo>
                    <a:pt x="261" y="78"/>
                  </a:lnTo>
                  <a:lnTo>
                    <a:pt x="157" y="78"/>
                  </a:lnTo>
                  <a:lnTo>
                    <a:pt x="157" y="0"/>
                  </a:lnTo>
                  <a:lnTo>
                    <a:pt x="105" y="0"/>
                  </a:lnTo>
                  <a:lnTo>
                    <a:pt x="105" y="78"/>
                  </a:lnTo>
                  <a:lnTo>
                    <a:pt x="0" y="78"/>
                  </a:lnTo>
                  <a:lnTo>
                    <a:pt x="0" y="9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09" name="Rectangle 185"/>
            <p:cNvSpPr>
              <a:spLocks noChangeArrowheads="1"/>
            </p:cNvSpPr>
            <p:nvPr/>
          </p:nvSpPr>
          <p:spPr bwMode="auto">
            <a:xfrm>
              <a:off x="3422" y="1827"/>
              <a:ext cx="26" cy="97"/>
            </a:xfrm>
            <a:prstGeom prst="rect">
              <a:avLst/>
            </a:prstGeom>
            <a:solidFill>
              <a:srgbClr val="D900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10" name="Freeform 186"/>
            <p:cNvSpPr>
              <a:spLocks/>
            </p:cNvSpPr>
            <p:nvPr/>
          </p:nvSpPr>
          <p:spPr bwMode="auto">
            <a:xfrm>
              <a:off x="3305" y="1910"/>
              <a:ext cx="261" cy="14"/>
            </a:xfrm>
            <a:custGeom>
              <a:avLst/>
              <a:gdLst>
                <a:gd name="T0" fmla="*/ 0 w 261"/>
                <a:gd name="T1" fmla="*/ 14 h 14"/>
                <a:gd name="T2" fmla="*/ 259 w 261"/>
                <a:gd name="T3" fmla="*/ 14 h 14"/>
                <a:gd name="T4" fmla="*/ 261 w 261"/>
                <a:gd name="T5" fmla="*/ 0 h 14"/>
                <a:gd name="T6" fmla="*/ 0 w 261"/>
                <a:gd name="T7" fmla="*/ 0 h 14"/>
                <a:gd name="T8" fmla="*/ 0 w 261"/>
                <a:gd name="T9" fmla="*/ 14 h 14"/>
              </a:gdLst>
              <a:ahLst/>
              <a:cxnLst>
                <a:cxn ang="0">
                  <a:pos x="T0" y="T1"/>
                </a:cxn>
                <a:cxn ang="0">
                  <a:pos x="T2" y="T3"/>
                </a:cxn>
                <a:cxn ang="0">
                  <a:pos x="T4" y="T5"/>
                </a:cxn>
                <a:cxn ang="0">
                  <a:pos x="T6" y="T7"/>
                </a:cxn>
                <a:cxn ang="0">
                  <a:pos x="T8" y="T9"/>
                </a:cxn>
              </a:cxnLst>
              <a:rect l="0" t="0" r="r" b="b"/>
              <a:pathLst>
                <a:path w="261" h="14">
                  <a:moveTo>
                    <a:pt x="0" y="14"/>
                  </a:moveTo>
                  <a:lnTo>
                    <a:pt x="259" y="14"/>
                  </a:lnTo>
                  <a:lnTo>
                    <a:pt x="261" y="0"/>
                  </a:lnTo>
                  <a:lnTo>
                    <a:pt x="0" y="0"/>
                  </a:lnTo>
                  <a:lnTo>
                    <a:pt x="0" y="14"/>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11" name="Freeform 187"/>
            <p:cNvSpPr>
              <a:spLocks/>
            </p:cNvSpPr>
            <p:nvPr/>
          </p:nvSpPr>
          <p:spPr bwMode="auto">
            <a:xfrm>
              <a:off x="3460" y="1825"/>
              <a:ext cx="106" cy="78"/>
            </a:xfrm>
            <a:custGeom>
              <a:avLst/>
              <a:gdLst>
                <a:gd name="T0" fmla="*/ 106 w 106"/>
                <a:gd name="T1" fmla="*/ 0 h 78"/>
                <a:gd name="T2" fmla="*/ 106 w 106"/>
                <a:gd name="T3" fmla="*/ 8 h 78"/>
                <a:gd name="T4" fmla="*/ 12 w 106"/>
                <a:gd name="T5" fmla="*/ 78 h 78"/>
                <a:gd name="T6" fmla="*/ 0 w 106"/>
                <a:gd name="T7" fmla="*/ 78 h 78"/>
                <a:gd name="T8" fmla="*/ 99 w 106"/>
                <a:gd name="T9" fmla="*/ 0 h 78"/>
                <a:gd name="T10" fmla="*/ 106 w 106"/>
                <a:gd name="T11" fmla="*/ 0 h 78"/>
              </a:gdLst>
              <a:ahLst/>
              <a:cxnLst>
                <a:cxn ang="0">
                  <a:pos x="T0" y="T1"/>
                </a:cxn>
                <a:cxn ang="0">
                  <a:pos x="T2" y="T3"/>
                </a:cxn>
                <a:cxn ang="0">
                  <a:pos x="T4" y="T5"/>
                </a:cxn>
                <a:cxn ang="0">
                  <a:pos x="T6" y="T7"/>
                </a:cxn>
                <a:cxn ang="0">
                  <a:pos x="T8" y="T9"/>
                </a:cxn>
                <a:cxn ang="0">
                  <a:pos x="T10" y="T11"/>
                </a:cxn>
              </a:cxnLst>
              <a:rect l="0" t="0" r="r" b="b"/>
              <a:pathLst>
                <a:path w="106" h="78">
                  <a:moveTo>
                    <a:pt x="106" y="0"/>
                  </a:moveTo>
                  <a:lnTo>
                    <a:pt x="106" y="8"/>
                  </a:lnTo>
                  <a:lnTo>
                    <a:pt x="12" y="78"/>
                  </a:lnTo>
                  <a:lnTo>
                    <a:pt x="0" y="78"/>
                  </a:lnTo>
                  <a:lnTo>
                    <a:pt x="99" y="0"/>
                  </a:lnTo>
                  <a:lnTo>
                    <a:pt x="106" y="0"/>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12" name="Freeform 188"/>
            <p:cNvSpPr>
              <a:spLocks/>
            </p:cNvSpPr>
            <p:nvPr/>
          </p:nvSpPr>
          <p:spPr bwMode="auto">
            <a:xfrm>
              <a:off x="3305" y="1825"/>
              <a:ext cx="105" cy="76"/>
            </a:xfrm>
            <a:custGeom>
              <a:avLst/>
              <a:gdLst>
                <a:gd name="T0" fmla="*/ 0 w 105"/>
                <a:gd name="T1" fmla="*/ 0 h 76"/>
                <a:gd name="T2" fmla="*/ 0 w 105"/>
                <a:gd name="T3" fmla="*/ 8 h 76"/>
                <a:gd name="T4" fmla="*/ 93 w 105"/>
                <a:gd name="T5" fmla="*/ 76 h 76"/>
                <a:gd name="T6" fmla="*/ 105 w 105"/>
                <a:gd name="T7" fmla="*/ 76 h 76"/>
                <a:gd name="T8" fmla="*/ 9 w 105"/>
                <a:gd name="T9" fmla="*/ 0 h 76"/>
                <a:gd name="T10" fmla="*/ 0 w 105"/>
                <a:gd name="T11" fmla="*/ 0 h 76"/>
              </a:gdLst>
              <a:ahLst/>
              <a:cxnLst>
                <a:cxn ang="0">
                  <a:pos x="T0" y="T1"/>
                </a:cxn>
                <a:cxn ang="0">
                  <a:pos x="T2" y="T3"/>
                </a:cxn>
                <a:cxn ang="0">
                  <a:pos x="T4" y="T5"/>
                </a:cxn>
                <a:cxn ang="0">
                  <a:pos x="T6" y="T7"/>
                </a:cxn>
                <a:cxn ang="0">
                  <a:pos x="T8" y="T9"/>
                </a:cxn>
                <a:cxn ang="0">
                  <a:pos x="T10" y="T11"/>
                </a:cxn>
              </a:cxnLst>
              <a:rect l="0" t="0" r="r" b="b"/>
              <a:pathLst>
                <a:path w="105" h="76">
                  <a:moveTo>
                    <a:pt x="0" y="0"/>
                  </a:moveTo>
                  <a:lnTo>
                    <a:pt x="0" y="8"/>
                  </a:lnTo>
                  <a:lnTo>
                    <a:pt x="93" y="76"/>
                  </a:lnTo>
                  <a:lnTo>
                    <a:pt x="105" y="76"/>
                  </a:lnTo>
                  <a:lnTo>
                    <a:pt x="9" y="0"/>
                  </a:lnTo>
                  <a:lnTo>
                    <a:pt x="0" y="0"/>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13" name="Rectangle 189"/>
            <p:cNvSpPr>
              <a:spLocks noChangeArrowheads="1"/>
            </p:cNvSpPr>
            <p:nvPr/>
          </p:nvSpPr>
          <p:spPr bwMode="auto">
            <a:xfrm>
              <a:off x="3778" y="1825"/>
              <a:ext cx="342" cy="9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14" name="Rectangle 190"/>
            <p:cNvSpPr>
              <a:spLocks noChangeArrowheads="1"/>
            </p:cNvSpPr>
            <p:nvPr/>
          </p:nvSpPr>
          <p:spPr bwMode="auto">
            <a:xfrm>
              <a:off x="3778" y="1825"/>
              <a:ext cx="113" cy="99"/>
            </a:xfrm>
            <a:prstGeom prst="rect">
              <a:avLst/>
            </a:prstGeom>
            <a:solidFill>
              <a:srgbClr val="003F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15" name="Rectangle 191"/>
            <p:cNvSpPr>
              <a:spLocks noChangeArrowheads="1"/>
            </p:cNvSpPr>
            <p:nvPr/>
          </p:nvSpPr>
          <p:spPr bwMode="auto">
            <a:xfrm>
              <a:off x="4007" y="1825"/>
              <a:ext cx="113" cy="99"/>
            </a:xfrm>
            <a:prstGeom prst="rect">
              <a:avLst/>
            </a:prstGeom>
            <a:solidFill>
              <a:srgbClr val="FF127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16" name="Rectangle 192"/>
            <p:cNvSpPr>
              <a:spLocks noChangeArrowheads="1"/>
            </p:cNvSpPr>
            <p:nvPr/>
          </p:nvSpPr>
          <p:spPr bwMode="auto">
            <a:xfrm>
              <a:off x="1741" y="977"/>
              <a:ext cx="163" cy="204"/>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17" name="Rectangle 193"/>
            <p:cNvSpPr>
              <a:spLocks noChangeArrowheads="1"/>
            </p:cNvSpPr>
            <p:nvPr/>
          </p:nvSpPr>
          <p:spPr bwMode="auto">
            <a:xfrm>
              <a:off x="1741" y="977"/>
              <a:ext cx="100" cy="20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18" name="Freeform 194"/>
            <p:cNvSpPr>
              <a:spLocks/>
            </p:cNvSpPr>
            <p:nvPr/>
          </p:nvSpPr>
          <p:spPr bwMode="auto">
            <a:xfrm>
              <a:off x="1741" y="1023"/>
              <a:ext cx="66" cy="99"/>
            </a:xfrm>
            <a:custGeom>
              <a:avLst/>
              <a:gdLst>
                <a:gd name="T0" fmla="*/ 0 w 66"/>
                <a:gd name="T1" fmla="*/ 8 h 99"/>
                <a:gd name="T2" fmla="*/ 0 w 66"/>
                <a:gd name="T3" fmla="*/ 93 h 99"/>
                <a:gd name="T4" fmla="*/ 34 w 66"/>
                <a:gd name="T5" fmla="*/ 99 h 99"/>
                <a:gd name="T6" fmla="*/ 28 w 66"/>
                <a:gd name="T7" fmla="*/ 88 h 99"/>
                <a:gd name="T8" fmla="*/ 28 w 66"/>
                <a:gd name="T9" fmla="*/ 86 h 99"/>
                <a:gd name="T10" fmla="*/ 66 w 66"/>
                <a:gd name="T11" fmla="*/ 59 h 99"/>
                <a:gd name="T12" fmla="*/ 54 w 66"/>
                <a:gd name="T13" fmla="*/ 57 h 99"/>
                <a:gd name="T14" fmla="*/ 54 w 66"/>
                <a:gd name="T15" fmla="*/ 55 h 99"/>
                <a:gd name="T16" fmla="*/ 52 w 66"/>
                <a:gd name="T17" fmla="*/ 55 h 99"/>
                <a:gd name="T18" fmla="*/ 52 w 66"/>
                <a:gd name="T19" fmla="*/ 53 h 99"/>
                <a:gd name="T20" fmla="*/ 59 w 66"/>
                <a:gd name="T21" fmla="*/ 34 h 99"/>
                <a:gd name="T22" fmla="*/ 40 w 66"/>
                <a:gd name="T23" fmla="*/ 41 h 99"/>
                <a:gd name="T24" fmla="*/ 38 w 66"/>
                <a:gd name="T25" fmla="*/ 41 h 99"/>
                <a:gd name="T26" fmla="*/ 38 w 66"/>
                <a:gd name="T27" fmla="*/ 39 h 99"/>
                <a:gd name="T28" fmla="*/ 36 w 66"/>
                <a:gd name="T29" fmla="*/ 39 h 99"/>
                <a:gd name="T30" fmla="*/ 36 w 66"/>
                <a:gd name="T31" fmla="*/ 24 h 99"/>
                <a:gd name="T32" fmla="*/ 10 w 66"/>
                <a:gd name="T33" fmla="*/ 50 h 99"/>
                <a:gd name="T34" fmla="*/ 10 w 66"/>
                <a:gd name="T35" fmla="*/ 48 h 99"/>
                <a:gd name="T36" fmla="*/ 21 w 66"/>
                <a:gd name="T37" fmla="*/ 0 h 99"/>
                <a:gd name="T38" fmla="*/ 1 w 66"/>
                <a:gd name="T39" fmla="*/ 8 h 99"/>
                <a:gd name="T40" fmla="*/ 0 w 66"/>
                <a:gd name="T41" fmla="*/ 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99">
                  <a:moveTo>
                    <a:pt x="0" y="8"/>
                  </a:moveTo>
                  <a:lnTo>
                    <a:pt x="0" y="93"/>
                  </a:lnTo>
                  <a:lnTo>
                    <a:pt x="34" y="99"/>
                  </a:lnTo>
                  <a:lnTo>
                    <a:pt x="28" y="88"/>
                  </a:lnTo>
                  <a:lnTo>
                    <a:pt x="28" y="86"/>
                  </a:lnTo>
                  <a:lnTo>
                    <a:pt x="66" y="59"/>
                  </a:lnTo>
                  <a:lnTo>
                    <a:pt x="54" y="57"/>
                  </a:lnTo>
                  <a:lnTo>
                    <a:pt x="54" y="55"/>
                  </a:lnTo>
                  <a:lnTo>
                    <a:pt x="52" y="55"/>
                  </a:lnTo>
                  <a:lnTo>
                    <a:pt x="52" y="53"/>
                  </a:lnTo>
                  <a:lnTo>
                    <a:pt x="59" y="34"/>
                  </a:lnTo>
                  <a:lnTo>
                    <a:pt x="40" y="41"/>
                  </a:lnTo>
                  <a:lnTo>
                    <a:pt x="38" y="41"/>
                  </a:lnTo>
                  <a:lnTo>
                    <a:pt x="38" y="39"/>
                  </a:lnTo>
                  <a:lnTo>
                    <a:pt x="36" y="39"/>
                  </a:lnTo>
                  <a:lnTo>
                    <a:pt x="36" y="24"/>
                  </a:lnTo>
                  <a:lnTo>
                    <a:pt x="10" y="50"/>
                  </a:lnTo>
                  <a:lnTo>
                    <a:pt x="10" y="48"/>
                  </a:lnTo>
                  <a:lnTo>
                    <a:pt x="21" y="0"/>
                  </a:lnTo>
                  <a:lnTo>
                    <a:pt x="1" y="8"/>
                  </a:lnTo>
                  <a:lnTo>
                    <a:pt x="0" y="8"/>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19" name="Rectangle 195"/>
            <p:cNvSpPr>
              <a:spLocks noChangeArrowheads="1"/>
            </p:cNvSpPr>
            <p:nvPr/>
          </p:nvSpPr>
          <p:spPr bwMode="auto">
            <a:xfrm>
              <a:off x="1741" y="1648"/>
              <a:ext cx="163" cy="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20" name="Rectangle 196"/>
            <p:cNvSpPr>
              <a:spLocks noChangeArrowheads="1"/>
            </p:cNvSpPr>
            <p:nvPr/>
          </p:nvSpPr>
          <p:spPr bwMode="auto">
            <a:xfrm>
              <a:off x="1741" y="1677"/>
              <a:ext cx="163" cy="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21" name="Rectangle 197"/>
            <p:cNvSpPr>
              <a:spLocks noChangeArrowheads="1"/>
            </p:cNvSpPr>
            <p:nvPr/>
          </p:nvSpPr>
          <p:spPr bwMode="auto">
            <a:xfrm>
              <a:off x="1741" y="1707"/>
              <a:ext cx="163" cy="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22" name="Rectangle 198"/>
            <p:cNvSpPr>
              <a:spLocks noChangeArrowheads="1"/>
            </p:cNvSpPr>
            <p:nvPr/>
          </p:nvSpPr>
          <p:spPr bwMode="auto">
            <a:xfrm>
              <a:off x="1741" y="1736"/>
              <a:ext cx="163" cy="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23" name="Rectangle 199"/>
            <p:cNvSpPr>
              <a:spLocks noChangeArrowheads="1"/>
            </p:cNvSpPr>
            <p:nvPr/>
          </p:nvSpPr>
          <p:spPr bwMode="auto">
            <a:xfrm>
              <a:off x="1741" y="1766"/>
              <a:ext cx="163" cy="1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24" name="Rectangle 200"/>
            <p:cNvSpPr>
              <a:spLocks noChangeArrowheads="1"/>
            </p:cNvSpPr>
            <p:nvPr/>
          </p:nvSpPr>
          <p:spPr bwMode="auto">
            <a:xfrm>
              <a:off x="1741" y="1795"/>
              <a:ext cx="163" cy="1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25" name="Rectangle 201"/>
            <p:cNvSpPr>
              <a:spLocks noChangeArrowheads="1"/>
            </p:cNvSpPr>
            <p:nvPr/>
          </p:nvSpPr>
          <p:spPr bwMode="auto">
            <a:xfrm>
              <a:off x="1741" y="1632"/>
              <a:ext cx="163" cy="16"/>
            </a:xfrm>
            <a:prstGeom prst="rect">
              <a:avLst/>
            </a:prstGeom>
            <a:solidFill>
              <a:srgbClr val="E5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26" name="Rectangle 202"/>
            <p:cNvSpPr>
              <a:spLocks noChangeArrowheads="1"/>
            </p:cNvSpPr>
            <p:nvPr/>
          </p:nvSpPr>
          <p:spPr bwMode="auto">
            <a:xfrm>
              <a:off x="1741" y="1662"/>
              <a:ext cx="163" cy="15"/>
            </a:xfrm>
            <a:prstGeom prst="rect">
              <a:avLst/>
            </a:prstGeom>
            <a:solidFill>
              <a:srgbClr val="E5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27" name="Rectangle 203"/>
            <p:cNvSpPr>
              <a:spLocks noChangeArrowheads="1"/>
            </p:cNvSpPr>
            <p:nvPr/>
          </p:nvSpPr>
          <p:spPr bwMode="auto">
            <a:xfrm>
              <a:off x="1741" y="1691"/>
              <a:ext cx="163" cy="16"/>
            </a:xfrm>
            <a:prstGeom prst="rect">
              <a:avLst/>
            </a:prstGeom>
            <a:solidFill>
              <a:srgbClr val="E5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28" name="Rectangle 204"/>
            <p:cNvSpPr>
              <a:spLocks noChangeArrowheads="1"/>
            </p:cNvSpPr>
            <p:nvPr/>
          </p:nvSpPr>
          <p:spPr bwMode="auto">
            <a:xfrm>
              <a:off x="1741" y="1721"/>
              <a:ext cx="163" cy="15"/>
            </a:xfrm>
            <a:prstGeom prst="rect">
              <a:avLst/>
            </a:prstGeom>
            <a:solidFill>
              <a:srgbClr val="E5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29" name="Rectangle 205"/>
            <p:cNvSpPr>
              <a:spLocks noChangeArrowheads="1"/>
            </p:cNvSpPr>
            <p:nvPr/>
          </p:nvSpPr>
          <p:spPr bwMode="auto">
            <a:xfrm>
              <a:off x="1741" y="1750"/>
              <a:ext cx="163" cy="16"/>
            </a:xfrm>
            <a:prstGeom prst="rect">
              <a:avLst/>
            </a:prstGeom>
            <a:solidFill>
              <a:srgbClr val="E5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30" name="Rectangle 206"/>
            <p:cNvSpPr>
              <a:spLocks noChangeArrowheads="1"/>
            </p:cNvSpPr>
            <p:nvPr/>
          </p:nvSpPr>
          <p:spPr bwMode="auto">
            <a:xfrm>
              <a:off x="1741" y="1781"/>
              <a:ext cx="163" cy="14"/>
            </a:xfrm>
            <a:prstGeom prst="rect">
              <a:avLst/>
            </a:prstGeom>
            <a:solidFill>
              <a:srgbClr val="E5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31" name="Rectangle 207"/>
            <p:cNvSpPr>
              <a:spLocks noChangeArrowheads="1"/>
            </p:cNvSpPr>
            <p:nvPr/>
          </p:nvSpPr>
          <p:spPr bwMode="auto">
            <a:xfrm>
              <a:off x="1741" y="1811"/>
              <a:ext cx="163" cy="14"/>
            </a:xfrm>
            <a:prstGeom prst="rect">
              <a:avLst/>
            </a:prstGeom>
            <a:solidFill>
              <a:srgbClr val="E5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32" name="Rectangle 208"/>
            <p:cNvSpPr>
              <a:spLocks noChangeArrowheads="1"/>
            </p:cNvSpPr>
            <p:nvPr/>
          </p:nvSpPr>
          <p:spPr bwMode="auto">
            <a:xfrm>
              <a:off x="4969" y="1630"/>
              <a:ext cx="160" cy="240"/>
            </a:xfrm>
            <a:prstGeom prst="rect">
              <a:avLst/>
            </a:prstGeom>
            <a:solidFill>
              <a:srgbClr val="0066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33" name="Freeform 209"/>
            <p:cNvSpPr>
              <a:spLocks/>
            </p:cNvSpPr>
            <p:nvPr/>
          </p:nvSpPr>
          <p:spPr bwMode="auto">
            <a:xfrm>
              <a:off x="4969" y="1630"/>
              <a:ext cx="158" cy="118"/>
            </a:xfrm>
            <a:custGeom>
              <a:avLst/>
              <a:gdLst>
                <a:gd name="T0" fmla="*/ 91 w 158"/>
                <a:gd name="T1" fmla="*/ 59 h 118"/>
                <a:gd name="T2" fmla="*/ 158 w 158"/>
                <a:gd name="T3" fmla="*/ 12 h 118"/>
                <a:gd name="T4" fmla="*/ 158 w 158"/>
                <a:gd name="T5" fmla="*/ 0 h 118"/>
                <a:gd name="T6" fmla="*/ 144 w 158"/>
                <a:gd name="T7" fmla="*/ 0 h 118"/>
                <a:gd name="T8" fmla="*/ 78 w 158"/>
                <a:gd name="T9" fmla="*/ 49 h 118"/>
                <a:gd name="T10" fmla="*/ 11 w 158"/>
                <a:gd name="T11" fmla="*/ 0 h 118"/>
                <a:gd name="T12" fmla="*/ 0 w 158"/>
                <a:gd name="T13" fmla="*/ 0 h 118"/>
                <a:gd name="T14" fmla="*/ 0 w 158"/>
                <a:gd name="T15" fmla="*/ 9 h 118"/>
                <a:gd name="T16" fmla="*/ 65 w 158"/>
                <a:gd name="T17" fmla="*/ 59 h 118"/>
                <a:gd name="T18" fmla="*/ 0 w 158"/>
                <a:gd name="T19" fmla="*/ 106 h 118"/>
                <a:gd name="T20" fmla="*/ 0 w 158"/>
                <a:gd name="T21" fmla="*/ 118 h 118"/>
                <a:gd name="T22" fmla="*/ 14 w 158"/>
                <a:gd name="T23" fmla="*/ 118 h 118"/>
                <a:gd name="T24" fmla="*/ 78 w 158"/>
                <a:gd name="T25" fmla="*/ 70 h 118"/>
                <a:gd name="T26" fmla="*/ 146 w 158"/>
                <a:gd name="T27" fmla="*/ 118 h 118"/>
                <a:gd name="T28" fmla="*/ 157 w 158"/>
                <a:gd name="T29" fmla="*/ 118 h 118"/>
                <a:gd name="T30" fmla="*/ 157 w 158"/>
                <a:gd name="T31" fmla="*/ 108 h 118"/>
                <a:gd name="T32" fmla="*/ 91 w 158"/>
                <a:gd name="T33"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18">
                  <a:moveTo>
                    <a:pt x="91" y="59"/>
                  </a:moveTo>
                  <a:lnTo>
                    <a:pt x="158" y="12"/>
                  </a:lnTo>
                  <a:lnTo>
                    <a:pt x="158" y="0"/>
                  </a:lnTo>
                  <a:lnTo>
                    <a:pt x="144" y="0"/>
                  </a:lnTo>
                  <a:lnTo>
                    <a:pt x="78" y="49"/>
                  </a:lnTo>
                  <a:lnTo>
                    <a:pt x="11" y="0"/>
                  </a:lnTo>
                  <a:lnTo>
                    <a:pt x="0" y="0"/>
                  </a:lnTo>
                  <a:lnTo>
                    <a:pt x="0" y="9"/>
                  </a:lnTo>
                  <a:lnTo>
                    <a:pt x="65" y="59"/>
                  </a:lnTo>
                  <a:lnTo>
                    <a:pt x="0" y="106"/>
                  </a:lnTo>
                  <a:lnTo>
                    <a:pt x="0" y="118"/>
                  </a:lnTo>
                  <a:lnTo>
                    <a:pt x="14" y="118"/>
                  </a:lnTo>
                  <a:lnTo>
                    <a:pt x="78" y="70"/>
                  </a:lnTo>
                  <a:lnTo>
                    <a:pt x="146" y="118"/>
                  </a:lnTo>
                  <a:lnTo>
                    <a:pt x="157" y="118"/>
                  </a:lnTo>
                  <a:lnTo>
                    <a:pt x="157" y="108"/>
                  </a:lnTo>
                  <a:lnTo>
                    <a:pt x="91" y="5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34" name="Freeform 210"/>
            <p:cNvSpPr>
              <a:spLocks noEditPoints="1"/>
            </p:cNvSpPr>
            <p:nvPr/>
          </p:nvSpPr>
          <p:spPr bwMode="auto">
            <a:xfrm>
              <a:off x="4969" y="1630"/>
              <a:ext cx="157" cy="221"/>
            </a:xfrm>
            <a:custGeom>
              <a:avLst/>
              <a:gdLst>
                <a:gd name="T0" fmla="*/ 87 w 157"/>
                <a:gd name="T1" fmla="*/ 207 h 221"/>
                <a:gd name="T2" fmla="*/ 103 w 157"/>
                <a:gd name="T3" fmla="*/ 221 h 221"/>
                <a:gd name="T4" fmla="*/ 103 w 157"/>
                <a:gd name="T5" fmla="*/ 200 h 221"/>
                <a:gd name="T6" fmla="*/ 122 w 157"/>
                <a:gd name="T7" fmla="*/ 197 h 221"/>
                <a:gd name="T8" fmla="*/ 106 w 157"/>
                <a:gd name="T9" fmla="*/ 183 h 221"/>
                <a:gd name="T10" fmla="*/ 115 w 157"/>
                <a:gd name="T11" fmla="*/ 165 h 221"/>
                <a:gd name="T12" fmla="*/ 96 w 157"/>
                <a:gd name="T13" fmla="*/ 169 h 221"/>
                <a:gd name="T14" fmla="*/ 87 w 157"/>
                <a:gd name="T15" fmla="*/ 151 h 221"/>
                <a:gd name="T16" fmla="*/ 78 w 157"/>
                <a:gd name="T17" fmla="*/ 169 h 221"/>
                <a:gd name="T18" fmla="*/ 58 w 157"/>
                <a:gd name="T19" fmla="*/ 165 h 221"/>
                <a:gd name="T20" fmla="*/ 66 w 157"/>
                <a:gd name="T21" fmla="*/ 183 h 221"/>
                <a:gd name="T22" fmla="*/ 51 w 157"/>
                <a:gd name="T23" fmla="*/ 197 h 221"/>
                <a:gd name="T24" fmla="*/ 71 w 157"/>
                <a:gd name="T25" fmla="*/ 200 h 221"/>
                <a:gd name="T26" fmla="*/ 71 w 157"/>
                <a:gd name="T27" fmla="*/ 221 h 221"/>
                <a:gd name="T28" fmla="*/ 87 w 157"/>
                <a:gd name="T29" fmla="*/ 207 h 221"/>
                <a:gd name="T30" fmla="*/ 94 w 157"/>
                <a:gd name="T31" fmla="*/ 71 h 221"/>
                <a:gd name="T32" fmla="*/ 157 w 157"/>
                <a:gd name="T33" fmla="*/ 71 h 221"/>
                <a:gd name="T34" fmla="*/ 157 w 157"/>
                <a:gd name="T35" fmla="*/ 47 h 221"/>
                <a:gd name="T36" fmla="*/ 94 w 157"/>
                <a:gd name="T37" fmla="*/ 47 h 221"/>
                <a:gd name="T38" fmla="*/ 94 w 157"/>
                <a:gd name="T39" fmla="*/ 0 h 221"/>
                <a:gd name="T40" fmla="*/ 63 w 157"/>
                <a:gd name="T41" fmla="*/ 0 h 221"/>
                <a:gd name="T42" fmla="*/ 63 w 157"/>
                <a:gd name="T43" fmla="*/ 47 h 221"/>
                <a:gd name="T44" fmla="*/ 0 w 157"/>
                <a:gd name="T45" fmla="*/ 47 h 221"/>
                <a:gd name="T46" fmla="*/ 0 w 157"/>
                <a:gd name="T47" fmla="*/ 71 h 221"/>
                <a:gd name="T48" fmla="*/ 63 w 157"/>
                <a:gd name="T49" fmla="*/ 71 h 221"/>
                <a:gd name="T50" fmla="*/ 63 w 157"/>
                <a:gd name="T51" fmla="*/ 118 h 221"/>
                <a:gd name="T52" fmla="*/ 94 w 157"/>
                <a:gd name="T53" fmla="*/ 118 h 221"/>
                <a:gd name="T54" fmla="*/ 94 w 157"/>
                <a:gd name="T55" fmla="*/ 7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1">
                  <a:moveTo>
                    <a:pt x="87" y="207"/>
                  </a:moveTo>
                  <a:lnTo>
                    <a:pt x="103" y="221"/>
                  </a:lnTo>
                  <a:lnTo>
                    <a:pt x="103" y="200"/>
                  </a:lnTo>
                  <a:lnTo>
                    <a:pt x="122" y="197"/>
                  </a:lnTo>
                  <a:lnTo>
                    <a:pt x="106" y="183"/>
                  </a:lnTo>
                  <a:lnTo>
                    <a:pt x="115" y="165"/>
                  </a:lnTo>
                  <a:lnTo>
                    <a:pt x="96" y="169"/>
                  </a:lnTo>
                  <a:lnTo>
                    <a:pt x="87" y="151"/>
                  </a:lnTo>
                  <a:lnTo>
                    <a:pt x="78" y="169"/>
                  </a:lnTo>
                  <a:lnTo>
                    <a:pt x="58" y="165"/>
                  </a:lnTo>
                  <a:lnTo>
                    <a:pt x="66" y="183"/>
                  </a:lnTo>
                  <a:lnTo>
                    <a:pt x="51" y="197"/>
                  </a:lnTo>
                  <a:lnTo>
                    <a:pt x="71" y="200"/>
                  </a:lnTo>
                  <a:lnTo>
                    <a:pt x="71" y="221"/>
                  </a:lnTo>
                  <a:lnTo>
                    <a:pt x="87" y="207"/>
                  </a:lnTo>
                  <a:close/>
                  <a:moveTo>
                    <a:pt x="94" y="71"/>
                  </a:moveTo>
                  <a:lnTo>
                    <a:pt x="157" y="71"/>
                  </a:lnTo>
                  <a:lnTo>
                    <a:pt x="157" y="47"/>
                  </a:lnTo>
                  <a:lnTo>
                    <a:pt x="94" y="47"/>
                  </a:lnTo>
                  <a:lnTo>
                    <a:pt x="94" y="0"/>
                  </a:lnTo>
                  <a:lnTo>
                    <a:pt x="63" y="0"/>
                  </a:lnTo>
                  <a:lnTo>
                    <a:pt x="63" y="47"/>
                  </a:lnTo>
                  <a:lnTo>
                    <a:pt x="0" y="47"/>
                  </a:lnTo>
                  <a:lnTo>
                    <a:pt x="0" y="71"/>
                  </a:lnTo>
                  <a:lnTo>
                    <a:pt x="63" y="71"/>
                  </a:lnTo>
                  <a:lnTo>
                    <a:pt x="63" y="118"/>
                  </a:lnTo>
                  <a:lnTo>
                    <a:pt x="94" y="118"/>
                  </a:lnTo>
                  <a:lnTo>
                    <a:pt x="94" y="7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35" name="Freeform 211"/>
            <p:cNvSpPr>
              <a:spLocks noEditPoints="1"/>
            </p:cNvSpPr>
            <p:nvPr/>
          </p:nvSpPr>
          <p:spPr bwMode="auto">
            <a:xfrm>
              <a:off x="4969" y="1630"/>
              <a:ext cx="158" cy="118"/>
            </a:xfrm>
            <a:custGeom>
              <a:avLst/>
              <a:gdLst>
                <a:gd name="T0" fmla="*/ 89 w 158"/>
                <a:gd name="T1" fmla="*/ 66 h 118"/>
                <a:gd name="T2" fmla="*/ 157 w 158"/>
                <a:gd name="T3" fmla="*/ 66 h 118"/>
                <a:gd name="T4" fmla="*/ 157 w 158"/>
                <a:gd name="T5" fmla="*/ 51 h 118"/>
                <a:gd name="T6" fmla="*/ 89 w 158"/>
                <a:gd name="T7" fmla="*/ 51 h 118"/>
                <a:gd name="T8" fmla="*/ 89 w 158"/>
                <a:gd name="T9" fmla="*/ 0 h 118"/>
                <a:gd name="T10" fmla="*/ 70 w 158"/>
                <a:gd name="T11" fmla="*/ 0 h 118"/>
                <a:gd name="T12" fmla="*/ 70 w 158"/>
                <a:gd name="T13" fmla="*/ 51 h 118"/>
                <a:gd name="T14" fmla="*/ 0 w 158"/>
                <a:gd name="T15" fmla="*/ 51 h 118"/>
                <a:gd name="T16" fmla="*/ 0 w 158"/>
                <a:gd name="T17" fmla="*/ 66 h 118"/>
                <a:gd name="T18" fmla="*/ 70 w 158"/>
                <a:gd name="T19" fmla="*/ 66 h 118"/>
                <a:gd name="T20" fmla="*/ 70 w 158"/>
                <a:gd name="T21" fmla="*/ 118 h 118"/>
                <a:gd name="T22" fmla="*/ 89 w 158"/>
                <a:gd name="T23" fmla="*/ 118 h 118"/>
                <a:gd name="T24" fmla="*/ 89 w 158"/>
                <a:gd name="T25" fmla="*/ 66 h 118"/>
                <a:gd name="T26" fmla="*/ 54 w 158"/>
                <a:gd name="T27" fmla="*/ 71 h 118"/>
                <a:gd name="T28" fmla="*/ 63 w 158"/>
                <a:gd name="T29" fmla="*/ 71 h 118"/>
                <a:gd name="T30" fmla="*/ 4 w 158"/>
                <a:gd name="T31" fmla="*/ 118 h 118"/>
                <a:gd name="T32" fmla="*/ 0 w 158"/>
                <a:gd name="T33" fmla="*/ 118 h 118"/>
                <a:gd name="T34" fmla="*/ 0 w 158"/>
                <a:gd name="T35" fmla="*/ 111 h 118"/>
                <a:gd name="T36" fmla="*/ 54 w 158"/>
                <a:gd name="T37" fmla="*/ 71 h 118"/>
                <a:gd name="T38" fmla="*/ 157 w 158"/>
                <a:gd name="T39" fmla="*/ 118 h 118"/>
                <a:gd name="T40" fmla="*/ 158 w 158"/>
                <a:gd name="T41" fmla="*/ 118 h 118"/>
                <a:gd name="T42" fmla="*/ 158 w 158"/>
                <a:gd name="T43" fmla="*/ 111 h 118"/>
                <a:gd name="T44" fmla="*/ 103 w 158"/>
                <a:gd name="T45" fmla="*/ 71 h 118"/>
                <a:gd name="T46" fmla="*/ 94 w 158"/>
                <a:gd name="T47" fmla="*/ 71 h 118"/>
                <a:gd name="T48" fmla="*/ 157 w 158"/>
                <a:gd name="T49" fmla="*/ 118 h 118"/>
                <a:gd name="T50" fmla="*/ 103 w 158"/>
                <a:gd name="T51" fmla="*/ 45 h 118"/>
                <a:gd name="T52" fmla="*/ 94 w 158"/>
                <a:gd name="T53" fmla="*/ 47 h 118"/>
                <a:gd name="T54" fmla="*/ 157 w 158"/>
                <a:gd name="T55" fmla="*/ 0 h 118"/>
                <a:gd name="T56" fmla="*/ 158 w 158"/>
                <a:gd name="T57" fmla="*/ 0 h 118"/>
                <a:gd name="T58" fmla="*/ 158 w 158"/>
                <a:gd name="T59" fmla="*/ 7 h 118"/>
                <a:gd name="T60" fmla="*/ 103 w 158"/>
                <a:gd name="T61" fmla="*/ 45 h 118"/>
                <a:gd name="T62" fmla="*/ 2 w 158"/>
                <a:gd name="T63" fmla="*/ 0 h 118"/>
                <a:gd name="T64" fmla="*/ 0 w 158"/>
                <a:gd name="T65" fmla="*/ 0 h 118"/>
                <a:gd name="T66" fmla="*/ 0 w 158"/>
                <a:gd name="T67" fmla="*/ 6 h 118"/>
                <a:gd name="T68" fmla="*/ 54 w 158"/>
                <a:gd name="T69" fmla="*/ 47 h 118"/>
                <a:gd name="T70" fmla="*/ 63 w 158"/>
                <a:gd name="T71" fmla="*/ 47 h 118"/>
                <a:gd name="T72" fmla="*/ 2 w 158"/>
                <a:gd name="T7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18">
                  <a:moveTo>
                    <a:pt x="89" y="66"/>
                  </a:moveTo>
                  <a:lnTo>
                    <a:pt x="157" y="66"/>
                  </a:lnTo>
                  <a:lnTo>
                    <a:pt x="157" y="51"/>
                  </a:lnTo>
                  <a:lnTo>
                    <a:pt x="89" y="51"/>
                  </a:lnTo>
                  <a:lnTo>
                    <a:pt x="89" y="0"/>
                  </a:lnTo>
                  <a:lnTo>
                    <a:pt x="70" y="0"/>
                  </a:lnTo>
                  <a:lnTo>
                    <a:pt x="70" y="51"/>
                  </a:lnTo>
                  <a:lnTo>
                    <a:pt x="0" y="51"/>
                  </a:lnTo>
                  <a:lnTo>
                    <a:pt x="0" y="66"/>
                  </a:lnTo>
                  <a:lnTo>
                    <a:pt x="70" y="66"/>
                  </a:lnTo>
                  <a:lnTo>
                    <a:pt x="70" y="118"/>
                  </a:lnTo>
                  <a:lnTo>
                    <a:pt x="89" y="118"/>
                  </a:lnTo>
                  <a:lnTo>
                    <a:pt x="89" y="66"/>
                  </a:lnTo>
                  <a:close/>
                  <a:moveTo>
                    <a:pt x="54" y="71"/>
                  </a:moveTo>
                  <a:lnTo>
                    <a:pt x="63" y="71"/>
                  </a:lnTo>
                  <a:lnTo>
                    <a:pt x="4" y="118"/>
                  </a:lnTo>
                  <a:lnTo>
                    <a:pt x="0" y="118"/>
                  </a:lnTo>
                  <a:lnTo>
                    <a:pt x="0" y="111"/>
                  </a:lnTo>
                  <a:lnTo>
                    <a:pt x="54" y="71"/>
                  </a:lnTo>
                  <a:close/>
                  <a:moveTo>
                    <a:pt x="157" y="118"/>
                  </a:moveTo>
                  <a:lnTo>
                    <a:pt x="158" y="118"/>
                  </a:lnTo>
                  <a:lnTo>
                    <a:pt x="158" y="111"/>
                  </a:lnTo>
                  <a:lnTo>
                    <a:pt x="103" y="71"/>
                  </a:lnTo>
                  <a:lnTo>
                    <a:pt x="94" y="71"/>
                  </a:lnTo>
                  <a:lnTo>
                    <a:pt x="157" y="118"/>
                  </a:lnTo>
                  <a:close/>
                  <a:moveTo>
                    <a:pt x="103" y="45"/>
                  </a:moveTo>
                  <a:lnTo>
                    <a:pt x="94" y="47"/>
                  </a:lnTo>
                  <a:lnTo>
                    <a:pt x="157" y="0"/>
                  </a:lnTo>
                  <a:lnTo>
                    <a:pt x="158" y="0"/>
                  </a:lnTo>
                  <a:lnTo>
                    <a:pt x="158" y="7"/>
                  </a:lnTo>
                  <a:lnTo>
                    <a:pt x="103" y="45"/>
                  </a:lnTo>
                  <a:close/>
                  <a:moveTo>
                    <a:pt x="2" y="0"/>
                  </a:moveTo>
                  <a:lnTo>
                    <a:pt x="0" y="0"/>
                  </a:lnTo>
                  <a:lnTo>
                    <a:pt x="0" y="6"/>
                  </a:lnTo>
                  <a:lnTo>
                    <a:pt x="54" y="47"/>
                  </a:lnTo>
                  <a:lnTo>
                    <a:pt x="63" y="47"/>
                  </a:lnTo>
                  <a:lnTo>
                    <a:pt x="2" y="0"/>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36" name="Rectangle 212"/>
            <p:cNvSpPr>
              <a:spLocks noChangeArrowheads="1"/>
            </p:cNvSpPr>
            <p:nvPr/>
          </p:nvSpPr>
          <p:spPr bwMode="auto">
            <a:xfrm>
              <a:off x="4945" y="1288"/>
              <a:ext cx="184" cy="240"/>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37" name="Freeform 213"/>
            <p:cNvSpPr>
              <a:spLocks noEditPoints="1"/>
            </p:cNvSpPr>
            <p:nvPr/>
          </p:nvSpPr>
          <p:spPr bwMode="auto">
            <a:xfrm>
              <a:off x="4981" y="1304"/>
              <a:ext cx="91" cy="99"/>
            </a:xfrm>
            <a:custGeom>
              <a:avLst/>
              <a:gdLst>
                <a:gd name="T0" fmla="*/ 11 w 91"/>
                <a:gd name="T1" fmla="*/ 71 h 99"/>
                <a:gd name="T2" fmla="*/ 16 w 91"/>
                <a:gd name="T3" fmla="*/ 54 h 99"/>
                <a:gd name="T4" fmla="*/ 0 w 91"/>
                <a:gd name="T5" fmla="*/ 43 h 99"/>
                <a:gd name="T6" fmla="*/ 20 w 91"/>
                <a:gd name="T7" fmla="*/ 43 h 99"/>
                <a:gd name="T8" fmla="*/ 25 w 91"/>
                <a:gd name="T9" fmla="*/ 26 h 99"/>
                <a:gd name="T10" fmla="*/ 30 w 91"/>
                <a:gd name="T11" fmla="*/ 43 h 99"/>
                <a:gd name="T12" fmla="*/ 49 w 91"/>
                <a:gd name="T13" fmla="*/ 43 h 99"/>
                <a:gd name="T14" fmla="*/ 33 w 91"/>
                <a:gd name="T15" fmla="*/ 54 h 99"/>
                <a:gd name="T16" fmla="*/ 40 w 91"/>
                <a:gd name="T17" fmla="*/ 71 h 99"/>
                <a:gd name="T18" fmla="*/ 25 w 91"/>
                <a:gd name="T19" fmla="*/ 61 h 99"/>
                <a:gd name="T20" fmla="*/ 11 w 91"/>
                <a:gd name="T21" fmla="*/ 71 h 99"/>
                <a:gd name="T22" fmla="*/ 54 w 91"/>
                <a:gd name="T23" fmla="*/ 17 h 99"/>
                <a:gd name="T24" fmla="*/ 58 w 91"/>
                <a:gd name="T25" fmla="*/ 10 h 99"/>
                <a:gd name="T26" fmla="*/ 54 w 91"/>
                <a:gd name="T27" fmla="*/ 3 h 99"/>
                <a:gd name="T28" fmla="*/ 61 w 91"/>
                <a:gd name="T29" fmla="*/ 5 h 99"/>
                <a:gd name="T30" fmla="*/ 65 w 91"/>
                <a:gd name="T31" fmla="*/ 0 h 99"/>
                <a:gd name="T32" fmla="*/ 66 w 91"/>
                <a:gd name="T33" fmla="*/ 7 h 99"/>
                <a:gd name="T34" fmla="*/ 73 w 91"/>
                <a:gd name="T35" fmla="*/ 9 h 99"/>
                <a:gd name="T36" fmla="*/ 66 w 91"/>
                <a:gd name="T37" fmla="*/ 12 h 99"/>
                <a:gd name="T38" fmla="*/ 66 w 91"/>
                <a:gd name="T39" fmla="*/ 19 h 99"/>
                <a:gd name="T40" fmla="*/ 61 w 91"/>
                <a:gd name="T41" fmla="*/ 14 h 99"/>
                <a:gd name="T42" fmla="*/ 54 w 91"/>
                <a:gd name="T43" fmla="*/ 17 h 99"/>
                <a:gd name="T44" fmla="*/ 80 w 91"/>
                <a:gd name="T45" fmla="*/ 43 h 99"/>
                <a:gd name="T46" fmla="*/ 79 w 91"/>
                <a:gd name="T47" fmla="*/ 36 h 99"/>
                <a:gd name="T48" fmla="*/ 72 w 91"/>
                <a:gd name="T49" fmla="*/ 35 h 99"/>
                <a:gd name="T50" fmla="*/ 79 w 91"/>
                <a:gd name="T51" fmla="*/ 31 h 99"/>
                <a:gd name="T52" fmla="*/ 77 w 91"/>
                <a:gd name="T53" fmla="*/ 22 h 99"/>
                <a:gd name="T54" fmla="*/ 82 w 91"/>
                <a:gd name="T55" fmla="*/ 28 h 99"/>
                <a:gd name="T56" fmla="*/ 89 w 91"/>
                <a:gd name="T57" fmla="*/ 24 h 99"/>
                <a:gd name="T58" fmla="*/ 86 w 91"/>
                <a:gd name="T59" fmla="*/ 31 h 99"/>
                <a:gd name="T60" fmla="*/ 91 w 91"/>
                <a:gd name="T61" fmla="*/ 38 h 99"/>
                <a:gd name="T62" fmla="*/ 84 w 91"/>
                <a:gd name="T63" fmla="*/ 36 h 99"/>
                <a:gd name="T64" fmla="*/ 80 w 91"/>
                <a:gd name="T65" fmla="*/ 43 h 99"/>
                <a:gd name="T66" fmla="*/ 80 w 91"/>
                <a:gd name="T67" fmla="*/ 76 h 99"/>
                <a:gd name="T68" fmla="*/ 79 w 91"/>
                <a:gd name="T69" fmla="*/ 68 h 99"/>
                <a:gd name="T70" fmla="*/ 72 w 91"/>
                <a:gd name="T71" fmla="*/ 66 h 99"/>
                <a:gd name="T72" fmla="*/ 79 w 91"/>
                <a:gd name="T73" fmla="*/ 62 h 99"/>
                <a:gd name="T74" fmla="*/ 77 w 91"/>
                <a:gd name="T75" fmla="*/ 55 h 99"/>
                <a:gd name="T76" fmla="*/ 82 w 91"/>
                <a:gd name="T77" fmla="*/ 61 h 99"/>
                <a:gd name="T78" fmla="*/ 89 w 91"/>
                <a:gd name="T79" fmla="*/ 57 h 99"/>
                <a:gd name="T80" fmla="*/ 86 w 91"/>
                <a:gd name="T81" fmla="*/ 64 h 99"/>
                <a:gd name="T82" fmla="*/ 91 w 91"/>
                <a:gd name="T83" fmla="*/ 69 h 99"/>
                <a:gd name="T84" fmla="*/ 84 w 91"/>
                <a:gd name="T85" fmla="*/ 68 h 99"/>
                <a:gd name="T86" fmla="*/ 80 w 91"/>
                <a:gd name="T87" fmla="*/ 76 h 99"/>
                <a:gd name="T88" fmla="*/ 63 w 91"/>
                <a:gd name="T89" fmla="*/ 99 h 99"/>
                <a:gd name="T90" fmla="*/ 61 w 91"/>
                <a:gd name="T91" fmla="*/ 90 h 99"/>
                <a:gd name="T92" fmla="*/ 53 w 91"/>
                <a:gd name="T93" fmla="*/ 90 h 99"/>
                <a:gd name="T94" fmla="*/ 59 w 91"/>
                <a:gd name="T95" fmla="*/ 85 h 99"/>
                <a:gd name="T96" fmla="*/ 59 w 91"/>
                <a:gd name="T97" fmla="*/ 78 h 99"/>
                <a:gd name="T98" fmla="*/ 65 w 91"/>
                <a:gd name="T99" fmla="*/ 83 h 99"/>
                <a:gd name="T100" fmla="*/ 72 w 91"/>
                <a:gd name="T101" fmla="*/ 80 h 99"/>
                <a:gd name="T102" fmla="*/ 68 w 91"/>
                <a:gd name="T103" fmla="*/ 87 h 99"/>
                <a:gd name="T104" fmla="*/ 73 w 91"/>
                <a:gd name="T105" fmla="*/ 92 h 99"/>
                <a:gd name="T106" fmla="*/ 66 w 91"/>
                <a:gd name="T107" fmla="*/ 92 h 99"/>
                <a:gd name="T108" fmla="*/ 63 w 91"/>
                <a:gd name="T109"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1" h="99">
                  <a:moveTo>
                    <a:pt x="11" y="71"/>
                  </a:moveTo>
                  <a:lnTo>
                    <a:pt x="16" y="54"/>
                  </a:lnTo>
                  <a:lnTo>
                    <a:pt x="0" y="43"/>
                  </a:lnTo>
                  <a:lnTo>
                    <a:pt x="20" y="43"/>
                  </a:lnTo>
                  <a:lnTo>
                    <a:pt x="25" y="26"/>
                  </a:lnTo>
                  <a:lnTo>
                    <a:pt x="30" y="43"/>
                  </a:lnTo>
                  <a:lnTo>
                    <a:pt x="49" y="43"/>
                  </a:lnTo>
                  <a:lnTo>
                    <a:pt x="33" y="54"/>
                  </a:lnTo>
                  <a:lnTo>
                    <a:pt x="40" y="71"/>
                  </a:lnTo>
                  <a:lnTo>
                    <a:pt x="25" y="61"/>
                  </a:lnTo>
                  <a:lnTo>
                    <a:pt x="11" y="71"/>
                  </a:lnTo>
                  <a:close/>
                  <a:moveTo>
                    <a:pt x="54" y="17"/>
                  </a:moveTo>
                  <a:lnTo>
                    <a:pt x="58" y="10"/>
                  </a:lnTo>
                  <a:lnTo>
                    <a:pt x="54" y="3"/>
                  </a:lnTo>
                  <a:lnTo>
                    <a:pt x="61" y="5"/>
                  </a:lnTo>
                  <a:lnTo>
                    <a:pt x="65" y="0"/>
                  </a:lnTo>
                  <a:lnTo>
                    <a:pt x="66" y="7"/>
                  </a:lnTo>
                  <a:lnTo>
                    <a:pt x="73" y="9"/>
                  </a:lnTo>
                  <a:lnTo>
                    <a:pt x="66" y="12"/>
                  </a:lnTo>
                  <a:lnTo>
                    <a:pt x="66" y="19"/>
                  </a:lnTo>
                  <a:lnTo>
                    <a:pt x="61" y="14"/>
                  </a:lnTo>
                  <a:lnTo>
                    <a:pt x="54" y="17"/>
                  </a:lnTo>
                  <a:close/>
                  <a:moveTo>
                    <a:pt x="80" y="43"/>
                  </a:moveTo>
                  <a:lnTo>
                    <a:pt x="79" y="36"/>
                  </a:lnTo>
                  <a:lnTo>
                    <a:pt x="72" y="35"/>
                  </a:lnTo>
                  <a:lnTo>
                    <a:pt x="79" y="31"/>
                  </a:lnTo>
                  <a:lnTo>
                    <a:pt x="77" y="22"/>
                  </a:lnTo>
                  <a:lnTo>
                    <a:pt x="82" y="28"/>
                  </a:lnTo>
                  <a:lnTo>
                    <a:pt x="89" y="24"/>
                  </a:lnTo>
                  <a:lnTo>
                    <a:pt x="86" y="31"/>
                  </a:lnTo>
                  <a:lnTo>
                    <a:pt x="91" y="38"/>
                  </a:lnTo>
                  <a:lnTo>
                    <a:pt x="84" y="36"/>
                  </a:lnTo>
                  <a:lnTo>
                    <a:pt x="80" y="43"/>
                  </a:lnTo>
                  <a:close/>
                  <a:moveTo>
                    <a:pt x="80" y="76"/>
                  </a:moveTo>
                  <a:lnTo>
                    <a:pt x="79" y="68"/>
                  </a:lnTo>
                  <a:lnTo>
                    <a:pt x="72" y="66"/>
                  </a:lnTo>
                  <a:lnTo>
                    <a:pt x="79" y="62"/>
                  </a:lnTo>
                  <a:lnTo>
                    <a:pt x="77" y="55"/>
                  </a:lnTo>
                  <a:lnTo>
                    <a:pt x="82" y="61"/>
                  </a:lnTo>
                  <a:lnTo>
                    <a:pt x="89" y="57"/>
                  </a:lnTo>
                  <a:lnTo>
                    <a:pt x="86" y="64"/>
                  </a:lnTo>
                  <a:lnTo>
                    <a:pt x="91" y="69"/>
                  </a:lnTo>
                  <a:lnTo>
                    <a:pt x="84" y="68"/>
                  </a:lnTo>
                  <a:lnTo>
                    <a:pt x="80" y="76"/>
                  </a:lnTo>
                  <a:close/>
                  <a:moveTo>
                    <a:pt x="63" y="99"/>
                  </a:moveTo>
                  <a:lnTo>
                    <a:pt x="61" y="90"/>
                  </a:lnTo>
                  <a:lnTo>
                    <a:pt x="53" y="90"/>
                  </a:lnTo>
                  <a:lnTo>
                    <a:pt x="59" y="85"/>
                  </a:lnTo>
                  <a:lnTo>
                    <a:pt x="59" y="78"/>
                  </a:lnTo>
                  <a:lnTo>
                    <a:pt x="65" y="83"/>
                  </a:lnTo>
                  <a:lnTo>
                    <a:pt x="72" y="80"/>
                  </a:lnTo>
                  <a:lnTo>
                    <a:pt x="68" y="87"/>
                  </a:lnTo>
                  <a:lnTo>
                    <a:pt x="73" y="92"/>
                  </a:lnTo>
                  <a:lnTo>
                    <a:pt x="66" y="92"/>
                  </a:lnTo>
                  <a:lnTo>
                    <a:pt x="63" y="99"/>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38" name="Rectangle 214"/>
            <p:cNvSpPr>
              <a:spLocks noChangeArrowheads="1"/>
            </p:cNvSpPr>
            <p:nvPr/>
          </p:nvSpPr>
          <p:spPr bwMode="auto">
            <a:xfrm>
              <a:off x="4969" y="946"/>
              <a:ext cx="160" cy="24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39" name="Rectangle 215"/>
            <p:cNvSpPr>
              <a:spLocks noChangeArrowheads="1"/>
            </p:cNvSpPr>
            <p:nvPr/>
          </p:nvSpPr>
          <p:spPr bwMode="auto">
            <a:xfrm>
              <a:off x="4969" y="946"/>
              <a:ext cx="160" cy="240"/>
            </a:xfrm>
            <a:prstGeom prst="rect">
              <a:avLst/>
            </a:prstGeom>
            <a:noFill/>
            <a:ln w="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6840" name="Freeform 216"/>
            <p:cNvSpPr>
              <a:spLocks/>
            </p:cNvSpPr>
            <p:nvPr/>
          </p:nvSpPr>
          <p:spPr bwMode="auto">
            <a:xfrm>
              <a:off x="5060" y="995"/>
              <a:ext cx="69" cy="142"/>
            </a:xfrm>
            <a:custGeom>
              <a:avLst/>
              <a:gdLst>
                <a:gd name="T0" fmla="*/ 69 w 69"/>
                <a:gd name="T1" fmla="*/ 0 h 142"/>
                <a:gd name="T2" fmla="*/ 62 w 69"/>
                <a:gd name="T3" fmla="*/ 0 h 142"/>
                <a:gd name="T4" fmla="*/ 55 w 69"/>
                <a:gd name="T5" fmla="*/ 1 h 142"/>
                <a:gd name="T6" fmla="*/ 48 w 69"/>
                <a:gd name="T7" fmla="*/ 3 h 142"/>
                <a:gd name="T8" fmla="*/ 43 w 69"/>
                <a:gd name="T9" fmla="*/ 5 h 142"/>
                <a:gd name="T10" fmla="*/ 36 w 69"/>
                <a:gd name="T11" fmla="*/ 8 h 142"/>
                <a:gd name="T12" fmla="*/ 31 w 69"/>
                <a:gd name="T13" fmla="*/ 12 h 142"/>
                <a:gd name="T14" fmla="*/ 26 w 69"/>
                <a:gd name="T15" fmla="*/ 15 h 142"/>
                <a:gd name="T16" fmla="*/ 20 w 69"/>
                <a:gd name="T17" fmla="*/ 21 h 142"/>
                <a:gd name="T18" fmla="*/ 15 w 69"/>
                <a:gd name="T19" fmla="*/ 26 h 142"/>
                <a:gd name="T20" fmla="*/ 12 w 69"/>
                <a:gd name="T21" fmla="*/ 31 h 142"/>
                <a:gd name="T22" fmla="*/ 8 w 69"/>
                <a:gd name="T23" fmla="*/ 38 h 142"/>
                <a:gd name="T24" fmla="*/ 5 w 69"/>
                <a:gd name="T25" fmla="*/ 43 h 142"/>
                <a:gd name="T26" fmla="*/ 1 w 69"/>
                <a:gd name="T27" fmla="*/ 50 h 142"/>
                <a:gd name="T28" fmla="*/ 0 w 69"/>
                <a:gd name="T29" fmla="*/ 57 h 142"/>
                <a:gd name="T30" fmla="*/ 0 w 69"/>
                <a:gd name="T31" fmla="*/ 64 h 142"/>
                <a:gd name="T32" fmla="*/ 0 w 69"/>
                <a:gd name="T33" fmla="*/ 71 h 142"/>
                <a:gd name="T34" fmla="*/ 0 w 69"/>
                <a:gd name="T35" fmla="*/ 78 h 142"/>
                <a:gd name="T36" fmla="*/ 0 w 69"/>
                <a:gd name="T37" fmla="*/ 85 h 142"/>
                <a:gd name="T38" fmla="*/ 1 w 69"/>
                <a:gd name="T39" fmla="*/ 92 h 142"/>
                <a:gd name="T40" fmla="*/ 5 w 69"/>
                <a:gd name="T41" fmla="*/ 99 h 142"/>
                <a:gd name="T42" fmla="*/ 8 w 69"/>
                <a:gd name="T43" fmla="*/ 104 h 142"/>
                <a:gd name="T44" fmla="*/ 12 w 69"/>
                <a:gd name="T45" fmla="*/ 111 h 142"/>
                <a:gd name="T46" fmla="*/ 15 w 69"/>
                <a:gd name="T47" fmla="*/ 116 h 142"/>
                <a:gd name="T48" fmla="*/ 20 w 69"/>
                <a:gd name="T49" fmla="*/ 121 h 142"/>
                <a:gd name="T50" fmla="*/ 26 w 69"/>
                <a:gd name="T51" fmla="*/ 125 h 142"/>
                <a:gd name="T52" fmla="*/ 31 w 69"/>
                <a:gd name="T53" fmla="*/ 130 h 142"/>
                <a:gd name="T54" fmla="*/ 36 w 69"/>
                <a:gd name="T55" fmla="*/ 133 h 142"/>
                <a:gd name="T56" fmla="*/ 43 w 69"/>
                <a:gd name="T57" fmla="*/ 137 h 142"/>
                <a:gd name="T58" fmla="*/ 48 w 69"/>
                <a:gd name="T59" fmla="*/ 139 h 142"/>
                <a:gd name="T60" fmla="*/ 55 w 69"/>
                <a:gd name="T61" fmla="*/ 140 h 142"/>
                <a:gd name="T62" fmla="*/ 62 w 69"/>
                <a:gd name="T63" fmla="*/ 142 h 142"/>
                <a:gd name="T64" fmla="*/ 69 w 69"/>
                <a:gd name="T6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142">
                  <a:moveTo>
                    <a:pt x="69" y="142"/>
                  </a:moveTo>
                  <a:lnTo>
                    <a:pt x="69" y="0"/>
                  </a:lnTo>
                  <a:lnTo>
                    <a:pt x="66" y="0"/>
                  </a:lnTo>
                  <a:lnTo>
                    <a:pt x="62" y="0"/>
                  </a:lnTo>
                  <a:lnTo>
                    <a:pt x="59" y="1"/>
                  </a:lnTo>
                  <a:lnTo>
                    <a:pt x="55" y="1"/>
                  </a:lnTo>
                  <a:lnTo>
                    <a:pt x="52" y="1"/>
                  </a:lnTo>
                  <a:lnTo>
                    <a:pt x="48" y="3"/>
                  </a:lnTo>
                  <a:lnTo>
                    <a:pt x="45" y="5"/>
                  </a:lnTo>
                  <a:lnTo>
                    <a:pt x="43" y="5"/>
                  </a:lnTo>
                  <a:lnTo>
                    <a:pt x="40" y="7"/>
                  </a:lnTo>
                  <a:lnTo>
                    <a:pt x="36" y="8"/>
                  </a:lnTo>
                  <a:lnTo>
                    <a:pt x="33" y="10"/>
                  </a:lnTo>
                  <a:lnTo>
                    <a:pt x="31" y="12"/>
                  </a:lnTo>
                  <a:lnTo>
                    <a:pt x="27" y="14"/>
                  </a:lnTo>
                  <a:lnTo>
                    <a:pt x="26" y="15"/>
                  </a:lnTo>
                  <a:lnTo>
                    <a:pt x="22" y="19"/>
                  </a:lnTo>
                  <a:lnTo>
                    <a:pt x="20" y="21"/>
                  </a:lnTo>
                  <a:lnTo>
                    <a:pt x="17" y="24"/>
                  </a:lnTo>
                  <a:lnTo>
                    <a:pt x="15" y="26"/>
                  </a:lnTo>
                  <a:lnTo>
                    <a:pt x="13" y="29"/>
                  </a:lnTo>
                  <a:lnTo>
                    <a:pt x="12" y="31"/>
                  </a:lnTo>
                  <a:lnTo>
                    <a:pt x="10" y="34"/>
                  </a:lnTo>
                  <a:lnTo>
                    <a:pt x="8" y="38"/>
                  </a:lnTo>
                  <a:lnTo>
                    <a:pt x="7" y="40"/>
                  </a:lnTo>
                  <a:lnTo>
                    <a:pt x="5" y="43"/>
                  </a:lnTo>
                  <a:lnTo>
                    <a:pt x="3" y="47"/>
                  </a:lnTo>
                  <a:lnTo>
                    <a:pt x="1" y="50"/>
                  </a:lnTo>
                  <a:lnTo>
                    <a:pt x="1" y="54"/>
                  </a:lnTo>
                  <a:lnTo>
                    <a:pt x="0" y="57"/>
                  </a:lnTo>
                  <a:lnTo>
                    <a:pt x="0" y="61"/>
                  </a:lnTo>
                  <a:lnTo>
                    <a:pt x="0" y="64"/>
                  </a:lnTo>
                  <a:lnTo>
                    <a:pt x="0" y="67"/>
                  </a:lnTo>
                  <a:lnTo>
                    <a:pt x="0" y="71"/>
                  </a:lnTo>
                  <a:lnTo>
                    <a:pt x="0" y="74"/>
                  </a:lnTo>
                  <a:lnTo>
                    <a:pt x="0" y="78"/>
                  </a:lnTo>
                  <a:lnTo>
                    <a:pt x="0" y="81"/>
                  </a:lnTo>
                  <a:lnTo>
                    <a:pt x="0" y="85"/>
                  </a:lnTo>
                  <a:lnTo>
                    <a:pt x="1" y="88"/>
                  </a:lnTo>
                  <a:lnTo>
                    <a:pt x="1" y="92"/>
                  </a:lnTo>
                  <a:lnTo>
                    <a:pt x="3" y="95"/>
                  </a:lnTo>
                  <a:lnTo>
                    <a:pt x="5" y="99"/>
                  </a:lnTo>
                  <a:lnTo>
                    <a:pt x="7" y="102"/>
                  </a:lnTo>
                  <a:lnTo>
                    <a:pt x="8" y="104"/>
                  </a:lnTo>
                  <a:lnTo>
                    <a:pt x="10" y="107"/>
                  </a:lnTo>
                  <a:lnTo>
                    <a:pt x="12" y="111"/>
                  </a:lnTo>
                  <a:lnTo>
                    <a:pt x="13" y="113"/>
                  </a:lnTo>
                  <a:lnTo>
                    <a:pt x="15" y="116"/>
                  </a:lnTo>
                  <a:lnTo>
                    <a:pt x="17" y="118"/>
                  </a:lnTo>
                  <a:lnTo>
                    <a:pt x="20" y="121"/>
                  </a:lnTo>
                  <a:lnTo>
                    <a:pt x="22" y="123"/>
                  </a:lnTo>
                  <a:lnTo>
                    <a:pt x="26" y="125"/>
                  </a:lnTo>
                  <a:lnTo>
                    <a:pt x="27" y="128"/>
                  </a:lnTo>
                  <a:lnTo>
                    <a:pt x="31" y="130"/>
                  </a:lnTo>
                  <a:lnTo>
                    <a:pt x="33" y="132"/>
                  </a:lnTo>
                  <a:lnTo>
                    <a:pt x="36" y="133"/>
                  </a:lnTo>
                  <a:lnTo>
                    <a:pt x="40" y="135"/>
                  </a:lnTo>
                  <a:lnTo>
                    <a:pt x="43" y="137"/>
                  </a:lnTo>
                  <a:lnTo>
                    <a:pt x="45" y="137"/>
                  </a:lnTo>
                  <a:lnTo>
                    <a:pt x="48" y="139"/>
                  </a:lnTo>
                  <a:lnTo>
                    <a:pt x="52" y="140"/>
                  </a:lnTo>
                  <a:lnTo>
                    <a:pt x="55" y="140"/>
                  </a:lnTo>
                  <a:lnTo>
                    <a:pt x="59" y="140"/>
                  </a:lnTo>
                  <a:lnTo>
                    <a:pt x="62" y="142"/>
                  </a:lnTo>
                  <a:lnTo>
                    <a:pt x="66" y="142"/>
                  </a:lnTo>
                  <a:lnTo>
                    <a:pt x="69" y="142"/>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41" name="Freeform 217"/>
            <p:cNvSpPr>
              <a:spLocks/>
            </p:cNvSpPr>
            <p:nvPr/>
          </p:nvSpPr>
          <p:spPr bwMode="auto">
            <a:xfrm>
              <a:off x="5060" y="995"/>
              <a:ext cx="69" cy="142"/>
            </a:xfrm>
            <a:custGeom>
              <a:avLst/>
              <a:gdLst>
                <a:gd name="T0" fmla="*/ 69 w 69"/>
                <a:gd name="T1" fmla="*/ 142 h 142"/>
                <a:gd name="T2" fmla="*/ 69 w 69"/>
                <a:gd name="T3" fmla="*/ 0 h 142"/>
                <a:gd name="T4" fmla="*/ 55 w 69"/>
                <a:gd name="T5" fmla="*/ 1 h 142"/>
                <a:gd name="T6" fmla="*/ 43 w 69"/>
                <a:gd name="T7" fmla="*/ 5 h 142"/>
                <a:gd name="T8" fmla="*/ 31 w 69"/>
                <a:gd name="T9" fmla="*/ 12 h 142"/>
                <a:gd name="T10" fmla="*/ 20 w 69"/>
                <a:gd name="T11" fmla="*/ 21 h 142"/>
                <a:gd name="T12" fmla="*/ 12 w 69"/>
                <a:gd name="T13" fmla="*/ 31 h 142"/>
                <a:gd name="T14" fmla="*/ 5 w 69"/>
                <a:gd name="T15" fmla="*/ 43 h 142"/>
                <a:gd name="T16" fmla="*/ 0 w 69"/>
                <a:gd name="T17" fmla="*/ 57 h 142"/>
                <a:gd name="T18" fmla="*/ 0 w 69"/>
                <a:gd name="T19" fmla="*/ 71 h 142"/>
                <a:gd name="T20" fmla="*/ 0 w 69"/>
                <a:gd name="T21" fmla="*/ 85 h 142"/>
                <a:gd name="T22" fmla="*/ 5 w 69"/>
                <a:gd name="T23" fmla="*/ 99 h 142"/>
                <a:gd name="T24" fmla="*/ 12 w 69"/>
                <a:gd name="T25" fmla="*/ 111 h 142"/>
                <a:gd name="T26" fmla="*/ 20 w 69"/>
                <a:gd name="T27" fmla="*/ 121 h 142"/>
                <a:gd name="T28" fmla="*/ 31 w 69"/>
                <a:gd name="T29" fmla="*/ 130 h 142"/>
                <a:gd name="T30" fmla="*/ 43 w 69"/>
                <a:gd name="T31" fmla="*/ 137 h 142"/>
                <a:gd name="T32" fmla="*/ 55 w 69"/>
                <a:gd name="T33" fmla="*/ 140 h 142"/>
                <a:gd name="T34" fmla="*/ 69 w 69"/>
                <a:gd name="T3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142">
                  <a:moveTo>
                    <a:pt x="69" y="142"/>
                  </a:moveTo>
                  <a:lnTo>
                    <a:pt x="69" y="0"/>
                  </a:lnTo>
                  <a:lnTo>
                    <a:pt x="55" y="1"/>
                  </a:lnTo>
                  <a:lnTo>
                    <a:pt x="43" y="5"/>
                  </a:lnTo>
                  <a:lnTo>
                    <a:pt x="31" y="12"/>
                  </a:lnTo>
                  <a:lnTo>
                    <a:pt x="20" y="21"/>
                  </a:lnTo>
                  <a:lnTo>
                    <a:pt x="12" y="31"/>
                  </a:lnTo>
                  <a:lnTo>
                    <a:pt x="5" y="43"/>
                  </a:lnTo>
                  <a:lnTo>
                    <a:pt x="0" y="57"/>
                  </a:lnTo>
                  <a:lnTo>
                    <a:pt x="0" y="71"/>
                  </a:lnTo>
                  <a:lnTo>
                    <a:pt x="0" y="85"/>
                  </a:lnTo>
                  <a:lnTo>
                    <a:pt x="5" y="99"/>
                  </a:lnTo>
                  <a:lnTo>
                    <a:pt x="12" y="111"/>
                  </a:lnTo>
                  <a:lnTo>
                    <a:pt x="20" y="121"/>
                  </a:lnTo>
                  <a:lnTo>
                    <a:pt x="31" y="130"/>
                  </a:lnTo>
                  <a:lnTo>
                    <a:pt x="43" y="137"/>
                  </a:lnTo>
                  <a:lnTo>
                    <a:pt x="55" y="140"/>
                  </a:lnTo>
                  <a:lnTo>
                    <a:pt x="69" y="142"/>
                  </a:lnTo>
                </a:path>
              </a:pathLst>
            </a:custGeom>
            <a:no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6842" name="Rectangle 218"/>
            <p:cNvSpPr>
              <a:spLocks noChangeArrowheads="1"/>
            </p:cNvSpPr>
            <p:nvPr/>
          </p:nvSpPr>
          <p:spPr bwMode="auto">
            <a:xfrm>
              <a:off x="3620" y="906"/>
              <a:ext cx="304" cy="13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43" name="Rectangle 219"/>
            <p:cNvSpPr>
              <a:spLocks noChangeArrowheads="1"/>
            </p:cNvSpPr>
            <p:nvPr/>
          </p:nvSpPr>
          <p:spPr bwMode="auto">
            <a:xfrm>
              <a:off x="3620" y="969"/>
              <a:ext cx="304" cy="74"/>
            </a:xfrm>
            <a:prstGeom prst="rect">
              <a:avLst/>
            </a:prstGeom>
            <a:solidFill>
              <a:srgbClr val="0066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44" name="Rectangle 220"/>
            <p:cNvSpPr>
              <a:spLocks noChangeArrowheads="1"/>
            </p:cNvSpPr>
            <p:nvPr/>
          </p:nvSpPr>
          <p:spPr bwMode="auto">
            <a:xfrm>
              <a:off x="3750" y="906"/>
              <a:ext cx="44" cy="5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45" name="Freeform 221"/>
            <p:cNvSpPr>
              <a:spLocks noEditPoints="1"/>
            </p:cNvSpPr>
            <p:nvPr/>
          </p:nvSpPr>
          <p:spPr bwMode="auto">
            <a:xfrm>
              <a:off x="3757" y="906"/>
              <a:ext cx="37" cy="52"/>
            </a:xfrm>
            <a:custGeom>
              <a:avLst/>
              <a:gdLst>
                <a:gd name="T0" fmla="*/ 7 w 37"/>
                <a:gd name="T1" fmla="*/ 0 h 52"/>
                <a:gd name="T2" fmla="*/ 0 w 37"/>
                <a:gd name="T3" fmla="*/ 0 h 52"/>
                <a:gd name="T4" fmla="*/ 0 w 37"/>
                <a:gd name="T5" fmla="*/ 52 h 52"/>
                <a:gd name="T6" fmla="*/ 7 w 37"/>
                <a:gd name="T7" fmla="*/ 52 h 52"/>
                <a:gd name="T8" fmla="*/ 7 w 37"/>
                <a:gd name="T9" fmla="*/ 0 h 52"/>
                <a:gd name="T10" fmla="*/ 23 w 37"/>
                <a:gd name="T11" fmla="*/ 0 h 52"/>
                <a:gd name="T12" fmla="*/ 14 w 37"/>
                <a:gd name="T13" fmla="*/ 0 h 52"/>
                <a:gd name="T14" fmla="*/ 14 w 37"/>
                <a:gd name="T15" fmla="*/ 52 h 52"/>
                <a:gd name="T16" fmla="*/ 23 w 37"/>
                <a:gd name="T17" fmla="*/ 52 h 52"/>
                <a:gd name="T18" fmla="*/ 23 w 37"/>
                <a:gd name="T19" fmla="*/ 0 h 52"/>
                <a:gd name="T20" fmla="*/ 37 w 37"/>
                <a:gd name="T21" fmla="*/ 0 h 52"/>
                <a:gd name="T22" fmla="*/ 30 w 37"/>
                <a:gd name="T23" fmla="*/ 0 h 52"/>
                <a:gd name="T24" fmla="*/ 30 w 37"/>
                <a:gd name="T25" fmla="*/ 52 h 52"/>
                <a:gd name="T26" fmla="*/ 37 w 37"/>
                <a:gd name="T27" fmla="*/ 52 h 52"/>
                <a:gd name="T28" fmla="*/ 37 w 37"/>
                <a:gd name="T2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52">
                  <a:moveTo>
                    <a:pt x="7" y="0"/>
                  </a:moveTo>
                  <a:lnTo>
                    <a:pt x="0" y="0"/>
                  </a:lnTo>
                  <a:lnTo>
                    <a:pt x="0" y="52"/>
                  </a:lnTo>
                  <a:lnTo>
                    <a:pt x="7" y="52"/>
                  </a:lnTo>
                  <a:lnTo>
                    <a:pt x="7" y="0"/>
                  </a:lnTo>
                  <a:close/>
                  <a:moveTo>
                    <a:pt x="23" y="0"/>
                  </a:moveTo>
                  <a:lnTo>
                    <a:pt x="14" y="0"/>
                  </a:lnTo>
                  <a:lnTo>
                    <a:pt x="14" y="52"/>
                  </a:lnTo>
                  <a:lnTo>
                    <a:pt x="23" y="52"/>
                  </a:lnTo>
                  <a:lnTo>
                    <a:pt x="23" y="0"/>
                  </a:lnTo>
                  <a:close/>
                  <a:moveTo>
                    <a:pt x="37" y="0"/>
                  </a:moveTo>
                  <a:lnTo>
                    <a:pt x="30" y="0"/>
                  </a:lnTo>
                  <a:lnTo>
                    <a:pt x="30" y="52"/>
                  </a:lnTo>
                  <a:lnTo>
                    <a:pt x="37" y="52"/>
                  </a:lnTo>
                  <a:lnTo>
                    <a:pt x="37" y="0"/>
                  </a:lnTo>
                  <a:close/>
                </a:path>
              </a:pathLst>
            </a:custGeom>
            <a:solidFill>
              <a:srgbClr val="FF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46" name="Rectangle 222"/>
            <p:cNvSpPr>
              <a:spLocks noChangeArrowheads="1"/>
            </p:cNvSpPr>
            <p:nvPr/>
          </p:nvSpPr>
          <p:spPr bwMode="auto">
            <a:xfrm>
              <a:off x="3750" y="906"/>
              <a:ext cx="16" cy="1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47" name="Rectangle 223"/>
            <p:cNvSpPr>
              <a:spLocks noChangeArrowheads="1"/>
            </p:cNvSpPr>
            <p:nvPr/>
          </p:nvSpPr>
          <p:spPr bwMode="auto">
            <a:xfrm>
              <a:off x="3761" y="906"/>
              <a:ext cx="5" cy="16"/>
            </a:xfrm>
            <a:prstGeom prst="rect">
              <a:avLst/>
            </a:prstGeom>
            <a:solidFill>
              <a:srgbClr val="7F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48" name="Rectangle 224"/>
            <p:cNvSpPr>
              <a:spLocks noChangeArrowheads="1"/>
            </p:cNvSpPr>
            <p:nvPr/>
          </p:nvSpPr>
          <p:spPr bwMode="auto">
            <a:xfrm>
              <a:off x="3794" y="910"/>
              <a:ext cx="52" cy="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49" name="Freeform 225"/>
            <p:cNvSpPr>
              <a:spLocks noEditPoints="1"/>
            </p:cNvSpPr>
            <p:nvPr/>
          </p:nvSpPr>
          <p:spPr bwMode="auto">
            <a:xfrm>
              <a:off x="3700" y="911"/>
              <a:ext cx="146" cy="39"/>
            </a:xfrm>
            <a:custGeom>
              <a:avLst/>
              <a:gdLst>
                <a:gd name="T0" fmla="*/ 94 w 146"/>
                <a:gd name="T1" fmla="*/ 37 h 39"/>
                <a:gd name="T2" fmla="*/ 146 w 146"/>
                <a:gd name="T3" fmla="*/ 37 h 39"/>
                <a:gd name="T4" fmla="*/ 146 w 146"/>
                <a:gd name="T5" fmla="*/ 25 h 39"/>
                <a:gd name="T6" fmla="*/ 94 w 146"/>
                <a:gd name="T7" fmla="*/ 25 h 39"/>
                <a:gd name="T8" fmla="*/ 94 w 146"/>
                <a:gd name="T9" fmla="*/ 37 h 39"/>
                <a:gd name="T10" fmla="*/ 0 w 146"/>
                <a:gd name="T11" fmla="*/ 0 h 39"/>
                <a:gd name="T12" fmla="*/ 50 w 146"/>
                <a:gd name="T13" fmla="*/ 0 h 39"/>
                <a:gd name="T14" fmla="*/ 50 w 146"/>
                <a:gd name="T15" fmla="*/ 39 h 39"/>
                <a:gd name="T16" fmla="*/ 0 w 146"/>
                <a:gd name="T17" fmla="*/ 39 h 39"/>
                <a:gd name="T18" fmla="*/ 0 w 146"/>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39">
                  <a:moveTo>
                    <a:pt x="94" y="37"/>
                  </a:moveTo>
                  <a:lnTo>
                    <a:pt x="146" y="37"/>
                  </a:lnTo>
                  <a:lnTo>
                    <a:pt x="146" y="25"/>
                  </a:lnTo>
                  <a:lnTo>
                    <a:pt x="94" y="25"/>
                  </a:lnTo>
                  <a:lnTo>
                    <a:pt x="94" y="37"/>
                  </a:lnTo>
                  <a:close/>
                  <a:moveTo>
                    <a:pt x="0" y="0"/>
                  </a:moveTo>
                  <a:lnTo>
                    <a:pt x="50" y="0"/>
                  </a:lnTo>
                  <a:lnTo>
                    <a:pt x="50" y="39"/>
                  </a:lnTo>
                  <a:lnTo>
                    <a:pt x="0" y="39"/>
                  </a:lnTo>
                  <a:lnTo>
                    <a:pt x="0" y="0"/>
                  </a:lnTo>
                  <a:close/>
                </a:path>
              </a:pathLst>
            </a:custGeom>
            <a:solidFill>
              <a:srgbClr val="0066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50" name="Freeform 226"/>
            <p:cNvSpPr>
              <a:spLocks/>
            </p:cNvSpPr>
            <p:nvPr/>
          </p:nvSpPr>
          <p:spPr bwMode="auto">
            <a:xfrm>
              <a:off x="3700" y="910"/>
              <a:ext cx="50" cy="38"/>
            </a:xfrm>
            <a:custGeom>
              <a:avLst/>
              <a:gdLst>
                <a:gd name="T0" fmla="*/ 29 w 50"/>
                <a:gd name="T1" fmla="*/ 24 h 38"/>
                <a:gd name="T2" fmla="*/ 50 w 50"/>
                <a:gd name="T3" fmla="*/ 24 h 38"/>
                <a:gd name="T4" fmla="*/ 50 w 50"/>
                <a:gd name="T5" fmla="*/ 15 h 38"/>
                <a:gd name="T6" fmla="*/ 29 w 50"/>
                <a:gd name="T7" fmla="*/ 15 h 38"/>
                <a:gd name="T8" fmla="*/ 29 w 50"/>
                <a:gd name="T9" fmla="*/ 0 h 38"/>
                <a:gd name="T10" fmla="*/ 19 w 50"/>
                <a:gd name="T11" fmla="*/ 0 h 38"/>
                <a:gd name="T12" fmla="*/ 19 w 50"/>
                <a:gd name="T13" fmla="*/ 15 h 38"/>
                <a:gd name="T14" fmla="*/ 0 w 50"/>
                <a:gd name="T15" fmla="*/ 15 h 38"/>
                <a:gd name="T16" fmla="*/ 0 w 50"/>
                <a:gd name="T17" fmla="*/ 24 h 38"/>
                <a:gd name="T18" fmla="*/ 19 w 50"/>
                <a:gd name="T19" fmla="*/ 24 h 38"/>
                <a:gd name="T20" fmla="*/ 19 w 50"/>
                <a:gd name="T21" fmla="*/ 38 h 38"/>
                <a:gd name="T22" fmla="*/ 29 w 50"/>
                <a:gd name="T23" fmla="*/ 38 h 38"/>
                <a:gd name="T24" fmla="*/ 29 w 50"/>
                <a:gd name="T25"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38">
                  <a:moveTo>
                    <a:pt x="29" y="24"/>
                  </a:moveTo>
                  <a:lnTo>
                    <a:pt x="50" y="24"/>
                  </a:lnTo>
                  <a:lnTo>
                    <a:pt x="50" y="15"/>
                  </a:lnTo>
                  <a:lnTo>
                    <a:pt x="29" y="15"/>
                  </a:lnTo>
                  <a:lnTo>
                    <a:pt x="29" y="0"/>
                  </a:lnTo>
                  <a:lnTo>
                    <a:pt x="19" y="0"/>
                  </a:lnTo>
                  <a:lnTo>
                    <a:pt x="19" y="15"/>
                  </a:lnTo>
                  <a:lnTo>
                    <a:pt x="0" y="15"/>
                  </a:lnTo>
                  <a:lnTo>
                    <a:pt x="0" y="24"/>
                  </a:lnTo>
                  <a:lnTo>
                    <a:pt x="19" y="24"/>
                  </a:lnTo>
                  <a:lnTo>
                    <a:pt x="19" y="38"/>
                  </a:lnTo>
                  <a:lnTo>
                    <a:pt x="29" y="38"/>
                  </a:lnTo>
                  <a:lnTo>
                    <a:pt x="29" y="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51" name="Freeform 227"/>
            <p:cNvSpPr>
              <a:spLocks/>
            </p:cNvSpPr>
            <p:nvPr/>
          </p:nvSpPr>
          <p:spPr bwMode="auto">
            <a:xfrm>
              <a:off x="3700" y="910"/>
              <a:ext cx="50" cy="38"/>
            </a:xfrm>
            <a:custGeom>
              <a:avLst/>
              <a:gdLst>
                <a:gd name="T0" fmla="*/ 29 w 50"/>
                <a:gd name="T1" fmla="*/ 19 h 38"/>
                <a:gd name="T2" fmla="*/ 50 w 50"/>
                <a:gd name="T3" fmla="*/ 5 h 38"/>
                <a:gd name="T4" fmla="*/ 50 w 50"/>
                <a:gd name="T5" fmla="*/ 0 h 38"/>
                <a:gd name="T6" fmla="*/ 47 w 50"/>
                <a:gd name="T7" fmla="*/ 0 h 38"/>
                <a:gd name="T8" fmla="*/ 24 w 50"/>
                <a:gd name="T9" fmla="*/ 15 h 38"/>
                <a:gd name="T10" fmla="*/ 3 w 50"/>
                <a:gd name="T11" fmla="*/ 0 h 38"/>
                <a:gd name="T12" fmla="*/ 0 w 50"/>
                <a:gd name="T13" fmla="*/ 0 h 38"/>
                <a:gd name="T14" fmla="*/ 0 w 50"/>
                <a:gd name="T15" fmla="*/ 3 h 38"/>
                <a:gd name="T16" fmla="*/ 21 w 50"/>
                <a:gd name="T17" fmla="*/ 19 h 38"/>
                <a:gd name="T18" fmla="*/ 0 w 50"/>
                <a:gd name="T19" fmla="*/ 34 h 38"/>
                <a:gd name="T20" fmla="*/ 0 w 50"/>
                <a:gd name="T21" fmla="*/ 38 h 38"/>
                <a:gd name="T22" fmla="*/ 3 w 50"/>
                <a:gd name="T23" fmla="*/ 38 h 38"/>
                <a:gd name="T24" fmla="*/ 24 w 50"/>
                <a:gd name="T25" fmla="*/ 22 h 38"/>
                <a:gd name="T26" fmla="*/ 47 w 50"/>
                <a:gd name="T27" fmla="*/ 38 h 38"/>
                <a:gd name="T28" fmla="*/ 50 w 50"/>
                <a:gd name="T29" fmla="*/ 38 h 38"/>
                <a:gd name="T30" fmla="*/ 50 w 50"/>
                <a:gd name="T31" fmla="*/ 36 h 38"/>
                <a:gd name="T32" fmla="*/ 29 w 50"/>
                <a:gd name="T33"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38">
                  <a:moveTo>
                    <a:pt x="29" y="19"/>
                  </a:moveTo>
                  <a:lnTo>
                    <a:pt x="50" y="5"/>
                  </a:lnTo>
                  <a:lnTo>
                    <a:pt x="50" y="0"/>
                  </a:lnTo>
                  <a:lnTo>
                    <a:pt x="47" y="0"/>
                  </a:lnTo>
                  <a:lnTo>
                    <a:pt x="24" y="15"/>
                  </a:lnTo>
                  <a:lnTo>
                    <a:pt x="3" y="0"/>
                  </a:lnTo>
                  <a:lnTo>
                    <a:pt x="0" y="0"/>
                  </a:lnTo>
                  <a:lnTo>
                    <a:pt x="0" y="3"/>
                  </a:lnTo>
                  <a:lnTo>
                    <a:pt x="21" y="19"/>
                  </a:lnTo>
                  <a:lnTo>
                    <a:pt x="0" y="34"/>
                  </a:lnTo>
                  <a:lnTo>
                    <a:pt x="0" y="38"/>
                  </a:lnTo>
                  <a:lnTo>
                    <a:pt x="3" y="38"/>
                  </a:lnTo>
                  <a:lnTo>
                    <a:pt x="24" y="22"/>
                  </a:lnTo>
                  <a:lnTo>
                    <a:pt x="47" y="38"/>
                  </a:lnTo>
                  <a:lnTo>
                    <a:pt x="50" y="38"/>
                  </a:lnTo>
                  <a:lnTo>
                    <a:pt x="50" y="36"/>
                  </a:lnTo>
                  <a:lnTo>
                    <a:pt x="29" y="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52" name="Rectangle 228"/>
            <p:cNvSpPr>
              <a:spLocks noChangeArrowheads="1"/>
            </p:cNvSpPr>
            <p:nvPr/>
          </p:nvSpPr>
          <p:spPr bwMode="auto">
            <a:xfrm>
              <a:off x="3794" y="910"/>
              <a:ext cx="52" cy="12"/>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53" name="Rectangle 229"/>
            <p:cNvSpPr>
              <a:spLocks noChangeArrowheads="1"/>
            </p:cNvSpPr>
            <p:nvPr/>
          </p:nvSpPr>
          <p:spPr bwMode="auto">
            <a:xfrm>
              <a:off x="3794" y="910"/>
              <a:ext cx="12" cy="38"/>
            </a:xfrm>
            <a:prstGeom prst="rect">
              <a:avLst/>
            </a:prstGeom>
            <a:solidFill>
              <a:srgbClr val="00FF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54" name="Rectangle 230"/>
            <p:cNvSpPr>
              <a:spLocks noChangeArrowheads="1"/>
            </p:cNvSpPr>
            <p:nvPr/>
          </p:nvSpPr>
          <p:spPr bwMode="auto">
            <a:xfrm>
              <a:off x="3722" y="911"/>
              <a:ext cx="6" cy="37"/>
            </a:xfrm>
            <a:prstGeom prst="rect">
              <a:avLst/>
            </a:prstGeom>
            <a:solidFill>
              <a:srgbClr val="D900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55" name="Freeform 231"/>
            <p:cNvSpPr>
              <a:spLocks/>
            </p:cNvSpPr>
            <p:nvPr/>
          </p:nvSpPr>
          <p:spPr bwMode="auto">
            <a:xfrm>
              <a:off x="3729" y="910"/>
              <a:ext cx="21" cy="15"/>
            </a:xfrm>
            <a:custGeom>
              <a:avLst/>
              <a:gdLst>
                <a:gd name="T0" fmla="*/ 21 w 21"/>
                <a:gd name="T1" fmla="*/ 1 h 15"/>
                <a:gd name="T2" fmla="*/ 21 w 21"/>
                <a:gd name="T3" fmla="*/ 3 h 15"/>
                <a:gd name="T4" fmla="*/ 4 w 21"/>
                <a:gd name="T5" fmla="*/ 15 h 15"/>
                <a:gd name="T6" fmla="*/ 0 w 21"/>
                <a:gd name="T7" fmla="*/ 15 h 15"/>
                <a:gd name="T8" fmla="*/ 19 w 21"/>
                <a:gd name="T9" fmla="*/ 0 h 15"/>
                <a:gd name="T10" fmla="*/ 21 w 21"/>
                <a:gd name="T11" fmla="*/ 1 h 15"/>
              </a:gdLst>
              <a:ahLst/>
              <a:cxnLst>
                <a:cxn ang="0">
                  <a:pos x="T0" y="T1"/>
                </a:cxn>
                <a:cxn ang="0">
                  <a:pos x="T2" y="T3"/>
                </a:cxn>
                <a:cxn ang="0">
                  <a:pos x="T4" y="T5"/>
                </a:cxn>
                <a:cxn ang="0">
                  <a:pos x="T6" y="T7"/>
                </a:cxn>
                <a:cxn ang="0">
                  <a:pos x="T8" y="T9"/>
                </a:cxn>
                <a:cxn ang="0">
                  <a:pos x="T10" y="T11"/>
                </a:cxn>
              </a:cxnLst>
              <a:rect l="0" t="0" r="r" b="b"/>
              <a:pathLst>
                <a:path w="21" h="15">
                  <a:moveTo>
                    <a:pt x="21" y="1"/>
                  </a:moveTo>
                  <a:lnTo>
                    <a:pt x="21" y="3"/>
                  </a:lnTo>
                  <a:lnTo>
                    <a:pt x="4" y="15"/>
                  </a:lnTo>
                  <a:lnTo>
                    <a:pt x="0" y="15"/>
                  </a:lnTo>
                  <a:lnTo>
                    <a:pt x="19" y="0"/>
                  </a:lnTo>
                  <a:lnTo>
                    <a:pt x="21" y="1"/>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56" name="Freeform 232"/>
            <p:cNvSpPr>
              <a:spLocks/>
            </p:cNvSpPr>
            <p:nvPr/>
          </p:nvSpPr>
          <p:spPr bwMode="auto">
            <a:xfrm>
              <a:off x="3700" y="934"/>
              <a:ext cx="21" cy="14"/>
            </a:xfrm>
            <a:custGeom>
              <a:avLst/>
              <a:gdLst>
                <a:gd name="T0" fmla="*/ 0 w 21"/>
                <a:gd name="T1" fmla="*/ 14 h 14"/>
                <a:gd name="T2" fmla="*/ 0 w 21"/>
                <a:gd name="T3" fmla="*/ 12 h 14"/>
                <a:gd name="T4" fmla="*/ 17 w 21"/>
                <a:gd name="T5" fmla="*/ 0 h 14"/>
                <a:gd name="T6" fmla="*/ 21 w 21"/>
                <a:gd name="T7" fmla="*/ 0 h 14"/>
                <a:gd name="T8" fmla="*/ 0 w 21"/>
                <a:gd name="T9" fmla="*/ 14 h 14"/>
              </a:gdLst>
              <a:ahLst/>
              <a:cxnLst>
                <a:cxn ang="0">
                  <a:pos x="T0" y="T1"/>
                </a:cxn>
                <a:cxn ang="0">
                  <a:pos x="T2" y="T3"/>
                </a:cxn>
                <a:cxn ang="0">
                  <a:pos x="T4" y="T5"/>
                </a:cxn>
                <a:cxn ang="0">
                  <a:pos x="T6" y="T7"/>
                </a:cxn>
                <a:cxn ang="0">
                  <a:pos x="T8" y="T9"/>
                </a:cxn>
              </a:cxnLst>
              <a:rect l="0" t="0" r="r" b="b"/>
              <a:pathLst>
                <a:path w="21" h="14">
                  <a:moveTo>
                    <a:pt x="0" y="14"/>
                  </a:moveTo>
                  <a:lnTo>
                    <a:pt x="0" y="12"/>
                  </a:lnTo>
                  <a:lnTo>
                    <a:pt x="17" y="0"/>
                  </a:lnTo>
                  <a:lnTo>
                    <a:pt x="21" y="0"/>
                  </a:lnTo>
                  <a:lnTo>
                    <a:pt x="0" y="14"/>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57" name="Freeform 233"/>
            <p:cNvSpPr>
              <a:spLocks/>
            </p:cNvSpPr>
            <p:nvPr/>
          </p:nvSpPr>
          <p:spPr bwMode="auto">
            <a:xfrm>
              <a:off x="3729" y="934"/>
              <a:ext cx="21" cy="14"/>
            </a:xfrm>
            <a:custGeom>
              <a:avLst/>
              <a:gdLst>
                <a:gd name="T0" fmla="*/ 21 w 21"/>
                <a:gd name="T1" fmla="*/ 14 h 14"/>
                <a:gd name="T2" fmla="*/ 21 w 21"/>
                <a:gd name="T3" fmla="*/ 12 h 14"/>
                <a:gd name="T4" fmla="*/ 4 w 21"/>
                <a:gd name="T5" fmla="*/ 0 h 14"/>
                <a:gd name="T6" fmla="*/ 0 w 21"/>
                <a:gd name="T7" fmla="*/ 0 h 14"/>
                <a:gd name="T8" fmla="*/ 19 w 21"/>
                <a:gd name="T9" fmla="*/ 14 h 14"/>
                <a:gd name="T10" fmla="*/ 21 w 21"/>
                <a:gd name="T11" fmla="*/ 14 h 14"/>
              </a:gdLst>
              <a:ahLst/>
              <a:cxnLst>
                <a:cxn ang="0">
                  <a:pos x="T0" y="T1"/>
                </a:cxn>
                <a:cxn ang="0">
                  <a:pos x="T2" y="T3"/>
                </a:cxn>
                <a:cxn ang="0">
                  <a:pos x="T4" y="T5"/>
                </a:cxn>
                <a:cxn ang="0">
                  <a:pos x="T6" y="T7"/>
                </a:cxn>
                <a:cxn ang="0">
                  <a:pos x="T8" y="T9"/>
                </a:cxn>
                <a:cxn ang="0">
                  <a:pos x="T10" y="T11"/>
                </a:cxn>
              </a:cxnLst>
              <a:rect l="0" t="0" r="r" b="b"/>
              <a:pathLst>
                <a:path w="21" h="14">
                  <a:moveTo>
                    <a:pt x="21" y="14"/>
                  </a:moveTo>
                  <a:lnTo>
                    <a:pt x="21" y="12"/>
                  </a:lnTo>
                  <a:lnTo>
                    <a:pt x="4" y="0"/>
                  </a:lnTo>
                  <a:lnTo>
                    <a:pt x="0" y="0"/>
                  </a:lnTo>
                  <a:lnTo>
                    <a:pt x="19" y="14"/>
                  </a:lnTo>
                  <a:lnTo>
                    <a:pt x="21" y="14"/>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58" name="Freeform 234"/>
            <p:cNvSpPr>
              <a:spLocks/>
            </p:cNvSpPr>
            <p:nvPr/>
          </p:nvSpPr>
          <p:spPr bwMode="auto">
            <a:xfrm>
              <a:off x="3700" y="911"/>
              <a:ext cx="19" cy="14"/>
            </a:xfrm>
            <a:custGeom>
              <a:avLst/>
              <a:gdLst>
                <a:gd name="T0" fmla="*/ 0 w 19"/>
                <a:gd name="T1" fmla="*/ 0 h 14"/>
                <a:gd name="T2" fmla="*/ 0 w 19"/>
                <a:gd name="T3" fmla="*/ 2 h 14"/>
                <a:gd name="T4" fmla="*/ 17 w 19"/>
                <a:gd name="T5" fmla="*/ 14 h 14"/>
                <a:gd name="T6" fmla="*/ 19 w 19"/>
                <a:gd name="T7" fmla="*/ 14 h 14"/>
                <a:gd name="T8" fmla="*/ 0 w 19"/>
                <a:gd name="T9" fmla="*/ 0 h 14"/>
              </a:gdLst>
              <a:ahLst/>
              <a:cxnLst>
                <a:cxn ang="0">
                  <a:pos x="T0" y="T1"/>
                </a:cxn>
                <a:cxn ang="0">
                  <a:pos x="T2" y="T3"/>
                </a:cxn>
                <a:cxn ang="0">
                  <a:pos x="T4" y="T5"/>
                </a:cxn>
                <a:cxn ang="0">
                  <a:pos x="T6" y="T7"/>
                </a:cxn>
                <a:cxn ang="0">
                  <a:pos x="T8" y="T9"/>
                </a:cxn>
              </a:cxnLst>
              <a:rect l="0" t="0" r="r" b="b"/>
              <a:pathLst>
                <a:path w="19" h="14">
                  <a:moveTo>
                    <a:pt x="0" y="0"/>
                  </a:moveTo>
                  <a:lnTo>
                    <a:pt x="0" y="2"/>
                  </a:lnTo>
                  <a:lnTo>
                    <a:pt x="17" y="14"/>
                  </a:lnTo>
                  <a:lnTo>
                    <a:pt x="19" y="14"/>
                  </a:lnTo>
                  <a:lnTo>
                    <a:pt x="0" y="0"/>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59" name="Freeform 235"/>
            <p:cNvSpPr>
              <a:spLocks/>
            </p:cNvSpPr>
            <p:nvPr/>
          </p:nvSpPr>
          <p:spPr bwMode="auto">
            <a:xfrm>
              <a:off x="1741" y="899"/>
              <a:ext cx="3397" cy="14"/>
            </a:xfrm>
            <a:custGeom>
              <a:avLst/>
              <a:gdLst>
                <a:gd name="T0" fmla="*/ 3397 w 3397"/>
                <a:gd name="T1" fmla="*/ 7 h 14"/>
                <a:gd name="T2" fmla="*/ 3388 w 3397"/>
                <a:gd name="T3" fmla="*/ 0 h 14"/>
                <a:gd name="T4" fmla="*/ 0 w 3397"/>
                <a:gd name="T5" fmla="*/ 0 h 14"/>
                <a:gd name="T6" fmla="*/ 0 w 3397"/>
                <a:gd name="T7" fmla="*/ 14 h 14"/>
                <a:gd name="T8" fmla="*/ 3388 w 3397"/>
                <a:gd name="T9" fmla="*/ 14 h 14"/>
                <a:gd name="T10" fmla="*/ 3381 w 3397"/>
                <a:gd name="T11" fmla="*/ 7 h 14"/>
                <a:gd name="T12" fmla="*/ 3397 w 3397"/>
                <a:gd name="T13" fmla="*/ 7 h 14"/>
                <a:gd name="T14" fmla="*/ 3397 w 3397"/>
                <a:gd name="T15" fmla="*/ 0 h 14"/>
                <a:gd name="T16" fmla="*/ 3388 w 3397"/>
                <a:gd name="T17" fmla="*/ 0 h 14"/>
                <a:gd name="T18" fmla="*/ 3397 w 3397"/>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7" h="14">
                  <a:moveTo>
                    <a:pt x="3397" y="7"/>
                  </a:moveTo>
                  <a:lnTo>
                    <a:pt x="3388" y="0"/>
                  </a:lnTo>
                  <a:lnTo>
                    <a:pt x="0" y="0"/>
                  </a:lnTo>
                  <a:lnTo>
                    <a:pt x="0" y="14"/>
                  </a:lnTo>
                  <a:lnTo>
                    <a:pt x="3388" y="14"/>
                  </a:lnTo>
                  <a:lnTo>
                    <a:pt x="3381" y="7"/>
                  </a:lnTo>
                  <a:lnTo>
                    <a:pt x="3397" y="7"/>
                  </a:lnTo>
                  <a:lnTo>
                    <a:pt x="3397" y="0"/>
                  </a:lnTo>
                  <a:lnTo>
                    <a:pt x="3388" y="0"/>
                  </a:lnTo>
                  <a:lnTo>
                    <a:pt x="3397" y="7"/>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60" name="Freeform 236"/>
            <p:cNvSpPr>
              <a:spLocks/>
            </p:cNvSpPr>
            <p:nvPr/>
          </p:nvSpPr>
          <p:spPr bwMode="auto">
            <a:xfrm>
              <a:off x="5122" y="906"/>
              <a:ext cx="16" cy="1025"/>
            </a:xfrm>
            <a:custGeom>
              <a:avLst/>
              <a:gdLst>
                <a:gd name="T0" fmla="*/ 7 w 16"/>
                <a:gd name="T1" fmla="*/ 1025 h 1025"/>
                <a:gd name="T2" fmla="*/ 16 w 16"/>
                <a:gd name="T3" fmla="*/ 1018 h 1025"/>
                <a:gd name="T4" fmla="*/ 16 w 16"/>
                <a:gd name="T5" fmla="*/ 0 h 1025"/>
                <a:gd name="T6" fmla="*/ 0 w 16"/>
                <a:gd name="T7" fmla="*/ 0 h 1025"/>
                <a:gd name="T8" fmla="*/ 0 w 16"/>
                <a:gd name="T9" fmla="*/ 1018 h 1025"/>
                <a:gd name="T10" fmla="*/ 7 w 16"/>
                <a:gd name="T11" fmla="*/ 1009 h 1025"/>
                <a:gd name="T12" fmla="*/ 7 w 16"/>
                <a:gd name="T13" fmla="*/ 1025 h 1025"/>
                <a:gd name="T14" fmla="*/ 16 w 16"/>
                <a:gd name="T15" fmla="*/ 1025 h 1025"/>
                <a:gd name="T16" fmla="*/ 16 w 16"/>
                <a:gd name="T17" fmla="*/ 1018 h 1025"/>
                <a:gd name="T18" fmla="*/ 7 w 16"/>
                <a:gd name="T19" fmla="*/ 1025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25">
                  <a:moveTo>
                    <a:pt x="7" y="1025"/>
                  </a:moveTo>
                  <a:lnTo>
                    <a:pt x="16" y="1018"/>
                  </a:lnTo>
                  <a:lnTo>
                    <a:pt x="16" y="0"/>
                  </a:lnTo>
                  <a:lnTo>
                    <a:pt x="0" y="0"/>
                  </a:lnTo>
                  <a:lnTo>
                    <a:pt x="0" y="1018"/>
                  </a:lnTo>
                  <a:lnTo>
                    <a:pt x="7" y="1009"/>
                  </a:lnTo>
                  <a:lnTo>
                    <a:pt x="7" y="1025"/>
                  </a:lnTo>
                  <a:lnTo>
                    <a:pt x="16" y="1025"/>
                  </a:lnTo>
                  <a:lnTo>
                    <a:pt x="16" y="1018"/>
                  </a:lnTo>
                  <a:lnTo>
                    <a:pt x="7" y="1025"/>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61" name="Freeform 237"/>
            <p:cNvSpPr>
              <a:spLocks/>
            </p:cNvSpPr>
            <p:nvPr/>
          </p:nvSpPr>
          <p:spPr bwMode="auto">
            <a:xfrm>
              <a:off x="1734" y="1915"/>
              <a:ext cx="3395" cy="16"/>
            </a:xfrm>
            <a:custGeom>
              <a:avLst/>
              <a:gdLst>
                <a:gd name="T0" fmla="*/ 0 w 3395"/>
                <a:gd name="T1" fmla="*/ 9 h 16"/>
                <a:gd name="T2" fmla="*/ 7 w 3395"/>
                <a:gd name="T3" fmla="*/ 16 h 16"/>
                <a:gd name="T4" fmla="*/ 3395 w 3395"/>
                <a:gd name="T5" fmla="*/ 16 h 16"/>
                <a:gd name="T6" fmla="*/ 3395 w 3395"/>
                <a:gd name="T7" fmla="*/ 0 h 16"/>
                <a:gd name="T8" fmla="*/ 7 w 3395"/>
                <a:gd name="T9" fmla="*/ 0 h 16"/>
                <a:gd name="T10" fmla="*/ 14 w 3395"/>
                <a:gd name="T11" fmla="*/ 9 h 16"/>
                <a:gd name="T12" fmla="*/ 0 w 3395"/>
                <a:gd name="T13" fmla="*/ 9 h 16"/>
                <a:gd name="T14" fmla="*/ 0 w 3395"/>
                <a:gd name="T15" fmla="*/ 16 h 16"/>
                <a:gd name="T16" fmla="*/ 7 w 3395"/>
                <a:gd name="T17" fmla="*/ 16 h 16"/>
                <a:gd name="T18" fmla="*/ 0 w 3395"/>
                <a:gd name="T19"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5" h="16">
                  <a:moveTo>
                    <a:pt x="0" y="9"/>
                  </a:moveTo>
                  <a:lnTo>
                    <a:pt x="7" y="16"/>
                  </a:lnTo>
                  <a:lnTo>
                    <a:pt x="3395" y="16"/>
                  </a:lnTo>
                  <a:lnTo>
                    <a:pt x="3395" y="0"/>
                  </a:lnTo>
                  <a:lnTo>
                    <a:pt x="7" y="0"/>
                  </a:lnTo>
                  <a:lnTo>
                    <a:pt x="14" y="9"/>
                  </a:lnTo>
                  <a:lnTo>
                    <a:pt x="0" y="9"/>
                  </a:lnTo>
                  <a:lnTo>
                    <a:pt x="0" y="16"/>
                  </a:lnTo>
                  <a:lnTo>
                    <a:pt x="7" y="16"/>
                  </a:lnTo>
                  <a:lnTo>
                    <a:pt x="0" y="9"/>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62" name="Freeform 238"/>
            <p:cNvSpPr>
              <a:spLocks/>
            </p:cNvSpPr>
            <p:nvPr/>
          </p:nvSpPr>
          <p:spPr bwMode="auto">
            <a:xfrm>
              <a:off x="1734" y="899"/>
              <a:ext cx="14" cy="1025"/>
            </a:xfrm>
            <a:custGeom>
              <a:avLst/>
              <a:gdLst>
                <a:gd name="T0" fmla="*/ 7 w 14"/>
                <a:gd name="T1" fmla="*/ 0 h 1025"/>
                <a:gd name="T2" fmla="*/ 0 w 14"/>
                <a:gd name="T3" fmla="*/ 7 h 1025"/>
                <a:gd name="T4" fmla="*/ 0 w 14"/>
                <a:gd name="T5" fmla="*/ 1025 h 1025"/>
                <a:gd name="T6" fmla="*/ 14 w 14"/>
                <a:gd name="T7" fmla="*/ 1025 h 1025"/>
                <a:gd name="T8" fmla="*/ 14 w 14"/>
                <a:gd name="T9" fmla="*/ 7 h 1025"/>
                <a:gd name="T10" fmla="*/ 7 w 14"/>
                <a:gd name="T11" fmla="*/ 14 h 1025"/>
                <a:gd name="T12" fmla="*/ 7 w 14"/>
                <a:gd name="T13" fmla="*/ 0 h 1025"/>
                <a:gd name="T14" fmla="*/ 0 w 14"/>
                <a:gd name="T15" fmla="*/ 0 h 1025"/>
                <a:gd name="T16" fmla="*/ 0 w 14"/>
                <a:gd name="T17" fmla="*/ 7 h 1025"/>
                <a:gd name="T18" fmla="*/ 7 w 14"/>
                <a:gd name="T19"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025">
                  <a:moveTo>
                    <a:pt x="7" y="0"/>
                  </a:moveTo>
                  <a:lnTo>
                    <a:pt x="0" y="7"/>
                  </a:lnTo>
                  <a:lnTo>
                    <a:pt x="0" y="1025"/>
                  </a:lnTo>
                  <a:lnTo>
                    <a:pt x="14" y="1025"/>
                  </a:lnTo>
                  <a:lnTo>
                    <a:pt x="14" y="7"/>
                  </a:lnTo>
                  <a:lnTo>
                    <a:pt x="7" y="14"/>
                  </a:lnTo>
                  <a:lnTo>
                    <a:pt x="7" y="0"/>
                  </a:lnTo>
                  <a:lnTo>
                    <a:pt x="0" y="0"/>
                  </a:lnTo>
                  <a:lnTo>
                    <a:pt x="0" y="7"/>
                  </a:lnTo>
                  <a:lnTo>
                    <a:pt x="7" y="0"/>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63" name="Rectangle 239"/>
            <p:cNvSpPr>
              <a:spLocks noChangeArrowheads="1"/>
            </p:cNvSpPr>
            <p:nvPr/>
          </p:nvSpPr>
          <p:spPr bwMode="auto">
            <a:xfrm>
              <a:off x="2946" y="816"/>
              <a:ext cx="342" cy="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64" name="Rectangle 240"/>
            <p:cNvSpPr>
              <a:spLocks noChangeArrowheads="1"/>
            </p:cNvSpPr>
            <p:nvPr/>
          </p:nvSpPr>
          <p:spPr bwMode="auto">
            <a:xfrm>
              <a:off x="2946" y="816"/>
              <a:ext cx="342" cy="75"/>
            </a:xfrm>
            <a:prstGeom prst="rect">
              <a:avLst/>
            </a:prstGeom>
            <a:noFill/>
            <a:ln w="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6865" name="Rectangle 241"/>
            <p:cNvSpPr>
              <a:spLocks noChangeArrowheads="1"/>
            </p:cNvSpPr>
            <p:nvPr/>
          </p:nvSpPr>
          <p:spPr bwMode="auto">
            <a:xfrm>
              <a:off x="2946" y="970"/>
              <a:ext cx="342" cy="73"/>
            </a:xfrm>
            <a:prstGeom prst="rect">
              <a:avLst/>
            </a:prstGeom>
            <a:solidFill>
              <a:srgbClr val="FF001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66" name="Rectangle 242"/>
            <p:cNvSpPr>
              <a:spLocks noChangeArrowheads="1"/>
            </p:cNvSpPr>
            <p:nvPr/>
          </p:nvSpPr>
          <p:spPr bwMode="auto">
            <a:xfrm>
              <a:off x="2946" y="970"/>
              <a:ext cx="342" cy="73"/>
            </a:xfrm>
            <a:prstGeom prst="rect">
              <a:avLst/>
            </a:prstGeom>
            <a:noFill/>
            <a:ln w="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6867" name="Rectangle 243"/>
            <p:cNvSpPr>
              <a:spLocks noChangeArrowheads="1"/>
            </p:cNvSpPr>
            <p:nvPr/>
          </p:nvSpPr>
          <p:spPr bwMode="auto">
            <a:xfrm>
              <a:off x="2948" y="891"/>
              <a:ext cx="340" cy="79"/>
            </a:xfrm>
            <a:prstGeom prst="rect">
              <a:avLst/>
            </a:prstGeom>
            <a:solidFill>
              <a:srgbClr val="007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68" name="Rectangle 244"/>
            <p:cNvSpPr>
              <a:spLocks noChangeArrowheads="1"/>
            </p:cNvSpPr>
            <p:nvPr/>
          </p:nvSpPr>
          <p:spPr bwMode="auto">
            <a:xfrm>
              <a:off x="2946" y="891"/>
              <a:ext cx="342" cy="83"/>
            </a:xfrm>
            <a:prstGeom prst="rect">
              <a:avLst/>
            </a:prstGeom>
            <a:noFill/>
            <a:ln w="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6869" name="Rectangle 245"/>
            <p:cNvSpPr>
              <a:spLocks noChangeArrowheads="1"/>
            </p:cNvSpPr>
            <p:nvPr/>
          </p:nvSpPr>
          <p:spPr bwMode="auto">
            <a:xfrm>
              <a:off x="2751" y="1825"/>
              <a:ext cx="325" cy="198"/>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70" name="Rectangle 246"/>
            <p:cNvSpPr>
              <a:spLocks noChangeArrowheads="1"/>
            </p:cNvSpPr>
            <p:nvPr/>
          </p:nvSpPr>
          <p:spPr bwMode="auto">
            <a:xfrm>
              <a:off x="2751" y="1825"/>
              <a:ext cx="325" cy="6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71" name="Rectangle 247"/>
            <p:cNvSpPr>
              <a:spLocks noChangeArrowheads="1"/>
            </p:cNvSpPr>
            <p:nvPr/>
          </p:nvSpPr>
          <p:spPr bwMode="auto">
            <a:xfrm>
              <a:off x="2751" y="1957"/>
              <a:ext cx="325" cy="66"/>
            </a:xfrm>
            <a:prstGeom prst="rect">
              <a:avLst/>
            </a:prstGeom>
            <a:solidFill>
              <a:srgbClr val="FF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72" name="Rectangle 248"/>
            <p:cNvSpPr>
              <a:spLocks noChangeArrowheads="1"/>
            </p:cNvSpPr>
            <p:nvPr/>
          </p:nvSpPr>
          <p:spPr bwMode="auto">
            <a:xfrm>
              <a:off x="3305" y="1825"/>
              <a:ext cx="261" cy="194"/>
            </a:xfrm>
            <a:prstGeom prst="rect">
              <a:avLst/>
            </a:prstGeom>
            <a:solidFill>
              <a:srgbClr val="0066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73" name="Freeform 249"/>
            <p:cNvSpPr>
              <a:spLocks/>
            </p:cNvSpPr>
            <p:nvPr/>
          </p:nvSpPr>
          <p:spPr bwMode="auto">
            <a:xfrm>
              <a:off x="3305" y="1825"/>
              <a:ext cx="261" cy="194"/>
            </a:xfrm>
            <a:custGeom>
              <a:avLst/>
              <a:gdLst>
                <a:gd name="T0" fmla="*/ 152 w 261"/>
                <a:gd name="T1" fmla="*/ 97 h 194"/>
                <a:gd name="T2" fmla="*/ 261 w 261"/>
                <a:gd name="T3" fmla="*/ 21 h 194"/>
                <a:gd name="T4" fmla="*/ 261 w 261"/>
                <a:gd name="T5" fmla="*/ 0 h 194"/>
                <a:gd name="T6" fmla="*/ 238 w 261"/>
                <a:gd name="T7" fmla="*/ 0 h 194"/>
                <a:gd name="T8" fmla="*/ 131 w 261"/>
                <a:gd name="T9" fmla="*/ 80 h 194"/>
                <a:gd name="T10" fmla="*/ 20 w 261"/>
                <a:gd name="T11" fmla="*/ 0 h 194"/>
                <a:gd name="T12" fmla="*/ 0 w 261"/>
                <a:gd name="T13" fmla="*/ 0 h 194"/>
                <a:gd name="T14" fmla="*/ 0 w 261"/>
                <a:gd name="T15" fmla="*/ 17 h 194"/>
                <a:gd name="T16" fmla="*/ 108 w 261"/>
                <a:gd name="T17" fmla="*/ 97 h 194"/>
                <a:gd name="T18" fmla="*/ 0 w 261"/>
                <a:gd name="T19" fmla="*/ 177 h 194"/>
                <a:gd name="T20" fmla="*/ 0 w 261"/>
                <a:gd name="T21" fmla="*/ 194 h 194"/>
                <a:gd name="T22" fmla="*/ 23 w 261"/>
                <a:gd name="T23" fmla="*/ 194 h 194"/>
                <a:gd name="T24" fmla="*/ 131 w 261"/>
                <a:gd name="T25" fmla="*/ 114 h 194"/>
                <a:gd name="T26" fmla="*/ 240 w 261"/>
                <a:gd name="T27" fmla="*/ 194 h 194"/>
                <a:gd name="T28" fmla="*/ 261 w 261"/>
                <a:gd name="T29" fmla="*/ 194 h 194"/>
                <a:gd name="T30" fmla="*/ 261 w 261"/>
                <a:gd name="T31" fmla="*/ 177 h 194"/>
                <a:gd name="T32" fmla="*/ 152 w 261"/>
                <a:gd name="T33"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1" h="194">
                  <a:moveTo>
                    <a:pt x="152" y="97"/>
                  </a:moveTo>
                  <a:lnTo>
                    <a:pt x="261" y="21"/>
                  </a:lnTo>
                  <a:lnTo>
                    <a:pt x="261" y="0"/>
                  </a:lnTo>
                  <a:lnTo>
                    <a:pt x="238" y="0"/>
                  </a:lnTo>
                  <a:lnTo>
                    <a:pt x="131" y="80"/>
                  </a:lnTo>
                  <a:lnTo>
                    <a:pt x="20" y="0"/>
                  </a:lnTo>
                  <a:lnTo>
                    <a:pt x="0" y="0"/>
                  </a:lnTo>
                  <a:lnTo>
                    <a:pt x="0" y="17"/>
                  </a:lnTo>
                  <a:lnTo>
                    <a:pt x="108" y="97"/>
                  </a:lnTo>
                  <a:lnTo>
                    <a:pt x="0" y="177"/>
                  </a:lnTo>
                  <a:lnTo>
                    <a:pt x="0" y="194"/>
                  </a:lnTo>
                  <a:lnTo>
                    <a:pt x="23" y="194"/>
                  </a:lnTo>
                  <a:lnTo>
                    <a:pt x="131" y="114"/>
                  </a:lnTo>
                  <a:lnTo>
                    <a:pt x="240" y="194"/>
                  </a:lnTo>
                  <a:lnTo>
                    <a:pt x="261" y="194"/>
                  </a:lnTo>
                  <a:lnTo>
                    <a:pt x="261" y="177"/>
                  </a:lnTo>
                  <a:lnTo>
                    <a:pt x="152" y="9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74" name="Freeform 250"/>
            <p:cNvSpPr>
              <a:spLocks/>
            </p:cNvSpPr>
            <p:nvPr/>
          </p:nvSpPr>
          <p:spPr bwMode="auto">
            <a:xfrm>
              <a:off x="3305" y="1825"/>
              <a:ext cx="261" cy="194"/>
            </a:xfrm>
            <a:custGeom>
              <a:avLst/>
              <a:gdLst>
                <a:gd name="T0" fmla="*/ 157 w 261"/>
                <a:gd name="T1" fmla="*/ 116 h 194"/>
                <a:gd name="T2" fmla="*/ 261 w 261"/>
                <a:gd name="T3" fmla="*/ 116 h 194"/>
                <a:gd name="T4" fmla="*/ 261 w 261"/>
                <a:gd name="T5" fmla="*/ 78 h 194"/>
                <a:gd name="T6" fmla="*/ 157 w 261"/>
                <a:gd name="T7" fmla="*/ 78 h 194"/>
                <a:gd name="T8" fmla="*/ 157 w 261"/>
                <a:gd name="T9" fmla="*/ 0 h 194"/>
                <a:gd name="T10" fmla="*/ 105 w 261"/>
                <a:gd name="T11" fmla="*/ 0 h 194"/>
                <a:gd name="T12" fmla="*/ 105 w 261"/>
                <a:gd name="T13" fmla="*/ 78 h 194"/>
                <a:gd name="T14" fmla="*/ 0 w 261"/>
                <a:gd name="T15" fmla="*/ 78 h 194"/>
                <a:gd name="T16" fmla="*/ 0 w 261"/>
                <a:gd name="T17" fmla="*/ 116 h 194"/>
                <a:gd name="T18" fmla="*/ 105 w 261"/>
                <a:gd name="T19" fmla="*/ 116 h 194"/>
                <a:gd name="T20" fmla="*/ 105 w 261"/>
                <a:gd name="T21" fmla="*/ 194 h 194"/>
                <a:gd name="T22" fmla="*/ 157 w 261"/>
                <a:gd name="T23" fmla="*/ 194 h 194"/>
                <a:gd name="T24" fmla="*/ 157 w 261"/>
                <a:gd name="T25" fmla="*/ 11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194">
                  <a:moveTo>
                    <a:pt x="157" y="116"/>
                  </a:moveTo>
                  <a:lnTo>
                    <a:pt x="261" y="116"/>
                  </a:lnTo>
                  <a:lnTo>
                    <a:pt x="261" y="78"/>
                  </a:lnTo>
                  <a:lnTo>
                    <a:pt x="157" y="78"/>
                  </a:lnTo>
                  <a:lnTo>
                    <a:pt x="157" y="0"/>
                  </a:lnTo>
                  <a:lnTo>
                    <a:pt x="105" y="0"/>
                  </a:lnTo>
                  <a:lnTo>
                    <a:pt x="105" y="78"/>
                  </a:lnTo>
                  <a:lnTo>
                    <a:pt x="0" y="78"/>
                  </a:lnTo>
                  <a:lnTo>
                    <a:pt x="0" y="116"/>
                  </a:lnTo>
                  <a:lnTo>
                    <a:pt x="105" y="116"/>
                  </a:lnTo>
                  <a:lnTo>
                    <a:pt x="105" y="194"/>
                  </a:lnTo>
                  <a:lnTo>
                    <a:pt x="157" y="194"/>
                  </a:lnTo>
                  <a:lnTo>
                    <a:pt x="157" y="1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75" name="Rectangle 251"/>
            <p:cNvSpPr>
              <a:spLocks noChangeArrowheads="1"/>
            </p:cNvSpPr>
            <p:nvPr/>
          </p:nvSpPr>
          <p:spPr bwMode="auto">
            <a:xfrm>
              <a:off x="3422" y="1827"/>
              <a:ext cx="26" cy="194"/>
            </a:xfrm>
            <a:prstGeom prst="rect">
              <a:avLst/>
            </a:prstGeom>
            <a:solidFill>
              <a:srgbClr val="D900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76" name="Freeform 252"/>
            <p:cNvSpPr>
              <a:spLocks/>
            </p:cNvSpPr>
            <p:nvPr/>
          </p:nvSpPr>
          <p:spPr bwMode="auto">
            <a:xfrm>
              <a:off x="3305" y="1910"/>
              <a:ext cx="261" cy="24"/>
            </a:xfrm>
            <a:custGeom>
              <a:avLst/>
              <a:gdLst>
                <a:gd name="T0" fmla="*/ 259 w 261"/>
                <a:gd name="T1" fmla="*/ 24 h 24"/>
                <a:gd name="T2" fmla="*/ 261 w 261"/>
                <a:gd name="T3" fmla="*/ 0 h 24"/>
                <a:gd name="T4" fmla="*/ 0 w 261"/>
                <a:gd name="T5" fmla="*/ 0 h 24"/>
                <a:gd name="T6" fmla="*/ 0 w 261"/>
                <a:gd name="T7" fmla="*/ 24 h 24"/>
                <a:gd name="T8" fmla="*/ 259 w 261"/>
                <a:gd name="T9" fmla="*/ 24 h 24"/>
              </a:gdLst>
              <a:ahLst/>
              <a:cxnLst>
                <a:cxn ang="0">
                  <a:pos x="T0" y="T1"/>
                </a:cxn>
                <a:cxn ang="0">
                  <a:pos x="T2" y="T3"/>
                </a:cxn>
                <a:cxn ang="0">
                  <a:pos x="T4" y="T5"/>
                </a:cxn>
                <a:cxn ang="0">
                  <a:pos x="T6" y="T7"/>
                </a:cxn>
                <a:cxn ang="0">
                  <a:pos x="T8" y="T9"/>
                </a:cxn>
              </a:cxnLst>
              <a:rect l="0" t="0" r="r" b="b"/>
              <a:pathLst>
                <a:path w="261" h="24">
                  <a:moveTo>
                    <a:pt x="259" y="24"/>
                  </a:moveTo>
                  <a:lnTo>
                    <a:pt x="261" y="0"/>
                  </a:lnTo>
                  <a:lnTo>
                    <a:pt x="0" y="0"/>
                  </a:lnTo>
                  <a:lnTo>
                    <a:pt x="0" y="24"/>
                  </a:lnTo>
                  <a:lnTo>
                    <a:pt x="259" y="24"/>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77" name="Freeform 253"/>
            <p:cNvSpPr>
              <a:spLocks/>
            </p:cNvSpPr>
            <p:nvPr/>
          </p:nvSpPr>
          <p:spPr bwMode="auto">
            <a:xfrm>
              <a:off x="3460" y="1825"/>
              <a:ext cx="106" cy="78"/>
            </a:xfrm>
            <a:custGeom>
              <a:avLst/>
              <a:gdLst>
                <a:gd name="T0" fmla="*/ 106 w 106"/>
                <a:gd name="T1" fmla="*/ 0 h 78"/>
                <a:gd name="T2" fmla="*/ 106 w 106"/>
                <a:gd name="T3" fmla="*/ 8 h 78"/>
                <a:gd name="T4" fmla="*/ 12 w 106"/>
                <a:gd name="T5" fmla="*/ 78 h 78"/>
                <a:gd name="T6" fmla="*/ 0 w 106"/>
                <a:gd name="T7" fmla="*/ 78 h 78"/>
                <a:gd name="T8" fmla="*/ 99 w 106"/>
                <a:gd name="T9" fmla="*/ 0 h 78"/>
                <a:gd name="T10" fmla="*/ 106 w 106"/>
                <a:gd name="T11" fmla="*/ 0 h 78"/>
              </a:gdLst>
              <a:ahLst/>
              <a:cxnLst>
                <a:cxn ang="0">
                  <a:pos x="T0" y="T1"/>
                </a:cxn>
                <a:cxn ang="0">
                  <a:pos x="T2" y="T3"/>
                </a:cxn>
                <a:cxn ang="0">
                  <a:pos x="T4" y="T5"/>
                </a:cxn>
                <a:cxn ang="0">
                  <a:pos x="T6" y="T7"/>
                </a:cxn>
                <a:cxn ang="0">
                  <a:pos x="T8" y="T9"/>
                </a:cxn>
                <a:cxn ang="0">
                  <a:pos x="T10" y="T11"/>
                </a:cxn>
              </a:cxnLst>
              <a:rect l="0" t="0" r="r" b="b"/>
              <a:pathLst>
                <a:path w="106" h="78">
                  <a:moveTo>
                    <a:pt x="106" y="0"/>
                  </a:moveTo>
                  <a:lnTo>
                    <a:pt x="106" y="8"/>
                  </a:lnTo>
                  <a:lnTo>
                    <a:pt x="12" y="78"/>
                  </a:lnTo>
                  <a:lnTo>
                    <a:pt x="0" y="78"/>
                  </a:lnTo>
                  <a:lnTo>
                    <a:pt x="99" y="0"/>
                  </a:lnTo>
                  <a:lnTo>
                    <a:pt x="106" y="0"/>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78" name="Freeform 254"/>
            <p:cNvSpPr>
              <a:spLocks/>
            </p:cNvSpPr>
            <p:nvPr/>
          </p:nvSpPr>
          <p:spPr bwMode="auto">
            <a:xfrm>
              <a:off x="3305" y="1943"/>
              <a:ext cx="106" cy="76"/>
            </a:xfrm>
            <a:custGeom>
              <a:avLst/>
              <a:gdLst>
                <a:gd name="T0" fmla="*/ 0 w 106"/>
                <a:gd name="T1" fmla="*/ 76 h 76"/>
                <a:gd name="T2" fmla="*/ 0 w 106"/>
                <a:gd name="T3" fmla="*/ 64 h 76"/>
                <a:gd name="T4" fmla="*/ 87 w 106"/>
                <a:gd name="T5" fmla="*/ 0 h 76"/>
                <a:gd name="T6" fmla="*/ 106 w 106"/>
                <a:gd name="T7" fmla="*/ 0 h 76"/>
                <a:gd name="T8" fmla="*/ 6 w 106"/>
                <a:gd name="T9" fmla="*/ 76 h 76"/>
                <a:gd name="T10" fmla="*/ 0 w 106"/>
                <a:gd name="T11" fmla="*/ 76 h 76"/>
              </a:gdLst>
              <a:ahLst/>
              <a:cxnLst>
                <a:cxn ang="0">
                  <a:pos x="T0" y="T1"/>
                </a:cxn>
                <a:cxn ang="0">
                  <a:pos x="T2" y="T3"/>
                </a:cxn>
                <a:cxn ang="0">
                  <a:pos x="T4" y="T5"/>
                </a:cxn>
                <a:cxn ang="0">
                  <a:pos x="T6" y="T7"/>
                </a:cxn>
                <a:cxn ang="0">
                  <a:pos x="T8" y="T9"/>
                </a:cxn>
                <a:cxn ang="0">
                  <a:pos x="T10" y="T11"/>
                </a:cxn>
              </a:cxnLst>
              <a:rect l="0" t="0" r="r" b="b"/>
              <a:pathLst>
                <a:path w="106" h="76">
                  <a:moveTo>
                    <a:pt x="0" y="76"/>
                  </a:moveTo>
                  <a:lnTo>
                    <a:pt x="0" y="64"/>
                  </a:lnTo>
                  <a:lnTo>
                    <a:pt x="87" y="0"/>
                  </a:lnTo>
                  <a:lnTo>
                    <a:pt x="106" y="0"/>
                  </a:lnTo>
                  <a:lnTo>
                    <a:pt x="6" y="76"/>
                  </a:lnTo>
                  <a:lnTo>
                    <a:pt x="0" y="76"/>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79" name="Freeform 255"/>
            <p:cNvSpPr>
              <a:spLocks/>
            </p:cNvSpPr>
            <p:nvPr/>
          </p:nvSpPr>
          <p:spPr bwMode="auto">
            <a:xfrm>
              <a:off x="3462" y="1943"/>
              <a:ext cx="104" cy="76"/>
            </a:xfrm>
            <a:custGeom>
              <a:avLst/>
              <a:gdLst>
                <a:gd name="T0" fmla="*/ 104 w 104"/>
                <a:gd name="T1" fmla="*/ 76 h 76"/>
                <a:gd name="T2" fmla="*/ 104 w 104"/>
                <a:gd name="T3" fmla="*/ 66 h 76"/>
                <a:gd name="T4" fmla="*/ 14 w 104"/>
                <a:gd name="T5" fmla="*/ 0 h 76"/>
                <a:gd name="T6" fmla="*/ 0 w 104"/>
                <a:gd name="T7" fmla="*/ 0 h 76"/>
                <a:gd name="T8" fmla="*/ 97 w 104"/>
                <a:gd name="T9" fmla="*/ 76 h 76"/>
                <a:gd name="T10" fmla="*/ 104 w 104"/>
                <a:gd name="T11" fmla="*/ 76 h 76"/>
              </a:gdLst>
              <a:ahLst/>
              <a:cxnLst>
                <a:cxn ang="0">
                  <a:pos x="T0" y="T1"/>
                </a:cxn>
                <a:cxn ang="0">
                  <a:pos x="T2" y="T3"/>
                </a:cxn>
                <a:cxn ang="0">
                  <a:pos x="T4" y="T5"/>
                </a:cxn>
                <a:cxn ang="0">
                  <a:pos x="T6" y="T7"/>
                </a:cxn>
                <a:cxn ang="0">
                  <a:pos x="T8" y="T9"/>
                </a:cxn>
                <a:cxn ang="0">
                  <a:pos x="T10" y="T11"/>
                </a:cxn>
              </a:cxnLst>
              <a:rect l="0" t="0" r="r" b="b"/>
              <a:pathLst>
                <a:path w="104" h="76">
                  <a:moveTo>
                    <a:pt x="104" y="76"/>
                  </a:moveTo>
                  <a:lnTo>
                    <a:pt x="104" y="66"/>
                  </a:lnTo>
                  <a:lnTo>
                    <a:pt x="14" y="0"/>
                  </a:lnTo>
                  <a:lnTo>
                    <a:pt x="0" y="0"/>
                  </a:lnTo>
                  <a:lnTo>
                    <a:pt x="97" y="76"/>
                  </a:lnTo>
                  <a:lnTo>
                    <a:pt x="104" y="76"/>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80" name="Freeform 256"/>
            <p:cNvSpPr>
              <a:spLocks/>
            </p:cNvSpPr>
            <p:nvPr/>
          </p:nvSpPr>
          <p:spPr bwMode="auto">
            <a:xfrm>
              <a:off x="3305" y="1825"/>
              <a:ext cx="105" cy="76"/>
            </a:xfrm>
            <a:custGeom>
              <a:avLst/>
              <a:gdLst>
                <a:gd name="T0" fmla="*/ 0 w 105"/>
                <a:gd name="T1" fmla="*/ 0 h 76"/>
                <a:gd name="T2" fmla="*/ 0 w 105"/>
                <a:gd name="T3" fmla="*/ 8 h 76"/>
                <a:gd name="T4" fmla="*/ 93 w 105"/>
                <a:gd name="T5" fmla="*/ 76 h 76"/>
                <a:gd name="T6" fmla="*/ 105 w 105"/>
                <a:gd name="T7" fmla="*/ 76 h 76"/>
                <a:gd name="T8" fmla="*/ 9 w 105"/>
                <a:gd name="T9" fmla="*/ 0 h 76"/>
                <a:gd name="T10" fmla="*/ 0 w 105"/>
                <a:gd name="T11" fmla="*/ 0 h 76"/>
              </a:gdLst>
              <a:ahLst/>
              <a:cxnLst>
                <a:cxn ang="0">
                  <a:pos x="T0" y="T1"/>
                </a:cxn>
                <a:cxn ang="0">
                  <a:pos x="T2" y="T3"/>
                </a:cxn>
                <a:cxn ang="0">
                  <a:pos x="T4" y="T5"/>
                </a:cxn>
                <a:cxn ang="0">
                  <a:pos x="T6" y="T7"/>
                </a:cxn>
                <a:cxn ang="0">
                  <a:pos x="T8" y="T9"/>
                </a:cxn>
                <a:cxn ang="0">
                  <a:pos x="T10" y="T11"/>
                </a:cxn>
              </a:cxnLst>
              <a:rect l="0" t="0" r="r" b="b"/>
              <a:pathLst>
                <a:path w="105" h="76">
                  <a:moveTo>
                    <a:pt x="0" y="0"/>
                  </a:moveTo>
                  <a:lnTo>
                    <a:pt x="0" y="8"/>
                  </a:lnTo>
                  <a:lnTo>
                    <a:pt x="93" y="76"/>
                  </a:lnTo>
                  <a:lnTo>
                    <a:pt x="105" y="76"/>
                  </a:lnTo>
                  <a:lnTo>
                    <a:pt x="9" y="0"/>
                  </a:lnTo>
                  <a:lnTo>
                    <a:pt x="0" y="0"/>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81" name="Rectangle 257"/>
            <p:cNvSpPr>
              <a:spLocks noChangeArrowheads="1"/>
            </p:cNvSpPr>
            <p:nvPr/>
          </p:nvSpPr>
          <p:spPr bwMode="auto">
            <a:xfrm>
              <a:off x="3778" y="1825"/>
              <a:ext cx="342" cy="20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82" name="Rectangle 258"/>
            <p:cNvSpPr>
              <a:spLocks noChangeArrowheads="1"/>
            </p:cNvSpPr>
            <p:nvPr/>
          </p:nvSpPr>
          <p:spPr bwMode="auto">
            <a:xfrm>
              <a:off x="3778" y="1825"/>
              <a:ext cx="113" cy="203"/>
            </a:xfrm>
            <a:prstGeom prst="rect">
              <a:avLst/>
            </a:prstGeom>
            <a:solidFill>
              <a:srgbClr val="003F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83" name="Rectangle 259"/>
            <p:cNvSpPr>
              <a:spLocks noChangeArrowheads="1"/>
            </p:cNvSpPr>
            <p:nvPr/>
          </p:nvSpPr>
          <p:spPr bwMode="auto">
            <a:xfrm>
              <a:off x="4007" y="1825"/>
              <a:ext cx="113" cy="203"/>
            </a:xfrm>
            <a:prstGeom prst="rect">
              <a:avLst/>
            </a:prstGeom>
            <a:solidFill>
              <a:srgbClr val="FF127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84" name="Rectangle 260"/>
            <p:cNvSpPr>
              <a:spLocks noChangeArrowheads="1"/>
            </p:cNvSpPr>
            <p:nvPr/>
          </p:nvSpPr>
          <p:spPr bwMode="auto">
            <a:xfrm>
              <a:off x="1558" y="977"/>
              <a:ext cx="346" cy="204"/>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85" name="Rectangle 261"/>
            <p:cNvSpPr>
              <a:spLocks noChangeArrowheads="1"/>
            </p:cNvSpPr>
            <p:nvPr/>
          </p:nvSpPr>
          <p:spPr bwMode="auto">
            <a:xfrm>
              <a:off x="1623" y="977"/>
              <a:ext cx="218" cy="20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86" name="Freeform 262"/>
            <p:cNvSpPr>
              <a:spLocks/>
            </p:cNvSpPr>
            <p:nvPr/>
          </p:nvSpPr>
          <p:spPr bwMode="auto">
            <a:xfrm>
              <a:off x="1656" y="1003"/>
              <a:ext cx="151" cy="153"/>
            </a:xfrm>
            <a:custGeom>
              <a:avLst/>
              <a:gdLst>
                <a:gd name="T0" fmla="*/ 80 w 151"/>
                <a:gd name="T1" fmla="*/ 153 h 153"/>
                <a:gd name="T2" fmla="*/ 78 w 151"/>
                <a:gd name="T3" fmla="*/ 153 h 153"/>
                <a:gd name="T4" fmla="*/ 78 w 151"/>
                <a:gd name="T5" fmla="*/ 113 h 153"/>
                <a:gd name="T6" fmla="*/ 33 w 151"/>
                <a:gd name="T7" fmla="*/ 119 h 153"/>
                <a:gd name="T8" fmla="*/ 38 w 151"/>
                <a:gd name="T9" fmla="*/ 108 h 153"/>
                <a:gd name="T10" fmla="*/ 38 w 151"/>
                <a:gd name="T11" fmla="*/ 106 h 153"/>
                <a:gd name="T12" fmla="*/ 0 w 151"/>
                <a:gd name="T13" fmla="*/ 79 h 153"/>
                <a:gd name="T14" fmla="*/ 12 w 151"/>
                <a:gd name="T15" fmla="*/ 77 h 153"/>
                <a:gd name="T16" fmla="*/ 12 w 151"/>
                <a:gd name="T17" fmla="*/ 75 h 153"/>
                <a:gd name="T18" fmla="*/ 14 w 151"/>
                <a:gd name="T19" fmla="*/ 75 h 153"/>
                <a:gd name="T20" fmla="*/ 14 w 151"/>
                <a:gd name="T21" fmla="*/ 73 h 153"/>
                <a:gd name="T22" fmla="*/ 7 w 151"/>
                <a:gd name="T23" fmla="*/ 54 h 153"/>
                <a:gd name="T24" fmla="*/ 26 w 151"/>
                <a:gd name="T25" fmla="*/ 61 h 153"/>
                <a:gd name="T26" fmla="*/ 27 w 151"/>
                <a:gd name="T27" fmla="*/ 61 h 153"/>
                <a:gd name="T28" fmla="*/ 29 w 151"/>
                <a:gd name="T29" fmla="*/ 59 h 153"/>
                <a:gd name="T30" fmla="*/ 29 w 151"/>
                <a:gd name="T31" fmla="*/ 44 h 153"/>
                <a:gd name="T32" fmla="*/ 55 w 151"/>
                <a:gd name="T33" fmla="*/ 70 h 153"/>
                <a:gd name="T34" fmla="*/ 55 w 151"/>
                <a:gd name="T35" fmla="*/ 68 h 153"/>
                <a:gd name="T36" fmla="*/ 45 w 151"/>
                <a:gd name="T37" fmla="*/ 20 h 153"/>
                <a:gd name="T38" fmla="*/ 64 w 151"/>
                <a:gd name="T39" fmla="*/ 28 h 153"/>
                <a:gd name="T40" fmla="*/ 66 w 151"/>
                <a:gd name="T41" fmla="*/ 28 h 153"/>
                <a:gd name="T42" fmla="*/ 67 w 151"/>
                <a:gd name="T43" fmla="*/ 28 h 153"/>
                <a:gd name="T44" fmla="*/ 76 w 151"/>
                <a:gd name="T45" fmla="*/ 0 h 153"/>
                <a:gd name="T46" fmla="*/ 85 w 151"/>
                <a:gd name="T47" fmla="*/ 28 h 153"/>
                <a:gd name="T48" fmla="*/ 86 w 151"/>
                <a:gd name="T49" fmla="*/ 28 h 153"/>
                <a:gd name="T50" fmla="*/ 106 w 151"/>
                <a:gd name="T51" fmla="*/ 20 h 153"/>
                <a:gd name="T52" fmla="*/ 95 w 151"/>
                <a:gd name="T53" fmla="*/ 68 h 153"/>
                <a:gd name="T54" fmla="*/ 95 w 151"/>
                <a:gd name="T55" fmla="*/ 70 h 153"/>
                <a:gd name="T56" fmla="*/ 121 w 151"/>
                <a:gd name="T57" fmla="*/ 44 h 153"/>
                <a:gd name="T58" fmla="*/ 121 w 151"/>
                <a:gd name="T59" fmla="*/ 59 h 153"/>
                <a:gd name="T60" fmla="*/ 123 w 151"/>
                <a:gd name="T61" fmla="*/ 59 h 153"/>
                <a:gd name="T62" fmla="*/ 123 w 151"/>
                <a:gd name="T63" fmla="*/ 61 h 153"/>
                <a:gd name="T64" fmla="*/ 125 w 151"/>
                <a:gd name="T65" fmla="*/ 61 h 153"/>
                <a:gd name="T66" fmla="*/ 144 w 151"/>
                <a:gd name="T67" fmla="*/ 54 h 153"/>
                <a:gd name="T68" fmla="*/ 137 w 151"/>
                <a:gd name="T69" fmla="*/ 73 h 153"/>
                <a:gd name="T70" fmla="*/ 137 w 151"/>
                <a:gd name="T71" fmla="*/ 75 h 153"/>
                <a:gd name="T72" fmla="*/ 139 w 151"/>
                <a:gd name="T73" fmla="*/ 75 h 153"/>
                <a:gd name="T74" fmla="*/ 139 w 151"/>
                <a:gd name="T75" fmla="*/ 77 h 153"/>
                <a:gd name="T76" fmla="*/ 151 w 151"/>
                <a:gd name="T77" fmla="*/ 79 h 153"/>
                <a:gd name="T78" fmla="*/ 113 w 151"/>
                <a:gd name="T79" fmla="*/ 106 h 153"/>
                <a:gd name="T80" fmla="*/ 113 w 151"/>
                <a:gd name="T81" fmla="*/ 108 h 153"/>
                <a:gd name="T82" fmla="*/ 119 w 151"/>
                <a:gd name="T83" fmla="*/ 119 h 153"/>
                <a:gd name="T84" fmla="*/ 80 w 151"/>
                <a:gd name="T85" fmla="*/ 113 h 153"/>
                <a:gd name="T86" fmla="*/ 80 w 151"/>
                <a:gd name="T87"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1" h="153">
                  <a:moveTo>
                    <a:pt x="80" y="153"/>
                  </a:moveTo>
                  <a:lnTo>
                    <a:pt x="78" y="153"/>
                  </a:lnTo>
                  <a:lnTo>
                    <a:pt x="78" y="113"/>
                  </a:lnTo>
                  <a:lnTo>
                    <a:pt x="33" y="119"/>
                  </a:lnTo>
                  <a:lnTo>
                    <a:pt x="38" y="108"/>
                  </a:lnTo>
                  <a:lnTo>
                    <a:pt x="38" y="106"/>
                  </a:lnTo>
                  <a:lnTo>
                    <a:pt x="0" y="79"/>
                  </a:lnTo>
                  <a:lnTo>
                    <a:pt x="12" y="77"/>
                  </a:lnTo>
                  <a:lnTo>
                    <a:pt x="12" y="75"/>
                  </a:lnTo>
                  <a:lnTo>
                    <a:pt x="14" y="75"/>
                  </a:lnTo>
                  <a:lnTo>
                    <a:pt x="14" y="73"/>
                  </a:lnTo>
                  <a:lnTo>
                    <a:pt x="7" y="54"/>
                  </a:lnTo>
                  <a:lnTo>
                    <a:pt x="26" y="61"/>
                  </a:lnTo>
                  <a:lnTo>
                    <a:pt x="27" y="61"/>
                  </a:lnTo>
                  <a:lnTo>
                    <a:pt x="29" y="59"/>
                  </a:lnTo>
                  <a:lnTo>
                    <a:pt x="29" y="44"/>
                  </a:lnTo>
                  <a:lnTo>
                    <a:pt x="55" y="70"/>
                  </a:lnTo>
                  <a:lnTo>
                    <a:pt x="55" y="68"/>
                  </a:lnTo>
                  <a:lnTo>
                    <a:pt x="45" y="20"/>
                  </a:lnTo>
                  <a:lnTo>
                    <a:pt x="64" y="28"/>
                  </a:lnTo>
                  <a:lnTo>
                    <a:pt x="66" y="28"/>
                  </a:lnTo>
                  <a:lnTo>
                    <a:pt x="67" y="28"/>
                  </a:lnTo>
                  <a:lnTo>
                    <a:pt x="76" y="0"/>
                  </a:lnTo>
                  <a:lnTo>
                    <a:pt x="85" y="28"/>
                  </a:lnTo>
                  <a:lnTo>
                    <a:pt x="86" y="28"/>
                  </a:lnTo>
                  <a:lnTo>
                    <a:pt x="106" y="20"/>
                  </a:lnTo>
                  <a:lnTo>
                    <a:pt x="95" y="68"/>
                  </a:lnTo>
                  <a:lnTo>
                    <a:pt x="95" y="70"/>
                  </a:lnTo>
                  <a:lnTo>
                    <a:pt x="121" y="44"/>
                  </a:lnTo>
                  <a:lnTo>
                    <a:pt x="121" y="59"/>
                  </a:lnTo>
                  <a:lnTo>
                    <a:pt x="123" y="59"/>
                  </a:lnTo>
                  <a:lnTo>
                    <a:pt x="123" y="61"/>
                  </a:lnTo>
                  <a:lnTo>
                    <a:pt x="125" y="61"/>
                  </a:lnTo>
                  <a:lnTo>
                    <a:pt x="144" y="54"/>
                  </a:lnTo>
                  <a:lnTo>
                    <a:pt x="137" y="73"/>
                  </a:lnTo>
                  <a:lnTo>
                    <a:pt x="137" y="75"/>
                  </a:lnTo>
                  <a:lnTo>
                    <a:pt x="139" y="75"/>
                  </a:lnTo>
                  <a:lnTo>
                    <a:pt x="139" y="77"/>
                  </a:lnTo>
                  <a:lnTo>
                    <a:pt x="151" y="79"/>
                  </a:lnTo>
                  <a:lnTo>
                    <a:pt x="113" y="106"/>
                  </a:lnTo>
                  <a:lnTo>
                    <a:pt x="113" y="108"/>
                  </a:lnTo>
                  <a:lnTo>
                    <a:pt x="119" y="119"/>
                  </a:lnTo>
                  <a:lnTo>
                    <a:pt x="80" y="113"/>
                  </a:lnTo>
                  <a:lnTo>
                    <a:pt x="80" y="153"/>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87" name="Rectangle 263"/>
            <p:cNvSpPr>
              <a:spLocks noChangeArrowheads="1"/>
            </p:cNvSpPr>
            <p:nvPr/>
          </p:nvSpPr>
          <p:spPr bwMode="auto">
            <a:xfrm>
              <a:off x="1723" y="1648"/>
              <a:ext cx="181" cy="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88" name="Rectangle 264"/>
            <p:cNvSpPr>
              <a:spLocks noChangeArrowheads="1"/>
            </p:cNvSpPr>
            <p:nvPr/>
          </p:nvSpPr>
          <p:spPr bwMode="auto">
            <a:xfrm>
              <a:off x="1723" y="1677"/>
              <a:ext cx="181" cy="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89" name="Rectangle 265"/>
            <p:cNvSpPr>
              <a:spLocks noChangeArrowheads="1"/>
            </p:cNvSpPr>
            <p:nvPr/>
          </p:nvSpPr>
          <p:spPr bwMode="auto">
            <a:xfrm>
              <a:off x="1723" y="1707"/>
              <a:ext cx="181" cy="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90" name="Rectangle 266"/>
            <p:cNvSpPr>
              <a:spLocks noChangeArrowheads="1"/>
            </p:cNvSpPr>
            <p:nvPr/>
          </p:nvSpPr>
          <p:spPr bwMode="auto">
            <a:xfrm>
              <a:off x="1577" y="1736"/>
              <a:ext cx="327" cy="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91" name="Rectangle 267"/>
            <p:cNvSpPr>
              <a:spLocks noChangeArrowheads="1"/>
            </p:cNvSpPr>
            <p:nvPr/>
          </p:nvSpPr>
          <p:spPr bwMode="auto">
            <a:xfrm>
              <a:off x="1577" y="1766"/>
              <a:ext cx="327" cy="1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92" name="Rectangle 268"/>
            <p:cNvSpPr>
              <a:spLocks noChangeArrowheads="1"/>
            </p:cNvSpPr>
            <p:nvPr/>
          </p:nvSpPr>
          <p:spPr bwMode="auto">
            <a:xfrm>
              <a:off x="1577" y="1795"/>
              <a:ext cx="327" cy="1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93" name="Rectangle 269"/>
            <p:cNvSpPr>
              <a:spLocks noChangeArrowheads="1"/>
            </p:cNvSpPr>
            <p:nvPr/>
          </p:nvSpPr>
          <p:spPr bwMode="auto">
            <a:xfrm>
              <a:off x="1723" y="1632"/>
              <a:ext cx="181" cy="16"/>
            </a:xfrm>
            <a:prstGeom prst="rect">
              <a:avLst/>
            </a:prstGeom>
            <a:solidFill>
              <a:srgbClr val="E5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94" name="Rectangle 270"/>
            <p:cNvSpPr>
              <a:spLocks noChangeArrowheads="1"/>
            </p:cNvSpPr>
            <p:nvPr/>
          </p:nvSpPr>
          <p:spPr bwMode="auto">
            <a:xfrm>
              <a:off x="1723" y="1662"/>
              <a:ext cx="181" cy="15"/>
            </a:xfrm>
            <a:prstGeom prst="rect">
              <a:avLst/>
            </a:prstGeom>
            <a:solidFill>
              <a:srgbClr val="E5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95" name="Rectangle 271"/>
            <p:cNvSpPr>
              <a:spLocks noChangeArrowheads="1"/>
            </p:cNvSpPr>
            <p:nvPr/>
          </p:nvSpPr>
          <p:spPr bwMode="auto">
            <a:xfrm>
              <a:off x="1723" y="1691"/>
              <a:ext cx="181" cy="16"/>
            </a:xfrm>
            <a:prstGeom prst="rect">
              <a:avLst/>
            </a:prstGeom>
            <a:solidFill>
              <a:srgbClr val="E5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96" name="Rectangle 272"/>
            <p:cNvSpPr>
              <a:spLocks noChangeArrowheads="1"/>
            </p:cNvSpPr>
            <p:nvPr/>
          </p:nvSpPr>
          <p:spPr bwMode="auto">
            <a:xfrm>
              <a:off x="1723" y="1721"/>
              <a:ext cx="181" cy="15"/>
            </a:xfrm>
            <a:prstGeom prst="rect">
              <a:avLst/>
            </a:prstGeom>
            <a:solidFill>
              <a:srgbClr val="E5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97" name="Rectangle 273"/>
            <p:cNvSpPr>
              <a:spLocks noChangeArrowheads="1"/>
            </p:cNvSpPr>
            <p:nvPr/>
          </p:nvSpPr>
          <p:spPr bwMode="auto">
            <a:xfrm>
              <a:off x="1577" y="1750"/>
              <a:ext cx="327" cy="16"/>
            </a:xfrm>
            <a:prstGeom prst="rect">
              <a:avLst/>
            </a:prstGeom>
            <a:solidFill>
              <a:srgbClr val="E5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98" name="Rectangle 274"/>
            <p:cNvSpPr>
              <a:spLocks noChangeArrowheads="1"/>
            </p:cNvSpPr>
            <p:nvPr/>
          </p:nvSpPr>
          <p:spPr bwMode="auto">
            <a:xfrm>
              <a:off x="1577" y="1781"/>
              <a:ext cx="327" cy="14"/>
            </a:xfrm>
            <a:prstGeom prst="rect">
              <a:avLst/>
            </a:prstGeom>
            <a:solidFill>
              <a:srgbClr val="E5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99" name="Rectangle 275"/>
            <p:cNvSpPr>
              <a:spLocks noChangeArrowheads="1"/>
            </p:cNvSpPr>
            <p:nvPr/>
          </p:nvSpPr>
          <p:spPr bwMode="auto">
            <a:xfrm>
              <a:off x="1577" y="1811"/>
              <a:ext cx="327" cy="14"/>
            </a:xfrm>
            <a:prstGeom prst="rect">
              <a:avLst/>
            </a:prstGeom>
            <a:solidFill>
              <a:srgbClr val="E5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900" name="Rectangle 276"/>
            <p:cNvSpPr>
              <a:spLocks noChangeArrowheads="1"/>
            </p:cNvSpPr>
            <p:nvPr/>
          </p:nvSpPr>
          <p:spPr bwMode="auto">
            <a:xfrm>
              <a:off x="1577" y="1632"/>
              <a:ext cx="146" cy="102"/>
            </a:xfrm>
            <a:prstGeom prst="rect">
              <a:avLst/>
            </a:prstGeom>
            <a:solidFill>
              <a:srgbClr val="0000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901" name="Freeform 277"/>
            <p:cNvSpPr>
              <a:spLocks/>
            </p:cNvSpPr>
            <p:nvPr/>
          </p:nvSpPr>
          <p:spPr bwMode="auto">
            <a:xfrm>
              <a:off x="1588" y="1641"/>
              <a:ext cx="9" cy="7"/>
            </a:xfrm>
            <a:custGeom>
              <a:avLst/>
              <a:gdLst>
                <a:gd name="T0" fmla="*/ 5 w 9"/>
                <a:gd name="T1" fmla="*/ 0 h 7"/>
                <a:gd name="T2" fmla="*/ 3 w 9"/>
                <a:gd name="T3" fmla="*/ 1 h 7"/>
                <a:gd name="T4" fmla="*/ 0 w 9"/>
                <a:gd name="T5" fmla="*/ 1 h 7"/>
                <a:gd name="T6" fmla="*/ 3 w 9"/>
                <a:gd name="T7" fmla="*/ 3 h 7"/>
                <a:gd name="T8" fmla="*/ 2 w 9"/>
                <a:gd name="T9" fmla="*/ 7 h 7"/>
                <a:gd name="T10" fmla="*/ 5 w 9"/>
                <a:gd name="T11" fmla="*/ 5 h 7"/>
                <a:gd name="T12" fmla="*/ 7 w 9"/>
                <a:gd name="T13" fmla="*/ 7 h 7"/>
                <a:gd name="T14" fmla="*/ 7 w 9"/>
                <a:gd name="T15" fmla="*/ 3 h 7"/>
                <a:gd name="T16" fmla="*/ 9 w 9"/>
                <a:gd name="T17" fmla="*/ 1 h 7"/>
                <a:gd name="T18" fmla="*/ 5 w 9"/>
                <a:gd name="T19" fmla="*/ 1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lnTo>
                    <a:pt x="3" y="1"/>
                  </a:lnTo>
                  <a:lnTo>
                    <a:pt x="0" y="1"/>
                  </a:lnTo>
                  <a:lnTo>
                    <a:pt x="3" y="3"/>
                  </a:lnTo>
                  <a:lnTo>
                    <a:pt x="2" y="7"/>
                  </a:lnTo>
                  <a:lnTo>
                    <a:pt x="5" y="5"/>
                  </a:lnTo>
                  <a:lnTo>
                    <a:pt x="7" y="7"/>
                  </a:lnTo>
                  <a:lnTo>
                    <a:pt x="7" y="3"/>
                  </a:lnTo>
                  <a:lnTo>
                    <a:pt x="9" y="1"/>
                  </a:lnTo>
                  <a:lnTo>
                    <a:pt x="5" y="1"/>
                  </a:lnTo>
                  <a:lnTo>
                    <a:pt x="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02" name="Freeform 278"/>
            <p:cNvSpPr>
              <a:spLocks/>
            </p:cNvSpPr>
            <p:nvPr/>
          </p:nvSpPr>
          <p:spPr bwMode="auto">
            <a:xfrm>
              <a:off x="1588" y="1660"/>
              <a:ext cx="9" cy="9"/>
            </a:xfrm>
            <a:custGeom>
              <a:avLst/>
              <a:gdLst>
                <a:gd name="T0" fmla="*/ 5 w 9"/>
                <a:gd name="T1" fmla="*/ 0 h 9"/>
                <a:gd name="T2" fmla="*/ 3 w 9"/>
                <a:gd name="T3" fmla="*/ 3 h 9"/>
                <a:gd name="T4" fmla="*/ 0 w 9"/>
                <a:gd name="T5" fmla="*/ 3 h 9"/>
                <a:gd name="T6" fmla="*/ 3 w 9"/>
                <a:gd name="T7" fmla="*/ 5 h 9"/>
                <a:gd name="T8" fmla="*/ 2 w 9"/>
                <a:gd name="T9" fmla="*/ 9 h 9"/>
                <a:gd name="T10" fmla="*/ 5 w 9"/>
                <a:gd name="T11" fmla="*/ 5 h 9"/>
                <a:gd name="T12" fmla="*/ 7 w 9"/>
                <a:gd name="T13" fmla="*/ 9 h 9"/>
                <a:gd name="T14" fmla="*/ 7 w 9"/>
                <a:gd name="T15" fmla="*/ 5 h 9"/>
                <a:gd name="T16" fmla="*/ 9 w 9"/>
                <a:gd name="T17" fmla="*/ 3 h 9"/>
                <a:gd name="T18" fmla="*/ 5 w 9"/>
                <a:gd name="T19" fmla="*/ 3 h 9"/>
                <a:gd name="T20" fmla="*/ 5 w 9"/>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9">
                  <a:moveTo>
                    <a:pt x="5" y="0"/>
                  </a:moveTo>
                  <a:lnTo>
                    <a:pt x="3" y="3"/>
                  </a:lnTo>
                  <a:lnTo>
                    <a:pt x="0" y="3"/>
                  </a:lnTo>
                  <a:lnTo>
                    <a:pt x="3" y="5"/>
                  </a:lnTo>
                  <a:lnTo>
                    <a:pt x="2" y="9"/>
                  </a:lnTo>
                  <a:lnTo>
                    <a:pt x="5" y="5"/>
                  </a:lnTo>
                  <a:lnTo>
                    <a:pt x="7" y="9"/>
                  </a:lnTo>
                  <a:lnTo>
                    <a:pt x="7" y="5"/>
                  </a:lnTo>
                  <a:lnTo>
                    <a:pt x="9" y="3"/>
                  </a:lnTo>
                  <a:lnTo>
                    <a:pt x="5" y="3"/>
                  </a:lnTo>
                  <a:lnTo>
                    <a:pt x="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03" name="Freeform 279"/>
            <p:cNvSpPr>
              <a:spLocks/>
            </p:cNvSpPr>
            <p:nvPr/>
          </p:nvSpPr>
          <p:spPr bwMode="auto">
            <a:xfrm>
              <a:off x="1588" y="1681"/>
              <a:ext cx="9" cy="7"/>
            </a:xfrm>
            <a:custGeom>
              <a:avLst/>
              <a:gdLst>
                <a:gd name="T0" fmla="*/ 5 w 9"/>
                <a:gd name="T1" fmla="*/ 0 h 7"/>
                <a:gd name="T2" fmla="*/ 3 w 9"/>
                <a:gd name="T3" fmla="*/ 1 h 7"/>
                <a:gd name="T4" fmla="*/ 0 w 9"/>
                <a:gd name="T5" fmla="*/ 1 h 7"/>
                <a:gd name="T6" fmla="*/ 3 w 9"/>
                <a:gd name="T7" fmla="*/ 3 h 7"/>
                <a:gd name="T8" fmla="*/ 2 w 9"/>
                <a:gd name="T9" fmla="*/ 7 h 7"/>
                <a:gd name="T10" fmla="*/ 5 w 9"/>
                <a:gd name="T11" fmla="*/ 5 h 7"/>
                <a:gd name="T12" fmla="*/ 7 w 9"/>
                <a:gd name="T13" fmla="*/ 7 h 7"/>
                <a:gd name="T14" fmla="*/ 7 w 9"/>
                <a:gd name="T15" fmla="*/ 3 h 7"/>
                <a:gd name="T16" fmla="*/ 9 w 9"/>
                <a:gd name="T17" fmla="*/ 1 h 7"/>
                <a:gd name="T18" fmla="*/ 5 w 9"/>
                <a:gd name="T19" fmla="*/ 1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lnTo>
                    <a:pt x="3" y="1"/>
                  </a:lnTo>
                  <a:lnTo>
                    <a:pt x="0" y="1"/>
                  </a:lnTo>
                  <a:lnTo>
                    <a:pt x="3" y="3"/>
                  </a:lnTo>
                  <a:lnTo>
                    <a:pt x="2" y="7"/>
                  </a:lnTo>
                  <a:lnTo>
                    <a:pt x="5" y="5"/>
                  </a:lnTo>
                  <a:lnTo>
                    <a:pt x="7" y="7"/>
                  </a:lnTo>
                  <a:lnTo>
                    <a:pt x="7" y="3"/>
                  </a:lnTo>
                  <a:lnTo>
                    <a:pt x="9" y="1"/>
                  </a:lnTo>
                  <a:lnTo>
                    <a:pt x="5" y="1"/>
                  </a:lnTo>
                  <a:lnTo>
                    <a:pt x="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04" name="Freeform 280"/>
            <p:cNvSpPr>
              <a:spLocks/>
            </p:cNvSpPr>
            <p:nvPr/>
          </p:nvSpPr>
          <p:spPr bwMode="auto">
            <a:xfrm>
              <a:off x="1588" y="1700"/>
              <a:ext cx="9" cy="7"/>
            </a:xfrm>
            <a:custGeom>
              <a:avLst/>
              <a:gdLst>
                <a:gd name="T0" fmla="*/ 5 w 9"/>
                <a:gd name="T1" fmla="*/ 0 h 7"/>
                <a:gd name="T2" fmla="*/ 3 w 9"/>
                <a:gd name="T3" fmla="*/ 1 h 7"/>
                <a:gd name="T4" fmla="*/ 0 w 9"/>
                <a:gd name="T5" fmla="*/ 1 h 7"/>
                <a:gd name="T6" fmla="*/ 3 w 9"/>
                <a:gd name="T7" fmla="*/ 3 h 7"/>
                <a:gd name="T8" fmla="*/ 2 w 9"/>
                <a:gd name="T9" fmla="*/ 7 h 7"/>
                <a:gd name="T10" fmla="*/ 5 w 9"/>
                <a:gd name="T11" fmla="*/ 5 h 7"/>
                <a:gd name="T12" fmla="*/ 7 w 9"/>
                <a:gd name="T13" fmla="*/ 7 h 7"/>
                <a:gd name="T14" fmla="*/ 7 w 9"/>
                <a:gd name="T15" fmla="*/ 3 h 7"/>
                <a:gd name="T16" fmla="*/ 9 w 9"/>
                <a:gd name="T17" fmla="*/ 1 h 7"/>
                <a:gd name="T18" fmla="*/ 5 w 9"/>
                <a:gd name="T19" fmla="*/ 1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lnTo>
                    <a:pt x="3" y="1"/>
                  </a:lnTo>
                  <a:lnTo>
                    <a:pt x="0" y="1"/>
                  </a:lnTo>
                  <a:lnTo>
                    <a:pt x="3" y="3"/>
                  </a:lnTo>
                  <a:lnTo>
                    <a:pt x="2" y="7"/>
                  </a:lnTo>
                  <a:lnTo>
                    <a:pt x="5" y="5"/>
                  </a:lnTo>
                  <a:lnTo>
                    <a:pt x="7" y="7"/>
                  </a:lnTo>
                  <a:lnTo>
                    <a:pt x="7" y="3"/>
                  </a:lnTo>
                  <a:lnTo>
                    <a:pt x="9" y="1"/>
                  </a:lnTo>
                  <a:lnTo>
                    <a:pt x="5" y="1"/>
                  </a:lnTo>
                  <a:lnTo>
                    <a:pt x="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05" name="Freeform 281"/>
            <p:cNvSpPr>
              <a:spLocks/>
            </p:cNvSpPr>
            <p:nvPr/>
          </p:nvSpPr>
          <p:spPr bwMode="auto">
            <a:xfrm>
              <a:off x="1588" y="1719"/>
              <a:ext cx="9" cy="9"/>
            </a:xfrm>
            <a:custGeom>
              <a:avLst/>
              <a:gdLst>
                <a:gd name="T0" fmla="*/ 5 w 9"/>
                <a:gd name="T1" fmla="*/ 0 h 9"/>
                <a:gd name="T2" fmla="*/ 3 w 9"/>
                <a:gd name="T3" fmla="*/ 3 h 9"/>
                <a:gd name="T4" fmla="*/ 0 w 9"/>
                <a:gd name="T5" fmla="*/ 3 h 9"/>
                <a:gd name="T6" fmla="*/ 3 w 9"/>
                <a:gd name="T7" fmla="*/ 5 h 9"/>
                <a:gd name="T8" fmla="*/ 2 w 9"/>
                <a:gd name="T9" fmla="*/ 9 h 9"/>
                <a:gd name="T10" fmla="*/ 5 w 9"/>
                <a:gd name="T11" fmla="*/ 5 h 9"/>
                <a:gd name="T12" fmla="*/ 7 w 9"/>
                <a:gd name="T13" fmla="*/ 9 h 9"/>
                <a:gd name="T14" fmla="*/ 7 w 9"/>
                <a:gd name="T15" fmla="*/ 5 h 9"/>
                <a:gd name="T16" fmla="*/ 9 w 9"/>
                <a:gd name="T17" fmla="*/ 3 h 9"/>
                <a:gd name="T18" fmla="*/ 5 w 9"/>
                <a:gd name="T19" fmla="*/ 3 h 9"/>
                <a:gd name="T20" fmla="*/ 5 w 9"/>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9">
                  <a:moveTo>
                    <a:pt x="5" y="0"/>
                  </a:moveTo>
                  <a:lnTo>
                    <a:pt x="3" y="3"/>
                  </a:lnTo>
                  <a:lnTo>
                    <a:pt x="0" y="3"/>
                  </a:lnTo>
                  <a:lnTo>
                    <a:pt x="3" y="5"/>
                  </a:lnTo>
                  <a:lnTo>
                    <a:pt x="2" y="9"/>
                  </a:lnTo>
                  <a:lnTo>
                    <a:pt x="5" y="5"/>
                  </a:lnTo>
                  <a:lnTo>
                    <a:pt x="7" y="9"/>
                  </a:lnTo>
                  <a:lnTo>
                    <a:pt x="7" y="5"/>
                  </a:lnTo>
                  <a:lnTo>
                    <a:pt x="9" y="3"/>
                  </a:lnTo>
                  <a:lnTo>
                    <a:pt x="5" y="3"/>
                  </a:lnTo>
                  <a:lnTo>
                    <a:pt x="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06" name="Freeform 282"/>
            <p:cNvSpPr>
              <a:spLocks/>
            </p:cNvSpPr>
            <p:nvPr/>
          </p:nvSpPr>
          <p:spPr bwMode="auto">
            <a:xfrm>
              <a:off x="1600" y="1651"/>
              <a:ext cx="9" cy="7"/>
            </a:xfrm>
            <a:custGeom>
              <a:avLst/>
              <a:gdLst>
                <a:gd name="T0" fmla="*/ 5 w 9"/>
                <a:gd name="T1" fmla="*/ 0 h 7"/>
                <a:gd name="T2" fmla="*/ 4 w 9"/>
                <a:gd name="T3" fmla="*/ 4 h 7"/>
                <a:gd name="T4" fmla="*/ 0 w 9"/>
                <a:gd name="T5" fmla="*/ 4 h 7"/>
                <a:gd name="T6" fmla="*/ 4 w 9"/>
                <a:gd name="T7" fmla="*/ 4 h 7"/>
                <a:gd name="T8" fmla="*/ 2 w 9"/>
                <a:gd name="T9" fmla="*/ 7 h 7"/>
                <a:gd name="T10" fmla="*/ 5 w 9"/>
                <a:gd name="T11" fmla="*/ 5 h 7"/>
                <a:gd name="T12" fmla="*/ 7 w 9"/>
                <a:gd name="T13" fmla="*/ 7 h 7"/>
                <a:gd name="T14" fmla="*/ 7 w 9"/>
                <a:gd name="T15" fmla="*/ 5 h 7"/>
                <a:gd name="T16" fmla="*/ 9 w 9"/>
                <a:gd name="T17" fmla="*/ 4 h 7"/>
                <a:gd name="T18" fmla="*/ 5 w 9"/>
                <a:gd name="T19" fmla="*/ 4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lnTo>
                    <a:pt x="4" y="4"/>
                  </a:lnTo>
                  <a:lnTo>
                    <a:pt x="0" y="4"/>
                  </a:lnTo>
                  <a:lnTo>
                    <a:pt x="4" y="4"/>
                  </a:lnTo>
                  <a:lnTo>
                    <a:pt x="2" y="7"/>
                  </a:lnTo>
                  <a:lnTo>
                    <a:pt x="5" y="5"/>
                  </a:lnTo>
                  <a:lnTo>
                    <a:pt x="7" y="7"/>
                  </a:lnTo>
                  <a:lnTo>
                    <a:pt x="7" y="5"/>
                  </a:lnTo>
                  <a:lnTo>
                    <a:pt x="9" y="4"/>
                  </a:lnTo>
                  <a:lnTo>
                    <a:pt x="5" y="4"/>
                  </a:lnTo>
                  <a:lnTo>
                    <a:pt x="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07" name="Freeform 283"/>
            <p:cNvSpPr>
              <a:spLocks/>
            </p:cNvSpPr>
            <p:nvPr/>
          </p:nvSpPr>
          <p:spPr bwMode="auto">
            <a:xfrm>
              <a:off x="1600" y="1670"/>
              <a:ext cx="9" cy="9"/>
            </a:xfrm>
            <a:custGeom>
              <a:avLst/>
              <a:gdLst>
                <a:gd name="T0" fmla="*/ 5 w 9"/>
                <a:gd name="T1" fmla="*/ 0 h 9"/>
                <a:gd name="T2" fmla="*/ 4 w 9"/>
                <a:gd name="T3" fmla="*/ 4 h 9"/>
                <a:gd name="T4" fmla="*/ 0 w 9"/>
                <a:gd name="T5" fmla="*/ 4 h 9"/>
                <a:gd name="T6" fmla="*/ 4 w 9"/>
                <a:gd name="T7" fmla="*/ 5 h 9"/>
                <a:gd name="T8" fmla="*/ 2 w 9"/>
                <a:gd name="T9" fmla="*/ 9 h 9"/>
                <a:gd name="T10" fmla="*/ 5 w 9"/>
                <a:gd name="T11" fmla="*/ 5 h 9"/>
                <a:gd name="T12" fmla="*/ 7 w 9"/>
                <a:gd name="T13" fmla="*/ 9 h 9"/>
                <a:gd name="T14" fmla="*/ 7 w 9"/>
                <a:gd name="T15" fmla="*/ 5 h 9"/>
                <a:gd name="T16" fmla="*/ 9 w 9"/>
                <a:gd name="T17" fmla="*/ 4 h 9"/>
                <a:gd name="T18" fmla="*/ 5 w 9"/>
                <a:gd name="T19" fmla="*/ 4 h 9"/>
                <a:gd name="T20" fmla="*/ 5 w 9"/>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9">
                  <a:moveTo>
                    <a:pt x="5" y="0"/>
                  </a:moveTo>
                  <a:lnTo>
                    <a:pt x="4" y="4"/>
                  </a:lnTo>
                  <a:lnTo>
                    <a:pt x="0" y="4"/>
                  </a:lnTo>
                  <a:lnTo>
                    <a:pt x="4" y="5"/>
                  </a:lnTo>
                  <a:lnTo>
                    <a:pt x="2" y="9"/>
                  </a:lnTo>
                  <a:lnTo>
                    <a:pt x="5" y="5"/>
                  </a:lnTo>
                  <a:lnTo>
                    <a:pt x="7" y="9"/>
                  </a:lnTo>
                  <a:lnTo>
                    <a:pt x="7" y="5"/>
                  </a:lnTo>
                  <a:lnTo>
                    <a:pt x="9" y="4"/>
                  </a:lnTo>
                  <a:lnTo>
                    <a:pt x="5" y="4"/>
                  </a:lnTo>
                  <a:lnTo>
                    <a:pt x="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08" name="Freeform 284"/>
            <p:cNvSpPr>
              <a:spLocks/>
            </p:cNvSpPr>
            <p:nvPr/>
          </p:nvSpPr>
          <p:spPr bwMode="auto">
            <a:xfrm>
              <a:off x="1600" y="1691"/>
              <a:ext cx="9" cy="7"/>
            </a:xfrm>
            <a:custGeom>
              <a:avLst/>
              <a:gdLst>
                <a:gd name="T0" fmla="*/ 5 w 9"/>
                <a:gd name="T1" fmla="*/ 0 h 7"/>
                <a:gd name="T2" fmla="*/ 4 w 9"/>
                <a:gd name="T3" fmla="*/ 2 h 7"/>
                <a:gd name="T4" fmla="*/ 0 w 9"/>
                <a:gd name="T5" fmla="*/ 2 h 7"/>
                <a:gd name="T6" fmla="*/ 4 w 9"/>
                <a:gd name="T7" fmla="*/ 4 h 7"/>
                <a:gd name="T8" fmla="*/ 2 w 9"/>
                <a:gd name="T9" fmla="*/ 7 h 7"/>
                <a:gd name="T10" fmla="*/ 5 w 9"/>
                <a:gd name="T11" fmla="*/ 5 h 7"/>
                <a:gd name="T12" fmla="*/ 7 w 9"/>
                <a:gd name="T13" fmla="*/ 7 h 7"/>
                <a:gd name="T14" fmla="*/ 7 w 9"/>
                <a:gd name="T15" fmla="*/ 4 h 7"/>
                <a:gd name="T16" fmla="*/ 9 w 9"/>
                <a:gd name="T17" fmla="*/ 2 h 7"/>
                <a:gd name="T18" fmla="*/ 5 w 9"/>
                <a:gd name="T19" fmla="*/ 2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lnTo>
                    <a:pt x="4" y="2"/>
                  </a:lnTo>
                  <a:lnTo>
                    <a:pt x="0" y="2"/>
                  </a:lnTo>
                  <a:lnTo>
                    <a:pt x="4" y="4"/>
                  </a:lnTo>
                  <a:lnTo>
                    <a:pt x="2" y="7"/>
                  </a:lnTo>
                  <a:lnTo>
                    <a:pt x="5" y="5"/>
                  </a:lnTo>
                  <a:lnTo>
                    <a:pt x="7" y="7"/>
                  </a:lnTo>
                  <a:lnTo>
                    <a:pt x="7" y="4"/>
                  </a:lnTo>
                  <a:lnTo>
                    <a:pt x="9" y="2"/>
                  </a:lnTo>
                  <a:lnTo>
                    <a:pt x="5" y="2"/>
                  </a:lnTo>
                  <a:lnTo>
                    <a:pt x="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09" name="Freeform 285"/>
            <p:cNvSpPr>
              <a:spLocks/>
            </p:cNvSpPr>
            <p:nvPr/>
          </p:nvSpPr>
          <p:spPr bwMode="auto">
            <a:xfrm>
              <a:off x="1600" y="1710"/>
              <a:ext cx="9" cy="7"/>
            </a:xfrm>
            <a:custGeom>
              <a:avLst/>
              <a:gdLst>
                <a:gd name="T0" fmla="*/ 5 w 9"/>
                <a:gd name="T1" fmla="*/ 0 h 7"/>
                <a:gd name="T2" fmla="*/ 4 w 9"/>
                <a:gd name="T3" fmla="*/ 4 h 7"/>
                <a:gd name="T4" fmla="*/ 0 w 9"/>
                <a:gd name="T5" fmla="*/ 4 h 7"/>
                <a:gd name="T6" fmla="*/ 4 w 9"/>
                <a:gd name="T7" fmla="*/ 4 h 7"/>
                <a:gd name="T8" fmla="*/ 2 w 9"/>
                <a:gd name="T9" fmla="*/ 7 h 7"/>
                <a:gd name="T10" fmla="*/ 5 w 9"/>
                <a:gd name="T11" fmla="*/ 5 h 7"/>
                <a:gd name="T12" fmla="*/ 7 w 9"/>
                <a:gd name="T13" fmla="*/ 7 h 7"/>
                <a:gd name="T14" fmla="*/ 7 w 9"/>
                <a:gd name="T15" fmla="*/ 5 h 7"/>
                <a:gd name="T16" fmla="*/ 9 w 9"/>
                <a:gd name="T17" fmla="*/ 4 h 7"/>
                <a:gd name="T18" fmla="*/ 5 w 9"/>
                <a:gd name="T19" fmla="*/ 4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lnTo>
                    <a:pt x="4" y="4"/>
                  </a:lnTo>
                  <a:lnTo>
                    <a:pt x="0" y="4"/>
                  </a:lnTo>
                  <a:lnTo>
                    <a:pt x="4" y="4"/>
                  </a:lnTo>
                  <a:lnTo>
                    <a:pt x="2" y="7"/>
                  </a:lnTo>
                  <a:lnTo>
                    <a:pt x="5" y="5"/>
                  </a:lnTo>
                  <a:lnTo>
                    <a:pt x="7" y="7"/>
                  </a:lnTo>
                  <a:lnTo>
                    <a:pt x="7" y="5"/>
                  </a:lnTo>
                  <a:lnTo>
                    <a:pt x="9" y="4"/>
                  </a:lnTo>
                  <a:lnTo>
                    <a:pt x="5" y="4"/>
                  </a:lnTo>
                  <a:lnTo>
                    <a:pt x="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10" name="Freeform 286"/>
            <p:cNvSpPr>
              <a:spLocks/>
            </p:cNvSpPr>
            <p:nvPr/>
          </p:nvSpPr>
          <p:spPr bwMode="auto">
            <a:xfrm>
              <a:off x="1612" y="1641"/>
              <a:ext cx="9" cy="7"/>
            </a:xfrm>
            <a:custGeom>
              <a:avLst/>
              <a:gdLst>
                <a:gd name="T0" fmla="*/ 4 w 9"/>
                <a:gd name="T1" fmla="*/ 0 h 7"/>
                <a:gd name="T2" fmla="*/ 4 w 9"/>
                <a:gd name="T3" fmla="*/ 1 h 7"/>
                <a:gd name="T4" fmla="*/ 0 w 9"/>
                <a:gd name="T5" fmla="*/ 1 h 7"/>
                <a:gd name="T6" fmla="*/ 2 w 9"/>
                <a:gd name="T7" fmla="*/ 3 h 7"/>
                <a:gd name="T8" fmla="*/ 2 w 9"/>
                <a:gd name="T9" fmla="*/ 7 h 7"/>
                <a:gd name="T10" fmla="*/ 4 w 9"/>
                <a:gd name="T11" fmla="*/ 5 h 7"/>
                <a:gd name="T12" fmla="*/ 7 w 9"/>
                <a:gd name="T13" fmla="*/ 7 h 7"/>
                <a:gd name="T14" fmla="*/ 5 w 9"/>
                <a:gd name="T15" fmla="*/ 3 h 7"/>
                <a:gd name="T16" fmla="*/ 9 w 9"/>
                <a:gd name="T17" fmla="*/ 1 h 7"/>
                <a:gd name="T18" fmla="*/ 5 w 9"/>
                <a:gd name="T19" fmla="*/ 1 h 7"/>
                <a:gd name="T20" fmla="*/ 4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4" y="0"/>
                  </a:moveTo>
                  <a:lnTo>
                    <a:pt x="4" y="1"/>
                  </a:lnTo>
                  <a:lnTo>
                    <a:pt x="0" y="1"/>
                  </a:lnTo>
                  <a:lnTo>
                    <a:pt x="2" y="3"/>
                  </a:lnTo>
                  <a:lnTo>
                    <a:pt x="2" y="7"/>
                  </a:lnTo>
                  <a:lnTo>
                    <a:pt x="4" y="5"/>
                  </a:lnTo>
                  <a:lnTo>
                    <a:pt x="7" y="7"/>
                  </a:lnTo>
                  <a:lnTo>
                    <a:pt x="5" y="3"/>
                  </a:lnTo>
                  <a:lnTo>
                    <a:pt x="9" y="1"/>
                  </a:lnTo>
                  <a:lnTo>
                    <a:pt x="5" y="1"/>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11" name="Freeform 287"/>
            <p:cNvSpPr>
              <a:spLocks/>
            </p:cNvSpPr>
            <p:nvPr/>
          </p:nvSpPr>
          <p:spPr bwMode="auto">
            <a:xfrm>
              <a:off x="1612" y="1660"/>
              <a:ext cx="9" cy="9"/>
            </a:xfrm>
            <a:custGeom>
              <a:avLst/>
              <a:gdLst>
                <a:gd name="T0" fmla="*/ 4 w 9"/>
                <a:gd name="T1" fmla="*/ 0 h 9"/>
                <a:gd name="T2" fmla="*/ 4 w 9"/>
                <a:gd name="T3" fmla="*/ 3 h 9"/>
                <a:gd name="T4" fmla="*/ 0 w 9"/>
                <a:gd name="T5" fmla="*/ 3 h 9"/>
                <a:gd name="T6" fmla="*/ 2 w 9"/>
                <a:gd name="T7" fmla="*/ 5 h 9"/>
                <a:gd name="T8" fmla="*/ 2 w 9"/>
                <a:gd name="T9" fmla="*/ 9 h 9"/>
                <a:gd name="T10" fmla="*/ 4 w 9"/>
                <a:gd name="T11" fmla="*/ 5 h 9"/>
                <a:gd name="T12" fmla="*/ 7 w 9"/>
                <a:gd name="T13" fmla="*/ 9 h 9"/>
                <a:gd name="T14" fmla="*/ 5 w 9"/>
                <a:gd name="T15" fmla="*/ 5 h 9"/>
                <a:gd name="T16" fmla="*/ 9 w 9"/>
                <a:gd name="T17" fmla="*/ 3 h 9"/>
                <a:gd name="T18" fmla="*/ 5 w 9"/>
                <a:gd name="T19" fmla="*/ 3 h 9"/>
                <a:gd name="T20" fmla="*/ 4 w 9"/>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9">
                  <a:moveTo>
                    <a:pt x="4" y="0"/>
                  </a:moveTo>
                  <a:lnTo>
                    <a:pt x="4" y="3"/>
                  </a:lnTo>
                  <a:lnTo>
                    <a:pt x="0" y="3"/>
                  </a:lnTo>
                  <a:lnTo>
                    <a:pt x="2" y="5"/>
                  </a:lnTo>
                  <a:lnTo>
                    <a:pt x="2" y="9"/>
                  </a:lnTo>
                  <a:lnTo>
                    <a:pt x="4" y="5"/>
                  </a:lnTo>
                  <a:lnTo>
                    <a:pt x="7" y="9"/>
                  </a:lnTo>
                  <a:lnTo>
                    <a:pt x="5" y="5"/>
                  </a:lnTo>
                  <a:lnTo>
                    <a:pt x="9" y="3"/>
                  </a:lnTo>
                  <a:lnTo>
                    <a:pt x="5" y="3"/>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12" name="Freeform 288"/>
            <p:cNvSpPr>
              <a:spLocks/>
            </p:cNvSpPr>
            <p:nvPr/>
          </p:nvSpPr>
          <p:spPr bwMode="auto">
            <a:xfrm>
              <a:off x="1612" y="1681"/>
              <a:ext cx="9" cy="7"/>
            </a:xfrm>
            <a:custGeom>
              <a:avLst/>
              <a:gdLst>
                <a:gd name="T0" fmla="*/ 4 w 9"/>
                <a:gd name="T1" fmla="*/ 0 h 7"/>
                <a:gd name="T2" fmla="*/ 4 w 9"/>
                <a:gd name="T3" fmla="*/ 1 h 7"/>
                <a:gd name="T4" fmla="*/ 0 w 9"/>
                <a:gd name="T5" fmla="*/ 1 h 7"/>
                <a:gd name="T6" fmla="*/ 2 w 9"/>
                <a:gd name="T7" fmla="*/ 3 h 7"/>
                <a:gd name="T8" fmla="*/ 2 w 9"/>
                <a:gd name="T9" fmla="*/ 7 h 7"/>
                <a:gd name="T10" fmla="*/ 4 w 9"/>
                <a:gd name="T11" fmla="*/ 5 h 7"/>
                <a:gd name="T12" fmla="*/ 7 w 9"/>
                <a:gd name="T13" fmla="*/ 7 h 7"/>
                <a:gd name="T14" fmla="*/ 5 w 9"/>
                <a:gd name="T15" fmla="*/ 3 h 7"/>
                <a:gd name="T16" fmla="*/ 9 w 9"/>
                <a:gd name="T17" fmla="*/ 1 h 7"/>
                <a:gd name="T18" fmla="*/ 5 w 9"/>
                <a:gd name="T19" fmla="*/ 1 h 7"/>
                <a:gd name="T20" fmla="*/ 4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4" y="0"/>
                  </a:moveTo>
                  <a:lnTo>
                    <a:pt x="4" y="1"/>
                  </a:lnTo>
                  <a:lnTo>
                    <a:pt x="0" y="1"/>
                  </a:lnTo>
                  <a:lnTo>
                    <a:pt x="2" y="3"/>
                  </a:lnTo>
                  <a:lnTo>
                    <a:pt x="2" y="7"/>
                  </a:lnTo>
                  <a:lnTo>
                    <a:pt x="4" y="5"/>
                  </a:lnTo>
                  <a:lnTo>
                    <a:pt x="7" y="7"/>
                  </a:lnTo>
                  <a:lnTo>
                    <a:pt x="5" y="3"/>
                  </a:lnTo>
                  <a:lnTo>
                    <a:pt x="9" y="1"/>
                  </a:lnTo>
                  <a:lnTo>
                    <a:pt x="5" y="1"/>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13" name="Freeform 289"/>
            <p:cNvSpPr>
              <a:spLocks/>
            </p:cNvSpPr>
            <p:nvPr/>
          </p:nvSpPr>
          <p:spPr bwMode="auto">
            <a:xfrm>
              <a:off x="1612" y="1700"/>
              <a:ext cx="9" cy="7"/>
            </a:xfrm>
            <a:custGeom>
              <a:avLst/>
              <a:gdLst>
                <a:gd name="T0" fmla="*/ 4 w 9"/>
                <a:gd name="T1" fmla="*/ 0 h 7"/>
                <a:gd name="T2" fmla="*/ 4 w 9"/>
                <a:gd name="T3" fmla="*/ 1 h 7"/>
                <a:gd name="T4" fmla="*/ 0 w 9"/>
                <a:gd name="T5" fmla="*/ 1 h 7"/>
                <a:gd name="T6" fmla="*/ 2 w 9"/>
                <a:gd name="T7" fmla="*/ 3 h 7"/>
                <a:gd name="T8" fmla="*/ 2 w 9"/>
                <a:gd name="T9" fmla="*/ 7 h 7"/>
                <a:gd name="T10" fmla="*/ 4 w 9"/>
                <a:gd name="T11" fmla="*/ 5 h 7"/>
                <a:gd name="T12" fmla="*/ 7 w 9"/>
                <a:gd name="T13" fmla="*/ 7 h 7"/>
                <a:gd name="T14" fmla="*/ 5 w 9"/>
                <a:gd name="T15" fmla="*/ 3 h 7"/>
                <a:gd name="T16" fmla="*/ 9 w 9"/>
                <a:gd name="T17" fmla="*/ 1 h 7"/>
                <a:gd name="T18" fmla="*/ 5 w 9"/>
                <a:gd name="T19" fmla="*/ 1 h 7"/>
                <a:gd name="T20" fmla="*/ 4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4" y="0"/>
                  </a:moveTo>
                  <a:lnTo>
                    <a:pt x="4" y="1"/>
                  </a:lnTo>
                  <a:lnTo>
                    <a:pt x="0" y="1"/>
                  </a:lnTo>
                  <a:lnTo>
                    <a:pt x="2" y="3"/>
                  </a:lnTo>
                  <a:lnTo>
                    <a:pt x="2" y="7"/>
                  </a:lnTo>
                  <a:lnTo>
                    <a:pt x="4" y="5"/>
                  </a:lnTo>
                  <a:lnTo>
                    <a:pt x="7" y="7"/>
                  </a:lnTo>
                  <a:lnTo>
                    <a:pt x="5" y="3"/>
                  </a:lnTo>
                  <a:lnTo>
                    <a:pt x="9" y="1"/>
                  </a:lnTo>
                  <a:lnTo>
                    <a:pt x="5" y="1"/>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14" name="Freeform 290"/>
            <p:cNvSpPr>
              <a:spLocks/>
            </p:cNvSpPr>
            <p:nvPr/>
          </p:nvSpPr>
          <p:spPr bwMode="auto">
            <a:xfrm>
              <a:off x="1612" y="1719"/>
              <a:ext cx="9" cy="9"/>
            </a:xfrm>
            <a:custGeom>
              <a:avLst/>
              <a:gdLst>
                <a:gd name="T0" fmla="*/ 4 w 9"/>
                <a:gd name="T1" fmla="*/ 0 h 9"/>
                <a:gd name="T2" fmla="*/ 4 w 9"/>
                <a:gd name="T3" fmla="*/ 3 h 9"/>
                <a:gd name="T4" fmla="*/ 0 w 9"/>
                <a:gd name="T5" fmla="*/ 3 h 9"/>
                <a:gd name="T6" fmla="*/ 2 w 9"/>
                <a:gd name="T7" fmla="*/ 5 h 9"/>
                <a:gd name="T8" fmla="*/ 2 w 9"/>
                <a:gd name="T9" fmla="*/ 9 h 9"/>
                <a:gd name="T10" fmla="*/ 4 w 9"/>
                <a:gd name="T11" fmla="*/ 5 h 9"/>
                <a:gd name="T12" fmla="*/ 7 w 9"/>
                <a:gd name="T13" fmla="*/ 9 h 9"/>
                <a:gd name="T14" fmla="*/ 5 w 9"/>
                <a:gd name="T15" fmla="*/ 5 h 9"/>
                <a:gd name="T16" fmla="*/ 9 w 9"/>
                <a:gd name="T17" fmla="*/ 3 h 9"/>
                <a:gd name="T18" fmla="*/ 5 w 9"/>
                <a:gd name="T19" fmla="*/ 3 h 9"/>
                <a:gd name="T20" fmla="*/ 4 w 9"/>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9">
                  <a:moveTo>
                    <a:pt x="4" y="0"/>
                  </a:moveTo>
                  <a:lnTo>
                    <a:pt x="4" y="3"/>
                  </a:lnTo>
                  <a:lnTo>
                    <a:pt x="0" y="3"/>
                  </a:lnTo>
                  <a:lnTo>
                    <a:pt x="2" y="5"/>
                  </a:lnTo>
                  <a:lnTo>
                    <a:pt x="2" y="9"/>
                  </a:lnTo>
                  <a:lnTo>
                    <a:pt x="4" y="5"/>
                  </a:lnTo>
                  <a:lnTo>
                    <a:pt x="7" y="9"/>
                  </a:lnTo>
                  <a:lnTo>
                    <a:pt x="5" y="5"/>
                  </a:lnTo>
                  <a:lnTo>
                    <a:pt x="9" y="3"/>
                  </a:lnTo>
                  <a:lnTo>
                    <a:pt x="5" y="3"/>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15" name="Freeform 291"/>
            <p:cNvSpPr>
              <a:spLocks/>
            </p:cNvSpPr>
            <p:nvPr/>
          </p:nvSpPr>
          <p:spPr bwMode="auto">
            <a:xfrm>
              <a:off x="1624" y="1651"/>
              <a:ext cx="9" cy="7"/>
            </a:xfrm>
            <a:custGeom>
              <a:avLst/>
              <a:gdLst>
                <a:gd name="T0" fmla="*/ 4 w 9"/>
                <a:gd name="T1" fmla="*/ 0 h 7"/>
                <a:gd name="T2" fmla="*/ 4 w 9"/>
                <a:gd name="T3" fmla="*/ 4 h 7"/>
                <a:gd name="T4" fmla="*/ 0 w 9"/>
                <a:gd name="T5" fmla="*/ 4 h 7"/>
                <a:gd name="T6" fmla="*/ 2 w 9"/>
                <a:gd name="T7" fmla="*/ 4 h 7"/>
                <a:gd name="T8" fmla="*/ 2 w 9"/>
                <a:gd name="T9" fmla="*/ 7 h 7"/>
                <a:gd name="T10" fmla="*/ 4 w 9"/>
                <a:gd name="T11" fmla="*/ 5 h 7"/>
                <a:gd name="T12" fmla="*/ 7 w 9"/>
                <a:gd name="T13" fmla="*/ 7 h 7"/>
                <a:gd name="T14" fmla="*/ 6 w 9"/>
                <a:gd name="T15" fmla="*/ 5 h 7"/>
                <a:gd name="T16" fmla="*/ 9 w 9"/>
                <a:gd name="T17" fmla="*/ 4 h 7"/>
                <a:gd name="T18" fmla="*/ 6 w 9"/>
                <a:gd name="T19" fmla="*/ 4 h 7"/>
                <a:gd name="T20" fmla="*/ 4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4" y="0"/>
                  </a:moveTo>
                  <a:lnTo>
                    <a:pt x="4" y="4"/>
                  </a:lnTo>
                  <a:lnTo>
                    <a:pt x="0" y="4"/>
                  </a:lnTo>
                  <a:lnTo>
                    <a:pt x="2" y="4"/>
                  </a:lnTo>
                  <a:lnTo>
                    <a:pt x="2" y="7"/>
                  </a:lnTo>
                  <a:lnTo>
                    <a:pt x="4" y="5"/>
                  </a:lnTo>
                  <a:lnTo>
                    <a:pt x="7" y="7"/>
                  </a:lnTo>
                  <a:lnTo>
                    <a:pt x="6" y="5"/>
                  </a:lnTo>
                  <a:lnTo>
                    <a:pt x="9" y="4"/>
                  </a:lnTo>
                  <a:lnTo>
                    <a:pt x="6" y="4"/>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16" name="Freeform 292"/>
            <p:cNvSpPr>
              <a:spLocks/>
            </p:cNvSpPr>
            <p:nvPr/>
          </p:nvSpPr>
          <p:spPr bwMode="auto">
            <a:xfrm>
              <a:off x="1624" y="1670"/>
              <a:ext cx="9" cy="9"/>
            </a:xfrm>
            <a:custGeom>
              <a:avLst/>
              <a:gdLst>
                <a:gd name="T0" fmla="*/ 4 w 9"/>
                <a:gd name="T1" fmla="*/ 0 h 9"/>
                <a:gd name="T2" fmla="*/ 4 w 9"/>
                <a:gd name="T3" fmla="*/ 4 h 9"/>
                <a:gd name="T4" fmla="*/ 0 w 9"/>
                <a:gd name="T5" fmla="*/ 4 h 9"/>
                <a:gd name="T6" fmla="*/ 2 w 9"/>
                <a:gd name="T7" fmla="*/ 5 h 9"/>
                <a:gd name="T8" fmla="*/ 2 w 9"/>
                <a:gd name="T9" fmla="*/ 9 h 9"/>
                <a:gd name="T10" fmla="*/ 4 w 9"/>
                <a:gd name="T11" fmla="*/ 5 h 9"/>
                <a:gd name="T12" fmla="*/ 7 w 9"/>
                <a:gd name="T13" fmla="*/ 9 h 9"/>
                <a:gd name="T14" fmla="*/ 6 w 9"/>
                <a:gd name="T15" fmla="*/ 5 h 9"/>
                <a:gd name="T16" fmla="*/ 9 w 9"/>
                <a:gd name="T17" fmla="*/ 4 h 9"/>
                <a:gd name="T18" fmla="*/ 6 w 9"/>
                <a:gd name="T19" fmla="*/ 4 h 9"/>
                <a:gd name="T20" fmla="*/ 4 w 9"/>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9">
                  <a:moveTo>
                    <a:pt x="4" y="0"/>
                  </a:moveTo>
                  <a:lnTo>
                    <a:pt x="4" y="4"/>
                  </a:lnTo>
                  <a:lnTo>
                    <a:pt x="0" y="4"/>
                  </a:lnTo>
                  <a:lnTo>
                    <a:pt x="2" y="5"/>
                  </a:lnTo>
                  <a:lnTo>
                    <a:pt x="2" y="9"/>
                  </a:lnTo>
                  <a:lnTo>
                    <a:pt x="4" y="5"/>
                  </a:lnTo>
                  <a:lnTo>
                    <a:pt x="7" y="9"/>
                  </a:lnTo>
                  <a:lnTo>
                    <a:pt x="6" y="5"/>
                  </a:lnTo>
                  <a:lnTo>
                    <a:pt x="9" y="4"/>
                  </a:lnTo>
                  <a:lnTo>
                    <a:pt x="6" y="4"/>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17" name="Freeform 293"/>
            <p:cNvSpPr>
              <a:spLocks/>
            </p:cNvSpPr>
            <p:nvPr/>
          </p:nvSpPr>
          <p:spPr bwMode="auto">
            <a:xfrm>
              <a:off x="1624" y="1691"/>
              <a:ext cx="9" cy="7"/>
            </a:xfrm>
            <a:custGeom>
              <a:avLst/>
              <a:gdLst>
                <a:gd name="T0" fmla="*/ 4 w 9"/>
                <a:gd name="T1" fmla="*/ 0 h 7"/>
                <a:gd name="T2" fmla="*/ 4 w 9"/>
                <a:gd name="T3" fmla="*/ 2 h 7"/>
                <a:gd name="T4" fmla="*/ 0 w 9"/>
                <a:gd name="T5" fmla="*/ 2 h 7"/>
                <a:gd name="T6" fmla="*/ 2 w 9"/>
                <a:gd name="T7" fmla="*/ 4 h 7"/>
                <a:gd name="T8" fmla="*/ 2 w 9"/>
                <a:gd name="T9" fmla="*/ 7 h 7"/>
                <a:gd name="T10" fmla="*/ 4 w 9"/>
                <a:gd name="T11" fmla="*/ 5 h 7"/>
                <a:gd name="T12" fmla="*/ 7 w 9"/>
                <a:gd name="T13" fmla="*/ 7 h 7"/>
                <a:gd name="T14" fmla="*/ 6 w 9"/>
                <a:gd name="T15" fmla="*/ 4 h 7"/>
                <a:gd name="T16" fmla="*/ 9 w 9"/>
                <a:gd name="T17" fmla="*/ 2 h 7"/>
                <a:gd name="T18" fmla="*/ 6 w 9"/>
                <a:gd name="T19" fmla="*/ 2 h 7"/>
                <a:gd name="T20" fmla="*/ 4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4" y="0"/>
                  </a:moveTo>
                  <a:lnTo>
                    <a:pt x="4" y="2"/>
                  </a:lnTo>
                  <a:lnTo>
                    <a:pt x="0" y="2"/>
                  </a:lnTo>
                  <a:lnTo>
                    <a:pt x="2" y="4"/>
                  </a:lnTo>
                  <a:lnTo>
                    <a:pt x="2" y="7"/>
                  </a:lnTo>
                  <a:lnTo>
                    <a:pt x="4" y="5"/>
                  </a:lnTo>
                  <a:lnTo>
                    <a:pt x="7" y="7"/>
                  </a:lnTo>
                  <a:lnTo>
                    <a:pt x="6" y="4"/>
                  </a:lnTo>
                  <a:lnTo>
                    <a:pt x="9" y="2"/>
                  </a:lnTo>
                  <a:lnTo>
                    <a:pt x="6" y="2"/>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18" name="Freeform 294"/>
            <p:cNvSpPr>
              <a:spLocks/>
            </p:cNvSpPr>
            <p:nvPr/>
          </p:nvSpPr>
          <p:spPr bwMode="auto">
            <a:xfrm>
              <a:off x="1624" y="1710"/>
              <a:ext cx="9" cy="7"/>
            </a:xfrm>
            <a:custGeom>
              <a:avLst/>
              <a:gdLst>
                <a:gd name="T0" fmla="*/ 4 w 9"/>
                <a:gd name="T1" fmla="*/ 0 h 7"/>
                <a:gd name="T2" fmla="*/ 4 w 9"/>
                <a:gd name="T3" fmla="*/ 4 h 7"/>
                <a:gd name="T4" fmla="*/ 0 w 9"/>
                <a:gd name="T5" fmla="*/ 4 h 7"/>
                <a:gd name="T6" fmla="*/ 2 w 9"/>
                <a:gd name="T7" fmla="*/ 4 h 7"/>
                <a:gd name="T8" fmla="*/ 2 w 9"/>
                <a:gd name="T9" fmla="*/ 7 h 7"/>
                <a:gd name="T10" fmla="*/ 4 w 9"/>
                <a:gd name="T11" fmla="*/ 5 h 7"/>
                <a:gd name="T12" fmla="*/ 7 w 9"/>
                <a:gd name="T13" fmla="*/ 7 h 7"/>
                <a:gd name="T14" fmla="*/ 6 w 9"/>
                <a:gd name="T15" fmla="*/ 5 h 7"/>
                <a:gd name="T16" fmla="*/ 9 w 9"/>
                <a:gd name="T17" fmla="*/ 4 h 7"/>
                <a:gd name="T18" fmla="*/ 6 w 9"/>
                <a:gd name="T19" fmla="*/ 4 h 7"/>
                <a:gd name="T20" fmla="*/ 4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4" y="0"/>
                  </a:moveTo>
                  <a:lnTo>
                    <a:pt x="4" y="4"/>
                  </a:lnTo>
                  <a:lnTo>
                    <a:pt x="0" y="4"/>
                  </a:lnTo>
                  <a:lnTo>
                    <a:pt x="2" y="4"/>
                  </a:lnTo>
                  <a:lnTo>
                    <a:pt x="2" y="7"/>
                  </a:lnTo>
                  <a:lnTo>
                    <a:pt x="4" y="5"/>
                  </a:lnTo>
                  <a:lnTo>
                    <a:pt x="7" y="7"/>
                  </a:lnTo>
                  <a:lnTo>
                    <a:pt x="6" y="5"/>
                  </a:lnTo>
                  <a:lnTo>
                    <a:pt x="9" y="4"/>
                  </a:lnTo>
                  <a:lnTo>
                    <a:pt x="6" y="4"/>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19" name="Freeform 295"/>
            <p:cNvSpPr>
              <a:spLocks/>
            </p:cNvSpPr>
            <p:nvPr/>
          </p:nvSpPr>
          <p:spPr bwMode="auto">
            <a:xfrm>
              <a:off x="1637" y="1641"/>
              <a:ext cx="6" cy="7"/>
            </a:xfrm>
            <a:custGeom>
              <a:avLst/>
              <a:gdLst>
                <a:gd name="T0" fmla="*/ 3 w 6"/>
                <a:gd name="T1" fmla="*/ 0 h 7"/>
                <a:gd name="T2" fmla="*/ 1 w 6"/>
                <a:gd name="T3" fmla="*/ 1 h 7"/>
                <a:gd name="T4" fmla="*/ 0 w 6"/>
                <a:gd name="T5" fmla="*/ 1 h 7"/>
                <a:gd name="T6" fmla="*/ 1 w 6"/>
                <a:gd name="T7" fmla="*/ 3 h 7"/>
                <a:gd name="T8" fmla="*/ 0 w 6"/>
                <a:gd name="T9" fmla="*/ 7 h 7"/>
                <a:gd name="T10" fmla="*/ 3 w 6"/>
                <a:gd name="T11" fmla="*/ 5 h 7"/>
                <a:gd name="T12" fmla="*/ 5 w 6"/>
                <a:gd name="T13" fmla="*/ 7 h 7"/>
                <a:gd name="T14" fmla="*/ 5 w 6"/>
                <a:gd name="T15" fmla="*/ 3 h 7"/>
                <a:gd name="T16" fmla="*/ 6 w 6"/>
                <a:gd name="T17" fmla="*/ 1 h 7"/>
                <a:gd name="T18" fmla="*/ 3 w 6"/>
                <a:gd name="T19" fmla="*/ 1 h 7"/>
                <a:gd name="T20" fmla="*/ 3 w 6"/>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7">
                  <a:moveTo>
                    <a:pt x="3" y="0"/>
                  </a:moveTo>
                  <a:lnTo>
                    <a:pt x="1" y="1"/>
                  </a:lnTo>
                  <a:lnTo>
                    <a:pt x="0" y="1"/>
                  </a:lnTo>
                  <a:lnTo>
                    <a:pt x="1" y="3"/>
                  </a:lnTo>
                  <a:lnTo>
                    <a:pt x="0" y="7"/>
                  </a:lnTo>
                  <a:lnTo>
                    <a:pt x="3" y="5"/>
                  </a:lnTo>
                  <a:lnTo>
                    <a:pt x="5" y="7"/>
                  </a:lnTo>
                  <a:lnTo>
                    <a:pt x="5" y="3"/>
                  </a:lnTo>
                  <a:lnTo>
                    <a:pt x="6" y="1"/>
                  </a:lnTo>
                  <a:lnTo>
                    <a:pt x="3" y="1"/>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20" name="Freeform 296"/>
            <p:cNvSpPr>
              <a:spLocks/>
            </p:cNvSpPr>
            <p:nvPr/>
          </p:nvSpPr>
          <p:spPr bwMode="auto">
            <a:xfrm>
              <a:off x="1637" y="1660"/>
              <a:ext cx="6" cy="9"/>
            </a:xfrm>
            <a:custGeom>
              <a:avLst/>
              <a:gdLst>
                <a:gd name="T0" fmla="*/ 3 w 6"/>
                <a:gd name="T1" fmla="*/ 0 h 9"/>
                <a:gd name="T2" fmla="*/ 1 w 6"/>
                <a:gd name="T3" fmla="*/ 3 h 9"/>
                <a:gd name="T4" fmla="*/ 0 w 6"/>
                <a:gd name="T5" fmla="*/ 3 h 9"/>
                <a:gd name="T6" fmla="*/ 1 w 6"/>
                <a:gd name="T7" fmla="*/ 5 h 9"/>
                <a:gd name="T8" fmla="*/ 0 w 6"/>
                <a:gd name="T9" fmla="*/ 9 h 9"/>
                <a:gd name="T10" fmla="*/ 3 w 6"/>
                <a:gd name="T11" fmla="*/ 5 h 9"/>
                <a:gd name="T12" fmla="*/ 5 w 6"/>
                <a:gd name="T13" fmla="*/ 9 h 9"/>
                <a:gd name="T14" fmla="*/ 5 w 6"/>
                <a:gd name="T15" fmla="*/ 5 h 9"/>
                <a:gd name="T16" fmla="*/ 6 w 6"/>
                <a:gd name="T17" fmla="*/ 3 h 9"/>
                <a:gd name="T18" fmla="*/ 3 w 6"/>
                <a:gd name="T19" fmla="*/ 3 h 9"/>
                <a:gd name="T20" fmla="*/ 3 w 6"/>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9">
                  <a:moveTo>
                    <a:pt x="3" y="0"/>
                  </a:moveTo>
                  <a:lnTo>
                    <a:pt x="1" y="3"/>
                  </a:lnTo>
                  <a:lnTo>
                    <a:pt x="0" y="3"/>
                  </a:lnTo>
                  <a:lnTo>
                    <a:pt x="1" y="5"/>
                  </a:lnTo>
                  <a:lnTo>
                    <a:pt x="0" y="9"/>
                  </a:lnTo>
                  <a:lnTo>
                    <a:pt x="3" y="5"/>
                  </a:lnTo>
                  <a:lnTo>
                    <a:pt x="5" y="9"/>
                  </a:lnTo>
                  <a:lnTo>
                    <a:pt x="5" y="5"/>
                  </a:lnTo>
                  <a:lnTo>
                    <a:pt x="6" y="3"/>
                  </a:lnTo>
                  <a:lnTo>
                    <a:pt x="3" y="3"/>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21" name="Freeform 297"/>
            <p:cNvSpPr>
              <a:spLocks/>
            </p:cNvSpPr>
            <p:nvPr/>
          </p:nvSpPr>
          <p:spPr bwMode="auto">
            <a:xfrm>
              <a:off x="1637" y="1681"/>
              <a:ext cx="6" cy="7"/>
            </a:xfrm>
            <a:custGeom>
              <a:avLst/>
              <a:gdLst>
                <a:gd name="T0" fmla="*/ 3 w 6"/>
                <a:gd name="T1" fmla="*/ 0 h 7"/>
                <a:gd name="T2" fmla="*/ 1 w 6"/>
                <a:gd name="T3" fmla="*/ 1 h 7"/>
                <a:gd name="T4" fmla="*/ 0 w 6"/>
                <a:gd name="T5" fmla="*/ 1 h 7"/>
                <a:gd name="T6" fmla="*/ 1 w 6"/>
                <a:gd name="T7" fmla="*/ 3 h 7"/>
                <a:gd name="T8" fmla="*/ 0 w 6"/>
                <a:gd name="T9" fmla="*/ 7 h 7"/>
                <a:gd name="T10" fmla="*/ 3 w 6"/>
                <a:gd name="T11" fmla="*/ 5 h 7"/>
                <a:gd name="T12" fmla="*/ 5 w 6"/>
                <a:gd name="T13" fmla="*/ 7 h 7"/>
                <a:gd name="T14" fmla="*/ 5 w 6"/>
                <a:gd name="T15" fmla="*/ 3 h 7"/>
                <a:gd name="T16" fmla="*/ 6 w 6"/>
                <a:gd name="T17" fmla="*/ 1 h 7"/>
                <a:gd name="T18" fmla="*/ 3 w 6"/>
                <a:gd name="T19" fmla="*/ 1 h 7"/>
                <a:gd name="T20" fmla="*/ 3 w 6"/>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7">
                  <a:moveTo>
                    <a:pt x="3" y="0"/>
                  </a:moveTo>
                  <a:lnTo>
                    <a:pt x="1" y="1"/>
                  </a:lnTo>
                  <a:lnTo>
                    <a:pt x="0" y="1"/>
                  </a:lnTo>
                  <a:lnTo>
                    <a:pt x="1" y="3"/>
                  </a:lnTo>
                  <a:lnTo>
                    <a:pt x="0" y="7"/>
                  </a:lnTo>
                  <a:lnTo>
                    <a:pt x="3" y="5"/>
                  </a:lnTo>
                  <a:lnTo>
                    <a:pt x="5" y="7"/>
                  </a:lnTo>
                  <a:lnTo>
                    <a:pt x="5" y="3"/>
                  </a:lnTo>
                  <a:lnTo>
                    <a:pt x="6" y="1"/>
                  </a:lnTo>
                  <a:lnTo>
                    <a:pt x="3" y="1"/>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22" name="Freeform 298"/>
            <p:cNvSpPr>
              <a:spLocks/>
            </p:cNvSpPr>
            <p:nvPr/>
          </p:nvSpPr>
          <p:spPr bwMode="auto">
            <a:xfrm>
              <a:off x="1637" y="1700"/>
              <a:ext cx="6" cy="7"/>
            </a:xfrm>
            <a:custGeom>
              <a:avLst/>
              <a:gdLst>
                <a:gd name="T0" fmla="*/ 3 w 6"/>
                <a:gd name="T1" fmla="*/ 0 h 7"/>
                <a:gd name="T2" fmla="*/ 1 w 6"/>
                <a:gd name="T3" fmla="*/ 1 h 7"/>
                <a:gd name="T4" fmla="*/ 0 w 6"/>
                <a:gd name="T5" fmla="*/ 1 h 7"/>
                <a:gd name="T6" fmla="*/ 1 w 6"/>
                <a:gd name="T7" fmla="*/ 3 h 7"/>
                <a:gd name="T8" fmla="*/ 0 w 6"/>
                <a:gd name="T9" fmla="*/ 7 h 7"/>
                <a:gd name="T10" fmla="*/ 3 w 6"/>
                <a:gd name="T11" fmla="*/ 5 h 7"/>
                <a:gd name="T12" fmla="*/ 5 w 6"/>
                <a:gd name="T13" fmla="*/ 7 h 7"/>
                <a:gd name="T14" fmla="*/ 5 w 6"/>
                <a:gd name="T15" fmla="*/ 3 h 7"/>
                <a:gd name="T16" fmla="*/ 6 w 6"/>
                <a:gd name="T17" fmla="*/ 1 h 7"/>
                <a:gd name="T18" fmla="*/ 3 w 6"/>
                <a:gd name="T19" fmla="*/ 1 h 7"/>
                <a:gd name="T20" fmla="*/ 3 w 6"/>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7">
                  <a:moveTo>
                    <a:pt x="3" y="0"/>
                  </a:moveTo>
                  <a:lnTo>
                    <a:pt x="1" y="1"/>
                  </a:lnTo>
                  <a:lnTo>
                    <a:pt x="0" y="1"/>
                  </a:lnTo>
                  <a:lnTo>
                    <a:pt x="1" y="3"/>
                  </a:lnTo>
                  <a:lnTo>
                    <a:pt x="0" y="7"/>
                  </a:lnTo>
                  <a:lnTo>
                    <a:pt x="3" y="5"/>
                  </a:lnTo>
                  <a:lnTo>
                    <a:pt x="5" y="7"/>
                  </a:lnTo>
                  <a:lnTo>
                    <a:pt x="5" y="3"/>
                  </a:lnTo>
                  <a:lnTo>
                    <a:pt x="6" y="1"/>
                  </a:lnTo>
                  <a:lnTo>
                    <a:pt x="3" y="1"/>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23" name="Freeform 299"/>
            <p:cNvSpPr>
              <a:spLocks/>
            </p:cNvSpPr>
            <p:nvPr/>
          </p:nvSpPr>
          <p:spPr bwMode="auto">
            <a:xfrm>
              <a:off x="1637" y="1719"/>
              <a:ext cx="6" cy="9"/>
            </a:xfrm>
            <a:custGeom>
              <a:avLst/>
              <a:gdLst>
                <a:gd name="T0" fmla="*/ 3 w 6"/>
                <a:gd name="T1" fmla="*/ 0 h 9"/>
                <a:gd name="T2" fmla="*/ 1 w 6"/>
                <a:gd name="T3" fmla="*/ 3 h 9"/>
                <a:gd name="T4" fmla="*/ 0 w 6"/>
                <a:gd name="T5" fmla="*/ 3 h 9"/>
                <a:gd name="T6" fmla="*/ 1 w 6"/>
                <a:gd name="T7" fmla="*/ 5 h 9"/>
                <a:gd name="T8" fmla="*/ 0 w 6"/>
                <a:gd name="T9" fmla="*/ 9 h 9"/>
                <a:gd name="T10" fmla="*/ 3 w 6"/>
                <a:gd name="T11" fmla="*/ 5 h 9"/>
                <a:gd name="T12" fmla="*/ 5 w 6"/>
                <a:gd name="T13" fmla="*/ 9 h 9"/>
                <a:gd name="T14" fmla="*/ 5 w 6"/>
                <a:gd name="T15" fmla="*/ 5 h 9"/>
                <a:gd name="T16" fmla="*/ 6 w 6"/>
                <a:gd name="T17" fmla="*/ 3 h 9"/>
                <a:gd name="T18" fmla="*/ 3 w 6"/>
                <a:gd name="T19" fmla="*/ 3 h 9"/>
                <a:gd name="T20" fmla="*/ 3 w 6"/>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9">
                  <a:moveTo>
                    <a:pt x="3" y="0"/>
                  </a:moveTo>
                  <a:lnTo>
                    <a:pt x="1" y="3"/>
                  </a:lnTo>
                  <a:lnTo>
                    <a:pt x="0" y="3"/>
                  </a:lnTo>
                  <a:lnTo>
                    <a:pt x="1" y="5"/>
                  </a:lnTo>
                  <a:lnTo>
                    <a:pt x="0" y="9"/>
                  </a:lnTo>
                  <a:lnTo>
                    <a:pt x="3" y="5"/>
                  </a:lnTo>
                  <a:lnTo>
                    <a:pt x="5" y="9"/>
                  </a:lnTo>
                  <a:lnTo>
                    <a:pt x="5" y="5"/>
                  </a:lnTo>
                  <a:lnTo>
                    <a:pt x="6" y="3"/>
                  </a:lnTo>
                  <a:lnTo>
                    <a:pt x="3" y="3"/>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24" name="Freeform 300"/>
            <p:cNvSpPr>
              <a:spLocks/>
            </p:cNvSpPr>
            <p:nvPr/>
          </p:nvSpPr>
          <p:spPr bwMode="auto">
            <a:xfrm>
              <a:off x="1647" y="1651"/>
              <a:ext cx="9" cy="7"/>
            </a:xfrm>
            <a:custGeom>
              <a:avLst/>
              <a:gdLst>
                <a:gd name="T0" fmla="*/ 5 w 9"/>
                <a:gd name="T1" fmla="*/ 0 h 7"/>
                <a:gd name="T2" fmla="*/ 3 w 9"/>
                <a:gd name="T3" fmla="*/ 4 h 7"/>
                <a:gd name="T4" fmla="*/ 0 w 9"/>
                <a:gd name="T5" fmla="*/ 4 h 7"/>
                <a:gd name="T6" fmla="*/ 3 w 9"/>
                <a:gd name="T7" fmla="*/ 4 h 7"/>
                <a:gd name="T8" fmla="*/ 2 w 9"/>
                <a:gd name="T9" fmla="*/ 7 h 7"/>
                <a:gd name="T10" fmla="*/ 5 w 9"/>
                <a:gd name="T11" fmla="*/ 5 h 7"/>
                <a:gd name="T12" fmla="*/ 7 w 9"/>
                <a:gd name="T13" fmla="*/ 7 h 7"/>
                <a:gd name="T14" fmla="*/ 7 w 9"/>
                <a:gd name="T15" fmla="*/ 5 h 7"/>
                <a:gd name="T16" fmla="*/ 9 w 9"/>
                <a:gd name="T17" fmla="*/ 4 h 7"/>
                <a:gd name="T18" fmla="*/ 5 w 9"/>
                <a:gd name="T19" fmla="*/ 4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lnTo>
                    <a:pt x="3" y="4"/>
                  </a:lnTo>
                  <a:lnTo>
                    <a:pt x="0" y="4"/>
                  </a:lnTo>
                  <a:lnTo>
                    <a:pt x="3" y="4"/>
                  </a:lnTo>
                  <a:lnTo>
                    <a:pt x="2" y="7"/>
                  </a:lnTo>
                  <a:lnTo>
                    <a:pt x="5" y="5"/>
                  </a:lnTo>
                  <a:lnTo>
                    <a:pt x="7" y="7"/>
                  </a:lnTo>
                  <a:lnTo>
                    <a:pt x="7" y="5"/>
                  </a:lnTo>
                  <a:lnTo>
                    <a:pt x="9" y="4"/>
                  </a:lnTo>
                  <a:lnTo>
                    <a:pt x="5" y="4"/>
                  </a:lnTo>
                  <a:lnTo>
                    <a:pt x="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25" name="Freeform 301"/>
            <p:cNvSpPr>
              <a:spLocks/>
            </p:cNvSpPr>
            <p:nvPr/>
          </p:nvSpPr>
          <p:spPr bwMode="auto">
            <a:xfrm>
              <a:off x="1647" y="1670"/>
              <a:ext cx="9" cy="9"/>
            </a:xfrm>
            <a:custGeom>
              <a:avLst/>
              <a:gdLst>
                <a:gd name="T0" fmla="*/ 5 w 9"/>
                <a:gd name="T1" fmla="*/ 0 h 9"/>
                <a:gd name="T2" fmla="*/ 3 w 9"/>
                <a:gd name="T3" fmla="*/ 4 h 9"/>
                <a:gd name="T4" fmla="*/ 0 w 9"/>
                <a:gd name="T5" fmla="*/ 4 h 9"/>
                <a:gd name="T6" fmla="*/ 3 w 9"/>
                <a:gd name="T7" fmla="*/ 5 h 9"/>
                <a:gd name="T8" fmla="*/ 2 w 9"/>
                <a:gd name="T9" fmla="*/ 9 h 9"/>
                <a:gd name="T10" fmla="*/ 5 w 9"/>
                <a:gd name="T11" fmla="*/ 5 h 9"/>
                <a:gd name="T12" fmla="*/ 7 w 9"/>
                <a:gd name="T13" fmla="*/ 9 h 9"/>
                <a:gd name="T14" fmla="*/ 7 w 9"/>
                <a:gd name="T15" fmla="*/ 5 h 9"/>
                <a:gd name="T16" fmla="*/ 9 w 9"/>
                <a:gd name="T17" fmla="*/ 4 h 9"/>
                <a:gd name="T18" fmla="*/ 5 w 9"/>
                <a:gd name="T19" fmla="*/ 4 h 9"/>
                <a:gd name="T20" fmla="*/ 5 w 9"/>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9">
                  <a:moveTo>
                    <a:pt x="5" y="0"/>
                  </a:moveTo>
                  <a:lnTo>
                    <a:pt x="3" y="4"/>
                  </a:lnTo>
                  <a:lnTo>
                    <a:pt x="0" y="4"/>
                  </a:lnTo>
                  <a:lnTo>
                    <a:pt x="3" y="5"/>
                  </a:lnTo>
                  <a:lnTo>
                    <a:pt x="2" y="9"/>
                  </a:lnTo>
                  <a:lnTo>
                    <a:pt x="5" y="5"/>
                  </a:lnTo>
                  <a:lnTo>
                    <a:pt x="7" y="9"/>
                  </a:lnTo>
                  <a:lnTo>
                    <a:pt x="7" y="5"/>
                  </a:lnTo>
                  <a:lnTo>
                    <a:pt x="9" y="4"/>
                  </a:lnTo>
                  <a:lnTo>
                    <a:pt x="5" y="4"/>
                  </a:lnTo>
                  <a:lnTo>
                    <a:pt x="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26" name="Freeform 302"/>
            <p:cNvSpPr>
              <a:spLocks/>
            </p:cNvSpPr>
            <p:nvPr/>
          </p:nvSpPr>
          <p:spPr bwMode="auto">
            <a:xfrm>
              <a:off x="1647" y="1691"/>
              <a:ext cx="9" cy="7"/>
            </a:xfrm>
            <a:custGeom>
              <a:avLst/>
              <a:gdLst>
                <a:gd name="T0" fmla="*/ 5 w 9"/>
                <a:gd name="T1" fmla="*/ 0 h 7"/>
                <a:gd name="T2" fmla="*/ 3 w 9"/>
                <a:gd name="T3" fmla="*/ 2 h 7"/>
                <a:gd name="T4" fmla="*/ 0 w 9"/>
                <a:gd name="T5" fmla="*/ 2 h 7"/>
                <a:gd name="T6" fmla="*/ 3 w 9"/>
                <a:gd name="T7" fmla="*/ 4 h 7"/>
                <a:gd name="T8" fmla="*/ 2 w 9"/>
                <a:gd name="T9" fmla="*/ 7 h 7"/>
                <a:gd name="T10" fmla="*/ 5 w 9"/>
                <a:gd name="T11" fmla="*/ 5 h 7"/>
                <a:gd name="T12" fmla="*/ 7 w 9"/>
                <a:gd name="T13" fmla="*/ 7 h 7"/>
                <a:gd name="T14" fmla="*/ 7 w 9"/>
                <a:gd name="T15" fmla="*/ 4 h 7"/>
                <a:gd name="T16" fmla="*/ 9 w 9"/>
                <a:gd name="T17" fmla="*/ 2 h 7"/>
                <a:gd name="T18" fmla="*/ 5 w 9"/>
                <a:gd name="T19" fmla="*/ 2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lnTo>
                    <a:pt x="3" y="2"/>
                  </a:lnTo>
                  <a:lnTo>
                    <a:pt x="0" y="2"/>
                  </a:lnTo>
                  <a:lnTo>
                    <a:pt x="3" y="4"/>
                  </a:lnTo>
                  <a:lnTo>
                    <a:pt x="2" y="7"/>
                  </a:lnTo>
                  <a:lnTo>
                    <a:pt x="5" y="5"/>
                  </a:lnTo>
                  <a:lnTo>
                    <a:pt x="7" y="7"/>
                  </a:lnTo>
                  <a:lnTo>
                    <a:pt x="7" y="4"/>
                  </a:lnTo>
                  <a:lnTo>
                    <a:pt x="9" y="2"/>
                  </a:lnTo>
                  <a:lnTo>
                    <a:pt x="5" y="2"/>
                  </a:lnTo>
                  <a:lnTo>
                    <a:pt x="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27" name="Freeform 303"/>
            <p:cNvSpPr>
              <a:spLocks/>
            </p:cNvSpPr>
            <p:nvPr/>
          </p:nvSpPr>
          <p:spPr bwMode="auto">
            <a:xfrm>
              <a:off x="1647" y="1710"/>
              <a:ext cx="9" cy="7"/>
            </a:xfrm>
            <a:custGeom>
              <a:avLst/>
              <a:gdLst>
                <a:gd name="T0" fmla="*/ 5 w 9"/>
                <a:gd name="T1" fmla="*/ 0 h 7"/>
                <a:gd name="T2" fmla="*/ 3 w 9"/>
                <a:gd name="T3" fmla="*/ 4 h 7"/>
                <a:gd name="T4" fmla="*/ 0 w 9"/>
                <a:gd name="T5" fmla="*/ 4 h 7"/>
                <a:gd name="T6" fmla="*/ 3 w 9"/>
                <a:gd name="T7" fmla="*/ 4 h 7"/>
                <a:gd name="T8" fmla="*/ 2 w 9"/>
                <a:gd name="T9" fmla="*/ 7 h 7"/>
                <a:gd name="T10" fmla="*/ 5 w 9"/>
                <a:gd name="T11" fmla="*/ 5 h 7"/>
                <a:gd name="T12" fmla="*/ 7 w 9"/>
                <a:gd name="T13" fmla="*/ 7 h 7"/>
                <a:gd name="T14" fmla="*/ 7 w 9"/>
                <a:gd name="T15" fmla="*/ 5 h 7"/>
                <a:gd name="T16" fmla="*/ 9 w 9"/>
                <a:gd name="T17" fmla="*/ 4 h 7"/>
                <a:gd name="T18" fmla="*/ 5 w 9"/>
                <a:gd name="T19" fmla="*/ 4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lnTo>
                    <a:pt x="3" y="4"/>
                  </a:lnTo>
                  <a:lnTo>
                    <a:pt x="0" y="4"/>
                  </a:lnTo>
                  <a:lnTo>
                    <a:pt x="3" y="4"/>
                  </a:lnTo>
                  <a:lnTo>
                    <a:pt x="2" y="7"/>
                  </a:lnTo>
                  <a:lnTo>
                    <a:pt x="5" y="5"/>
                  </a:lnTo>
                  <a:lnTo>
                    <a:pt x="7" y="7"/>
                  </a:lnTo>
                  <a:lnTo>
                    <a:pt x="7" y="5"/>
                  </a:lnTo>
                  <a:lnTo>
                    <a:pt x="9" y="4"/>
                  </a:lnTo>
                  <a:lnTo>
                    <a:pt x="5" y="4"/>
                  </a:lnTo>
                  <a:lnTo>
                    <a:pt x="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28" name="Freeform 304"/>
            <p:cNvSpPr>
              <a:spLocks/>
            </p:cNvSpPr>
            <p:nvPr/>
          </p:nvSpPr>
          <p:spPr bwMode="auto">
            <a:xfrm>
              <a:off x="1659" y="1641"/>
              <a:ext cx="9" cy="7"/>
            </a:xfrm>
            <a:custGeom>
              <a:avLst/>
              <a:gdLst>
                <a:gd name="T0" fmla="*/ 4 w 9"/>
                <a:gd name="T1" fmla="*/ 0 h 7"/>
                <a:gd name="T2" fmla="*/ 4 w 9"/>
                <a:gd name="T3" fmla="*/ 1 h 7"/>
                <a:gd name="T4" fmla="*/ 0 w 9"/>
                <a:gd name="T5" fmla="*/ 1 h 7"/>
                <a:gd name="T6" fmla="*/ 2 w 9"/>
                <a:gd name="T7" fmla="*/ 3 h 7"/>
                <a:gd name="T8" fmla="*/ 2 w 9"/>
                <a:gd name="T9" fmla="*/ 7 h 7"/>
                <a:gd name="T10" fmla="*/ 4 w 9"/>
                <a:gd name="T11" fmla="*/ 5 h 7"/>
                <a:gd name="T12" fmla="*/ 7 w 9"/>
                <a:gd name="T13" fmla="*/ 7 h 7"/>
                <a:gd name="T14" fmla="*/ 5 w 9"/>
                <a:gd name="T15" fmla="*/ 3 h 7"/>
                <a:gd name="T16" fmla="*/ 9 w 9"/>
                <a:gd name="T17" fmla="*/ 1 h 7"/>
                <a:gd name="T18" fmla="*/ 5 w 9"/>
                <a:gd name="T19" fmla="*/ 1 h 7"/>
                <a:gd name="T20" fmla="*/ 4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4" y="0"/>
                  </a:moveTo>
                  <a:lnTo>
                    <a:pt x="4" y="1"/>
                  </a:lnTo>
                  <a:lnTo>
                    <a:pt x="0" y="1"/>
                  </a:lnTo>
                  <a:lnTo>
                    <a:pt x="2" y="3"/>
                  </a:lnTo>
                  <a:lnTo>
                    <a:pt x="2" y="7"/>
                  </a:lnTo>
                  <a:lnTo>
                    <a:pt x="4" y="5"/>
                  </a:lnTo>
                  <a:lnTo>
                    <a:pt x="7" y="7"/>
                  </a:lnTo>
                  <a:lnTo>
                    <a:pt x="5" y="3"/>
                  </a:lnTo>
                  <a:lnTo>
                    <a:pt x="9" y="1"/>
                  </a:lnTo>
                  <a:lnTo>
                    <a:pt x="5" y="1"/>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29" name="Freeform 305"/>
            <p:cNvSpPr>
              <a:spLocks/>
            </p:cNvSpPr>
            <p:nvPr/>
          </p:nvSpPr>
          <p:spPr bwMode="auto">
            <a:xfrm>
              <a:off x="1659" y="1660"/>
              <a:ext cx="9" cy="9"/>
            </a:xfrm>
            <a:custGeom>
              <a:avLst/>
              <a:gdLst>
                <a:gd name="T0" fmla="*/ 4 w 9"/>
                <a:gd name="T1" fmla="*/ 0 h 9"/>
                <a:gd name="T2" fmla="*/ 4 w 9"/>
                <a:gd name="T3" fmla="*/ 3 h 9"/>
                <a:gd name="T4" fmla="*/ 0 w 9"/>
                <a:gd name="T5" fmla="*/ 3 h 9"/>
                <a:gd name="T6" fmla="*/ 2 w 9"/>
                <a:gd name="T7" fmla="*/ 5 h 9"/>
                <a:gd name="T8" fmla="*/ 2 w 9"/>
                <a:gd name="T9" fmla="*/ 9 h 9"/>
                <a:gd name="T10" fmla="*/ 4 w 9"/>
                <a:gd name="T11" fmla="*/ 5 h 9"/>
                <a:gd name="T12" fmla="*/ 7 w 9"/>
                <a:gd name="T13" fmla="*/ 9 h 9"/>
                <a:gd name="T14" fmla="*/ 5 w 9"/>
                <a:gd name="T15" fmla="*/ 5 h 9"/>
                <a:gd name="T16" fmla="*/ 9 w 9"/>
                <a:gd name="T17" fmla="*/ 3 h 9"/>
                <a:gd name="T18" fmla="*/ 5 w 9"/>
                <a:gd name="T19" fmla="*/ 3 h 9"/>
                <a:gd name="T20" fmla="*/ 4 w 9"/>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9">
                  <a:moveTo>
                    <a:pt x="4" y="0"/>
                  </a:moveTo>
                  <a:lnTo>
                    <a:pt x="4" y="3"/>
                  </a:lnTo>
                  <a:lnTo>
                    <a:pt x="0" y="3"/>
                  </a:lnTo>
                  <a:lnTo>
                    <a:pt x="2" y="5"/>
                  </a:lnTo>
                  <a:lnTo>
                    <a:pt x="2" y="9"/>
                  </a:lnTo>
                  <a:lnTo>
                    <a:pt x="4" y="5"/>
                  </a:lnTo>
                  <a:lnTo>
                    <a:pt x="7" y="9"/>
                  </a:lnTo>
                  <a:lnTo>
                    <a:pt x="5" y="5"/>
                  </a:lnTo>
                  <a:lnTo>
                    <a:pt x="9" y="3"/>
                  </a:lnTo>
                  <a:lnTo>
                    <a:pt x="5" y="3"/>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30" name="Freeform 306"/>
            <p:cNvSpPr>
              <a:spLocks/>
            </p:cNvSpPr>
            <p:nvPr/>
          </p:nvSpPr>
          <p:spPr bwMode="auto">
            <a:xfrm>
              <a:off x="1659" y="1681"/>
              <a:ext cx="9" cy="7"/>
            </a:xfrm>
            <a:custGeom>
              <a:avLst/>
              <a:gdLst>
                <a:gd name="T0" fmla="*/ 4 w 9"/>
                <a:gd name="T1" fmla="*/ 0 h 7"/>
                <a:gd name="T2" fmla="*/ 4 w 9"/>
                <a:gd name="T3" fmla="*/ 1 h 7"/>
                <a:gd name="T4" fmla="*/ 0 w 9"/>
                <a:gd name="T5" fmla="*/ 1 h 7"/>
                <a:gd name="T6" fmla="*/ 2 w 9"/>
                <a:gd name="T7" fmla="*/ 3 h 7"/>
                <a:gd name="T8" fmla="*/ 2 w 9"/>
                <a:gd name="T9" fmla="*/ 7 h 7"/>
                <a:gd name="T10" fmla="*/ 4 w 9"/>
                <a:gd name="T11" fmla="*/ 5 h 7"/>
                <a:gd name="T12" fmla="*/ 7 w 9"/>
                <a:gd name="T13" fmla="*/ 7 h 7"/>
                <a:gd name="T14" fmla="*/ 5 w 9"/>
                <a:gd name="T15" fmla="*/ 3 h 7"/>
                <a:gd name="T16" fmla="*/ 9 w 9"/>
                <a:gd name="T17" fmla="*/ 1 h 7"/>
                <a:gd name="T18" fmla="*/ 5 w 9"/>
                <a:gd name="T19" fmla="*/ 1 h 7"/>
                <a:gd name="T20" fmla="*/ 4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4" y="0"/>
                  </a:moveTo>
                  <a:lnTo>
                    <a:pt x="4" y="1"/>
                  </a:lnTo>
                  <a:lnTo>
                    <a:pt x="0" y="1"/>
                  </a:lnTo>
                  <a:lnTo>
                    <a:pt x="2" y="3"/>
                  </a:lnTo>
                  <a:lnTo>
                    <a:pt x="2" y="7"/>
                  </a:lnTo>
                  <a:lnTo>
                    <a:pt x="4" y="5"/>
                  </a:lnTo>
                  <a:lnTo>
                    <a:pt x="7" y="7"/>
                  </a:lnTo>
                  <a:lnTo>
                    <a:pt x="5" y="3"/>
                  </a:lnTo>
                  <a:lnTo>
                    <a:pt x="9" y="1"/>
                  </a:lnTo>
                  <a:lnTo>
                    <a:pt x="5" y="1"/>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31" name="Freeform 307"/>
            <p:cNvSpPr>
              <a:spLocks/>
            </p:cNvSpPr>
            <p:nvPr/>
          </p:nvSpPr>
          <p:spPr bwMode="auto">
            <a:xfrm>
              <a:off x="1659" y="1700"/>
              <a:ext cx="9" cy="7"/>
            </a:xfrm>
            <a:custGeom>
              <a:avLst/>
              <a:gdLst>
                <a:gd name="T0" fmla="*/ 4 w 9"/>
                <a:gd name="T1" fmla="*/ 0 h 7"/>
                <a:gd name="T2" fmla="*/ 4 w 9"/>
                <a:gd name="T3" fmla="*/ 1 h 7"/>
                <a:gd name="T4" fmla="*/ 0 w 9"/>
                <a:gd name="T5" fmla="*/ 1 h 7"/>
                <a:gd name="T6" fmla="*/ 2 w 9"/>
                <a:gd name="T7" fmla="*/ 3 h 7"/>
                <a:gd name="T8" fmla="*/ 2 w 9"/>
                <a:gd name="T9" fmla="*/ 7 h 7"/>
                <a:gd name="T10" fmla="*/ 4 w 9"/>
                <a:gd name="T11" fmla="*/ 5 h 7"/>
                <a:gd name="T12" fmla="*/ 7 w 9"/>
                <a:gd name="T13" fmla="*/ 7 h 7"/>
                <a:gd name="T14" fmla="*/ 5 w 9"/>
                <a:gd name="T15" fmla="*/ 3 h 7"/>
                <a:gd name="T16" fmla="*/ 9 w 9"/>
                <a:gd name="T17" fmla="*/ 1 h 7"/>
                <a:gd name="T18" fmla="*/ 5 w 9"/>
                <a:gd name="T19" fmla="*/ 1 h 7"/>
                <a:gd name="T20" fmla="*/ 4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4" y="0"/>
                  </a:moveTo>
                  <a:lnTo>
                    <a:pt x="4" y="1"/>
                  </a:lnTo>
                  <a:lnTo>
                    <a:pt x="0" y="1"/>
                  </a:lnTo>
                  <a:lnTo>
                    <a:pt x="2" y="3"/>
                  </a:lnTo>
                  <a:lnTo>
                    <a:pt x="2" y="7"/>
                  </a:lnTo>
                  <a:lnTo>
                    <a:pt x="4" y="5"/>
                  </a:lnTo>
                  <a:lnTo>
                    <a:pt x="7" y="7"/>
                  </a:lnTo>
                  <a:lnTo>
                    <a:pt x="5" y="3"/>
                  </a:lnTo>
                  <a:lnTo>
                    <a:pt x="9" y="1"/>
                  </a:lnTo>
                  <a:lnTo>
                    <a:pt x="5" y="1"/>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32" name="Freeform 308"/>
            <p:cNvSpPr>
              <a:spLocks/>
            </p:cNvSpPr>
            <p:nvPr/>
          </p:nvSpPr>
          <p:spPr bwMode="auto">
            <a:xfrm>
              <a:off x="1659" y="1719"/>
              <a:ext cx="9" cy="9"/>
            </a:xfrm>
            <a:custGeom>
              <a:avLst/>
              <a:gdLst>
                <a:gd name="T0" fmla="*/ 4 w 9"/>
                <a:gd name="T1" fmla="*/ 0 h 9"/>
                <a:gd name="T2" fmla="*/ 4 w 9"/>
                <a:gd name="T3" fmla="*/ 3 h 9"/>
                <a:gd name="T4" fmla="*/ 0 w 9"/>
                <a:gd name="T5" fmla="*/ 3 h 9"/>
                <a:gd name="T6" fmla="*/ 2 w 9"/>
                <a:gd name="T7" fmla="*/ 5 h 9"/>
                <a:gd name="T8" fmla="*/ 2 w 9"/>
                <a:gd name="T9" fmla="*/ 9 h 9"/>
                <a:gd name="T10" fmla="*/ 4 w 9"/>
                <a:gd name="T11" fmla="*/ 5 h 9"/>
                <a:gd name="T12" fmla="*/ 7 w 9"/>
                <a:gd name="T13" fmla="*/ 9 h 9"/>
                <a:gd name="T14" fmla="*/ 5 w 9"/>
                <a:gd name="T15" fmla="*/ 5 h 9"/>
                <a:gd name="T16" fmla="*/ 9 w 9"/>
                <a:gd name="T17" fmla="*/ 3 h 9"/>
                <a:gd name="T18" fmla="*/ 5 w 9"/>
                <a:gd name="T19" fmla="*/ 3 h 9"/>
                <a:gd name="T20" fmla="*/ 4 w 9"/>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9">
                  <a:moveTo>
                    <a:pt x="4" y="0"/>
                  </a:moveTo>
                  <a:lnTo>
                    <a:pt x="4" y="3"/>
                  </a:lnTo>
                  <a:lnTo>
                    <a:pt x="0" y="3"/>
                  </a:lnTo>
                  <a:lnTo>
                    <a:pt x="2" y="5"/>
                  </a:lnTo>
                  <a:lnTo>
                    <a:pt x="2" y="9"/>
                  </a:lnTo>
                  <a:lnTo>
                    <a:pt x="4" y="5"/>
                  </a:lnTo>
                  <a:lnTo>
                    <a:pt x="7" y="9"/>
                  </a:lnTo>
                  <a:lnTo>
                    <a:pt x="5" y="5"/>
                  </a:lnTo>
                  <a:lnTo>
                    <a:pt x="9" y="3"/>
                  </a:lnTo>
                  <a:lnTo>
                    <a:pt x="5" y="3"/>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33" name="Freeform 309"/>
            <p:cNvSpPr>
              <a:spLocks/>
            </p:cNvSpPr>
            <p:nvPr/>
          </p:nvSpPr>
          <p:spPr bwMode="auto">
            <a:xfrm>
              <a:off x="1671" y="1651"/>
              <a:ext cx="9" cy="7"/>
            </a:xfrm>
            <a:custGeom>
              <a:avLst/>
              <a:gdLst>
                <a:gd name="T0" fmla="*/ 4 w 9"/>
                <a:gd name="T1" fmla="*/ 0 h 7"/>
                <a:gd name="T2" fmla="*/ 4 w 9"/>
                <a:gd name="T3" fmla="*/ 4 h 7"/>
                <a:gd name="T4" fmla="*/ 0 w 9"/>
                <a:gd name="T5" fmla="*/ 4 h 7"/>
                <a:gd name="T6" fmla="*/ 2 w 9"/>
                <a:gd name="T7" fmla="*/ 4 h 7"/>
                <a:gd name="T8" fmla="*/ 2 w 9"/>
                <a:gd name="T9" fmla="*/ 7 h 7"/>
                <a:gd name="T10" fmla="*/ 4 w 9"/>
                <a:gd name="T11" fmla="*/ 5 h 7"/>
                <a:gd name="T12" fmla="*/ 7 w 9"/>
                <a:gd name="T13" fmla="*/ 7 h 7"/>
                <a:gd name="T14" fmla="*/ 5 w 9"/>
                <a:gd name="T15" fmla="*/ 5 h 7"/>
                <a:gd name="T16" fmla="*/ 9 w 9"/>
                <a:gd name="T17" fmla="*/ 4 h 7"/>
                <a:gd name="T18" fmla="*/ 5 w 9"/>
                <a:gd name="T19" fmla="*/ 4 h 7"/>
                <a:gd name="T20" fmla="*/ 4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4" y="0"/>
                  </a:moveTo>
                  <a:lnTo>
                    <a:pt x="4" y="4"/>
                  </a:lnTo>
                  <a:lnTo>
                    <a:pt x="0" y="4"/>
                  </a:lnTo>
                  <a:lnTo>
                    <a:pt x="2" y="4"/>
                  </a:lnTo>
                  <a:lnTo>
                    <a:pt x="2" y="7"/>
                  </a:lnTo>
                  <a:lnTo>
                    <a:pt x="4" y="5"/>
                  </a:lnTo>
                  <a:lnTo>
                    <a:pt x="7" y="7"/>
                  </a:lnTo>
                  <a:lnTo>
                    <a:pt x="5" y="5"/>
                  </a:lnTo>
                  <a:lnTo>
                    <a:pt x="9" y="4"/>
                  </a:lnTo>
                  <a:lnTo>
                    <a:pt x="5" y="4"/>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34" name="Freeform 310"/>
            <p:cNvSpPr>
              <a:spLocks/>
            </p:cNvSpPr>
            <p:nvPr/>
          </p:nvSpPr>
          <p:spPr bwMode="auto">
            <a:xfrm>
              <a:off x="1671" y="1670"/>
              <a:ext cx="9" cy="9"/>
            </a:xfrm>
            <a:custGeom>
              <a:avLst/>
              <a:gdLst>
                <a:gd name="T0" fmla="*/ 4 w 9"/>
                <a:gd name="T1" fmla="*/ 0 h 9"/>
                <a:gd name="T2" fmla="*/ 4 w 9"/>
                <a:gd name="T3" fmla="*/ 4 h 9"/>
                <a:gd name="T4" fmla="*/ 0 w 9"/>
                <a:gd name="T5" fmla="*/ 4 h 9"/>
                <a:gd name="T6" fmla="*/ 2 w 9"/>
                <a:gd name="T7" fmla="*/ 5 h 9"/>
                <a:gd name="T8" fmla="*/ 2 w 9"/>
                <a:gd name="T9" fmla="*/ 9 h 9"/>
                <a:gd name="T10" fmla="*/ 4 w 9"/>
                <a:gd name="T11" fmla="*/ 5 h 9"/>
                <a:gd name="T12" fmla="*/ 7 w 9"/>
                <a:gd name="T13" fmla="*/ 9 h 9"/>
                <a:gd name="T14" fmla="*/ 5 w 9"/>
                <a:gd name="T15" fmla="*/ 5 h 9"/>
                <a:gd name="T16" fmla="*/ 9 w 9"/>
                <a:gd name="T17" fmla="*/ 4 h 9"/>
                <a:gd name="T18" fmla="*/ 5 w 9"/>
                <a:gd name="T19" fmla="*/ 4 h 9"/>
                <a:gd name="T20" fmla="*/ 4 w 9"/>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9">
                  <a:moveTo>
                    <a:pt x="4" y="0"/>
                  </a:moveTo>
                  <a:lnTo>
                    <a:pt x="4" y="4"/>
                  </a:lnTo>
                  <a:lnTo>
                    <a:pt x="0" y="4"/>
                  </a:lnTo>
                  <a:lnTo>
                    <a:pt x="2" y="5"/>
                  </a:lnTo>
                  <a:lnTo>
                    <a:pt x="2" y="9"/>
                  </a:lnTo>
                  <a:lnTo>
                    <a:pt x="4" y="5"/>
                  </a:lnTo>
                  <a:lnTo>
                    <a:pt x="7" y="9"/>
                  </a:lnTo>
                  <a:lnTo>
                    <a:pt x="5" y="5"/>
                  </a:lnTo>
                  <a:lnTo>
                    <a:pt x="9" y="4"/>
                  </a:lnTo>
                  <a:lnTo>
                    <a:pt x="5" y="4"/>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35" name="Freeform 311"/>
            <p:cNvSpPr>
              <a:spLocks/>
            </p:cNvSpPr>
            <p:nvPr/>
          </p:nvSpPr>
          <p:spPr bwMode="auto">
            <a:xfrm>
              <a:off x="1671" y="1691"/>
              <a:ext cx="9" cy="7"/>
            </a:xfrm>
            <a:custGeom>
              <a:avLst/>
              <a:gdLst>
                <a:gd name="T0" fmla="*/ 4 w 9"/>
                <a:gd name="T1" fmla="*/ 0 h 7"/>
                <a:gd name="T2" fmla="*/ 4 w 9"/>
                <a:gd name="T3" fmla="*/ 2 h 7"/>
                <a:gd name="T4" fmla="*/ 0 w 9"/>
                <a:gd name="T5" fmla="*/ 2 h 7"/>
                <a:gd name="T6" fmla="*/ 2 w 9"/>
                <a:gd name="T7" fmla="*/ 4 h 7"/>
                <a:gd name="T8" fmla="*/ 2 w 9"/>
                <a:gd name="T9" fmla="*/ 7 h 7"/>
                <a:gd name="T10" fmla="*/ 4 w 9"/>
                <a:gd name="T11" fmla="*/ 5 h 7"/>
                <a:gd name="T12" fmla="*/ 7 w 9"/>
                <a:gd name="T13" fmla="*/ 7 h 7"/>
                <a:gd name="T14" fmla="*/ 5 w 9"/>
                <a:gd name="T15" fmla="*/ 4 h 7"/>
                <a:gd name="T16" fmla="*/ 9 w 9"/>
                <a:gd name="T17" fmla="*/ 2 h 7"/>
                <a:gd name="T18" fmla="*/ 5 w 9"/>
                <a:gd name="T19" fmla="*/ 2 h 7"/>
                <a:gd name="T20" fmla="*/ 4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4" y="0"/>
                  </a:moveTo>
                  <a:lnTo>
                    <a:pt x="4" y="2"/>
                  </a:lnTo>
                  <a:lnTo>
                    <a:pt x="0" y="2"/>
                  </a:lnTo>
                  <a:lnTo>
                    <a:pt x="2" y="4"/>
                  </a:lnTo>
                  <a:lnTo>
                    <a:pt x="2" y="7"/>
                  </a:lnTo>
                  <a:lnTo>
                    <a:pt x="4" y="5"/>
                  </a:lnTo>
                  <a:lnTo>
                    <a:pt x="7" y="7"/>
                  </a:lnTo>
                  <a:lnTo>
                    <a:pt x="5" y="4"/>
                  </a:lnTo>
                  <a:lnTo>
                    <a:pt x="9" y="2"/>
                  </a:lnTo>
                  <a:lnTo>
                    <a:pt x="5" y="2"/>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36" name="Freeform 312"/>
            <p:cNvSpPr>
              <a:spLocks/>
            </p:cNvSpPr>
            <p:nvPr/>
          </p:nvSpPr>
          <p:spPr bwMode="auto">
            <a:xfrm>
              <a:off x="1671" y="1710"/>
              <a:ext cx="9" cy="7"/>
            </a:xfrm>
            <a:custGeom>
              <a:avLst/>
              <a:gdLst>
                <a:gd name="T0" fmla="*/ 4 w 9"/>
                <a:gd name="T1" fmla="*/ 0 h 7"/>
                <a:gd name="T2" fmla="*/ 4 w 9"/>
                <a:gd name="T3" fmla="*/ 4 h 7"/>
                <a:gd name="T4" fmla="*/ 0 w 9"/>
                <a:gd name="T5" fmla="*/ 4 h 7"/>
                <a:gd name="T6" fmla="*/ 2 w 9"/>
                <a:gd name="T7" fmla="*/ 4 h 7"/>
                <a:gd name="T8" fmla="*/ 2 w 9"/>
                <a:gd name="T9" fmla="*/ 7 h 7"/>
                <a:gd name="T10" fmla="*/ 4 w 9"/>
                <a:gd name="T11" fmla="*/ 5 h 7"/>
                <a:gd name="T12" fmla="*/ 7 w 9"/>
                <a:gd name="T13" fmla="*/ 7 h 7"/>
                <a:gd name="T14" fmla="*/ 5 w 9"/>
                <a:gd name="T15" fmla="*/ 5 h 7"/>
                <a:gd name="T16" fmla="*/ 9 w 9"/>
                <a:gd name="T17" fmla="*/ 4 h 7"/>
                <a:gd name="T18" fmla="*/ 5 w 9"/>
                <a:gd name="T19" fmla="*/ 4 h 7"/>
                <a:gd name="T20" fmla="*/ 4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4" y="0"/>
                  </a:moveTo>
                  <a:lnTo>
                    <a:pt x="4" y="4"/>
                  </a:lnTo>
                  <a:lnTo>
                    <a:pt x="0" y="4"/>
                  </a:lnTo>
                  <a:lnTo>
                    <a:pt x="2" y="4"/>
                  </a:lnTo>
                  <a:lnTo>
                    <a:pt x="2" y="7"/>
                  </a:lnTo>
                  <a:lnTo>
                    <a:pt x="4" y="5"/>
                  </a:lnTo>
                  <a:lnTo>
                    <a:pt x="7" y="7"/>
                  </a:lnTo>
                  <a:lnTo>
                    <a:pt x="5" y="5"/>
                  </a:lnTo>
                  <a:lnTo>
                    <a:pt x="9" y="4"/>
                  </a:lnTo>
                  <a:lnTo>
                    <a:pt x="5" y="4"/>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37" name="Freeform 313"/>
            <p:cNvSpPr>
              <a:spLocks/>
            </p:cNvSpPr>
            <p:nvPr/>
          </p:nvSpPr>
          <p:spPr bwMode="auto">
            <a:xfrm>
              <a:off x="1683" y="1641"/>
              <a:ext cx="7" cy="7"/>
            </a:xfrm>
            <a:custGeom>
              <a:avLst/>
              <a:gdLst>
                <a:gd name="T0" fmla="*/ 4 w 7"/>
                <a:gd name="T1" fmla="*/ 0 h 7"/>
                <a:gd name="T2" fmla="*/ 2 w 7"/>
                <a:gd name="T3" fmla="*/ 1 h 7"/>
                <a:gd name="T4" fmla="*/ 0 w 7"/>
                <a:gd name="T5" fmla="*/ 1 h 7"/>
                <a:gd name="T6" fmla="*/ 2 w 7"/>
                <a:gd name="T7" fmla="*/ 3 h 7"/>
                <a:gd name="T8" fmla="*/ 0 w 7"/>
                <a:gd name="T9" fmla="*/ 7 h 7"/>
                <a:gd name="T10" fmla="*/ 4 w 7"/>
                <a:gd name="T11" fmla="*/ 5 h 7"/>
                <a:gd name="T12" fmla="*/ 7 w 7"/>
                <a:gd name="T13" fmla="*/ 7 h 7"/>
                <a:gd name="T14" fmla="*/ 6 w 7"/>
                <a:gd name="T15" fmla="*/ 3 h 7"/>
                <a:gd name="T16" fmla="*/ 7 w 7"/>
                <a:gd name="T17" fmla="*/ 1 h 7"/>
                <a:gd name="T18" fmla="*/ 6 w 7"/>
                <a:gd name="T19" fmla="*/ 1 h 7"/>
                <a:gd name="T20" fmla="*/ 4 w 7"/>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4" y="0"/>
                  </a:moveTo>
                  <a:lnTo>
                    <a:pt x="2" y="1"/>
                  </a:lnTo>
                  <a:lnTo>
                    <a:pt x="0" y="1"/>
                  </a:lnTo>
                  <a:lnTo>
                    <a:pt x="2" y="3"/>
                  </a:lnTo>
                  <a:lnTo>
                    <a:pt x="0" y="7"/>
                  </a:lnTo>
                  <a:lnTo>
                    <a:pt x="4" y="5"/>
                  </a:lnTo>
                  <a:lnTo>
                    <a:pt x="7" y="7"/>
                  </a:lnTo>
                  <a:lnTo>
                    <a:pt x="6" y="3"/>
                  </a:lnTo>
                  <a:lnTo>
                    <a:pt x="7" y="1"/>
                  </a:lnTo>
                  <a:lnTo>
                    <a:pt x="6" y="1"/>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38" name="Freeform 314"/>
            <p:cNvSpPr>
              <a:spLocks/>
            </p:cNvSpPr>
            <p:nvPr/>
          </p:nvSpPr>
          <p:spPr bwMode="auto">
            <a:xfrm>
              <a:off x="1683" y="1660"/>
              <a:ext cx="7" cy="9"/>
            </a:xfrm>
            <a:custGeom>
              <a:avLst/>
              <a:gdLst>
                <a:gd name="T0" fmla="*/ 4 w 7"/>
                <a:gd name="T1" fmla="*/ 0 h 9"/>
                <a:gd name="T2" fmla="*/ 2 w 7"/>
                <a:gd name="T3" fmla="*/ 3 h 9"/>
                <a:gd name="T4" fmla="*/ 0 w 7"/>
                <a:gd name="T5" fmla="*/ 3 h 9"/>
                <a:gd name="T6" fmla="*/ 2 w 7"/>
                <a:gd name="T7" fmla="*/ 5 h 9"/>
                <a:gd name="T8" fmla="*/ 0 w 7"/>
                <a:gd name="T9" fmla="*/ 9 h 9"/>
                <a:gd name="T10" fmla="*/ 4 w 7"/>
                <a:gd name="T11" fmla="*/ 5 h 9"/>
                <a:gd name="T12" fmla="*/ 7 w 7"/>
                <a:gd name="T13" fmla="*/ 9 h 9"/>
                <a:gd name="T14" fmla="*/ 6 w 7"/>
                <a:gd name="T15" fmla="*/ 5 h 9"/>
                <a:gd name="T16" fmla="*/ 7 w 7"/>
                <a:gd name="T17" fmla="*/ 3 h 9"/>
                <a:gd name="T18" fmla="*/ 6 w 7"/>
                <a:gd name="T19" fmla="*/ 3 h 9"/>
                <a:gd name="T20" fmla="*/ 4 w 7"/>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4" y="0"/>
                  </a:moveTo>
                  <a:lnTo>
                    <a:pt x="2" y="3"/>
                  </a:lnTo>
                  <a:lnTo>
                    <a:pt x="0" y="3"/>
                  </a:lnTo>
                  <a:lnTo>
                    <a:pt x="2" y="5"/>
                  </a:lnTo>
                  <a:lnTo>
                    <a:pt x="0" y="9"/>
                  </a:lnTo>
                  <a:lnTo>
                    <a:pt x="4" y="5"/>
                  </a:lnTo>
                  <a:lnTo>
                    <a:pt x="7" y="9"/>
                  </a:lnTo>
                  <a:lnTo>
                    <a:pt x="6" y="5"/>
                  </a:lnTo>
                  <a:lnTo>
                    <a:pt x="7" y="3"/>
                  </a:lnTo>
                  <a:lnTo>
                    <a:pt x="6" y="3"/>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39" name="Freeform 315"/>
            <p:cNvSpPr>
              <a:spLocks/>
            </p:cNvSpPr>
            <p:nvPr/>
          </p:nvSpPr>
          <p:spPr bwMode="auto">
            <a:xfrm>
              <a:off x="1683" y="1681"/>
              <a:ext cx="7" cy="7"/>
            </a:xfrm>
            <a:custGeom>
              <a:avLst/>
              <a:gdLst>
                <a:gd name="T0" fmla="*/ 4 w 7"/>
                <a:gd name="T1" fmla="*/ 0 h 7"/>
                <a:gd name="T2" fmla="*/ 2 w 7"/>
                <a:gd name="T3" fmla="*/ 1 h 7"/>
                <a:gd name="T4" fmla="*/ 0 w 7"/>
                <a:gd name="T5" fmla="*/ 1 h 7"/>
                <a:gd name="T6" fmla="*/ 2 w 7"/>
                <a:gd name="T7" fmla="*/ 3 h 7"/>
                <a:gd name="T8" fmla="*/ 0 w 7"/>
                <a:gd name="T9" fmla="*/ 7 h 7"/>
                <a:gd name="T10" fmla="*/ 4 w 7"/>
                <a:gd name="T11" fmla="*/ 5 h 7"/>
                <a:gd name="T12" fmla="*/ 7 w 7"/>
                <a:gd name="T13" fmla="*/ 7 h 7"/>
                <a:gd name="T14" fmla="*/ 6 w 7"/>
                <a:gd name="T15" fmla="*/ 3 h 7"/>
                <a:gd name="T16" fmla="*/ 7 w 7"/>
                <a:gd name="T17" fmla="*/ 1 h 7"/>
                <a:gd name="T18" fmla="*/ 6 w 7"/>
                <a:gd name="T19" fmla="*/ 1 h 7"/>
                <a:gd name="T20" fmla="*/ 4 w 7"/>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4" y="0"/>
                  </a:moveTo>
                  <a:lnTo>
                    <a:pt x="2" y="1"/>
                  </a:lnTo>
                  <a:lnTo>
                    <a:pt x="0" y="1"/>
                  </a:lnTo>
                  <a:lnTo>
                    <a:pt x="2" y="3"/>
                  </a:lnTo>
                  <a:lnTo>
                    <a:pt x="0" y="7"/>
                  </a:lnTo>
                  <a:lnTo>
                    <a:pt x="4" y="5"/>
                  </a:lnTo>
                  <a:lnTo>
                    <a:pt x="7" y="7"/>
                  </a:lnTo>
                  <a:lnTo>
                    <a:pt x="6" y="3"/>
                  </a:lnTo>
                  <a:lnTo>
                    <a:pt x="7" y="1"/>
                  </a:lnTo>
                  <a:lnTo>
                    <a:pt x="6" y="1"/>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40" name="Freeform 316"/>
            <p:cNvSpPr>
              <a:spLocks/>
            </p:cNvSpPr>
            <p:nvPr/>
          </p:nvSpPr>
          <p:spPr bwMode="auto">
            <a:xfrm>
              <a:off x="1683" y="1700"/>
              <a:ext cx="7" cy="7"/>
            </a:xfrm>
            <a:custGeom>
              <a:avLst/>
              <a:gdLst>
                <a:gd name="T0" fmla="*/ 4 w 7"/>
                <a:gd name="T1" fmla="*/ 0 h 7"/>
                <a:gd name="T2" fmla="*/ 2 w 7"/>
                <a:gd name="T3" fmla="*/ 1 h 7"/>
                <a:gd name="T4" fmla="*/ 0 w 7"/>
                <a:gd name="T5" fmla="*/ 1 h 7"/>
                <a:gd name="T6" fmla="*/ 2 w 7"/>
                <a:gd name="T7" fmla="*/ 3 h 7"/>
                <a:gd name="T8" fmla="*/ 0 w 7"/>
                <a:gd name="T9" fmla="*/ 7 h 7"/>
                <a:gd name="T10" fmla="*/ 4 w 7"/>
                <a:gd name="T11" fmla="*/ 5 h 7"/>
                <a:gd name="T12" fmla="*/ 7 w 7"/>
                <a:gd name="T13" fmla="*/ 7 h 7"/>
                <a:gd name="T14" fmla="*/ 6 w 7"/>
                <a:gd name="T15" fmla="*/ 3 h 7"/>
                <a:gd name="T16" fmla="*/ 7 w 7"/>
                <a:gd name="T17" fmla="*/ 1 h 7"/>
                <a:gd name="T18" fmla="*/ 6 w 7"/>
                <a:gd name="T19" fmla="*/ 1 h 7"/>
                <a:gd name="T20" fmla="*/ 4 w 7"/>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4" y="0"/>
                  </a:moveTo>
                  <a:lnTo>
                    <a:pt x="2" y="1"/>
                  </a:lnTo>
                  <a:lnTo>
                    <a:pt x="0" y="1"/>
                  </a:lnTo>
                  <a:lnTo>
                    <a:pt x="2" y="3"/>
                  </a:lnTo>
                  <a:lnTo>
                    <a:pt x="0" y="7"/>
                  </a:lnTo>
                  <a:lnTo>
                    <a:pt x="4" y="5"/>
                  </a:lnTo>
                  <a:lnTo>
                    <a:pt x="7" y="7"/>
                  </a:lnTo>
                  <a:lnTo>
                    <a:pt x="6" y="3"/>
                  </a:lnTo>
                  <a:lnTo>
                    <a:pt x="7" y="1"/>
                  </a:lnTo>
                  <a:lnTo>
                    <a:pt x="6" y="1"/>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41" name="Freeform 317"/>
            <p:cNvSpPr>
              <a:spLocks/>
            </p:cNvSpPr>
            <p:nvPr/>
          </p:nvSpPr>
          <p:spPr bwMode="auto">
            <a:xfrm>
              <a:off x="1683" y="1719"/>
              <a:ext cx="7" cy="9"/>
            </a:xfrm>
            <a:custGeom>
              <a:avLst/>
              <a:gdLst>
                <a:gd name="T0" fmla="*/ 4 w 7"/>
                <a:gd name="T1" fmla="*/ 0 h 9"/>
                <a:gd name="T2" fmla="*/ 2 w 7"/>
                <a:gd name="T3" fmla="*/ 3 h 9"/>
                <a:gd name="T4" fmla="*/ 0 w 7"/>
                <a:gd name="T5" fmla="*/ 3 h 9"/>
                <a:gd name="T6" fmla="*/ 2 w 7"/>
                <a:gd name="T7" fmla="*/ 5 h 9"/>
                <a:gd name="T8" fmla="*/ 0 w 7"/>
                <a:gd name="T9" fmla="*/ 9 h 9"/>
                <a:gd name="T10" fmla="*/ 4 w 7"/>
                <a:gd name="T11" fmla="*/ 5 h 9"/>
                <a:gd name="T12" fmla="*/ 7 w 7"/>
                <a:gd name="T13" fmla="*/ 9 h 9"/>
                <a:gd name="T14" fmla="*/ 6 w 7"/>
                <a:gd name="T15" fmla="*/ 5 h 9"/>
                <a:gd name="T16" fmla="*/ 7 w 7"/>
                <a:gd name="T17" fmla="*/ 3 h 9"/>
                <a:gd name="T18" fmla="*/ 6 w 7"/>
                <a:gd name="T19" fmla="*/ 3 h 9"/>
                <a:gd name="T20" fmla="*/ 4 w 7"/>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4" y="0"/>
                  </a:moveTo>
                  <a:lnTo>
                    <a:pt x="2" y="3"/>
                  </a:lnTo>
                  <a:lnTo>
                    <a:pt x="0" y="3"/>
                  </a:lnTo>
                  <a:lnTo>
                    <a:pt x="2" y="5"/>
                  </a:lnTo>
                  <a:lnTo>
                    <a:pt x="0" y="9"/>
                  </a:lnTo>
                  <a:lnTo>
                    <a:pt x="4" y="5"/>
                  </a:lnTo>
                  <a:lnTo>
                    <a:pt x="7" y="9"/>
                  </a:lnTo>
                  <a:lnTo>
                    <a:pt x="6" y="5"/>
                  </a:lnTo>
                  <a:lnTo>
                    <a:pt x="7" y="3"/>
                  </a:lnTo>
                  <a:lnTo>
                    <a:pt x="6" y="3"/>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42" name="Freeform 318"/>
            <p:cNvSpPr>
              <a:spLocks/>
            </p:cNvSpPr>
            <p:nvPr/>
          </p:nvSpPr>
          <p:spPr bwMode="auto">
            <a:xfrm>
              <a:off x="1696" y="1651"/>
              <a:ext cx="7" cy="7"/>
            </a:xfrm>
            <a:custGeom>
              <a:avLst/>
              <a:gdLst>
                <a:gd name="T0" fmla="*/ 3 w 7"/>
                <a:gd name="T1" fmla="*/ 0 h 7"/>
                <a:gd name="T2" fmla="*/ 1 w 7"/>
                <a:gd name="T3" fmla="*/ 4 h 7"/>
                <a:gd name="T4" fmla="*/ 0 w 7"/>
                <a:gd name="T5" fmla="*/ 4 h 7"/>
                <a:gd name="T6" fmla="*/ 1 w 7"/>
                <a:gd name="T7" fmla="*/ 4 h 7"/>
                <a:gd name="T8" fmla="*/ 0 w 7"/>
                <a:gd name="T9" fmla="*/ 7 h 7"/>
                <a:gd name="T10" fmla="*/ 3 w 7"/>
                <a:gd name="T11" fmla="*/ 5 h 7"/>
                <a:gd name="T12" fmla="*/ 5 w 7"/>
                <a:gd name="T13" fmla="*/ 7 h 7"/>
                <a:gd name="T14" fmla="*/ 5 w 7"/>
                <a:gd name="T15" fmla="*/ 5 h 7"/>
                <a:gd name="T16" fmla="*/ 7 w 7"/>
                <a:gd name="T17" fmla="*/ 4 h 7"/>
                <a:gd name="T18" fmla="*/ 5 w 7"/>
                <a:gd name="T19" fmla="*/ 4 h 7"/>
                <a:gd name="T20" fmla="*/ 3 w 7"/>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3" y="0"/>
                  </a:moveTo>
                  <a:lnTo>
                    <a:pt x="1" y="4"/>
                  </a:lnTo>
                  <a:lnTo>
                    <a:pt x="0" y="4"/>
                  </a:lnTo>
                  <a:lnTo>
                    <a:pt x="1" y="4"/>
                  </a:lnTo>
                  <a:lnTo>
                    <a:pt x="0" y="7"/>
                  </a:lnTo>
                  <a:lnTo>
                    <a:pt x="3" y="5"/>
                  </a:lnTo>
                  <a:lnTo>
                    <a:pt x="5" y="7"/>
                  </a:lnTo>
                  <a:lnTo>
                    <a:pt x="5" y="5"/>
                  </a:lnTo>
                  <a:lnTo>
                    <a:pt x="7" y="4"/>
                  </a:lnTo>
                  <a:lnTo>
                    <a:pt x="5" y="4"/>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43" name="Freeform 319"/>
            <p:cNvSpPr>
              <a:spLocks/>
            </p:cNvSpPr>
            <p:nvPr/>
          </p:nvSpPr>
          <p:spPr bwMode="auto">
            <a:xfrm>
              <a:off x="1696" y="1670"/>
              <a:ext cx="7" cy="9"/>
            </a:xfrm>
            <a:custGeom>
              <a:avLst/>
              <a:gdLst>
                <a:gd name="T0" fmla="*/ 3 w 7"/>
                <a:gd name="T1" fmla="*/ 0 h 9"/>
                <a:gd name="T2" fmla="*/ 1 w 7"/>
                <a:gd name="T3" fmla="*/ 4 h 9"/>
                <a:gd name="T4" fmla="*/ 0 w 7"/>
                <a:gd name="T5" fmla="*/ 4 h 9"/>
                <a:gd name="T6" fmla="*/ 1 w 7"/>
                <a:gd name="T7" fmla="*/ 5 h 9"/>
                <a:gd name="T8" fmla="*/ 0 w 7"/>
                <a:gd name="T9" fmla="*/ 9 h 9"/>
                <a:gd name="T10" fmla="*/ 3 w 7"/>
                <a:gd name="T11" fmla="*/ 5 h 9"/>
                <a:gd name="T12" fmla="*/ 5 w 7"/>
                <a:gd name="T13" fmla="*/ 9 h 9"/>
                <a:gd name="T14" fmla="*/ 5 w 7"/>
                <a:gd name="T15" fmla="*/ 5 h 9"/>
                <a:gd name="T16" fmla="*/ 7 w 7"/>
                <a:gd name="T17" fmla="*/ 4 h 9"/>
                <a:gd name="T18" fmla="*/ 5 w 7"/>
                <a:gd name="T19" fmla="*/ 4 h 9"/>
                <a:gd name="T20" fmla="*/ 3 w 7"/>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3" y="0"/>
                  </a:moveTo>
                  <a:lnTo>
                    <a:pt x="1" y="4"/>
                  </a:lnTo>
                  <a:lnTo>
                    <a:pt x="0" y="4"/>
                  </a:lnTo>
                  <a:lnTo>
                    <a:pt x="1" y="5"/>
                  </a:lnTo>
                  <a:lnTo>
                    <a:pt x="0" y="9"/>
                  </a:lnTo>
                  <a:lnTo>
                    <a:pt x="3" y="5"/>
                  </a:lnTo>
                  <a:lnTo>
                    <a:pt x="5" y="9"/>
                  </a:lnTo>
                  <a:lnTo>
                    <a:pt x="5" y="5"/>
                  </a:lnTo>
                  <a:lnTo>
                    <a:pt x="7" y="4"/>
                  </a:lnTo>
                  <a:lnTo>
                    <a:pt x="5" y="4"/>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44" name="Freeform 320"/>
            <p:cNvSpPr>
              <a:spLocks/>
            </p:cNvSpPr>
            <p:nvPr/>
          </p:nvSpPr>
          <p:spPr bwMode="auto">
            <a:xfrm>
              <a:off x="1696" y="1691"/>
              <a:ext cx="7" cy="7"/>
            </a:xfrm>
            <a:custGeom>
              <a:avLst/>
              <a:gdLst>
                <a:gd name="T0" fmla="*/ 3 w 7"/>
                <a:gd name="T1" fmla="*/ 0 h 7"/>
                <a:gd name="T2" fmla="*/ 1 w 7"/>
                <a:gd name="T3" fmla="*/ 2 h 7"/>
                <a:gd name="T4" fmla="*/ 0 w 7"/>
                <a:gd name="T5" fmla="*/ 2 h 7"/>
                <a:gd name="T6" fmla="*/ 1 w 7"/>
                <a:gd name="T7" fmla="*/ 4 h 7"/>
                <a:gd name="T8" fmla="*/ 0 w 7"/>
                <a:gd name="T9" fmla="*/ 7 h 7"/>
                <a:gd name="T10" fmla="*/ 3 w 7"/>
                <a:gd name="T11" fmla="*/ 5 h 7"/>
                <a:gd name="T12" fmla="*/ 5 w 7"/>
                <a:gd name="T13" fmla="*/ 7 h 7"/>
                <a:gd name="T14" fmla="*/ 5 w 7"/>
                <a:gd name="T15" fmla="*/ 4 h 7"/>
                <a:gd name="T16" fmla="*/ 7 w 7"/>
                <a:gd name="T17" fmla="*/ 2 h 7"/>
                <a:gd name="T18" fmla="*/ 5 w 7"/>
                <a:gd name="T19" fmla="*/ 2 h 7"/>
                <a:gd name="T20" fmla="*/ 3 w 7"/>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3" y="0"/>
                  </a:moveTo>
                  <a:lnTo>
                    <a:pt x="1" y="2"/>
                  </a:lnTo>
                  <a:lnTo>
                    <a:pt x="0" y="2"/>
                  </a:lnTo>
                  <a:lnTo>
                    <a:pt x="1" y="4"/>
                  </a:lnTo>
                  <a:lnTo>
                    <a:pt x="0" y="7"/>
                  </a:lnTo>
                  <a:lnTo>
                    <a:pt x="3" y="5"/>
                  </a:lnTo>
                  <a:lnTo>
                    <a:pt x="5" y="7"/>
                  </a:lnTo>
                  <a:lnTo>
                    <a:pt x="5" y="4"/>
                  </a:lnTo>
                  <a:lnTo>
                    <a:pt x="7" y="2"/>
                  </a:lnTo>
                  <a:lnTo>
                    <a:pt x="5" y="2"/>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45" name="Freeform 321"/>
            <p:cNvSpPr>
              <a:spLocks/>
            </p:cNvSpPr>
            <p:nvPr/>
          </p:nvSpPr>
          <p:spPr bwMode="auto">
            <a:xfrm>
              <a:off x="1696" y="1710"/>
              <a:ext cx="7" cy="7"/>
            </a:xfrm>
            <a:custGeom>
              <a:avLst/>
              <a:gdLst>
                <a:gd name="T0" fmla="*/ 3 w 7"/>
                <a:gd name="T1" fmla="*/ 0 h 7"/>
                <a:gd name="T2" fmla="*/ 1 w 7"/>
                <a:gd name="T3" fmla="*/ 4 h 7"/>
                <a:gd name="T4" fmla="*/ 0 w 7"/>
                <a:gd name="T5" fmla="*/ 4 h 7"/>
                <a:gd name="T6" fmla="*/ 1 w 7"/>
                <a:gd name="T7" fmla="*/ 4 h 7"/>
                <a:gd name="T8" fmla="*/ 0 w 7"/>
                <a:gd name="T9" fmla="*/ 7 h 7"/>
                <a:gd name="T10" fmla="*/ 3 w 7"/>
                <a:gd name="T11" fmla="*/ 5 h 7"/>
                <a:gd name="T12" fmla="*/ 5 w 7"/>
                <a:gd name="T13" fmla="*/ 7 h 7"/>
                <a:gd name="T14" fmla="*/ 5 w 7"/>
                <a:gd name="T15" fmla="*/ 5 h 7"/>
                <a:gd name="T16" fmla="*/ 7 w 7"/>
                <a:gd name="T17" fmla="*/ 4 h 7"/>
                <a:gd name="T18" fmla="*/ 5 w 7"/>
                <a:gd name="T19" fmla="*/ 4 h 7"/>
                <a:gd name="T20" fmla="*/ 3 w 7"/>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3" y="0"/>
                  </a:moveTo>
                  <a:lnTo>
                    <a:pt x="1" y="4"/>
                  </a:lnTo>
                  <a:lnTo>
                    <a:pt x="0" y="4"/>
                  </a:lnTo>
                  <a:lnTo>
                    <a:pt x="1" y="4"/>
                  </a:lnTo>
                  <a:lnTo>
                    <a:pt x="0" y="7"/>
                  </a:lnTo>
                  <a:lnTo>
                    <a:pt x="3" y="5"/>
                  </a:lnTo>
                  <a:lnTo>
                    <a:pt x="5" y="7"/>
                  </a:lnTo>
                  <a:lnTo>
                    <a:pt x="5" y="5"/>
                  </a:lnTo>
                  <a:lnTo>
                    <a:pt x="7" y="4"/>
                  </a:lnTo>
                  <a:lnTo>
                    <a:pt x="5" y="4"/>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46" name="Freeform 322"/>
            <p:cNvSpPr>
              <a:spLocks/>
            </p:cNvSpPr>
            <p:nvPr/>
          </p:nvSpPr>
          <p:spPr bwMode="auto">
            <a:xfrm>
              <a:off x="1706" y="1641"/>
              <a:ext cx="9" cy="7"/>
            </a:xfrm>
            <a:custGeom>
              <a:avLst/>
              <a:gdLst>
                <a:gd name="T0" fmla="*/ 3 w 9"/>
                <a:gd name="T1" fmla="*/ 0 h 7"/>
                <a:gd name="T2" fmla="*/ 3 w 9"/>
                <a:gd name="T3" fmla="*/ 1 h 7"/>
                <a:gd name="T4" fmla="*/ 0 w 9"/>
                <a:gd name="T5" fmla="*/ 1 h 7"/>
                <a:gd name="T6" fmla="*/ 2 w 9"/>
                <a:gd name="T7" fmla="*/ 3 h 7"/>
                <a:gd name="T8" fmla="*/ 2 w 9"/>
                <a:gd name="T9" fmla="*/ 7 h 7"/>
                <a:gd name="T10" fmla="*/ 3 w 9"/>
                <a:gd name="T11" fmla="*/ 5 h 7"/>
                <a:gd name="T12" fmla="*/ 7 w 9"/>
                <a:gd name="T13" fmla="*/ 7 h 7"/>
                <a:gd name="T14" fmla="*/ 5 w 9"/>
                <a:gd name="T15" fmla="*/ 3 h 7"/>
                <a:gd name="T16" fmla="*/ 9 w 9"/>
                <a:gd name="T17" fmla="*/ 1 h 7"/>
                <a:gd name="T18" fmla="*/ 5 w 9"/>
                <a:gd name="T19" fmla="*/ 1 h 7"/>
                <a:gd name="T20" fmla="*/ 3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3" y="0"/>
                  </a:moveTo>
                  <a:lnTo>
                    <a:pt x="3" y="1"/>
                  </a:lnTo>
                  <a:lnTo>
                    <a:pt x="0" y="1"/>
                  </a:lnTo>
                  <a:lnTo>
                    <a:pt x="2" y="3"/>
                  </a:lnTo>
                  <a:lnTo>
                    <a:pt x="2" y="7"/>
                  </a:lnTo>
                  <a:lnTo>
                    <a:pt x="3" y="5"/>
                  </a:lnTo>
                  <a:lnTo>
                    <a:pt x="7" y="7"/>
                  </a:lnTo>
                  <a:lnTo>
                    <a:pt x="5" y="3"/>
                  </a:lnTo>
                  <a:lnTo>
                    <a:pt x="9" y="1"/>
                  </a:lnTo>
                  <a:lnTo>
                    <a:pt x="5" y="1"/>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47" name="Freeform 323"/>
            <p:cNvSpPr>
              <a:spLocks/>
            </p:cNvSpPr>
            <p:nvPr/>
          </p:nvSpPr>
          <p:spPr bwMode="auto">
            <a:xfrm>
              <a:off x="1706" y="1660"/>
              <a:ext cx="9" cy="9"/>
            </a:xfrm>
            <a:custGeom>
              <a:avLst/>
              <a:gdLst>
                <a:gd name="T0" fmla="*/ 3 w 9"/>
                <a:gd name="T1" fmla="*/ 0 h 9"/>
                <a:gd name="T2" fmla="*/ 3 w 9"/>
                <a:gd name="T3" fmla="*/ 3 h 9"/>
                <a:gd name="T4" fmla="*/ 0 w 9"/>
                <a:gd name="T5" fmla="*/ 3 h 9"/>
                <a:gd name="T6" fmla="*/ 2 w 9"/>
                <a:gd name="T7" fmla="*/ 5 h 9"/>
                <a:gd name="T8" fmla="*/ 2 w 9"/>
                <a:gd name="T9" fmla="*/ 9 h 9"/>
                <a:gd name="T10" fmla="*/ 3 w 9"/>
                <a:gd name="T11" fmla="*/ 5 h 9"/>
                <a:gd name="T12" fmla="*/ 7 w 9"/>
                <a:gd name="T13" fmla="*/ 9 h 9"/>
                <a:gd name="T14" fmla="*/ 5 w 9"/>
                <a:gd name="T15" fmla="*/ 5 h 9"/>
                <a:gd name="T16" fmla="*/ 9 w 9"/>
                <a:gd name="T17" fmla="*/ 3 h 9"/>
                <a:gd name="T18" fmla="*/ 5 w 9"/>
                <a:gd name="T19" fmla="*/ 3 h 9"/>
                <a:gd name="T20" fmla="*/ 3 w 9"/>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9">
                  <a:moveTo>
                    <a:pt x="3" y="0"/>
                  </a:moveTo>
                  <a:lnTo>
                    <a:pt x="3" y="3"/>
                  </a:lnTo>
                  <a:lnTo>
                    <a:pt x="0" y="3"/>
                  </a:lnTo>
                  <a:lnTo>
                    <a:pt x="2" y="5"/>
                  </a:lnTo>
                  <a:lnTo>
                    <a:pt x="2" y="9"/>
                  </a:lnTo>
                  <a:lnTo>
                    <a:pt x="3" y="5"/>
                  </a:lnTo>
                  <a:lnTo>
                    <a:pt x="7" y="9"/>
                  </a:lnTo>
                  <a:lnTo>
                    <a:pt x="5" y="5"/>
                  </a:lnTo>
                  <a:lnTo>
                    <a:pt x="9" y="3"/>
                  </a:lnTo>
                  <a:lnTo>
                    <a:pt x="5" y="3"/>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48" name="Freeform 324"/>
            <p:cNvSpPr>
              <a:spLocks/>
            </p:cNvSpPr>
            <p:nvPr/>
          </p:nvSpPr>
          <p:spPr bwMode="auto">
            <a:xfrm>
              <a:off x="1706" y="1681"/>
              <a:ext cx="9" cy="7"/>
            </a:xfrm>
            <a:custGeom>
              <a:avLst/>
              <a:gdLst>
                <a:gd name="T0" fmla="*/ 3 w 9"/>
                <a:gd name="T1" fmla="*/ 0 h 7"/>
                <a:gd name="T2" fmla="*/ 3 w 9"/>
                <a:gd name="T3" fmla="*/ 1 h 7"/>
                <a:gd name="T4" fmla="*/ 0 w 9"/>
                <a:gd name="T5" fmla="*/ 1 h 7"/>
                <a:gd name="T6" fmla="*/ 2 w 9"/>
                <a:gd name="T7" fmla="*/ 3 h 7"/>
                <a:gd name="T8" fmla="*/ 2 w 9"/>
                <a:gd name="T9" fmla="*/ 7 h 7"/>
                <a:gd name="T10" fmla="*/ 3 w 9"/>
                <a:gd name="T11" fmla="*/ 5 h 7"/>
                <a:gd name="T12" fmla="*/ 7 w 9"/>
                <a:gd name="T13" fmla="*/ 7 h 7"/>
                <a:gd name="T14" fmla="*/ 5 w 9"/>
                <a:gd name="T15" fmla="*/ 3 h 7"/>
                <a:gd name="T16" fmla="*/ 9 w 9"/>
                <a:gd name="T17" fmla="*/ 1 h 7"/>
                <a:gd name="T18" fmla="*/ 5 w 9"/>
                <a:gd name="T19" fmla="*/ 1 h 7"/>
                <a:gd name="T20" fmla="*/ 3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3" y="0"/>
                  </a:moveTo>
                  <a:lnTo>
                    <a:pt x="3" y="1"/>
                  </a:lnTo>
                  <a:lnTo>
                    <a:pt x="0" y="1"/>
                  </a:lnTo>
                  <a:lnTo>
                    <a:pt x="2" y="3"/>
                  </a:lnTo>
                  <a:lnTo>
                    <a:pt x="2" y="7"/>
                  </a:lnTo>
                  <a:lnTo>
                    <a:pt x="3" y="5"/>
                  </a:lnTo>
                  <a:lnTo>
                    <a:pt x="7" y="7"/>
                  </a:lnTo>
                  <a:lnTo>
                    <a:pt x="5" y="3"/>
                  </a:lnTo>
                  <a:lnTo>
                    <a:pt x="9" y="1"/>
                  </a:lnTo>
                  <a:lnTo>
                    <a:pt x="5" y="1"/>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49" name="Freeform 325"/>
            <p:cNvSpPr>
              <a:spLocks/>
            </p:cNvSpPr>
            <p:nvPr/>
          </p:nvSpPr>
          <p:spPr bwMode="auto">
            <a:xfrm>
              <a:off x="1706" y="1700"/>
              <a:ext cx="9" cy="7"/>
            </a:xfrm>
            <a:custGeom>
              <a:avLst/>
              <a:gdLst>
                <a:gd name="T0" fmla="*/ 3 w 9"/>
                <a:gd name="T1" fmla="*/ 0 h 7"/>
                <a:gd name="T2" fmla="*/ 3 w 9"/>
                <a:gd name="T3" fmla="*/ 1 h 7"/>
                <a:gd name="T4" fmla="*/ 0 w 9"/>
                <a:gd name="T5" fmla="*/ 1 h 7"/>
                <a:gd name="T6" fmla="*/ 2 w 9"/>
                <a:gd name="T7" fmla="*/ 3 h 7"/>
                <a:gd name="T8" fmla="*/ 2 w 9"/>
                <a:gd name="T9" fmla="*/ 7 h 7"/>
                <a:gd name="T10" fmla="*/ 3 w 9"/>
                <a:gd name="T11" fmla="*/ 5 h 7"/>
                <a:gd name="T12" fmla="*/ 7 w 9"/>
                <a:gd name="T13" fmla="*/ 7 h 7"/>
                <a:gd name="T14" fmla="*/ 5 w 9"/>
                <a:gd name="T15" fmla="*/ 3 h 7"/>
                <a:gd name="T16" fmla="*/ 9 w 9"/>
                <a:gd name="T17" fmla="*/ 1 h 7"/>
                <a:gd name="T18" fmla="*/ 5 w 9"/>
                <a:gd name="T19" fmla="*/ 1 h 7"/>
                <a:gd name="T20" fmla="*/ 3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3" y="0"/>
                  </a:moveTo>
                  <a:lnTo>
                    <a:pt x="3" y="1"/>
                  </a:lnTo>
                  <a:lnTo>
                    <a:pt x="0" y="1"/>
                  </a:lnTo>
                  <a:lnTo>
                    <a:pt x="2" y="3"/>
                  </a:lnTo>
                  <a:lnTo>
                    <a:pt x="2" y="7"/>
                  </a:lnTo>
                  <a:lnTo>
                    <a:pt x="3" y="5"/>
                  </a:lnTo>
                  <a:lnTo>
                    <a:pt x="7" y="7"/>
                  </a:lnTo>
                  <a:lnTo>
                    <a:pt x="5" y="3"/>
                  </a:lnTo>
                  <a:lnTo>
                    <a:pt x="9" y="1"/>
                  </a:lnTo>
                  <a:lnTo>
                    <a:pt x="5" y="1"/>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50" name="Freeform 326"/>
            <p:cNvSpPr>
              <a:spLocks/>
            </p:cNvSpPr>
            <p:nvPr/>
          </p:nvSpPr>
          <p:spPr bwMode="auto">
            <a:xfrm>
              <a:off x="1706" y="1719"/>
              <a:ext cx="9" cy="9"/>
            </a:xfrm>
            <a:custGeom>
              <a:avLst/>
              <a:gdLst>
                <a:gd name="T0" fmla="*/ 3 w 9"/>
                <a:gd name="T1" fmla="*/ 0 h 9"/>
                <a:gd name="T2" fmla="*/ 3 w 9"/>
                <a:gd name="T3" fmla="*/ 3 h 9"/>
                <a:gd name="T4" fmla="*/ 0 w 9"/>
                <a:gd name="T5" fmla="*/ 3 h 9"/>
                <a:gd name="T6" fmla="*/ 2 w 9"/>
                <a:gd name="T7" fmla="*/ 5 h 9"/>
                <a:gd name="T8" fmla="*/ 2 w 9"/>
                <a:gd name="T9" fmla="*/ 9 h 9"/>
                <a:gd name="T10" fmla="*/ 3 w 9"/>
                <a:gd name="T11" fmla="*/ 5 h 9"/>
                <a:gd name="T12" fmla="*/ 7 w 9"/>
                <a:gd name="T13" fmla="*/ 9 h 9"/>
                <a:gd name="T14" fmla="*/ 5 w 9"/>
                <a:gd name="T15" fmla="*/ 5 h 9"/>
                <a:gd name="T16" fmla="*/ 9 w 9"/>
                <a:gd name="T17" fmla="*/ 3 h 9"/>
                <a:gd name="T18" fmla="*/ 5 w 9"/>
                <a:gd name="T19" fmla="*/ 3 h 9"/>
                <a:gd name="T20" fmla="*/ 3 w 9"/>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9">
                  <a:moveTo>
                    <a:pt x="3" y="0"/>
                  </a:moveTo>
                  <a:lnTo>
                    <a:pt x="3" y="3"/>
                  </a:lnTo>
                  <a:lnTo>
                    <a:pt x="0" y="3"/>
                  </a:lnTo>
                  <a:lnTo>
                    <a:pt x="2" y="5"/>
                  </a:lnTo>
                  <a:lnTo>
                    <a:pt x="2" y="9"/>
                  </a:lnTo>
                  <a:lnTo>
                    <a:pt x="3" y="5"/>
                  </a:lnTo>
                  <a:lnTo>
                    <a:pt x="7" y="9"/>
                  </a:lnTo>
                  <a:lnTo>
                    <a:pt x="5" y="5"/>
                  </a:lnTo>
                  <a:lnTo>
                    <a:pt x="9" y="3"/>
                  </a:lnTo>
                  <a:lnTo>
                    <a:pt x="5" y="3"/>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51" name="Rectangle 327"/>
            <p:cNvSpPr>
              <a:spLocks noChangeArrowheads="1"/>
            </p:cNvSpPr>
            <p:nvPr/>
          </p:nvSpPr>
          <p:spPr bwMode="auto">
            <a:xfrm>
              <a:off x="1056" y="1304"/>
              <a:ext cx="317" cy="196"/>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952" name="Rectangle 328"/>
            <p:cNvSpPr>
              <a:spLocks noChangeArrowheads="1"/>
            </p:cNvSpPr>
            <p:nvPr/>
          </p:nvSpPr>
          <p:spPr bwMode="auto">
            <a:xfrm>
              <a:off x="1161" y="1304"/>
              <a:ext cx="111" cy="19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953" name="Rectangle 329"/>
            <p:cNvSpPr>
              <a:spLocks noChangeArrowheads="1"/>
            </p:cNvSpPr>
            <p:nvPr/>
          </p:nvSpPr>
          <p:spPr bwMode="auto">
            <a:xfrm>
              <a:off x="1056" y="1304"/>
              <a:ext cx="105" cy="196"/>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954" name="Freeform 330"/>
            <p:cNvSpPr>
              <a:spLocks/>
            </p:cNvSpPr>
            <p:nvPr/>
          </p:nvSpPr>
          <p:spPr bwMode="auto">
            <a:xfrm>
              <a:off x="1195" y="1366"/>
              <a:ext cx="21" cy="11"/>
            </a:xfrm>
            <a:custGeom>
              <a:avLst/>
              <a:gdLst>
                <a:gd name="T0" fmla="*/ 18 w 21"/>
                <a:gd name="T1" fmla="*/ 4 h 11"/>
                <a:gd name="T2" fmla="*/ 16 w 21"/>
                <a:gd name="T3" fmla="*/ 4 h 11"/>
                <a:gd name="T4" fmla="*/ 16 w 21"/>
                <a:gd name="T5" fmla="*/ 2 h 11"/>
                <a:gd name="T6" fmla="*/ 14 w 21"/>
                <a:gd name="T7" fmla="*/ 2 h 11"/>
                <a:gd name="T8" fmla="*/ 13 w 21"/>
                <a:gd name="T9" fmla="*/ 2 h 11"/>
                <a:gd name="T10" fmla="*/ 11 w 21"/>
                <a:gd name="T11" fmla="*/ 2 h 11"/>
                <a:gd name="T12" fmla="*/ 9 w 21"/>
                <a:gd name="T13" fmla="*/ 2 h 11"/>
                <a:gd name="T14" fmla="*/ 7 w 21"/>
                <a:gd name="T15" fmla="*/ 2 h 11"/>
                <a:gd name="T16" fmla="*/ 7 w 21"/>
                <a:gd name="T17" fmla="*/ 0 h 11"/>
                <a:gd name="T18" fmla="*/ 6 w 21"/>
                <a:gd name="T19" fmla="*/ 0 h 11"/>
                <a:gd name="T20" fmla="*/ 4 w 21"/>
                <a:gd name="T21" fmla="*/ 0 h 11"/>
                <a:gd name="T22" fmla="*/ 2 w 21"/>
                <a:gd name="T23" fmla="*/ 2 h 11"/>
                <a:gd name="T24" fmla="*/ 0 w 21"/>
                <a:gd name="T25" fmla="*/ 2 h 11"/>
                <a:gd name="T26" fmla="*/ 0 w 21"/>
                <a:gd name="T27" fmla="*/ 4 h 11"/>
                <a:gd name="T28" fmla="*/ 0 w 21"/>
                <a:gd name="T29" fmla="*/ 6 h 11"/>
                <a:gd name="T30" fmla="*/ 2 w 21"/>
                <a:gd name="T31" fmla="*/ 6 h 11"/>
                <a:gd name="T32" fmla="*/ 4 w 21"/>
                <a:gd name="T33" fmla="*/ 6 h 11"/>
                <a:gd name="T34" fmla="*/ 6 w 21"/>
                <a:gd name="T35" fmla="*/ 6 h 11"/>
                <a:gd name="T36" fmla="*/ 7 w 21"/>
                <a:gd name="T37" fmla="*/ 6 h 11"/>
                <a:gd name="T38" fmla="*/ 9 w 21"/>
                <a:gd name="T39" fmla="*/ 6 h 11"/>
                <a:gd name="T40" fmla="*/ 11 w 21"/>
                <a:gd name="T41" fmla="*/ 6 h 11"/>
                <a:gd name="T42" fmla="*/ 13 w 21"/>
                <a:gd name="T43" fmla="*/ 6 h 11"/>
                <a:gd name="T44" fmla="*/ 14 w 21"/>
                <a:gd name="T45" fmla="*/ 6 h 11"/>
                <a:gd name="T46" fmla="*/ 14 w 21"/>
                <a:gd name="T47" fmla="*/ 7 h 11"/>
                <a:gd name="T48" fmla="*/ 16 w 21"/>
                <a:gd name="T49" fmla="*/ 7 h 11"/>
                <a:gd name="T50" fmla="*/ 16 w 21"/>
                <a:gd name="T51" fmla="*/ 9 h 11"/>
                <a:gd name="T52" fmla="*/ 18 w 21"/>
                <a:gd name="T53" fmla="*/ 9 h 11"/>
                <a:gd name="T54" fmla="*/ 18 w 21"/>
                <a:gd name="T55" fmla="*/ 11 h 11"/>
                <a:gd name="T56" fmla="*/ 19 w 21"/>
                <a:gd name="T57" fmla="*/ 11 h 11"/>
                <a:gd name="T58" fmla="*/ 21 w 21"/>
                <a:gd name="T59" fmla="*/ 11 h 11"/>
                <a:gd name="T60" fmla="*/ 21 w 21"/>
                <a:gd name="T61" fmla="*/ 9 h 11"/>
                <a:gd name="T62" fmla="*/ 19 w 21"/>
                <a:gd name="T63" fmla="*/ 7 h 11"/>
                <a:gd name="T64" fmla="*/ 19 w 21"/>
                <a:gd name="T65" fmla="*/ 6 h 11"/>
                <a:gd name="T66" fmla="*/ 18 w 21"/>
                <a:gd name="T6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11">
                  <a:moveTo>
                    <a:pt x="18" y="4"/>
                  </a:moveTo>
                  <a:lnTo>
                    <a:pt x="16" y="4"/>
                  </a:lnTo>
                  <a:lnTo>
                    <a:pt x="16" y="2"/>
                  </a:lnTo>
                  <a:lnTo>
                    <a:pt x="14" y="2"/>
                  </a:lnTo>
                  <a:lnTo>
                    <a:pt x="13" y="2"/>
                  </a:lnTo>
                  <a:lnTo>
                    <a:pt x="11" y="2"/>
                  </a:lnTo>
                  <a:lnTo>
                    <a:pt x="9" y="2"/>
                  </a:lnTo>
                  <a:lnTo>
                    <a:pt x="7" y="2"/>
                  </a:lnTo>
                  <a:lnTo>
                    <a:pt x="7" y="0"/>
                  </a:lnTo>
                  <a:lnTo>
                    <a:pt x="6" y="0"/>
                  </a:lnTo>
                  <a:lnTo>
                    <a:pt x="4" y="0"/>
                  </a:lnTo>
                  <a:lnTo>
                    <a:pt x="2" y="2"/>
                  </a:lnTo>
                  <a:lnTo>
                    <a:pt x="0" y="2"/>
                  </a:lnTo>
                  <a:lnTo>
                    <a:pt x="0" y="4"/>
                  </a:lnTo>
                  <a:lnTo>
                    <a:pt x="0" y="6"/>
                  </a:lnTo>
                  <a:lnTo>
                    <a:pt x="2" y="6"/>
                  </a:lnTo>
                  <a:lnTo>
                    <a:pt x="4" y="6"/>
                  </a:lnTo>
                  <a:lnTo>
                    <a:pt x="6" y="6"/>
                  </a:lnTo>
                  <a:lnTo>
                    <a:pt x="7" y="6"/>
                  </a:lnTo>
                  <a:lnTo>
                    <a:pt x="9" y="6"/>
                  </a:lnTo>
                  <a:lnTo>
                    <a:pt x="11" y="6"/>
                  </a:lnTo>
                  <a:lnTo>
                    <a:pt x="13" y="6"/>
                  </a:lnTo>
                  <a:lnTo>
                    <a:pt x="14" y="6"/>
                  </a:lnTo>
                  <a:lnTo>
                    <a:pt x="14" y="7"/>
                  </a:lnTo>
                  <a:lnTo>
                    <a:pt x="16" y="7"/>
                  </a:lnTo>
                  <a:lnTo>
                    <a:pt x="16" y="9"/>
                  </a:lnTo>
                  <a:lnTo>
                    <a:pt x="18" y="9"/>
                  </a:lnTo>
                  <a:lnTo>
                    <a:pt x="18" y="11"/>
                  </a:lnTo>
                  <a:lnTo>
                    <a:pt x="19" y="11"/>
                  </a:lnTo>
                  <a:lnTo>
                    <a:pt x="21" y="11"/>
                  </a:lnTo>
                  <a:lnTo>
                    <a:pt x="21" y="9"/>
                  </a:lnTo>
                  <a:lnTo>
                    <a:pt x="19" y="7"/>
                  </a:lnTo>
                  <a:lnTo>
                    <a:pt x="19" y="6"/>
                  </a:lnTo>
                  <a:lnTo>
                    <a:pt x="18" y="4"/>
                  </a:lnTo>
                  <a:close/>
                </a:path>
              </a:pathLst>
            </a:custGeom>
            <a:solidFill>
              <a:srgbClr val="A572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55" name="Freeform 331"/>
            <p:cNvSpPr>
              <a:spLocks/>
            </p:cNvSpPr>
            <p:nvPr/>
          </p:nvSpPr>
          <p:spPr bwMode="auto">
            <a:xfrm>
              <a:off x="1192" y="1422"/>
              <a:ext cx="45" cy="9"/>
            </a:xfrm>
            <a:custGeom>
              <a:avLst/>
              <a:gdLst>
                <a:gd name="T0" fmla="*/ 0 w 45"/>
                <a:gd name="T1" fmla="*/ 0 h 9"/>
                <a:gd name="T2" fmla="*/ 2 w 45"/>
                <a:gd name="T3" fmla="*/ 0 h 9"/>
                <a:gd name="T4" fmla="*/ 3 w 45"/>
                <a:gd name="T5" fmla="*/ 0 h 9"/>
                <a:gd name="T6" fmla="*/ 5 w 45"/>
                <a:gd name="T7" fmla="*/ 0 h 9"/>
                <a:gd name="T8" fmla="*/ 5 w 45"/>
                <a:gd name="T9" fmla="*/ 2 h 9"/>
                <a:gd name="T10" fmla="*/ 7 w 45"/>
                <a:gd name="T11" fmla="*/ 2 h 9"/>
                <a:gd name="T12" fmla="*/ 9 w 45"/>
                <a:gd name="T13" fmla="*/ 2 h 9"/>
                <a:gd name="T14" fmla="*/ 10 w 45"/>
                <a:gd name="T15" fmla="*/ 2 h 9"/>
                <a:gd name="T16" fmla="*/ 12 w 45"/>
                <a:gd name="T17" fmla="*/ 2 h 9"/>
                <a:gd name="T18" fmla="*/ 14 w 45"/>
                <a:gd name="T19" fmla="*/ 2 h 9"/>
                <a:gd name="T20" fmla="*/ 16 w 45"/>
                <a:gd name="T21" fmla="*/ 2 h 9"/>
                <a:gd name="T22" fmla="*/ 17 w 45"/>
                <a:gd name="T23" fmla="*/ 2 h 9"/>
                <a:gd name="T24" fmla="*/ 19 w 45"/>
                <a:gd name="T25" fmla="*/ 2 h 9"/>
                <a:gd name="T26" fmla="*/ 21 w 45"/>
                <a:gd name="T27" fmla="*/ 2 h 9"/>
                <a:gd name="T28" fmla="*/ 22 w 45"/>
                <a:gd name="T29" fmla="*/ 2 h 9"/>
                <a:gd name="T30" fmla="*/ 24 w 45"/>
                <a:gd name="T31" fmla="*/ 2 h 9"/>
                <a:gd name="T32" fmla="*/ 26 w 45"/>
                <a:gd name="T33" fmla="*/ 2 h 9"/>
                <a:gd name="T34" fmla="*/ 28 w 45"/>
                <a:gd name="T35" fmla="*/ 2 h 9"/>
                <a:gd name="T36" fmla="*/ 29 w 45"/>
                <a:gd name="T37" fmla="*/ 2 h 9"/>
                <a:gd name="T38" fmla="*/ 31 w 45"/>
                <a:gd name="T39" fmla="*/ 2 h 9"/>
                <a:gd name="T40" fmla="*/ 33 w 45"/>
                <a:gd name="T41" fmla="*/ 2 h 9"/>
                <a:gd name="T42" fmla="*/ 35 w 45"/>
                <a:gd name="T43" fmla="*/ 2 h 9"/>
                <a:gd name="T44" fmla="*/ 36 w 45"/>
                <a:gd name="T45" fmla="*/ 2 h 9"/>
                <a:gd name="T46" fmla="*/ 38 w 45"/>
                <a:gd name="T47" fmla="*/ 2 h 9"/>
                <a:gd name="T48" fmla="*/ 40 w 45"/>
                <a:gd name="T49" fmla="*/ 2 h 9"/>
                <a:gd name="T50" fmla="*/ 42 w 45"/>
                <a:gd name="T51" fmla="*/ 2 h 9"/>
                <a:gd name="T52" fmla="*/ 43 w 45"/>
                <a:gd name="T53" fmla="*/ 2 h 9"/>
                <a:gd name="T54" fmla="*/ 45 w 45"/>
                <a:gd name="T55" fmla="*/ 2 h 9"/>
                <a:gd name="T56" fmla="*/ 43 w 45"/>
                <a:gd name="T57" fmla="*/ 2 h 9"/>
                <a:gd name="T58" fmla="*/ 43 w 45"/>
                <a:gd name="T59" fmla="*/ 3 h 9"/>
                <a:gd name="T60" fmla="*/ 43 w 45"/>
                <a:gd name="T61" fmla="*/ 5 h 9"/>
                <a:gd name="T62" fmla="*/ 42 w 45"/>
                <a:gd name="T63" fmla="*/ 5 h 9"/>
                <a:gd name="T64" fmla="*/ 42 w 45"/>
                <a:gd name="T65" fmla="*/ 7 h 9"/>
                <a:gd name="T66" fmla="*/ 42 w 45"/>
                <a:gd name="T67" fmla="*/ 9 h 9"/>
                <a:gd name="T68" fmla="*/ 40 w 45"/>
                <a:gd name="T69" fmla="*/ 9 h 9"/>
                <a:gd name="T70" fmla="*/ 38 w 45"/>
                <a:gd name="T71" fmla="*/ 9 h 9"/>
                <a:gd name="T72" fmla="*/ 36 w 45"/>
                <a:gd name="T73" fmla="*/ 9 h 9"/>
                <a:gd name="T74" fmla="*/ 35 w 45"/>
                <a:gd name="T75" fmla="*/ 9 h 9"/>
                <a:gd name="T76" fmla="*/ 33 w 45"/>
                <a:gd name="T77" fmla="*/ 9 h 9"/>
                <a:gd name="T78" fmla="*/ 31 w 45"/>
                <a:gd name="T79" fmla="*/ 9 h 9"/>
                <a:gd name="T80" fmla="*/ 29 w 45"/>
                <a:gd name="T81" fmla="*/ 9 h 9"/>
                <a:gd name="T82" fmla="*/ 28 w 45"/>
                <a:gd name="T83" fmla="*/ 9 h 9"/>
                <a:gd name="T84" fmla="*/ 26 w 45"/>
                <a:gd name="T85" fmla="*/ 9 h 9"/>
                <a:gd name="T86" fmla="*/ 24 w 45"/>
                <a:gd name="T87" fmla="*/ 9 h 9"/>
                <a:gd name="T88" fmla="*/ 22 w 45"/>
                <a:gd name="T89" fmla="*/ 9 h 9"/>
                <a:gd name="T90" fmla="*/ 21 w 45"/>
                <a:gd name="T91" fmla="*/ 9 h 9"/>
                <a:gd name="T92" fmla="*/ 19 w 45"/>
                <a:gd name="T93" fmla="*/ 9 h 9"/>
                <a:gd name="T94" fmla="*/ 17 w 45"/>
                <a:gd name="T95" fmla="*/ 9 h 9"/>
                <a:gd name="T96" fmla="*/ 16 w 45"/>
                <a:gd name="T97" fmla="*/ 9 h 9"/>
                <a:gd name="T98" fmla="*/ 14 w 45"/>
                <a:gd name="T99" fmla="*/ 9 h 9"/>
                <a:gd name="T100" fmla="*/ 12 w 45"/>
                <a:gd name="T101" fmla="*/ 9 h 9"/>
                <a:gd name="T102" fmla="*/ 10 w 45"/>
                <a:gd name="T103" fmla="*/ 9 h 9"/>
                <a:gd name="T104" fmla="*/ 9 w 45"/>
                <a:gd name="T105" fmla="*/ 9 h 9"/>
                <a:gd name="T106" fmla="*/ 7 w 45"/>
                <a:gd name="T107" fmla="*/ 9 h 9"/>
                <a:gd name="T108" fmla="*/ 5 w 45"/>
                <a:gd name="T109" fmla="*/ 9 h 9"/>
                <a:gd name="T110" fmla="*/ 3 w 45"/>
                <a:gd name="T111" fmla="*/ 7 h 9"/>
                <a:gd name="T112" fmla="*/ 2 w 45"/>
                <a:gd name="T113" fmla="*/ 7 h 9"/>
                <a:gd name="T114" fmla="*/ 2 w 45"/>
                <a:gd name="T115" fmla="*/ 5 h 9"/>
                <a:gd name="T116" fmla="*/ 2 w 45"/>
                <a:gd name="T117" fmla="*/ 3 h 9"/>
                <a:gd name="T118" fmla="*/ 0 w 45"/>
                <a:gd name="T119" fmla="*/ 3 h 9"/>
                <a:gd name="T120" fmla="*/ 0 w 45"/>
                <a:gd name="T121" fmla="*/ 2 h 9"/>
                <a:gd name="T122" fmla="*/ 0 w 45"/>
                <a:gd name="T1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 h="9">
                  <a:moveTo>
                    <a:pt x="0" y="0"/>
                  </a:moveTo>
                  <a:lnTo>
                    <a:pt x="2" y="0"/>
                  </a:lnTo>
                  <a:lnTo>
                    <a:pt x="3" y="0"/>
                  </a:lnTo>
                  <a:lnTo>
                    <a:pt x="5" y="0"/>
                  </a:lnTo>
                  <a:lnTo>
                    <a:pt x="5" y="2"/>
                  </a:lnTo>
                  <a:lnTo>
                    <a:pt x="7" y="2"/>
                  </a:lnTo>
                  <a:lnTo>
                    <a:pt x="9" y="2"/>
                  </a:lnTo>
                  <a:lnTo>
                    <a:pt x="10" y="2"/>
                  </a:lnTo>
                  <a:lnTo>
                    <a:pt x="12" y="2"/>
                  </a:lnTo>
                  <a:lnTo>
                    <a:pt x="14" y="2"/>
                  </a:lnTo>
                  <a:lnTo>
                    <a:pt x="16" y="2"/>
                  </a:lnTo>
                  <a:lnTo>
                    <a:pt x="17" y="2"/>
                  </a:lnTo>
                  <a:lnTo>
                    <a:pt x="19" y="2"/>
                  </a:lnTo>
                  <a:lnTo>
                    <a:pt x="21" y="2"/>
                  </a:lnTo>
                  <a:lnTo>
                    <a:pt x="22" y="2"/>
                  </a:lnTo>
                  <a:lnTo>
                    <a:pt x="24" y="2"/>
                  </a:lnTo>
                  <a:lnTo>
                    <a:pt x="26" y="2"/>
                  </a:lnTo>
                  <a:lnTo>
                    <a:pt x="28" y="2"/>
                  </a:lnTo>
                  <a:lnTo>
                    <a:pt x="29" y="2"/>
                  </a:lnTo>
                  <a:lnTo>
                    <a:pt x="31" y="2"/>
                  </a:lnTo>
                  <a:lnTo>
                    <a:pt x="33" y="2"/>
                  </a:lnTo>
                  <a:lnTo>
                    <a:pt x="35" y="2"/>
                  </a:lnTo>
                  <a:lnTo>
                    <a:pt x="36" y="2"/>
                  </a:lnTo>
                  <a:lnTo>
                    <a:pt x="38" y="2"/>
                  </a:lnTo>
                  <a:lnTo>
                    <a:pt x="40" y="2"/>
                  </a:lnTo>
                  <a:lnTo>
                    <a:pt x="42" y="2"/>
                  </a:lnTo>
                  <a:lnTo>
                    <a:pt x="43" y="2"/>
                  </a:lnTo>
                  <a:lnTo>
                    <a:pt x="45" y="2"/>
                  </a:lnTo>
                  <a:lnTo>
                    <a:pt x="43" y="2"/>
                  </a:lnTo>
                  <a:lnTo>
                    <a:pt x="43" y="3"/>
                  </a:lnTo>
                  <a:lnTo>
                    <a:pt x="43" y="5"/>
                  </a:lnTo>
                  <a:lnTo>
                    <a:pt x="42" y="5"/>
                  </a:lnTo>
                  <a:lnTo>
                    <a:pt x="42" y="7"/>
                  </a:lnTo>
                  <a:lnTo>
                    <a:pt x="42" y="9"/>
                  </a:lnTo>
                  <a:lnTo>
                    <a:pt x="40" y="9"/>
                  </a:lnTo>
                  <a:lnTo>
                    <a:pt x="38" y="9"/>
                  </a:lnTo>
                  <a:lnTo>
                    <a:pt x="36" y="9"/>
                  </a:lnTo>
                  <a:lnTo>
                    <a:pt x="35" y="9"/>
                  </a:lnTo>
                  <a:lnTo>
                    <a:pt x="33" y="9"/>
                  </a:lnTo>
                  <a:lnTo>
                    <a:pt x="31" y="9"/>
                  </a:lnTo>
                  <a:lnTo>
                    <a:pt x="29" y="9"/>
                  </a:lnTo>
                  <a:lnTo>
                    <a:pt x="28" y="9"/>
                  </a:lnTo>
                  <a:lnTo>
                    <a:pt x="26" y="9"/>
                  </a:lnTo>
                  <a:lnTo>
                    <a:pt x="24" y="9"/>
                  </a:lnTo>
                  <a:lnTo>
                    <a:pt x="22" y="9"/>
                  </a:lnTo>
                  <a:lnTo>
                    <a:pt x="21" y="9"/>
                  </a:lnTo>
                  <a:lnTo>
                    <a:pt x="19" y="9"/>
                  </a:lnTo>
                  <a:lnTo>
                    <a:pt x="17" y="9"/>
                  </a:lnTo>
                  <a:lnTo>
                    <a:pt x="16" y="9"/>
                  </a:lnTo>
                  <a:lnTo>
                    <a:pt x="14" y="9"/>
                  </a:lnTo>
                  <a:lnTo>
                    <a:pt x="12" y="9"/>
                  </a:lnTo>
                  <a:lnTo>
                    <a:pt x="10" y="9"/>
                  </a:lnTo>
                  <a:lnTo>
                    <a:pt x="9" y="9"/>
                  </a:lnTo>
                  <a:lnTo>
                    <a:pt x="7" y="9"/>
                  </a:lnTo>
                  <a:lnTo>
                    <a:pt x="5" y="9"/>
                  </a:lnTo>
                  <a:lnTo>
                    <a:pt x="3" y="7"/>
                  </a:lnTo>
                  <a:lnTo>
                    <a:pt x="2" y="7"/>
                  </a:lnTo>
                  <a:lnTo>
                    <a:pt x="2" y="5"/>
                  </a:lnTo>
                  <a:lnTo>
                    <a:pt x="2" y="3"/>
                  </a:lnTo>
                  <a:lnTo>
                    <a:pt x="0" y="3"/>
                  </a:lnTo>
                  <a:lnTo>
                    <a:pt x="0" y="2"/>
                  </a:lnTo>
                  <a:lnTo>
                    <a:pt x="0" y="0"/>
                  </a:lnTo>
                  <a:close/>
                </a:path>
              </a:pathLst>
            </a:custGeom>
            <a:solidFill>
              <a:srgbClr val="CCA6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56" name="Freeform 332"/>
            <p:cNvSpPr>
              <a:spLocks/>
            </p:cNvSpPr>
            <p:nvPr/>
          </p:nvSpPr>
          <p:spPr bwMode="auto">
            <a:xfrm>
              <a:off x="1192" y="1368"/>
              <a:ext cx="40" cy="35"/>
            </a:xfrm>
            <a:custGeom>
              <a:avLst/>
              <a:gdLst>
                <a:gd name="T0" fmla="*/ 0 w 40"/>
                <a:gd name="T1" fmla="*/ 12 h 35"/>
                <a:gd name="T2" fmla="*/ 0 w 40"/>
                <a:gd name="T3" fmla="*/ 9 h 35"/>
                <a:gd name="T4" fmla="*/ 2 w 40"/>
                <a:gd name="T5" fmla="*/ 7 h 35"/>
                <a:gd name="T6" fmla="*/ 2 w 40"/>
                <a:gd name="T7" fmla="*/ 4 h 35"/>
                <a:gd name="T8" fmla="*/ 5 w 40"/>
                <a:gd name="T9" fmla="*/ 4 h 35"/>
                <a:gd name="T10" fmla="*/ 5 w 40"/>
                <a:gd name="T11" fmla="*/ 4 h 35"/>
                <a:gd name="T12" fmla="*/ 9 w 40"/>
                <a:gd name="T13" fmla="*/ 4 h 35"/>
                <a:gd name="T14" fmla="*/ 10 w 40"/>
                <a:gd name="T15" fmla="*/ 2 h 35"/>
                <a:gd name="T16" fmla="*/ 14 w 40"/>
                <a:gd name="T17" fmla="*/ 2 h 35"/>
                <a:gd name="T18" fmla="*/ 16 w 40"/>
                <a:gd name="T19" fmla="*/ 4 h 35"/>
                <a:gd name="T20" fmla="*/ 19 w 40"/>
                <a:gd name="T21" fmla="*/ 4 h 35"/>
                <a:gd name="T22" fmla="*/ 21 w 40"/>
                <a:gd name="T23" fmla="*/ 5 h 35"/>
                <a:gd name="T24" fmla="*/ 21 w 40"/>
                <a:gd name="T25" fmla="*/ 9 h 35"/>
                <a:gd name="T26" fmla="*/ 22 w 40"/>
                <a:gd name="T27" fmla="*/ 7 h 35"/>
                <a:gd name="T28" fmla="*/ 22 w 40"/>
                <a:gd name="T29" fmla="*/ 4 h 35"/>
                <a:gd name="T30" fmla="*/ 21 w 40"/>
                <a:gd name="T31" fmla="*/ 2 h 35"/>
                <a:gd name="T32" fmla="*/ 19 w 40"/>
                <a:gd name="T33" fmla="*/ 0 h 35"/>
                <a:gd name="T34" fmla="*/ 22 w 40"/>
                <a:gd name="T35" fmla="*/ 0 h 35"/>
                <a:gd name="T36" fmla="*/ 24 w 40"/>
                <a:gd name="T37" fmla="*/ 2 h 35"/>
                <a:gd name="T38" fmla="*/ 24 w 40"/>
                <a:gd name="T39" fmla="*/ 5 h 35"/>
                <a:gd name="T40" fmla="*/ 26 w 40"/>
                <a:gd name="T41" fmla="*/ 7 h 35"/>
                <a:gd name="T42" fmla="*/ 26 w 40"/>
                <a:gd name="T43" fmla="*/ 11 h 35"/>
                <a:gd name="T44" fmla="*/ 26 w 40"/>
                <a:gd name="T45" fmla="*/ 14 h 35"/>
                <a:gd name="T46" fmla="*/ 28 w 40"/>
                <a:gd name="T47" fmla="*/ 16 h 35"/>
                <a:gd name="T48" fmla="*/ 28 w 40"/>
                <a:gd name="T49" fmla="*/ 16 h 35"/>
                <a:gd name="T50" fmla="*/ 29 w 40"/>
                <a:gd name="T51" fmla="*/ 17 h 35"/>
                <a:gd name="T52" fmla="*/ 31 w 40"/>
                <a:gd name="T53" fmla="*/ 21 h 35"/>
                <a:gd name="T54" fmla="*/ 33 w 40"/>
                <a:gd name="T55" fmla="*/ 23 h 35"/>
                <a:gd name="T56" fmla="*/ 36 w 40"/>
                <a:gd name="T57" fmla="*/ 24 h 35"/>
                <a:gd name="T58" fmla="*/ 38 w 40"/>
                <a:gd name="T59" fmla="*/ 26 h 35"/>
                <a:gd name="T60" fmla="*/ 40 w 40"/>
                <a:gd name="T61" fmla="*/ 28 h 35"/>
                <a:gd name="T62" fmla="*/ 40 w 40"/>
                <a:gd name="T63" fmla="*/ 31 h 35"/>
                <a:gd name="T64" fmla="*/ 38 w 40"/>
                <a:gd name="T65" fmla="*/ 33 h 35"/>
                <a:gd name="T66" fmla="*/ 36 w 40"/>
                <a:gd name="T67" fmla="*/ 35 h 35"/>
                <a:gd name="T68" fmla="*/ 36 w 40"/>
                <a:gd name="T69" fmla="*/ 35 h 35"/>
                <a:gd name="T70" fmla="*/ 35 w 40"/>
                <a:gd name="T71" fmla="*/ 33 h 35"/>
                <a:gd name="T72" fmla="*/ 33 w 40"/>
                <a:gd name="T73" fmla="*/ 31 h 35"/>
                <a:gd name="T74" fmla="*/ 33 w 40"/>
                <a:gd name="T75" fmla="*/ 28 h 35"/>
                <a:gd name="T76" fmla="*/ 31 w 40"/>
                <a:gd name="T77" fmla="*/ 26 h 35"/>
                <a:gd name="T78" fmla="*/ 29 w 40"/>
                <a:gd name="T79" fmla="*/ 24 h 35"/>
                <a:gd name="T80" fmla="*/ 28 w 40"/>
                <a:gd name="T81" fmla="*/ 23 h 35"/>
                <a:gd name="T82" fmla="*/ 24 w 40"/>
                <a:gd name="T83" fmla="*/ 21 h 35"/>
                <a:gd name="T84" fmla="*/ 22 w 40"/>
                <a:gd name="T85" fmla="*/ 23 h 35"/>
                <a:gd name="T86" fmla="*/ 21 w 40"/>
                <a:gd name="T87" fmla="*/ 24 h 35"/>
                <a:gd name="T88" fmla="*/ 22 w 40"/>
                <a:gd name="T89" fmla="*/ 26 h 35"/>
                <a:gd name="T90" fmla="*/ 21 w 40"/>
                <a:gd name="T91" fmla="*/ 26 h 35"/>
                <a:gd name="T92" fmla="*/ 19 w 40"/>
                <a:gd name="T93" fmla="*/ 24 h 35"/>
                <a:gd name="T94" fmla="*/ 17 w 40"/>
                <a:gd name="T95" fmla="*/ 23 h 35"/>
                <a:gd name="T96" fmla="*/ 16 w 40"/>
                <a:gd name="T97" fmla="*/ 21 h 35"/>
                <a:gd name="T98" fmla="*/ 14 w 40"/>
                <a:gd name="T99" fmla="*/ 19 h 35"/>
                <a:gd name="T100" fmla="*/ 14 w 40"/>
                <a:gd name="T101" fmla="*/ 16 h 35"/>
                <a:gd name="T102" fmla="*/ 12 w 40"/>
                <a:gd name="T103" fmla="*/ 14 h 35"/>
                <a:gd name="T104" fmla="*/ 9 w 40"/>
                <a:gd name="T105" fmla="*/ 14 h 35"/>
                <a:gd name="T106" fmla="*/ 7 w 40"/>
                <a:gd name="T107" fmla="*/ 12 h 35"/>
                <a:gd name="T108" fmla="*/ 5 w 40"/>
                <a:gd name="T109" fmla="*/ 11 h 35"/>
                <a:gd name="T110" fmla="*/ 3 w 40"/>
                <a:gd name="T11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 h="35">
                  <a:moveTo>
                    <a:pt x="2" y="12"/>
                  </a:moveTo>
                  <a:lnTo>
                    <a:pt x="0" y="12"/>
                  </a:lnTo>
                  <a:lnTo>
                    <a:pt x="0" y="11"/>
                  </a:lnTo>
                  <a:lnTo>
                    <a:pt x="0" y="9"/>
                  </a:lnTo>
                  <a:lnTo>
                    <a:pt x="2" y="9"/>
                  </a:lnTo>
                  <a:lnTo>
                    <a:pt x="2" y="7"/>
                  </a:lnTo>
                  <a:lnTo>
                    <a:pt x="2" y="5"/>
                  </a:lnTo>
                  <a:lnTo>
                    <a:pt x="2" y="4"/>
                  </a:lnTo>
                  <a:lnTo>
                    <a:pt x="3" y="4"/>
                  </a:lnTo>
                  <a:lnTo>
                    <a:pt x="5" y="4"/>
                  </a:lnTo>
                  <a:lnTo>
                    <a:pt x="5" y="2"/>
                  </a:lnTo>
                  <a:lnTo>
                    <a:pt x="5" y="4"/>
                  </a:lnTo>
                  <a:lnTo>
                    <a:pt x="7" y="4"/>
                  </a:lnTo>
                  <a:lnTo>
                    <a:pt x="9" y="4"/>
                  </a:lnTo>
                  <a:lnTo>
                    <a:pt x="9" y="2"/>
                  </a:lnTo>
                  <a:lnTo>
                    <a:pt x="10" y="2"/>
                  </a:lnTo>
                  <a:lnTo>
                    <a:pt x="12" y="2"/>
                  </a:lnTo>
                  <a:lnTo>
                    <a:pt x="14" y="2"/>
                  </a:lnTo>
                  <a:lnTo>
                    <a:pt x="14" y="4"/>
                  </a:lnTo>
                  <a:lnTo>
                    <a:pt x="16" y="4"/>
                  </a:lnTo>
                  <a:lnTo>
                    <a:pt x="17" y="4"/>
                  </a:lnTo>
                  <a:lnTo>
                    <a:pt x="19" y="4"/>
                  </a:lnTo>
                  <a:lnTo>
                    <a:pt x="19" y="5"/>
                  </a:lnTo>
                  <a:lnTo>
                    <a:pt x="21" y="5"/>
                  </a:lnTo>
                  <a:lnTo>
                    <a:pt x="21" y="7"/>
                  </a:lnTo>
                  <a:lnTo>
                    <a:pt x="21" y="9"/>
                  </a:lnTo>
                  <a:lnTo>
                    <a:pt x="22" y="9"/>
                  </a:lnTo>
                  <a:lnTo>
                    <a:pt x="22" y="7"/>
                  </a:lnTo>
                  <a:lnTo>
                    <a:pt x="22" y="5"/>
                  </a:lnTo>
                  <a:lnTo>
                    <a:pt x="22" y="4"/>
                  </a:lnTo>
                  <a:lnTo>
                    <a:pt x="21" y="4"/>
                  </a:lnTo>
                  <a:lnTo>
                    <a:pt x="21" y="2"/>
                  </a:lnTo>
                  <a:lnTo>
                    <a:pt x="19" y="2"/>
                  </a:lnTo>
                  <a:lnTo>
                    <a:pt x="19" y="0"/>
                  </a:lnTo>
                  <a:lnTo>
                    <a:pt x="21" y="0"/>
                  </a:lnTo>
                  <a:lnTo>
                    <a:pt x="22" y="0"/>
                  </a:lnTo>
                  <a:lnTo>
                    <a:pt x="22" y="2"/>
                  </a:lnTo>
                  <a:lnTo>
                    <a:pt x="24" y="2"/>
                  </a:lnTo>
                  <a:lnTo>
                    <a:pt x="24" y="4"/>
                  </a:lnTo>
                  <a:lnTo>
                    <a:pt x="24" y="5"/>
                  </a:lnTo>
                  <a:lnTo>
                    <a:pt x="26" y="5"/>
                  </a:lnTo>
                  <a:lnTo>
                    <a:pt x="26" y="7"/>
                  </a:lnTo>
                  <a:lnTo>
                    <a:pt x="26" y="9"/>
                  </a:lnTo>
                  <a:lnTo>
                    <a:pt x="26" y="11"/>
                  </a:lnTo>
                  <a:lnTo>
                    <a:pt x="26" y="12"/>
                  </a:lnTo>
                  <a:lnTo>
                    <a:pt x="26" y="14"/>
                  </a:lnTo>
                  <a:lnTo>
                    <a:pt x="28" y="14"/>
                  </a:lnTo>
                  <a:lnTo>
                    <a:pt x="28" y="16"/>
                  </a:lnTo>
                  <a:lnTo>
                    <a:pt x="26" y="16"/>
                  </a:lnTo>
                  <a:lnTo>
                    <a:pt x="28" y="16"/>
                  </a:lnTo>
                  <a:lnTo>
                    <a:pt x="28" y="17"/>
                  </a:lnTo>
                  <a:lnTo>
                    <a:pt x="29" y="17"/>
                  </a:lnTo>
                  <a:lnTo>
                    <a:pt x="29" y="19"/>
                  </a:lnTo>
                  <a:lnTo>
                    <a:pt x="31" y="21"/>
                  </a:lnTo>
                  <a:lnTo>
                    <a:pt x="31" y="23"/>
                  </a:lnTo>
                  <a:lnTo>
                    <a:pt x="33" y="23"/>
                  </a:lnTo>
                  <a:lnTo>
                    <a:pt x="35" y="24"/>
                  </a:lnTo>
                  <a:lnTo>
                    <a:pt x="36" y="24"/>
                  </a:lnTo>
                  <a:lnTo>
                    <a:pt x="36" y="26"/>
                  </a:lnTo>
                  <a:lnTo>
                    <a:pt x="38" y="26"/>
                  </a:lnTo>
                  <a:lnTo>
                    <a:pt x="40" y="26"/>
                  </a:lnTo>
                  <a:lnTo>
                    <a:pt x="40" y="28"/>
                  </a:lnTo>
                  <a:lnTo>
                    <a:pt x="40" y="30"/>
                  </a:lnTo>
                  <a:lnTo>
                    <a:pt x="40" y="31"/>
                  </a:lnTo>
                  <a:lnTo>
                    <a:pt x="40" y="33"/>
                  </a:lnTo>
                  <a:lnTo>
                    <a:pt x="38" y="33"/>
                  </a:lnTo>
                  <a:lnTo>
                    <a:pt x="38" y="35"/>
                  </a:lnTo>
                  <a:lnTo>
                    <a:pt x="36" y="35"/>
                  </a:lnTo>
                  <a:lnTo>
                    <a:pt x="36" y="33"/>
                  </a:lnTo>
                  <a:lnTo>
                    <a:pt x="36" y="35"/>
                  </a:lnTo>
                  <a:lnTo>
                    <a:pt x="35" y="35"/>
                  </a:lnTo>
                  <a:lnTo>
                    <a:pt x="35" y="33"/>
                  </a:lnTo>
                  <a:lnTo>
                    <a:pt x="33" y="33"/>
                  </a:lnTo>
                  <a:lnTo>
                    <a:pt x="33" y="31"/>
                  </a:lnTo>
                  <a:lnTo>
                    <a:pt x="33" y="30"/>
                  </a:lnTo>
                  <a:lnTo>
                    <a:pt x="33" y="28"/>
                  </a:lnTo>
                  <a:lnTo>
                    <a:pt x="31" y="28"/>
                  </a:lnTo>
                  <a:lnTo>
                    <a:pt x="31" y="26"/>
                  </a:lnTo>
                  <a:lnTo>
                    <a:pt x="31" y="24"/>
                  </a:lnTo>
                  <a:lnTo>
                    <a:pt x="29" y="24"/>
                  </a:lnTo>
                  <a:lnTo>
                    <a:pt x="29" y="23"/>
                  </a:lnTo>
                  <a:lnTo>
                    <a:pt x="28" y="23"/>
                  </a:lnTo>
                  <a:lnTo>
                    <a:pt x="26" y="21"/>
                  </a:lnTo>
                  <a:lnTo>
                    <a:pt x="24" y="21"/>
                  </a:lnTo>
                  <a:lnTo>
                    <a:pt x="24" y="23"/>
                  </a:lnTo>
                  <a:lnTo>
                    <a:pt x="22" y="23"/>
                  </a:lnTo>
                  <a:lnTo>
                    <a:pt x="22" y="24"/>
                  </a:lnTo>
                  <a:lnTo>
                    <a:pt x="21" y="24"/>
                  </a:lnTo>
                  <a:lnTo>
                    <a:pt x="21" y="26"/>
                  </a:lnTo>
                  <a:lnTo>
                    <a:pt x="22" y="26"/>
                  </a:lnTo>
                  <a:lnTo>
                    <a:pt x="22" y="28"/>
                  </a:lnTo>
                  <a:lnTo>
                    <a:pt x="21" y="26"/>
                  </a:lnTo>
                  <a:lnTo>
                    <a:pt x="19" y="26"/>
                  </a:lnTo>
                  <a:lnTo>
                    <a:pt x="19" y="24"/>
                  </a:lnTo>
                  <a:lnTo>
                    <a:pt x="17" y="24"/>
                  </a:lnTo>
                  <a:lnTo>
                    <a:pt x="17" y="23"/>
                  </a:lnTo>
                  <a:lnTo>
                    <a:pt x="16" y="23"/>
                  </a:lnTo>
                  <a:lnTo>
                    <a:pt x="16" y="21"/>
                  </a:lnTo>
                  <a:lnTo>
                    <a:pt x="16" y="19"/>
                  </a:lnTo>
                  <a:lnTo>
                    <a:pt x="14" y="19"/>
                  </a:lnTo>
                  <a:lnTo>
                    <a:pt x="14" y="17"/>
                  </a:lnTo>
                  <a:lnTo>
                    <a:pt x="14" y="16"/>
                  </a:lnTo>
                  <a:lnTo>
                    <a:pt x="12" y="16"/>
                  </a:lnTo>
                  <a:lnTo>
                    <a:pt x="12" y="14"/>
                  </a:lnTo>
                  <a:lnTo>
                    <a:pt x="10" y="14"/>
                  </a:lnTo>
                  <a:lnTo>
                    <a:pt x="9" y="14"/>
                  </a:lnTo>
                  <a:lnTo>
                    <a:pt x="7" y="14"/>
                  </a:lnTo>
                  <a:lnTo>
                    <a:pt x="7" y="12"/>
                  </a:lnTo>
                  <a:lnTo>
                    <a:pt x="7" y="11"/>
                  </a:lnTo>
                  <a:lnTo>
                    <a:pt x="5" y="11"/>
                  </a:lnTo>
                  <a:lnTo>
                    <a:pt x="5" y="12"/>
                  </a:lnTo>
                  <a:lnTo>
                    <a:pt x="3" y="12"/>
                  </a:lnTo>
                  <a:lnTo>
                    <a:pt x="2" y="12"/>
                  </a:lnTo>
                  <a:close/>
                </a:path>
              </a:pathLst>
            </a:custGeom>
            <a:solidFill>
              <a:srgbClr val="E5B2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57" name="Freeform 333"/>
            <p:cNvSpPr>
              <a:spLocks noEditPoints="1"/>
            </p:cNvSpPr>
            <p:nvPr/>
          </p:nvSpPr>
          <p:spPr bwMode="auto">
            <a:xfrm>
              <a:off x="1194" y="1379"/>
              <a:ext cx="7" cy="6"/>
            </a:xfrm>
            <a:custGeom>
              <a:avLst/>
              <a:gdLst>
                <a:gd name="T0" fmla="*/ 3 w 7"/>
                <a:gd name="T1" fmla="*/ 1 h 6"/>
                <a:gd name="T2" fmla="*/ 3 w 7"/>
                <a:gd name="T3" fmla="*/ 0 h 6"/>
                <a:gd name="T4" fmla="*/ 5 w 7"/>
                <a:gd name="T5" fmla="*/ 0 h 6"/>
                <a:gd name="T6" fmla="*/ 5 w 7"/>
                <a:gd name="T7" fmla="*/ 1 h 6"/>
                <a:gd name="T8" fmla="*/ 7 w 7"/>
                <a:gd name="T9" fmla="*/ 1 h 6"/>
                <a:gd name="T10" fmla="*/ 5 w 7"/>
                <a:gd name="T11" fmla="*/ 1 h 6"/>
                <a:gd name="T12" fmla="*/ 5 w 7"/>
                <a:gd name="T13" fmla="*/ 3 h 6"/>
                <a:gd name="T14" fmla="*/ 3 w 7"/>
                <a:gd name="T15" fmla="*/ 3 h 6"/>
                <a:gd name="T16" fmla="*/ 3 w 7"/>
                <a:gd name="T17" fmla="*/ 1 h 6"/>
                <a:gd name="T18" fmla="*/ 0 w 7"/>
                <a:gd name="T19" fmla="*/ 1 h 6"/>
                <a:gd name="T20" fmla="*/ 0 w 7"/>
                <a:gd name="T21" fmla="*/ 3 h 6"/>
                <a:gd name="T22" fmla="*/ 0 w 7"/>
                <a:gd name="T23" fmla="*/ 5 h 6"/>
                <a:gd name="T24" fmla="*/ 1 w 7"/>
                <a:gd name="T25" fmla="*/ 5 h 6"/>
                <a:gd name="T26" fmla="*/ 1 w 7"/>
                <a:gd name="T27" fmla="*/ 6 h 6"/>
                <a:gd name="T28" fmla="*/ 3 w 7"/>
                <a:gd name="T29" fmla="*/ 6 h 6"/>
                <a:gd name="T30" fmla="*/ 3 w 7"/>
                <a:gd name="T31" fmla="*/ 5 h 6"/>
                <a:gd name="T32" fmla="*/ 3 w 7"/>
                <a:gd name="T33" fmla="*/ 3 h 6"/>
                <a:gd name="T34" fmla="*/ 3 w 7"/>
                <a:gd name="T35" fmla="*/ 1 h 6"/>
                <a:gd name="T36" fmla="*/ 1 w 7"/>
                <a:gd name="T37" fmla="*/ 1 h 6"/>
                <a:gd name="T38" fmla="*/ 0 w 7"/>
                <a:gd name="T3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 h="6">
                  <a:moveTo>
                    <a:pt x="3" y="1"/>
                  </a:moveTo>
                  <a:lnTo>
                    <a:pt x="3" y="0"/>
                  </a:lnTo>
                  <a:lnTo>
                    <a:pt x="5" y="0"/>
                  </a:lnTo>
                  <a:lnTo>
                    <a:pt x="5" y="1"/>
                  </a:lnTo>
                  <a:lnTo>
                    <a:pt x="7" y="1"/>
                  </a:lnTo>
                  <a:lnTo>
                    <a:pt x="5" y="1"/>
                  </a:lnTo>
                  <a:lnTo>
                    <a:pt x="5" y="3"/>
                  </a:lnTo>
                  <a:lnTo>
                    <a:pt x="3" y="3"/>
                  </a:lnTo>
                  <a:lnTo>
                    <a:pt x="3" y="1"/>
                  </a:lnTo>
                  <a:close/>
                  <a:moveTo>
                    <a:pt x="0" y="1"/>
                  </a:moveTo>
                  <a:lnTo>
                    <a:pt x="0" y="3"/>
                  </a:lnTo>
                  <a:lnTo>
                    <a:pt x="0" y="5"/>
                  </a:lnTo>
                  <a:lnTo>
                    <a:pt x="1" y="5"/>
                  </a:lnTo>
                  <a:lnTo>
                    <a:pt x="1" y="6"/>
                  </a:lnTo>
                  <a:lnTo>
                    <a:pt x="3" y="6"/>
                  </a:lnTo>
                  <a:lnTo>
                    <a:pt x="3" y="5"/>
                  </a:lnTo>
                  <a:lnTo>
                    <a:pt x="3" y="3"/>
                  </a:lnTo>
                  <a:lnTo>
                    <a:pt x="3" y="1"/>
                  </a:lnTo>
                  <a:lnTo>
                    <a:pt x="1" y="1"/>
                  </a:lnTo>
                  <a:lnTo>
                    <a:pt x="0" y="1"/>
                  </a:lnTo>
                  <a:close/>
                </a:path>
              </a:pathLst>
            </a:custGeom>
            <a:solidFill>
              <a:srgbClr val="FF8C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58" name="Freeform 334"/>
            <p:cNvSpPr>
              <a:spLocks/>
            </p:cNvSpPr>
            <p:nvPr/>
          </p:nvSpPr>
          <p:spPr bwMode="auto">
            <a:xfrm>
              <a:off x="1206" y="1363"/>
              <a:ext cx="41" cy="21"/>
            </a:xfrm>
            <a:custGeom>
              <a:avLst/>
              <a:gdLst>
                <a:gd name="T0" fmla="*/ 7 w 41"/>
                <a:gd name="T1" fmla="*/ 2 h 21"/>
                <a:gd name="T2" fmla="*/ 5 w 41"/>
                <a:gd name="T3" fmla="*/ 0 h 21"/>
                <a:gd name="T4" fmla="*/ 2 w 41"/>
                <a:gd name="T5" fmla="*/ 0 h 21"/>
                <a:gd name="T6" fmla="*/ 0 w 41"/>
                <a:gd name="T7" fmla="*/ 3 h 21"/>
                <a:gd name="T8" fmla="*/ 3 w 41"/>
                <a:gd name="T9" fmla="*/ 3 h 21"/>
                <a:gd name="T10" fmla="*/ 5 w 41"/>
                <a:gd name="T11" fmla="*/ 5 h 21"/>
                <a:gd name="T12" fmla="*/ 8 w 41"/>
                <a:gd name="T13" fmla="*/ 5 h 21"/>
                <a:gd name="T14" fmla="*/ 10 w 41"/>
                <a:gd name="T15" fmla="*/ 7 h 21"/>
                <a:gd name="T16" fmla="*/ 14 w 41"/>
                <a:gd name="T17" fmla="*/ 7 h 21"/>
                <a:gd name="T18" fmla="*/ 17 w 41"/>
                <a:gd name="T19" fmla="*/ 7 h 21"/>
                <a:gd name="T20" fmla="*/ 19 w 41"/>
                <a:gd name="T21" fmla="*/ 9 h 21"/>
                <a:gd name="T22" fmla="*/ 22 w 41"/>
                <a:gd name="T23" fmla="*/ 10 h 21"/>
                <a:gd name="T24" fmla="*/ 26 w 41"/>
                <a:gd name="T25" fmla="*/ 10 h 21"/>
                <a:gd name="T26" fmla="*/ 28 w 41"/>
                <a:gd name="T27" fmla="*/ 12 h 21"/>
                <a:gd name="T28" fmla="*/ 29 w 41"/>
                <a:gd name="T29" fmla="*/ 14 h 21"/>
                <a:gd name="T30" fmla="*/ 33 w 41"/>
                <a:gd name="T31" fmla="*/ 16 h 21"/>
                <a:gd name="T32" fmla="*/ 35 w 41"/>
                <a:gd name="T33" fmla="*/ 17 h 21"/>
                <a:gd name="T34" fmla="*/ 38 w 41"/>
                <a:gd name="T35" fmla="*/ 19 h 21"/>
                <a:gd name="T36" fmla="*/ 40 w 41"/>
                <a:gd name="T37" fmla="*/ 21 h 21"/>
                <a:gd name="T38" fmla="*/ 41 w 41"/>
                <a:gd name="T39" fmla="*/ 19 h 21"/>
                <a:gd name="T40" fmla="*/ 38 w 41"/>
                <a:gd name="T41" fmla="*/ 19 h 21"/>
                <a:gd name="T42" fmla="*/ 36 w 41"/>
                <a:gd name="T43" fmla="*/ 17 h 21"/>
                <a:gd name="T44" fmla="*/ 35 w 41"/>
                <a:gd name="T45" fmla="*/ 16 h 21"/>
                <a:gd name="T46" fmla="*/ 33 w 41"/>
                <a:gd name="T47" fmla="*/ 14 h 21"/>
                <a:gd name="T48" fmla="*/ 31 w 41"/>
                <a:gd name="T49" fmla="*/ 12 h 21"/>
                <a:gd name="T50" fmla="*/ 29 w 41"/>
                <a:gd name="T51" fmla="*/ 10 h 21"/>
                <a:gd name="T52" fmla="*/ 26 w 41"/>
                <a:gd name="T53" fmla="*/ 9 h 21"/>
                <a:gd name="T54" fmla="*/ 22 w 41"/>
                <a:gd name="T55" fmla="*/ 7 h 21"/>
                <a:gd name="T56" fmla="*/ 19 w 41"/>
                <a:gd name="T57" fmla="*/ 5 h 21"/>
                <a:gd name="T58" fmla="*/ 15 w 41"/>
                <a:gd name="T59" fmla="*/ 3 h 21"/>
                <a:gd name="T60" fmla="*/ 12 w 41"/>
                <a:gd name="T61" fmla="*/ 3 h 21"/>
                <a:gd name="T62" fmla="*/ 10 w 41"/>
                <a:gd name="T63"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21">
                  <a:moveTo>
                    <a:pt x="8" y="2"/>
                  </a:moveTo>
                  <a:lnTo>
                    <a:pt x="7" y="2"/>
                  </a:lnTo>
                  <a:lnTo>
                    <a:pt x="7" y="0"/>
                  </a:lnTo>
                  <a:lnTo>
                    <a:pt x="5" y="0"/>
                  </a:lnTo>
                  <a:lnTo>
                    <a:pt x="3" y="0"/>
                  </a:lnTo>
                  <a:lnTo>
                    <a:pt x="2" y="0"/>
                  </a:lnTo>
                  <a:lnTo>
                    <a:pt x="0" y="2"/>
                  </a:lnTo>
                  <a:lnTo>
                    <a:pt x="0" y="3"/>
                  </a:lnTo>
                  <a:lnTo>
                    <a:pt x="2" y="3"/>
                  </a:lnTo>
                  <a:lnTo>
                    <a:pt x="3" y="3"/>
                  </a:lnTo>
                  <a:lnTo>
                    <a:pt x="3" y="5"/>
                  </a:lnTo>
                  <a:lnTo>
                    <a:pt x="5" y="5"/>
                  </a:lnTo>
                  <a:lnTo>
                    <a:pt x="7" y="5"/>
                  </a:lnTo>
                  <a:lnTo>
                    <a:pt x="8" y="5"/>
                  </a:lnTo>
                  <a:lnTo>
                    <a:pt x="10" y="5"/>
                  </a:lnTo>
                  <a:lnTo>
                    <a:pt x="10" y="7"/>
                  </a:lnTo>
                  <a:lnTo>
                    <a:pt x="12" y="7"/>
                  </a:lnTo>
                  <a:lnTo>
                    <a:pt x="14" y="7"/>
                  </a:lnTo>
                  <a:lnTo>
                    <a:pt x="15" y="7"/>
                  </a:lnTo>
                  <a:lnTo>
                    <a:pt x="17" y="7"/>
                  </a:lnTo>
                  <a:lnTo>
                    <a:pt x="17" y="9"/>
                  </a:lnTo>
                  <a:lnTo>
                    <a:pt x="19" y="9"/>
                  </a:lnTo>
                  <a:lnTo>
                    <a:pt x="21" y="9"/>
                  </a:lnTo>
                  <a:lnTo>
                    <a:pt x="22" y="10"/>
                  </a:lnTo>
                  <a:lnTo>
                    <a:pt x="24" y="10"/>
                  </a:lnTo>
                  <a:lnTo>
                    <a:pt x="26" y="10"/>
                  </a:lnTo>
                  <a:lnTo>
                    <a:pt x="26" y="12"/>
                  </a:lnTo>
                  <a:lnTo>
                    <a:pt x="28" y="12"/>
                  </a:lnTo>
                  <a:lnTo>
                    <a:pt x="29" y="12"/>
                  </a:lnTo>
                  <a:lnTo>
                    <a:pt x="29" y="14"/>
                  </a:lnTo>
                  <a:lnTo>
                    <a:pt x="31" y="14"/>
                  </a:lnTo>
                  <a:lnTo>
                    <a:pt x="33" y="16"/>
                  </a:lnTo>
                  <a:lnTo>
                    <a:pt x="35" y="16"/>
                  </a:lnTo>
                  <a:lnTo>
                    <a:pt x="35" y="17"/>
                  </a:lnTo>
                  <a:lnTo>
                    <a:pt x="36" y="19"/>
                  </a:lnTo>
                  <a:lnTo>
                    <a:pt x="38" y="19"/>
                  </a:lnTo>
                  <a:lnTo>
                    <a:pt x="40" y="19"/>
                  </a:lnTo>
                  <a:lnTo>
                    <a:pt x="40" y="21"/>
                  </a:lnTo>
                  <a:lnTo>
                    <a:pt x="41" y="21"/>
                  </a:lnTo>
                  <a:lnTo>
                    <a:pt x="41" y="19"/>
                  </a:lnTo>
                  <a:lnTo>
                    <a:pt x="40" y="19"/>
                  </a:lnTo>
                  <a:lnTo>
                    <a:pt x="38" y="19"/>
                  </a:lnTo>
                  <a:lnTo>
                    <a:pt x="38" y="17"/>
                  </a:lnTo>
                  <a:lnTo>
                    <a:pt x="36" y="17"/>
                  </a:lnTo>
                  <a:lnTo>
                    <a:pt x="36" y="16"/>
                  </a:lnTo>
                  <a:lnTo>
                    <a:pt x="35" y="16"/>
                  </a:lnTo>
                  <a:lnTo>
                    <a:pt x="35" y="14"/>
                  </a:lnTo>
                  <a:lnTo>
                    <a:pt x="33" y="14"/>
                  </a:lnTo>
                  <a:lnTo>
                    <a:pt x="33" y="12"/>
                  </a:lnTo>
                  <a:lnTo>
                    <a:pt x="31" y="12"/>
                  </a:lnTo>
                  <a:lnTo>
                    <a:pt x="31" y="10"/>
                  </a:lnTo>
                  <a:lnTo>
                    <a:pt x="29" y="10"/>
                  </a:lnTo>
                  <a:lnTo>
                    <a:pt x="28" y="9"/>
                  </a:lnTo>
                  <a:lnTo>
                    <a:pt x="26" y="9"/>
                  </a:lnTo>
                  <a:lnTo>
                    <a:pt x="24" y="7"/>
                  </a:lnTo>
                  <a:lnTo>
                    <a:pt x="22" y="7"/>
                  </a:lnTo>
                  <a:lnTo>
                    <a:pt x="21" y="5"/>
                  </a:lnTo>
                  <a:lnTo>
                    <a:pt x="19" y="5"/>
                  </a:lnTo>
                  <a:lnTo>
                    <a:pt x="17" y="5"/>
                  </a:lnTo>
                  <a:lnTo>
                    <a:pt x="15" y="3"/>
                  </a:lnTo>
                  <a:lnTo>
                    <a:pt x="14" y="3"/>
                  </a:lnTo>
                  <a:lnTo>
                    <a:pt x="12" y="3"/>
                  </a:lnTo>
                  <a:lnTo>
                    <a:pt x="12" y="2"/>
                  </a:lnTo>
                  <a:lnTo>
                    <a:pt x="10" y="2"/>
                  </a:lnTo>
                  <a:lnTo>
                    <a:pt x="8" y="2"/>
                  </a:lnTo>
                  <a:close/>
                </a:path>
              </a:pathLst>
            </a:custGeom>
            <a:solidFill>
              <a:srgbClr val="A572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59" name="Freeform 335"/>
            <p:cNvSpPr>
              <a:spLocks/>
            </p:cNvSpPr>
            <p:nvPr/>
          </p:nvSpPr>
          <p:spPr bwMode="auto">
            <a:xfrm>
              <a:off x="1214" y="1368"/>
              <a:ext cx="33" cy="37"/>
            </a:xfrm>
            <a:custGeom>
              <a:avLst/>
              <a:gdLst>
                <a:gd name="T0" fmla="*/ 30 w 33"/>
                <a:gd name="T1" fmla="*/ 14 h 37"/>
                <a:gd name="T2" fmla="*/ 30 w 33"/>
                <a:gd name="T3" fmla="*/ 17 h 37"/>
                <a:gd name="T4" fmla="*/ 32 w 33"/>
                <a:gd name="T5" fmla="*/ 21 h 37"/>
                <a:gd name="T6" fmla="*/ 32 w 33"/>
                <a:gd name="T7" fmla="*/ 24 h 37"/>
                <a:gd name="T8" fmla="*/ 32 w 33"/>
                <a:gd name="T9" fmla="*/ 28 h 37"/>
                <a:gd name="T10" fmla="*/ 33 w 33"/>
                <a:gd name="T11" fmla="*/ 30 h 37"/>
                <a:gd name="T12" fmla="*/ 32 w 33"/>
                <a:gd name="T13" fmla="*/ 33 h 37"/>
                <a:gd name="T14" fmla="*/ 32 w 33"/>
                <a:gd name="T15" fmla="*/ 37 h 37"/>
                <a:gd name="T16" fmla="*/ 30 w 33"/>
                <a:gd name="T17" fmla="*/ 35 h 37"/>
                <a:gd name="T18" fmla="*/ 28 w 33"/>
                <a:gd name="T19" fmla="*/ 37 h 37"/>
                <a:gd name="T20" fmla="*/ 28 w 33"/>
                <a:gd name="T21" fmla="*/ 37 h 37"/>
                <a:gd name="T22" fmla="*/ 27 w 33"/>
                <a:gd name="T23" fmla="*/ 35 h 37"/>
                <a:gd name="T24" fmla="*/ 25 w 33"/>
                <a:gd name="T25" fmla="*/ 35 h 37"/>
                <a:gd name="T26" fmla="*/ 23 w 33"/>
                <a:gd name="T27" fmla="*/ 33 h 37"/>
                <a:gd name="T28" fmla="*/ 21 w 33"/>
                <a:gd name="T29" fmla="*/ 30 h 37"/>
                <a:gd name="T30" fmla="*/ 23 w 33"/>
                <a:gd name="T31" fmla="*/ 28 h 37"/>
                <a:gd name="T32" fmla="*/ 23 w 33"/>
                <a:gd name="T33" fmla="*/ 24 h 37"/>
                <a:gd name="T34" fmla="*/ 23 w 33"/>
                <a:gd name="T35" fmla="*/ 21 h 37"/>
                <a:gd name="T36" fmla="*/ 23 w 33"/>
                <a:gd name="T37" fmla="*/ 17 h 37"/>
                <a:gd name="T38" fmla="*/ 21 w 33"/>
                <a:gd name="T39" fmla="*/ 16 h 37"/>
                <a:gd name="T40" fmla="*/ 20 w 33"/>
                <a:gd name="T41" fmla="*/ 17 h 37"/>
                <a:gd name="T42" fmla="*/ 21 w 33"/>
                <a:gd name="T43" fmla="*/ 19 h 37"/>
                <a:gd name="T44" fmla="*/ 20 w 33"/>
                <a:gd name="T45" fmla="*/ 21 h 37"/>
                <a:gd name="T46" fmla="*/ 20 w 33"/>
                <a:gd name="T47" fmla="*/ 24 h 37"/>
                <a:gd name="T48" fmla="*/ 18 w 33"/>
                <a:gd name="T49" fmla="*/ 23 h 37"/>
                <a:gd name="T50" fmla="*/ 18 w 33"/>
                <a:gd name="T51" fmla="*/ 26 h 37"/>
                <a:gd name="T52" fmla="*/ 18 w 33"/>
                <a:gd name="T53" fmla="*/ 30 h 37"/>
                <a:gd name="T54" fmla="*/ 18 w 33"/>
                <a:gd name="T55" fmla="*/ 26 h 37"/>
                <a:gd name="T56" fmla="*/ 14 w 33"/>
                <a:gd name="T57" fmla="*/ 26 h 37"/>
                <a:gd name="T58" fmla="*/ 11 w 33"/>
                <a:gd name="T59" fmla="*/ 24 h 37"/>
                <a:gd name="T60" fmla="*/ 9 w 33"/>
                <a:gd name="T61" fmla="*/ 21 h 37"/>
                <a:gd name="T62" fmla="*/ 7 w 33"/>
                <a:gd name="T63" fmla="*/ 17 h 37"/>
                <a:gd name="T64" fmla="*/ 6 w 33"/>
                <a:gd name="T65" fmla="*/ 16 h 37"/>
                <a:gd name="T66" fmla="*/ 6 w 33"/>
                <a:gd name="T67" fmla="*/ 16 h 37"/>
                <a:gd name="T68" fmla="*/ 4 w 33"/>
                <a:gd name="T69" fmla="*/ 14 h 37"/>
                <a:gd name="T70" fmla="*/ 4 w 33"/>
                <a:gd name="T71" fmla="*/ 11 h 37"/>
                <a:gd name="T72" fmla="*/ 4 w 33"/>
                <a:gd name="T73" fmla="*/ 7 h 37"/>
                <a:gd name="T74" fmla="*/ 2 w 33"/>
                <a:gd name="T75" fmla="*/ 5 h 37"/>
                <a:gd name="T76" fmla="*/ 2 w 33"/>
                <a:gd name="T77" fmla="*/ 2 h 37"/>
                <a:gd name="T78" fmla="*/ 0 w 33"/>
                <a:gd name="T79" fmla="*/ 0 h 37"/>
                <a:gd name="T80" fmla="*/ 2 w 33"/>
                <a:gd name="T81" fmla="*/ 2 h 37"/>
                <a:gd name="T82" fmla="*/ 6 w 33"/>
                <a:gd name="T83" fmla="*/ 2 h 37"/>
                <a:gd name="T84" fmla="*/ 9 w 33"/>
                <a:gd name="T85" fmla="*/ 2 h 37"/>
                <a:gd name="T86" fmla="*/ 11 w 33"/>
                <a:gd name="T87" fmla="*/ 4 h 37"/>
                <a:gd name="T88" fmla="*/ 14 w 33"/>
                <a:gd name="T89" fmla="*/ 4 h 37"/>
                <a:gd name="T90" fmla="*/ 16 w 33"/>
                <a:gd name="T91" fmla="*/ 5 h 37"/>
                <a:gd name="T92" fmla="*/ 18 w 33"/>
                <a:gd name="T93" fmla="*/ 7 h 37"/>
                <a:gd name="T94" fmla="*/ 21 w 33"/>
                <a:gd name="T95" fmla="*/ 7 h 37"/>
                <a:gd name="T96" fmla="*/ 23 w 33"/>
                <a:gd name="T97" fmla="*/ 9 h 37"/>
                <a:gd name="T98" fmla="*/ 25 w 33"/>
                <a:gd name="T99" fmla="*/ 11 h 37"/>
                <a:gd name="T100" fmla="*/ 27 w 33"/>
                <a:gd name="T10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 h="37">
                  <a:moveTo>
                    <a:pt x="28" y="14"/>
                  </a:moveTo>
                  <a:lnTo>
                    <a:pt x="30" y="14"/>
                  </a:lnTo>
                  <a:lnTo>
                    <a:pt x="30" y="16"/>
                  </a:lnTo>
                  <a:lnTo>
                    <a:pt x="30" y="17"/>
                  </a:lnTo>
                  <a:lnTo>
                    <a:pt x="30" y="19"/>
                  </a:lnTo>
                  <a:lnTo>
                    <a:pt x="32" y="21"/>
                  </a:lnTo>
                  <a:lnTo>
                    <a:pt x="32" y="23"/>
                  </a:lnTo>
                  <a:lnTo>
                    <a:pt x="32" y="24"/>
                  </a:lnTo>
                  <a:lnTo>
                    <a:pt x="32" y="26"/>
                  </a:lnTo>
                  <a:lnTo>
                    <a:pt x="32" y="28"/>
                  </a:lnTo>
                  <a:lnTo>
                    <a:pt x="32" y="30"/>
                  </a:lnTo>
                  <a:lnTo>
                    <a:pt x="33" y="30"/>
                  </a:lnTo>
                  <a:lnTo>
                    <a:pt x="33" y="31"/>
                  </a:lnTo>
                  <a:lnTo>
                    <a:pt x="32" y="33"/>
                  </a:lnTo>
                  <a:lnTo>
                    <a:pt x="32" y="35"/>
                  </a:lnTo>
                  <a:lnTo>
                    <a:pt x="32" y="37"/>
                  </a:lnTo>
                  <a:lnTo>
                    <a:pt x="30" y="37"/>
                  </a:lnTo>
                  <a:lnTo>
                    <a:pt x="30" y="35"/>
                  </a:lnTo>
                  <a:lnTo>
                    <a:pt x="30" y="37"/>
                  </a:lnTo>
                  <a:lnTo>
                    <a:pt x="28" y="37"/>
                  </a:lnTo>
                  <a:lnTo>
                    <a:pt x="28" y="35"/>
                  </a:lnTo>
                  <a:lnTo>
                    <a:pt x="28" y="37"/>
                  </a:lnTo>
                  <a:lnTo>
                    <a:pt x="27" y="37"/>
                  </a:lnTo>
                  <a:lnTo>
                    <a:pt x="27" y="35"/>
                  </a:lnTo>
                  <a:lnTo>
                    <a:pt x="27" y="33"/>
                  </a:lnTo>
                  <a:lnTo>
                    <a:pt x="25" y="35"/>
                  </a:lnTo>
                  <a:lnTo>
                    <a:pt x="23" y="35"/>
                  </a:lnTo>
                  <a:lnTo>
                    <a:pt x="23" y="33"/>
                  </a:lnTo>
                  <a:lnTo>
                    <a:pt x="21" y="31"/>
                  </a:lnTo>
                  <a:lnTo>
                    <a:pt x="21" y="30"/>
                  </a:lnTo>
                  <a:lnTo>
                    <a:pt x="23" y="30"/>
                  </a:lnTo>
                  <a:lnTo>
                    <a:pt x="23" y="28"/>
                  </a:lnTo>
                  <a:lnTo>
                    <a:pt x="23" y="26"/>
                  </a:lnTo>
                  <a:lnTo>
                    <a:pt x="23" y="24"/>
                  </a:lnTo>
                  <a:lnTo>
                    <a:pt x="23" y="23"/>
                  </a:lnTo>
                  <a:lnTo>
                    <a:pt x="23" y="21"/>
                  </a:lnTo>
                  <a:lnTo>
                    <a:pt x="23" y="19"/>
                  </a:lnTo>
                  <a:lnTo>
                    <a:pt x="23" y="17"/>
                  </a:lnTo>
                  <a:lnTo>
                    <a:pt x="21" y="17"/>
                  </a:lnTo>
                  <a:lnTo>
                    <a:pt x="21" y="16"/>
                  </a:lnTo>
                  <a:lnTo>
                    <a:pt x="21" y="17"/>
                  </a:lnTo>
                  <a:lnTo>
                    <a:pt x="20" y="17"/>
                  </a:lnTo>
                  <a:lnTo>
                    <a:pt x="20" y="19"/>
                  </a:lnTo>
                  <a:lnTo>
                    <a:pt x="21" y="19"/>
                  </a:lnTo>
                  <a:lnTo>
                    <a:pt x="21" y="21"/>
                  </a:lnTo>
                  <a:lnTo>
                    <a:pt x="20" y="21"/>
                  </a:lnTo>
                  <a:lnTo>
                    <a:pt x="20" y="23"/>
                  </a:lnTo>
                  <a:lnTo>
                    <a:pt x="20" y="24"/>
                  </a:lnTo>
                  <a:lnTo>
                    <a:pt x="18" y="24"/>
                  </a:lnTo>
                  <a:lnTo>
                    <a:pt x="18" y="23"/>
                  </a:lnTo>
                  <a:lnTo>
                    <a:pt x="18" y="24"/>
                  </a:lnTo>
                  <a:lnTo>
                    <a:pt x="18" y="26"/>
                  </a:lnTo>
                  <a:lnTo>
                    <a:pt x="18" y="28"/>
                  </a:lnTo>
                  <a:lnTo>
                    <a:pt x="18" y="30"/>
                  </a:lnTo>
                  <a:lnTo>
                    <a:pt x="18" y="28"/>
                  </a:lnTo>
                  <a:lnTo>
                    <a:pt x="18" y="26"/>
                  </a:lnTo>
                  <a:lnTo>
                    <a:pt x="16" y="26"/>
                  </a:lnTo>
                  <a:lnTo>
                    <a:pt x="14" y="26"/>
                  </a:lnTo>
                  <a:lnTo>
                    <a:pt x="13" y="24"/>
                  </a:lnTo>
                  <a:lnTo>
                    <a:pt x="11" y="24"/>
                  </a:lnTo>
                  <a:lnTo>
                    <a:pt x="11" y="23"/>
                  </a:lnTo>
                  <a:lnTo>
                    <a:pt x="9" y="21"/>
                  </a:lnTo>
                  <a:lnTo>
                    <a:pt x="7" y="19"/>
                  </a:lnTo>
                  <a:lnTo>
                    <a:pt x="7" y="17"/>
                  </a:lnTo>
                  <a:lnTo>
                    <a:pt x="6" y="17"/>
                  </a:lnTo>
                  <a:lnTo>
                    <a:pt x="6" y="16"/>
                  </a:lnTo>
                  <a:lnTo>
                    <a:pt x="4" y="16"/>
                  </a:lnTo>
                  <a:lnTo>
                    <a:pt x="6" y="16"/>
                  </a:lnTo>
                  <a:lnTo>
                    <a:pt x="6" y="14"/>
                  </a:lnTo>
                  <a:lnTo>
                    <a:pt x="4" y="14"/>
                  </a:lnTo>
                  <a:lnTo>
                    <a:pt x="4" y="12"/>
                  </a:lnTo>
                  <a:lnTo>
                    <a:pt x="4" y="11"/>
                  </a:lnTo>
                  <a:lnTo>
                    <a:pt x="4" y="9"/>
                  </a:lnTo>
                  <a:lnTo>
                    <a:pt x="4" y="7"/>
                  </a:lnTo>
                  <a:lnTo>
                    <a:pt x="4" y="5"/>
                  </a:lnTo>
                  <a:lnTo>
                    <a:pt x="2" y="5"/>
                  </a:lnTo>
                  <a:lnTo>
                    <a:pt x="2" y="4"/>
                  </a:lnTo>
                  <a:lnTo>
                    <a:pt x="2" y="2"/>
                  </a:lnTo>
                  <a:lnTo>
                    <a:pt x="0" y="2"/>
                  </a:lnTo>
                  <a:lnTo>
                    <a:pt x="0" y="0"/>
                  </a:lnTo>
                  <a:lnTo>
                    <a:pt x="2" y="0"/>
                  </a:lnTo>
                  <a:lnTo>
                    <a:pt x="2" y="2"/>
                  </a:lnTo>
                  <a:lnTo>
                    <a:pt x="4" y="2"/>
                  </a:lnTo>
                  <a:lnTo>
                    <a:pt x="6" y="2"/>
                  </a:lnTo>
                  <a:lnTo>
                    <a:pt x="7" y="2"/>
                  </a:lnTo>
                  <a:lnTo>
                    <a:pt x="9" y="2"/>
                  </a:lnTo>
                  <a:lnTo>
                    <a:pt x="9" y="4"/>
                  </a:lnTo>
                  <a:lnTo>
                    <a:pt x="11" y="4"/>
                  </a:lnTo>
                  <a:lnTo>
                    <a:pt x="13" y="4"/>
                  </a:lnTo>
                  <a:lnTo>
                    <a:pt x="14" y="4"/>
                  </a:lnTo>
                  <a:lnTo>
                    <a:pt x="14" y="5"/>
                  </a:lnTo>
                  <a:lnTo>
                    <a:pt x="16" y="5"/>
                  </a:lnTo>
                  <a:lnTo>
                    <a:pt x="18" y="5"/>
                  </a:lnTo>
                  <a:lnTo>
                    <a:pt x="18" y="7"/>
                  </a:lnTo>
                  <a:lnTo>
                    <a:pt x="20" y="7"/>
                  </a:lnTo>
                  <a:lnTo>
                    <a:pt x="21" y="7"/>
                  </a:lnTo>
                  <a:lnTo>
                    <a:pt x="21" y="9"/>
                  </a:lnTo>
                  <a:lnTo>
                    <a:pt x="23" y="9"/>
                  </a:lnTo>
                  <a:lnTo>
                    <a:pt x="23" y="11"/>
                  </a:lnTo>
                  <a:lnTo>
                    <a:pt x="25" y="11"/>
                  </a:lnTo>
                  <a:lnTo>
                    <a:pt x="27" y="12"/>
                  </a:lnTo>
                  <a:lnTo>
                    <a:pt x="27" y="14"/>
                  </a:lnTo>
                  <a:lnTo>
                    <a:pt x="28" y="14"/>
                  </a:lnTo>
                  <a:close/>
                </a:path>
              </a:pathLst>
            </a:custGeom>
            <a:solidFill>
              <a:srgbClr val="8F5C2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60" name="Freeform 336"/>
            <p:cNvSpPr>
              <a:spLocks/>
            </p:cNvSpPr>
            <p:nvPr/>
          </p:nvSpPr>
          <p:spPr bwMode="auto">
            <a:xfrm>
              <a:off x="1208" y="1391"/>
              <a:ext cx="8" cy="15"/>
            </a:xfrm>
            <a:custGeom>
              <a:avLst/>
              <a:gdLst>
                <a:gd name="T0" fmla="*/ 1 w 8"/>
                <a:gd name="T1" fmla="*/ 0 h 15"/>
                <a:gd name="T2" fmla="*/ 1 w 8"/>
                <a:gd name="T3" fmla="*/ 1 h 15"/>
                <a:gd name="T4" fmla="*/ 1 w 8"/>
                <a:gd name="T5" fmla="*/ 3 h 15"/>
                <a:gd name="T6" fmla="*/ 0 w 8"/>
                <a:gd name="T7" fmla="*/ 3 h 15"/>
                <a:gd name="T8" fmla="*/ 0 w 8"/>
                <a:gd name="T9" fmla="*/ 5 h 15"/>
                <a:gd name="T10" fmla="*/ 1 w 8"/>
                <a:gd name="T11" fmla="*/ 5 h 15"/>
                <a:gd name="T12" fmla="*/ 0 w 8"/>
                <a:gd name="T13" fmla="*/ 5 h 15"/>
                <a:gd name="T14" fmla="*/ 0 w 8"/>
                <a:gd name="T15" fmla="*/ 7 h 15"/>
                <a:gd name="T16" fmla="*/ 1 w 8"/>
                <a:gd name="T17" fmla="*/ 7 h 15"/>
                <a:gd name="T18" fmla="*/ 1 w 8"/>
                <a:gd name="T19" fmla="*/ 8 h 15"/>
                <a:gd name="T20" fmla="*/ 0 w 8"/>
                <a:gd name="T21" fmla="*/ 8 h 15"/>
                <a:gd name="T22" fmla="*/ 0 w 8"/>
                <a:gd name="T23" fmla="*/ 10 h 15"/>
                <a:gd name="T24" fmla="*/ 1 w 8"/>
                <a:gd name="T25" fmla="*/ 10 h 15"/>
                <a:gd name="T26" fmla="*/ 0 w 8"/>
                <a:gd name="T27" fmla="*/ 10 h 15"/>
                <a:gd name="T28" fmla="*/ 0 w 8"/>
                <a:gd name="T29" fmla="*/ 12 h 15"/>
                <a:gd name="T30" fmla="*/ 0 w 8"/>
                <a:gd name="T31" fmla="*/ 14 h 15"/>
                <a:gd name="T32" fmla="*/ 1 w 8"/>
                <a:gd name="T33" fmla="*/ 14 h 15"/>
                <a:gd name="T34" fmla="*/ 1 w 8"/>
                <a:gd name="T35" fmla="*/ 15 h 15"/>
                <a:gd name="T36" fmla="*/ 3 w 8"/>
                <a:gd name="T37" fmla="*/ 15 h 15"/>
                <a:gd name="T38" fmla="*/ 3 w 8"/>
                <a:gd name="T39" fmla="*/ 14 h 15"/>
                <a:gd name="T40" fmla="*/ 5 w 8"/>
                <a:gd name="T41" fmla="*/ 14 h 15"/>
                <a:gd name="T42" fmla="*/ 5 w 8"/>
                <a:gd name="T43" fmla="*/ 12 h 15"/>
                <a:gd name="T44" fmla="*/ 6 w 8"/>
                <a:gd name="T45" fmla="*/ 12 h 15"/>
                <a:gd name="T46" fmla="*/ 6 w 8"/>
                <a:gd name="T47" fmla="*/ 10 h 15"/>
                <a:gd name="T48" fmla="*/ 6 w 8"/>
                <a:gd name="T49" fmla="*/ 8 h 15"/>
                <a:gd name="T50" fmla="*/ 6 w 8"/>
                <a:gd name="T51" fmla="*/ 7 h 15"/>
                <a:gd name="T52" fmla="*/ 8 w 8"/>
                <a:gd name="T53" fmla="*/ 7 h 15"/>
                <a:gd name="T54" fmla="*/ 6 w 8"/>
                <a:gd name="T55" fmla="*/ 7 h 15"/>
                <a:gd name="T56" fmla="*/ 6 w 8"/>
                <a:gd name="T57" fmla="*/ 5 h 15"/>
                <a:gd name="T58" fmla="*/ 6 w 8"/>
                <a:gd name="T59" fmla="*/ 3 h 15"/>
                <a:gd name="T60" fmla="*/ 5 w 8"/>
                <a:gd name="T61" fmla="*/ 3 h 15"/>
                <a:gd name="T62" fmla="*/ 3 w 8"/>
                <a:gd name="T63" fmla="*/ 3 h 15"/>
                <a:gd name="T64" fmla="*/ 3 w 8"/>
                <a:gd name="T65" fmla="*/ 1 h 15"/>
                <a:gd name="T66" fmla="*/ 1 w 8"/>
                <a:gd name="T67" fmla="*/ 1 h 15"/>
                <a:gd name="T68" fmla="*/ 1 w 8"/>
                <a:gd name="T6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15">
                  <a:moveTo>
                    <a:pt x="1" y="0"/>
                  </a:moveTo>
                  <a:lnTo>
                    <a:pt x="1" y="1"/>
                  </a:lnTo>
                  <a:lnTo>
                    <a:pt x="1" y="3"/>
                  </a:lnTo>
                  <a:lnTo>
                    <a:pt x="0" y="3"/>
                  </a:lnTo>
                  <a:lnTo>
                    <a:pt x="0" y="5"/>
                  </a:lnTo>
                  <a:lnTo>
                    <a:pt x="1" y="5"/>
                  </a:lnTo>
                  <a:lnTo>
                    <a:pt x="0" y="5"/>
                  </a:lnTo>
                  <a:lnTo>
                    <a:pt x="0" y="7"/>
                  </a:lnTo>
                  <a:lnTo>
                    <a:pt x="1" y="7"/>
                  </a:lnTo>
                  <a:lnTo>
                    <a:pt x="1" y="8"/>
                  </a:lnTo>
                  <a:lnTo>
                    <a:pt x="0" y="8"/>
                  </a:lnTo>
                  <a:lnTo>
                    <a:pt x="0" y="10"/>
                  </a:lnTo>
                  <a:lnTo>
                    <a:pt x="1" y="10"/>
                  </a:lnTo>
                  <a:lnTo>
                    <a:pt x="0" y="10"/>
                  </a:lnTo>
                  <a:lnTo>
                    <a:pt x="0" y="12"/>
                  </a:lnTo>
                  <a:lnTo>
                    <a:pt x="0" y="14"/>
                  </a:lnTo>
                  <a:lnTo>
                    <a:pt x="1" y="14"/>
                  </a:lnTo>
                  <a:lnTo>
                    <a:pt x="1" y="15"/>
                  </a:lnTo>
                  <a:lnTo>
                    <a:pt x="3" y="15"/>
                  </a:lnTo>
                  <a:lnTo>
                    <a:pt x="3" y="14"/>
                  </a:lnTo>
                  <a:lnTo>
                    <a:pt x="5" y="14"/>
                  </a:lnTo>
                  <a:lnTo>
                    <a:pt x="5" y="12"/>
                  </a:lnTo>
                  <a:lnTo>
                    <a:pt x="6" y="12"/>
                  </a:lnTo>
                  <a:lnTo>
                    <a:pt x="6" y="10"/>
                  </a:lnTo>
                  <a:lnTo>
                    <a:pt x="6" y="8"/>
                  </a:lnTo>
                  <a:lnTo>
                    <a:pt x="6" y="7"/>
                  </a:lnTo>
                  <a:lnTo>
                    <a:pt x="8" y="7"/>
                  </a:lnTo>
                  <a:lnTo>
                    <a:pt x="6" y="7"/>
                  </a:lnTo>
                  <a:lnTo>
                    <a:pt x="6" y="5"/>
                  </a:lnTo>
                  <a:lnTo>
                    <a:pt x="6" y="3"/>
                  </a:lnTo>
                  <a:lnTo>
                    <a:pt x="5" y="3"/>
                  </a:lnTo>
                  <a:lnTo>
                    <a:pt x="3" y="3"/>
                  </a:lnTo>
                  <a:lnTo>
                    <a:pt x="3" y="1"/>
                  </a:lnTo>
                  <a:lnTo>
                    <a:pt x="1" y="1"/>
                  </a:lnTo>
                  <a:lnTo>
                    <a:pt x="1" y="0"/>
                  </a:lnTo>
                  <a:close/>
                </a:path>
              </a:pathLst>
            </a:custGeom>
            <a:solidFill>
              <a:srgbClr val="8F5C2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61" name="Freeform 337"/>
            <p:cNvSpPr>
              <a:spLocks/>
            </p:cNvSpPr>
            <p:nvPr/>
          </p:nvSpPr>
          <p:spPr bwMode="auto">
            <a:xfrm>
              <a:off x="1227" y="1398"/>
              <a:ext cx="17" cy="13"/>
            </a:xfrm>
            <a:custGeom>
              <a:avLst/>
              <a:gdLst>
                <a:gd name="T0" fmla="*/ 0 w 17"/>
                <a:gd name="T1" fmla="*/ 5 h 13"/>
                <a:gd name="T2" fmla="*/ 0 w 17"/>
                <a:gd name="T3" fmla="*/ 7 h 13"/>
                <a:gd name="T4" fmla="*/ 0 w 17"/>
                <a:gd name="T5" fmla="*/ 8 h 13"/>
                <a:gd name="T6" fmla="*/ 0 w 17"/>
                <a:gd name="T7" fmla="*/ 10 h 13"/>
                <a:gd name="T8" fmla="*/ 1 w 17"/>
                <a:gd name="T9" fmla="*/ 10 h 13"/>
                <a:gd name="T10" fmla="*/ 1 w 17"/>
                <a:gd name="T11" fmla="*/ 12 h 13"/>
                <a:gd name="T12" fmla="*/ 1 w 17"/>
                <a:gd name="T13" fmla="*/ 13 h 13"/>
                <a:gd name="T14" fmla="*/ 3 w 17"/>
                <a:gd name="T15" fmla="*/ 13 h 13"/>
                <a:gd name="T16" fmla="*/ 5 w 17"/>
                <a:gd name="T17" fmla="*/ 13 h 13"/>
                <a:gd name="T18" fmla="*/ 7 w 17"/>
                <a:gd name="T19" fmla="*/ 13 h 13"/>
                <a:gd name="T20" fmla="*/ 8 w 17"/>
                <a:gd name="T21" fmla="*/ 13 h 13"/>
                <a:gd name="T22" fmla="*/ 10 w 17"/>
                <a:gd name="T23" fmla="*/ 13 h 13"/>
                <a:gd name="T24" fmla="*/ 12 w 17"/>
                <a:gd name="T25" fmla="*/ 13 h 13"/>
                <a:gd name="T26" fmla="*/ 14 w 17"/>
                <a:gd name="T27" fmla="*/ 13 h 13"/>
                <a:gd name="T28" fmla="*/ 15 w 17"/>
                <a:gd name="T29" fmla="*/ 13 h 13"/>
                <a:gd name="T30" fmla="*/ 17 w 17"/>
                <a:gd name="T31" fmla="*/ 13 h 13"/>
                <a:gd name="T32" fmla="*/ 17 w 17"/>
                <a:gd name="T33" fmla="*/ 12 h 13"/>
                <a:gd name="T34" fmla="*/ 15 w 17"/>
                <a:gd name="T35" fmla="*/ 12 h 13"/>
                <a:gd name="T36" fmla="*/ 15 w 17"/>
                <a:gd name="T37" fmla="*/ 10 h 13"/>
                <a:gd name="T38" fmla="*/ 14 w 17"/>
                <a:gd name="T39" fmla="*/ 10 h 13"/>
                <a:gd name="T40" fmla="*/ 14 w 17"/>
                <a:gd name="T41" fmla="*/ 8 h 13"/>
                <a:gd name="T42" fmla="*/ 12 w 17"/>
                <a:gd name="T43" fmla="*/ 8 h 13"/>
                <a:gd name="T44" fmla="*/ 10 w 17"/>
                <a:gd name="T45" fmla="*/ 7 h 13"/>
                <a:gd name="T46" fmla="*/ 8 w 17"/>
                <a:gd name="T47" fmla="*/ 5 h 13"/>
                <a:gd name="T48" fmla="*/ 7 w 17"/>
                <a:gd name="T49" fmla="*/ 5 h 13"/>
                <a:gd name="T50" fmla="*/ 7 w 17"/>
                <a:gd name="T51" fmla="*/ 3 h 13"/>
                <a:gd name="T52" fmla="*/ 5 w 17"/>
                <a:gd name="T53" fmla="*/ 3 h 13"/>
                <a:gd name="T54" fmla="*/ 5 w 17"/>
                <a:gd name="T55" fmla="*/ 1 h 13"/>
                <a:gd name="T56" fmla="*/ 5 w 17"/>
                <a:gd name="T57" fmla="*/ 0 h 13"/>
                <a:gd name="T58" fmla="*/ 5 w 17"/>
                <a:gd name="T59" fmla="*/ 1 h 13"/>
                <a:gd name="T60" fmla="*/ 5 w 17"/>
                <a:gd name="T61" fmla="*/ 3 h 13"/>
                <a:gd name="T62" fmla="*/ 3 w 17"/>
                <a:gd name="T63" fmla="*/ 3 h 13"/>
                <a:gd name="T64" fmla="*/ 3 w 17"/>
                <a:gd name="T65" fmla="*/ 5 h 13"/>
                <a:gd name="T66" fmla="*/ 1 w 17"/>
                <a:gd name="T67" fmla="*/ 5 h 13"/>
                <a:gd name="T68" fmla="*/ 1 w 17"/>
                <a:gd name="T69" fmla="*/ 3 h 13"/>
                <a:gd name="T70" fmla="*/ 1 w 17"/>
                <a:gd name="T71" fmla="*/ 5 h 13"/>
                <a:gd name="T72" fmla="*/ 0 w 17"/>
                <a:gd name="T73"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 h="13">
                  <a:moveTo>
                    <a:pt x="0" y="5"/>
                  </a:moveTo>
                  <a:lnTo>
                    <a:pt x="0" y="7"/>
                  </a:lnTo>
                  <a:lnTo>
                    <a:pt x="0" y="8"/>
                  </a:lnTo>
                  <a:lnTo>
                    <a:pt x="0" y="10"/>
                  </a:lnTo>
                  <a:lnTo>
                    <a:pt x="1" y="10"/>
                  </a:lnTo>
                  <a:lnTo>
                    <a:pt x="1" y="12"/>
                  </a:lnTo>
                  <a:lnTo>
                    <a:pt x="1" y="13"/>
                  </a:lnTo>
                  <a:lnTo>
                    <a:pt x="3" y="13"/>
                  </a:lnTo>
                  <a:lnTo>
                    <a:pt x="5" y="13"/>
                  </a:lnTo>
                  <a:lnTo>
                    <a:pt x="7" y="13"/>
                  </a:lnTo>
                  <a:lnTo>
                    <a:pt x="8" y="13"/>
                  </a:lnTo>
                  <a:lnTo>
                    <a:pt x="10" y="13"/>
                  </a:lnTo>
                  <a:lnTo>
                    <a:pt x="12" y="13"/>
                  </a:lnTo>
                  <a:lnTo>
                    <a:pt x="14" y="13"/>
                  </a:lnTo>
                  <a:lnTo>
                    <a:pt x="15" y="13"/>
                  </a:lnTo>
                  <a:lnTo>
                    <a:pt x="17" y="13"/>
                  </a:lnTo>
                  <a:lnTo>
                    <a:pt x="17" y="12"/>
                  </a:lnTo>
                  <a:lnTo>
                    <a:pt x="15" y="12"/>
                  </a:lnTo>
                  <a:lnTo>
                    <a:pt x="15" y="10"/>
                  </a:lnTo>
                  <a:lnTo>
                    <a:pt x="14" y="10"/>
                  </a:lnTo>
                  <a:lnTo>
                    <a:pt x="14" y="8"/>
                  </a:lnTo>
                  <a:lnTo>
                    <a:pt x="12" y="8"/>
                  </a:lnTo>
                  <a:lnTo>
                    <a:pt x="10" y="7"/>
                  </a:lnTo>
                  <a:lnTo>
                    <a:pt x="8" y="5"/>
                  </a:lnTo>
                  <a:lnTo>
                    <a:pt x="7" y="5"/>
                  </a:lnTo>
                  <a:lnTo>
                    <a:pt x="7" y="3"/>
                  </a:lnTo>
                  <a:lnTo>
                    <a:pt x="5" y="3"/>
                  </a:lnTo>
                  <a:lnTo>
                    <a:pt x="5" y="1"/>
                  </a:lnTo>
                  <a:lnTo>
                    <a:pt x="5" y="0"/>
                  </a:lnTo>
                  <a:lnTo>
                    <a:pt x="5" y="1"/>
                  </a:lnTo>
                  <a:lnTo>
                    <a:pt x="5" y="3"/>
                  </a:lnTo>
                  <a:lnTo>
                    <a:pt x="3" y="3"/>
                  </a:lnTo>
                  <a:lnTo>
                    <a:pt x="3" y="5"/>
                  </a:lnTo>
                  <a:lnTo>
                    <a:pt x="1" y="5"/>
                  </a:lnTo>
                  <a:lnTo>
                    <a:pt x="1" y="3"/>
                  </a:lnTo>
                  <a:lnTo>
                    <a:pt x="1" y="5"/>
                  </a:lnTo>
                  <a:lnTo>
                    <a:pt x="0" y="5"/>
                  </a:lnTo>
                  <a:close/>
                </a:path>
              </a:pathLst>
            </a:custGeom>
            <a:solidFill>
              <a:srgbClr val="8F5C2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62" name="Freeform 338"/>
            <p:cNvSpPr>
              <a:spLocks/>
            </p:cNvSpPr>
            <p:nvPr/>
          </p:nvSpPr>
          <p:spPr bwMode="auto">
            <a:xfrm>
              <a:off x="1185" y="1380"/>
              <a:ext cx="21" cy="25"/>
            </a:xfrm>
            <a:custGeom>
              <a:avLst/>
              <a:gdLst>
                <a:gd name="T0" fmla="*/ 7 w 21"/>
                <a:gd name="T1" fmla="*/ 7 h 25"/>
                <a:gd name="T2" fmla="*/ 9 w 21"/>
                <a:gd name="T3" fmla="*/ 5 h 25"/>
                <a:gd name="T4" fmla="*/ 7 w 21"/>
                <a:gd name="T5" fmla="*/ 4 h 25"/>
                <a:gd name="T6" fmla="*/ 5 w 21"/>
                <a:gd name="T7" fmla="*/ 2 h 25"/>
                <a:gd name="T8" fmla="*/ 3 w 21"/>
                <a:gd name="T9" fmla="*/ 4 h 25"/>
                <a:gd name="T10" fmla="*/ 0 w 21"/>
                <a:gd name="T11" fmla="*/ 4 h 25"/>
                <a:gd name="T12" fmla="*/ 0 w 21"/>
                <a:gd name="T13" fmla="*/ 7 h 25"/>
                <a:gd name="T14" fmla="*/ 0 w 21"/>
                <a:gd name="T15" fmla="*/ 11 h 25"/>
                <a:gd name="T16" fmla="*/ 2 w 21"/>
                <a:gd name="T17" fmla="*/ 12 h 25"/>
                <a:gd name="T18" fmla="*/ 3 w 21"/>
                <a:gd name="T19" fmla="*/ 14 h 25"/>
                <a:gd name="T20" fmla="*/ 7 w 21"/>
                <a:gd name="T21" fmla="*/ 14 h 25"/>
                <a:gd name="T22" fmla="*/ 10 w 21"/>
                <a:gd name="T23" fmla="*/ 14 h 25"/>
                <a:gd name="T24" fmla="*/ 12 w 21"/>
                <a:gd name="T25" fmla="*/ 12 h 25"/>
                <a:gd name="T26" fmla="*/ 12 w 21"/>
                <a:gd name="T27" fmla="*/ 9 h 25"/>
                <a:gd name="T28" fmla="*/ 14 w 21"/>
                <a:gd name="T29" fmla="*/ 7 h 25"/>
                <a:gd name="T30" fmla="*/ 14 w 21"/>
                <a:gd name="T31" fmla="*/ 4 h 25"/>
                <a:gd name="T32" fmla="*/ 17 w 21"/>
                <a:gd name="T33" fmla="*/ 4 h 25"/>
                <a:gd name="T34" fmla="*/ 19 w 21"/>
                <a:gd name="T35" fmla="*/ 5 h 25"/>
                <a:gd name="T36" fmla="*/ 17 w 21"/>
                <a:gd name="T37" fmla="*/ 7 h 25"/>
                <a:gd name="T38" fmla="*/ 16 w 21"/>
                <a:gd name="T39" fmla="*/ 9 h 25"/>
                <a:gd name="T40" fmla="*/ 16 w 21"/>
                <a:gd name="T41" fmla="*/ 12 h 25"/>
                <a:gd name="T42" fmla="*/ 16 w 21"/>
                <a:gd name="T43" fmla="*/ 16 h 25"/>
                <a:gd name="T44" fmla="*/ 16 w 21"/>
                <a:gd name="T45" fmla="*/ 19 h 25"/>
                <a:gd name="T46" fmla="*/ 16 w 21"/>
                <a:gd name="T47" fmla="*/ 23 h 25"/>
                <a:gd name="T48" fmla="*/ 14 w 21"/>
                <a:gd name="T49" fmla="*/ 21 h 25"/>
                <a:gd name="T50" fmla="*/ 14 w 21"/>
                <a:gd name="T51" fmla="*/ 18 h 25"/>
                <a:gd name="T52" fmla="*/ 14 w 21"/>
                <a:gd name="T53" fmla="*/ 18 h 25"/>
                <a:gd name="T54" fmla="*/ 14 w 21"/>
                <a:gd name="T55" fmla="*/ 14 h 25"/>
                <a:gd name="T56" fmla="*/ 12 w 21"/>
                <a:gd name="T57" fmla="*/ 12 h 25"/>
                <a:gd name="T58" fmla="*/ 12 w 21"/>
                <a:gd name="T59" fmla="*/ 16 h 25"/>
                <a:gd name="T60" fmla="*/ 12 w 21"/>
                <a:gd name="T61" fmla="*/ 19 h 25"/>
                <a:gd name="T62" fmla="*/ 12 w 21"/>
                <a:gd name="T63" fmla="*/ 19 h 25"/>
                <a:gd name="T64" fmla="*/ 10 w 21"/>
                <a:gd name="T65" fmla="*/ 18 h 25"/>
                <a:gd name="T66" fmla="*/ 9 w 21"/>
                <a:gd name="T67" fmla="*/ 16 h 25"/>
                <a:gd name="T68" fmla="*/ 7 w 21"/>
                <a:gd name="T69" fmla="*/ 19 h 25"/>
                <a:gd name="T70" fmla="*/ 9 w 21"/>
                <a:gd name="T71" fmla="*/ 21 h 25"/>
                <a:gd name="T72" fmla="*/ 10 w 21"/>
                <a:gd name="T73" fmla="*/ 23 h 25"/>
                <a:gd name="T74" fmla="*/ 12 w 21"/>
                <a:gd name="T75" fmla="*/ 25 h 25"/>
                <a:gd name="T76" fmla="*/ 16 w 21"/>
                <a:gd name="T77" fmla="*/ 25 h 25"/>
                <a:gd name="T78" fmla="*/ 17 w 21"/>
                <a:gd name="T79" fmla="*/ 23 h 25"/>
                <a:gd name="T80" fmla="*/ 17 w 21"/>
                <a:gd name="T81" fmla="*/ 19 h 25"/>
                <a:gd name="T82" fmla="*/ 17 w 21"/>
                <a:gd name="T83" fmla="*/ 16 h 25"/>
                <a:gd name="T84" fmla="*/ 17 w 21"/>
                <a:gd name="T85" fmla="*/ 12 h 25"/>
                <a:gd name="T86" fmla="*/ 19 w 21"/>
                <a:gd name="T87" fmla="*/ 11 h 25"/>
                <a:gd name="T88" fmla="*/ 21 w 21"/>
                <a:gd name="T89" fmla="*/ 9 h 25"/>
                <a:gd name="T90" fmla="*/ 21 w 21"/>
                <a:gd name="T91" fmla="*/ 5 h 25"/>
                <a:gd name="T92" fmla="*/ 19 w 21"/>
                <a:gd name="T93" fmla="*/ 4 h 25"/>
                <a:gd name="T94" fmla="*/ 17 w 21"/>
                <a:gd name="T95" fmla="*/ 2 h 25"/>
                <a:gd name="T96" fmla="*/ 16 w 21"/>
                <a:gd name="T97" fmla="*/ 0 h 25"/>
                <a:gd name="T98" fmla="*/ 14 w 21"/>
                <a:gd name="T99" fmla="*/ 2 h 25"/>
                <a:gd name="T100" fmla="*/ 12 w 21"/>
                <a:gd name="T101" fmla="*/ 4 h 25"/>
                <a:gd name="T102" fmla="*/ 10 w 21"/>
                <a:gd name="T103" fmla="*/ 5 h 25"/>
                <a:gd name="T104" fmla="*/ 10 w 21"/>
                <a:gd name="T105" fmla="*/ 9 h 25"/>
                <a:gd name="T106" fmla="*/ 7 w 21"/>
                <a:gd name="T107" fmla="*/ 11 h 25"/>
                <a:gd name="T108" fmla="*/ 5 w 21"/>
                <a:gd name="T109" fmla="*/ 12 h 25"/>
                <a:gd name="T110" fmla="*/ 3 w 21"/>
                <a:gd name="T111" fmla="*/ 11 h 25"/>
                <a:gd name="T112" fmla="*/ 2 w 21"/>
                <a:gd name="T113" fmla="*/ 9 h 25"/>
                <a:gd name="T114" fmla="*/ 2 w 21"/>
                <a:gd name="T115" fmla="*/ 5 h 25"/>
                <a:gd name="T116" fmla="*/ 5 w 21"/>
                <a:gd name="T117" fmla="*/ 5 h 25"/>
                <a:gd name="T118" fmla="*/ 5 w 21"/>
                <a:gd name="T11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 h="25">
                  <a:moveTo>
                    <a:pt x="7" y="9"/>
                  </a:moveTo>
                  <a:lnTo>
                    <a:pt x="7" y="7"/>
                  </a:lnTo>
                  <a:lnTo>
                    <a:pt x="9" y="7"/>
                  </a:lnTo>
                  <a:lnTo>
                    <a:pt x="9" y="5"/>
                  </a:lnTo>
                  <a:lnTo>
                    <a:pt x="7" y="5"/>
                  </a:lnTo>
                  <a:lnTo>
                    <a:pt x="7" y="4"/>
                  </a:lnTo>
                  <a:lnTo>
                    <a:pt x="5" y="4"/>
                  </a:lnTo>
                  <a:lnTo>
                    <a:pt x="5" y="2"/>
                  </a:lnTo>
                  <a:lnTo>
                    <a:pt x="3" y="2"/>
                  </a:lnTo>
                  <a:lnTo>
                    <a:pt x="3" y="4"/>
                  </a:lnTo>
                  <a:lnTo>
                    <a:pt x="2" y="4"/>
                  </a:lnTo>
                  <a:lnTo>
                    <a:pt x="0" y="4"/>
                  </a:lnTo>
                  <a:lnTo>
                    <a:pt x="0" y="5"/>
                  </a:lnTo>
                  <a:lnTo>
                    <a:pt x="0" y="7"/>
                  </a:lnTo>
                  <a:lnTo>
                    <a:pt x="0" y="9"/>
                  </a:lnTo>
                  <a:lnTo>
                    <a:pt x="0" y="11"/>
                  </a:lnTo>
                  <a:lnTo>
                    <a:pt x="2" y="11"/>
                  </a:lnTo>
                  <a:lnTo>
                    <a:pt x="2" y="12"/>
                  </a:lnTo>
                  <a:lnTo>
                    <a:pt x="3" y="12"/>
                  </a:lnTo>
                  <a:lnTo>
                    <a:pt x="3" y="14"/>
                  </a:lnTo>
                  <a:lnTo>
                    <a:pt x="5" y="14"/>
                  </a:lnTo>
                  <a:lnTo>
                    <a:pt x="7" y="14"/>
                  </a:lnTo>
                  <a:lnTo>
                    <a:pt x="9" y="14"/>
                  </a:lnTo>
                  <a:lnTo>
                    <a:pt x="10" y="14"/>
                  </a:lnTo>
                  <a:lnTo>
                    <a:pt x="10" y="12"/>
                  </a:lnTo>
                  <a:lnTo>
                    <a:pt x="12" y="12"/>
                  </a:lnTo>
                  <a:lnTo>
                    <a:pt x="12" y="11"/>
                  </a:lnTo>
                  <a:lnTo>
                    <a:pt x="12" y="9"/>
                  </a:lnTo>
                  <a:lnTo>
                    <a:pt x="12" y="7"/>
                  </a:lnTo>
                  <a:lnTo>
                    <a:pt x="14" y="7"/>
                  </a:lnTo>
                  <a:lnTo>
                    <a:pt x="14" y="5"/>
                  </a:lnTo>
                  <a:lnTo>
                    <a:pt x="14" y="4"/>
                  </a:lnTo>
                  <a:lnTo>
                    <a:pt x="16" y="4"/>
                  </a:lnTo>
                  <a:lnTo>
                    <a:pt x="17" y="4"/>
                  </a:lnTo>
                  <a:lnTo>
                    <a:pt x="17" y="5"/>
                  </a:lnTo>
                  <a:lnTo>
                    <a:pt x="19" y="5"/>
                  </a:lnTo>
                  <a:lnTo>
                    <a:pt x="19" y="7"/>
                  </a:lnTo>
                  <a:lnTo>
                    <a:pt x="17" y="7"/>
                  </a:lnTo>
                  <a:lnTo>
                    <a:pt x="17" y="9"/>
                  </a:lnTo>
                  <a:lnTo>
                    <a:pt x="16" y="9"/>
                  </a:lnTo>
                  <a:lnTo>
                    <a:pt x="16" y="11"/>
                  </a:lnTo>
                  <a:lnTo>
                    <a:pt x="16" y="12"/>
                  </a:lnTo>
                  <a:lnTo>
                    <a:pt x="16" y="14"/>
                  </a:lnTo>
                  <a:lnTo>
                    <a:pt x="16" y="16"/>
                  </a:lnTo>
                  <a:lnTo>
                    <a:pt x="16" y="18"/>
                  </a:lnTo>
                  <a:lnTo>
                    <a:pt x="16" y="19"/>
                  </a:lnTo>
                  <a:lnTo>
                    <a:pt x="16" y="21"/>
                  </a:lnTo>
                  <a:lnTo>
                    <a:pt x="16" y="23"/>
                  </a:lnTo>
                  <a:lnTo>
                    <a:pt x="16" y="21"/>
                  </a:lnTo>
                  <a:lnTo>
                    <a:pt x="14" y="21"/>
                  </a:lnTo>
                  <a:lnTo>
                    <a:pt x="14" y="19"/>
                  </a:lnTo>
                  <a:lnTo>
                    <a:pt x="14" y="18"/>
                  </a:lnTo>
                  <a:lnTo>
                    <a:pt x="16" y="18"/>
                  </a:lnTo>
                  <a:lnTo>
                    <a:pt x="14" y="18"/>
                  </a:lnTo>
                  <a:lnTo>
                    <a:pt x="14" y="16"/>
                  </a:lnTo>
                  <a:lnTo>
                    <a:pt x="14" y="14"/>
                  </a:lnTo>
                  <a:lnTo>
                    <a:pt x="12" y="14"/>
                  </a:lnTo>
                  <a:lnTo>
                    <a:pt x="12" y="12"/>
                  </a:lnTo>
                  <a:lnTo>
                    <a:pt x="12" y="14"/>
                  </a:lnTo>
                  <a:lnTo>
                    <a:pt x="12" y="16"/>
                  </a:lnTo>
                  <a:lnTo>
                    <a:pt x="12" y="18"/>
                  </a:lnTo>
                  <a:lnTo>
                    <a:pt x="12" y="19"/>
                  </a:lnTo>
                  <a:lnTo>
                    <a:pt x="12" y="21"/>
                  </a:lnTo>
                  <a:lnTo>
                    <a:pt x="12" y="19"/>
                  </a:lnTo>
                  <a:lnTo>
                    <a:pt x="12" y="18"/>
                  </a:lnTo>
                  <a:lnTo>
                    <a:pt x="10" y="18"/>
                  </a:lnTo>
                  <a:lnTo>
                    <a:pt x="10" y="16"/>
                  </a:lnTo>
                  <a:lnTo>
                    <a:pt x="9" y="16"/>
                  </a:lnTo>
                  <a:lnTo>
                    <a:pt x="9" y="18"/>
                  </a:lnTo>
                  <a:lnTo>
                    <a:pt x="7" y="19"/>
                  </a:lnTo>
                  <a:lnTo>
                    <a:pt x="7" y="21"/>
                  </a:lnTo>
                  <a:lnTo>
                    <a:pt x="9" y="21"/>
                  </a:lnTo>
                  <a:lnTo>
                    <a:pt x="9" y="23"/>
                  </a:lnTo>
                  <a:lnTo>
                    <a:pt x="10" y="23"/>
                  </a:lnTo>
                  <a:lnTo>
                    <a:pt x="10" y="25"/>
                  </a:lnTo>
                  <a:lnTo>
                    <a:pt x="12" y="25"/>
                  </a:lnTo>
                  <a:lnTo>
                    <a:pt x="14" y="25"/>
                  </a:lnTo>
                  <a:lnTo>
                    <a:pt x="16" y="25"/>
                  </a:lnTo>
                  <a:lnTo>
                    <a:pt x="17" y="25"/>
                  </a:lnTo>
                  <a:lnTo>
                    <a:pt x="17" y="23"/>
                  </a:lnTo>
                  <a:lnTo>
                    <a:pt x="17" y="21"/>
                  </a:lnTo>
                  <a:lnTo>
                    <a:pt x="17" y="19"/>
                  </a:lnTo>
                  <a:lnTo>
                    <a:pt x="17" y="18"/>
                  </a:lnTo>
                  <a:lnTo>
                    <a:pt x="17" y="16"/>
                  </a:lnTo>
                  <a:lnTo>
                    <a:pt x="17" y="14"/>
                  </a:lnTo>
                  <a:lnTo>
                    <a:pt x="17" y="12"/>
                  </a:lnTo>
                  <a:lnTo>
                    <a:pt x="17" y="11"/>
                  </a:lnTo>
                  <a:lnTo>
                    <a:pt x="19" y="11"/>
                  </a:lnTo>
                  <a:lnTo>
                    <a:pt x="19" y="9"/>
                  </a:lnTo>
                  <a:lnTo>
                    <a:pt x="21" y="9"/>
                  </a:lnTo>
                  <a:lnTo>
                    <a:pt x="21" y="7"/>
                  </a:lnTo>
                  <a:lnTo>
                    <a:pt x="21" y="5"/>
                  </a:lnTo>
                  <a:lnTo>
                    <a:pt x="21" y="4"/>
                  </a:lnTo>
                  <a:lnTo>
                    <a:pt x="19" y="4"/>
                  </a:lnTo>
                  <a:lnTo>
                    <a:pt x="19" y="2"/>
                  </a:lnTo>
                  <a:lnTo>
                    <a:pt x="17" y="2"/>
                  </a:lnTo>
                  <a:lnTo>
                    <a:pt x="16" y="2"/>
                  </a:lnTo>
                  <a:lnTo>
                    <a:pt x="16" y="0"/>
                  </a:lnTo>
                  <a:lnTo>
                    <a:pt x="14" y="0"/>
                  </a:lnTo>
                  <a:lnTo>
                    <a:pt x="14" y="2"/>
                  </a:lnTo>
                  <a:lnTo>
                    <a:pt x="12" y="2"/>
                  </a:lnTo>
                  <a:lnTo>
                    <a:pt x="12" y="4"/>
                  </a:lnTo>
                  <a:lnTo>
                    <a:pt x="12" y="5"/>
                  </a:lnTo>
                  <a:lnTo>
                    <a:pt x="10" y="5"/>
                  </a:lnTo>
                  <a:lnTo>
                    <a:pt x="10" y="7"/>
                  </a:lnTo>
                  <a:lnTo>
                    <a:pt x="10" y="9"/>
                  </a:lnTo>
                  <a:lnTo>
                    <a:pt x="9" y="11"/>
                  </a:lnTo>
                  <a:lnTo>
                    <a:pt x="7" y="11"/>
                  </a:lnTo>
                  <a:lnTo>
                    <a:pt x="7" y="12"/>
                  </a:lnTo>
                  <a:lnTo>
                    <a:pt x="5" y="12"/>
                  </a:lnTo>
                  <a:lnTo>
                    <a:pt x="5" y="11"/>
                  </a:lnTo>
                  <a:lnTo>
                    <a:pt x="3" y="11"/>
                  </a:lnTo>
                  <a:lnTo>
                    <a:pt x="3" y="9"/>
                  </a:lnTo>
                  <a:lnTo>
                    <a:pt x="2" y="9"/>
                  </a:lnTo>
                  <a:lnTo>
                    <a:pt x="2" y="7"/>
                  </a:lnTo>
                  <a:lnTo>
                    <a:pt x="2" y="5"/>
                  </a:lnTo>
                  <a:lnTo>
                    <a:pt x="3" y="5"/>
                  </a:lnTo>
                  <a:lnTo>
                    <a:pt x="5" y="5"/>
                  </a:lnTo>
                  <a:lnTo>
                    <a:pt x="5" y="7"/>
                  </a:lnTo>
                  <a:lnTo>
                    <a:pt x="5" y="9"/>
                  </a:lnTo>
                  <a:lnTo>
                    <a:pt x="7" y="9"/>
                  </a:lnTo>
                  <a:close/>
                </a:path>
              </a:pathLst>
            </a:custGeom>
            <a:solidFill>
              <a:srgbClr val="A5E57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63" name="Freeform 339"/>
            <p:cNvSpPr>
              <a:spLocks noEditPoints="1"/>
            </p:cNvSpPr>
            <p:nvPr/>
          </p:nvSpPr>
          <p:spPr bwMode="auto">
            <a:xfrm>
              <a:off x="1199" y="1387"/>
              <a:ext cx="3" cy="5"/>
            </a:xfrm>
            <a:custGeom>
              <a:avLst/>
              <a:gdLst>
                <a:gd name="T0" fmla="*/ 2 w 3"/>
                <a:gd name="T1" fmla="*/ 0 h 5"/>
                <a:gd name="T2" fmla="*/ 3 w 3"/>
                <a:gd name="T3" fmla="*/ 0 h 5"/>
                <a:gd name="T4" fmla="*/ 3 w 3"/>
                <a:gd name="T5" fmla="*/ 2 h 5"/>
                <a:gd name="T6" fmla="*/ 2 w 3"/>
                <a:gd name="T7" fmla="*/ 2 h 5"/>
                <a:gd name="T8" fmla="*/ 2 w 3"/>
                <a:gd name="T9" fmla="*/ 0 h 5"/>
                <a:gd name="T10" fmla="*/ 2 w 3"/>
                <a:gd name="T11" fmla="*/ 2 h 5"/>
                <a:gd name="T12" fmla="*/ 2 w 3"/>
                <a:gd name="T13" fmla="*/ 4 h 5"/>
                <a:gd name="T14" fmla="*/ 3 w 3"/>
                <a:gd name="T15" fmla="*/ 4 h 5"/>
                <a:gd name="T16" fmla="*/ 2 w 3"/>
                <a:gd name="T17" fmla="*/ 4 h 5"/>
                <a:gd name="T18" fmla="*/ 0 w 3"/>
                <a:gd name="T19" fmla="*/ 4 h 5"/>
                <a:gd name="T20" fmla="*/ 0 w 3"/>
                <a:gd name="T21" fmla="*/ 2 h 5"/>
                <a:gd name="T22" fmla="*/ 2 w 3"/>
                <a:gd name="T23" fmla="*/ 2 h 5"/>
                <a:gd name="T24" fmla="*/ 0 w 3"/>
                <a:gd name="T25" fmla="*/ 4 h 5"/>
                <a:gd name="T26" fmla="*/ 2 w 3"/>
                <a:gd name="T27" fmla="*/ 4 h 5"/>
                <a:gd name="T28" fmla="*/ 2 w 3"/>
                <a:gd name="T29" fmla="*/ 5 h 5"/>
                <a:gd name="T30" fmla="*/ 0 w 3"/>
                <a:gd name="T31" fmla="*/ 5 h 5"/>
                <a:gd name="T32" fmla="*/ 0 w 3"/>
                <a:gd name="T3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 h="5">
                  <a:moveTo>
                    <a:pt x="2" y="0"/>
                  </a:moveTo>
                  <a:lnTo>
                    <a:pt x="3" y="0"/>
                  </a:lnTo>
                  <a:lnTo>
                    <a:pt x="3" y="2"/>
                  </a:lnTo>
                  <a:lnTo>
                    <a:pt x="2" y="2"/>
                  </a:lnTo>
                  <a:lnTo>
                    <a:pt x="2" y="0"/>
                  </a:lnTo>
                  <a:close/>
                  <a:moveTo>
                    <a:pt x="2" y="2"/>
                  </a:moveTo>
                  <a:lnTo>
                    <a:pt x="2" y="4"/>
                  </a:lnTo>
                  <a:lnTo>
                    <a:pt x="3" y="4"/>
                  </a:lnTo>
                  <a:lnTo>
                    <a:pt x="2" y="4"/>
                  </a:lnTo>
                  <a:lnTo>
                    <a:pt x="0" y="4"/>
                  </a:lnTo>
                  <a:lnTo>
                    <a:pt x="0" y="2"/>
                  </a:lnTo>
                  <a:lnTo>
                    <a:pt x="2" y="2"/>
                  </a:lnTo>
                  <a:close/>
                  <a:moveTo>
                    <a:pt x="0" y="4"/>
                  </a:moveTo>
                  <a:lnTo>
                    <a:pt x="2" y="4"/>
                  </a:lnTo>
                  <a:lnTo>
                    <a:pt x="2" y="5"/>
                  </a:lnTo>
                  <a:lnTo>
                    <a:pt x="0" y="5"/>
                  </a:lnTo>
                  <a:lnTo>
                    <a:pt x="0"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64" name="Freeform 340"/>
            <p:cNvSpPr>
              <a:spLocks/>
            </p:cNvSpPr>
            <p:nvPr/>
          </p:nvSpPr>
          <p:spPr bwMode="auto">
            <a:xfrm>
              <a:off x="1201" y="1410"/>
              <a:ext cx="29" cy="14"/>
            </a:xfrm>
            <a:custGeom>
              <a:avLst/>
              <a:gdLst>
                <a:gd name="T0" fmla="*/ 8 w 29"/>
                <a:gd name="T1" fmla="*/ 5 h 14"/>
                <a:gd name="T2" fmla="*/ 7 w 29"/>
                <a:gd name="T3" fmla="*/ 5 h 14"/>
                <a:gd name="T4" fmla="*/ 7 w 29"/>
                <a:gd name="T5" fmla="*/ 7 h 14"/>
                <a:gd name="T6" fmla="*/ 5 w 29"/>
                <a:gd name="T7" fmla="*/ 7 h 14"/>
                <a:gd name="T8" fmla="*/ 5 w 29"/>
                <a:gd name="T9" fmla="*/ 8 h 14"/>
                <a:gd name="T10" fmla="*/ 3 w 29"/>
                <a:gd name="T11" fmla="*/ 8 h 14"/>
                <a:gd name="T12" fmla="*/ 3 w 29"/>
                <a:gd name="T13" fmla="*/ 10 h 14"/>
                <a:gd name="T14" fmla="*/ 1 w 29"/>
                <a:gd name="T15" fmla="*/ 10 h 14"/>
                <a:gd name="T16" fmla="*/ 1 w 29"/>
                <a:gd name="T17" fmla="*/ 12 h 14"/>
                <a:gd name="T18" fmla="*/ 0 w 29"/>
                <a:gd name="T19" fmla="*/ 12 h 14"/>
                <a:gd name="T20" fmla="*/ 0 w 29"/>
                <a:gd name="T21" fmla="*/ 14 h 14"/>
                <a:gd name="T22" fmla="*/ 1 w 29"/>
                <a:gd name="T23" fmla="*/ 14 h 14"/>
                <a:gd name="T24" fmla="*/ 3 w 29"/>
                <a:gd name="T25" fmla="*/ 14 h 14"/>
                <a:gd name="T26" fmla="*/ 5 w 29"/>
                <a:gd name="T27" fmla="*/ 14 h 14"/>
                <a:gd name="T28" fmla="*/ 7 w 29"/>
                <a:gd name="T29" fmla="*/ 14 h 14"/>
                <a:gd name="T30" fmla="*/ 8 w 29"/>
                <a:gd name="T31" fmla="*/ 14 h 14"/>
                <a:gd name="T32" fmla="*/ 10 w 29"/>
                <a:gd name="T33" fmla="*/ 14 h 14"/>
                <a:gd name="T34" fmla="*/ 12 w 29"/>
                <a:gd name="T35" fmla="*/ 14 h 14"/>
                <a:gd name="T36" fmla="*/ 13 w 29"/>
                <a:gd name="T37" fmla="*/ 14 h 14"/>
                <a:gd name="T38" fmla="*/ 15 w 29"/>
                <a:gd name="T39" fmla="*/ 14 h 14"/>
                <a:gd name="T40" fmla="*/ 17 w 29"/>
                <a:gd name="T41" fmla="*/ 14 h 14"/>
                <a:gd name="T42" fmla="*/ 19 w 29"/>
                <a:gd name="T43" fmla="*/ 14 h 14"/>
                <a:gd name="T44" fmla="*/ 20 w 29"/>
                <a:gd name="T45" fmla="*/ 14 h 14"/>
                <a:gd name="T46" fmla="*/ 22 w 29"/>
                <a:gd name="T47" fmla="*/ 14 h 14"/>
                <a:gd name="T48" fmla="*/ 24 w 29"/>
                <a:gd name="T49" fmla="*/ 14 h 14"/>
                <a:gd name="T50" fmla="*/ 26 w 29"/>
                <a:gd name="T51" fmla="*/ 14 h 14"/>
                <a:gd name="T52" fmla="*/ 27 w 29"/>
                <a:gd name="T53" fmla="*/ 14 h 14"/>
                <a:gd name="T54" fmla="*/ 29 w 29"/>
                <a:gd name="T55" fmla="*/ 14 h 14"/>
                <a:gd name="T56" fmla="*/ 29 w 29"/>
                <a:gd name="T57" fmla="*/ 12 h 14"/>
                <a:gd name="T58" fmla="*/ 27 w 29"/>
                <a:gd name="T59" fmla="*/ 12 h 14"/>
                <a:gd name="T60" fmla="*/ 27 w 29"/>
                <a:gd name="T61" fmla="*/ 10 h 14"/>
                <a:gd name="T62" fmla="*/ 26 w 29"/>
                <a:gd name="T63" fmla="*/ 10 h 14"/>
                <a:gd name="T64" fmla="*/ 24 w 29"/>
                <a:gd name="T65" fmla="*/ 8 h 14"/>
                <a:gd name="T66" fmla="*/ 22 w 29"/>
                <a:gd name="T67" fmla="*/ 8 h 14"/>
                <a:gd name="T68" fmla="*/ 22 w 29"/>
                <a:gd name="T69" fmla="*/ 7 h 14"/>
                <a:gd name="T70" fmla="*/ 22 w 29"/>
                <a:gd name="T71" fmla="*/ 5 h 14"/>
                <a:gd name="T72" fmla="*/ 20 w 29"/>
                <a:gd name="T73" fmla="*/ 5 h 14"/>
                <a:gd name="T74" fmla="*/ 20 w 29"/>
                <a:gd name="T75" fmla="*/ 3 h 14"/>
                <a:gd name="T76" fmla="*/ 19 w 29"/>
                <a:gd name="T77" fmla="*/ 1 h 14"/>
                <a:gd name="T78" fmla="*/ 19 w 29"/>
                <a:gd name="T79" fmla="*/ 0 h 14"/>
                <a:gd name="T80" fmla="*/ 17 w 29"/>
                <a:gd name="T81" fmla="*/ 0 h 14"/>
                <a:gd name="T82" fmla="*/ 15 w 29"/>
                <a:gd name="T83" fmla="*/ 0 h 14"/>
                <a:gd name="T84" fmla="*/ 13 w 29"/>
                <a:gd name="T85" fmla="*/ 0 h 14"/>
                <a:gd name="T86" fmla="*/ 8 w 29"/>
                <a:gd name="T8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 h="14">
                  <a:moveTo>
                    <a:pt x="8" y="5"/>
                  </a:moveTo>
                  <a:lnTo>
                    <a:pt x="7" y="5"/>
                  </a:lnTo>
                  <a:lnTo>
                    <a:pt x="7" y="7"/>
                  </a:lnTo>
                  <a:lnTo>
                    <a:pt x="5" y="7"/>
                  </a:lnTo>
                  <a:lnTo>
                    <a:pt x="5" y="8"/>
                  </a:lnTo>
                  <a:lnTo>
                    <a:pt x="3" y="8"/>
                  </a:lnTo>
                  <a:lnTo>
                    <a:pt x="3" y="10"/>
                  </a:lnTo>
                  <a:lnTo>
                    <a:pt x="1" y="10"/>
                  </a:lnTo>
                  <a:lnTo>
                    <a:pt x="1" y="12"/>
                  </a:lnTo>
                  <a:lnTo>
                    <a:pt x="0" y="12"/>
                  </a:lnTo>
                  <a:lnTo>
                    <a:pt x="0" y="14"/>
                  </a:lnTo>
                  <a:lnTo>
                    <a:pt x="1" y="14"/>
                  </a:lnTo>
                  <a:lnTo>
                    <a:pt x="3" y="14"/>
                  </a:lnTo>
                  <a:lnTo>
                    <a:pt x="5" y="14"/>
                  </a:lnTo>
                  <a:lnTo>
                    <a:pt x="7" y="14"/>
                  </a:lnTo>
                  <a:lnTo>
                    <a:pt x="8" y="14"/>
                  </a:lnTo>
                  <a:lnTo>
                    <a:pt x="10" y="14"/>
                  </a:lnTo>
                  <a:lnTo>
                    <a:pt x="12" y="14"/>
                  </a:lnTo>
                  <a:lnTo>
                    <a:pt x="13" y="14"/>
                  </a:lnTo>
                  <a:lnTo>
                    <a:pt x="15" y="14"/>
                  </a:lnTo>
                  <a:lnTo>
                    <a:pt x="17" y="14"/>
                  </a:lnTo>
                  <a:lnTo>
                    <a:pt x="19" y="14"/>
                  </a:lnTo>
                  <a:lnTo>
                    <a:pt x="20" y="14"/>
                  </a:lnTo>
                  <a:lnTo>
                    <a:pt x="22" y="14"/>
                  </a:lnTo>
                  <a:lnTo>
                    <a:pt x="24" y="14"/>
                  </a:lnTo>
                  <a:lnTo>
                    <a:pt x="26" y="14"/>
                  </a:lnTo>
                  <a:lnTo>
                    <a:pt x="27" y="14"/>
                  </a:lnTo>
                  <a:lnTo>
                    <a:pt x="29" y="14"/>
                  </a:lnTo>
                  <a:lnTo>
                    <a:pt x="29" y="12"/>
                  </a:lnTo>
                  <a:lnTo>
                    <a:pt x="27" y="12"/>
                  </a:lnTo>
                  <a:lnTo>
                    <a:pt x="27" y="10"/>
                  </a:lnTo>
                  <a:lnTo>
                    <a:pt x="26" y="10"/>
                  </a:lnTo>
                  <a:lnTo>
                    <a:pt x="24" y="8"/>
                  </a:lnTo>
                  <a:lnTo>
                    <a:pt x="22" y="8"/>
                  </a:lnTo>
                  <a:lnTo>
                    <a:pt x="22" y="7"/>
                  </a:lnTo>
                  <a:lnTo>
                    <a:pt x="22" y="5"/>
                  </a:lnTo>
                  <a:lnTo>
                    <a:pt x="20" y="5"/>
                  </a:lnTo>
                  <a:lnTo>
                    <a:pt x="20" y="3"/>
                  </a:lnTo>
                  <a:lnTo>
                    <a:pt x="19" y="1"/>
                  </a:lnTo>
                  <a:lnTo>
                    <a:pt x="19" y="0"/>
                  </a:lnTo>
                  <a:lnTo>
                    <a:pt x="17" y="0"/>
                  </a:lnTo>
                  <a:lnTo>
                    <a:pt x="15" y="0"/>
                  </a:lnTo>
                  <a:lnTo>
                    <a:pt x="13" y="0"/>
                  </a:lnTo>
                  <a:lnTo>
                    <a:pt x="8" y="5"/>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65" name="Freeform 341"/>
            <p:cNvSpPr>
              <a:spLocks noEditPoints="1"/>
            </p:cNvSpPr>
            <p:nvPr/>
          </p:nvSpPr>
          <p:spPr bwMode="auto">
            <a:xfrm>
              <a:off x="1211" y="1427"/>
              <a:ext cx="7" cy="9"/>
            </a:xfrm>
            <a:custGeom>
              <a:avLst/>
              <a:gdLst>
                <a:gd name="T0" fmla="*/ 5 w 7"/>
                <a:gd name="T1" fmla="*/ 4 h 9"/>
                <a:gd name="T2" fmla="*/ 2 w 7"/>
                <a:gd name="T3" fmla="*/ 4 h 9"/>
                <a:gd name="T4" fmla="*/ 2 w 7"/>
                <a:gd name="T5" fmla="*/ 5 h 9"/>
                <a:gd name="T6" fmla="*/ 0 w 7"/>
                <a:gd name="T7" fmla="*/ 5 h 9"/>
                <a:gd name="T8" fmla="*/ 2 w 7"/>
                <a:gd name="T9" fmla="*/ 5 h 9"/>
                <a:gd name="T10" fmla="*/ 2 w 7"/>
                <a:gd name="T11" fmla="*/ 7 h 9"/>
                <a:gd name="T12" fmla="*/ 2 w 7"/>
                <a:gd name="T13" fmla="*/ 9 h 9"/>
                <a:gd name="T14" fmla="*/ 3 w 7"/>
                <a:gd name="T15" fmla="*/ 9 h 9"/>
                <a:gd name="T16" fmla="*/ 5 w 7"/>
                <a:gd name="T17" fmla="*/ 9 h 9"/>
                <a:gd name="T18" fmla="*/ 5 w 7"/>
                <a:gd name="T19" fmla="*/ 7 h 9"/>
                <a:gd name="T20" fmla="*/ 7 w 7"/>
                <a:gd name="T21" fmla="*/ 7 h 9"/>
                <a:gd name="T22" fmla="*/ 7 w 7"/>
                <a:gd name="T23" fmla="*/ 5 h 9"/>
                <a:gd name="T24" fmla="*/ 5 w 7"/>
                <a:gd name="T25" fmla="*/ 5 h 9"/>
                <a:gd name="T26" fmla="*/ 5 w 7"/>
                <a:gd name="T27" fmla="*/ 4 h 9"/>
                <a:gd name="T28" fmla="*/ 2 w 7"/>
                <a:gd name="T29" fmla="*/ 4 h 9"/>
                <a:gd name="T30" fmla="*/ 5 w 7"/>
                <a:gd name="T31" fmla="*/ 4 h 9"/>
                <a:gd name="T32" fmla="*/ 7 w 7"/>
                <a:gd name="T33" fmla="*/ 4 h 9"/>
                <a:gd name="T34" fmla="*/ 7 w 7"/>
                <a:gd name="T35" fmla="*/ 2 h 9"/>
                <a:gd name="T36" fmla="*/ 5 w 7"/>
                <a:gd name="T37" fmla="*/ 2 h 9"/>
                <a:gd name="T38" fmla="*/ 3 w 7"/>
                <a:gd name="T39" fmla="*/ 2 h 9"/>
                <a:gd name="T40" fmla="*/ 3 w 7"/>
                <a:gd name="T41" fmla="*/ 0 h 9"/>
                <a:gd name="T42" fmla="*/ 2 w 7"/>
                <a:gd name="T43" fmla="*/ 0 h 9"/>
                <a:gd name="T44" fmla="*/ 0 w 7"/>
                <a:gd name="T45" fmla="*/ 0 h 9"/>
                <a:gd name="T46" fmla="*/ 0 w 7"/>
                <a:gd name="T47" fmla="*/ 2 h 9"/>
                <a:gd name="T48" fmla="*/ 0 w 7"/>
                <a:gd name="T49" fmla="*/ 4 h 9"/>
                <a:gd name="T50" fmla="*/ 2 w 7"/>
                <a:gd name="T5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 h="9">
                  <a:moveTo>
                    <a:pt x="5" y="4"/>
                  </a:moveTo>
                  <a:lnTo>
                    <a:pt x="2" y="4"/>
                  </a:lnTo>
                  <a:lnTo>
                    <a:pt x="2" y="5"/>
                  </a:lnTo>
                  <a:lnTo>
                    <a:pt x="0" y="5"/>
                  </a:lnTo>
                  <a:lnTo>
                    <a:pt x="2" y="5"/>
                  </a:lnTo>
                  <a:lnTo>
                    <a:pt x="2" y="7"/>
                  </a:lnTo>
                  <a:lnTo>
                    <a:pt x="2" y="9"/>
                  </a:lnTo>
                  <a:lnTo>
                    <a:pt x="3" y="9"/>
                  </a:lnTo>
                  <a:lnTo>
                    <a:pt x="5" y="9"/>
                  </a:lnTo>
                  <a:lnTo>
                    <a:pt x="5" y="7"/>
                  </a:lnTo>
                  <a:lnTo>
                    <a:pt x="7" y="7"/>
                  </a:lnTo>
                  <a:lnTo>
                    <a:pt x="7" y="5"/>
                  </a:lnTo>
                  <a:lnTo>
                    <a:pt x="5" y="5"/>
                  </a:lnTo>
                  <a:lnTo>
                    <a:pt x="5" y="4"/>
                  </a:lnTo>
                  <a:close/>
                  <a:moveTo>
                    <a:pt x="2" y="4"/>
                  </a:moveTo>
                  <a:lnTo>
                    <a:pt x="5" y="4"/>
                  </a:lnTo>
                  <a:lnTo>
                    <a:pt x="7" y="4"/>
                  </a:lnTo>
                  <a:lnTo>
                    <a:pt x="7" y="2"/>
                  </a:lnTo>
                  <a:lnTo>
                    <a:pt x="5" y="2"/>
                  </a:lnTo>
                  <a:lnTo>
                    <a:pt x="3" y="2"/>
                  </a:lnTo>
                  <a:lnTo>
                    <a:pt x="3" y="0"/>
                  </a:lnTo>
                  <a:lnTo>
                    <a:pt x="2" y="0"/>
                  </a:lnTo>
                  <a:lnTo>
                    <a:pt x="0" y="0"/>
                  </a:lnTo>
                  <a:lnTo>
                    <a:pt x="0" y="2"/>
                  </a:lnTo>
                  <a:lnTo>
                    <a:pt x="0" y="4"/>
                  </a:lnTo>
                  <a:lnTo>
                    <a:pt x="2" y="4"/>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66" name="Freeform 342"/>
            <p:cNvSpPr>
              <a:spLocks/>
            </p:cNvSpPr>
            <p:nvPr/>
          </p:nvSpPr>
          <p:spPr bwMode="auto">
            <a:xfrm>
              <a:off x="1216" y="1429"/>
              <a:ext cx="18" cy="7"/>
            </a:xfrm>
            <a:custGeom>
              <a:avLst/>
              <a:gdLst>
                <a:gd name="T0" fmla="*/ 0 w 18"/>
                <a:gd name="T1" fmla="*/ 3 h 7"/>
                <a:gd name="T2" fmla="*/ 2 w 18"/>
                <a:gd name="T3" fmla="*/ 2 h 7"/>
                <a:gd name="T4" fmla="*/ 2 w 18"/>
                <a:gd name="T5" fmla="*/ 0 h 7"/>
                <a:gd name="T6" fmla="*/ 4 w 18"/>
                <a:gd name="T7" fmla="*/ 0 h 7"/>
                <a:gd name="T8" fmla="*/ 4 w 18"/>
                <a:gd name="T9" fmla="*/ 2 h 7"/>
                <a:gd name="T10" fmla="*/ 5 w 18"/>
                <a:gd name="T11" fmla="*/ 2 h 7"/>
                <a:gd name="T12" fmla="*/ 5 w 18"/>
                <a:gd name="T13" fmla="*/ 0 h 7"/>
                <a:gd name="T14" fmla="*/ 7 w 18"/>
                <a:gd name="T15" fmla="*/ 0 h 7"/>
                <a:gd name="T16" fmla="*/ 9 w 18"/>
                <a:gd name="T17" fmla="*/ 0 h 7"/>
                <a:gd name="T18" fmla="*/ 11 w 18"/>
                <a:gd name="T19" fmla="*/ 0 h 7"/>
                <a:gd name="T20" fmla="*/ 12 w 18"/>
                <a:gd name="T21" fmla="*/ 0 h 7"/>
                <a:gd name="T22" fmla="*/ 14 w 18"/>
                <a:gd name="T23" fmla="*/ 0 h 7"/>
                <a:gd name="T24" fmla="*/ 16 w 18"/>
                <a:gd name="T25" fmla="*/ 0 h 7"/>
                <a:gd name="T26" fmla="*/ 16 w 18"/>
                <a:gd name="T27" fmla="*/ 2 h 7"/>
                <a:gd name="T28" fmla="*/ 18 w 18"/>
                <a:gd name="T29" fmla="*/ 2 h 7"/>
                <a:gd name="T30" fmla="*/ 18 w 18"/>
                <a:gd name="T31" fmla="*/ 3 h 7"/>
                <a:gd name="T32" fmla="*/ 18 w 18"/>
                <a:gd name="T33" fmla="*/ 5 h 7"/>
                <a:gd name="T34" fmla="*/ 16 w 18"/>
                <a:gd name="T35" fmla="*/ 5 h 7"/>
                <a:gd name="T36" fmla="*/ 14 w 18"/>
                <a:gd name="T37" fmla="*/ 5 h 7"/>
                <a:gd name="T38" fmla="*/ 12 w 18"/>
                <a:gd name="T39" fmla="*/ 5 h 7"/>
                <a:gd name="T40" fmla="*/ 11 w 18"/>
                <a:gd name="T41" fmla="*/ 5 h 7"/>
                <a:gd name="T42" fmla="*/ 9 w 18"/>
                <a:gd name="T43" fmla="*/ 5 h 7"/>
                <a:gd name="T44" fmla="*/ 9 w 18"/>
                <a:gd name="T45" fmla="*/ 7 h 7"/>
                <a:gd name="T46" fmla="*/ 7 w 18"/>
                <a:gd name="T47" fmla="*/ 7 h 7"/>
                <a:gd name="T48" fmla="*/ 7 w 18"/>
                <a:gd name="T49" fmla="*/ 5 h 7"/>
                <a:gd name="T50" fmla="*/ 7 w 18"/>
                <a:gd name="T51" fmla="*/ 3 h 7"/>
                <a:gd name="T52" fmla="*/ 5 w 18"/>
                <a:gd name="T53" fmla="*/ 3 h 7"/>
                <a:gd name="T54" fmla="*/ 5 w 18"/>
                <a:gd name="T55" fmla="*/ 5 h 7"/>
                <a:gd name="T56" fmla="*/ 4 w 18"/>
                <a:gd name="T57" fmla="*/ 5 h 7"/>
                <a:gd name="T58" fmla="*/ 2 w 18"/>
                <a:gd name="T59" fmla="*/ 5 h 7"/>
                <a:gd name="T60" fmla="*/ 2 w 18"/>
                <a:gd name="T61" fmla="*/ 3 h 7"/>
                <a:gd name="T62" fmla="*/ 0 w 18"/>
                <a:gd name="T6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 h="7">
                  <a:moveTo>
                    <a:pt x="0" y="3"/>
                  </a:moveTo>
                  <a:lnTo>
                    <a:pt x="2" y="2"/>
                  </a:lnTo>
                  <a:lnTo>
                    <a:pt x="2" y="0"/>
                  </a:lnTo>
                  <a:lnTo>
                    <a:pt x="4" y="0"/>
                  </a:lnTo>
                  <a:lnTo>
                    <a:pt x="4" y="2"/>
                  </a:lnTo>
                  <a:lnTo>
                    <a:pt x="5" y="2"/>
                  </a:lnTo>
                  <a:lnTo>
                    <a:pt x="5" y="0"/>
                  </a:lnTo>
                  <a:lnTo>
                    <a:pt x="7" y="0"/>
                  </a:lnTo>
                  <a:lnTo>
                    <a:pt x="9" y="0"/>
                  </a:lnTo>
                  <a:lnTo>
                    <a:pt x="11" y="0"/>
                  </a:lnTo>
                  <a:lnTo>
                    <a:pt x="12" y="0"/>
                  </a:lnTo>
                  <a:lnTo>
                    <a:pt x="14" y="0"/>
                  </a:lnTo>
                  <a:lnTo>
                    <a:pt x="16" y="0"/>
                  </a:lnTo>
                  <a:lnTo>
                    <a:pt x="16" y="2"/>
                  </a:lnTo>
                  <a:lnTo>
                    <a:pt x="18" y="2"/>
                  </a:lnTo>
                  <a:lnTo>
                    <a:pt x="18" y="3"/>
                  </a:lnTo>
                  <a:lnTo>
                    <a:pt x="18" y="5"/>
                  </a:lnTo>
                  <a:lnTo>
                    <a:pt x="16" y="5"/>
                  </a:lnTo>
                  <a:lnTo>
                    <a:pt x="14" y="5"/>
                  </a:lnTo>
                  <a:lnTo>
                    <a:pt x="12" y="5"/>
                  </a:lnTo>
                  <a:lnTo>
                    <a:pt x="11" y="5"/>
                  </a:lnTo>
                  <a:lnTo>
                    <a:pt x="9" y="5"/>
                  </a:lnTo>
                  <a:lnTo>
                    <a:pt x="9" y="7"/>
                  </a:lnTo>
                  <a:lnTo>
                    <a:pt x="7" y="7"/>
                  </a:lnTo>
                  <a:lnTo>
                    <a:pt x="7" y="5"/>
                  </a:lnTo>
                  <a:lnTo>
                    <a:pt x="7" y="3"/>
                  </a:lnTo>
                  <a:lnTo>
                    <a:pt x="5" y="3"/>
                  </a:lnTo>
                  <a:lnTo>
                    <a:pt x="5" y="5"/>
                  </a:lnTo>
                  <a:lnTo>
                    <a:pt x="4" y="5"/>
                  </a:lnTo>
                  <a:lnTo>
                    <a:pt x="2" y="5"/>
                  </a:lnTo>
                  <a:lnTo>
                    <a:pt x="2" y="3"/>
                  </a:lnTo>
                  <a:lnTo>
                    <a:pt x="0" y="3"/>
                  </a:lnTo>
                  <a:close/>
                </a:path>
              </a:pathLst>
            </a:custGeom>
            <a:solidFill>
              <a:srgbClr val="8C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67" name="Freeform 343"/>
            <p:cNvSpPr>
              <a:spLocks/>
            </p:cNvSpPr>
            <p:nvPr/>
          </p:nvSpPr>
          <p:spPr bwMode="auto">
            <a:xfrm>
              <a:off x="1197" y="1425"/>
              <a:ext cx="12" cy="7"/>
            </a:xfrm>
            <a:custGeom>
              <a:avLst/>
              <a:gdLst>
                <a:gd name="T0" fmla="*/ 4 w 12"/>
                <a:gd name="T1" fmla="*/ 0 h 7"/>
                <a:gd name="T2" fmla="*/ 2 w 12"/>
                <a:gd name="T3" fmla="*/ 0 h 7"/>
                <a:gd name="T4" fmla="*/ 2 w 12"/>
                <a:gd name="T5" fmla="*/ 2 h 7"/>
                <a:gd name="T6" fmla="*/ 0 w 12"/>
                <a:gd name="T7" fmla="*/ 2 h 7"/>
                <a:gd name="T8" fmla="*/ 2 w 12"/>
                <a:gd name="T9" fmla="*/ 2 h 7"/>
                <a:gd name="T10" fmla="*/ 0 w 12"/>
                <a:gd name="T11" fmla="*/ 2 h 7"/>
                <a:gd name="T12" fmla="*/ 0 w 12"/>
                <a:gd name="T13" fmla="*/ 4 h 7"/>
                <a:gd name="T14" fmla="*/ 2 w 12"/>
                <a:gd name="T15" fmla="*/ 4 h 7"/>
                <a:gd name="T16" fmla="*/ 2 w 12"/>
                <a:gd name="T17" fmla="*/ 6 h 7"/>
                <a:gd name="T18" fmla="*/ 2 w 12"/>
                <a:gd name="T19" fmla="*/ 4 h 7"/>
                <a:gd name="T20" fmla="*/ 2 w 12"/>
                <a:gd name="T21" fmla="*/ 6 h 7"/>
                <a:gd name="T22" fmla="*/ 4 w 12"/>
                <a:gd name="T23" fmla="*/ 6 h 7"/>
                <a:gd name="T24" fmla="*/ 5 w 12"/>
                <a:gd name="T25" fmla="*/ 6 h 7"/>
                <a:gd name="T26" fmla="*/ 7 w 12"/>
                <a:gd name="T27" fmla="*/ 6 h 7"/>
                <a:gd name="T28" fmla="*/ 7 w 12"/>
                <a:gd name="T29" fmla="*/ 7 h 7"/>
                <a:gd name="T30" fmla="*/ 9 w 12"/>
                <a:gd name="T31" fmla="*/ 7 h 7"/>
                <a:gd name="T32" fmla="*/ 9 w 12"/>
                <a:gd name="T33" fmla="*/ 6 h 7"/>
                <a:gd name="T34" fmla="*/ 11 w 12"/>
                <a:gd name="T35" fmla="*/ 7 h 7"/>
                <a:gd name="T36" fmla="*/ 12 w 12"/>
                <a:gd name="T37" fmla="*/ 7 h 7"/>
                <a:gd name="T38" fmla="*/ 12 w 12"/>
                <a:gd name="T39" fmla="*/ 6 h 7"/>
                <a:gd name="T40" fmla="*/ 11 w 12"/>
                <a:gd name="T41" fmla="*/ 6 h 7"/>
                <a:gd name="T42" fmla="*/ 11 w 12"/>
                <a:gd name="T43" fmla="*/ 4 h 7"/>
                <a:gd name="T44" fmla="*/ 9 w 12"/>
                <a:gd name="T45" fmla="*/ 4 h 7"/>
                <a:gd name="T46" fmla="*/ 9 w 12"/>
                <a:gd name="T47" fmla="*/ 2 h 7"/>
                <a:gd name="T48" fmla="*/ 7 w 12"/>
                <a:gd name="T49" fmla="*/ 2 h 7"/>
                <a:gd name="T50" fmla="*/ 5 w 12"/>
                <a:gd name="T51" fmla="*/ 2 h 7"/>
                <a:gd name="T52" fmla="*/ 5 w 12"/>
                <a:gd name="T53" fmla="*/ 0 h 7"/>
                <a:gd name="T54" fmla="*/ 4 w 12"/>
                <a:gd name="T5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7">
                  <a:moveTo>
                    <a:pt x="4" y="0"/>
                  </a:moveTo>
                  <a:lnTo>
                    <a:pt x="2" y="0"/>
                  </a:lnTo>
                  <a:lnTo>
                    <a:pt x="2" y="2"/>
                  </a:lnTo>
                  <a:lnTo>
                    <a:pt x="0" y="2"/>
                  </a:lnTo>
                  <a:lnTo>
                    <a:pt x="2" y="2"/>
                  </a:lnTo>
                  <a:lnTo>
                    <a:pt x="0" y="2"/>
                  </a:lnTo>
                  <a:lnTo>
                    <a:pt x="0" y="4"/>
                  </a:lnTo>
                  <a:lnTo>
                    <a:pt x="2" y="4"/>
                  </a:lnTo>
                  <a:lnTo>
                    <a:pt x="2" y="6"/>
                  </a:lnTo>
                  <a:lnTo>
                    <a:pt x="2" y="4"/>
                  </a:lnTo>
                  <a:lnTo>
                    <a:pt x="2" y="6"/>
                  </a:lnTo>
                  <a:lnTo>
                    <a:pt x="4" y="6"/>
                  </a:lnTo>
                  <a:lnTo>
                    <a:pt x="5" y="6"/>
                  </a:lnTo>
                  <a:lnTo>
                    <a:pt x="7" y="6"/>
                  </a:lnTo>
                  <a:lnTo>
                    <a:pt x="7" y="7"/>
                  </a:lnTo>
                  <a:lnTo>
                    <a:pt x="9" y="7"/>
                  </a:lnTo>
                  <a:lnTo>
                    <a:pt x="9" y="6"/>
                  </a:lnTo>
                  <a:lnTo>
                    <a:pt x="11" y="7"/>
                  </a:lnTo>
                  <a:lnTo>
                    <a:pt x="12" y="7"/>
                  </a:lnTo>
                  <a:lnTo>
                    <a:pt x="12" y="6"/>
                  </a:lnTo>
                  <a:lnTo>
                    <a:pt x="11" y="6"/>
                  </a:lnTo>
                  <a:lnTo>
                    <a:pt x="11" y="4"/>
                  </a:lnTo>
                  <a:lnTo>
                    <a:pt x="9" y="4"/>
                  </a:lnTo>
                  <a:lnTo>
                    <a:pt x="9" y="2"/>
                  </a:lnTo>
                  <a:lnTo>
                    <a:pt x="7" y="2"/>
                  </a:lnTo>
                  <a:lnTo>
                    <a:pt x="5" y="2"/>
                  </a:lnTo>
                  <a:lnTo>
                    <a:pt x="5" y="0"/>
                  </a:lnTo>
                  <a:lnTo>
                    <a:pt x="4"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68" name="Freeform 344"/>
            <p:cNvSpPr>
              <a:spLocks/>
            </p:cNvSpPr>
            <p:nvPr/>
          </p:nvSpPr>
          <p:spPr bwMode="auto">
            <a:xfrm>
              <a:off x="1187" y="1425"/>
              <a:ext cx="12" cy="6"/>
            </a:xfrm>
            <a:custGeom>
              <a:avLst/>
              <a:gdLst>
                <a:gd name="T0" fmla="*/ 1 w 12"/>
                <a:gd name="T1" fmla="*/ 4 h 6"/>
                <a:gd name="T2" fmla="*/ 0 w 12"/>
                <a:gd name="T3" fmla="*/ 4 h 6"/>
                <a:gd name="T4" fmla="*/ 0 w 12"/>
                <a:gd name="T5" fmla="*/ 2 h 6"/>
                <a:gd name="T6" fmla="*/ 0 w 12"/>
                <a:gd name="T7" fmla="*/ 0 h 6"/>
                <a:gd name="T8" fmla="*/ 1 w 12"/>
                <a:gd name="T9" fmla="*/ 0 h 6"/>
                <a:gd name="T10" fmla="*/ 3 w 12"/>
                <a:gd name="T11" fmla="*/ 0 h 6"/>
                <a:gd name="T12" fmla="*/ 5 w 12"/>
                <a:gd name="T13" fmla="*/ 0 h 6"/>
                <a:gd name="T14" fmla="*/ 5 w 12"/>
                <a:gd name="T15" fmla="*/ 2 h 6"/>
                <a:gd name="T16" fmla="*/ 7 w 12"/>
                <a:gd name="T17" fmla="*/ 2 h 6"/>
                <a:gd name="T18" fmla="*/ 8 w 12"/>
                <a:gd name="T19" fmla="*/ 2 h 6"/>
                <a:gd name="T20" fmla="*/ 8 w 12"/>
                <a:gd name="T21" fmla="*/ 4 h 6"/>
                <a:gd name="T22" fmla="*/ 10 w 12"/>
                <a:gd name="T23" fmla="*/ 4 h 6"/>
                <a:gd name="T24" fmla="*/ 10 w 12"/>
                <a:gd name="T25" fmla="*/ 6 h 6"/>
                <a:gd name="T26" fmla="*/ 12 w 12"/>
                <a:gd name="T27" fmla="*/ 6 h 6"/>
                <a:gd name="T28" fmla="*/ 10 w 12"/>
                <a:gd name="T29" fmla="*/ 6 h 6"/>
                <a:gd name="T30" fmla="*/ 8 w 12"/>
                <a:gd name="T31" fmla="*/ 6 h 6"/>
                <a:gd name="T32" fmla="*/ 7 w 12"/>
                <a:gd name="T33" fmla="*/ 6 h 6"/>
                <a:gd name="T34" fmla="*/ 5 w 12"/>
                <a:gd name="T35" fmla="*/ 6 h 6"/>
                <a:gd name="T36" fmla="*/ 3 w 12"/>
                <a:gd name="T37" fmla="*/ 6 h 6"/>
                <a:gd name="T38" fmla="*/ 1 w 12"/>
                <a:gd name="T39" fmla="*/ 6 h 6"/>
                <a:gd name="T40" fmla="*/ 1 w 12"/>
                <a:gd name="T4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6">
                  <a:moveTo>
                    <a:pt x="1" y="4"/>
                  </a:moveTo>
                  <a:lnTo>
                    <a:pt x="0" y="4"/>
                  </a:lnTo>
                  <a:lnTo>
                    <a:pt x="0" y="2"/>
                  </a:lnTo>
                  <a:lnTo>
                    <a:pt x="0" y="0"/>
                  </a:lnTo>
                  <a:lnTo>
                    <a:pt x="1" y="0"/>
                  </a:lnTo>
                  <a:lnTo>
                    <a:pt x="3" y="0"/>
                  </a:lnTo>
                  <a:lnTo>
                    <a:pt x="5" y="0"/>
                  </a:lnTo>
                  <a:lnTo>
                    <a:pt x="5" y="2"/>
                  </a:lnTo>
                  <a:lnTo>
                    <a:pt x="7" y="2"/>
                  </a:lnTo>
                  <a:lnTo>
                    <a:pt x="8" y="2"/>
                  </a:lnTo>
                  <a:lnTo>
                    <a:pt x="8" y="4"/>
                  </a:lnTo>
                  <a:lnTo>
                    <a:pt x="10" y="4"/>
                  </a:lnTo>
                  <a:lnTo>
                    <a:pt x="10" y="6"/>
                  </a:lnTo>
                  <a:lnTo>
                    <a:pt x="12" y="6"/>
                  </a:lnTo>
                  <a:lnTo>
                    <a:pt x="10" y="6"/>
                  </a:lnTo>
                  <a:lnTo>
                    <a:pt x="8" y="6"/>
                  </a:lnTo>
                  <a:lnTo>
                    <a:pt x="7" y="6"/>
                  </a:lnTo>
                  <a:lnTo>
                    <a:pt x="5" y="6"/>
                  </a:lnTo>
                  <a:lnTo>
                    <a:pt x="3" y="6"/>
                  </a:lnTo>
                  <a:lnTo>
                    <a:pt x="1" y="6"/>
                  </a:lnTo>
                  <a:lnTo>
                    <a:pt x="1"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69" name="Freeform 345"/>
            <p:cNvSpPr>
              <a:spLocks/>
            </p:cNvSpPr>
            <p:nvPr/>
          </p:nvSpPr>
          <p:spPr bwMode="auto">
            <a:xfrm>
              <a:off x="1188" y="1420"/>
              <a:ext cx="9" cy="11"/>
            </a:xfrm>
            <a:custGeom>
              <a:avLst/>
              <a:gdLst>
                <a:gd name="T0" fmla="*/ 4 w 9"/>
                <a:gd name="T1" fmla="*/ 2 h 11"/>
                <a:gd name="T2" fmla="*/ 4 w 9"/>
                <a:gd name="T3" fmla="*/ 0 h 11"/>
                <a:gd name="T4" fmla="*/ 2 w 9"/>
                <a:gd name="T5" fmla="*/ 0 h 11"/>
                <a:gd name="T6" fmla="*/ 2 w 9"/>
                <a:gd name="T7" fmla="*/ 2 h 11"/>
                <a:gd name="T8" fmla="*/ 0 w 9"/>
                <a:gd name="T9" fmla="*/ 2 h 11"/>
                <a:gd name="T10" fmla="*/ 0 w 9"/>
                <a:gd name="T11" fmla="*/ 4 h 11"/>
                <a:gd name="T12" fmla="*/ 2 w 9"/>
                <a:gd name="T13" fmla="*/ 4 h 11"/>
                <a:gd name="T14" fmla="*/ 2 w 9"/>
                <a:gd name="T15" fmla="*/ 5 h 11"/>
                <a:gd name="T16" fmla="*/ 4 w 9"/>
                <a:gd name="T17" fmla="*/ 5 h 11"/>
                <a:gd name="T18" fmla="*/ 2 w 9"/>
                <a:gd name="T19" fmla="*/ 5 h 11"/>
                <a:gd name="T20" fmla="*/ 2 w 9"/>
                <a:gd name="T21" fmla="*/ 7 h 11"/>
                <a:gd name="T22" fmla="*/ 4 w 9"/>
                <a:gd name="T23" fmla="*/ 7 h 11"/>
                <a:gd name="T24" fmla="*/ 4 w 9"/>
                <a:gd name="T25" fmla="*/ 9 h 11"/>
                <a:gd name="T26" fmla="*/ 6 w 9"/>
                <a:gd name="T27" fmla="*/ 9 h 11"/>
                <a:gd name="T28" fmla="*/ 7 w 9"/>
                <a:gd name="T29" fmla="*/ 9 h 11"/>
                <a:gd name="T30" fmla="*/ 7 w 9"/>
                <a:gd name="T31" fmla="*/ 11 h 11"/>
                <a:gd name="T32" fmla="*/ 9 w 9"/>
                <a:gd name="T33" fmla="*/ 11 h 11"/>
                <a:gd name="T34" fmla="*/ 9 w 9"/>
                <a:gd name="T35" fmla="*/ 9 h 11"/>
                <a:gd name="T36" fmla="*/ 9 w 9"/>
                <a:gd name="T37" fmla="*/ 7 h 11"/>
                <a:gd name="T38" fmla="*/ 7 w 9"/>
                <a:gd name="T39" fmla="*/ 7 h 11"/>
                <a:gd name="T40" fmla="*/ 7 w 9"/>
                <a:gd name="T41" fmla="*/ 5 h 11"/>
                <a:gd name="T42" fmla="*/ 6 w 9"/>
                <a:gd name="T43" fmla="*/ 5 h 11"/>
                <a:gd name="T44" fmla="*/ 7 w 9"/>
                <a:gd name="T45" fmla="*/ 5 h 11"/>
                <a:gd name="T46" fmla="*/ 7 w 9"/>
                <a:gd name="T47" fmla="*/ 4 h 11"/>
                <a:gd name="T48" fmla="*/ 6 w 9"/>
                <a:gd name="T49" fmla="*/ 4 h 11"/>
                <a:gd name="T50" fmla="*/ 6 w 9"/>
                <a:gd name="T51" fmla="*/ 2 h 11"/>
                <a:gd name="T52" fmla="*/ 4 w 9"/>
                <a:gd name="T5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11">
                  <a:moveTo>
                    <a:pt x="4" y="2"/>
                  </a:moveTo>
                  <a:lnTo>
                    <a:pt x="4" y="0"/>
                  </a:lnTo>
                  <a:lnTo>
                    <a:pt x="2" y="0"/>
                  </a:lnTo>
                  <a:lnTo>
                    <a:pt x="2" y="2"/>
                  </a:lnTo>
                  <a:lnTo>
                    <a:pt x="0" y="2"/>
                  </a:lnTo>
                  <a:lnTo>
                    <a:pt x="0" y="4"/>
                  </a:lnTo>
                  <a:lnTo>
                    <a:pt x="2" y="4"/>
                  </a:lnTo>
                  <a:lnTo>
                    <a:pt x="2" y="5"/>
                  </a:lnTo>
                  <a:lnTo>
                    <a:pt x="4" y="5"/>
                  </a:lnTo>
                  <a:lnTo>
                    <a:pt x="2" y="5"/>
                  </a:lnTo>
                  <a:lnTo>
                    <a:pt x="2" y="7"/>
                  </a:lnTo>
                  <a:lnTo>
                    <a:pt x="4" y="7"/>
                  </a:lnTo>
                  <a:lnTo>
                    <a:pt x="4" y="9"/>
                  </a:lnTo>
                  <a:lnTo>
                    <a:pt x="6" y="9"/>
                  </a:lnTo>
                  <a:lnTo>
                    <a:pt x="7" y="9"/>
                  </a:lnTo>
                  <a:lnTo>
                    <a:pt x="7" y="11"/>
                  </a:lnTo>
                  <a:lnTo>
                    <a:pt x="9" y="11"/>
                  </a:lnTo>
                  <a:lnTo>
                    <a:pt x="9" y="9"/>
                  </a:lnTo>
                  <a:lnTo>
                    <a:pt x="9" y="7"/>
                  </a:lnTo>
                  <a:lnTo>
                    <a:pt x="7" y="7"/>
                  </a:lnTo>
                  <a:lnTo>
                    <a:pt x="7" y="5"/>
                  </a:lnTo>
                  <a:lnTo>
                    <a:pt x="6" y="5"/>
                  </a:lnTo>
                  <a:lnTo>
                    <a:pt x="7" y="5"/>
                  </a:lnTo>
                  <a:lnTo>
                    <a:pt x="7" y="4"/>
                  </a:lnTo>
                  <a:lnTo>
                    <a:pt x="6" y="4"/>
                  </a:lnTo>
                  <a:lnTo>
                    <a:pt x="6" y="2"/>
                  </a:lnTo>
                  <a:lnTo>
                    <a:pt x="4" y="2"/>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70" name="Freeform 346"/>
            <p:cNvSpPr>
              <a:spLocks/>
            </p:cNvSpPr>
            <p:nvPr/>
          </p:nvSpPr>
          <p:spPr bwMode="auto">
            <a:xfrm>
              <a:off x="1181" y="1417"/>
              <a:ext cx="9" cy="10"/>
            </a:xfrm>
            <a:custGeom>
              <a:avLst/>
              <a:gdLst>
                <a:gd name="T0" fmla="*/ 4 w 9"/>
                <a:gd name="T1" fmla="*/ 1 h 10"/>
                <a:gd name="T2" fmla="*/ 4 w 9"/>
                <a:gd name="T3" fmla="*/ 0 h 10"/>
                <a:gd name="T4" fmla="*/ 2 w 9"/>
                <a:gd name="T5" fmla="*/ 0 h 10"/>
                <a:gd name="T6" fmla="*/ 2 w 9"/>
                <a:gd name="T7" fmla="*/ 1 h 10"/>
                <a:gd name="T8" fmla="*/ 0 w 9"/>
                <a:gd name="T9" fmla="*/ 1 h 10"/>
                <a:gd name="T10" fmla="*/ 0 w 9"/>
                <a:gd name="T11" fmla="*/ 3 h 10"/>
                <a:gd name="T12" fmla="*/ 0 w 9"/>
                <a:gd name="T13" fmla="*/ 5 h 10"/>
                <a:gd name="T14" fmla="*/ 2 w 9"/>
                <a:gd name="T15" fmla="*/ 5 h 10"/>
                <a:gd name="T16" fmla="*/ 2 w 9"/>
                <a:gd name="T17" fmla="*/ 7 h 10"/>
                <a:gd name="T18" fmla="*/ 4 w 9"/>
                <a:gd name="T19" fmla="*/ 7 h 10"/>
                <a:gd name="T20" fmla="*/ 4 w 9"/>
                <a:gd name="T21" fmla="*/ 8 h 10"/>
                <a:gd name="T22" fmla="*/ 6 w 9"/>
                <a:gd name="T23" fmla="*/ 8 h 10"/>
                <a:gd name="T24" fmla="*/ 7 w 9"/>
                <a:gd name="T25" fmla="*/ 8 h 10"/>
                <a:gd name="T26" fmla="*/ 7 w 9"/>
                <a:gd name="T27" fmla="*/ 10 h 10"/>
                <a:gd name="T28" fmla="*/ 9 w 9"/>
                <a:gd name="T29" fmla="*/ 10 h 10"/>
                <a:gd name="T30" fmla="*/ 9 w 9"/>
                <a:gd name="T31" fmla="*/ 8 h 10"/>
                <a:gd name="T32" fmla="*/ 9 w 9"/>
                <a:gd name="T33" fmla="*/ 7 h 10"/>
                <a:gd name="T34" fmla="*/ 7 w 9"/>
                <a:gd name="T35" fmla="*/ 7 h 10"/>
                <a:gd name="T36" fmla="*/ 7 w 9"/>
                <a:gd name="T37" fmla="*/ 5 h 10"/>
                <a:gd name="T38" fmla="*/ 6 w 9"/>
                <a:gd name="T39" fmla="*/ 5 h 10"/>
                <a:gd name="T40" fmla="*/ 6 w 9"/>
                <a:gd name="T41" fmla="*/ 3 h 10"/>
                <a:gd name="T42" fmla="*/ 6 w 9"/>
                <a:gd name="T43" fmla="*/ 1 h 10"/>
                <a:gd name="T44" fmla="*/ 4 w 9"/>
                <a:gd name="T45"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10">
                  <a:moveTo>
                    <a:pt x="4" y="1"/>
                  </a:moveTo>
                  <a:lnTo>
                    <a:pt x="4" y="0"/>
                  </a:lnTo>
                  <a:lnTo>
                    <a:pt x="2" y="0"/>
                  </a:lnTo>
                  <a:lnTo>
                    <a:pt x="2" y="1"/>
                  </a:lnTo>
                  <a:lnTo>
                    <a:pt x="0" y="1"/>
                  </a:lnTo>
                  <a:lnTo>
                    <a:pt x="0" y="3"/>
                  </a:lnTo>
                  <a:lnTo>
                    <a:pt x="0" y="5"/>
                  </a:lnTo>
                  <a:lnTo>
                    <a:pt x="2" y="5"/>
                  </a:lnTo>
                  <a:lnTo>
                    <a:pt x="2" y="7"/>
                  </a:lnTo>
                  <a:lnTo>
                    <a:pt x="4" y="7"/>
                  </a:lnTo>
                  <a:lnTo>
                    <a:pt x="4" y="8"/>
                  </a:lnTo>
                  <a:lnTo>
                    <a:pt x="6" y="8"/>
                  </a:lnTo>
                  <a:lnTo>
                    <a:pt x="7" y="8"/>
                  </a:lnTo>
                  <a:lnTo>
                    <a:pt x="7" y="10"/>
                  </a:lnTo>
                  <a:lnTo>
                    <a:pt x="9" y="10"/>
                  </a:lnTo>
                  <a:lnTo>
                    <a:pt x="9" y="8"/>
                  </a:lnTo>
                  <a:lnTo>
                    <a:pt x="9" y="7"/>
                  </a:lnTo>
                  <a:lnTo>
                    <a:pt x="7" y="7"/>
                  </a:lnTo>
                  <a:lnTo>
                    <a:pt x="7" y="5"/>
                  </a:lnTo>
                  <a:lnTo>
                    <a:pt x="6" y="5"/>
                  </a:lnTo>
                  <a:lnTo>
                    <a:pt x="6" y="3"/>
                  </a:lnTo>
                  <a:lnTo>
                    <a:pt x="6" y="1"/>
                  </a:lnTo>
                  <a:lnTo>
                    <a:pt x="4" y="1"/>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71" name="Freeform 347"/>
            <p:cNvSpPr>
              <a:spLocks/>
            </p:cNvSpPr>
            <p:nvPr/>
          </p:nvSpPr>
          <p:spPr bwMode="auto">
            <a:xfrm>
              <a:off x="1183" y="1413"/>
              <a:ext cx="7" cy="12"/>
            </a:xfrm>
            <a:custGeom>
              <a:avLst/>
              <a:gdLst>
                <a:gd name="T0" fmla="*/ 5 w 7"/>
                <a:gd name="T1" fmla="*/ 2 h 12"/>
                <a:gd name="T2" fmla="*/ 4 w 7"/>
                <a:gd name="T3" fmla="*/ 0 h 12"/>
                <a:gd name="T4" fmla="*/ 2 w 7"/>
                <a:gd name="T5" fmla="*/ 0 h 12"/>
                <a:gd name="T6" fmla="*/ 0 w 7"/>
                <a:gd name="T7" fmla="*/ 0 h 12"/>
                <a:gd name="T8" fmla="*/ 0 w 7"/>
                <a:gd name="T9" fmla="*/ 2 h 12"/>
                <a:gd name="T10" fmla="*/ 0 w 7"/>
                <a:gd name="T11" fmla="*/ 4 h 12"/>
                <a:gd name="T12" fmla="*/ 2 w 7"/>
                <a:gd name="T13" fmla="*/ 4 h 12"/>
                <a:gd name="T14" fmla="*/ 0 w 7"/>
                <a:gd name="T15" fmla="*/ 4 h 12"/>
                <a:gd name="T16" fmla="*/ 2 w 7"/>
                <a:gd name="T17" fmla="*/ 5 h 12"/>
                <a:gd name="T18" fmla="*/ 2 w 7"/>
                <a:gd name="T19" fmla="*/ 7 h 12"/>
                <a:gd name="T20" fmla="*/ 4 w 7"/>
                <a:gd name="T21" fmla="*/ 7 h 12"/>
                <a:gd name="T22" fmla="*/ 2 w 7"/>
                <a:gd name="T23" fmla="*/ 7 h 12"/>
                <a:gd name="T24" fmla="*/ 2 w 7"/>
                <a:gd name="T25" fmla="*/ 9 h 12"/>
                <a:gd name="T26" fmla="*/ 4 w 7"/>
                <a:gd name="T27" fmla="*/ 9 h 12"/>
                <a:gd name="T28" fmla="*/ 4 w 7"/>
                <a:gd name="T29" fmla="*/ 11 h 12"/>
                <a:gd name="T30" fmla="*/ 5 w 7"/>
                <a:gd name="T31" fmla="*/ 11 h 12"/>
                <a:gd name="T32" fmla="*/ 5 w 7"/>
                <a:gd name="T33" fmla="*/ 12 h 12"/>
                <a:gd name="T34" fmla="*/ 7 w 7"/>
                <a:gd name="T35" fmla="*/ 11 h 12"/>
                <a:gd name="T36" fmla="*/ 7 w 7"/>
                <a:gd name="T37" fmla="*/ 9 h 12"/>
                <a:gd name="T38" fmla="*/ 7 w 7"/>
                <a:gd name="T39" fmla="*/ 7 h 12"/>
                <a:gd name="T40" fmla="*/ 5 w 7"/>
                <a:gd name="T41" fmla="*/ 7 h 12"/>
                <a:gd name="T42" fmla="*/ 7 w 7"/>
                <a:gd name="T43" fmla="*/ 7 h 12"/>
                <a:gd name="T44" fmla="*/ 7 w 7"/>
                <a:gd name="T45" fmla="*/ 5 h 12"/>
                <a:gd name="T46" fmla="*/ 5 w 7"/>
                <a:gd name="T47" fmla="*/ 5 h 12"/>
                <a:gd name="T48" fmla="*/ 5 w 7"/>
                <a:gd name="T49" fmla="*/ 4 h 12"/>
                <a:gd name="T50" fmla="*/ 5 w 7"/>
                <a:gd name="T5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 h="12">
                  <a:moveTo>
                    <a:pt x="5" y="2"/>
                  </a:moveTo>
                  <a:lnTo>
                    <a:pt x="4" y="0"/>
                  </a:lnTo>
                  <a:lnTo>
                    <a:pt x="2" y="0"/>
                  </a:lnTo>
                  <a:lnTo>
                    <a:pt x="0" y="0"/>
                  </a:lnTo>
                  <a:lnTo>
                    <a:pt x="0" y="2"/>
                  </a:lnTo>
                  <a:lnTo>
                    <a:pt x="0" y="4"/>
                  </a:lnTo>
                  <a:lnTo>
                    <a:pt x="2" y="4"/>
                  </a:lnTo>
                  <a:lnTo>
                    <a:pt x="0" y="4"/>
                  </a:lnTo>
                  <a:lnTo>
                    <a:pt x="2" y="5"/>
                  </a:lnTo>
                  <a:lnTo>
                    <a:pt x="2" y="7"/>
                  </a:lnTo>
                  <a:lnTo>
                    <a:pt x="4" y="7"/>
                  </a:lnTo>
                  <a:lnTo>
                    <a:pt x="2" y="7"/>
                  </a:lnTo>
                  <a:lnTo>
                    <a:pt x="2" y="9"/>
                  </a:lnTo>
                  <a:lnTo>
                    <a:pt x="4" y="9"/>
                  </a:lnTo>
                  <a:lnTo>
                    <a:pt x="4" y="11"/>
                  </a:lnTo>
                  <a:lnTo>
                    <a:pt x="5" y="11"/>
                  </a:lnTo>
                  <a:lnTo>
                    <a:pt x="5" y="12"/>
                  </a:lnTo>
                  <a:lnTo>
                    <a:pt x="7" y="11"/>
                  </a:lnTo>
                  <a:lnTo>
                    <a:pt x="7" y="9"/>
                  </a:lnTo>
                  <a:lnTo>
                    <a:pt x="7" y="7"/>
                  </a:lnTo>
                  <a:lnTo>
                    <a:pt x="5" y="7"/>
                  </a:lnTo>
                  <a:lnTo>
                    <a:pt x="7" y="7"/>
                  </a:lnTo>
                  <a:lnTo>
                    <a:pt x="7" y="5"/>
                  </a:lnTo>
                  <a:lnTo>
                    <a:pt x="5" y="5"/>
                  </a:lnTo>
                  <a:lnTo>
                    <a:pt x="5" y="4"/>
                  </a:lnTo>
                  <a:lnTo>
                    <a:pt x="5" y="2"/>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72" name="Freeform 348"/>
            <p:cNvSpPr>
              <a:spLocks/>
            </p:cNvSpPr>
            <p:nvPr/>
          </p:nvSpPr>
          <p:spPr bwMode="auto">
            <a:xfrm>
              <a:off x="1178" y="1408"/>
              <a:ext cx="7" cy="12"/>
            </a:xfrm>
            <a:custGeom>
              <a:avLst/>
              <a:gdLst>
                <a:gd name="T0" fmla="*/ 3 w 7"/>
                <a:gd name="T1" fmla="*/ 2 h 12"/>
                <a:gd name="T2" fmla="*/ 3 w 7"/>
                <a:gd name="T3" fmla="*/ 0 h 12"/>
                <a:gd name="T4" fmla="*/ 2 w 7"/>
                <a:gd name="T5" fmla="*/ 0 h 12"/>
                <a:gd name="T6" fmla="*/ 2 w 7"/>
                <a:gd name="T7" fmla="*/ 2 h 12"/>
                <a:gd name="T8" fmla="*/ 2 w 7"/>
                <a:gd name="T9" fmla="*/ 0 h 12"/>
                <a:gd name="T10" fmla="*/ 0 w 7"/>
                <a:gd name="T11" fmla="*/ 0 h 12"/>
                <a:gd name="T12" fmla="*/ 0 w 7"/>
                <a:gd name="T13" fmla="*/ 2 h 12"/>
                <a:gd name="T14" fmla="*/ 0 w 7"/>
                <a:gd name="T15" fmla="*/ 3 h 12"/>
                <a:gd name="T16" fmla="*/ 0 w 7"/>
                <a:gd name="T17" fmla="*/ 5 h 12"/>
                <a:gd name="T18" fmla="*/ 2 w 7"/>
                <a:gd name="T19" fmla="*/ 5 h 12"/>
                <a:gd name="T20" fmla="*/ 2 w 7"/>
                <a:gd name="T21" fmla="*/ 7 h 12"/>
                <a:gd name="T22" fmla="*/ 3 w 7"/>
                <a:gd name="T23" fmla="*/ 7 h 12"/>
                <a:gd name="T24" fmla="*/ 2 w 7"/>
                <a:gd name="T25" fmla="*/ 7 h 12"/>
                <a:gd name="T26" fmla="*/ 2 w 7"/>
                <a:gd name="T27" fmla="*/ 9 h 12"/>
                <a:gd name="T28" fmla="*/ 3 w 7"/>
                <a:gd name="T29" fmla="*/ 9 h 12"/>
                <a:gd name="T30" fmla="*/ 5 w 7"/>
                <a:gd name="T31" fmla="*/ 10 h 12"/>
                <a:gd name="T32" fmla="*/ 5 w 7"/>
                <a:gd name="T33" fmla="*/ 12 h 12"/>
                <a:gd name="T34" fmla="*/ 7 w 7"/>
                <a:gd name="T35" fmla="*/ 10 h 12"/>
                <a:gd name="T36" fmla="*/ 7 w 7"/>
                <a:gd name="T37" fmla="*/ 9 h 12"/>
                <a:gd name="T38" fmla="*/ 7 w 7"/>
                <a:gd name="T39" fmla="*/ 7 h 12"/>
                <a:gd name="T40" fmla="*/ 5 w 7"/>
                <a:gd name="T41" fmla="*/ 7 h 12"/>
                <a:gd name="T42" fmla="*/ 7 w 7"/>
                <a:gd name="T43" fmla="*/ 7 h 12"/>
                <a:gd name="T44" fmla="*/ 7 w 7"/>
                <a:gd name="T45" fmla="*/ 5 h 12"/>
                <a:gd name="T46" fmla="*/ 5 w 7"/>
                <a:gd name="T47" fmla="*/ 5 h 12"/>
                <a:gd name="T48" fmla="*/ 5 w 7"/>
                <a:gd name="T49" fmla="*/ 3 h 12"/>
                <a:gd name="T50" fmla="*/ 5 w 7"/>
                <a:gd name="T51" fmla="*/ 2 h 12"/>
                <a:gd name="T52" fmla="*/ 3 w 7"/>
                <a:gd name="T5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12">
                  <a:moveTo>
                    <a:pt x="3" y="2"/>
                  </a:moveTo>
                  <a:lnTo>
                    <a:pt x="3" y="0"/>
                  </a:lnTo>
                  <a:lnTo>
                    <a:pt x="2" y="0"/>
                  </a:lnTo>
                  <a:lnTo>
                    <a:pt x="2" y="2"/>
                  </a:lnTo>
                  <a:lnTo>
                    <a:pt x="2" y="0"/>
                  </a:lnTo>
                  <a:lnTo>
                    <a:pt x="0" y="0"/>
                  </a:lnTo>
                  <a:lnTo>
                    <a:pt x="0" y="2"/>
                  </a:lnTo>
                  <a:lnTo>
                    <a:pt x="0" y="3"/>
                  </a:lnTo>
                  <a:lnTo>
                    <a:pt x="0" y="5"/>
                  </a:lnTo>
                  <a:lnTo>
                    <a:pt x="2" y="5"/>
                  </a:lnTo>
                  <a:lnTo>
                    <a:pt x="2" y="7"/>
                  </a:lnTo>
                  <a:lnTo>
                    <a:pt x="3" y="7"/>
                  </a:lnTo>
                  <a:lnTo>
                    <a:pt x="2" y="7"/>
                  </a:lnTo>
                  <a:lnTo>
                    <a:pt x="2" y="9"/>
                  </a:lnTo>
                  <a:lnTo>
                    <a:pt x="3" y="9"/>
                  </a:lnTo>
                  <a:lnTo>
                    <a:pt x="5" y="10"/>
                  </a:lnTo>
                  <a:lnTo>
                    <a:pt x="5" y="12"/>
                  </a:lnTo>
                  <a:lnTo>
                    <a:pt x="7" y="10"/>
                  </a:lnTo>
                  <a:lnTo>
                    <a:pt x="7" y="9"/>
                  </a:lnTo>
                  <a:lnTo>
                    <a:pt x="7" y="7"/>
                  </a:lnTo>
                  <a:lnTo>
                    <a:pt x="5" y="7"/>
                  </a:lnTo>
                  <a:lnTo>
                    <a:pt x="7" y="7"/>
                  </a:lnTo>
                  <a:lnTo>
                    <a:pt x="7" y="5"/>
                  </a:lnTo>
                  <a:lnTo>
                    <a:pt x="5" y="5"/>
                  </a:lnTo>
                  <a:lnTo>
                    <a:pt x="5" y="3"/>
                  </a:lnTo>
                  <a:lnTo>
                    <a:pt x="5" y="2"/>
                  </a:lnTo>
                  <a:lnTo>
                    <a:pt x="3" y="2"/>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73" name="Freeform 349"/>
            <p:cNvSpPr>
              <a:spLocks/>
            </p:cNvSpPr>
            <p:nvPr/>
          </p:nvSpPr>
          <p:spPr bwMode="auto">
            <a:xfrm>
              <a:off x="1173" y="1408"/>
              <a:ext cx="10" cy="9"/>
            </a:xfrm>
            <a:custGeom>
              <a:avLst/>
              <a:gdLst>
                <a:gd name="T0" fmla="*/ 3 w 10"/>
                <a:gd name="T1" fmla="*/ 2 h 9"/>
                <a:gd name="T2" fmla="*/ 3 w 10"/>
                <a:gd name="T3" fmla="*/ 0 h 9"/>
                <a:gd name="T4" fmla="*/ 2 w 10"/>
                <a:gd name="T5" fmla="*/ 0 h 9"/>
                <a:gd name="T6" fmla="*/ 2 w 10"/>
                <a:gd name="T7" fmla="*/ 2 h 9"/>
                <a:gd name="T8" fmla="*/ 0 w 10"/>
                <a:gd name="T9" fmla="*/ 2 h 9"/>
                <a:gd name="T10" fmla="*/ 0 w 10"/>
                <a:gd name="T11" fmla="*/ 3 h 9"/>
                <a:gd name="T12" fmla="*/ 2 w 10"/>
                <a:gd name="T13" fmla="*/ 3 h 9"/>
                <a:gd name="T14" fmla="*/ 2 w 10"/>
                <a:gd name="T15" fmla="*/ 5 h 9"/>
                <a:gd name="T16" fmla="*/ 3 w 10"/>
                <a:gd name="T17" fmla="*/ 5 h 9"/>
                <a:gd name="T18" fmla="*/ 3 w 10"/>
                <a:gd name="T19" fmla="*/ 7 h 9"/>
                <a:gd name="T20" fmla="*/ 5 w 10"/>
                <a:gd name="T21" fmla="*/ 7 h 9"/>
                <a:gd name="T22" fmla="*/ 7 w 10"/>
                <a:gd name="T23" fmla="*/ 7 h 9"/>
                <a:gd name="T24" fmla="*/ 7 w 10"/>
                <a:gd name="T25" fmla="*/ 9 h 9"/>
                <a:gd name="T26" fmla="*/ 8 w 10"/>
                <a:gd name="T27" fmla="*/ 9 h 9"/>
                <a:gd name="T28" fmla="*/ 10 w 10"/>
                <a:gd name="T29" fmla="*/ 9 h 9"/>
                <a:gd name="T30" fmla="*/ 10 w 10"/>
                <a:gd name="T31" fmla="*/ 7 h 9"/>
                <a:gd name="T32" fmla="*/ 8 w 10"/>
                <a:gd name="T33" fmla="*/ 7 h 9"/>
                <a:gd name="T34" fmla="*/ 8 w 10"/>
                <a:gd name="T35" fmla="*/ 5 h 9"/>
                <a:gd name="T36" fmla="*/ 8 w 10"/>
                <a:gd name="T37" fmla="*/ 3 h 9"/>
                <a:gd name="T38" fmla="*/ 7 w 10"/>
                <a:gd name="T39" fmla="*/ 3 h 9"/>
                <a:gd name="T40" fmla="*/ 7 w 10"/>
                <a:gd name="T41" fmla="*/ 2 h 9"/>
                <a:gd name="T42" fmla="*/ 5 w 10"/>
                <a:gd name="T43" fmla="*/ 2 h 9"/>
                <a:gd name="T44" fmla="*/ 5 w 10"/>
                <a:gd name="T45" fmla="*/ 0 h 9"/>
                <a:gd name="T46" fmla="*/ 3 w 10"/>
                <a:gd name="T47" fmla="*/ 0 h 9"/>
                <a:gd name="T48" fmla="*/ 3 w 10"/>
                <a:gd name="T49"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9">
                  <a:moveTo>
                    <a:pt x="3" y="2"/>
                  </a:moveTo>
                  <a:lnTo>
                    <a:pt x="3" y="0"/>
                  </a:lnTo>
                  <a:lnTo>
                    <a:pt x="2" y="0"/>
                  </a:lnTo>
                  <a:lnTo>
                    <a:pt x="2" y="2"/>
                  </a:lnTo>
                  <a:lnTo>
                    <a:pt x="0" y="2"/>
                  </a:lnTo>
                  <a:lnTo>
                    <a:pt x="0" y="3"/>
                  </a:lnTo>
                  <a:lnTo>
                    <a:pt x="2" y="3"/>
                  </a:lnTo>
                  <a:lnTo>
                    <a:pt x="2" y="5"/>
                  </a:lnTo>
                  <a:lnTo>
                    <a:pt x="3" y="5"/>
                  </a:lnTo>
                  <a:lnTo>
                    <a:pt x="3" y="7"/>
                  </a:lnTo>
                  <a:lnTo>
                    <a:pt x="5" y="7"/>
                  </a:lnTo>
                  <a:lnTo>
                    <a:pt x="7" y="7"/>
                  </a:lnTo>
                  <a:lnTo>
                    <a:pt x="7" y="9"/>
                  </a:lnTo>
                  <a:lnTo>
                    <a:pt x="8" y="9"/>
                  </a:lnTo>
                  <a:lnTo>
                    <a:pt x="10" y="9"/>
                  </a:lnTo>
                  <a:lnTo>
                    <a:pt x="10" y="7"/>
                  </a:lnTo>
                  <a:lnTo>
                    <a:pt x="8" y="7"/>
                  </a:lnTo>
                  <a:lnTo>
                    <a:pt x="8" y="5"/>
                  </a:lnTo>
                  <a:lnTo>
                    <a:pt x="8" y="3"/>
                  </a:lnTo>
                  <a:lnTo>
                    <a:pt x="7" y="3"/>
                  </a:lnTo>
                  <a:lnTo>
                    <a:pt x="7" y="2"/>
                  </a:lnTo>
                  <a:lnTo>
                    <a:pt x="5" y="2"/>
                  </a:lnTo>
                  <a:lnTo>
                    <a:pt x="5" y="0"/>
                  </a:lnTo>
                  <a:lnTo>
                    <a:pt x="3" y="0"/>
                  </a:lnTo>
                  <a:lnTo>
                    <a:pt x="3" y="2"/>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74" name="Freeform 350"/>
            <p:cNvSpPr>
              <a:spLocks/>
            </p:cNvSpPr>
            <p:nvPr/>
          </p:nvSpPr>
          <p:spPr bwMode="auto">
            <a:xfrm>
              <a:off x="1171" y="1403"/>
              <a:ext cx="10" cy="8"/>
            </a:xfrm>
            <a:custGeom>
              <a:avLst/>
              <a:gdLst>
                <a:gd name="T0" fmla="*/ 4 w 10"/>
                <a:gd name="T1" fmla="*/ 0 h 8"/>
                <a:gd name="T2" fmla="*/ 2 w 10"/>
                <a:gd name="T3" fmla="*/ 0 h 8"/>
                <a:gd name="T4" fmla="*/ 0 w 10"/>
                <a:gd name="T5" fmla="*/ 0 h 8"/>
                <a:gd name="T6" fmla="*/ 0 w 10"/>
                <a:gd name="T7" fmla="*/ 2 h 8"/>
                <a:gd name="T8" fmla="*/ 0 w 10"/>
                <a:gd name="T9" fmla="*/ 3 h 8"/>
                <a:gd name="T10" fmla="*/ 2 w 10"/>
                <a:gd name="T11" fmla="*/ 3 h 8"/>
                <a:gd name="T12" fmla="*/ 2 w 10"/>
                <a:gd name="T13" fmla="*/ 5 h 8"/>
                <a:gd name="T14" fmla="*/ 4 w 10"/>
                <a:gd name="T15" fmla="*/ 5 h 8"/>
                <a:gd name="T16" fmla="*/ 4 w 10"/>
                <a:gd name="T17" fmla="*/ 7 h 8"/>
                <a:gd name="T18" fmla="*/ 5 w 10"/>
                <a:gd name="T19" fmla="*/ 7 h 8"/>
                <a:gd name="T20" fmla="*/ 5 w 10"/>
                <a:gd name="T21" fmla="*/ 5 h 8"/>
                <a:gd name="T22" fmla="*/ 5 w 10"/>
                <a:gd name="T23" fmla="*/ 7 h 8"/>
                <a:gd name="T24" fmla="*/ 7 w 10"/>
                <a:gd name="T25" fmla="*/ 7 h 8"/>
                <a:gd name="T26" fmla="*/ 7 w 10"/>
                <a:gd name="T27" fmla="*/ 8 h 8"/>
                <a:gd name="T28" fmla="*/ 9 w 10"/>
                <a:gd name="T29" fmla="*/ 8 h 8"/>
                <a:gd name="T30" fmla="*/ 10 w 10"/>
                <a:gd name="T31" fmla="*/ 8 h 8"/>
                <a:gd name="T32" fmla="*/ 10 w 10"/>
                <a:gd name="T33" fmla="*/ 7 h 8"/>
                <a:gd name="T34" fmla="*/ 9 w 10"/>
                <a:gd name="T35" fmla="*/ 7 h 8"/>
                <a:gd name="T36" fmla="*/ 9 w 10"/>
                <a:gd name="T37" fmla="*/ 5 h 8"/>
                <a:gd name="T38" fmla="*/ 9 w 10"/>
                <a:gd name="T39" fmla="*/ 3 h 8"/>
                <a:gd name="T40" fmla="*/ 7 w 10"/>
                <a:gd name="T41" fmla="*/ 3 h 8"/>
                <a:gd name="T42" fmla="*/ 7 w 10"/>
                <a:gd name="T43" fmla="*/ 2 h 8"/>
                <a:gd name="T44" fmla="*/ 5 w 10"/>
                <a:gd name="T45" fmla="*/ 2 h 8"/>
                <a:gd name="T46" fmla="*/ 5 w 10"/>
                <a:gd name="T47" fmla="*/ 0 h 8"/>
                <a:gd name="T48" fmla="*/ 4 w 10"/>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8">
                  <a:moveTo>
                    <a:pt x="4" y="0"/>
                  </a:moveTo>
                  <a:lnTo>
                    <a:pt x="2" y="0"/>
                  </a:lnTo>
                  <a:lnTo>
                    <a:pt x="0" y="0"/>
                  </a:lnTo>
                  <a:lnTo>
                    <a:pt x="0" y="2"/>
                  </a:lnTo>
                  <a:lnTo>
                    <a:pt x="0" y="3"/>
                  </a:lnTo>
                  <a:lnTo>
                    <a:pt x="2" y="3"/>
                  </a:lnTo>
                  <a:lnTo>
                    <a:pt x="2" y="5"/>
                  </a:lnTo>
                  <a:lnTo>
                    <a:pt x="4" y="5"/>
                  </a:lnTo>
                  <a:lnTo>
                    <a:pt x="4" y="7"/>
                  </a:lnTo>
                  <a:lnTo>
                    <a:pt x="5" y="7"/>
                  </a:lnTo>
                  <a:lnTo>
                    <a:pt x="5" y="5"/>
                  </a:lnTo>
                  <a:lnTo>
                    <a:pt x="5" y="7"/>
                  </a:lnTo>
                  <a:lnTo>
                    <a:pt x="7" y="7"/>
                  </a:lnTo>
                  <a:lnTo>
                    <a:pt x="7" y="8"/>
                  </a:lnTo>
                  <a:lnTo>
                    <a:pt x="9" y="8"/>
                  </a:lnTo>
                  <a:lnTo>
                    <a:pt x="10" y="8"/>
                  </a:lnTo>
                  <a:lnTo>
                    <a:pt x="10" y="7"/>
                  </a:lnTo>
                  <a:lnTo>
                    <a:pt x="9" y="7"/>
                  </a:lnTo>
                  <a:lnTo>
                    <a:pt x="9" y="5"/>
                  </a:lnTo>
                  <a:lnTo>
                    <a:pt x="9" y="3"/>
                  </a:lnTo>
                  <a:lnTo>
                    <a:pt x="7" y="3"/>
                  </a:lnTo>
                  <a:lnTo>
                    <a:pt x="7" y="2"/>
                  </a:lnTo>
                  <a:lnTo>
                    <a:pt x="5" y="2"/>
                  </a:lnTo>
                  <a:lnTo>
                    <a:pt x="5" y="0"/>
                  </a:lnTo>
                  <a:lnTo>
                    <a:pt x="4"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75" name="Freeform 351"/>
            <p:cNvSpPr>
              <a:spLocks/>
            </p:cNvSpPr>
            <p:nvPr/>
          </p:nvSpPr>
          <p:spPr bwMode="auto">
            <a:xfrm>
              <a:off x="1173" y="1399"/>
              <a:ext cx="8" cy="11"/>
            </a:xfrm>
            <a:custGeom>
              <a:avLst/>
              <a:gdLst>
                <a:gd name="T0" fmla="*/ 5 w 8"/>
                <a:gd name="T1" fmla="*/ 0 h 11"/>
                <a:gd name="T2" fmla="*/ 3 w 8"/>
                <a:gd name="T3" fmla="*/ 0 h 11"/>
                <a:gd name="T4" fmla="*/ 2 w 8"/>
                <a:gd name="T5" fmla="*/ 0 h 11"/>
                <a:gd name="T6" fmla="*/ 2 w 8"/>
                <a:gd name="T7" fmla="*/ 2 h 11"/>
                <a:gd name="T8" fmla="*/ 2 w 8"/>
                <a:gd name="T9" fmla="*/ 0 h 11"/>
                <a:gd name="T10" fmla="*/ 2 w 8"/>
                <a:gd name="T11" fmla="*/ 2 h 11"/>
                <a:gd name="T12" fmla="*/ 0 w 8"/>
                <a:gd name="T13" fmla="*/ 2 h 11"/>
                <a:gd name="T14" fmla="*/ 2 w 8"/>
                <a:gd name="T15" fmla="*/ 2 h 11"/>
                <a:gd name="T16" fmla="*/ 2 w 8"/>
                <a:gd name="T17" fmla="*/ 4 h 11"/>
                <a:gd name="T18" fmla="*/ 2 w 8"/>
                <a:gd name="T19" fmla="*/ 6 h 11"/>
                <a:gd name="T20" fmla="*/ 3 w 8"/>
                <a:gd name="T21" fmla="*/ 6 h 11"/>
                <a:gd name="T22" fmla="*/ 3 w 8"/>
                <a:gd name="T23" fmla="*/ 7 h 11"/>
                <a:gd name="T24" fmla="*/ 5 w 8"/>
                <a:gd name="T25" fmla="*/ 7 h 11"/>
                <a:gd name="T26" fmla="*/ 5 w 8"/>
                <a:gd name="T27" fmla="*/ 9 h 11"/>
                <a:gd name="T28" fmla="*/ 7 w 8"/>
                <a:gd name="T29" fmla="*/ 9 h 11"/>
                <a:gd name="T30" fmla="*/ 8 w 8"/>
                <a:gd name="T31" fmla="*/ 11 h 11"/>
                <a:gd name="T32" fmla="*/ 8 w 8"/>
                <a:gd name="T33" fmla="*/ 9 h 11"/>
                <a:gd name="T34" fmla="*/ 8 w 8"/>
                <a:gd name="T35" fmla="*/ 7 h 11"/>
                <a:gd name="T36" fmla="*/ 8 w 8"/>
                <a:gd name="T37" fmla="*/ 6 h 11"/>
                <a:gd name="T38" fmla="*/ 7 w 8"/>
                <a:gd name="T39" fmla="*/ 6 h 11"/>
                <a:gd name="T40" fmla="*/ 8 w 8"/>
                <a:gd name="T41" fmla="*/ 6 h 11"/>
                <a:gd name="T42" fmla="*/ 7 w 8"/>
                <a:gd name="T43" fmla="*/ 4 h 11"/>
                <a:gd name="T44" fmla="*/ 7 w 8"/>
                <a:gd name="T45" fmla="*/ 2 h 11"/>
                <a:gd name="T46" fmla="*/ 5 w 8"/>
                <a:gd name="T47" fmla="*/ 2 h 11"/>
                <a:gd name="T48" fmla="*/ 7 w 8"/>
                <a:gd name="T49" fmla="*/ 2 h 11"/>
                <a:gd name="T50" fmla="*/ 5 w 8"/>
                <a:gd name="T51" fmla="*/ 2 h 11"/>
                <a:gd name="T52" fmla="*/ 5 w 8"/>
                <a:gd name="T5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11">
                  <a:moveTo>
                    <a:pt x="5" y="0"/>
                  </a:moveTo>
                  <a:lnTo>
                    <a:pt x="3" y="0"/>
                  </a:lnTo>
                  <a:lnTo>
                    <a:pt x="2" y="0"/>
                  </a:lnTo>
                  <a:lnTo>
                    <a:pt x="2" y="2"/>
                  </a:lnTo>
                  <a:lnTo>
                    <a:pt x="2" y="0"/>
                  </a:lnTo>
                  <a:lnTo>
                    <a:pt x="2" y="2"/>
                  </a:lnTo>
                  <a:lnTo>
                    <a:pt x="0" y="2"/>
                  </a:lnTo>
                  <a:lnTo>
                    <a:pt x="2" y="2"/>
                  </a:lnTo>
                  <a:lnTo>
                    <a:pt x="2" y="4"/>
                  </a:lnTo>
                  <a:lnTo>
                    <a:pt x="2" y="6"/>
                  </a:lnTo>
                  <a:lnTo>
                    <a:pt x="3" y="6"/>
                  </a:lnTo>
                  <a:lnTo>
                    <a:pt x="3" y="7"/>
                  </a:lnTo>
                  <a:lnTo>
                    <a:pt x="5" y="7"/>
                  </a:lnTo>
                  <a:lnTo>
                    <a:pt x="5" y="9"/>
                  </a:lnTo>
                  <a:lnTo>
                    <a:pt x="7" y="9"/>
                  </a:lnTo>
                  <a:lnTo>
                    <a:pt x="8" y="11"/>
                  </a:lnTo>
                  <a:lnTo>
                    <a:pt x="8" y="9"/>
                  </a:lnTo>
                  <a:lnTo>
                    <a:pt x="8" y="7"/>
                  </a:lnTo>
                  <a:lnTo>
                    <a:pt x="8" y="6"/>
                  </a:lnTo>
                  <a:lnTo>
                    <a:pt x="7" y="6"/>
                  </a:lnTo>
                  <a:lnTo>
                    <a:pt x="8" y="6"/>
                  </a:lnTo>
                  <a:lnTo>
                    <a:pt x="7" y="4"/>
                  </a:lnTo>
                  <a:lnTo>
                    <a:pt x="7" y="2"/>
                  </a:lnTo>
                  <a:lnTo>
                    <a:pt x="5" y="2"/>
                  </a:lnTo>
                  <a:lnTo>
                    <a:pt x="7" y="2"/>
                  </a:lnTo>
                  <a:lnTo>
                    <a:pt x="5" y="2"/>
                  </a:lnTo>
                  <a:lnTo>
                    <a:pt x="5"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76" name="Freeform 352"/>
            <p:cNvSpPr>
              <a:spLocks noEditPoints="1"/>
            </p:cNvSpPr>
            <p:nvPr/>
          </p:nvSpPr>
          <p:spPr bwMode="auto">
            <a:xfrm>
              <a:off x="1178" y="1415"/>
              <a:ext cx="76" cy="19"/>
            </a:xfrm>
            <a:custGeom>
              <a:avLst/>
              <a:gdLst>
                <a:gd name="T0" fmla="*/ 75 w 76"/>
                <a:gd name="T1" fmla="*/ 0 h 19"/>
                <a:gd name="T2" fmla="*/ 76 w 76"/>
                <a:gd name="T3" fmla="*/ 0 h 19"/>
                <a:gd name="T4" fmla="*/ 76 w 76"/>
                <a:gd name="T5" fmla="*/ 2 h 19"/>
                <a:gd name="T6" fmla="*/ 75 w 76"/>
                <a:gd name="T7" fmla="*/ 2 h 19"/>
                <a:gd name="T8" fmla="*/ 73 w 76"/>
                <a:gd name="T9" fmla="*/ 2 h 19"/>
                <a:gd name="T10" fmla="*/ 73 w 76"/>
                <a:gd name="T11" fmla="*/ 0 h 19"/>
                <a:gd name="T12" fmla="*/ 75 w 76"/>
                <a:gd name="T13" fmla="*/ 0 h 19"/>
                <a:gd name="T14" fmla="*/ 16 w 76"/>
                <a:gd name="T15" fmla="*/ 17 h 19"/>
                <a:gd name="T16" fmla="*/ 16 w 76"/>
                <a:gd name="T17" fmla="*/ 19 h 19"/>
                <a:gd name="T18" fmla="*/ 14 w 76"/>
                <a:gd name="T19" fmla="*/ 19 h 19"/>
                <a:gd name="T20" fmla="*/ 14 w 76"/>
                <a:gd name="T21" fmla="*/ 17 h 19"/>
                <a:gd name="T22" fmla="*/ 16 w 76"/>
                <a:gd name="T23" fmla="*/ 17 h 19"/>
                <a:gd name="T24" fmla="*/ 2 w 76"/>
                <a:gd name="T25" fmla="*/ 2 h 19"/>
                <a:gd name="T26" fmla="*/ 3 w 76"/>
                <a:gd name="T27" fmla="*/ 2 h 19"/>
                <a:gd name="T28" fmla="*/ 3 w 76"/>
                <a:gd name="T29" fmla="*/ 3 h 19"/>
                <a:gd name="T30" fmla="*/ 2 w 76"/>
                <a:gd name="T31" fmla="*/ 3 h 19"/>
                <a:gd name="T32" fmla="*/ 2 w 76"/>
                <a:gd name="T33" fmla="*/ 5 h 19"/>
                <a:gd name="T34" fmla="*/ 2 w 76"/>
                <a:gd name="T35" fmla="*/ 3 h 19"/>
                <a:gd name="T36" fmla="*/ 0 w 76"/>
                <a:gd name="T37" fmla="*/ 3 h 19"/>
                <a:gd name="T38" fmla="*/ 2 w 76"/>
                <a:gd name="T39" fmla="*/ 3 h 19"/>
                <a:gd name="T40" fmla="*/ 2 w 76"/>
                <a:gd name="T41"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19">
                  <a:moveTo>
                    <a:pt x="75" y="0"/>
                  </a:moveTo>
                  <a:lnTo>
                    <a:pt x="76" y="0"/>
                  </a:lnTo>
                  <a:lnTo>
                    <a:pt x="76" y="2"/>
                  </a:lnTo>
                  <a:lnTo>
                    <a:pt x="75" y="2"/>
                  </a:lnTo>
                  <a:lnTo>
                    <a:pt x="73" y="2"/>
                  </a:lnTo>
                  <a:lnTo>
                    <a:pt x="73" y="0"/>
                  </a:lnTo>
                  <a:lnTo>
                    <a:pt x="75" y="0"/>
                  </a:lnTo>
                  <a:close/>
                  <a:moveTo>
                    <a:pt x="16" y="17"/>
                  </a:moveTo>
                  <a:lnTo>
                    <a:pt x="16" y="19"/>
                  </a:lnTo>
                  <a:lnTo>
                    <a:pt x="14" y="19"/>
                  </a:lnTo>
                  <a:lnTo>
                    <a:pt x="14" y="17"/>
                  </a:lnTo>
                  <a:lnTo>
                    <a:pt x="16" y="17"/>
                  </a:lnTo>
                  <a:close/>
                  <a:moveTo>
                    <a:pt x="2" y="2"/>
                  </a:moveTo>
                  <a:lnTo>
                    <a:pt x="3" y="2"/>
                  </a:lnTo>
                  <a:lnTo>
                    <a:pt x="3" y="3"/>
                  </a:lnTo>
                  <a:lnTo>
                    <a:pt x="2" y="3"/>
                  </a:lnTo>
                  <a:lnTo>
                    <a:pt x="2" y="5"/>
                  </a:lnTo>
                  <a:lnTo>
                    <a:pt x="2" y="3"/>
                  </a:lnTo>
                  <a:lnTo>
                    <a:pt x="0" y="3"/>
                  </a:lnTo>
                  <a:lnTo>
                    <a:pt x="2" y="3"/>
                  </a:lnTo>
                  <a:lnTo>
                    <a:pt x="2" y="2"/>
                  </a:lnTo>
                  <a:close/>
                </a:path>
              </a:pathLst>
            </a:custGeom>
            <a:solidFill>
              <a:srgbClr val="8F5C2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77" name="Freeform 353"/>
            <p:cNvSpPr>
              <a:spLocks/>
            </p:cNvSpPr>
            <p:nvPr/>
          </p:nvSpPr>
          <p:spPr bwMode="auto">
            <a:xfrm>
              <a:off x="1232" y="1431"/>
              <a:ext cx="7" cy="3"/>
            </a:xfrm>
            <a:custGeom>
              <a:avLst/>
              <a:gdLst>
                <a:gd name="T0" fmla="*/ 0 w 7"/>
                <a:gd name="T1" fmla="*/ 0 h 3"/>
                <a:gd name="T2" fmla="*/ 0 w 7"/>
                <a:gd name="T3" fmla="*/ 1 h 3"/>
                <a:gd name="T4" fmla="*/ 2 w 7"/>
                <a:gd name="T5" fmla="*/ 1 h 3"/>
                <a:gd name="T6" fmla="*/ 2 w 7"/>
                <a:gd name="T7" fmla="*/ 3 h 3"/>
                <a:gd name="T8" fmla="*/ 3 w 7"/>
                <a:gd name="T9" fmla="*/ 3 h 3"/>
                <a:gd name="T10" fmla="*/ 5 w 7"/>
                <a:gd name="T11" fmla="*/ 3 h 3"/>
                <a:gd name="T12" fmla="*/ 7 w 7"/>
                <a:gd name="T13" fmla="*/ 3 h 3"/>
                <a:gd name="T14" fmla="*/ 7 w 7"/>
                <a:gd name="T15" fmla="*/ 1 h 3"/>
                <a:gd name="T16" fmla="*/ 5 w 7"/>
                <a:gd name="T17" fmla="*/ 1 h 3"/>
                <a:gd name="T18" fmla="*/ 3 w 7"/>
                <a:gd name="T19" fmla="*/ 1 h 3"/>
                <a:gd name="T20" fmla="*/ 3 w 7"/>
                <a:gd name="T21" fmla="*/ 0 h 3"/>
                <a:gd name="T22" fmla="*/ 2 w 7"/>
                <a:gd name="T23" fmla="*/ 0 h 3"/>
                <a:gd name="T24" fmla="*/ 0 w 7"/>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3">
                  <a:moveTo>
                    <a:pt x="0" y="0"/>
                  </a:moveTo>
                  <a:lnTo>
                    <a:pt x="0" y="1"/>
                  </a:lnTo>
                  <a:lnTo>
                    <a:pt x="2" y="1"/>
                  </a:lnTo>
                  <a:lnTo>
                    <a:pt x="2" y="3"/>
                  </a:lnTo>
                  <a:lnTo>
                    <a:pt x="3" y="3"/>
                  </a:lnTo>
                  <a:lnTo>
                    <a:pt x="5" y="3"/>
                  </a:lnTo>
                  <a:lnTo>
                    <a:pt x="7" y="3"/>
                  </a:lnTo>
                  <a:lnTo>
                    <a:pt x="7" y="1"/>
                  </a:lnTo>
                  <a:lnTo>
                    <a:pt x="5" y="1"/>
                  </a:lnTo>
                  <a:lnTo>
                    <a:pt x="3" y="1"/>
                  </a:lnTo>
                  <a:lnTo>
                    <a:pt x="3" y="0"/>
                  </a:lnTo>
                  <a:lnTo>
                    <a:pt x="2" y="0"/>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78" name="Freeform 354"/>
            <p:cNvSpPr>
              <a:spLocks/>
            </p:cNvSpPr>
            <p:nvPr/>
          </p:nvSpPr>
          <p:spPr bwMode="auto">
            <a:xfrm>
              <a:off x="1232" y="1427"/>
              <a:ext cx="9" cy="4"/>
            </a:xfrm>
            <a:custGeom>
              <a:avLst/>
              <a:gdLst>
                <a:gd name="T0" fmla="*/ 0 w 9"/>
                <a:gd name="T1" fmla="*/ 4 h 4"/>
                <a:gd name="T2" fmla="*/ 2 w 9"/>
                <a:gd name="T3" fmla="*/ 4 h 4"/>
                <a:gd name="T4" fmla="*/ 3 w 9"/>
                <a:gd name="T5" fmla="*/ 4 h 4"/>
                <a:gd name="T6" fmla="*/ 5 w 9"/>
                <a:gd name="T7" fmla="*/ 4 h 4"/>
                <a:gd name="T8" fmla="*/ 7 w 9"/>
                <a:gd name="T9" fmla="*/ 4 h 4"/>
                <a:gd name="T10" fmla="*/ 7 w 9"/>
                <a:gd name="T11" fmla="*/ 2 h 4"/>
                <a:gd name="T12" fmla="*/ 7 w 9"/>
                <a:gd name="T13" fmla="*/ 0 h 4"/>
                <a:gd name="T14" fmla="*/ 9 w 9"/>
                <a:gd name="T15" fmla="*/ 0 h 4"/>
                <a:gd name="T16" fmla="*/ 7 w 9"/>
                <a:gd name="T17" fmla="*/ 0 h 4"/>
                <a:gd name="T18" fmla="*/ 5 w 9"/>
                <a:gd name="T19" fmla="*/ 0 h 4"/>
                <a:gd name="T20" fmla="*/ 3 w 9"/>
                <a:gd name="T21" fmla="*/ 0 h 4"/>
                <a:gd name="T22" fmla="*/ 3 w 9"/>
                <a:gd name="T23" fmla="*/ 2 h 4"/>
                <a:gd name="T24" fmla="*/ 2 w 9"/>
                <a:gd name="T25" fmla="*/ 2 h 4"/>
                <a:gd name="T26" fmla="*/ 2 w 9"/>
                <a:gd name="T27" fmla="*/ 4 h 4"/>
                <a:gd name="T28" fmla="*/ 0 w 9"/>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4">
                  <a:moveTo>
                    <a:pt x="0" y="4"/>
                  </a:moveTo>
                  <a:lnTo>
                    <a:pt x="2" y="4"/>
                  </a:lnTo>
                  <a:lnTo>
                    <a:pt x="3" y="4"/>
                  </a:lnTo>
                  <a:lnTo>
                    <a:pt x="5" y="4"/>
                  </a:lnTo>
                  <a:lnTo>
                    <a:pt x="7" y="4"/>
                  </a:lnTo>
                  <a:lnTo>
                    <a:pt x="7" y="2"/>
                  </a:lnTo>
                  <a:lnTo>
                    <a:pt x="7" y="0"/>
                  </a:lnTo>
                  <a:lnTo>
                    <a:pt x="9" y="0"/>
                  </a:lnTo>
                  <a:lnTo>
                    <a:pt x="7" y="0"/>
                  </a:lnTo>
                  <a:lnTo>
                    <a:pt x="5" y="0"/>
                  </a:lnTo>
                  <a:lnTo>
                    <a:pt x="3" y="0"/>
                  </a:lnTo>
                  <a:lnTo>
                    <a:pt x="3" y="2"/>
                  </a:lnTo>
                  <a:lnTo>
                    <a:pt x="2" y="2"/>
                  </a:lnTo>
                  <a:lnTo>
                    <a:pt x="2" y="4"/>
                  </a:lnTo>
                  <a:lnTo>
                    <a:pt x="0"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79" name="Freeform 355"/>
            <p:cNvSpPr>
              <a:spLocks/>
            </p:cNvSpPr>
            <p:nvPr/>
          </p:nvSpPr>
          <p:spPr bwMode="auto">
            <a:xfrm>
              <a:off x="1230" y="1427"/>
              <a:ext cx="5" cy="4"/>
            </a:xfrm>
            <a:custGeom>
              <a:avLst/>
              <a:gdLst>
                <a:gd name="T0" fmla="*/ 0 w 5"/>
                <a:gd name="T1" fmla="*/ 4 h 4"/>
                <a:gd name="T2" fmla="*/ 2 w 5"/>
                <a:gd name="T3" fmla="*/ 4 h 4"/>
                <a:gd name="T4" fmla="*/ 4 w 5"/>
                <a:gd name="T5" fmla="*/ 4 h 4"/>
                <a:gd name="T6" fmla="*/ 4 w 5"/>
                <a:gd name="T7" fmla="*/ 2 h 4"/>
                <a:gd name="T8" fmla="*/ 5 w 5"/>
                <a:gd name="T9" fmla="*/ 2 h 4"/>
                <a:gd name="T10" fmla="*/ 5 w 5"/>
                <a:gd name="T11" fmla="*/ 0 h 4"/>
                <a:gd name="T12" fmla="*/ 4 w 5"/>
                <a:gd name="T13" fmla="*/ 0 h 4"/>
                <a:gd name="T14" fmla="*/ 2 w 5"/>
                <a:gd name="T15" fmla="*/ 0 h 4"/>
                <a:gd name="T16" fmla="*/ 0 w 5"/>
                <a:gd name="T17" fmla="*/ 2 h 4"/>
                <a:gd name="T18" fmla="*/ 0 w 5"/>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0" y="4"/>
                  </a:moveTo>
                  <a:lnTo>
                    <a:pt x="2" y="4"/>
                  </a:lnTo>
                  <a:lnTo>
                    <a:pt x="4" y="4"/>
                  </a:lnTo>
                  <a:lnTo>
                    <a:pt x="4" y="2"/>
                  </a:lnTo>
                  <a:lnTo>
                    <a:pt x="5" y="2"/>
                  </a:lnTo>
                  <a:lnTo>
                    <a:pt x="5" y="0"/>
                  </a:lnTo>
                  <a:lnTo>
                    <a:pt x="4" y="0"/>
                  </a:lnTo>
                  <a:lnTo>
                    <a:pt x="2" y="0"/>
                  </a:lnTo>
                  <a:lnTo>
                    <a:pt x="0" y="2"/>
                  </a:lnTo>
                  <a:lnTo>
                    <a:pt x="0"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80" name="Freeform 356"/>
            <p:cNvSpPr>
              <a:spLocks/>
            </p:cNvSpPr>
            <p:nvPr/>
          </p:nvSpPr>
          <p:spPr bwMode="auto">
            <a:xfrm>
              <a:off x="1227" y="1427"/>
              <a:ext cx="5" cy="5"/>
            </a:xfrm>
            <a:custGeom>
              <a:avLst/>
              <a:gdLst>
                <a:gd name="T0" fmla="*/ 0 w 5"/>
                <a:gd name="T1" fmla="*/ 4 h 5"/>
                <a:gd name="T2" fmla="*/ 0 w 5"/>
                <a:gd name="T3" fmla="*/ 5 h 5"/>
                <a:gd name="T4" fmla="*/ 1 w 5"/>
                <a:gd name="T5" fmla="*/ 4 h 5"/>
                <a:gd name="T6" fmla="*/ 3 w 5"/>
                <a:gd name="T7" fmla="*/ 4 h 5"/>
                <a:gd name="T8" fmla="*/ 3 w 5"/>
                <a:gd name="T9" fmla="*/ 2 h 5"/>
                <a:gd name="T10" fmla="*/ 5 w 5"/>
                <a:gd name="T11" fmla="*/ 2 h 5"/>
                <a:gd name="T12" fmla="*/ 5 w 5"/>
                <a:gd name="T13" fmla="*/ 0 h 5"/>
                <a:gd name="T14" fmla="*/ 3 w 5"/>
                <a:gd name="T15" fmla="*/ 0 h 5"/>
                <a:gd name="T16" fmla="*/ 1 w 5"/>
                <a:gd name="T17" fmla="*/ 0 h 5"/>
                <a:gd name="T18" fmla="*/ 1 w 5"/>
                <a:gd name="T19" fmla="*/ 2 h 5"/>
                <a:gd name="T20" fmla="*/ 0 w 5"/>
                <a:gd name="T21" fmla="*/ 2 h 5"/>
                <a:gd name="T22" fmla="*/ 0 w 5"/>
                <a:gd name="T2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
                  <a:moveTo>
                    <a:pt x="0" y="4"/>
                  </a:moveTo>
                  <a:lnTo>
                    <a:pt x="0" y="5"/>
                  </a:lnTo>
                  <a:lnTo>
                    <a:pt x="1" y="4"/>
                  </a:lnTo>
                  <a:lnTo>
                    <a:pt x="3" y="4"/>
                  </a:lnTo>
                  <a:lnTo>
                    <a:pt x="3" y="2"/>
                  </a:lnTo>
                  <a:lnTo>
                    <a:pt x="5" y="2"/>
                  </a:lnTo>
                  <a:lnTo>
                    <a:pt x="5" y="0"/>
                  </a:lnTo>
                  <a:lnTo>
                    <a:pt x="3" y="0"/>
                  </a:lnTo>
                  <a:lnTo>
                    <a:pt x="1" y="0"/>
                  </a:lnTo>
                  <a:lnTo>
                    <a:pt x="1" y="2"/>
                  </a:lnTo>
                  <a:lnTo>
                    <a:pt x="0" y="2"/>
                  </a:lnTo>
                  <a:lnTo>
                    <a:pt x="0"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81" name="Freeform 357"/>
            <p:cNvSpPr>
              <a:spLocks/>
            </p:cNvSpPr>
            <p:nvPr/>
          </p:nvSpPr>
          <p:spPr bwMode="auto">
            <a:xfrm>
              <a:off x="1221" y="1429"/>
              <a:ext cx="7" cy="3"/>
            </a:xfrm>
            <a:custGeom>
              <a:avLst/>
              <a:gdLst>
                <a:gd name="T0" fmla="*/ 0 w 7"/>
                <a:gd name="T1" fmla="*/ 3 h 3"/>
                <a:gd name="T2" fmla="*/ 2 w 7"/>
                <a:gd name="T3" fmla="*/ 3 h 3"/>
                <a:gd name="T4" fmla="*/ 4 w 7"/>
                <a:gd name="T5" fmla="*/ 3 h 3"/>
                <a:gd name="T6" fmla="*/ 6 w 7"/>
                <a:gd name="T7" fmla="*/ 3 h 3"/>
                <a:gd name="T8" fmla="*/ 6 w 7"/>
                <a:gd name="T9" fmla="*/ 2 h 3"/>
                <a:gd name="T10" fmla="*/ 7 w 7"/>
                <a:gd name="T11" fmla="*/ 2 h 3"/>
                <a:gd name="T12" fmla="*/ 7 w 7"/>
                <a:gd name="T13" fmla="*/ 0 h 3"/>
                <a:gd name="T14" fmla="*/ 6 w 7"/>
                <a:gd name="T15" fmla="*/ 0 h 3"/>
                <a:gd name="T16" fmla="*/ 4 w 7"/>
                <a:gd name="T17" fmla="*/ 0 h 3"/>
                <a:gd name="T18" fmla="*/ 2 w 7"/>
                <a:gd name="T19" fmla="*/ 0 h 3"/>
                <a:gd name="T20" fmla="*/ 2 w 7"/>
                <a:gd name="T21" fmla="*/ 2 h 3"/>
                <a:gd name="T22" fmla="*/ 0 w 7"/>
                <a:gd name="T23" fmla="*/ 2 h 3"/>
                <a:gd name="T24" fmla="*/ 0 w 7"/>
                <a:gd name="T2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3">
                  <a:moveTo>
                    <a:pt x="0" y="3"/>
                  </a:moveTo>
                  <a:lnTo>
                    <a:pt x="2" y="3"/>
                  </a:lnTo>
                  <a:lnTo>
                    <a:pt x="4" y="3"/>
                  </a:lnTo>
                  <a:lnTo>
                    <a:pt x="6" y="3"/>
                  </a:lnTo>
                  <a:lnTo>
                    <a:pt x="6" y="2"/>
                  </a:lnTo>
                  <a:lnTo>
                    <a:pt x="7" y="2"/>
                  </a:lnTo>
                  <a:lnTo>
                    <a:pt x="7" y="0"/>
                  </a:lnTo>
                  <a:lnTo>
                    <a:pt x="6" y="0"/>
                  </a:lnTo>
                  <a:lnTo>
                    <a:pt x="4" y="0"/>
                  </a:lnTo>
                  <a:lnTo>
                    <a:pt x="2" y="0"/>
                  </a:lnTo>
                  <a:lnTo>
                    <a:pt x="2" y="2"/>
                  </a:lnTo>
                  <a:lnTo>
                    <a:pt x="0" y="2"/>
                  </a:lnTo>
                  <a:lnTo>
                    <a:pt x="0" y="3"/>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82" name="Freeform 358"/>
            <p:cNvSpPr>
              <a:spLocks/>
            </p:cNvSpPr>
            <p:nvPr/>
          </p:nvSpPr>
          <p:spPr bwMode="auto">
            <a:xfrm>
              <a:off x="1251" y="1403"/>
              <a:ext cx="3" cy="8"/>
            </a:xfrm>
            <a:custGeom>
              <a:avLst/>
              <a:gdLst>
                <a:gd name="T0" fmla="*/ 0 w 3"/>
                <a:gd name="T1" fmla="*/ 8 h 8"/>
                <a:gd name="T2" fmla="*/ 0 w 3"/>
                <a:gd name="T3" fmla="*/ 7 h 8"/>
                <a:gd name="T4" fmla="*/ 2 w 3"/>
                <a:gd name="T5" fmla="*/ 7 h 8"/>
                <a:gd name="T6" fmla="*/ 2 w 3"/>
                <a:gd name="T7" fmla="*/ 5 h 8"/>
                <a:gd name="T8" fmla="*/ 2 w 3"/>
                <a:gd name="T9" fmla="*/ 3 h 8"/>
                <a:gd name="T10" fmla="*/ 3 w 3"/>
                <a:gd name="T11" fmla="*/ 3 h 8"/>
                <a:gd name="T12" fmla="*/ 3 w 3"/>
                <a:gd name="T13" fmla="*/ 2 h 8"/>
                <a:gd name="T14" fmla="*/ 3 w 3"/>
                <a:gd name="T15" fmla="*/ 0 h 8"/>
                <a:gd name="T16" fmla="*/ 2 w 3"/>
                <a:gd name="T17" fmla="*/ 0 h 8"/>
                <a:gd name="T18" fmla="*/ 0 w 3"/>
                <a:gd name="T19" fmla="*/ 0 h 8"/>
                <a:gd name="T20" fmla="*/ 0 w 3"/>
                <a:gd name="T21" fmla="*/ 2 h 8"/>
                <a:gd name="T22" fmla="*/ 0 w 3"/>
                <a:gd name="T23" fmla="*/ 3 h 8"/>
                <a:gd name="T24" fmla="*/ 0 w 3"/>
                <a:gd name="T25" fmla="*/ 5 h 8"/>
                <a:gd name="T26" fmla="*/ 0 w 3"/>
                <a:gd name="T27" fmla="*/ 7 h 8"/>
                <a:gd name="T28" fmla="*/ 0 w 3"/>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8">
                  <a:moveTo>
                    <a:pt x="0" y="8"/>
                  </a:moveTo>
                  <a:lnTo>
                    <a:pt x="0" y="7"/>
                  </a:lnTo>
                  <a:lnTo>
                    <a:pt x="2" y="7"/>
                  </a:lnTo>
                  <a:lnTo>
                    <a:pt x="2" y="5"/>
                  </a:lnTo>
                  <a:lnTo>
                    <a:pt x="2" y="3"/>
                  </a:lnTo>
                  <a:lnTo>
                    <a:pt x="3" y="3"/>
                  </a:lnTo>
                  <a:lnTo>
                    <a:pt x="3" y="2"/>
                  </a:lnTo>
                  <a:lnTo>
                    <a:pt x="3" y="0"/>
                  </a:lnTo>
                  <a:lnTo>
                    <a:pt x="2" y="0"/>
                  </a:lnTo>
                  <a:lnTo>
                    <a:pt x="0" y="0"/>
                  </a:lnTo>
                  <a:lnTo>
                    <a:pt x="0" y="2"/>
                  </a:lnTo>
                  <a:lnTo>
                    <a:pt x="0" y="3"/>
                  </a:lnTo>
                  <a:lnTo>
                    <a:pt x="0" y="5"/>
                  </a:lnTo>
                  <a:lnTo>
                    <a:pt x="0" y="7"/>
                  </a:lnTo>
                  <a:lnTo>
                    <a:pt x="0" y="8"/>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83" name="Freeform 359"/>
            <p:cNvSpPr>
              <a:spLocks/>
            </p:cNvSpPr>
            <p:nvPr/>
          </p:nvSpPr>
          <p:spPr bwMode="auto">
            <a:xfrm>
              <a:off x="1254" y="1401"/>
              <a:ext cx="2" cy="7"/>
            </a:xfrm>
            <a:custGeom>
              <a:avLst/>
              <a:gdLst>
                <a:gd name="T0" fmla="*/ 0 w 2"/>
                <a:gd name="T1" fmla="*/ 7 h 7"/>
                <a:gd name="T2" fmla="*/ 0 w 2"/>
                <a:gd name="T3" fmla="*/ 5 h 7"/>
                <a:gd name="T4" fmla="*/ 2 w 2"/>
                <a:gd name="T5" fmla="*/ 5 h 7"/>
                <a:gd name="T6" fmla="*/ 2 w 2"/>
                <a:gd name="T7" fmla="*/ 4 h 7"/>
                <a:gd name="T8" fmla="*/ 2 w 2"/>
                <a:gd name="T9" fmla="*/ 2 h 7"/>
                <a:gd name="T10" fmla="*/ 2 w 2"/>
                <a:gd name="T11" fmla="*/ 0 h 7"/>
                <a:gd name="T12" fmla="*/ 0 w 2"/>
                <a:gd name="T13" fmla="*/ 2 h 7"/>
                <a:gd name="T14" fmla="*/ 0 w 2"/>
                <a:gd name="T15" fmla="*/ 4 h 7"/>
                <a:gd name="T16" fmla="*/ 0 w 2"/>
                <a:gd name="T17" fmla="*/ 5 h 7"/>
                <a:gd name="T18" fmla="*/ 0 w 2"/>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7">
                  <a:moveTo>
                    <a:pt x="0" y="7"/>
                  </a:moveTo>
                  <a:lnTo>
                    <a:pt x="0" y="5"/>
                  </a:lnTo>
                  <a:lnTo>
                    <a:pt x="2" y="5"/>
                  </a:lnTo>
                  <a:lnTo>
                    <a:pt x="2" y="4"/>
                  </a:lnTo>
                  <a:lnTo>
                    <a:pt x="2" y="2"/>
                  </a:lnTo>
                  <a:lnTo>
                    <a:pt x="2" y="0"/>
                  </a:lnTo>
                  <a:lnTo>
                    <a:pt x="0" y="2"/>
                  </a:lnTo>
                  <a:lnTo>
                    <a:pt x="0" y="4"/>
                  </a:lnTo>
                  <a:lnTo>
                    <a:pt x="0" y="5"/>
                  </a:lnTo>
                  <a:lnTo>
                    <a:pt x="0" y="7"/>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84" name="Freeform 360"/>
            <p:cNvSpPr>
              <a:spLocks/>
            </p:cNvSpPr>
            <p:nvPr/>
          </p:nvSpPr>
          <p:spPr bwMode="auto">
            <a:xfrm>
              <a:off x="1249" y="1410"/>
              <a:ext cx="7" cy="5"/>
            </a:xfrm>
            <a:custGeom>
              <a:avLst/>
              <a:gdLst>
                <a:gd name="T0" fmla="*/ 0 w 7"/>
                <a:gd name="T1" fmla="*/ 5 h 5"/>
                <a:gd name="T2" fmla="*/ 0 w 7"/>
                <a:gd name="T3" fmla="*/ 3 h 5"/>
                <a:gd name="T4" fmla="*/ 2 w 7"/>
                <a:gd name="T5" fmla="*/ 3 h 5"/>
                <a:gd name="T6" fmla="*/ 2 w 7"/>
                <a:gd name="T7" fmla="*/ 1 h 5"/>
                <a:gd name="T8" fmla="*/ 2 w 7"/>
                <a:gd name="T9" fmla="*/ 0 h 5"/>
                <a:gd name="T10" fmla="*/ 4 w 7"/>
                <a:gd name="T11" fmla="*/ 0 h 5"/>
                <a:gd name="T12" fmla="*/ 5 w 7"/>
                <a:gd name="T13" fmla="*/ 0 h 5"/>
                <a:gd name="T14" fmla="*/ 7 w 7"/>
                <a:gd name="T15" fmla="*/ 0 h 5"/>
                <a:gd name="T16" fmla="*/ 7 w 7"/>
                <a:gd name="T17" fmla="*/ 1 h 5"/>
                <a:gd name="T18" fmla="*/ 5 w 7"/>
                <a:gd name="T19" fmla="*/ 1 h 5"/>
                <a:gd name="T20" fmla="*/ 5 w 7"/>
                <a:gd name="T21" fmla="*/ 3 h 5"/>
                <a:gd name="T22" fmla="*/ 4 w 7"/>
                <a:gd name="T23" fmla="*/ 3 h 5"/>
                <a:gd name="T24" fmla="*/ 2 w 7"/>
                <a:gd name="T25" fmla="*/ 5 h 5"/>
                <a:gd name="T26" fmla="*/ 0 w 7"/>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5">
                  <a:moveTo>
                    <a:pt x="0" y="5"/>
                  </a:moveTo>
                  <a:lnTo>
                    <a:pt x="0" y="3"/>
                  </a:lnTo>
                  <a:lnTo>
                    <a:pt x="2" y="3"/>
                  </a:lnTo>
                  <a:lnTo>
                    <a:pt x="2" y="1"/>
                  </a:lnTo>
                  <a:lnTo>
                    <a:pt x="2" y="0"/>
                  </a:lnTo>
                  <a:lnTo>
                    <a:pt x="4" y="0"/>
                  </a:lnTo>
                  <a:lnTo>
                    <a:pt x="5" y="0"/>
                  </a:lnTo>
                  <a:lnTo>
                    <a:pt x="7" y="0"/>
                  </a:lnTo>
                  <a:lnTo>
                    <a:pt x="7" y="1"/>
                  </a:lnTo>
                  <a:lnTo>
                    <a:pt x="5" y="1"/>
                  </a:lnTo>
                  <a:lnTo>
                    <a:pt x="5" y="3"/>
                  </a:lnTo>
                  <a:lnTo>
                    <a:pt x="4" y="3"/>
                  </a:lnTo>
                  <a:lnTo>
                    <a:pt x="2" y="5"/>
                  </a:lnTo>
                  <a:lnTo>
                    <a:pt x="0" y="5"/>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85" name="Freeform 361"/>
            <p:cNvSpPr>
              <a:spLocks/>
            </p:cNvSpPr>
            <p:nvPr/>
          </p:nvSpPr>
          <p:spPr bwMode="auto">
            <a:xfrm>
              <a:off x="1247" y="1406"/>
              <a:ext cx="4" cy="9"/>
            </a:xfrm>
            <a:custGeom>
              <a:avLst/>
              <a:gdLst>
                <a:gd name="T0" fmla="*/ 2 w 4"/>
                <a:gd name="T1" fmla="*/ 9 h 9"/>
                <a:gd name="T2" fmla="*/ 2 w 4"/>
                <a:gd name="T3" fmla="*/ 7 h 9"/>
                <a:gd name="T4" fmla="*/ 2 w 4"/>
                <a:gd name="T5" fmla="*/ 5 h 9"/>
                <a:gd name="T6" fmla="*/ 4 w 4"/>
                <a:gd name="T7" fmla="*/ 5 h 9"/>
                <a:gd name="T8" fmla="*/ 4 w 4"/>
                <a:gd name="T9" fmla="*/ 4 h 9"/>
                <a:gd name="T10" fmla="*/ 4 w 4"/>
                <a:gd name="T11" fmla="*/ 2 h 9"/>
                <a:gd name="T12" fmla="*/ 2 w 4"/>
                <a:gd name="T13" fmla="*/ 2 h 9"/>
                <a:gd name="T14" fmla="*/ 2 w 4"/>
                <a:gd name="T15" fmla="*/ 0 h 9"/>
                <a:gd name="T16" fmla="*/ 2 w 4"/>
                <a:gd name="T17" fmla="*/ 2 h 9"/>
                <a:gd name="T18" fmla="*/ 0 w 4"/>
                <a:gd name="T19" fmla="*/ 2 h 9"/>
                <a:gd name="T20" fmla="*/ 0 w 4"/>
                <a:gd name="T21" fmla="*/ 4 h 9"/>
                <a:gd name="T22" fmla="*/ 0 w 4"/>
                <a:gd name="T23" fmla="*/ 5 h 9"/>
                <a:gd name="T24" fmla="*/ 0 w 4"/>
                <a:gd name="T25" fmla="*/ 7 h 9"/>
                <a:gd name="T26" fmla="*/ 2 w 4"/>
                <a:gd name="T27" fmla="*/ 7 h 9"/>
                <a:gd name="T28" fmla="*/ 2 w 4"/>
                <a:gd name="T2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9">
                  <a:moveTo>
                    <a:pt x="2" y="9"/>
                  </a:moveTo>
                  <a:lnTo>
                    <a:pt x="2" y="7"/>
                  </a:lnTo>
                  <a:lnTo>
                    <a:pt x="2" y="5"/>
                  </a:lnTo>
                  <a:lnTo>
                    <a:pt x="4" y="5"/>
                  </a:lnTo>
                  <a:lnTo>
                    <a:pt x="4" y="4"/>
                  </a:lnTo>
                  <a:lnTo>
                    <a:pt x="4" y="2"/>
                  </a:lnTo>
                  <a:lnTo>
                    <a:pt x="2" y="2"/>
                  </a:lnTo>
                  <a:lnTo>
                    <a:pt x="2" y="0"/>
                  </a:lnTo>
                  <a:lnTo>
                    <a:pt x="2" y="2"/>
                  </a:lnTo>
                  <a:lnTo>
                    <a:pt x="0" y="2"/>
                  </a:lnTo>
                  <a:lnTo>
                    <a:pt x="0" y="4"/>
                  </a:lnTo>
                  <a:lnTo>
                    <a:pt x="0" y="5"/>
                  </a:lnTo>
                  <a:lnTo>
                    <a:pt x="0" y="7"/>
                  </a:lnTo>
                  <a:lnTo>
                    <a:pt x="2" y="7"/>
                  </a:lnTo>
                  <a:lnTo>
                    <a:pt x="2" y="9"/>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86" name="Freeform 362"/>
            <p:cNvSpPr>
              <a:spLocks/>
            </p:cNvSpPr>
            <p:nvPr/>
          </p:nvSpPr>
          <p:spPr bwMode="auto">
            <a:xfrm>
              <a:off x="1244" y="1411"/>
              <a:ext cx="3" cy="9"/>
            </a:xfrm>
            <a:custGeom>
              <a:avLst/>
              <a:gdLst>
                <a:gd name="T0" fmla="*/ 2 w 3"/>
                <a:gd name="T1" fmla="*/ 9 h 9"/>
                <a:gd name="T2" fmla="*/ 3 w 3"/>
                <a:gd name="T3" fmla="*/ 7 h 9"/>
                <a:gd name="T4" fmla="*/ 3 w 3"/>
                <a:gd name="T5" fmla="*/ 6 h 9"/>
                <a:gd name="T6" fmla="*/ 3 w 3"/>
                <a:gd name="T7" fmla="*/ 4 h 9"/>
                <a:gd name="T8" fmla="*/ 3 w 3"/>
                <a:gd name="T9" fmla="*/ 2 h 9"/>
                <a:gd name="T10" fmla="*/ 3 w 3"/>
                <a:gd name="T11" fmla="*/ 0 h 9"/>
                <a:gd name="T12" fmla="*/ 3 w 3"/>
                <a:gd name="T13" fmla="*/ 2 h 9"/>
                <a:gd name="T14" fmla="*/ 2 w 3"/>
                <a:gd name="T15" fmla="*/ 2 h 9"/>
                <a:gd name="T16" fmla="*/ 2 w 3"/>
                <a:gd name="T17" fmla="*/ 4 h 9"/>
                <a:gd name="T18" fmla="*/ 2 w 3"/>
                <a:gd name="T19" fmla="*/ 6 h 9"/>
                <a:gd name="T20" fmla="*/ 0 w 3"/>
                <a:gd name="T21" fmla="*/ 6 h 9"/>
                <a:gd name="T22" fmla="*/ 0 w 3"/>
                <a:gd name="T23" fmla="*/ 7 h 9"/>
                <a:gd name="T24" fmla="*/ 2 w 3"/>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9">
                  <a:moveTo>
                    <a:pt x="2" y="9"/>
                  </a:moveTo>
                  <a:lnTo>
                    <a:pt x="3" y="7"/>
                  </a:lnTo>
                  <a:lnTo>
                    <a:pt x="3" y="6"/>
                  </a:lnTo>
                  <a:lnTo>
                    <a:pt x="3" y="4"/>
                  </a:lnTo>
                  <a:lnTo>
                    <a:pt x="3" y="2"/>
                  </a:lnTo>
                  <a:lnTo>
                    <a:pt x="3" y="0"/>
                  </a:lnTo>
                  <a:lnTo>
                    <a:pt x="3" y="2"/>
                  </a:lnTo>
                  <a:lnTo>
                    <a:pt x="2" y="2"/>
                  </a:lnTo>
                  <a:lnTo>
                    <a:pt x="2" y="4"/>
                  </a:lnTo>
                  <a:lnTo>
                    <a:pt x="2" y="6"/>
                  </a:lnTo>
                  <a:lnTo>
                    <a:pt x="0" y="6"/>
                  </a:lnTo>
                  <a:lnTo>
                    <a:pt x="0" y="7"/>
                  </a:lnTo>
                  <a:lnTo>
                    <a:pt x="2" y="9"/>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87" name="Freeform 363"/>
            <p:cNvSpPr>
              <a:spLocks/>
            </p:cNvSpPr>
            <p:nvPr/>
          </p:nvSpPr>
          <p:spPr bwMode="auto">
            <a:xfrm>
              <a:off x="1242" y="1417"/>
              <a:ext cx="11" cy="8"/>
            </a:xfrm>
            <a:custGeom>
              <a:avLst/>
              <a:gdLst>
                <a:gd name="T0" fmla="*/ 0 w 11"/>
                <a:gd name="T1" fmla="*/ 8 h 8"/>
                <a:gd name="T2" fmla="*/ 2 w 11"/>
                <a:gd name="T3" fmla="*/ 8 h 8"/>
                <a:gd name="T4" fmla="*/ 4 w 11"/>
                <a:gd name="T5" fmla="*/ 8 h 8"/>
                <a:gd name="T6" fmla="*/ 5 w 11"/>
                <a:gd name="T7" fmla="*/ 8 h 8"/>
                <a:gd name="T8" fmla="*/ 5 w 11"/>
                <a:gd name="T9" fmla="*/ 7 h 8"/>
                <a:gd name="T10" fmla="*/ 7 w 11"/>
                <a:gd name="T11" fmla="*/ 7 h 8"/>
                <a:gd name="T12" fmla="*/ 7 w 11"/>
                <a:gd name="T13" fmla="*/ 5 h 8"/>
                <a:gd name="T14" fmla="*/ 9 w 11"/>
                <a:gd name="T15" fmla="*/ 5 h 8"/>
                <a:gd name="T16" fmla="*/ 9 w 11"/>
                <a:gd name="T17" fmla="*/ 3 h 8"/>
                <a:gd name="T18" fmla="*/ 9 w 11"/>
                <a:gd name="T19" fmla="*/ 1 h 8"/>
                <a:gd name="T20" fmla="*/ 11 w 11"/>
                <a:gd name="T21" fmla="*/ 1 h 8"/>
                <a:gd name="T22" fmla="*/ 11 w 11"/>
                <a:gd name="T23" fmla="*/ 0 h 8"/>
                <a:gd name="T24" fmla="*/ 9 w 11"/>
                <a:gd name="T25" fmla="*/ 0 h 8"/>
                <a:gd name="T26" fmla="*/ 9 w 11"/>
                <a:gd name="T27" fmla="*/ 1 h 8"/>
                <a:gd name="T28" fmla="*/ 7 w 11"/>
                <a:gd name="T29" fmla="*/ 1 h 8"/>
                <a:gd name="T30" fmla="*/ 5 w 11"/>
                <a:gd name="T31" fmla="*/ 1 h 8"/>
                <a:gd name="T32" fmla="*/ 5 w 11"/>
                <a:gd name="T33" fmla="*/ 3 h 8"/>
                <a:gd name="T34" fmla="*/ 4 w 11"/>
                <a:gd name="T35" fmla="*/ 3 h 8"/>
                <a:gd name="T36" fmla="*/ 4 w 11"/>
                <a:gd name="T37" fmla="*/ 5 h 8"/>
                <a:gd name="T38" fmla="*/ 2 w 11"/>
                <a:gd name="T39" fmla="*/ 5 h 8"/>
                <a:gd name="T40" fmla="*/ 2 w 11"/>
                <a:gd name="T41" fmla="*/ 7 h 8"/>
                <a:gd name="T42" fmla="*/ 0 w 11"/>
                <a:gd name="T43" fmla="*/ 7 h 8"/>
                <a:gd name="T44" fmla="*/ 0 w 11"/>
                <a:gd name="T4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8">
                  <a:moveTo>
                    <a:pt x="0" y="8"/>
                  </a:moveTo>
                  <a:lnTo>
                    <a:pt x="2" y="8"/>
                  </a:lnTo>
                  <a:lnTo>
                    <a:pt x="4" y="8"/>
                  </a:lnTo>
                  <a:lnTo>
                    <a:pt x="5" y="8"/>
                  </a:lnTo>
                  <a:lnTo>
                    <a:pt x="5" y="7"/>
                  </a:lnTo>
                  <a:lnTo>
                    <a:pt x="7" y="7"/>
                  </a:lnTo>
                  <a:lnTo>
                    <a:pt x="7" y="5"/>
                  </a:lnTo>
                  <a:lnTo>
                    <a:pt x="9" y="5"/>
                  </a:lnTo>
                  <a:lnTo>
                    <a:pt x="9" y="3"/>
                  </a:lnTo>
                  <a:lnTo>
                    <a:pt x="9" y="1"/>
                  </a:lnTo>
                  <a:lnTo>
                    <a:pt x="11" y="1"/>
                  </a:lnTo>
                  <a:lnTo>
                    <a:pt x="11" y="0"/>
                  </a:lnTo>
                  <a:lnTo>
                    <a:pt x="9" y="0"/>
                  </a:lnTo>
                  <a:lnTo>
                    <a:pt x="9" y="1"/>
                  </a:lnTo>
                  <a:lnTo>
                    <a:pt x="7" y="1"/>
                  </a:lnTo>
                  <a:lnTo>
                    <a:pt x="5" y="1"/>
                  </a:lnTo>
                  <a:lnTo>
                    <a:pt x="5" y="3"/>
                  </a:lnTo>
                  <a:lnTo>
                    <a:pt x="4" y="3"/>
                  </a:lnTo>
                  <a:lnTo>
                    <a:pt x="4" y="5"/>
                  </a:lnTo>
                  <a:lnTo>
                    <a:pt x="2" y="5"/>
                  </a:lnTo>
                  <a:lnTo>
                    <a:pt x="2" y="7"/>
                  </a:lnTo>
                  <a:lnTo>
                    <a:pt x="0" y="7"/>
                  </a:lnTo>
                  <a:lnTo>
                    <a:pt x="0" y="8"/>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88" name="Freeform 364"/>
            <p:cNvSpPr>
              <a:spLocks/>
            </p:cNvSpPr>
            <p:nvPr/>
          </p:nvSpPr>
          <p:spPr bwMode="auto">
            <a:xfrm>
              <a:off x="1242" y="1418"/>
              <a:ext cx="2" cy="6"/>
            </a:xfrm>
            <a:custGeom>
              <a:avLst/>
              <a:gdLst>
                <a:gd name="T0" fmla="*/ 0 w 2"/>
                <a:gd name="T1" fmla="*/ 6 h 6"/>
                <a:gd name="T2" fmla="*/ 2 w 2"/>
                <a:gd name="T3" fmla="*/ 6 h 6"/>
                <a:gd name="T4" fmla="*/ 2 w 2"/>
                <a:gd name="T5" fmla="*/ 4 h 6"/>
                <a:gd name="T6" fmla="*/ 2 w 2"/>
                <a:gd name="T7" fmla="*/ 2 h 6"/>
                <a:gd name="T8" fmla="*/ 2 w 2"/>
                <a:gd name="T9" fmla="*/ 0 h 6"/>
                <a:gd name="T10" fmla="*/ 0 w 2"/>
                <a:gd name="T11" fmla="*/ 0 h 6"/>
                <a:gd name="T12" fmla="*/ 0 w 2"/>
                <a:gd name="T13" fmla="*/ 2 h 6"/>
                <a:gd name="T14" fmla="*/ 0 w 2"/>
                <a:gd name="T15" fmla="*/ 4 h 6"/>
                <a:gd name="T16" fmla="*/ 0 w 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0" y="6"/>
                  </a:moveTo>
                  <a:lnTo>
                    <a:pt x="2" y="6"/>
                  </a:lnTo>
                  <a:lnTo>
                    <a:pt x="2" y="4"/>
                  </a:lnTo>
                  <a:lnTo>
                    <a:pt x="2" y="2"/>
                  </a:lnTo>
                  <a:lnTo>
                    <a:pt x="2" y="0"/>
                  </a:lnTo>
                  <a:lnTo>
                    <a:pt x="0" y="0"/>
                  </a:lnTo>
                  <a:lnTo>
                    <a:pt x="0" y="2"/>
                  </a:lnTo>
                  <a:lnTo>
                    <a:pt x="0" y="4"/>
                  </a:lnTo>
                  <a:lnTo>
                    <a:pt x="0" y="6"/>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89" name="Freeform 365"/>
            <p:cNvSpPr>
              <a:spLocks/>
            </p:cNvSpPr>
            <p:nvPr/>
          </p:nvSpPr>
          <p:spPr bwMode="auto">
            <a:xfrm>
              <a:off x="1239" y="1420"/>
              <a:ext cx="2" cy="7"/>
            </a:xfrm>
            <a:custGeom>
              <a:avLst/>
              <a:gdLst>
                <a:gd name="T0" fmla="*/ 0 w 2"/>
                <a:gd name="T1" fmla="*/ 7 h 7"/>
                <a:gd name="T2" fmla="*/ 0 w 2"/>
                <a:gd name="T3" fmla="*/ 5 h 7"/>
                <a:gd name="T4" fmla="*/ 2 w 2"/>
                <a:gd name="T5" fmla="*/ 5 h 7"/>
                <a:gd name="T6" fmla="*/ 2 w 2"/>
                <a:gd name="T7" fmla="*/ 4 h 7"/>
                <a:gd name="T8" fmla="*/ 2 w 2"/>
                <a:gd name="T9" fmla="*/ 2 h 7"/>
                <a:gd name="T10" fmla="*/ 2 w 2"/>
                <a:gd name="T11" fmla="*/ 0 h 7"/>
                <a:gd name="T12" fmla="*/ 2 w 2"/>
                <a:gd name="T13" fmla="*/ 2 h 7"/>
                <a:gd name="T14" fmla="*/ 0 w 2"/>
                <a:gd name="T15" fmla="*/ 2 h 7"/>
                <a:gd name="T16" fmla="*/ 0 w 2"/>
                <a:gd name="T17" fmla="*/ 4 h 7"/>
                <a:gd name="T18" fmla="*/ 0 w 2"/>
                <a:gd name="T19" fmla="*/ 5 h 7"/>
                <a:gd name="T20" fmla="*/ 0 w 2"/>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7">
                  <a:moveTo>
                    <a:pt x="0" y="7"/>
                  </a:moveTo>
                  <a:lnTo>
                    <a:pt x="0" y="5"/>
                  </a:lnTo>
                  <a:lnTo>
                    <a:pt x="2" y="5"/>
                  </a:lnTo>
                  <a:lnTo>
                    <a:pt x="2" y="4"/>
                  </a:lnTo>
                  <a:lnTo>
                    <a:pt x="2" y="2"/>
                  </a:lnTo>
                  <a:lnTo>
                    <a:pt x="2" y="0"/>
                  </a:lnTo>
                  <a:lnTo>
                    <a:pt x="2" y="2"/>
                  </a:lnTo>
                  <a:lnTo>
                    <a:pt x="0" y="2"/>
                  </a:lnTo>
                  <a:lnTo>
                    <a:pt x="0" y="4"/>
                  </a:lnTo>
                  <a:lnTo>
                    <a:pt x="0" y="5"/>
                  </a:lnTo>
                  <a:lnTo>
                    <a:pt x="0" y="7"/>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90" name="Freeform 366"/>
            <p:cNvSpPr>
              <a:spLocks/>
            </p:cNvSpPr>
            <p:nvPr/>
          </p:nvSpPr>
          <p:spPr bwMode="auto">
            <a:xfrm>
              <a:off x="1216" y="1425"/>
              <a:ext cx="5" cy="2"/>
            </a:xfrm>
            <a:custGeom>
              <a:avLst/>
              <a:gdLst>
                <a:gd name="T0" fmla="*/ 4 w 5"/>
                <a:gd name="T1" fmla="*/ 0 h 2"/>
                <a:gd name="T2" fmla="*/ 4 w 5"/>
                <a:gd name="T3" fmla="*/ 2 h 2"/>
                <a:gd name="T4" fmla="*/ 5 w 5"/>
                <a:gd name="T5" fmla="*/ 2 h 2"/>
                <a:gd name="T6" fmla="*/ 4 w 5"/>
                <a:gd name="T7" fmla="*/ 2 h 2"/>
                <a:gd name="T8" fmla="*/ 2 w 5"/>
                <a:gd name="T9" fmla="*/ 2 h 2"/>
                <a:gd name="T10" fmla="*/ 0 w 5"/>
                <a:gd name="T11" fmla="*/ 2 h 2"/>
                <a:gd name="T12" fmla="*/ 2 w 5"/>
                <a:gd name="T13" fmla="*/ 2 h 2"/>
                <a:gd name="T14" fmla="*/ 4 w 5"/>
                <a:gd name="T15" fmla="*/ 2 h 2"/>
                <a:gd name="T16" fmla="*/ 4 w 5"/>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
                  <a:moveTo>
                    <a:pt x="4" y="0"/>
                  </a:moveTo>
                  <a:lnTo>
                    <a:pt x="4" y="2"/>
                  </a:lnTo>
                  <a:lnTo>
                    <a:pt x="5" y="2"/>
                  </a:lnTo>
                  <a:lnTo>
                    <a:pt x="4" y="2"/>
                  </a:lnTo>
                  <a:lnTo>
                    <a:pt x="2" y="2"/>
                  </a:lnTo>
                  <a:lnTo>
                    <a:pt x="0" y="2"/>
                  </a:lnTo>
                  <a:lnTo>
                    <a:pt x="2" y="2"/>
                  </a:lnTo>
                  <a:lnTo>
                    <a:pt x="4" y="2"/>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91" name="Freeform 367"/>
            <p:cNvSpPr>
              <a:spLocks/>
            </p:cNvSpPr>
            <p:nvPr/>
          </p:nvSpPr>
          <p:spPr bwMode="auto">
            <a:xfrm>
              <a:off x="1195" y="1429"/>
              <a:ext cx="13" cy="7"/>
            </a:xfrm>
            <a:custGeom>
              <a:avLst/>
              <a:gdLst>
                <a:gd name="T0" fmla="*/ 2 w 13"/>
                <a:gd name="T1" fmla="*/ 2 h 7"/>
                <a:gd name="T2" fmla="*/ 0 w 13"/>
                <a:gd name="T3" fmla="*/ 2 h 7"/>
                <a:gd name="T4" fmla="*/ 0 w 13"/>
                <a:gd name="T5" fmla="*/ 3 h 7"/>
                <a:gd name="T6" fmla="*/ 2 w 13"/>
                <a:gd name="T7" fmla="*/ 3 h 7"/>
                <a:gd name="T8" fmla="*/ 0 w 13"/>
                <a:gd name="T9" fmla="*/ 3 h 7"/>
                <a:gd name="T10" fmla="*/ 0 w 13"/>
                <a:gd name="T11" fmla="*/ 5 h 7"/>
                <a:gd name="T12" fmla="*/ 2 w 13"/>
                <a:gd name="T13" fmla="*/ 5 h 7"/>
                <a:gd name="T14" fmla="*/ 4 w 13"/>
                <a:gd name="T15" fmla="*/ 5 h 7"/>
                <a:gd name="T16" fmla="*/ 4 w 13"/>
                <a:gd name="T17" fmla="*/ 7 h 7"/>
                <a:gd name="T18" fmla="*/ 4 w 13"/>
                <a:gd name="T19" fmla="*/ 5 h 7"/>
                <a:gd name="T20" fmla="*/ 6 w 13"/>
                <a:gd name="T21" fmla="*/ 5 h 7"/>
                <a:gd name="T22" fmla="*/ 7 w 13"/>
                <a:gd name="T23" fmla="*/ 5 h 7"/>
                <a:gd name="T24" fmla="*/ 9 w 13"/>
                <a:gd name="T25" fmla="*/ 5 h 7"/>
                <a:gd name="T26" fmla="*/ 11 w 13"/>
                <a:gd name="T27" fmla="*/ 5 h 7"/>
                <a:gd name="T28" fmla="*/ 11 w 13"/>
                <a:gd name="T29" fmla="*/ 3 h 7"/>
                <a:gd name="T30" fmla="*/ 13 w 13"/>
                <a:gd name="T31" fmla="*/ 3 h 7"/>
                <a:gd name="T32" fmla="*/ 13 w 13"/>
                <a:gd name="T33" fmla="*/ 2 h 7"/>
                <a:gd name="T34" fmla="*/ 11 w 13"/>
                <a:gd name="T35" fmla="*/ 2 h 7"/>
                <a:gd name="T36" fmla="*/ 9 w 13"/>
                <a:gd name="T37" fmla="*/ 2 h 7"/>
                <a:gd name="T38" fmla="*/ 7 w 13"/>
                <a:gd name="T39" fmla="*/ 2 h 7"/>
                <a:gd name="T40" fmla="*/ 6 w 13"/>
                <a:gd name="T41" fmla="*/ 2 h 7"/>
                <a:gd name="T42" fmla="*/ 4 w 13"/>
                <a:gd name="T43" fmla="*/ 2 h 7"/>
                <a:gd name="T44" fmla="*/ 4 w 13"/>
                <a:gd name="T45" fmla="*/ 0 h 7"/>
                <a:gd name="T46" fmla="*/ 4 w 13"/>
                <a:gd name="T47" fmla="*/ 2 h 7"/>
                <a:gd name="T48" fmla="*/ 2 w 13"/>
                <a:gd name="T4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7">
                  <a:moveTo>
                    <a:pt x="2" y="2"/>
                  </a:moveTo>
                  <a:lnTo>
                    <a:pt x="0" y="2"/>
                  </a:lnTo>
                  <a:lnTo>
                    <a:pt x="0" y="3"/>
                  </a:lnTo>
                  <a:lnTo>
                    <a:pt x="2" y="3"/>
                  </a:lnTo>
                  <a:lnTo>
                    <a:pt x="0" y="3"/>
                  </a:lnTo>
                  <a:lnTo>
                    <a:pt x="0" y="5"/>
                  </a:lnTo>
                  <a:lnTo>
                    <a:pt x="2" y="5"/>
                  </a:lnTo>
                  <a:lnTo>
                    <a:pt x="4" y="5"/>
                  </a:lnTo>
                  <a:lnTo>
                    <a:pt x="4" y="7"/>
                  </a:lnTo>
                  <a:lnTo>
                    <a:pt x="4" y="5"/>
                  </a:lnTo>
                  <a:lnTo>
                    <a:pt x="6" y="5"/>
                  </a:lnTo>
                  <a:lnTo>
                    <a:pt x="7" y="5"/>
                  </a:lnTo>
                  <a:lnTo>
                    <a:pt x="9" y="5"/>
                  </a:lnTo>
                  <a:lnTo>
                    <a:pt x="11" y="5"/>
                  </a:lnTo>
                  <a:lnTo>
                    <a:pt x="11" y="3"/>
                  </a:lnTo>
                  <a:lnTo>
                    <a:pt x="13" y="3"/>
                  </a:lnTo>
                  <a:lnTo>
                    <a:pt x="13" y="2"/>
                  </a:lnTo>
                  <a:lnTo>
                    <a:pt x="11" y="2"/>
                  </a:lnTo>
                  <a:lnTo>
                    <a:pt x="9" y="2"/>
                  </a:lnTo>
                  <a:lnTo>
                    <a:pt x="7" y="2"/>
                  </a:lnTo>
                  <a:lnTo>
                    <a:pt x="6" y="2"/>
                  </a:lnTo>
                  <a:lnTo>
                    <a:pt x="4" y="2"/>
                  </a:lnTo>
                  <a:lnTo>
                    <a:pt x="4" y="0"/>
                  </a:lnTo>
                  <a:lnTo>
                    <a:pt x="4" y="2"/>
                  </a:lnTo>
                  <a:lnTo>
                    <a:pt x="2" y="2"/>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92" name="Freeform 368"/>
            <p:cNvSpPr>
              <a:spLocks noEditPoints="1"/>
            </p:cNvSpPr>
            <p:nvPr/>
          </p:nvSpPr>
          <p:spPr bwMode="auto">
            <a:xfrm>
              <a:off x="1197" y="1431"/>
              <a:ext cx="14" cy="12"/>
            </a:xfrm>
            <a:custGeom>
              <a:avLst/>
              <a:gdLst>
                <a:gd name="T0" fmla="*/ 12 w 14"/>
                <a:gd name="T1" fmla="*/ 1 h 12"/>
                <a:gd name="T2" fmla="*/ 11 w 14"/>
                <a:gd name="T3" fmla="*/ 1 h 12"/>
                <a:gd name="T4" fmla="*/ 11 w 14"/>
                <a:gd name="T5" fmla="*/ 3 h 12"/>
                <a:gd name="T6" fmla="*/ 11 w 14"/>
                <a:gd name="T7" fmla="*/ 5 h 12"/>
                <a:gd name="T8" fmla="*/ 11 w 14"/>
                <a:gd name="T9" fmla="*/ 7 h 12"/>
                <a:gd name="T10" fmla="*/ 11 w 14"/>
                <a:gd name="T11" fmla="*/ 8 h 12"/>
                <a:gd name="T12" fmla="*/ 12 w 14"/>
                <a:gd name="T13" fmla="*/ 8 h 12"/>
                <a:gd name="T14" fmla="*/ 12 w 14"/>
                <a:gd name="T15" fmla="*/ 10 h 12"/>
                <a:gd name="T16" fmla="*/ 12 w 14"/>
                <a:gd name="T17" fmla="*/ 12 h 12"/>
                <a:gd name="T18" fmla="*/ 12 w 14"/>
                <a:gd name="T19" fmla="*/ 10 h 12"/>
                <a:gd name="T20" fmla="*/ 14 w 14"/>
                <a:gd name="T21" fmla="*/ 10 h 12"/>
                <a:gd name="T22" fmla="*/ 14 w 14"/>
                <a:gd name="T23" fmla="*/ 8 h 12"/>
                <a:gd name="T24" fmla="*/ 14 w 14"/>
                <a:gd name="T25" fmla="*/ 7 h 12"/>
                <a:gd name="T26" fmla="*/ 14 w 14"/>
                <a:gd name="T27" fmla="*/ 5 h 12"/>
                <a:gd name="T28" fmla="*/ 14 w 14"/>
                <a:gd name="T29" fmla="*/ 3 h 12"/>
                <a:gd name="T30" fmla="*/ 14 w 14"/>
                <a:gd name="T31" fmla="*/ 1 h 12"/>
                <a:gd name="T32" fmla="*/ 12 w 14"/>
                <a:gd name="T33" fmla="*/ 1 h 12"/>
                <a:gd name="T34" fmla="*/ 12 w 14"/>
                <a:gd name="T35" fmla="*/ 1 h 12"/>
                <a:gd name="T36" fmla="*/ 12 w 14"/>
                <a:gd name="T37" fmla="*/ 0 h 12"/>
                <a:gd name="T38" fmla="*/ 11 w 14"/>
                <a:gd name="T39" fmla="*/ 0 h 12"/>
                <a:gd name="T40" fmla="*/ 9 w 14"/>
                <a:gd name="T41" fmla="*/ 0 h 12"/>
                <a:gd name="T42" fmla="*/ 9 w 14"/>
                <a:gd name="T43" fmla="*/ 1 h 12"/>
                <a:gd name="T44" fmla="*/ 7 w 14"/>
                <a:gd name="T45" fmla="*/ 1 h 12"/>
                <a:gd name="T46" fmla="*/ 7 w 14"/>
                <a:gd name="T47" fmla="*/ 3 h 12"/>
                <a:gd name="T48" fmla="*/ 5 w 14"/>
                <a:gd name="T49" fmla="*/ 3 h 12"/>
                <a:gd name="T50" fmla="*/ 5 w 14"/>
                <a:gd name="T51" fmla="*/ 5 h 12"/>
                <a:gd name="T52" fmla="*/ 4 w 14"/>
                <a:gd name="T53" fmla="*/ 5 h 12"/>
                <a:gd name="T54" fmla="*/ 4 w 14"/>
                <a:gd name="T55" fmla="*/ 7 h 12"/>
                <a:gd name="T56" fmla="*/ 4 w 14"/>
                <a:gd name="T57" fmla="*/ 8 h 12"/>
                <a:gd name="T58" fmla="*/ 2 w 14"/>
                <a:gd name="T59" fmla="*/ 8 h 12"/>
                <a:gd name="T60" fmla="*/ 0 w 14"/>
                <a:gd name="T61" fmla="*/ 8 h 12"/>
                <a:gd name="T62" fmla="*/ 0 w 14"/>
                <a:gd name="T63" fmla="*/ 10 h 12"/>
                <a:gd name="T64" fmla="*/ 2 w 14"/>
                <a:gd name="T65" fmla="*/ 10 h 12"/>
                <a:gd name="T66" fmla="*/ 4 w 14"/>
                <a:gd name="T67" fmla="*/ 10 h 12"/>
                <a:gd name="T68" fmla="*/ 5 w 14"/>
                <a:gd name="T69" fmla="*/ 10 h 12"/>
                <a:gd name="T70" fmla="*/ 5 w 14"/>
                <a:gd name="T71" fmla="*/ 8 h 12"/>
                <a:gd name="T72" fmla="*/ 7 w 14"/>
                <a:gd name="T73" fmla="*/ 8 h 12"/>
                <a:gd name="T74" fmla="*/ 7 w 14"/>
                <a:gd name="T75" fmla="*/ 7 h 12"/>
                <a:gd name="T76" fmla="*/ 9 w 14"/>
                <a:gd name="T77" fmla="*/ 7 h 12"/>
                <a:gd name="T78" fmla="*/ 9 w 14"/>
                <a:gd name="T79" fmla="*/ 5 h 12"/>
                <a:gd name="T80" fmla="*/ 11 w 14"/>
                <a:gd name="T81" fmla="*/ 3 h 12"/>
                <a:gd name="T82" fmla="*/ 11 w 14"/>
                <a:gd name="T83" fmla="*/ 1 h 12"/>
                <a:gd name="T84" fmla="*/ 12 w 14"/>
                <a:gd name="T85"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12">
                  <a:moveTo>
                    <a:pt x="12" y="1"/>
                  </a:moveTo>
                  <a:lnTo>
                    <a:pt x="11" y="1"/>
                  </a:lnTo>
                  <a:lnTo>
                    <a:pt x="11" y="3"/>
                  </a:lnTo>
                  <a:lnTo>
                    <a:pt x="11" y="5"/>
                  </a:lnTo>
                  <a:lnTo>
                    <a:pt x="11" y="7"/>
                  </a:lnTo>
                  <a:lnTo>
                    <a:pt x="11" y="8"/>
                  </a:lnTo>
                  <a:lnTo>
                    <a:pt x="12" y="8"/>
                  </a:lnTo>
                  <a:lnTo>
                    <a:pt x="12" y="10"/>
                  </a:lnTo>
                  <a:lnTo>
                    <a:pt x="12" y="12"/>
                  </a:lnTo>
                  <a:lnTo>
                    <a:pt x="12" y="10"/>
                  </a:lnTo>
                  <a:lnTo>
                    <a:pt x="14" y="10"/>
                  </a:lnTo>
                  <a:lnTo>
                    <a:pt x="14" y="8"/>
                  </a:lnTo>
                  <a:lnTo>
                    <a:pt x="14" y="7"/>
                  </a:lnTo>
                  <a:lnTo>
                    <a:pt x="14" y="5"/>
                  </a:lnTo>
                  <a:lnTo>
                    <a:pt x="14" y="3"/>
                  </a:lnTo>
                  <a:lnTo>
                    <a:pt x="14" y="1"/>
                  </a:lnTo>
                  <a:lnTo>
                    <a:pt x="12" y="1"/>
                  </a:lnTo>
                  <a:close/>
                  <a:moveTo>
                    <a:pt x="12" y="1"/>
                  </a:moveTo>
                  <a:lnTo>
                    <a:pt x="12" y="0"/>
                  </a:lnTo>
                  <a:lnTo>
                    <a:pt x="11" y="0"/>
                  </a:lnTo>
                  <a:lnTo>
                    <a:pt x="9" y="0"/>
                  </a:lnTo>
                  <a:lnTo>
                    <a:pt x="9" y="1"/>
                  </a:lnTo>
                  <a:lnTo>
                    <a:pt x="7" y="1"/>
                  </a:lnTo>
                  <a:lnTo>
                    <a:pt x="7" y="3"/>
                  </a:lnTo>
                  <a:lnTo>
                    <a:pt x="5" y="3"/>
                  </a:lnTo>
                  <a:lnTo>
                    <a:pt x="5" y="5"/>
                  </a:lnTo>
                  <a:lnTo>
                    <a:pt x="4" y="5"/>
                  </a:lnTo>
                  <a:lnTo>
                    <a:pt x="4" y="7"/>
                  </a:lnTo>
                  <a:lnTo>
                    <a:pt x="4" y="8"/>
                  </a:lnTo>
                  <a:lnTo>
                    <a:pt x="2" y="8"/>
                  </a:lnTo>
                  <a:lnTo>
                    <a:pt x="0" y="8"/>
                  </a:lnTo>
                  <a:lnTo>
                    <a:pt x="0" y="10"/>
                  </a:lnTo>
                  <a:lnTo>
                    <a:pt x="2" y="10"/>
                  </a:lnTo>
                  <a:lnTo>
                    <a:pt x="4" y="10"/>
                  </a:lnTo>
                  <a:lnTo>
                    <a:pt x="5" y="10"/>
                  </a:lnTo>
                  <a:lnTo>
                    <a:pt x="5" y="8"/>
                  </a:lnTo>
                  <a:lnTo>
                    <a:pt x="7" y="8"/>
                  </a:lnTo>
                  <a:lnTo>
                    <a:pt x="7" y="7"/>
                  </a:lnTo>
                  <a:lnTo>
                    <a:pt x="9" y="7"/>
                  </a:lnTo>
                  <a:lnTo>
                    <a:pt x="9" y="5"/>
                  </a:lnTo>
                  <a:lnTo>
                    <a:pt x="11" y="3"/>
                  </a:lnTo>
                  <a:lnTo>
                    <a:pt x="11" y="1"/>
                  </a:lnTo>
                  <a:lnTo>
                    <a:pt x="12" y="1"/>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93" name="Freeform 369"/>
            <p:cNvSpPr>
              <a:spLocks/>
            </p:cNvSpPr>
            <p:nvPr/>
          </p:nvSpPr>
          <p:spPr bwMode="auto">
            <a:xfrm>
              <a:off x="1206" y="1425"/>
              <a:ext cx="5" cy="7"/>
            </a:xfrm>
            <a:custGeom>
              <a:avLst/>
              <a:gdLst>
                <a:gd name="T0" fmla="*/ 2 w 5"/>
                <a:gd name="T1" fmla="*/ 0 h 7"/>
                <a:gd name="T2" fmla="*/ 3 w 5"/>
                <a:gd name="T3" fmla="*/ 0 h 7"/>
                <a:gd name="T4" fmla="*/ 3 w 5"/>
                <a:gd name="T5" fmla="*/ 2 h 7"/>
                <a:gd name="T6" fmla="*/ 5 w 5"/>
                <a:gd name="T7" fmla="*/ 2 h 7"/>
                <a:gd name="T8" fmla="*/ 5 w 5"/>
                <a:gd name="T9" fmla="*/ 4 h 7"/>
                <a:gd name="T10" fmla="*/ 5 w 5"/>
                <a:gd name="T11" fmla="*/ 6 h 7"/>
                <a:gd name="T12" fmla="*/ 5 w 5"/>
                <a:gd name="T13" fmla="*/ 7 h 7"/>
                <a:gd name="T14" fmla="*/ 3 w 5"/>
                <a:gd name="T15" fmla="*/ 7 h 7"/>
                <a:gd name="T16" fmla="*/ 2 w 5"/>
                <a:gd name="T17" fmla="*/ 6 h 7"/>
                <a:gd name="T18" fmla="*/ 2 w 5"/>
                <a:gd name="T19" fmla="*/ 4 h 7"/>
                <a:gd name="T20" fmla="*/ 0 w 5"/>
                <a:gd name="T21" fmla="*/ 4 h 7"/>
                <a:gd name="T22" fmla="*/ 0 w 5"/>
                <a:gd name="T23" fmla="*/ 2 h 7"/>
                <a:gd name="T24" fmla="*/ 0 w 5"/>
                <a:gd name="T25" fmla="*/ 0 h 7"/>
                <a:gd name="T26" fmla="*/ 2 w 5"/>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7">
                  <a:moveTo>
                    <a:pt x="2" y="0"/>
                  </a:moveTo>
                  <a:lnTo>
                    <a:pt x="3" y="0"/>
                  </a:lnTo>
                  <a:lnTo>
                    <a:pt x="3" y="2"/>
                  </a:lnTo>
                  <a:lnTo>
                    <a:pt x="5" y="2"/>
                  </a:lnTo>
                  <a:lnTo>
                    <a:pt x="5" y="4"/>
                  </a:lnTo>
                  <a:lnTo>
                    <a:pt x="5" y="6"/>
                  </a:lnTo>
                  <a:lnTo>
                    <a:pt x="5" y="7"/>
                  </a:lnTo>
                  <a:lnTo>
                    <a:pt x="3" y="7"/>
                  </a:lnTo>
                  <a:lnTo>
                    <a:pt x="2" y="6"/>
                  </a:lnTo>
                  <a:lnTo>
                    <a:pt x="2" y="4"/>
                  </a:lnTo>
                  <a:lnTo>
                    <a:pt x="0" y="4"/>
                  </a:lnTo>
                  <a:lnTo>
                    <a:pt x="0" y="2"/>
                  </a:lnTo>
                  <a:lnTo>
                    <a:pt x="0" y="0"/>
                  </a:lnTo>
                  <a:lnTo>
                    <a:pt x="2" y="0"/>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94" name="Freeform 370"/>
            <p:cNvSpPr>
              <a:spLocks noEditPoints="1"/>
            </p:cNvSpPr>
            <p:nvPr/>
          </p:nvSpPr>
          <p:spPr bwMode="auto">
            <a:xfrm>
              <a:off x="1185" y="1396"/>
              <a:ext cx="57" cy="26"/>
            </a:xfrm>
            <a:custGeom>
              <a:avLst/>
              <a:gdLst>
                <a:gd name="T0" fmla="*/ 40 w 57"/>
                <a:gd name="T1" fmla="*/ 17 h 26"/>
                <a:gd name="T2" fmla="*/ 42 w 57"/>
                <a:gd name="T3" fmla="*/ 17 h 26"/>
                <a:gd name="T4" fmla="*/ 47 w 57"/>
                <a:gd name="T5" fmla="*/ 17 h 26"/>
                <a:gd name="T6" fmla="*/ 50 w 57"/>
                <a:gd name="T7" fmla="*/ 19 h 26"/>
                <a:gd name="T8" fmla="*/ 54 w 57"/>
                <a:gd name="T9" fmla="*/ 17 h 26"/>
                <a:gd name="T10" fmla="*/ 56 w 57"/>
                <a:gd name="T11" fmla="*/ 17 h 26"/>
                <a:gd name="T12" fmla="*/ 54 w 57"/>
                <a:gd name="T13" fmla="*/ 21 h 26"/>
                <a:gd name="T14" fmla="*/ 54 w 57"/>
                <a:gd name="T15" fmla="*/ 22 h 26"/>
                <a:gd name="T16" fmla="*/ 52 w 57"/>
                <a:gd name="T17" fmla="*/ 19 h 26"/>
                <a:gd name="T18" fmla="*/ 50 w 57"/>
                <a:gd name="T19" fmla="*/ 19 h 26"/>
                <a:gd name="T20" fmla="*/ 52 w 57"/>
                <a:gd name="T21" fmla="*/ 22 h 26"/>
                <a:gd name="T22" fmla="*/ 49 w 57"/>
                <a:gd name="T23" fmla="*/ 24 h 26"/>
                <a:gd name="T24" fmla="*/ 43 w 57"/>
                <a:gd name="T25" fmla="*/ 24 h 26"/>
                <a:gd name="T26" fmla="*/ 42 w 57"/>
                <a:gd name="T27" fmla="*/ 21 h 26"/>
                <a:gd name="T28" fmla="*/ 36 w 57"/>
                <a:gd name="T29" fmla="*/ 21 h 26"/>
                <a:gd name="T30" fmla="*/ 31 w 57"/>
                <a:gd name="T31" fmla="*/ 21 h 26"/>
                <a:gd name="T32" fmla="*/ 33 w 57"/>
                <a:gd name="T33" fmla="*/ 17 h 26"/>
                <a:gd name="T34" fmla="*/ 29 w 57"/>
                <a:gd name="T35" fmla="*/ 15 h 26"/>
                <a:gd name="T36" fmla="*/ 26 w 57"/>
                <a:gd name="T37" fmla="*/ 14 h 26"/>
                <a:gd name="T38" fmla="*/ 23 w 57"/>
                <a:gd name="T39" fmla="*/ 15 h 26"/>
                <a:gd name="T40" fmla="*/ 19 w 57"/>
                <a:gd name="T41" fmla="*/ 15 h 26"/>
                <a:gd name="T42" fmla="*/ 16 w 57"/>
                <a:gd name="T43" fmla="*/ 14 h 26"/>
                <a:gd name="T44" fmla="*/ 19 w 57"/>
                <a:gd name="T45" fmla="*/ 12 h 26"/>
                <a:gd name="T46" fmla="*/ 21 w 57"/>
                <a:gd name="T47" fmla="*/ 9 h 26"/>
                <a:gd name="T48" fmla="*/ 17 w 57"/>
                <a:gd name="T49" fmla="*/ 10 h 26"/>
                <a:gd name="T50" fmla="*/ 14 w 57"/>
                <a:gd name="T51" fmla="*/ 12 h 26"/>
                <a:gd name="T52" fmla="*/ 10 w 57"/>
                <a:gd name="T53" fmla="*/ 10 h 26"/>
                <a:gd name="T54" fmla="*/ 7 w 57"/>
                <a:gd name="T55" fmla="*/ 9 h 26"/>
                <a:gd name="T56" fmla="*/ 5 w 57"/>
                <a:gd name="T57" fmla="*/ 5 h 26"/>
                <a:gd name="T58" fmla="*/ 5 w 57"/>
                <a:gd name="T59" fmla="*/ 3 h 26"/>
                <a:gd name="T60" fmla="*/ 3 w 57"/>
                <a:gd name="T61" fmla="*/ 0 h 26"/>
                <a:gd name="T62" fmla="*/ 0 w 57"/>
                <a:gd name="T63" fmla="*/ 2 h 26"/>
                <a:gd name="T64" fmla="*/ 0 w 57"/>
                <a:gd name="T65" fmla="*/ 7 h 26"/>
                <a:gd name="T66" fmla="*/ 2 w 57"/>
                <a:gd name="T67" fmla="*/ 10 h 26"/>
                <a:gd name="T68" fmla="*/ 5 w 57"/>
                <a:gd name="T69" fmla="*/ 14 h 26"/>
                <a:gd name="T70" fmla="*/ 7 w 57"/>
                <a:gd name="T71" fmla="*/ 17 h 26"/>
                <a:gd name="T72" fmla="*/ 12 w 57"/>
                <a:gd name="T73" fmla="*/ 17 h 26"/>
                <a:gd name="T74" fmla="*/ 12 w 57"/>
                <a:gd name="T75" fmla="*/ 21 h 26"/>
                <a:gd name="T76" fmla="*/ 10 w 57"/>
                <a:gd name="T77" fmla="*/ 24 h 26"/>
                <a:gd name="T78" fmla="*/ 12 w 57"/>
                <a:gd name="T79" fmla="*/ 24 h 26"/>
                <a:gd name="T80" fmla="*/ 14 w 57"/>
                <a:gd name="T81" fmla="*/ 24 h 26"/>
                <a:gd name="T82" fmla="*/ 17 w 57"/>
                <a:gd name="T83" fmla="*/ 22 h 26"/>
                <a:gd name="T84" fmla="*/ 21 w 57"/>
                <a:gd name="T85" fmla="*/ 21 h 26"/>
                <a:gd name="T86" fmla="*/ 24 w 57"/>
                <a:gd name="T87" fmla="*/ 19 h 26"/>
                <a:gd name="T88" fmla="*/ 28 w 57"/>
                <a:gd name="T8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 h="26">
                  <a:moveTo>
                    <a:pt x="36" y="17"/>
                  </a:moveTo>
                  <a:lnTo>
                    <a:pt x="38" y="17"/>
                  </a:lnTo>
                  <a:lnTo>
                    <a:pt x="40" y="17"/>
                  </a:lnTo>
                  <a:lnTo>
                    <a:pt x="40" y="15"/>
                  </a:lnTo>
                  <a:lnTo>
                    <a:pt x="42" y="15"/>
                  </a:lnTo>
                  <a:lnTo>
                    <a:pt x="42" y="17"/>
                  </a:lnTo>
                  <a:lnTo>
                    <a:pt x="43" y="17"/>
                  </a:lnTo>
                  <a:lnTo>
                    <a:pt x="45" y="17"/>
                  </a:lnTo>
                  <a:lnTo>
                    <a:pt x="47" y="17"/>
                  </a:lnTo>
                  <a:lnTo>
                    <a:pt x="49" y="17"/>
                  </a:lnTo>
                  <a:lnTo>
                    <a:pt x="49" y="19"/>
                  </a:lnTo>
                  <a:lnTo>
                    <a:pt x="50" y="19"/>
                  </a:lnTo>
                  <a:lnTo>
                    <a:pt x="52" y="19"/>
                  </a:lnTo>
                  <a:lnTo>
                    <a:pt x="52" y="17"/>
                  </a:lnTo>
                  <a:lnTo>
                    <a:pt x="54" y="17"/>
                  </a:lnTo>
                  <a:lnTo>
                    <a:pt x="56" y="17"/>
                  </a:lnTo>
                  <a:lnTo>
                    <a:pt x="57" y="17"/>
                  </a:lnTo>
                  <a:lnTo>
                    <a:pt x="56" y="17"/>
                  </a:lnTo>
                  <a:lnTo>
                    <a:pt x="56" y="19"/>
                  </a:lnTo>
                  <a:lnTo>
                    <a:pt x="54" y="19"/>
                  </a:lnTo>
                  <a:lnTo>
                    <a:pt x="54" y="21"/>
                  </a:lnTo>
                  <a:lnTo>
                    <a:pt x="56" y="21"/>
                  </a:lnTo>
                  <a:lnTo>
                    <a:pt x="56" y="22"/>
                  </a:lnTo>
                  <a:lnTo>
                    <a:pt x="54" y="22"/>
                  </a:lnTo>
                  <a:lnTo>
                    <a:pt x="54" y="21"/>
                  </a:lnTo>
                  <a:lnTo>
                    <a:pt x="52" y="21"/>
                  </a:lnTo>
                  <a:lnTo>
                    <a:pt x="52" y="19"/>
                  </a:lnTo>
                  <a:lnTo>
                    <a:pt x="52" y="21"/>
                  </a:lnTo>
                  <a:lnTo>
                    <a:pt x="50" y="21"/>
                  </a:lnTo>
                  <a:lnTo>
                    <a:pt x="50" y="19"/>
                  </a:lnTo>
                  <a:lnTo>
                    <a:pt x="50" y="21"/>
                  </a:lnTo>
                  <a:lnTo>
                    <a:pt x="52" y="21"/>
                  </a:lnTo>
                  <a:lnTo>
                    <a:pt x="52" y="22"/>
                  </a:lnTo>
                  <a:lnTo>
                    <a:pt x="50" y="22"/>
                  </a:lnTo>
                  <a:lnTo>
                    <a:pt x="50" y="24"/>
                  </a:lnTo>
                  <a:lnTo>
                    <a:pt x="49" y="24"/>
                  </a:lnTo>
                  <a:lnTo>
                    <a:pt x="47" y="24"/>
                  </a:lnTo>
                  <a:lnTo>
                    <a:pt x="45" y="24"/>
                  </a:lnTo>
                  <a:lnTo>
                    <a:pt x="43" y="24"/>
                  </a:lnTo>
                  <a:lnTo>
                    <a:pt x="42" y="24"/>
                  </a:lnTo>
                  <a:lnTo>
                    <a:pt x="42" y="22"/>
                  </a:lnTo>
                  <a:lnTo>
                    <a:pt x="42" y="21"/>
                  </a:lnTo>
                  <a:lnTo>
                    <a:pt x="40" y="21"/>
                  </a:lnTo>
                  <a:lnTo>
                    <a:pt x="38" y="21"/>
                  </a:lnTo>
                  <a:lnTo>
                    <a:pt x="36" y="21"/>
                  </a:lnTo>
                  <a:lnTo>
                    <a:pt x="36" y="19"/>
                  </a:lnTo>
                  <a:lnTo>
                    <a:pt x="36" y="17"/>
                  </a:lnTo>
                  <a:close/>
                  <a:moveTo>
                    <a:pt x="31" y="21"/>
                  </a:moveTo>
                  <a:lnTo>
                    <a:pt x="31" y="19"/>
                  </a:lnTo>
                  <a:lnTo>
                    <a:pt x="33" y="19"/>
                  </a:lnTo>
                  <a:lnTo>
                    <a:pt x="33" y="17"/>
                  </a:lnTo>
                  <a:lnTo>
                    <a:pt x="31" y="17"/>
                  </a:lnTo>
                  <a:lnTo>
                    <a:pt x="31" y="15"/>
                  </a:lnTo>
                  <a:lnTo>
                    <a:pt x="29" y="15"/>
                  </a:lnTo>
                  <a:lnTo>
                    <a:pt x="29" y="14"/>
                  </a:lnTo>
                  <a:lnTo>
                    <a:pt x="28" y="14"/>
                  </a:lnTo>
                  <a:lnTo>
                    <a:pt x="26" y="14"/>
                  </a:lnTo>
                  <a:lnTo>
                    <a:pt x="26" y="15"/>
                  </a:lnTo>
                  <a:lnTo>
                    <a:pt x="24" y="15"/>
                  </a:lnTo>
                  <a:lnTo>
                    <a:pt x="23" y="15"/>
                  </a:lnTo>
                  <a:lnTo>
                    <a:pt x="21" y="15"/>
                  </a:lnTo>
                  <a:lnTo>
                    <a:pt x="19" y="17"/>
                  </a:lnTo>
                  <a:lnTo>
                    <a:pt x="19" y="15"/>
                  </a:lnTo>
                  <a:lnTo>
                    <a:pt x="17" y="15"/>
                  </a:lnTo>
                  <a:lnTo>
                    <a:pt x="16" y="15"/>
                  </a:lnTo>
                  <a:lnTo>
                    <a:pt x="16" y="14"/>
                  </a:lnTo>
                  <a:lnTo>
                    <a:pt x="16" y="12"/>
                  </a:lnTo>
                  <a:lnTo>
                    <a:pt x="17" y="12"/>
                  </a:lnTo>
                  <a:lnTo>
                    <a:pt x="19" y="12"/>
                  </a:lnTo>
                  <a:lnTo>
                    <a:pt x="21" y="12"/>
                  </a:lnTo>
                  <a:lnTo>
                    <a:pt x="21" y="10"/>
                  </a:lnTo>
                  <a:lnTo>
                    <a:pt x="21" y="9"/>
                  </a:lnTo>
                  <a:lnTo>
                    <a:pt x="19" y="9"/>
                  </a:lnTo>
                  <a:lnTo>
                    <a:pt x="17" y="9"/>
                  </a:lnTo>
                  <a:lnTo>
                    <a:pt x="17" y="10"/>
                  </a:lnTo>
                  <a:lnTo>
                    <a:pt x="16" y="10"/>
                  </a:lnTo>
                  <a:lnTo>
                    <a:pt x="16" y="12"/>
                  </a:lnTo>
                  <a:lnTo>
                    <a:pt x="14" y="12"/>
                  </a:lnTo>
                  <a:lnTo>
                    <a:pt x="14" y="10"/>
                  </a:lnTo>
                  <a:lnTo>
                    <a:pt x="12" y="10"/>
                  </a:lnTo>
                  <a:lnTo>
                    <a:pt x="10" y="10"/>
                  </a:lnTo>
                  <a:lnTo>
                    <a:pt x="10" y="9"/>
                  </a:lnTo>
                  <a:lnTo>
                    <a:pt x="9" y="9"/>
                  </a:lnTo>
                  <a:lnTo>
                    <a:pt x="7" y="9"/>
                  </a:lnTo>
                  <a:lnTo>
                    <a:pt x="7" y="7"/>
                  </a:lnTo>
                  <a:lnTo>
                    <a:pt x="5" y="7"/>
                  </a:lnTo>
                  <a:lnTo>
                    <a:pt x="5" y="5"/>
                  </a:lnTo>
                  <a:lnTo>
                    <a:pt x="5" y="3"/>
                  </a:lnTo>
                  <a:lnTo>
                    <a:pt x="3" y="3"/>
                  </a:lnTo>
                  <a:lnTo>
                    <a:pt x="5" y="3"/>
                  </a:lnTo>
                  <a:lnTo>
                    <a:pt x="5" y="2"/>
                  </a:lnTo>
                  <a:lnTo>
                    <a:pt x="5" y="0"/>
                  </a:lnTo>
                  <a:lnTo>
                    <a:pt x="3" y="0"/>
                  </a:lnTo>
                  <a:lnTo>
                    <a:pt x="3" y="2"/>
                  </a:lnTo>
                  <a:lnTo>
                    <a:pt x="2" y="2"/>
                  </a:lnTo>
                  <a:lnTo>
                    <a:pt x="0" y="2"/>
                  </a:lnTo>
                  <a:lnTo>
                    <a:pt x="0" y="3"/>
                  </a:lnTo>
                  <a:lnTo>
                    <a:pt x="0" y="5"/>
                  </a:lnTo>
                  <a:lnTo>
                    <a:pt x="0" y="7"/>
                  </a:lnTo>
                  <a:lnTo>
                    <a:pt x="0" y="9"/>
                  </a:lnTo>
                  <a:lnTo>
                    <a:pt x="2" y="9"/>
                  </a:lnTo>
                  <a:lnTo>
                    <a:pt x="2" y="10"/>
                  </a:lnTo>
                  <a:lnTo>
                    <a:pt x="3" y="10"/>
                  </a:lnTo>
                  <a:lnTo>
                    <a:pt x="3" y="12"/>
                  </a:lnTo>
                  <a:lnTo>
                    <a:pt x="5" y="14"/>
                  </a:lnTo>
                  <a:lnTo>
                    <a:pt x="5" y="15"/>
                  </a:lnTo>
                  <a:lnTo>
                    <a:pt x="7" y="15"/>
                  </a:lnTo>
                  <a:lnTo>
                    <a:pt x="7" y="17"/>
                  </a:lnTo>
                  <a:lnTo>
                    <a:pt x="9" y="17"/>
                  </a:lnTo>
                  <a:lnTo>
                    <a:pt x="10" y="17"/>
                  </a:lnTo>
                  <a:lnTo>
                    <a:pt x="12" y="17"/>
                  </a:lnTo>
                  <a:lnTo>
                    <a:pt x="10" y="19"/>
                  </a:lnTo>
                  <a:lnTo>
                    <a:pt x="10" y="21"/>
                  </a:lnTo>
                  <a:lnTo>
                    <a:pt x="12" y="21"/>
                  </a:lnTo>
                  <a:lnTo>
                    <a:pt x="12" y="22"/>
                  </a:lnTo>
                  <a:lnTo>
                    <a:pt x="10" y="22"/>
                  </a:lnTo>
                  <a:lnTo>
                    <a:pt x="10" y="24"/>
                  </a:lnTo>
                  <a:lnTo>
                    <a:pt x="10" y="26"/>
                  </a:lnTo>
                  <a:lnTo>
                    <a:pt x="12" y="26"/>
                  </a:lnTo>
                  <a:lnTo>
                    <a:pt x="12" y="24"/>
                  </a:lnTo>
                  <a:lnTo>
                    <a:pt x="12" y="22"/>
                  </a:lnTo>
                  <a:lnTo>
                    <a:pt x="14" y="22"/>
                  </a:lnTo>
                  <a:lnTo>
                    <a:pt x="14" y="24"/>
                  </a:lnTo>
                  <a:lnTo>
                    <a:pt x="16" y="24"/>
                  </a:lnTo>
                  <a:lnTo>
                    <a:pt x="17" y="24"/>
                  </a:lnTo>
                  <a:lnTo>
                    <a:pt x="17" y="22"/>
                  </a:lnTo>
                  <a:lnTo>
                    <a:pt x="19" y="22"/>
                  </a:lnTo>
                  <a:lnTo>
                    <a:pt x="19" y="21"/>
                  </a:lnTo>
                  <a:lnTo>
                    <a:pt x="21" y="21"/>
                  </a:lnTo>
                  <a:lnTo>
                    <a:pt x="21" y="19"/>
                  </a:lnTo>
                  <a:lnTo>
                    <a:pt x="23" y="19"/>
                  </a:lnTo>
                  <a:lnTo>
                    <a:pt x="24" y="19"/>
                  </a:lnTo>
                  <a:lnTo>
                    <a:pt x="24" y="21"/>
                  </a:lnTo>
                  <a:lnTo>
                    <a:pt x="26" y="21"/>
                  </a:lnTo>
                  <a:lnTo>
                    <a:pt x="28" y="21"/>
                  </a:lnTo>
                  <a:lnTo>
                    <a:pt x="29" y="21"/>
                  </a:lnTo>
                  <a:lnTo>
                    <a:pt x="31" y="21"/>
                  </a:lnTo>
                  <a:close/>
                </a:path>
              </a:pathLst>
            </a:custGeom>
            <a:solidFill>
              <a:srgbClr val="19B21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95" name="Freeform 371"/>
            <p:cNvSpPr>
              <a:spLocks noEditPoints="1"/>
            </p:cNvSpPr>
            <p:nvPr/>
          </p:nvSpPr>
          <p:spPr bwMode="auto">
            <a:xfrm>
              <a:off x="1209" y="1408"/>
              <a:ext cx="12" cy="7"/>
            </a:xfrm>
            <a:custGeom>
              <a:avLst/>
              <a:gdLst>
                <a:gd name="T0" fmla="*/ 11 w 12"/>
                <a:gd name="T1" fmla="*/ 5 h 7"/>
                <a:gd name="T2" fmla="*/ 12 w 12"/>
                <a:gd name="T3" fmla="*/ 5 h 7"/>
                <a:gd name="T4" fmla="*/ 12 w 12"/>
                <a:gd name="T5" fmla="*/ 3 h 7"/>
                <a:gd name="T6" fmla="*/ 12 w 12"/>
                <a:gd name="T7" fmla="*/ 5 h 7"/>
                <a:gd name="T8" fmla="*/ 12 w 12"/>
                <a:gd name="T9" fmla="*/ 7 h 7"/>
                <a:gd name="T10" fmla="*/ 12 w 12"/>
                <a:gd name="T11" fmla="*/ 5 h 7"/>
                <a:gd name="T12" fmla="*/ 11 w 12"/>
                <a:gd name="T13" fmla="*/ 5 h 7"/>
                <a:gd name="T14" fmla="*/ 5 w 12"/>
                <a:gd name="T15" fmla="*/ 5 h 7"/>
                <a:gd name="T16" fmla="*/ 4 w 12"/>
                <a:gd name="T17" fmla="*/ 5 h 7"/>
                <a:gd name="T18" fmla="*/ 4 w 12"/>
                <a:gd name="T19" fmla="*/ 7 h 7"/>
                <a:gd name="T20" fmla="*/ 5 w 12"/>
                <a:gd name="T21" fmla="*/ 7 h 7"/>
                <a:gd name="T22" fmla="*/ 5 w 12"/>
                <a:gd name="T23" fmla="*/ 5 h 7"/>
                <a:gd name="T24" fmla="*/ 4 w 12"/>
                <a:gd name="T25" fmla="*/ 0 h 7"/>
                <a:gd name="T26" fmla="*/ 2 w 12"/>
                <a:gd name="T27" fmla="*/ 0 h 7"/>
                <a:gd name="T28" fmla="*/ 2 w 12"/>
                <a:gd name="T29" fmla="*/ 2 h 7"/>
                <a:gd name="T30" fmla="*/ 0 w 12"/>
                <a:gd name="T31" fmla="*/ 2 h 7"/>
                <a:gd name="T32" fmla="*/ 0 w 12"/>
                <a:gd name="T33" fmla="*/ 3 h 7"/>
                <a:gd name="T34" fmla="*/ 2 w 12"/>
                <a:gd name="T35" fmla="*/ 2 h 7"/>
                <a:gd name="T36" fmla="*/ 4 w 12"/>
                <a:gd name="T37" fmla="*/ 2 h 7"/>
                <a:gd name="T38" fmla="*/ 4 w 12"/>
                <a:gd name="T3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7">
                  <a:moveTo>
                    <a:pt x="11" y="5"/>
                  </a:moveTo>
                  <a:lnTo>
                    <a:pt x="12" y="5"/>
                  </a:lnTo>
                  <a:lnTo>
                    <a:pt x="12" y="3"/>
                  </a:lnTo>
                  <a:lnTo>
                    <a:pt x="12" y="5"/>
                  </a:lnTo>
                  <a:lnTo>
                    <a:pt x="12" y="7"/>
                  </a:lnTo>
                  <a:lnTo>
                    <a:pt x="12" y="5"/>
                  </a:lnTo>
                  <a:lnTo>
                    <a:pt x="11" y="5"/>
                  </a:lnTo>
                  <a:close/>
                  <a:moveTo>
                    <a:pt x="5" y="5"/>
                  </a:moveTo>
                  <a:lnTo>
                    <a:pt x="4" y="5"/>
                  </a:lnTo>
                  <a:lnTo>
                    <a:pt x="4" y="7"/>
                  </a:lnTo>
                  <a:lnTo>
                    <a:pt x="5" y="7"/>
                  </a:lnTo>
                  <a:lnTo>
                    <a:pt x="5" y="5"/>
                  </a:lnTo>
                  <a:close/>
                  <a:moveTo>
                    <a:pt x="4" y="0"/>
                  </a:moveTo>
                  <a:lnTo>
                    <a:pt x="2" y="0"/>
                  </a:lnTo>
                  <a:lnTo>
                    <a:pt x="2" y="2"/>
                  </a:lnTo>
                  <a:lnTo>
                    <a:pt x="0" y="2"/>
                  </a:lnTo>
                  <a:lnTo>
                    <a:pt x="0" y="3"/>
                  </a:lnTo>
                  <a:lnTo>
                    <a:pt x="2" y="2"/>
                  </a:lnTo>
                  <a:lnTo>
                    <a:pt x="4" y="2"/>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96" name="Freeform 372"/>
            <p:cNvSpPr>
              <a:spLocks noEditPoints="1"/>
            </p:cNvSpPr>
            <p:nvPr/>
          </p:nvSpPr>
          <p:spPr bwMode="auto">
            <a:xfrm>
              <a:off x="1192" y="1375"/>
              <a:ext cx="5" cy="10"/>
            </a:xfrm>
            <a:custGeom>
              <a:avLst/>
              <a:gdLst>
                <a:gd name="T0" fmla="*/ 5 w 5"/>
                <a:gd name="T1" fmla="*/ 0 h 10"/>
                <a:gd name="T2" fmla="*/ 3 w 5"/>
                <a:gd name="T3" fmla="*/ 0 h 10"/>
                <a:gd name="T4" fmla="*/ 3 w 5"/>
                <a:gd name="T5" fmla="*/ 2 h 10"/>
                <a:gd name="T6" fmla="*/ 3 w 5"/>
                <a:gd name="T7" fmla="*/ 4 h 10"/>
                <a:gd name="T8" fmla="*/ 5 w 5"/>
                <a:gd name="T9" fmla="*/ 4 h 10"/>
                <a:gd name="T10" fmla="*/ 5 w 5"/>
                <a:gd name="T11" fmla="*/ 2 h 10"/>
                <a:gd name="T12" fmla="*/ 3 w 5"/>
                <a:gd name="T13" fmla="*/ 2 h 10"/>
                <a:gd name="T14" fmla="*/ 3 w 5"/>
                <a:gd name="T15" fmla="*/ 0 h 10"/>
                <a:gd name="T16" fmla="*/ 5 w 5"/>
                <a:gd name="T17" fmla="*/ 0 h 10"/>
                <a:gd name="T18" fmla="*/ 0 w 5"/>
                <a:gd name="T19" fmla="*/ 10 h 10"/>
                <a:gd name="T20" fmla="*/ 0 w 5"/>
                <a:gd name="T21" fmla="*/ 10 h 10"/>
                <a:gd name="T22" fmla="*/ 0 w 5"/>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0">
                  <a:moveTo>
                    <a:pt x="5" y="0"/>
                  </a:moveTo>
                  <a:lnTo>
                    <a:pt x="3" y="0"/>
                  </a:lnTo>
                  <a:lnTo>
                    <a:pt x="3" y="2"/>
                  </a:lnTo>
                  <a:lnTo>
                    <a:pt x="3" y="4"/>
                  </a:lnTo>
                  <a:lnTo>
                    <a:pt x="5" y="4"/>
                  </a:lnTo>
                  <a:lnTo>
                    <a:pt x="5" y="2"/>
                  </a:lnTo>
                  <a:lnTo>
                    <a:pt x="3" y="2"/>
                  </a:lnTo>
                  <a:lnTo>
                    <a:pt x="3" y="0"/>
                  </a:lnTo>
                  <a:lnTo>
                    <a:pt x="5" y="0"/>
                  </a:lnTo>
                  <a:close/>
                  <a:moveTo>
                    <a:pt x="0" y="10"/>
                  </a:moveTo>
                  <a:lnTo>
                    <a:pt x="0" y="10"/>
                  </a:lnTo>
                  <a:lnTo>
                    <a:pt x="0"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97" name="Freeform 373"/>
            <p:cNvSpPr>
              <a:spLocks noEditPoints="1"/>
            </p:cNvSpPr>
            <p:nvPr/>
          </p:nvSpPr>
          <p:spPr bwMode="auto">
            <a:xfrm>
              <a:off x="1202" y="1389"/>
              <a:ext cx="25" cy="24"/>
            </a:xfrm>
            <a:custGeom>
              <a:avLst/>
              <a:gdLst>
                <a:gd name="T0" fmla="*/ 6 w 25"/>
                <a:gd name="T1" fmla="*/ 14 h 24"/>
                <a:gd name="T2" fmla="*/ 4 w 25"/>
                <a:gd name="T3" fmla="*/ 16 h 24"/>
                <a:gd name="T4" fmla="*/ 4 w 25"/>
                <a:gd name="T5" fmla="*/ 12 h 24"/>
                <a:gd name="T6" fmla="*/ 2 w 25"/>
                <a:gd name="T7" fmla="*/ 9 h 24"/>
                <a:gd name="T8" fmla="*/ 2 w 25"/>
                <a:gd name="T9" fmla="*/ 5 h 24"/>
                <a:gd name="T10" fmla="*/ 0 w 25"/>
                <a:gd name="T11" fmla="*/ 3 h 24"/>
                <a:gd name="T12" fmla="*/ 4 w 25"/>
                <a:gd name="T13" fmla="*/ 2 h 24"/>
                <a:gd name="T14" fmla="*/ 4 w 25"/>
                <a:gd name="T15" fmla="*/ 5 h 24"/>
                <a:gd name="T16" fmla="*/ 6 w 25"/>
                <a:gd name="T17" fmla="*/ 7 h 24"/>
                <a:gd name="T18" fmla="*/ 6 w 25"/>
                <a:gd name="T19" fmla="*/ 10 h 24"/>
                <a:gd name="T20" fmla="*/ 16 w 25"/>
                <a:gd name="T21" fmla="*/ 12 h 24"/>
                <a:gd name="T22" fmla="*/ 18 w 25"/>
                <a:gd name="T23" fmla="*/ 14 h 24"/>
                <a:gd name="T24" fmla="*/ 18 w 25"/>
                <a:gd name="T25" fmla="*/ 17 h 24"/>
                <a:gd name="T26" fmla="*/ 16 w 25"/>
                <a:gd name="T27" fmla="*/ 19 h 24"/>
                <a:gd name="T28" fmla="*/ 14 w 25"/>
                <a:gd name="T29" fmla="*/ 21 h 24"/>
                <a:gd name="T30" fmla="*/ 12 w 25"/>
                <a:gd name="T31" fmla="*/ 19 h 24"/>
                <a:gd name="T32" fmla="*/ 11 w 25"/>
                <a:gd name="T33" fmla="*/ 21 h 24"/>
                <a:gd name="T34" fmla="*/ 14 w 25"/>
                <a:gd name="T35" fmla="*/ 21 h 24"/>
                <a:gd name="T36" fmla="*/ 12 w 25"/>
                <a:gd name="T37" fmla="*/ 22 h 24"/>
                <a:gd name="T38" fmla="*/ 14 w 25"/>
                <a:gd name="T39" fmla="*/ 24 h 24"/>
                <a:gd name="T40" fmla="*/ 16 w 25"/>
                <a:gd name="T41" fmla="*/ 22 h 24"/>
                <a:gd name="T42" fmla="*/ 18 w 25"/>
                <a:gd name="T43" fmla="*/ 24 h 24"/>
                <a:gd name="T44" fmla="*/ 19 w 25"/>
                <a:gd name="T45" fmla="*/ 22 h 24"/>
                <a:gd name="T46" fmla="*/ 19 w 25"/>
                <a:gd name="T47" fmla="*/ 19 h 24"/>
                <a:gd name="T48" fmla="*/ 19 w 25"/>
                <a:gd name="T49" fmla="*/ 19 h 24"/>
                <a:gd name="T50" fmla="*/ 19 w 25"/>
                <a:gd name="T51" fmla="*/ 16 h 24"/>
                <a:gd name="T52" fmla="*/ 21 w 25"/>
                <a:gd name="T53" fmla="*/ 17 h 24"/>
                <a:gd name="T54" fmla="*/ 23 w 25"/>
                <a:gd name="T55" fmla="*/ 16 h 24"/>
                <a:gd name="T56" fmla="*/ 25 w 25"/>
                <a:gd name="T57" fmla="*/ 14 h 24"/>
                <a:gd name="T58" fmla="*/ 23 w 25"/>
                <a:gd name="T59" fmla="*/ 12 h 24"/>
                <a:gd name="T60" fmla="*/ 23 w 25"/>
                <a:gd name="T61" fmla="*/ 9 h 24"/>
                <a:gd name="T62" fmla="*/ 21 w 25"/>
                <a:gd name="T63" fmla="*/ 7 h 24"/>
                <a:gd name="T64" fmla="*/ 21 w 25"/>
                <a:gd name="T65" fmla="*/ 3 h 24"/>
                <a:gd name="T66" fmla="*/ 19 w 25"/>
                <a:gd name="T67" fmla="*/ 2 h 24"/>
                <a:gd name="T68" fmla="*/ 18 w 25"/>
                <a:gd name="T69" fmla="*/ 0 h 24"/>
                <a:gd name="T70" fmla="*/ 14 w 25"/>
                <a:gd name="T71" fmla="*/ 0 h 24"/>
                <a:gd name="T72" fmla="*/ 12 w 25"/>
                <a:gd name="T73" fmla="*/ 2 h 24"/>
                <a:gd name="T74" fmla="*/ 11 w 25"/>
                <a:gd name="T75" fmla="*/ 3 h 24"/>
                <a:gd name="T76" fmla="*/ 12 w 25"/>
                <a:gd name="T77" fmla="*/ 5 h 24"/>
                <a:gd name="T78" fmla="*/ 12 w 25"/>
                <a:gd name="T79" fmla="*/ 9 h 24"/>
                <a:gd name="T80" fmla="*/ 14 w 25"/>
                <a:gd name="T81" fmla="*/ 10 h 24"/>
                <a:gd name="T82" fmla="*/ 16 w 25"/>
                <a:gd name="T8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 h="24">
                  <a:moveTo>
                    <a:pt x="6" y="12"/>
                  </a:moveTo>
                  <a:lnTo>
                    <a:pt x="6" y="14"/>
                  </a:lnTo>
                  <a:lnTo>
                    <a:pt x="6" y="16"/>
                  </a:lnTo>
                  <a:lnTo>
                    <a:pt x="4" y="16"/>
                  </a:lnTo>
                  <a:lnTo>
                    <a:pt x="4" y="14"/>
                  </a:lnTo>
                  <a:lnTo>
                    <a:pt x="4" y="12"/>
                  </a:lnTo>
                  <a:lnTo>
                    <a:pt x="2" y="10"/>
                  </a:lnTo>
                  <a:lnTo>
                    <a:pt x="2" y="9"/>
                  </a:lnTo>
                  <a:lnTo>
                    <a:pt x="2" y="7"/>
                  </a:lnTo>
                  <a:lnTo>
                    <a:pt x="2" y="5"/>
                  </a:lnTo>
                  <a:lnTo>
                    <a:pt x="0" y="5"/>
                  </a:lnTo>
                  <a:lnTo>
                    <a:pt x="0" y="3"/>
                  </a:lnTo>
                  <a:lnTo>
                    <a:pt x="2" y="2"/>
                  </a:lnTo>
                  <a:lnTo>
                    <a:pt x="4" y="2"/>
                  </a:lnTo>
                  <a:lnTo>
                    <a:pt x="4" y="3"/>
                  </a:lnTo>
                  <a:lnTo>
                    <a:pt x="4" y="5"/>
                  </a:lnTo>
                  <a:lnTo>
                    <a:pt x="4" y="7"/>
                  </a:lnTo>
                  <a:lnTo>
                    <a:pt x="6" y="7"/>
                  </a:lnTo>
                  <a:lnTo>
                    <a:pt x="6" y="9"/>
                  </a:lnTo>
                  <a:lnTo>
                    <a:pt x="6" y="10"/>
                  </a:lnTo>
                  <a:lnTo>
                    <a:pt x="6" y="12"/>
                  </a:lnTo>
                  <a:close/>
                  <a:moveTo>
                    <a:pt x="16" y="12"/>
                  </a:moveTo>
                  <a:lnTo>
                    <a:pt x="16" y="14"/>
                  </a:lnTo>
                  <a:lnTo>
                    <a:pt x="18" y="14"/>
                  </a:lnTo>
                  <a:lnTo>
                    <a:pt x="18" y="16"/>
                  </a:lnTo>
                  <a:lnTo>
                    <a:pt x="18" y="17"/>
                  </a:lnTo>
                  <a:lnTo>
                    <a:pt x="16" y="17"/>
                  </a:lnTo>
                  <a:lnTo>
                    <a:pt x="16" y="19"/>
                  </a:lnTo>
                  <a:lnTo>
                    <a:pt x="14" y="19"/>
                  </a:lnTo>
                  <a:lnTo>
                    <a:pt x="14" y="21"/>
                  </a:lnTo>
                  <a:lnTo>
                    <a:pt x="12" y="21"/>
                  </a:lnTo>
                  <a:lnTo>
                    <a:pt x="12" y="19"/>
                  </a:lnTo>
                  <a:lnTo>
                    <a:pt x="11" y="19"/>
                  </a:lnTo>
                  <a:lnTo>
                    <a:pt x="11" y="21"/>
                  </a:lnTo>
                  <a:lnTo>
                    <a:pt x="12" y="21"/>
                  </a:lnTo>
                  <a:lnTo>
                    <a:pt x="14" y="21"/>
                  </a:lnTo>
                  <a:lnTo>
                    <a:pt x="14" y="22"/>
                  </a:lnTo>
                  <a:lnTo>
                    <a:pt x="12" y="22"/>
                  </a:lnTo>
                  <a:lnTo>
                    <a:pt x="12" y="24"/>
                  </a:lnTo>
                  <a:lnTo>
                    <a:pt x="14" y="24"/>
                  </a:lnTo>
                  <a:lnTo>
                    <a:pt x="14" y="22"/>
                  </a:lnTo>
                  <a:lnTo>
                    <a:pt x="16" y="22"/>
                  </a:lnTo>
                  <a:lnTo>
                    <a:pt x="18" y="22"/>
                  </a:lnTo>
                  <a:lnTo>
                    <a:pt x="18" y="24"/>
                  </a:lnTo>
                  <a:lnTo>
                    <a:pt x="19" y="24"/>
                  </a:lnTo>
                  <a:lnTo>
                    <a:pt x="19" y="22"/>
                  </a:lnTo>
                  <a:lnTo>
                    <a:pt x="19" y="21"/>
                  </a:lnTo>
                  <a:lnTo>
                    <a:pt x="19" y="19"/>
                  </a:lnTo>
                  <a:lnTo>
                    <a:pt x="18" y="19"/>
                  </a:lnTo>
                  <a:lnTo>
                    <a:pt x="19" y="19"/>
                  </a:lnTo>
                  <a:lnTo>
                    <a:pt x="19" y="17"/>
                  </a:lnTo>
                  <a:lnTo>
                    <a:pt x="19" y="16"/>
                  </a:lnTo>
                  <a:lnTo>
                    <a:pt x="19" y="17"/>
                  </a:lnTo>
                  <a:lnTo>
                    <a:pt x="21" y="17"/>
                  </a:lnTo>
                  <a:lnTo>
                    <a:pt x="23" y="17"/>
                  </a:lnTo>
                  <a:lnTo>
                    <a:pt x="23" y="16"/>
                  </a:lnTo>
                  <a:lnTo>
                    <a:pt x="25" y="16"/>
                  </a:lnTo>
                  <a:lnTo>
                    <a:pt x="25" y="14"/>
                  </a:lnTo>
                  <a:lnTo>
                    <a:pt x="25" y="12"/>
                  </a:lnTo>
                  <a:lnTo>
                    <a:pt x="23" y="12"/>
                  </a:lnTo>
                  <a:lnTo>
                    <a:pt x="23" y="10"/>
                  </a:lnTo>
                  <a:lnTo>
                    <a:pt x="23" y="9"/>
                  </a:lnTo>
                  <a:lnTo>
                    <a:pt x="23" y="7"/>
                  </a:lnTo>
                  <a:lnTo>
                    <a:pt x="21" y="7"/>
                  </a:lnTo>
                  <a:lnTo>
                    <a:pt x="21" y="5"/>
                  </a:lnTo>
                  <a:lnTo>
                    <a:pt x="21" y="3"/>
                  </a:lnTo>
                  <a:lnTo>
                    <a:pt x="19" y="3"/>
                  </a:lnTo>
                  <a:lnTo>
                    <a:pt x="19" y="2"/>
                  </a:lnTo>
                  <a:lnTo>
                    <a:pt x="18" y="2"/>
                  </a:lnTo>
                  <a:lnTo>
                    <a:pt x="18" y="0"/>
                  </a:lnTo>
                  <a:lnTo>
                    <a:pt x="16" y="0"/>
                  </a:lnTo>
                  <a:lnTo>
                    <a:pt x="14" y="0"/>
                  </a:lnTo>
                  <a:lnTo>
                    <a:pt x="14" y="2"/>
                  </a:lnTo>
                  <a:lnTo>
                    <a:pt x="12" y="2"/>
                  </a:lnTo>
                  <a:lnTo>
                    <a:pt x="12" y="3"/>
                  </a:lnTo>
                  <a:lnTo>
                    <a:pt x="11" y="3"/>
                  </a:lnTo>
                  <a:lnTo>
                    <a:pt x="11" y="5"/>
                  </a:lnTo>
                  <a:lnTo>
                    <a:pt x="12" y="5"/>
                  </a:lnTo>
                  <a:lnTo>
                    <a:pt x="12" y="7"/>
                  </a:lnTo>
                  <a:lnTo>
                    <a:pt x="12" y="9"/>
                  </a:lnTo>
                  <a:lnTo>
                    <a:pt x="14" y="9"/>
                  </a:lnTo>
                  <a:lnTo>
                    <a:pt x="14" y="10"/>
                  </a:lnTo>
                  <a:lnTo>
                    <a:pt x="16" y="10"/>
                  </a:lnTo>
                  <a:lnTo>
                    <a:pt x="16" y="12"/>
                  </a:lnTo>
                  <a:close/>
                </a:path>
              </a:pathLst>
            </a:custGeom>
            <a:solidFill>
              <a:srgbClr val="F2BF8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98" name="Freeform 374"/>
            <p:cNvSpPr>
              <a:spLocks noEditPoints="1"/>
            </p:cNvSpPr>
            <p:nvPr/>
          </p:nvSpPr>
          <p:spPr bwMode="auto">
            <a:xfrm>
              <a:off x="1183" y="1396"/>
              <a:ext cx="45" cy="24"/>
            </a:xfrm>
            <a:custGeom>
              <a:avLst/>
              <a:gdLst>
                <a:gd name="T0" fmla="*/ 2 w 45"/>
                <a:gd name="T1" fmla="*/ 2 h 24"/>
                <a:gd name="T2" fmla="*/ 2 w 45"/>
                <a:gd name="T3" fmla="*/ 0 h 24"/>
                <a:gd name="T4" fmla="*/ 2 w 45"/>
                <a:gd name="T5" fmla="*/ 2 h 24"/>
                <a:gd name="T6" fmla="*/ 0 w 45"/>
                <a:gd name="T7" fmla="*/ 2 h 24"/>
                <a:gd name="T8" fmla="*/ 0 w 45"/>
                <a:gd name="T9" fmla="*/ 3 h 24"/>
                <a:gd name="T10" fmla="*/ 2 w 45"/>
                <a:gd name="T11" fmla="*/ 3 h 24"/>
                <a:gd name="T12" fmla="*/ 2 w 45"/>
                <a:gd name="T13" fmla="*/ 2 h 24"/>
                <a:gd name="T14" fmla="*/ 12 w 45"/>
                <a:gd name="T15" fmla="*/ 22 h 24"/>
                <a:gd name="T16" fmla="*/ 12 w 45"/>
                <a:gd name="T17" fmla="*/ 21 h 24"/>
                <a:gd name="T18" fmla="*/ 11 w 45"/>
                <a:gd name="T19" fmla="*/ 21 h 24"/>
                <a:gd name="T20" fmla="*/ 11 w 45"/>
                <a:gd name="T21" fmla="*/ 22 h 24"/>
                <a:gd name="T22" fmla="*/ 11 w 45"/>
                <a:gd name="T23" fmla="*/ 24 h 24"/>
                <a:gd name="T24" fmla="*/ 9 w 45"/>
                <a:gd name="T25" fmla="*/ 24 h 24"/>
                <a:gd name="T26" fmla="*/ 11 w 45"/>
                <a:gd name="T27" fmla="*/ 24 h 24"/>
                <a:gd name="T28" fmla="*/ 12 w 45"/>
                <a:gd name="T29" fmla="*/ 24 h 24"/>
                <a:gd name="T30" fmla="*/ 12 w 45"/>
                <a:gd name="T31" fmla="*/ 22 h 24"/>
                <a:gd name="T32" fmla="*/ 44 w 45"/>
                <a:gd name="T33" fmla="*/ 15 h 24"/>
                <a:gd name="T34" fmla="*/ 45 w 45"/>
                <a:gd name="T35" fmla="*/ 15 h 24"/>
                <a:gd name="T36" fmla="*/ 45 w 45"/>
                <a:gd name="T37" fmla="*/ 14 h 24"/>
                <a:gd name="T38" fmla="*/ 44 w 45"/>
                <a:gd name="T39" fmla="*/ 14 h 24"/>
                <a:gd name="T40" fmla="*/ 42 w 45"/>
                <a:gd name="T41" fmla="*/ 14 h 24"/>
                <a:gd name="T42" fmla="*/ 42 w 45"/>
                <a:gd name="T43" fmla="*/ 15 h 24"/>
                <a:gd name="T44" fmla="*/ 42 w 45"/>
                <a:gd name="T45" fmla="*/ 14 h 24"/>
                <a:gd name="T46" fmla="*/ 40 w 45"/>
                <a:gd name="T47" fmla="*/ 14 h 24"/>
                <a:gd name="T48" fmla="*/ 40 w 45"/>
                <a:gd name="T49" fmla="*/ 15 h 24"/>
                <a:gd name="T50" fmla="*/ 42 w 45"/>
                <a:gd name="T51" fmla="*/ 15 h 24"/>
                <a:gd name="T52" fmla="*/ 44 w 45"/>
                <a:gd name="T53"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24">
                  <a:moveTo>
                    <a:pt x="2" y="2"/>
                  </a:moveTo>
                  <a:lnTo>
                    <a:pt x="2" y="0"/>
                  </a:lnTo>
                  <a:lnTo>
                    <a:pt x="2" y="2"/>
                  </a:lnTo>
                  <a:lnTo>
                    <a:pt x="0" y="2"/>
                  </a:lnTo>
                  <a:lnTo>
                    <a:pt x="0" y="3"/>
                  </a:lnTo>
                  <a:lnTo>
                    <a:pt x="2" y="3"/>
                  </a:lnTo>
                  <a:lnTo>
                    <a:pt x="2" y="2"/>
                  </a:lnTo>
                  <a:close/>
                  <a:moveTo>
                    <a:pt x="12" y="22"/>
                  </a:moveTo>
                  <a:lnTo>
                    <a:pt x="12" y="21"/>
                  </a:lnTo>
                  <a:lnTo>
                    <a:pt x="11" y="21"/>
                  </a:lnTo>
                  <a:lnTo>
                    <a:pt x="11" y="22"/>
                  </a:lnTo>
                  <a:lnTo>
                    <a:pt x="11" y="24"/>
                  </a:lnTo>
                  <a:lnTo>
                    <a:pt x="9" y="24"/>
                  </a:lnTo>
                  <a:lnTo>
                    <a:pt x="11" y="24"/>
                  </a:lnTo>
                  <a:lnTo>
                    <a:pt x="12" y="24"/>
                  </a:lnTo>
                  <a:lnTo>
                    <a:pt x="12" y="22"/>
                  </a:lnTo>
                  <a:close/>
                  <a:moveTo>
                    <a:pt x="44" y="15"/>
                  </a:moveTo>
                  <a:lnTo>
                    <a:pt x="45" y="15"/>
                  </a:lnTo>
                  <a:lnTo>
                    <a:pt x="45" y="14"/>
                  </a:lnTo>
                  <a:lnTo>
                    <a:pt x="44" y="14"/>
                  </a:lnTo>
                  <a:lnTo>
                    <a:pt x="42" y="14"/>
                  </a:lnTo>
                  <a:lnTo>
                    <a:pt x="42" y="15"/>
                  </a:lnTo>
                  <a:lnTo>
                    <a:pt x="42" y="14"/>
                  </a:lnTo>
                  <a:lnTo>
                    <a:pt x="40" y="14"/>
                  </a:lnTo>
                  <a:lnTo>
                    <a:pt x="40" y="15"/>
                  </a:lnTo>
                  <a:lnTo>
                    <a:pt x="42" y="15"/>
                  </a:lnTo>
                  <a:lnTo>
                    <a:pt x="44" y="15"/>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99" name="Rectangle 375"/>
            <p:cNvSpPr>
              <a:spLocks noChangeArrowheads="1"/>
            </p:cNvSpPr>
            <p:nvPr/>
          </p:nvSpPr>
          <p:spPr bwMode="auto">
            <a:xfrm>
              <a:off x="4969" y="1630"/>
              <a:ext cx="322" cy="240"/>
            </a:xfrm>
            <a:prstGeom prst="rect">
              <a:avLst/>
            </a:prstGeom>
            <a:solidFill>
              <a:srgbClr val="0066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00" name="Freeform 376"/>
            <p:cNvSpPr>
              <a:spLocks/>
            </p:cNvSpPr>
            <p:nvPr/>
          </p:nvSpPr>
          <p:spPr bwMode="auto">
            <a:xfrm>
              <a:off x="4969" y="1630"/>
              <a:ext cx="158" cy="118"/>
            </a:xfrm>
            <a:custGeom>
              <a:avLst/>
              <a:gdLst>
                <a:gd name="T0" fmla="*/ 91 w 158"/>
                <a:gd name="T1" fmla="*/ 59 h 118"/>
                <a:gd name="T2" fmla="*/ 158 w 158"/>
                <a:gd name="T3" fmla="*/ 12 h 118"/>
                <a:gd name="T4" fmla="*/ 158 w 158"/>
                <a:gd name="T5" fmla="*/ 0 h 118"/>
                <a:gd name="T6" fmla="*/ 144 w 158"/>
                <a:gd name="T7" fmla="*/ 0 h 118"/>
                <a:gd name="T8" fmla="*/ 78 w 158"/>
                <a:gd name="T9" fmla="*/ 49 h 118"/>
                <a:gd name="T10" fmla="*/ 11 w 158"/>
                <a:gd name="T11" fmla="*/ 0 h 118"/>
                <a:gd name="T12" fmla="*/ 0 w 158"/>
                <a:gd name="T13" fmla="*/ 0 h 118"/>
                <a:gd name="T14" fmla="*/ 0 w 158"/>
                <a:gd name="T15" fmla="*/ 9 h 118"/>
                <a:gd name="T16" fmla="*/ 65 w 158"/>
                <a:gd name="T17" fmla="*/ 59 h 118"/>
                <a:gd name="T18" fmla="*/ 0 w 158"/>
                <a:gd name="T19" fmla="*/ 106 h 118"/>
                <a:gd name="T20" fmla="*/ 0 w 158"/>
                <a:gd name="T21" fmla="*/ 118 h 118"/>
                <a:gd name="T22" fmla="*/ 14 w 158"/>
                <a:gd name="T23" fmla="*/ 118 h 118"/>
                <a:gd name="T24" fmla="*/ 78 w 158"/>
                <a:gd name="T25" fmla="*/ 70 h 118"/>
                <a:gd name="T26" fmla="*/ 146 w 158"/>
                <a:gd name="T27" fmla="*/ 118 h 118"/>
                <a:gd name="T28" fmla="*/ 157 w 158"/>
                <a:gd name="T29" fmla="*/ 118 h 118"/>
                <a:gd name="T30" fmla="*/ 157 w 158"/>
                <a:gd name="T31" fmla="*/ 108 h 118"/>
                <a:gd name="T32" fmla="*/ 91 w 158"/>
                <a:gd name="T33"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18">
                  <a:moveTo>
                    <a:pt x="91" y="59"/>
                  </a:moveTo>
                  <a:lnTo>
                    <a:pt x="158" y="12"/>
                  </a:lnTo>
                  <a:lnTo>
                    <a:pt x="158" y="0"/>
                  </a:lnTo>
                  <a:lnTo>
                    <a:pt x="144" y="0"/>
                  </a:lnTo>
                  <a:lnTo>
                    <a:pt x="78" y="49"/>
                  </a:lnTo>
                  <a:lnTo>
                    <a:pt x="11" y="0"/>
                  </a:lnTo>
                  <a:lnTo>
                    <a:pt x="0" y="0"/>
                  </a:lnTo>
                  <a:lnTo>
                    <a:pt x="0" y="9"/>
                  </a:lnTo>
                  <a:lnTo>
                    <a:pt x="65" y="59"/>
                  </a:lnTo>
                  <a:lnTo>
                    <a:pt x="0" y="106"/>
                  </a:lnTo>
                  <a:lnTo>
                    <a:pt x="0" y="118"/>
                  </a:lnTo>
                  <a:lnTo>
                    <a:pt x="14" y="118"/>
                  </a:lnTo>
                  <a:lnTo>
                    <a:pt x="78" y="70"/>
                  </a:lnTo>
                  <a:lnTo>
                    <a:pt x="146" y="118"/>
                  </a:lnTo>
                  <a:lnTo>
                    <a:pt x="157" y="118"/>
                  </a:lnTo>
                  <a:lnTo>
                    <a:pt x="157" y="108"/>
                  </a:lnTo>
                  <a:lnTo>
                    <a:pt x="91" y="5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01" name="Freeform 377"/>
            <p:cNvSpPr>
              <a:spLocks noEditPoints="1"/>
            </p:cNvSpPr>
            <p:nvPr/>
          </p:nvSpPr>
          <p:spPr bwMode="auto">
            <a:xfrm>
              <a:off x="4969" y="1630"/>
              <a:ext cx="318" cy="224"/>
            </a:xfrm>
            <a:custGeom>
              <a:avLst/>
              <a:gdLst>
                <a:gd name="T0" fmla="*/ 271 w 318"/>
                <a:gd name="T1" fmla="*/ 224 h 224"/>
                <a:gd name="T2" fmla="*/ 282 w 318"/>
                <a:gd name="T3" fmla="*/ 210 h 224"/>
                <a:gd name="T4" fmla="*/ 278 w 318"/>
                <a:gd name="T5" fmla="*/ 193 h 224"/>
                <a:gd name="T6" fmla="*/ 263 w 318"/>
                <a:gd name="T7" fmla="*/ 184 h 224"/>
                <a:gd name="T8" fmla="*/ 247 w 318"/>
                <a:gd name="T9" fmla="*/ 193 h 224"/>
                <a:gd name="T10" fmla="*/ 242 w 318"/>
                <a:gd name="T11" fmla="*/ 210 h 224"/>
                <a:gd name="T12" fmla="*/ 254 w 318"/>
                <a:gd name="T13" fmla="*/ 224 h 224"/>
                <a:gd name="T14" fmla="*/ 266 w 318"/>
                <a:gd name="T15" fmla="*/ 148 h 224"/>
                <a:gd name="T16" fmla="*/ 263 w 318"/>
                <a:gd name="T17" fmla="*/ 137 h 224"/>
                <a:gd name="T18" fmla="*/ 271 w 318"/>
                <a:gd name="T19" fmla="*/ 131 h 224"/>
                <a:gd name="T20" fmla="*/ 282 w 318"/>
                <a:gd name="T21" fmla="*/ 137 h 224"/>
                <a:gd name="T22" fmla="*/ 278 w 318"/>
                <a:gd name="T23" fmla="*/ 148 h 224"/>
                <a:gd name="T24" fmla="*/ 266 w 318"/>
                <a:gd name="T25" fmla="*/ 148 h 224"/>
                <a:gd name="T26" fmla="*/ 306 w 318"/>
                <a:gd name="T27" fmla="*/ 104 h 224"/>
                <a:gd name="T28" fmla="*/ 318 w 318"/>
                <a:gd name="T29" fmla="*/ 91 h 224"/>
                <a:gd name="T30" fmla="*/ 315 w 318"/>
                <a:gd name="T31" fmla="*/ 73 h 224"/>
                <a:gd name="T32" fmla="*/ 297 w 318"/>
                <a:gd name="T33" fmla="*/ 66 h 224"/>
                <a:gd name="T34" fmla="*/ 282 w 318"/>
                <a:gd name="T35" fmla="*/ 73 h 224"/>
                <a:gd name="T36" fmla="*/ 278 w 318"/>
                <a:gd name="T37" fmla="*/ 91 h 224"/>
                <a:gd name="T38" fmla="*/ 289 w 318"/>
                <a:gd name="T39" fmla="*/ 104 h 224"/>
                <a:gd name="T40" fmla="*/ 242 w 318"/>
                <a:gd name="T41" fmla="*/ 51 h 224"/>
                <a:gd name="T42" fmla="*/ 250 w 318"/>
                <a:gd name="T43" fmla="*/ 47 h 224"/>
                <a:gd name="T44" fmla="*/ 252 w 318"/>
                <a:gd name="T45" fmla="*/ 39 h 224"/>
                <a:gd name="T46" fmla="*/ 245 w 318"/>
                <a:gd name="T47" fmla="*/ 30 h 224"/>
                <a:gd name="T48" fmla="*/ 236 w 318"/>
                <a:gd name="T49" fmla="*/ 30 h 224"/>
                <a:gd name="T50" fmla="*/ 230 w 318"/>
                <a:gd name="T51" fmla="*/ 39 h 224"/>
                <a:gd name="T52" fmla="*/ 233 w 318"/>
                <a:gd name="T53" fmla="*/ 47 h 224"/>
                <a:gd name="T54" fmla="*/ 242 w 318"/>
                <a:gd name="T55" fmla="*/ 51 h 224"/>
                <a:gd name="T56" fmla="*/ 209 w 318"/>
                <a:gd name="T57" fmla="*/ 117 h 224"/>
                <a:gd name="T58" fmla="*/ 221 w 318"/>
                <a:gd name="T59" fmla="*/ 104 h 224"/>
                <a:gd name="T60" fmla="*/ 217 w 318"/>
                <a:gd name="T61" fmla="*/ 87 h 224"/>
                <a:gd name="T62" fmla="*/ 200 w 318"/>
                <a:gd name="T63" fmla="*/ 78 h 224"/>
                <a:gd name="T64" fmla="*/ 184 w 318"/>
                <a:gd name="T65" fmla="*/ 87 h 224"/>
                <a:gd name="T66" fmla="*/ 181 w 318"/>
                <a:gd name="T67" fmla="*/ 104 h 224"/>
                <a:gd name="T68" fmla="*/ 191 w 318"/>
                <a:gd name="T69" fmla="*/ 117 h 224"/>
                <a:gd name="T70" fmla="*/ 87 w 318"/>
                <a:gd name="T71" fmla="*/ 207 h 224"/>
                <a:gd name="T72" fmla="*/ 103 w 318"/>
                <a:gd name="T73" fmla="*/ 200 h 224"/>
                <a:gd name="T74" fmla="*/ 106 w 318"/>
                <a:gd name="T75" fmla="*/ 183 h 224"/>
                <a:gd name="T76" fmla="*/ 96 w 318"/>
                <a:gd name="T77" fmla="*/ 169 h 224"/>
                <a:gd name="T78" fmla="*/ 78 w 318"/>
                <a:gd name="T79" fmla="*/ 169 h 224"/>
                <a:gd name="T80" fmla="*/ 66 w 318"/>
                <a:gd name="T81" fmla="*/ 183 h 224"/>
                <a:gd name="T82" fmla="*/ 71 w 318"/>
                <a:gd name="T83" fmla="*/ 200 h 224"/>
                <a:gd name="T84" fmla="*/ 87 w 318"/>
                <a:gd name="T85" fmla="*/ 207 h 224"/>
                <a:gd name="T86" fmla="*/ 157 w 318"/>
                <a:gd name="T87" fmla="*/ 71 h 224"/>
                <a:gd name="T88" fmla="*/ 94 w 318"/>
                <a:gd name="T89" fmla="*/ 47 h 224"/>
                <a:gd name="T90" fmla="*/ 63 w 318"/>
                <a:gd name="T91" fmla="*/ 0 h 224"/>
                <a:gd name="T92" fmla="*/ 0 w 318"/>
                <a:gd name="T93" fmla="*/ 47 h 224"/>
                <a:gd name="T94" fmla="*/ 63 w 318"/>
                <a:gd name="T95" fmla="*/ 71 h 224"/>
                <a:gd name="T96" fmla="*/ 94 w 318"/>
                <a:gd name="T97" fmla="*/ 11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8" h="224">
                  <a:moveTo>
                    <a:pt x="263" y="216"/>
                  </a:moveTo>
                  <a:lnTo>
                    <a:pt x="271" y="224"/>
                  </a:lnTo>
                  <a:lnTo>
                    <a:pt x="271" y="212"/>
                  </a:lnTo>
                  <a:lnTo>
                    <a:pt x="282" y="210"/>
                  </a:lnTo>
                  <a:lnTo>
                    <a:pt x="273" y="203"/>
                  </a:lnTo>
                  <a:lnTo>
                    <a:pt x="278" y="193"/>
                  </a:lnTo>
                  <a:lnTo>
                    <a:pt x="268" y="195"/>
                  </a:lnTo>
                  <a:lnTo>
                    <a:pt x="263" y="184"/>
                  </a:lnTo>
                  <a:lnTo>
                    <a:pt x="257" y="195"/>
                  </a:lnTo>
                  <a:lnTo>
                    <a:pt x="247" y="193"/>
                  </a:lnTo>
                  <a:lnTo>
                    <a:pt x="250" y="203"/>
                  </a:lnTo>
                  <a:lnTo>
                    <a:pt x="242" y="210"/>
                  </a:lnTo>
                  <a:lnTo>
                    <a:pt x="254" y="212"/>
                  </a:lnTo>
                  <a:lnTo>
                    <a:pt x="254" y="224"/>
                  </a:lnTo>
                  <a:lnTo>
                    <a:pt x="263" y="216"/>
                  </a:lnTo>
                  <a:close/>
                  <a:moveTo>
                    <a:pt x="266" y="148"/>
                  </a:moveTo>
                  <a:lnTo>
                    <a:pt x="268" y="141"/>
                  </a:lnTo>
                  <a:lnTo>
                    <a:pt x="263" y="137"/>
                  </a:lnTo>
                  <a:lnTo>
                    <a:pt x="269" y="137"/>
                  </a:lnTo>
                  <a:lnTo>
                    <a:pt x="271" y="131"/>
                  </a:lnTo>
                  <a:lnTo>
                    <a:pt x="273" y="137"/>
                  </a:lnTo>
                  <a:lnTo>
                    <a:pt x="282" y="137"/>
                  </a:lnTo>
                  <a:lnTo>
                    <a:pt x="275" y="141"/>
                  </a:lnTo>
                  <a:lnTo>
                    <a:pt x="278" y="148"/>
                  </a:lnTo>
                  <a:lnTo>
                    <a:pt x="271" y="144"/>
                  </a:lnTo>
                  <a:lnTo>
                    <a:pt x="266" y="148"/>
                  </a:lnTo>
                  <a:close/>
                  <a:moveTo>
                    <a:pt x="299" y="98"/>
                  </a:moveTo>
                  <a:lnTo>
                    <a:pt x="306" y="104"/>
                  </a:lnTo>
                  <a:lnTo>
                    <a:pt x="306" y="94"/>
                  </a:lnTo>
                  <a:lnTo>
                    <a:pt x="318" y="91"/>
                  </a:lnTo>
                  <a:lnTo>
                    <a:pt x="309" y="84"/>
                  </a:lnTo>
                  <a:lnTo>
                    <a:pt x="315" y="73"/>
                  </a:lnTo>
                  <a:lnTo>
                    <a:pt x="302" y="77"/>
                  </a:lnTo>
                  <a:lnTo>
                    <a:pt x="297" y="66"/>
                  </a:lnTo>
                  <a:lnTo>
                    <a:pt x="294" y="77"/>
                  </a:lnTo>
                  <a:lnTo>
                    <a:pt x="282" y="73"/>
                  </a:lnTo>
                  <a:lnTo>
                    <a:pt x="287" y="84"/>
                  </a:lnTo>
                  <a:lnTo>
                    <a:pt x="278" y="91"/>
                  </a:lnTo>
                  <a:lnTo>
                    <a:pt x="289" y="94"/>
                  </a:lnTo>
                  <a:lnTo>
                    <a:pt x="289" y="104"/>
                  </a:lnTo>
                  <a:lnTo>
                    <a:pt x="299" y="98"/>
                  </a:lnTo>
                  <a:close/>
                  <a:moveTo>
                    <a:pt x="242" y="51"/>
                  </a:moveTo>
                  <a:lnTo>
                    <a:pt x="250" y="59"/>
                  </a:lnTo>
                  <a:lnTo>
                    <a:pt x="250" y="47"/>
                  </a:lnTo>
                  <a:lnTo>
                    <a:pt x="261" y="45"/>
                  </a:lnTo>
                  <a:lnTo>
                    <a:pt x="252" y="39"/>
                  </a:lnTo>
                  <a:lnTo>
                    <a:pt x="257" y="28"/>
                  </a:lnTo>
                  <a:lnTo>
                    <a:pt x="245" y="30"/>
                  </a:lnTo>
                  <a:lnTo>
                    <a:pt x="242" y="19"/>
                  </a:lnTo>
                  <a:lnTo>
                    <a:pt x="236" y="30"/>
                  </a:lnTo>
                  <a:lnTo>
                    <a:pt x="224" y="28"/>
                  </a:lnTo>
                  <a:lnTo>
                    <a:pt x="230" y="39"/>
                  </a:lnTo>
                  <a:lnTo>
                    <a:pt x="221" y="45"/>
                  </a:lnTo>
                  <a:lnTo>
                    <a:pt x="233" y="47"/>
                  </a:lnTo>
                  <a:lnTo>
                    <a:pt x="233" y="59"/>
                  </a:lnTo>
                  <a:lnTo>
                    <a:pt x="242" y="51"/>
                  </a:lnTo>
                  <a:close/>
                  <a:moveTo>
                    <a:pt x="202" y="110"/>
                  </a:moveTo>
                  <a:lnTo>
                    <a:pt x="209" y="117"/>
                  </a:lnTo>
                  <a:lnTo>
                    <a:pt x="209" y="106"/>
                  </a:lnTo>
                  <a:lnTo>
                    <a:pt x="221" y="104"/>
                  </a:lnTo>
                  <a:lnTo>
                    <a:pt x="212" y="96"/>
                  </a:lnTo>
                  <a:lnTo>
                    <a:pt x="217" y="87"/>
                  </a:lnTo>
                  <a:lnTo>
                    <a:pt x="205" y="89"/>
                  </a:lnTo>
                  <a:lnTo>
                    <a:pt x="200" y="78"/>
                  </a:lnTo>
                  <a:lnTo>
                    <a:pt x="197" y="89"/>
                  </a:lnTo>
                  <a:lnTo>
                    <a:pt x="184" y="87"/>
                  </a:lnTo>
                  <a:lnTo>
                    <a:pt x="190" y="96"/>
                  </a:lnTo>
                  <a:lnTo>
                    <a:pt x="181" y="104"/>
                  </a:lnTo>
                  <a:lnTo>
                    <a:pt x="191" y="106"/>
                  </a:lnTo>
                  <a:lnTo>
                    <a:pt x="191" y="117"/>
                  </a:lnTo>
                  <a:lnTo>
                    <a:pt x="202" y="110"/>
                  </a:lnTo>
                  <a:close/>
                  <a:moveTo>
                    <a:pt x="87" y="207"/>
                  </a:moveTo>
                  <a:lnTo>
                    <a:pt x="103" y="221"/>
                  </a:lnTo>
                  <a:lnTo>
                    <a:pt x="103" y="200"/>
                  </a:lnTo>
                  <a:lnTo>
                    <a:pt x="122" y="197"/>
                  </a:lnTo>
                  <a:lnTo>
                    <a:pt x="106" y="183"/>
                  </a:lnTo>
                  <a:lnTo>
                    <a:pt x="115" y="165"/>
                  </a:lnTo>
                  <a:lnTo>
                    <a:pt x="96" y="169"/>
                  </a:lnTo>
                  <a:lnTo>
                    <a:pt x="87" y="151"/>
                  </a:lnTo>
                  <a:lnTo>
                    <a:pt x="78" y="169"/>
                  </a:lnTo>
                  <a:lnTo>
                    <a:pt x="58" y="165"/>
                  </a:lnTo>
                  <a:lnTo>
                    <a:pt x="66" y="183"/>
                  </a:lnTo>
                  <a:lnTo>
                    <a:pt x="51" y="197"/>
                  </a:lnTo>
                  <a:lnTo>
                    <a:pt x="71" y="200"/>
                  </a:lnTo>
                  <a:lnTo>
                    <a:pt x="71" y="221"/>
                  </a:lnTo>
                  <a:lnTo>
                    <a:pt x="87" y="207"/>
                  </a:lnTo>
                  <a:close/>
                  <a:moveTo>
                    <a:pt x="94" y="71"/>
                  </a:moveTo>
                  <a:lnTo>
                    <a:pt x="157" y="71"/>
                  </a:lnTo>
                  <a:lnTo>
                    <a:pt x="157" y="47"/>
                  </a:lnTo>
                  <a:lnTo>
                    <a:pt x="94" y="47"/>
                  </a:lnTo>
                  <a:lnTo>
                    <a:pt x="94" y="0"/>
                  </a:lnTo>
                  <a:lnTo>
                    <a:pt x="63" y="0"/>
                  </a:lnTo>
                  <a:lnTo>
                    <a:pt x="63" y="47"/>
                  </a:lnTo>
                  <a:lnTo>
                    <a:pt x="0" y="47"/>
                  </a:lnTo>
                  <a:lnTo>
                    <a:pt x="0" y="71"/>
                  </a:lnTo>
                  <a:lnTo>
                    <a:pt x="63" y="71"/>
                  </a:lnTo>
                  <a:lnTo>
                    <a:pt x="63" y="118"/>
                  </a:lnTo>
                  <a:lnTo>
                    <a:pt x="94" y="118"/>
                  </a:lnTo>
                  <a:lnTo>
                    <a:pt x="94" y="7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02" name="Freeform 378"/>
            <p:cNvSpPr>
              <a:spLocks noEditPoints="1"/>
            </p:cNvSpPr>
            <p:nvPr/>
          </p:nvSpPr>
          <p:spPr bwMode="auto">
            <a:xfrm>
              <a:off x="4969" y="1630"/>
              <a:ext cx="158" cy="118"/>
            </a:xfrm>
            <a:custGeom>
              <a:avLst/>
              <a:gdLst>
                <a:gd name="T0" fmla="*/ 89 w 158"/>
                <a:gd name="T1" fmla="*/ 66 h 118"/>
                <a:gd name="T2" fmla="*/ 157 w 158"/>
                <a:gd name="T3" fmla="*/ 66 h 118"/>
                <a:gd name="T4" fmla="*/ 157 w 158"/>
                <a:gd name="T5" fmla="*/ 51 h 118"/>
                <a:gd name="T6" fmla="*/ 89 w 158"/>
                <a:gd name="T7" fmla="*/ 51 h 118"/>
                <a:gd name="T8" fmla="*/ 89 w 158"/>
                <a:gd name="T9" fmla="*/ 0 h 118"/>
                <a:gd name="T10" fmla="*/ 70 w 158"/>
                <a:gd name="T11" fmla="*/ 0 h 118"/>
                <a:gd name="T12" fmla="*/ 70 w 158"/>
                <a:gd name="T13" fmla="*/ 51 h 118"/>
                <a:gd name="T14" fmla="*/ 0 w 158"/>
                <a:gd name="T15" fmla="*/ 51 h 118"/>
                <a:gd name="T16" fmla="*/ 0 w 158"/>
                <a:gd name="T17" fmla="*/ 66 h 118"/>
                <a:gd name="T18" fmla="*/ 70 w 158"/>
                <a:gd name="T19" fmla="*/ 66 h 118"/>
                <a:gd name="T20" fmla="*/ 70 w 158"/>
                <a:gd name="T21" fmla="*/ 118 h 118"/>
                <a:gd name="T22" fmla="*/ 89 w 158"/>
                <a:gd name="T23" fmla="*/ 118 h 118"/>
                <a:gd name="T24" fmla="*/ 89 w 158"/>
                <a:gd name="T25" fmla="*/ 66 h 118"/>
                <a:gd name="T26" fmla="*/ 54 w 158"/>
                <a:gd name="T27" fmla="*/ 71 h 118"/>
                <a:gd name="T28" fmla="*/ 63 w 158"/>
                <a:gd name="T29" fmla="*/ 71 h 118"/>
                <a:gd name="T30" fmla="*/ 4 w 158"/>
                <a:gd name="T31" fmla="*/ 118 h 118"/>
                <a:gd name="T32" fmla="*/ 0 w 158"/>
                <a:gd name="T33" fmla="*/ 118 h 118"/>
                <a:gd name="T34" fmla="*/ 0 w 158"/>
                <a:gd name="T35" fmla="*/ 111 h 118"/>
                <a:gd name="T36" fmla="*/ 54 w 158"/>
                <a:gd name="T37" fmla="*/ 71 h 118"/>
                <a:gd name="T38" fmla="*/ 157 w 158"/>
                <a:gd name="T39" fmla="*/ 118 h 118"/>
                <a:gd name="T40" fmla="*/ 158 w 158"/>
                <a:gd name="T41" fmla="*/ 118 h 118"/>
                <a:gd name="T42" fmla="*/ 158 w 158"/>
                <a:gd name="T43" fmla="*/ 111 h 118"/>
                <a:gd name="T44" fmla="*/ 103 w 158"/>
                <a:gd name="T45" fmla="*/ 71 h 118"/>
                <a:gd name="T46" fmla="*/ 94 w 158"/>
                <a:gd name="T47" fmla="*/ 71 h 118"/>
                <a:gd name="T48" fmla="*/ 157 w 158"/>
                <a:gd name="T49" fmla="*/ 118 h 118"/>
                <a:gd name="T50" fmla="*/ 103 w 158"/>
                <a:gd name="T51" fmla="*/ 45 h 118"/>
                <a:gd name="T52" fmla="*/ 94 w 158"/>
                <a:gd name="T53" fmla="*/ 47 h 118"/>
                <a:gd name="T54" fmla="*/ 157 w 158"/>
                <a:gd name="T55" fmla="*/ 0 h 118"/>
                <a:gd name="T56" fmla="*/ 158 w 158"/>
                <a:gd name="T57" fmla="*/ 0 h 118"/>
                <a:gd name="T58" fmla="*/ 158 w 158"/>
                <a:gd name="T59" fmla="*/ 7 h 118"/>
                <a:gd name="T60" fmla="*/ 103 w 158"/>
                <a:gd name="T61" fmla="*/ 45 h 118"/>
                <a:gd name="T62" fmla="*/ 2 w 158"/>
                <a:gd name="T63" fmla="*/ 0 h 118"/>
                <a:gd name="T64" fmla="*/ 0 w 158"/>
                <a:gd name="T65" fmla="*/ 0 h 118"/>
                <a:gd name="T66" fmla="*/ 0 w 158"/>
                <a:gd name="T67" fmla="*/ 6 h 118"/>
                <a:gd name="T68" fmla="*/ 54 w 158"/>
                <a:gd name="T69" fmla="*/ 47 h 118"/>
                <a:gd name="T70" fmla="*/ 63 w 158"/>
                <a:gd name="T71" fmla="*/ 47 h 118"/>
                <a:gd name="T72" fmla="*/ 2 w 158"/>
                <a:gd name="T7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18">
                  <a:moveTo>
                    <a:pt x="89" y="66"/>
                  </a:moveTo>
                  <a:lnTo>
                    <a:pt x="157" y="66"/>
                  </a:lnTo>
                  <a:lnTo>
                    <a:pt x="157" y="51"/>
                  </a:lnTo>
                  <a:lnTo>
                    <a:pt x="89" y="51"/>
                  </a:lnTo>
                  <a:lnTo>
                    <a:pt x="89" y="0"/>
                  </a:lnTo>
                  <a:lnTo>
                    <a:pt x="70" y="0"/>
                  </a:lnTo>
                  <a:lnTo>
                    <a:pt x="70" y="51"/>
                  </a:lnTo>
                  <a:lnTo>
                    <a:pt x="0" y="51"/>
                  </a:lnTo>
                  <a:lnTo>
                    <a:pt x="0" y="66"/>
                  </a:lnTo>
                  <a:lnTo>
                    <a:pt x="70" y="66"/>
                  </a:lnTo>
                  <a:lnTo>
                    <a:pt x="70" y="118"/>
                  </a:lnTo>
                  <a:lnTo>
                    <a:pt x="89" y="118"/>
                  </a:lnTo>
                  <a:lnTo>
                    <a:pt x="89" y="66"/>
                  </a:lnTo>
                  <a:close/>
                  <a:moveTo>
                    <a:pt x="54" y="71"/>
                  </a:moveTo>
                  <a:lnTo>
                    <a:pt x="63" y="71"/>
                  </a:lnTo>
                  <a:lnTo>
                    <a:pt x="4" y="118"/>
                  </a:lnTo>
                  <a:lnTo>
                    <a:pt x="0" y="118"/>
                  </a:lnTo>
                  <a:lnTo>
                    <a:pt x="0" y="111"/>
                  </a:lnTo>
                  <a:lnTo>
                    <a:pt x="54" y="71"/>
                  </a:lnTo>
                  <a:close/>
                  <a:moveTo>
                    <a:pt x="157" y="118"/>
                  </a:moveTo>
                  <a:lnTo>
                    <a:pt x="158" y="118"/>
                  </a:lnTo>
                  <a:lnTo>
                    <a:pt x="158" y="111"/>
                  </a:lnTo>
                  <a:lnTo>
                    <a:pt x="103" y="71"/>
                  </a:lnTo>
                  <a:lnTo>
                    <a:pt x="94" y="71"/>
                  </a:lnTo>
                  <a:lnTo>
                    <a:pt x="157" y="118"/>
                  </a:lnTo>
                  <a:close/>
                  <a:moveTo>
                    <a:pt x="103" y="45"/>
                  </a:moveTo>
                  <a:lnTo>
                    <a:pt x="94" y="47"/>
                  </a:lnTo>
                  <a:lnTo>
                    <a:pt x="157" y="0"/>
                  </a:lnTo>
                  <a:lnTo>
                    <a:pt x="158" y="0"/>
                  </a:lnTo>
                  <a:lnTo>
                    <a:pt x="158" y="7"/>
                  </a:lnTo>
                  <a:lnTo>
                    <a:pt x="103" y="45"/>
                  </a:lnTo>
                  <a:close/>
                  <a:moveTo>
                    <a:pt x="2" y="0"/>
                  </a:moveTo>
                  <a:lnTo>
                    <a:pt x="0" y="0"/>
                  </a:lnTo>
                  <a:lnTo>
                    <a:pt x="0" y="6"/>
                  </a:lnTo>
                  <a:lnTo>
                    <a:pt x="54" y="47"/>
                  </a:lnTo>
                  <a:lnTo>
                    <a:pt x="63" y="47"/>
                  </a:lnTo>
                  <a:lnTo>
                    <a:pt x="2" y="0"/>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03" name="Rectangle 379"/>
            <p:cNvSpPr>
              <a:spLocks noChangeArrowheads="1"/>
            </p:cNvSpPr>
            <p:nvPr/>
          </p:nvSpPr>
          <p:spPr bwMode="auto">
            <a:xfrm>
              <a:off x="4945" y="1288"/>
              <a:ext cx="379" cy="240"/>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04" name="Freeform 380"/>
            <p:cNvSpPr>
              <a:spLocks noEditPoints="1"/>
            </p:cNvSpPr>
            <p:nvPr/>
          </p:nvSpPr>
          <p:spPr bwMode="auto">
            <a:xfrm>
              <a:off x="4981" y="1304"/>
              <a:ext cx="91" cy="99"/>
            </a:xfrm>
            <a:custGeom>
              <a:avLst/>
              <a:gdLst>
                <a:gd name="T0" fmla="*/ 11 w 91"/>
                <a:gd name="T1" fmla="*/ 71 h 99"/>
                <a:gd name="T2" fmla="*/ 16 w 91"/>
                <a:gd name="T3" fmla="*/ 54 h 99"/>
                <a:gd name="T4" fmla="*/ 0 w 91"/>
                <a:gd name="T5" fmla="*/ 43 h 99"/>
                <a:gd name="T6" fmla="*/ 20 w 91"/>
                <a:gd name="T7" fmla="*/ 43 h 99"/>
                <a:gd name="T8" fmla="*/ 25 w 91"/>
                <a:gd name="T9" fmla="*/ 26 h 99"/>
                <a:gd name="T10" fmla="*/ 30 w 91"/>
                <a:gd name="T11" fmla="*/ 43 h 99"/>
                <a:gd name="T12" fmla="*/ 49 w 91"/>
                <a:gd name="T13" fmla="*/ 43 h 99"/>
                <a:gd name="T14" fmla="*/ 33 w 91"/>
                <a:gd name="T15" fmla="*/ 54 h 99"/>
                <a:gd name="T16" fmla="*/ 40 w 91"/>
                <a:gd name="T17" fmla="*/ 71 h 99"/>
                <a:gd name="T18" fmla="*/ 25 w 91"/>
                <a:gd name="T19" fmla="*/ 61 h 99"/>
                <a:gd name="T20" fmla="*/ 11 w 91"/>
                <a:gd name="T21" fmla="*/ 71 h 99"/>
                <a:gd name="T22" fmla="*/ 54 w 91"/>
                <a:gd name="T23" fmla="*/ 17 h 99"/>
                <a:gd name="T24" fmla="*/ 58 w 91"/>
                <a:gd name="T25" fmla="*/ 10 h 99"/>
                <a:gd name="T26" fmla="*/ 54 w 91"/>
                <a:gd name="T27" fmla="*/ 3 h 99"/>
                <a:gd name="T28" fmla="*/ 61 w 91"/>
                <a:gd name="T29" fmla="*/ 5 h 99"/>
                <a:gd name="T30" fmla="*/ 65 w 91"/>
                <a:gd name="T31" fmla="*/ 0 h 99"/>
                <a:gd name="T32" fmla="*/ 66 w 91"/>
                <a:gd name="T33" fmla="*/ 7 h 99"/>
                <a:gd name="T34" fmla="*/ 73 w 91"/>
                <a:gd name="T35" fmla="*/ 9 h 99"/>
                <a:gd name="T36" fmla="*/ 66 w 91"/>
                <a:gd name="T37" fmla="*/ 12 h 99"/>
                <a:gd name="T38" fmla="*/ 66 w 91"/>
                <a:gd name="T39" fmla="*/ 19 h 99"/>
                <a:gd name="T40" fmla="*/ 61 w 91"/>
                <a:gd name="T41" fmla="*/ 14 h 99"/>
                <a:gd name="T42" fmla="*/ 54 w 91"/>
                <a:gd name="T43" fmla="*/ 17 h 99"/>
                <a:gd name="T44" fmla="*/ 80 w 91"/>
                <a:gd name="T45" fmla="*/ 43 h 99"/>
                <a:gd name="T46" fmla="*/ 79 w 91"/>
                <a:gd name="T47" fmla="*/ 36 h 99"/>
                <a:gd name="T48" fmla="*/ 72 w 91"/>
                <a:gd name="T49" fmla="*/ 35 h 99"/>
                <a:gd name="T50" fmla="*/ 79 w 91"/>
                <a:gd name="T51" fmla="*/ 31 h 99"/>
                <a:gd name="T52" fmla="*/ 77 w 91"/>
                <a:gd name="T53" fmla="*/ 22 h 99"/>
                <a:gd name="T54" fmla="*/ 82 w 91"/>
                <a:gd name="T55" fmla="*/ 28 h 99"/>
                <a:gd name="T56" fmla="*/ 89 w 91"/>
                <a:gd name="T57" fmla="*/ 24 h 99"/>
                <a:gd name="T58" fmla="*/ 86 w 91"/>
                <a:gd name="T59" fmla="*/ 31 h 99"/>
                <a:gd name="T60" fmla="*/ 91 w 91"/>
                <a:gd name="T61" fmla="*/ 38 h 99"/>
                <a:gd name="T62" fmla="*/ 84 w 91"/>
                <a:gd name="T63" fmla="*/ 36 h 99"/>
                <a:gd name="T64" fmla="*/ 80 w 91"/>
                <a:gd name="T65" fmla="*/ 43 h 99"/>
                <a:gd name="T66" fmla="*/ 80 w 91"/>
                <a:gd name="T67" fmla="*/ 76 h 99"/>
                <a:gd name="T68" fmla="*/ 79 w 91"/>
                <a:gd name="T69" fmla="*/ 68 h 99"/>
                <a:gd name="T70" fmla="*/ 72 w 91"/>
                <a:gd name="T71" fmla="*/ 66 h 99"/>
                <a:gd name="T72" fmla="*/ 79 w 91"/>
                <a:gd name="T73" fmla="*/ 62 h 99"/>
                <a:gd name="T74" fmla="*/ 77 w 91"/>
                <a:gd name="T75" fmla="*/ 55 h 99"/>
                <a:gd name="T76" fmla="*/ 82 w 91"/>
                <a:gd name="T77" fmla="*/ 61 h 99"/>
                <a:gd name="T78" fmla="*/ 89 w 91"/>
                <a:gd name="T79" fmla="*/ 57 h 99"/>
                <a:gd name="T80" fmla="*/ 86 w 91"/>
                <a:gd name="T81" fmla="*/ 64 h 99"/>
                <a:gd name="T82" fmla="*/ 91 w 91"/>
                <a:gd name="T83" fmla="*/ 69 h 99"/>
                <a:gd name="T84" fmla="*/ 84 w 91"/>
                <a:gd name="T85" fmla="*/ 68 h 99"/>
                <a:gd name="T86" fmla="*/ 80 w 91"/>
                <a:gd name="T87" fmla="*/ 76 h 99"/>
                <a:gd name="T88" fmla="*/ 63 w 91"/>
                <a:gd name="T89" fmla="*/ 99 h 99"/>
                <a:gd name="T90" fmla="*/ 61 w 91"/>
                <a:gd name="T91" fmla="*/ 90 h 99"/>
                <a:gd name="T92" fmla="*/ 53 w 91"/>
                <a:gd name="T93" fmla="*/ 90 h 99"/>
                <a:gd name="T94" fmla="*/ 59 w 91"/>
                <a:gd name="T95" fmla="*/ 85 h 99"/>
                <a:gd name="T96" fmla="*/ 59 w 91"/>
                <a:gd name="T97" fmla="*/ 78 h 99"/>
                <a:gd name="T98" fmla="*/ 65 w 91"/>
                <a:gd name="T99" fmla="*/ 83 h 99"/>
                <a:gd name="T100" fmla="*/ 72 w 91"/>
                <a:gd name="T101" fmla="*/ 80 h 99"/>
                <a:gd name="T102" fmla="*/ 68 w 91"/>
                <a:gd name="T103" fmla="*/ 87 h 99"/>
                <a:gd name="T104" fmla="*/ 73 w 91"/>
                <a:gd name="T105" fmla="*/ 92 h 99"/>
                <a:gd name="T106" fmla="*/ 66 w 91"/>
                <a:gd name="T107" fmla="*/ 92 h 99"/>
                <a:gd name="T108" fmla="*/ 63 w 91"/>
                <a:gd name="T109"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1" h="99">
                  <a:moveTo>
                    <a:pt x="11" y="71"/>
                  </a:moveTo>
                  <a:lnTo>
                    <a:pt x="16" y="54"/>
                  </a:lnTo>
                  <a:lnTo>
                    <a:pt x="0" y="43"/>
                  </a:lnTo>
                  <a:lnTo>
                    <a:pt x="20" y="43"/>
                  </a:lnTo>
                  <a:lnTo>
                    <a:pt x="25" y="26"/>
                  </a:lnTo>
                  <a:lnTo>
                    <a:pt x="30" y="43"/>
                  </a:lnTo>
                  <a:lnTo>
                    <a:pt x="49" y="43"/>
                  </a:lnTo>
                  <a:lnTo>
                    <a:pt x="33" y="54"/>
                  </a:lnTo>
                  <a:lnTo>
                    <a:pt x="40" y="71"/>
                  </a:lnTo>
                  <a:lnTo>
                    <a:pt x="25" y="61"/>
                  </a:lnTo>
                  <a:lnTo>
                    <a:pt x="11" y="71"/>
                  </a:lnTo>
                  <a:close/>
                  <a:moveTo>
                    <a:pt x="54" y="17"/>
                  </a:moveTo>
                  <a:lnTo>
                    <a:pt x="58" y="10"/>
                  </a:lnTo>
                  <a:lnTo>
                    <a:pt x="54" y="3"/>
                  </a:lnTo>
                  <a:lnTo>
                    <a:pt x="61" y="5"/>
                  </a:lnTo>
                  <a:lnTo>
                    <a:pt x="65" y="0"/>
                  </a:lnTo>
                  <a:lnTo>
                    <a:pt x="66" y="7"/>
                  </a:lnTo>
                  <a:lnTo>
                    <a:pt x="73" y="9"/>
                  </a:lnTo>
                  <a:lnTo>
                    <a:pt x="66" y="12"/>
                  </a:lnTo>
                  <a:lnTo>
                    <a:pt x="66" y="19"/>
                  </a:lnTo>
                  <a:lnTo>
                    <a:pt x="61" y="14"/>
                  </a:lnTo>
                  <a:lnTo>
                    <a:pt x="54" y="17"/>
                  </a:lnTo>
                  <a:close/>
                  <a:moveTo>
                    <a:pt x="80" y="43"/>
                  </a:moveTo>
                  <a:lnTo>
                    <a:pt x="79" y="36"/>
                  </a:lnTo>
                  <a:lnTo>
                    <a:pt x="72" y="35"/>
                  </a:lnTo>
                  <a:lnTo>
                    <a:pt x="79" y="31"/>
                  </a:lnTo>
                  <a:lnTo>
                    <a:pt x="77" y="22"/>
                  </a:lnTo>
                  <a:lnTo>
                    <a:pt x="82" y="28"/>
                  </a:lnTo>
                  <a:lnTo>
                    <a:pt x="89" y="24"/>
                  </a:lnTo>
                  <a:lnTo>
                    <a:pt x="86" y="31"/>
                  </a:lnTo>
                  <a:lnTo>
                    <a:pt x="91" y="38"/>
                  </a:lnTo>
                  <a:lnTo>
                    <a:pt x="84" y="36"/>
                  </a:lnTo>
                  <a:lnTo>
                    <a:pt x="80" y="43"/>
                  </a:lnTo>
                  <a:close/>
                  <a:moveTo>
                    <a:pt x="80" y="76"/>
                  </a:moveTo>
                  <a:lnTo>
                    <a:pt x="79" y="68"/>
                  </a:lnTo>
                  <a:lnTo>
                    <a:pt x="72" y="66"/>
                  </a:lnTo>
                  <a:lnTo>
                    <a:pt x="79" y="62"/>
                  </a:lnTo>
                  <a:lnTo>
                    <a:pt x="77" y="55"/>
                  </a:lnTo>
                  <a:lnTo>
                    <a:pt x="82" y="61"/>
                  </a:lnTo>
                  <a:lnTo>
                    <a:pt x="89" y="57"/>
                  </a:lnTo>
                  <a:lnTo>
                    <a:pt x="86" y="64"/>
                  </a:lnTo>
                  <a:lnTo>
                    <a:pt x="91" y="69"/>
                  </a:lnTo>
                  <a:lnTo>
                    <a:pt x="84" y="68"/>
                  </a:lnTo>
                  <a:lnTo>
                    <a:pt x="80" y="76"/>
                  </a:lnTo>
                  <a:close/>
                  <a:moveTo>
                    <a:pt x="63" y="99"/>
                  </a:moveTo>
                  <a:lnTo>
                    <a:pt x="61" y="90"/>
                  </a:lnTo>
                  <a:lnTo>
                    <a:pt x="53" y="90"/>
                  </a:lnTo>
                  <a:lnTo>
                    <a:pt x="59" y="85"/>
                  </a:lnTo>
                  <a:lnTo>
                    <a:pt x="59" y="78"/>
                  </a:lnTo>
                  <a:lnTo>
                    <a:pt x="65" y="83"/>
                  </a:lnTo>
                  <a:lnTo>
                    <a:pt x="72" y="80"/>
                  </a:lnTo>
                  <a:lnTo>
                    <a:pt x="68" y="87"/>
                  </a:lnTo>
                  <a:lnTo>
                    <a:pt x="73" y="92"/>
                  </a:lnTo>
                  <a:lnTo>
                    <a:pt x="66" y="92"/>
                  </a:lnTo>
                  <a:lnTo>
                    <a:pt x="63" y="99"/>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05" name="Rectangle 381"/>
            <p:cNvSpPr>
              <a:spLocks noChangeArrowheads="1"/>
            </p:cNvSpPr>
            <p:nvPr/>
          </p:nvSpPr>
          <p:spPr bwMode="auto">
            <a:xfrm>
              <a:off x="4969" y="946"/>
              <a:ext cx="322" cy="24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06" name="Rectangle 382"/>
            <p:cNvSpPr>
              <a:spLocks noChangeArrowheads="1"/>
            </p:cNvSpPr>
            <p:nvPr/>
          </p:nvSpPr>
          <p:spPr bwMode="auto">
            <a:xfrm>
              <a:off x="4969" y="946"/>
              <a:ext cx="322" cy="240"/>
            </a:xfrm>
            <a:prstGeom prst="rect">
              <a:avLst/>
            </a:prstGeom>
            <a:noFill/>
            <a:ln w="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7007" name="Freeform 383"/>
            <p:cNvSpPr>
              <a:spLocks/>
            </p:cNvSpPr>
            <p:nvPr/>
          </p:nvSpPr>
          <p:spPr bwMode="auto">
            <a:xfrm>
              <a:off x="5060" y="995"/>
              <a:ext cx="140" cy="142"/>
            </a:xfrm>
            <a:custGeom>
              <a:avLst/>
              <a:gdLst>
                <a:gd name="T0" fmla="*/ 78 w 140"/>
                <a:gd name="T1" fmla="*/ 0 h 142"/>
                <a:gd name="T2" fmla="*/ 88 w 140"/>
                <a:gd name="T3" fmla="*/ 1 h 142"/>
                <a:gd name="T4" fmla="*/ 97 w 140"/>
                <a:gd name="T5" fmla="*/ 5 h 142"/>
                <a:gd name="T6" fmla="*/ 107 w 140"/>
                <a:gd name="T7" fmla="*/ 10 h 142"/>
                <a:gd name="T8" fmla="*/ 114 w 140"/>
                <a:gd name="T9" fmla="*/ 15 h 142"/>
                <a:gd name="T10" fmla="*/ 123 w 140"/>
                <a:gd name="T11" fmla="*/ 24 h 142"/>
                <a:gd name="T12" fmla="*/ 128 w 140"/>
                <a:gd name="T13" fmla="*/ 31 h 142"/>
                <a:gd name="T14" fmla="*/ 133 w 140"/>
                <a:gd name="T15" fmla="*/ 40 h 142"/>
                <a:gd name="T16" fmla="*/ 139 w 140"/>
                <a:gd name="T17" fmla="*/ 50 h 142"/>
                <a:gd name="T18" fmla="*/ 140 w 140"/>
                <a:gd name="T19" fmla="*/ 61 h 142"/>
                <a:gd name="T20" fmla="*/ 140 w 140"/>
                <a:gd name="T21" fmla="*/ 71 h 142"/>
                <a:gd name="T22" fmla="*/ 140 w 140"/>
                <a:gd name="T23" fmla="*/ 81 h 142"/>
                <a:gd name="T24" fmla="*/ 139 w 140"/>
                <a:gd name="T25" fmla="*/ 92 h 142"/>
                <a:gd name="T26" fmla="*/ 133 w 140"/>
                <a:gd name="T27" fmla="*/ 102 h 142"/>
                <a:gd name="T28" fmla="*/ 128 w 140"/>
                <a:gd name="T29" fmla="*/ 111 h 142"/>
                <a:gd name="T30" fmla="*/ 123 w 140"/>
                <a:gd name="T31" fmla="*/ 118 h 142"/>
                <a:gd name="T32" fmla="*/ 114 w 140"/>
                <a:gd name="T33" fmla="*/ 125 h 142"/>
                <a:gd name="T34" fmla="*/ 107 w 140"/>
                <a:gd name="T35" fmla="*/ 132 h 142"/>
                <a:gd name="T36" fmla="*/ 97 w 140"/>
                <a:gd name="T37" fmla="*/ 137 h 142"/>
                <a:gd name="T38" fmla="*/ 88 w 140"/>
                <a:gd name="T39" fmla="*/ 140 h 142"/>
                <a:gd name="T40" fmla="*/ 78 w 140"/>
                <a:gd name="T41" fmla="*/ 142 h 142"/>
                <a:gd name="T42" fmla="*/ 66 w 140"/>
                <a:gd name="T43" fmla="*/ 142 h 142"/>
                <a:gd name="T44" fmla="*/ 55 w 140"/>
                <a:gd name="T45" fmla="*/ 140 h 142"/>
                <a:gd name="T46" fmla="*/ 45 w 140"/>
                <a:gd name="T47" fmla="*/ 137 h 142"/>
                <a:gd name="T48" fmla="*/ 36 w 140"/>
                <a:gd name="T49" fmla="*/ 133 h 142"/>
                <a:gd name="T50" fmla="*/ 27 w 140"/>
                <a:gd name="T51" fmla="*/ 128 h 142"/>
                <a:gd name="T52" fmla="*/ 20 w 140"/>
                <a:gd name="T53" fmla="*/ 121 h 142"/>
                <a:gd name="T54" fmla="*/ 13 w 140"/>
                <a:gd name="T55" fmla="*/ 113 h 142"/>
                <a:gd name="T56" fmla="*/ 8 w 140"/>
                <a:gd name="T57" fmla="*/ 104 h 142"/>
                <a:gd name="T58" fmla="*/ 3 w 140"/>
                <a:gd name="T59" fmla="*/ 95 h 142"/>
                <a:gd name="T60" fmla="*/ 0 w 140"/>
                <a:gd name="T61" fmla="*/ 85 h 142"/>
                <a:gd name="T62" fmla="*/ 0 w 140"/>
                <a:gd name="T63" fmla="*/ 74 h 142"/>
                <a:gd name="T64" fmla="*/ 0 w 140"/>
                <a:gd name="T65" fmla="*/ 64 h 142"/>
                <a:gd name="T66" fmla="*/ 1 w 140"/>
                <a:gd name="T67" fmla="*/ 54 h 142"/>
                <a:gd name="T68" fmla="*/ 5 w 140"/>
                <a:gd name="T69" fmla="*/ 43 h 142"/>
                <a:gd name="T70" fmla="*/ 10 w 140"/>
                <a:gd name="T71" fmla="*/ 34 h 142"/>
                <a:gd name="T72" fmla="*/ 15 w 140"/>
                <a:gd name="T73" fmla="*/ 26 h 142"/>
                <a:gd name="T74" fmla="*/ 22 w 140"/>
                <a:gd name="T75" fmla="*/ 19 h 142"/>
                <a:gd name="T76" fmla="*/ 31 w 140"/>
                <a:gd name="T77" fmla="*/ 12 h 142"/>
                <a:gd name="T78" fmla="*/ 40 w 140"/>
                <a:gd name="T79" fmla="*/ 7 h 142"/>
                <a:gd name="T80" fmla="*/ 48 w 140"/>
                <a:gd name="T81" fmla="*/ 3 h 142"/>
                <a:gd name="T82" fmla="*/ 59 w 140"/>
                <a:gd name="T83" fmla="*/ 1 h 142"/>
                <a:gd name="T84" fmla="*/ 69 w 140"/>
                <a:gd name="T8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2">
                  <a:moveTo>
                    <a:pt x="69" y="0"/>
                  </a:moveTo>
                  <a:lnTo>
                    <a:pt x="74" y="0"/>
                  </a:lnTo>
                  <a:lnTo>
                    <a:pt x="78" y="0"/>
                  </a:lnTo>
                  <a:lnTo>
                    <a:pt x="81" y="1"/>
                  </a:lnTo>
                  <a:lnTo>
                    <a:pt x="85" y="1"/>
                  </a:lnTo>
                  <a:lnTo>
                    <a:pt x="88" y="1"/>
                  </a:lnTo>
                  <a:lnTo>
                    <a:pt x="92" y="3"/>
                  </a:lnTo>
                  <a:lnTo>
                    <a:pt x="95" y="5"/>
                  </a:lnTo>
                  <a:lnTo>
                    <a:pt x="97" y="5"/>
                  </a:lnTo>
                  <a:lnTo>
                    <a:pt x="100" y="7"/>
                  </a:lnTo>
                  <a:lnTo>
                    <a:pt x="104" y="8"/>
                  </a:lnTo>
                  <a:lnTo>
                    <a:pt x="107" y="10"/>
                  </a:lnTo>
                  <a:lnTo>
                    <a:pt x="109" y="12"/>
                  </a:lnTo>
                  <a:lnTo>
                    <a:pt x="112" y="14"/>
                  </a:lnTo>
                  <a:lnTo>
                    <a:pt x="114" y="15"/>
                  </a:lnTo>
                  <a:lnTo>
                    <a:pt x="118" y="19"/>
                  </a:lnTo>
                  <a:lnTo>
                    <a:pt x="119" y="21"/>
                  </a:lnTo>
                  <a:lnTo>
                    <a:pt x="123" y="24"/>
                  </a:lnTo>
                  <a:lnTo>
                    <a:pt x="125" y="26"/>
                  </a:lnTo>
                  <a:lnTo>
                    <a:pt x="126" y="29"/>
                  </a:lnTo>
                  <a:lnTo>
                    <a:pt x="128" y="31"/>
                  </a:lnTo>
                  <a:lnTo>
                    <a:pt x="130" y="34"/>
                  </a:lnTo>
                  <a:lnTo>
                    <a:pt x="132" y="38"/>
                  </a:lnTo>
                  <a:lnTo>
                    <a:pt x="133" y="40"/>
                  </a:lnTo>
                  <a:lnTo>
                    <a:pt x="135" y="43"/>
                  </a:lnTo>
                  <a:lnTo>
                    <a:pt x="137" y="47"/>
                  </a:lnTo>
                  <a:lnTo>
                    <a:pt x="139" y="50"/>
                  </a:lnTo>
                  <a:lnTo>
                    <a:pt x="139" y="54"/>
                  </a:lnTo>
                  <a:lnTo>
                    <a:pt x="140" y="57"/>
                  </a:lnTo>
                  <a:lnTo>
                    <a:pt x="140" y="61"/>
                  </a:lnTo>
                  <a:lnTo>
                    <a:pt x="140" y="64"/>
                  </a:lnTo>
                  <a:lnTo>
                    <a:pt x="140" y="67"/>
                  </a:lnTo>
                  <a:lnTo>
                    <a:pt x="140" y="71"/>
                  </a:lnTo>
                  <a:lnTo>
                    <a:pt x="140" y="74"/>
                  </a:lnTo>
                  <a:lnTo>
                    <a:pt x="140" y="78"/>
                  </a:lnTo>
                  <a:lnTo>
                    <a:pt x="140" y="81"/>
                  </a:lnTo>
                  <a:lnTo>
                    <a:pt x="140" y="85"/>
                  </a:lnTo>
                  <a:lnTo>
                    <a:pt x="139" y="88"/>
                  </a:lnTo>
                  <a:lnTo>
                    <a:pt x="139" y="92"/>
                  </a:lnTo>
                  <a:lnTo>
                    <a:pt x="137" y="95"/>
                  </a:lnTo>
                  <a:lnTo>
                    <a:pt x="135" y="99"/>
                  </a:lnTo>
                  <a:lnTo>
                    <a:pt x="133" y="102"/>
                  </a:lnTo>
                  <a:lnTo>
                    <a:pt x="132" y="104"/>
                  </a:lnTo>
                  <a:lnTo>
                    <a:pt x="130" y="107"/>
                  </a:lnTo>
                  <a:lnTo>
                    <a:pt x="128" y="111"/>
                  </a:lnTo>
                  <a:lnTo>
                    <a:pt x="126" y="113"/>
                  </a:lnTo>
                  <a:lnTo>
                    <a:pt x="125" y="116"/>
                  </a:lnTo>
                  <a:lnTo>
                    <a:pt x="123" y="118"/>
                  </a:lnTo>
                  <a:lnTo>
                    <a:pt x="119" y="121"/>
                  </a:lnTo>
                  <a:lnTo>
                    <a:pt x="118" y="123"/>
                  </a:lnTo>
                  <a:lnTo>
                    <a:pt x="114" y="125"/>
                  </a:lnTo>
                  <a:lnTo>
                    <a:pt x="112" y="128"/>
                  </a:lnTo>
                  <a:lnTo>
                    <a:pt x="109" y="130"/>
                  </a:lnTo>
                  <a:lnTo>
                    <a:pt x="107" y="132"/>
                  </a:lnTo>
                  <a:lnTo>
                    <a:pt x="104" y="133"/>
                  </a:lnTo>
                  <a:lnTo>
                    <a:pt x="100" y="135"/>
                  </a:lnTo>
                  <a:lnTo>
                    <a:pt x="97" y="137"/>
                  </a:lnTo>
                  <a:lnTo>
                    <a:pt x="95" y="137"/>
                  </a:lnTo>
                  <a:lnTo>
                    <a:pt x="92" y="139"/>
                  </a:lnTo>
                  <a:lnTo>
                    <a:pt x="88" y="140"/>
                  </a:lnTo>
                  <a:lnTo>
                    <a:pt x="85" y="140"/>
                  </a:lnTo>
                  <a:lnTo>
                    <a:pt x="81" y="140"/>
                  </a:lnTo>
                  <a:lnTo>
                    <a:pt x="78" y="142"/>
                  </a:lnTo>
                  <a:lnTo>
                    <a:pt x="74" y="142"/>
                  </a:lnTo>
                  <a:lnTo>
                    <a:pt x="69" y="142"/>
                  </a:lnTo>
                  <a:lnTo>
                    <a:pt x="66" y="142"/>
                  </a:lnTo>
                  <a:lnTo>
                    <a:pt x="62" y="142"/>
                  </a:lnTo>
                  <a:lnTo>
                    <a:pt x="59" y="140"/>
                  </a:lnTo>
                  <a:lnTo>
                    <a:pt x="55" y="140"/>
                  </a:lnTo>
                  <a:lnTo>
                    <a:pt x="52" y="140"/>
                  </a:lnTo>
                  <a:lnTo>
                    <a:pt x="48" y="139"/>
                  </a:lnTo>
                  <a:lnTo>
                    <a:pt x="45" y="137"/>
                  </a:lnTo>
                  <a:lnTo>
                    <a:pt x="43" y="137"/>
                  </a:lnTo>
                  <a:lnTo>
                    <a:pt x="40" y="135"/>
                  </a:lnTo>
                  <a:lnTo>
                    <a:pt x="36" y="133"/>
                  </a:lnTo>
                  <a:lnTo>
                    <a:pt x="33" y="132"/>
                  </a:lnTo>
                  <a:lnTo>
                    <a:pt x="31" y="130"/>
                  </a:lnTo>
                  <a:lnTo>
                    <a:pt x="27" y="128"/>
                  </a:lnTo>
                  <a:lnTo>
                    <a:pt x="26" y="125"/>
                  </a:lnTo>
                  <a:lnTo>
                    <a:pt x="22" y="123"/>
                  </a:lnTo>
                  <a:lnTo>
                    <a:pt x="20" y="121"/>
                  </a:lnTo>
                  <a:lnTo>
                    <a:pt x="17" y="118"/>
                  </a:lnTo>
                  <a:lnTo>
                    <a:pt x="15" y="116"/>
                  </a:lnTo>
                  <a:lnTo>
                    <a:pt x="13" y="113"/>
                  </a:lnTo>
                  <a:lnTo>
                    <a:pt x="12" y="111"/>
                  </a:lnTo>
                  <a:lnTo>
                    <a:pt x="10" y="107"/>
                  </a:lnTo>
                  <a:lnTo>
                    <a:pt x="8" y="104"/>
                  </a:lnTo>
                  <a:lnTo>
                    <a:pt x="7" y="102"/>
                  </a:lnTo>
                  <a:lnTo>
                    <a:pt x="5" y="99"/>
                  </a:lnTo>
                  <a:lnTo>
                    <a:pt x="3" y="95"/>
                  </a:lnTo>
                  <a:lnTo>
                    <a:pt x="1" y="92"/>
                  </a:lnTo>
                  <a:lnTo>
                    <a:pt x="1" y="88"/>
                  </a:lnTo>
                  <a:lnTo>
                    <a:pt x="0" y="85"/>
                  </a:lnTo>
                  <a:lnTo>
                    <a:pt x="0" y="81"/>
                  </a:lnTo>
                  <a:lnTo>
                    <a:pt x="0" y="78"/>
                  </a:lnTo>
                  <a:lnTo>
                    <a:pt x="0" y="74"/>
                  </a:lnTo>
                  <a:lnTo>
                    <a:pt x="0" y="71"/>
                  </a:lnTo>
                  <a:lnTo>
                    <a:pt x="0" y="67"/>
                  </a:lnTo>
                  <a:lnTo>
                    <a:pt x="0" y="64"/>
                  </a:lnTo>
                  <a:lnTo>
                    <a:pt x="0" y="61"/>
                  </a:lnTo>
                  <a:lnTo>
                    <a:pt x="0" y="57"/>
                  </a:lnTo>
                  <a:lnTo>
                    <a:pt x="1" y="54"/>
                  </a:lnTo>
                  <a:lnTo>
                    <a:pt x="1" y="50"/>
                  </a:lnTo>
                  <a:lnTo>
                    <a:pt x="3" y="47"/>
                  </a:lnTo>
                  <a:lnTo>
                    <a:pt x="5" y="43"/>
                  </a:lnTo>
                  <a:lnTo>
                    <a:pt x="7" y="40"/>
                  </a:lnTo>
                  <a:lnTo>
                    <a:pt x="8" y="38"/>
                  </a:lnTo>
                  <a:lnTo>
                    <a:pt x="10" y="34"/>
                  </a:lnTo>
                  <a:lnTo>
                    <a:pt x="12" y="31"/>
                  </a:lnTo>
                  <a:lnTo>
                    <a:pt x="13" y="29"/>
                  </a:lnTo>
                  <a:lnTo>
                    <a:pt x="15" y="26"/>
                  </a:lnTo>
                  <a:lnTo>
                    <a:pt x="17" y="24"/>
                  </a:lnTo>
                  <a:lnTo>
                    <a:pt x="20" y="21"/>
                  </a:lnTo>
                  <a:lnTo>
                    <a:pt x="22" y="19"/>
                  </a:lnTo>
                  <a:lnTo>
                    <a:pt x="26" y="15"/>
                  </a:lnTo>
                  <a:lnTo>
                    <a:pt x="27" y="14"/>
                  </a:lnTo>
                  <a:lnTo>
                    <a:pt x="31" y="12"/>
                  </a:lnTo>
                  <a:lnTo>
                    <a:pt x="33" y="10"/>
                  </a:lnTo>
                  <a:lnTo>
                    <a:pt x="36" y="8"/>
                  </a:lnTo>
                  <a:lnTo>
                    <a:pt x="40" y="7"/>
                  </a:lnTo>
                  <a:lnTo>
                    <a:pt x="43" y="5"/>
                  </a:lnTo>
                  <a:lnTo>
                    <a:pt x="45" y="5"/>
                  </a:lnTo>
                  <a:lnTo>
                    <a:pt x="48" y="3"/>
                  </a:lnTo>
                  <a:lnTo>
                    <a:pt x="52" y="1"/>
                  </a:lnTo>
                  <a:lnTo>
                    <a:pt x="55" y="1"/>
                  </a:lnTo>
                  <a:lnTo>
                    <a:pt x="59" y="1"/>
                  </a:lnTo>
                  <a:lnTo>
                    <a:pt x="62" y="0"/>
                  </a:lnTo>
                  <a:lnTo>
                    <a:pt x="66" y="0"/>
                  </a:lnTo>
                  <a:lnTo>
                    <a:pt x="69" y="0"/>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08" name="Freeform 384"/>
            <p:cNvSpPr>
              <a:spLocks/>
            </p:cNvSpPr>
            <p:nvPr/>
          </p:nvSpPr>
          <p:spPr bwMode="auto">
            <a:xfrm>
              <a:off x="5060" y="995"/>
              <a:ext cx="140" cy="142"/>
            </a:xfrm>
            <a:custGeom>
              <a:avLst/>
              <a:gdLst>
                <a:gd name="T0" fmla="*/ 69 w 140"/>
                <a:gd name="T1" fmla="*/ 0 h 142"/>
                <a:gd name="T2" fmla="*/ 85 w 140"/>
                <a:gd name="T3" fmla="*/ 1 h 142"/>
                <a:gd name="T4" fmla="*/ 97 w 140"/>
                <a:gd name="T5" fmla="*/ 5 h 142"/>
                <a:gd name="T6" fmla="*/ 109 w 140"/>
                <a:gd name="T7" fmla="*/ 12 h 142"/>
                <a:gd name="T8" fmla="*/ 119 w 140"/>
                <a:gd name="T9" fmla="*/ 21 h 142"/>
                <a:gd name="T10" fmla="*/ 128 w 140"/>
                <a:gd name="T11" fmla="*/ 31 h 142"/>
                <a:gd name="T12" fmla="*/ 135 w 140"/>
                <a:gd name="T13" fmla="*/ 43 h 142"/>
                <a:gd name="T14" fmla="*/ 140 w 140"/>
                <a:gd name="T15" fmla="*/ 57 h 142"/>
                <a:gd name="T16" fmla="*/ 140 w 140"/>
                <a:gd name="T17" fmla="*/ 71 h 142"/>
                <a:gd name="T18" fmla="*/ 140 w 140"/>
                <a:gd name="T19" fmla="*/ 85 h 142"/>
                <a:gd name="T20" fmla="*/ 135 w 140"/>
                <a:gd name="T21" fmla="*/ 99 h 142"/>
                <a:gd name="T22" fmla="*/ 128 w 140"/>
                <a:gd name="T23" fmla="*/ 111 h 142"/>
                <a:gd name="T24" fmla="*/ 119 w 140"/>
                <a:gd name="T25" fmla="*/ 121 h 142"/>
                <a:gd name="T26" fmla="*/ 109 w 140"/>
                <a:gd name="T27" fmla="*/ 130 h 142"/>
                <a:gd name="T28" fmla="*/ 97 w 140"/>
                <a:gd name="T29" fmla="*/ 137 h 142"/>
                <a:gd name="T30" fmla="*/ 85 w 140"/>
                <a:gd name="T31" fmla="*/ 140 h 142"/>
                <a:gd name="T32" fmla="*/ 69 w 140"/>
                <a:gd name="T33" fmla="*/ 142 h 142"/>
                <a:gd name="T34" fmla="*/ 55 w 140"/>
                <a:gd name="T35" fmla="*/ 140 h 142"/>
                <a:gd name="T36" fmla="*/ 43 w 140"/>
                <a:gd name="T37" fmla="*/ 137 h 142"/>
                <a:gd name="T38" fmla="*/ 31 w 140"/>
                <a:gd name="T39" fmla="*/ 130 h 142"/>
                <a:gd name="T40" fmla="*/ 20 w 140"/>
                <a:gd name="T41" fmla="*/ 121 h 142"/>
                <a:gd name="T42" fmla="*/ 12 w 140"/>
                <a:gd name="T43" fmla="*/ 111 h 142"/>
                <a:gd name="T44" fmla="*/ 5 w 140"/>
                <a:gd name="T45" fmla="*/ 99 h 142"/>
                <a:gd name="T46" fmla="*/ 0 w 140"/>
                <a:gd name="T47" fmla="*/ 85 h 142"/>
                <a:gd name="T48" fmla="*/ 0 w 140"/>
                <a:gd name="T49" fmla="*/ 71 h 142"/>
                <a:gd name="T50" fmla="*/ 0 w 140"/>
                <a:gd name="T51" fmla="*/ 57 h 142"/>
                <a:gd name="T52" fmla="*/ 5 w 140"/>
                <a:gd name="T53" fmla="*/ 43 h 142"/>
                <a:gd name="T54" fmla="*/ 12 w 140"/>
                <a:gd name="T55" fmla="*/ 31 h 142"/>
                <a:gd name="T56" fmla="*/ 20 w 140"/>
                <a:gd name="T57" fmla="*/ 21 h 142"/>
                <a:gd name="T58" fmla="*/ 31 w 140"/>
                <a:gd name="T59" fmla="*/ 12 h 142"/>
                <a:gd name="T60" fmla="*/ 43 w 140"/>
                <a:gd name="T61" fmla="*/ 5 h 142"/>
                <a:gd name="T62" fmla="*/ 55 w 140"/>
                <a:gd name="T63" fmla="*/ 1 h 142"/>
                <a:gd name="T64" fmla="*/ 69 w 140"/>
                <a:gd name="T6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2">
                  <a:moveTo>
                    <a:pt x="69" y="0"/>
                  </a:moveTo>
                  <a:lnTo>
                    <a:pt x="85" y="1"/>
                  </a:lnTo>
                  <a:lnTo>
                    <a:pt x="97" y="5"/>
                  </a:lnTo>
                  <a:lnTo>
                    <a:pt x="109" y="12"/>
                  </a:lnTo>
                  <a:lnTo>
                    <a:pt x="119" y="21"/>
                  </a:lnTo>
                  <a:lnTo>
                    <a:pt x="128" y="31"/>
                  </a:lnTo>
                  <a:lnTo>
                    <a:pt x="135" y="43"/>
                  </a:lnTo>
                  <a:lnTo>
                    <a:pt x="140" y="57"/>
                  </a:lnTo>
                  <a:lnTo>
                    <a:pt x="140" y="71"/>
                  </a:lnTo>
                  <a:lnTo>
                    <a:pt x="140" y="85"/>
                  </a:lnTo>
                  <a:lnTo>
                    <a:pt x="135" y="99"/>
                  </a:lnTo>
                  <a:lnTo>
                    <a:pt x="128" y="111"/>
                  </a:lnTo>
                  <a:lnTo>
                    <a:pt x="119" y="121"/>
                  </a:lnTo>
                  <a:lnTo>
                    <a:pt x="109" y="130"/>
                  </a:lnTo>
                  <a:lnTo>
                    <a:pt x="97" y="137"/>
                  </a:lnTo>
                  <a:lnTo>
                    <a:pt x="85" y="140"/>
                  </a:lnTo>
                  <a:lnTo>
                    <a:pt x="69" y="142"/>
                  </a:lnTo>
                  <a:lnTo>
                    <a:pt x="55" y="140"/>
                  </a:lnTo>
                  <a:lnTo>
                    <a:pt x="43" y="137"/>
                  </a:lnTo>
                  <a:lnTo>
                    <a:pt x="31" y="130"/>
                  </a:lnTo>
                  <a:lnTo>
                    <a:pt x="20" y="121"/>
                  </a:lnTo>
                  <a:lnTo>
                    <a:pt x="12" y="111"/>
                  </a:lnTo>
                  <a:lnTo>
                    <a:pt x="5" y="99"/>
                  </a:lnTo>
                  <a:lnTo>
                    <a:pt x="0" y="85"/>
                  </a:lnTo>
                  <a:lnTo>
                    <a:pt x="0" y="71"/>
                  </a:lnTo>
                  <a:lnTo>
                    <a:pt x="0" y="57"/>
                  </a:lnTo>
                  <a:lnTo>
                    <a:pt x="5" y="43"/>
                  </a:lnTo>
                  <a:lnTo>
                    <a:pt x="12" y="31"/>
                  </a:lnTo>
                  <a:lnTo>
                    <a:pt x="20" y="21"/>
                  </a:lnTo>
                  <a:lnTo>
                    <a:pt x="31" y="12"/>
                  </a:lnTo>
                  <a:lnTo>
                    <a:pt x="43" y="5"/>
                  </a:lnTo>
                  <a:lnTo>
                    <a:pt x="55" y="1"/>
                  </a:lnTo>
                  <a:lnTo>
                    <a:pt x="69" y="0"/>
                  </a:lnTo>
                </a:path>
              </a:pathLst>
            </a:custGeom>
            <a:no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7009" name="Rectangle 385"/>
            <p:cNvSpPr>
              <a:spLocks noChangeArrowheads="1"/>
            </p:cNvSpPr>
            <p:nvPr/>
          </p:nvSpPr>
          <p:spPr bwMode="auto">
            <a:xfrm>
              <a:off x="3620" y="816"/>
              <a:ext cx="304" cy="22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10" name="Rectangle 386"/>
            <p:cNvSpPr>
              <a:spLocks noChangeArrowheads="1"/>
            </p:cNvSpPr>
            <p:nvPr/>
          </p:nvSpPr>
          <p:spPr bwMode="auto">
            <a:xfrm>
              <a:off x="3620" y="816"/>
              <a:ext cx="304" cy="76"/>
            </a:xfrm>
            <a:prstGeom prst="rect">
              <a:avLst/>
            </a:prstGeom>
            <a:solidFill>
              <a:srgbClr val="FF66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11" name="Rectangle 387"/>
            <p:cNvSpPr>
              <a:spLocks noChangeArrowheads="1"/>
            </p:cNvSpPr>
            <p:nvPr/>
          </p:nvSpPr>
          <p:spPr bwMode="auto">
            <a:xfrm>
              <a:off x="3620" y="969"/>
              <a:ext cx="304" cy="74"/>
            </a:xfrm>
            <a:prstGeom prst="rect">
              <a:avLst/>
            </a:prstGeom>
            <a:solidFill>
              <a:srgbClr val="0066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12" name="Freeform 388"/>
            <p:cNvSpPr>
              <a:spLocks/>
            </p:cNvSpPr>
            <p:nvPr/>
          </p:nvSpPr>
          <p:spPr bwMode="auto">
            <a:xfrm>
              <a:off x="3750" y="901"/>
              <a:ext cx="44" cy="57"/>
            </a:xfrm>
            <a:custGeom>
              <a:avLst/>
              <a:gdLst>
                <a:gd name="T0" fmla="*/ 44 w 44"/>
                <a:gd name="T1" fmla="*/ 0 h 57"/>
                <a:gd name="T2" fmla="*/ 44 w 44"/>
                <a:gd name="T3" fmla="*/ 57 h 57"/>
                <a:gd name="T4" fmla="*/ 0 w 44"/>
                <a:gd name="T5" fmla="*/ 57 h 57"/>
                <a:gd name="T6" fmla="*/ 0 w 44"/>
                <a:gd name="T7" fmla="*/ 0 h 57"/>
                <a:gd name="T8" fmla="*/ 7 w 44"/>
                <a:gd name="T9" fmla="*/ 0 h 57"/>
                <a:gd name="T10" fmla="*/ 14 w 44"/>
                <a:gd name="T11" fmla="*/ 0 h 57"/>
                <a:gd name="T12" fmla="*/ 21 w 44"/>
                <a:gd name="T13" fmla="*/ 0 h 57"/>
                <a:gd name="T14" fmla="*/ 26 w 44"/>
                <a:gd name="T15" fmla="*/ 0 h 57"/>
                <a:gd name="T16" fmla="*/ 33 w 44"/>
                <a:gd name="T17" fmla="*/ 0 h 57"/>
                <a:gd name="T18" fmla="*/ 35 w 44"/>
                <a:gd name="T19" fmla="*/ 0 h 57"/>
                <a:gd name="T20" fmla="*/ 44 w 44"/>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57">
                  <a:moveTo>
                    <a:pt x="44" y="0"/>
                  </a:moveTo>
                  <a:lnTo>
                    <a:pt x="44" y="57"/>
                  </a:lnTo>
                  <a:lnTo>
                    <a:pt x="0" y="57"/>
                  </a:lnTo>
                  <a:lnTo>
                    <a:pt x="0" y="0"/>
                  </a:lnTo>
                  <a:lnTo>
                    <a:pt x="7" y="0"/>
                  </a:lnTo>
                  <a:lnTo>
                    <a:pt x="14" y="0"/>
                  </a:lnTo>
                  <a:lnTo>
                    <a:pt x="21" y="0"/>
                  </a:lnTo>
                  <a:lnTo>
                    <a:pt x="26" y="0"/>
                  </a:lnTo>
                  <a:lnTo>
                    <a:pt x="33" y="0"/>
                  </a:lnTo>
                  <a:lnTo>
                    <a:pt x="35" y="0"/>
                  </a:lnTo>
                  <a:lnTo>
                    <a:pt x="4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13" name="Freeform 389"/>
            <p:cNvSpPr>
              <a:spLocks noEditPoints="1"/>
            </p:cNvSpPr>
            <p:nvPr/>
          </p:nvSpPr>
          <p:spPr bwMode="auto">
            <a:xfrm>
              <a:off x="3757" y="901"/>
              <a:ext cx="37" cy="57"/>
            </a:xfrm>
            <a:custGeom>
              <a:avLst/>
              <a:gdLst>
                <a:gd name="T0" fmla="*/ 37 w 37"/>
                <a:gd name="T1" fmla="*/ 0 h 57"/>
                <a:gd name="T2" fmla="*/ 37 w 37"/>
                <a:gd name="T3" fmla="*/ 57 h 57"/>
                <a:gd name="T4" fmla="*/ 30 w 37"/>
                <a:gd name="T5" fmla="*/ 57 h 57"/>
                <a:gd name="T6" fmla="*/ 30 w 37"/>
                <a:gd name="T7" fmla="*/ 0 h 57"/>
                <a:gd name="T8" fmla="*/ 37 w 37"/>
                <a:gd name="T9" fmla="*/ 0 h 57"/>
                <a:gd name="T10" fmla="*/ 23 w 37"/>
                <a:gd name="T11" fmla="*/ 0 h 57"/>
                <a:gd name="T12" fmla="*/ 23 w 37"/>
                <a:gd name="T13" fmla="*/ 57 h 57"/>
                <a:gd name="T14" fmla="*/ 14 w 37"/>
                <a:gd name="T15" fmla="*/ 57 h 57"/>
                <a:gd name="T16" fmla="*/ 14 w 37"/>
                <a:gd name="T17" fmla="*/ 0 h 57"/>
                <a:gd name="T18" fmla="*/ 23 w 37"/>
                <a:gd name="T19" fmla="*/ 0 h 57"/>
                <a:gd name="T20" fmla="*/ 7 w 37"/>
                <a:gd name="T21" fmla="*/ 0 h 57"/>
                <a:gd name="T22" fmla="*/ 7 w 37"/>
                <a:gd name="T23" fmla="*/ 57 h 57"/>
                <a:gd name="T24" fmla="*/ 0 w 37"/>
                <a:gd name="T25" fmla="*/ 57 h 57"/>
                <a:gd name="T26" fmla="*/ 0 w 37"/>
                <a:gd name="T27" fmla="*/ 0 h 57"/>
                <a:gd name="T28" fmla="*/ 7 w 37"/>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57">
                  <a:moveTo>
                    <a:pt x="37" y="0"/>
                  </a:moveTo>
                  <a:lnTo>
                    <a:pt x="37" y="57"/>
                  </a:lnTo>
                  <a:lnTo>
                    <a:pt x="30" y="57"/>
                  </a:lnTo>
                  <a:lnTo>
                    <a:pt x="30" y="0"/>
                  </a:lnTo>
                  <a:lnTo>
                    <a:pt x="37" y="0"/>
                  </a:lnTo>
                  <a:close/>
                  <a:moveTo>
                    <a:pt x="23" y="0"/>
                  </a:moveTo>
                  <a:lnTo>
                    <a:pt x="23" y="57"/>
                  </a:lnTo>
                  <a:lnTo>
                    <a:pt x="14" y="57"/>
                  </a:lnTo>
                  <a:lnTo>
                    <a:pt x="14" y="0"/>
                  </a:lnTo>
                  <a:lnTo>
                    <a:pt x="23" y="0"/>
                  </a:lnTo>
                  <a:close/>
                  <a:moveTo>
                    <a:pt x="7" y="0"/>
                  </a:moveTo>
                  <a:lnTo>
                    <a:pt x="7" y="57"/>
                  </a:lnTo>
                  <a:lnTo>
                    <a:pt x="0" y="57"/>
                  </a:lnTo>
                  <a:lnTo>
                    <a:pt x="0" y="0"/>
                  </a:lnTo>
                  <a:lnTo>
                    <a:pt x="7" y="0"/>
                  </a:lnTo>
                  <a:close/>
                </a:path>
              </a:pathLst>
            </a:custGeom>
            <a:solidFill>
              <a:srgbClr val="FF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14" name="Rectangle 390"/>
            <p:cNvSpPr>
              <a:spLocks noChangeArrowheads="1"/>
            </p:cNvSpPr>
            <p:nvPr/>
          </p:nvSpPr>
          <p:spPr bwMode="auto">
            <a:xfrm>
              <a:off x="3750" y="901"/>
              <a:ext cx="16" cy="2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15" name="Rectangle 391"/>
            <p:cNvSpPr>
              <a:spLocks noChangeArrowheads="1"/>
            </p:cNvSpPr>
            <p:nvPr/>
          </p:nvSpPr>
          <p:spPr bwMode="auto">
            <a:xfrm>
              <a:off x="3794" y="910"/>
              <a:ext cx="52" cy="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16" name="Freeform 392"/>
            <p:cNvSpPr>
              <a:spLocks noEditPoints="1"/>
            </p:cNvSpPr>
            <p:nvPr/>
          </p:nvSpPr>
          <p:spPr bwMode="auto">
            <a:xfrm>
              <a:off x="3700" y="911"/>
              <a:ext cx="146" cy="39"/>
            </a:xfrm>
            <a:custGeom>
              <a:avLst/>
              <a:gdLst>
                <a:gd name="T0" fmla="*/ 94 w 146"/>
                <a:gd name="T1" fmla="*/ 37 h 39"/>
                <a:gd name="T2" fmla="*/ 146 w 146"/>
                <a:gd name="T3" fmla="*/ 37 h 39"/>
                <a:gd name="T4" fmla="*/ 146 w 146"/>
                <a:gd name="T5" fmla="*/ 25 h 39"/>
                <a:gd name="T6" fmla="*/ 94 w 146"/>
                <a:gd name="T7" fmla="*/ 25 h 39"/>
                <a:gd name="T8" fmla="*/ 94 w 146"/>
                <a:gd name="T9" fmla="*/ 37 h 39"/>
                <a:gd name="T10" fmla="*/ 0 w 146"/>
                <a:gd name="T11" fmla="*/ 0 h 39"/>
                <a:gd name="T12" fmla="*/ 50 w 146"/>
                <a:gd name="T13" fmla="*/ 0 h 39"/>
                <a:gd name="T14" fmla="*/ 50 w 146"/>
                <a:gd name="T15" fmla="*/ 39 h 39"/>
                <a:gd name="T16" fmla="*/ 0 w 146"/>
                <a:gd name="T17" fmla="*/ 39 h 39"/>
                <a:gd name="T18" fmla="*/ 0 w 146"/>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39">
                  <a:moveTo>
                    <a:pt x="94" y="37"/>
                  </a:moveTo>
                  <a:lnTo>
                    <a:pt x="146" y="37"/>
                  </a:lnTo>
                  <a:lnTo>
                    <a:pt x="146" y="25"/>
                  </a:lnTo>
                  <a:lnTo>
                    <a:pt x="94" y="25"/>
                  </a:lnTo>
                  <a:lnTo>
                    <a:pt x="94" y="37"/>
                  </a:lnTo>
                  <a:close/>
                  <a:moveTo>
                    <a:pt x="0" y="0"/>
                  </a:moveTo>
                  <a:lnTo>
                    <a:pt x="50" y="0"/>
                  </a:lnTo>
                  <a:lnTo>
                    <a:pt x="50" y="39"/>
                  </a:lnTo>
                  <a:lnTo>
                    <a:pt x="0" y="39"/>
                  </a:lnTo>
                  <a:lnTo>
                    <a:pt x="0" y="0"/>
                  </a:lnTo>
                  <a:close/>
                </a:path>
              </a:pathLst>
            </a:custGeom>
            <a:solidFill>
              <a:srgbClr val="0066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17" name="Freeform 393"/>
            <p:cNvSpPr>
              <a:spLocks/>
            </p:cNvSpPr>
            <p:nvPr/>
          </p:nvSpPr>
          <p:spPr bwMode="auto">
            <a:xfrm>
              <a:off x="3700" y="910"/>
              <a:ext cx="50" cy="38"/>
            </a:xfrm>
            <a:custGeom>
              <a:avLst/>
              <a:gdLst>
                <a:gd name="T0" fmla="*/ 29 w 50"/>
                <a:gd name="T1" fmla="*/ 24 h 38"/>
                <a:gd name="T2" fmla="*/ 50 w 50"/>
                <a:gd name="T3" fmla="*/ 24 h 38"/>
                <a:gd name="T4" fmla="*/ 50 w 50"/>
                <a:gd name="T5" fmla="*/ 15 h 38"/>
                <a:gd name="T6" fmla="*/ 29 w 50"/>
                <a:gd name="T7" fmla="*/ 15 h 38"/>
                <a:gd name="T8" fmla="*/ 29 w 50"/>
                <a:gd name="T9" fmla="*/ 0 h 38"/>
                <a:gd name="T10" fmla="*/ 19 w 50"/>
                <a:gd name="T11" fmla="*/ 0 h 38"/>
                <a:gd name="T12" fmla="*/ 19 w 50"/>
                <a:gd name="T13" fmla="*/ 15 h 38"/>
                <a:gd name="T14" fmla="*/ 0 w 50"/>
                <a:gd name="T15" fmla="*/ 15 h 38"/>
                <a:gd name="T16" fmla="*/ 0 w 50"/>
                <a:gd name="T17" fmla="*/ 24 h 38"/>
                <a:gd name="T18" fmla="*/ 19 w 50"/>
                <a:gd name="T19" fmla="*/ 24 h 38"/>
                <a:gd name="T20" fmla="*/ 19 w 50"/>
                <a:gd name="T21" fmla="*/ 38 h 38"/>
                <a:gd name="T22" fmla="*/ 29 w 50"/>
                <a:gd name="T23" fmla="*/ 38 h 38"/>
                <a:gd name="T24" fmla="*/ 29 w 50"/>
                <a:gd name="T25"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38">
                  <a:moveTo>
                    <a:pt x="29" y="24"/>
                  </a:moveTo>
                  <a:lnTo>
                    <a:pt x="50" y="24"/>
                  </a:lnTo>
                  <a:lnTo>
                    <a:pt x="50" y="15"/>
                  </a:lnTo>
                  <a:lnTo>
                    <a:pt x="29" y="15"/>
                  </a:lnTo>
                  <a:lnTo>
                    <a:pt x="29" y="0"/>
                  </a:lnTo>
                  <a:lnTo>
                    <a:pt x="19" y="0"/>
                  </a:lnTo>
                  <a:lnTo>
                    <a:pt x="19" y="15"/>
                  </a:lnTo>
                  <a:lnTo>
                    <a:pt x="0" y="15"/>
                  </a:lnTo>
                  <a:lnTo>
                    <a:pt x="0" y="24"/>
                  </a:lnTo>
                  <a:lnTo>
                    <a:pt x="19" y="24"/>
                  </a:lnTo>
                  <a:lnTo>
                    <a:pt x="19" y="38"/>
                  </a:lnTo>
                  <a:lnTo>
                    <a:pt x="29" y="38"/>
                  </a:lnTo>
                  <a:lnTo>
                    <a:pt x="29" y="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18" name="Freeform 394"/>
            <p:cNvSpPr>
              <a:spLocks/>
            </p:cNvSpPr>
            <p:nvPr/>
          </p:nvSpPr>
          <p:spPr bwMode="auto">
            <a:xfrm>
              <a:off x="3700" y="910"/>
              <a:ext cx="50" cy="38"/>
            </a:xfrm>
            <a:custGeom>
              <a:avLst/>
              <a:gdLst>
                <a:gd name="T0" fmla="*/ 29 w 50"/>
                <a:gd name="T1" fmla="*/ 19 h 38"/>
                <a:gd name="T2" fmla="*/ 50 w 50"/>
                <a:gd name="T3" fmla="*/ 5 h 38"/>
                <a:gd name="T4" fmla="*/ 50 w 50"/>
                <a:gd name="T5" fmla="*/ 0 h 38"/>
                <a:gd name="T6" fmla="*/ 47 w 50"/>
                <a:gd name="T7" fmla="*/ 0 h 38"/>
                <a:gd name="T8" fmla="*/ 24 w 50"/>
                <a:gd name="T9" fmla="*/ 15 h 38"/>
                <a:gd name="T10" fmla="*/ 3 w 50"/>
                <a:gd name="T11" fmla="*/ 0 h 38"/>
                <a:gd name="T12" fmla="*/ 0 w 50"/>
                <a:gd name="T13" fmla="*/ 0 h 38"/>
                <a:gd name="T14" fmla="*/ 0 w 50"/>
                <a:gd name="T15" fmla="*/ 3 h 38"/>
                <a:gd name="T16" fmla="*/ 21 w 50"/>
                <a:gd name="T17" fmla="*/ 19 h 38"/>
                <a:gd name="T18" fmla="*/ 0 w 50"/>
                <a:gd name="T19" fmla="*/ 34 h 38"/>
                <a:gd name="T20" fmla="*/ 0 w 50"/>
                <a:gd name="T21" fmla="*/ 38 h 38"/>
                <a:gd name="T22" fmla="*/ 3 w 50"/>
                <a:gd name="T23" fmla="*/ 38 h 38"/>
                <a:gd name="T24" fmla="*/ 24 w 50"/>
                <a:gd name="T25" fmla="*/ 22 h 38"/>
                <a:gd name="T26" fmla="*/ 47 w 50"/>
                <a:gd name="T27" fmla="*/ 38 h 38"/>
                <a:gd name="T28" fmla="*/ 50 w 50"/>
                <a:gd name="T29" fmla="*/ 38 h 38"/>
                <a:gd name="T30" fmla="*/ 50 w 50"/>
                <a:gd name="T31" fmla="*/ 36 h 38"/>
                <a:gd name="T32" fmla="*/ 29 w 50"/>
                <a:gd name="T33"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38">
                  <a:moveTo>
                    <a:pt x="29" y="19"/>
                  </a:moveTo>
                  <a:lnTo>
                    <a:pt x="50" y="5"/>
                  </a:lnTo>
                  <a:lnTo>
                    <a:pt x="50" y="0"/>
                  </a:lnTo>
                  <a:lnTo>
                    <a:pt x="47" y="0"/>
                  </a:lnTo>
                  <a:lnTo>
                    <a:pt x="24" y="15"/>
                  </a:lnTo>
                  <a:lnTo>
                    <a:pt x="3" y="0"/>
                  </a:lnTo>
                  <a:lnTo>
                    <a:pt x="0" y="0"/>
                  </a:lnTo>
                  <a:lnTo>
                    <a:pt x="0" y="3"/>
                  </a:lnTo>
                  <a:lnTo>
                    <a:pt x="21" y="19"/>
                  </a:lnTo>
                  <a:lnTo>
                    <a:pt x="0" y="34"/>
                  </a:lnTo>
                  <a:lnTo>
                    <a:pt x="0" y="38"/>
                  </a:lnTo>
                  <a:lnTo>
                    <a:pt x="3" y="38"/>
                  </a:lnTo>
                  <a:lnTo>
                    <a:pt x="24" y="22"/>
                  </a:lnTo>
                  <a:lnTo>
                    <a:pt x="47" y="38"/>
                  </a:lnTo>
                  <a:lnTo>
                    <a:pt x="50" y="38"/>
                  </a:lnTo>
                  <a:lnTo>
                    <a:pt x="50" y="36"/>
                  </a:lnTo>
                  <a:lnTo>
                    <a:pt x="29" y="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19" name="Rectangle 395"/>
            <p:cNvSpPr>
              <a:spLocks noChangeArrowheads="1"/>
            </p:cNvSpPr>
            <p:nvPr/>
          </p:nvSpPr>
          <p:spPr bwMode="auto">
            <a:xfrm>
              <a:off x="3794" y="910"/>
              <a:ext cx="52" cy="12"/>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20" name="Rectangle 396"/>
            <p:cNvSpPr>
              <a:spLocks noChangeArrowheads="1"/>
            </p:cNvSpPr>
            <p:nvPr/>
          </p:nvSpPr>
          <p:spPr bwMode="auto">
            <a:xfrm>
              <a:off x="3794" y="910"/>
              <a:ext cx="12" cy="38"/>
            </a:xfrm>
            <a:prstGeom prst="rect">
              <a:avLst/>
            </a:prstGeom>
            <a:solidFill>
              <a:srgbClr val="00FF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21" name="Freeform 397"/>
            <p:cNvSpPr>
              <a:spLocks/>
            </p:cNvSpPr>
            <p:nvPr/>
          </p:nvSpPr>
          <p:spPr bwMode="auto">
            <a:xfrm>
              <a:off x="3729" y="910"/>
              <a:ext cx="21" cy="15"/>
            </a:xfrm>
            <a:custGeom>
              <a:avLst/>
              <a:gdLst>
                <a:gd name="T0" fmla="*/ 21 w 21"/>
                <a:gd name="T1" fmla="*/ 1 h 15"/>
                <a:gd name="T2" fmla="*/ 21 w 21"/>
                <a:gd name="T3" fmla="*/ 3 h 15"/>
                <a:gd name="T4" fmla="*/ 4 w 21"/>
                <a:gd name="T5" fmla="*/ 15 h 15"/>
                <a:gd name="T6" fmla="*/ 0 w 21"/>
                <a:gd name="T7" fmla="*/ 15 h 15"/>
                <a:gd name="T8" fmla="*/ 19 w 21"/>
                <a:gd name="T9" fmla="*/ 0 h 15"/>
                <a:gd name="T10" fmla="*/ 21 w 21"/>
                <a:gd name="T11" fmla="*/ 1 h 15"/>
              </a:gdLst>
              <a:ahLst/>
              <a:cxnLst>
                <a:cxn ang="0">
                  <a:pos x="T0" y="T1"/>
                </a:cxn>
                <a:cxn ang="0">
                  <a:pos x="T2" y="T3"/>
                </a:cxn>
                <a:cxn ang="0">
                  <a:pos x="T4" y="T5"/>
                </a:cxn>
                <a:cxn ang="0">
                  <a:pos x="T6" y="T7"/>
                </a:cxn>
                <a:cxn ang="0">
                  <a:pos x="T8" y="T9"/>
                </a:cxn>
                <a:cxn ang="0">
                  <a:pos x="T10" y="T11"/>
                </a:cxn>
              </a:cxnLst>
              <a:rect l="0" t="0" r="r" b="b"/>
              <a:pathLst>
                <a:path w="21" h="15">
                  <a:moveTo>
                    <a:pt x="21" y="1"/>
                  </a:moveTo>
                  <a:lnTo>
                    <a:pt x="21" y="3"/>
                  </a:lnTo>
                  <a:lnTo>
                    <a:pt x="4" y="15"/>
                  </a:lnTo>
                  <a:lnTo>
                    <a:pt x="0" y="15"/>
                  </a:lnTo>
                  <a:lnTo>
                    <a:pt x="19" y="0"/>
                  </a:lnTo>
                  <a:lnTo>
                    <a:pt x="21" y="1"/>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22" name="Freeform 398"/>
            <p:cNvSpPr>
              <a:spLocks/>
            </p:cNvSpPr>
            <p:nvPr/>
          </p:nvSpPr>
          <p:spPr bwMode="auto">
            <a:xfrm>
              <a:off x="3700" y="934"/>
              <a:ext cx="21" cy="14"/>
            </a:xfrm>
            <a:custGeom>
              <a:avLst/>
              <a:gdLst>
                <a:gd name="T0" fmla="*/ 0 w 21"/>
                <a:gd name="T1" fmla="*/ 14 h 14"/>
                <a:gd name="T2" fmla="*/ 0 w 21"/>
                <a:gd name="T3" fmla="*/ 12 h 14"/>
                <a:gd name="T4" fmla="*/ 17 w 21"/>
                <a:gd name="T5" fmla="*/ 0 h 14"/>
                <a:gd name="T6" fmla="*/ 21 w 21"/>
                <a:gd name="T7" fmla="*/ 0 h 14"/>
                <a:gd name="T8" fmla="*/ 0 w 21"/>
                <a:gd name="T9" fmla="*/ 14 h 14"/>
              </a:gdLst>
              <a:ahLst/>
              <a:cxnLst>
                <a:cxn ang="0">
                  <a:pos x="T0" y="T1"/>
                </a:cxn>
                <a:cxn ang="0">
                  <a:pos x="T2" y="T3"/>
                </a:cxn>
                <a:cxn ang="0">
                  <a:pos x="T4" y="T5"/>
                </a:cxn>
                <a:cxn ang="0">
                  <a:pos x="T6" y="T7"/>
                </a:cxn>
                <a:cxn ang="0">
                  <a:pos x="T8" y="T9"/>
                </a:cxn>
              </a:cxnLst>
              <a:rect l="0" t="0" r="r" b="b"/>
              <a:pathLst>
                <a:path w="21" h="14">
                  <a:moveTo>
                    <a:pt x="0" y="14"/>
                  </a:moveTo>
                  <a:lnTo>
                    <a:pt x="0" y="12"/>
                  </a:lnTo>
                  <a:lnTo>
                    <a:pt x="17" y="0"/>
                  </a:lnTo>
                  <a:lnTo>
                    <a:pt x="21" y="0"/>
                  </a:lnTo>
                  <a:lnTo>
                    <a:pt x="0" y="14"/>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23" name="Freeform 399"/>
            <p:cNvSpPr>
              <a:spLocks/>
            </p:cNvSpPr>
            <p:nvPr/>
          </p:nvSpPr>
          <p:spPr bwMode="auto">
            <a:xfrm>
              <a:off x="3729" y="934"/>
              <a:ext cx="21" cy="14"/>
            </a:xfrm>
            <a:custGeom>
              <a:avLst/>
              <a:gdLst>
                <a:gd name="T0" fmla="*/ 21 w 21"/>
                <a:gd name="T1" fmla="*/ 14 h 14"/>
                <a:gd name="T2" fmla="*/ 21 w 21"/>
                <a:gd name="T3" fmla="*/ 12 h 14"/>
                <a:gd name="T4" fmla="*/ 4 w 21"/>
                <a:gd name="T5" fmla="*/ 0 h 14"/>
                <a:gd name="T6" fmla="*/ 0 w 21"/>
                <a:gd name="T7" fmla="*/ 0 h 14"/>
                <a:gd name="T8" fmla="*/ 19 w 21"/>
                <a:gd name="T9" fmla="*/ 14 h 14"/>
                <a:gd name="T10" fmla="*/ 21 w 21"/>
                <a:gd name="T11" fmla="*/ 14 h 14"/>
              </a:gdLst>
              <a:ahLst/>
              <a:cxnLst>
                <a:cxn ang="0">
                  <a:pos x="T0" y="T1"/>
                </a:cxn>
                <a:cxn ang="0">
                  <a:pos x="T2" y="T3"/>
                </a:cxn>
                <a:cxn ang="0">
                  <a:pos x="T4" y="T5"/>
                </a:cxn>
                <a:cxn ang="0">
                  <a:pos x="T6" y="T7"/>
                </a:cxn>
                <a:cxn ang="0">
                  <a:pos x="T8" y="T9"/>
                </a:cxn>
                <a:cxn ang="0">
                  <a:pos x="T10" y="T11"/>
                </a:cxn>
              </a:cxnLst>
              <a:rect l="0" t="0" r="r" b="b"/>
              <a:pathLst>
                <a:path w="21" h="14">
                  <a:moveTo>
                    <a:pt x="21" y="14"/>
                  </a:moveTo>
                  <a:lnTo>
                    <a:pt x="21" y="12"/>
                  </a:lnTo>
                  <a:lnTo>
                    <a:pt x="4" y="0"/>
                  </a:lnTo>
                  <a:lnTo>
                    <a:pt x="0" y="0"/>
                  </a:lnTo>
                  <a:lnTo>
                    <a:pt x="19" y="14"/>
                  </a:lnTo>
                  <a:lnTo>
                    <a:pt x="21" y="14"/>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24" name="Freeform 400"/>
            <p:cNvSpPr>
              <a:spLocks/>
            </p:cNvSpPr>
            <p:nvPr/>
          </p:nvSpPr>
          <p:spPr bwMode="auto">
            <a:xfrm>
              <a:off x="3700" y="911"/>
              <a:ext cx="19" cy="14"/>
            </a:xfrm>
            <a:custGeom>
              <a:avLst/>
              <a:gdLst>
                <a:gd name="T0" fmla="*/ 0 w 19"/>
                <a:gd name="T1" fmla="*/ 0 h 14"/>
                <a:gd name="T2" fmla="*/ 0 w 19"/>
                <a:gd name="T3" fmla="*/ 2 h 14"/>
                <a:gd name="T4" fmla="*/ 17 w 19"/>
                <a:gd name="T5" fmla="*/ 14 h 14"/>
                <a:gd name="T6" fmla="*/ 19 w 19"/>
                <a:gd name="T7" fmla="*/ 14 h 14"/>
                <a:gd name="T8" fmla="*/ 0 w 19"/>
                <a:gd name="T9" fmla="*/ 0 h 14"/>
              </a:gdLst>
              <a:ahLst/>
              <a:cxnLst>
                <a:cxn ang="0">
                  <a:pos x="T0" y="T1"/>
                </a:cxn>
                <a:cxn ang="0">
                  <a:pos x="T2" y="T3"/>
                </a:cxn>
                <a:cxn ang="0">
                  <a:pos x="T4" y="T5"/>
                </a:cxn>
                <a:cxn ang="0">
                  <a:pos x="T6" y="T7"/>
                </a:cxn>
                <a:cxn ang="0">
                  <a:pos x="T8" y="T9"/>
                </a:cxn>
              </a:cxnLst>
              <a:rect l="0" t="0" r="r" b="b"/>
              <a:pathLst>
                <a:path w="19" h="14">
                  <a:moveTo>
                    <a:pt x="0" y="0"/>
                  </a:moveTo>
                  <a:lnTo>
                    <a:pt x="0" y="2"/>
                  </a:lnTo>
                  <a:lnTo>
                    <a:pt x="17" y="14"/>
                  </a:lnTo>
                  <a:lnTo>
                    <a:pt x="19" y="14"/>
                  </a:lnTo>
                  <a:lnTo>
                    <a:pt x="0" y="0"/>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25" name="Rectangle 401"/>
            <p:cNvSpPr>
              <a:spLocks noChangeArrowheads="1"/>
            </p:cNvSpPr>
            <p:nvPr/>
          </p:nvSpPr>
          <p:spPr bwMode="auto">
            <a:xfrm>
              <a:off x="3797" y="2216"/>
              <a:ext cx="226" cy="163"/>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26" name="Freeform 402"/>
            <p:cNvSpPr>
              <a:spLocks/>
            </p:cNvSpPr>
            <p:nvPr/>
          </p:nvSpPr>
          <p:spPr bwMode="auto">
            <a:xfrm>
              <a:off x="3797" y="2217"/>
              <a:ext cx="226" cy="162"/>
            </a:xfrm>
            <a:custGeom>
              <a:avLst/>
              <a:gdLst>
                <a:gd name="T0" fmla="*/ 226 w 226"/>
                <a:gd name="T1" fmla="*/ 61 h 162"/>
                <a:gd name="T2" fmla="*/ 226 w 226"/>
                <a:gd name="T3" fmla="*/ 101 h 162"/>
                <a:gd name="T4" fmla="*/ 102 w 226"/>
                <a:gd name="T5" fmla="*/ 101 h 162"/>
                <a:gd name="T6" fmla="*/ 102 w 226"/>
                <a:gd name="T7" fmla="*/ 162 h 162"/>
                <a:gd name="T8" fmla="*/ 61 w 226"/>
                <a:gd name="T9" fmla="*/ 162 h 162"/>
                <a:gd name="T10" fmla="*/ 61 w 226"/>
                <a:gd name="T11" fmla="*/ 101 h 162"/>
                <a:gd name="T12" fmla="*/ 0 w 226"/>
                <a:gd name="T13" fmla="*/ 101 h 162"/>
                <a:gd name="T14" fmla="*/ 0 w 226"/>
                <a:gd name="T15" fmla="*/ 61 h 162"/>
                <a:gd name="T16" fmla="*/ 61 w 226"/>
                <a:gd name="T17" fmla="*/ 61 h 162"/>
                <a:gd name="T18" fmla="*/ 61 w 226"/>
                <a:gd name="T19" fmla="*/ 0 h 162"/>
                <a:gd name="T20" fmla="*/ 102 w 226"/>
                <a:gd name="T21" fmla="*/ 0 h 162"/>
                <a:gd name="T22" fmla="*/ 102 w 226"/>
                <a:gd name="T23" fmla="*/ 61 h 162"/>
                <a:gd name="T24" fmla="*/ 226 w 226"/>
                <a:gd name="T25" fmla="*/ 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162">
                  <a:moveTo>
                    <a:pt x="226" y="61"/>
                  </a:moveTo>
                  <a:lnTo>
                    <a:pt x="226" y="101"/>
                  </a:lnTo>
                  <a:lnTo>
                    <a:pt x="102" y="101"/>
                  </a:lnTo>
                  <a:lnTo>
                    <a:pt x="102" y="162"/>
                  </a:lnTo>
                  <a:lnTo>
                    <a:pt x="61" y="162"/>
                  </a:lnTo>
                  <a:lnTo>
                    <a:pt x="61" y="101"/>
                  </a:lnTo>
                  <a:lnTo>
                    <a:pt x="0" y="101"/>
                  </a:lnTo>
                  <a:lnTo>
                    <a:pt x="0" y="61"/>
                  </a:lnTo>
                  <a:lnTo>
                    <a:pt x="61" y="61"/>
                  </a:lnTo>
                  <a:lnTo>
                    <a:pt x="61" y="0"/>
                  </a:lnTo>
                  <a:lnTo>
                    <a:pt x="102" y="0"/>
                  </a:lnTo>
                  <a:lnTo>
                    <a:pt x="102" y="61"/>
                  </a:lnTo>
                  <a:lnTo>
                    <a:pt x="226" y="6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27" name="Freeform 403"/>
            <p:cNvSpPr>
              <a:spLocks/>
            </p:cNvSpPr>
            <p:nvPr/>
          </p:nvSpPr>
          <p:spPr bwMode="auto">
            <a:xfrm>
              <a:off x="3797" y="2216"/>
              <a:ext cx="224" cy="163"/>
            </a:xfrm>
            <a:custGeom>
              <a:avLst/>
              <a:gdLst>
                <a:gd name="T0" fmla="*/ 0 w 224"/>
                <a:gd name="T1" fmla="*/ 92 h 163"/>
                <a:gd name="T2" fmla="*/ 0 w 224"/>
                <a:gd name="T3" fmla="*/ 72 h 163"/>
                <a:gd name="T4" fmla="*/ 71 w 224"/>
                <a:gd name="T5" fmla="*/ 72 h 163"/>
                <a:gd name="T6" fmla="*/ 71 w 224"/>
                <a:gd name="T7" fmla="*/ 0 h 163"/>
                <a:gd name="T8" fmla="*/ 92 w 224"/>
                <a:gd name="T9" fmla="*/ 0 h 163"/>
                <a:gd name="T10" fmla="*/ 92 w 224"/>
                <a:gd name="T11" fmla="*/ 72 h 163"/>
                <a:gd name="T12" fmla="*/ 224 w 224"/>
                <a:gd name="T13" fmla="*/ 72 h 163"/>
                <a:gd name="T14" fmla="*/ 224 w 224"/>
                <a:gd name="T15" fmla="*/ 92 h 163"/>
                <a:gd name="T16" fmla="*/ 92 w 224"/>
                <a:gd name="T17" fmla="*/ 92 h 163"/>
                <a:gd name="T18" fmla="*/ 92 w 224"/>
                <a:gd name="T19" fmla="*/ 163 h 163"/>
                <a:gd name="T20" fmla="*/ 71 w 224"/>
                <a:gd name="T21" fmla="*/ 163 h 163"/>
                <a:gd name="T22" fmla="*/ 71 w 224"/>
                <a:gd name="T23" fmla="*/ 92 h 163"/>
                <a:gd name="T24" fmla="*/ 0 w 224"/>
                <a:gd name="T25" fmla="*/ 9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163">
                  <a:moveTo>
                    <a:pt x="0" y="92"/>
                  </a:moveTo>
                  <a:lnTo>
                    <a:pt x="0" y="72"/>
                  </a:lnTo>
                  <a:lnTo>
                    <a:pt x="71" y="72"/>
                  </a:lnTo>
                  <a:lnTo>
                    <a:pt x="71" y="0"/>
                  </a:lnTo>
                  <a:lnTo>
                    <a:pt x="92" y="0"/>
                  </a:lnTo>
                  <a:lnTo>
                    <a:pt x="92" y="72"/>
                  </a:lnTo>
                  <a:lnTo>
                    <a:pt x="224" y="72"/>
                  </a:lnTo>
                  <a:lnTo>
                    <a:pt x="224" y="92"/>
                  </a:lnTo>
                  <a:lnTo>
                    <a:pt x="92" y="92"/>
                  </a:lnTo>
                  <a:lnTo>
                    <a:pt x="92" y="163"/>
                  </a:lnTo>
                  <a:lnTo>
                    <a:pt x="71" y="163"/>
                  </a:lnTo>
                  <a:lnTo>
                    <a:pt x="71" y="92"/>
                  </a:lnTo>
                  <a:lnTo>
                    <a:pt x="0" y="92"/>
                  </a:lnTo>
                  <a:close/>
                </a:path>
              </a:pathLst>
            </a:custGeom>
            <a:solidFill>
              <a:srgbClr val="0066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28" name="Rectangle 404"/>
            <p:cNvSpPr>
              <a:spLocks noChangeArrowheads="1"/>
            </p:cNvSpPr>
            <p:nvPr/>
          </p:nvSpPr>
          <p:spPr bwMode="auto">
            <a:xfrm>
              <a:off x="3288" y="2408"/>
              <a:ext cx="294" cy="16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29" name="Rectangle 405"/>
            <p:cNvSpPr>
              <a:spLocks noChangeArrowheads="1"/>
            </p:cNvSpPr>
            <p:nvPr/>
          </p:nvSpPr>
          <p:spPr bwMode="auto">
            <a:xfrm>
              <a:off x="3288" y="2408"/>
              <a:ext cx="294" cy="56"/>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30" name="Rectangle 406"/>
            <p:cNvSpPr>
              <a:spLocks noChangeArrowheads="1"/>
            </p:cNvSpPr>
            <p:nvPr/>
          </p:nvSpPr>
          <p:spPr bwMode="auto">
            <a:xfrm>
              <a:off x="3288" y="2519"/>
              <a:ext cx="294" cy="56"/>
            </a:xfrm>
            <a:prstGeom prst="rect">
              <a:avLst/>
            </a:prstGeom>
            <a:solidFill>
              <a:srgbClr val="7F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31" name="Rectangle 407"/>
            <p:cNvSpPr>
              <a:spLocks noChangeArrowheads="1"/>
            </p:cNvSpPr>
            <p:nvPr/>
          </p:nvSpPr>
          <p:spPr bwMode="auto">
            <a:xfrm>
              <a:off x="5457" y="1564"/>
              <a:ext cx="259" cy="16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32" name="Rectangle 408"/>
            <p:cNvSpPr>
              <a:spLocks noChangeArrowheads="1"/>
            </p:cNvSpPr>
            <p:nvPr/>
          </p:nvSpPr>
          <p:spPr bwMode="auto">
            <a:xfrm>
              <a:off x="5457" y="1564"/>
              <a:ext cx="259" cy="56"/>
            </a:xfrm>
            <a:prstGeom prst="rect">
              <a:avLst/>
            </a:prstGeom>
            <a:solidFill>
              <a:srgbClr val="FF66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33" name="Rectangle 409"/>
            <p:cNvSpPr>
              <a:spLocks noChangeArrowheads="1"/>
            </p:cNvSpPr>
            <p:nvPr/>
          </p:nvSpPr>
          <p:spPr bwMode="auto">
            <a:xfrm>
              <a:off x="5457" y="1674"/>
              <a:ext cx="259" cy="54"/>
            </a:xfrm>
            <a:prstGeom prst="rect">
              <a:avLst/>
            </a:prstGeom>
            <a:solidFill>
              <a:srgbClr val="00B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34" name="Freeform 410"/>
            <p:cNvSpPr>
              <a:spLocks/>
            </p:cNvSpPr>
            <p:nvPr/>
          </p:nvSpPr>
          <p:spPr bwMode="auto">
            <a:xfrm>
              <a:off x="5563" y="1623"/>
              <a:ext cx="47" cy="46"/>
            </a:xfrm>
            <a:custGeom>
              <a:avLst/>
              <a:gdLst>
                <a:gd name="T0" fmla="*/ 26 w 47"/>
                <a:gd name="T1" fmla="*/ 0 h 46"/>
                <a:gd name="T2" fmla="*/ 30 w 47"/>
                <a:gd name="T3" fmla="*/ 0 h 46"/>
                <a:gd name="T4" fmla="*/ 31 w 47"/>
                <a:gd name="T5" fmla="*/ 2 h 46"/>
                <a:gd name="T6" fmla="*/ 35 w 47"/>
                <a:gd name="T7" fmla="*/ 2 h 46"/>
                <a:gd name="T8" fmla="*/ 38 w 47"/>
                <a:gd name="T9" fmla="*/ 4 h 46"/>
                <a:gd name="T10" fmla="*/ 40 w 47"/>
                <a:gd name="T11" fmla="*/ 6 h 46"/>
                <a:gd name="T12" fmla="*/ 42 w 47"/>
                <a:gd name="T13" fmla="*/ 7 h 46"/>
                <a:gd name="T14" fmla="*/ 44 w 47"/>
                <a:gd name="T15" fmla="*/ 11 h 46"/>
                <a:gd name="T16" fmla="*/ 45 w 47"/>
                <a:gd name="T17" fmla="*/ 13 h 46"/>
                <a:gd name="T18" fmla="*/ 45 w 47"/>
                <a:gd name="T19" fmla="*/ 16 h 46"/>
                <a:gd name="T20" fmla="*/ 47 w 47"/>
                <a:gd name="T21" fmla="*/ 19 h 46"/>
                <a:gd name="T22" fmla="*/ 47 w 47"/>
                <a:gd name="T23" fmla="*/ 23 h 46"/>
                <a:gd name="T24" fmla="*/ 47 w 47"/>
                <a:gd name="T25" fmla="*/ 26 h 46"/>
                <a:gd name="T26" fmla="*/ 45 w 47"/>
                <a:gd name="T27" fmla="*/ 30 h 46"/>
                <a:gd name="T28" fmla="*/ 45 w 47"/>
                <a:gd name="T29" fmla="*/ 33 h 46"/>
                <a:gd name="T30" fmla="*/ 44 w 47"/>
                <a:gd name="T31" fmla="*/ 35 h 46"/>
                <a:gd name="T32" fmla="*/ 42 w 47"/>
                <a:gd name="T33" fmla="*/ 39 h 46"/>
                <a:gd name="T34" fmla="*/ 40 w 47"/>
                <a:gd name="T35" fmla="*/ 40 h 46"/>
                <a:gd name="T36" fmla="*/ 38 w 47"/>
                <a:gd name="T37" fmla="*/ 42 h 46"/>
                <a:gd name="T38" fmla="*/ 35 w 47"/>
                <a:gd name="T39" fmla="*/ 44 h 46"/>
                <a:gd name="T40" fmla="*/ 31 w 47"/>
                <a:gd name="T41" fmla="*/ 46 h 46"/>
                <a:gd name="T42" fmla="*/ 28 w 47"/>
                <a:gd name="T43" fmla="*/ 46 h 46"/>
                <a:gd name="T44" fmla="*/ 25 w 47"/>
                <a:gd name="T45" fmla="*/ 46 h 46"/>
                <a:gd name="T46" fmla="*/ 21 w 47"/>
                <a:gd name="T47" fmla="*/ 46 h 46"/>
                <a:gd name="T48" fmla="*/ 18 w 47"/>
                <a:gd name="T49" fmla="*/ 46 h 46"/>
                <a:gd name="T50" fmla="*/ 14 w 47"/>
                <a:gd name="T51" fmla="*/ 44 h 46"/>
                <a:gd name="T52" fmla="*/ 12 w 47"/>
                <a:gd name="T53" fmla="*/ 42 h 46"/>
                <a:gd name="T54" fmla="*/ 9 w 47"/>
                <a:gd name="T55" fmla="*/ 40 h 46"/>
                <a:gd name="T56" fmla="*/ 5 w 47"/>
                <a:gd name="T57" fmla="*/ 39 h 46"/>
                <a:gd name="T58" fmla="*/ 5 w 47"/>
                <a:gd name="T59" fmla="*/ 35 h 46"/>
                <a:gd name="T60" fmla="*/ 4 w 47"/>
                <a:gd name="T61" fmla="*/ 33 h 46"/>
                <a:gd name="T62" fmla="*/ 2 w 47"/>
                <a:gd name="T63" fmla="*/ 30 h 46"/>
                <a:gd name="T64" fmla="*/ 0 w 47"/>
                <a:gd name="T65" fmla="*/ 26 h 46"/>
                <a:gd name="T66" fmla="*/ 0 w 47"/>
                <a:gd name="T67" fmla="*/ 23 h 46"/>
                <a:gd name="T68" fmla="*/ 0 w 47"/>
                <a:gd name="T69" fmla="*/ 19 h 46"/>
                <a:gd name="T70" fmla="*/ 2 w 47"/>
                <a:gd name="T71" fmla="*/ 16 h 46"/>
                <a:gd name="T72" fmla="*/ 4 w 47"/>
                <a:gd name="T73" fmla="*/ 13 h 46"/>
                <a:gd name="T74" fmla="*/ 5 w 47"/>
                <a:gd name="T75" fmla="*/ 11 h 46"/>
                <a:gd name="T76" fmla="*/ 7 w 47"/>
                <a:gd name="T77" fmla="*/ 7 h 46"/>
                <a:gd name="T78" fmla="*/ 11 w 47"/>
                <a:gd name="T79" fmla="*/ 4 h 46"/>
                <a:gd name="T80" fmla="*/ 12 w 47"/>
                <a:gd name="T81" fmla="*/ 2 h 46"/>
                <a:gd name="T82" fmla="*/ 16 w 47"/>
                <a:gd name="T83" fmla="*/ 2 h 46"/>
                <a:gd name="T84" fmla="*/ 19 w 47"/>
                <a:gd name="T85" fmla="*/ 0 h 46"/>
                <a:gd name="T86" fmla="*/ 23 w 47"/>
                <a:gd name="T8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46">
                  <a:moveTo>
                    <a:pt x="25" y="0"/>
                  </a:moveTo>
                  <a:lnTo>
                    <a:pt x="26" y="0"/>
                  </a:lnTo>
                  <a:lnTo>
                    <a:pt x="28" y="0"/>
                  </a:lnTo>
                  <a:lnTo>
                    <a:pt x="30" y="0"/>
                  </a:lnTo>
                  <a:lnTo>
                    <a:pt x="31" y="0"/>
                  </a:lnTo>
                  <a:lnTo>
                    <a:pt x="31" y="2"/>
                  </a:lnTo>
                  <a:lnTo>
                    <a:pt x="33" y="2"/>
                  </a:lnTo>
                  <a:lnTo>
                    <a:pt x="35" y="2"/>
                  </a:lnTo>
                  <a:lnTo>
                    <a:pt x="37" y="4"/>
                  </a:lnTo>
                  <a:lnTo>
                    <a:pt x="38" y="4"/>
                  </a:lnTo>
                  <a:lnTo>
                    <a:pt x="38" y="6"/>
                  </a:lnTo>
                  <a:lnTo>
                    <a:pt x="40" y="6"/>
                  </a:lnTo>
                  <a:lnTo>
                    <a:pt x="40" y="7"/>
                  </a:lnTo>
                  <a:lnTo>
                    <a:pt x="42" y="7"/>
                  </a:lnTo>
                  <a:lnTo>
                    <a:pt x="42" y="9"/>
                  </a:lnTo>
                  <a:lnTo>
                    <a:pt x="44" y="11"/>
                  </a:lnTo>
                  <a:lnTo>
                    <a:pt x="44" y="13"/>
                  </a:lnTo>
                  <a:lnTo>
                    <a:pt x="45" y="13"/>
                  </a:lnTo>
                  <a:lnTo>
                    <a:pt x="45" y="14"/>
                  </a:lnTo>
                  <a:lnTo>
                    <a:pt x="45" y="16"/>
                  </a:lnTo>
                  <a:lnTo>
                    <a:pt x="47" y="18"/>
                  </a:lnTo>
                  <a:lnTo>
                    <a:pt x="47" y="19"/>
                  </a:lnTo>
                  <a:lnTo>
                    <a:pt x="47" y="21"/>
                  </a:lnTo>
                  <a:lnTo>
                    <a:pt x="47" y="23"/>
                  </a:lnTo>
                  <a:lnTo>
                    <a:pt x="47" y="25"/>
                  </a:lnTo>
                  <a:lnTo>
                    <a:pt x="47" y="26"/>
                  </a:lnTo>
                  <a:lnTo>
                    <a:pt x="47" y="28"/>
                  </a:lnTo>
                  <a:lnTo>
                    <a:pt x="45" y="30"/>
                  </a:lnTo>
                  <a:lnTo>
                    <a:pt x="45" y="32"/>
                  </a:lnTo>
                  <a:lnTo>
                    <a:pt x="45" y="33"/>
                  </a:lnTo>
                  <a:lnTo>
                    <a:pt x="44" y="33"/>
                  </a:lnTo>
                  <a:lnTo>
                    <a:pt x="44" y="35"/>
                  </a:lnTo>
                  <a:lnTo>
                    <a:pt x="42" y="37"/>
                  </a:lnTo>
                  <a:lnTo>
                    <a:pt x="42" y="39"/>
                  </a:lnTo>
                  <a:lnTo>
                    <a:pt x="40" y="39"/>
                  </a:lnTo>
                  <a:lnTo>
                    <a:pt x="40" y="40"/>
                  </a:lnTo>
                  <a:lnTo>
                    <a:pt x="38" y="40"/>
                  </a:lnTo>
                  <a:lnTo>
                    <a:pt x="38" y="42"/>
                  </a:lnTo>
                  <a:lnTo>
                    <a:pt x="37" y="42"/>
                  </a:lnTo>
                  <a:lnTo>
                    <a:pt x="35" y="44"/>
                  </a:lnTo>
                  <a:lnTo>
                    <a:pt x="33" y="44"/>
                  </a:lnTo>
                  <a:lnTo>
                    <a:pt x="31" y="46"/>
                  </a:lnTo>
                  <a:lnTo>
                    <a:pt x="30" y="46"/>
                  </a:lnTo>
                  <a:lnTo>
                    <a:pt x="28" y="46"/>
                  </a:lnTo>
                  <a:lnTo>
                    <a:pt x="26" y="46"/>
                  </a:lnTo>
                  <a:lnTo>
                    <a:pt x="25" y="46"/>
                  </a:lnTo>
                  <a:lnTo>
                    <a:pt x="23" y="46"/>
                  </a:lnTo>
                  <a:lnTo>
                    <a:pt x="21" y="46"/>
                  </a:lnTo>
                  <a:lnTo>
                    <a:pt x="19" y="46"/>
                  </a:lnTo>
                  <a:lnTo>
                    <a:pt x="18" y="46"/>
                  </a:lnTo>
                  <a:lnTo>
                    <a:pt x="16" y="46"/>
                  </a:lnTo>
                  <a:lnTo>
                    <a:pt x="14" y="44"/>
                  </a:lnTo>
                  <a:lnTo>
                    <a:pt x="12" y="44"/>
                  </a:lnTo>
                  <a:lnTo>
                    <a:pt x="12" y="42"/>
                  </a:lnTo>
                  <a:lnTo>
                    <a:pt x="11" y="42"/>
                  </a:lnTo>
                  <a:lnTo>
                    <a:pt x="9" y="40"/>
                  </a:lnTo>
                  <a:lnTo>
                    <a:pt x="7" y="39"/>
                  </a:lnTo>
                  <a:lnTo>
                    <a:pt x="5" y="39"/>
                  </a:lnTo>
                  <a:lnTo>
                    <a:pt x="5" y="37"/>
                  </a:lnTo>
                  <a:lnTo>
                    <a:pt x="5" y="35"/>
                  </a:lnTo>
                  <a:lnTo>
                    <a:pt x="4" y="35"/>
                  </a:lnTo>
                  <a:lnTo>
                    <a:pt x="4" y="33"/>
                  </a:lnTo>
                  <a:lnTo>
                    <a:pt x="2" y="32"/>
                  </a:lnTo>
                  <a:lnTo>
                    <a:pt x="2" y="30"/>
                  </a:lnTo>
                  <a:lnTo>
                    <a:pt x="2" y="28"/>
                  </a:lnTo>
                  <a:lnTo>
                    <a:pt x="0" y="26"/>
                  </a:lnTo>
                  <a:lnTo>
                    <a:pt x="0" y="25"/>
                  </a:lnTo>
                  <a:lnTo>
                    <a:pt x="0" y="23"/>
                  </a:lnTo>
                  <a:lnTo>
                    <a:pt x="0" y="21"/>
                  </a:lnTo>
                  <a:lnTo>
                    <a:pt x="0" y="19"/>
                  </a:lnTo>
                  <a:lnTo>
                    <a:pt x="2" y="18"/>
                  </a:lnTo>
                  <a:lnTo>
                    <a:pt x="2" y="16"/>
                  </a:lnTo>
                  <a:lnTo>
                    <a:pt x="2" y="14"/>
                  </a:lnTo>
                  <a:lnTo>
                    <a:pt x="4" y="13"/>
                  </a:lnTo>
                  <a:lnTo>
                    <a:pt x="4" y="11"/>
                  </a:lnTo>
                  <a:lnTo>
                    <a:pt x="5" y="11"/>
                  </a:lnTo>
                  <a:lnTo>
                    <a:pt x="5" y="9"/>
                  </a:lnTo>
                  <a:lnTo>
                    <a:pt x="7" y="7"/>
                  </a:lnTo>
                  <a:lnTo>
                    <a:pt x="9" y="6"/>
                  </a:lnTo>
                  <a:lnTo>
                    <a:pt x="11" y="4"/>
                  </a:lnTo>
                  <a:lnTo>
                    <a:pt x="12" y="4"/>
                  </a:lnTo>
                  <a:lnTo>
                    <a:pt x="12" y="2"/>
                  </a:lnTo>
                  <a:lnTo>
                    <a:pt x="14" y="2"/>
                  </a:lnTo>
                  <a:lnTo>
                    <a:pt x="16" y="2"/>
                  </a:lnTo>
                  <a:lnTo>
                    <a:pt x="18" y="0"/>
                  </a:lnTo>
                  <a:lnTo>
                    <a:pt x="19" y="0"/>
                  </a:lnTo>
                  <a:lnTo>
                    <a:pt x="21" y="0"/>
                  </a:lnTo>
                  <a:lnTo>
                    <a:pt x="23" y="0"/>
                  </a:lnTo>
                  <a:lnTo>
                    <a:pt x="25"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35" name="Freeform 411"/>
            <p:cNvSpPr>
              <a:spLocks/>
            </p:cNvSpPr>
            <p:nvPr/>
          </p:nvSpPr>
          <p:spPr bwMode="auto">
            <a:xfrm>
              <a:off x="5567" y="1625"/>
              <a:ext cx="41" cy="42"/>
            </a:xfrm>
            <a:custGeom>
              <a:avLst/>
              <a:gdLst>
                <a:gd name="T0" fmla="*/ 22 w 41"/>
                <a:gd name="T1" fmla="*/ 0 h 42"/>
                <a:gd name="T2" fmla="*/ 26 w 41"/>
                <a:gd name="T3" fmla="*/ 0 h 42"/>
                <a:gd name="T4" fmla="*/ 27 w 41"/>
                <a:gd name="T5" fmla="*/ 2 h 42"/>
                <a:gd name="T6" fmla="*/ 31 w 41"/>
                <a:gd name="T7" fmla="*/ 4 h 42"/>
                <a:gd name="T8" fmla="*/ 33 w 41"/>
                <a:gd name="T9" fmla="*/ 5 h 42"/>
                <a:gd name="T10" fmla="*/ 34 w 41"/>
                <a:gd name="T11" fmla="*/ 7 h 42"/>
                <a:gd name="T12" fmla="*/ 36 w 41"/>
                <a:gd name="T13" fmla="*/ 9 h 42"/>
                <a:gd name="T14" fmla="*/ 38 w 41"/>
                <a:gd name="T15" fmla="*/ 11 h 42"/>
                <a:gd name="T16" fmla="*/ 40 w 41"/>
                <a:gd name="T17" fmla="*/ 12 h 42"/>
                <a:gd name="T18" fmla="*/ 40 w 41"/>
                <a:gd name="T19" fmla="*/ 16 h 42"/>
                <a:gd name="T20" fmla="*/ 41 w 41"/>
                <a:gd name="T21" fmla="*/ 17 h 42"/>
                <a:gd name="T22" fmla="*/ 41 w 41"/>
                <a:gd name="T23" fmla="*/ 21 h 42"/>
                <a:gd name="T24" fmla="*/ 41 w 41"/>
                <a:gd name="T25" fmla="*/ 24 h 42"/>
                <a:gd name="T26" fmla="*/ 40 w 41"/>
                <a:gd name="T27" fmla="*/ 26 h 42"/>
                <a:gd name="T28" fmla="*/ 40 w 41"/>
                <a:gd name="T29" fmla="*/ 30 h 42"/>
                <a:gd name="T30" fmla="*/ 38 w 41"/>
                <a:gd name="T31" fmla="*/ 31 h 42"/>
                <a:gd name="T32" fmla="*/ 36 w 41"/>
                <a:gd name="T33" fmla="*/ 33 h 42"/>
                <a:gd name="T34" fmla="*/ 34 w 41"/>
                <a:gd name="T35" fmla="*/ 37 h 42"/>
                <a:gd name="T36" fmla="*/ 33 w 41"/>
                <a:gd name="T37" fmla="*/ 38 h 42"/>
                <a:gd name="T38" fmla="*/ 29 w 41"/>
                <a:gd name="T39" fmla="*/ 40 h 42"/>
                <a:gd name="T40" fmla="*/ 26 w 41"/>
                <a:gd name="T41" fmla="*/ 42 h 42"/>
                <a:gd name="T42" fmla="*/ 22 w 41"/>
                <a:gd name="T43" fmla="*/ 42 h 42"/>
                <a:gd name="T44" fmla="*/ 19 w 41"/>
                <a:gd name="T45" fmla="*/ 42 h 42"/>
                <a:gd name="T46" fmla="*/ 15 w 41"/>
                <a:gd name="T47" fmla="*/ 42 h 42"/>
                <a:gd name="T48" fmla="*/ 14 w 41"/>
                <a:gd name="T49" fmla="*/ 40 h 42"/>
                <a:gd name="T50" fmla="*/ 10 w 41"/>
                <a:gd name="T51" fmla="*/ 40 h 42"/>
                <a:gd name="T52" fmla="*/ 7 w 41"/>
                <a:gd name="T53" fmla="*/ 38 h 42"/>
                <a:gd name="T54" fmla="*/ 5 w 41"/>
                <a:gd name="T55" fmla="*/ 37 h 42"/>
                <a:gd name="T56" fmla="*/ 3 w 41"/>
                <a:gd name="T57" fmla="*/ 35 h 42"/>
                <a:gd name="T58" fmla="*/ 1 w 41"/>
                <a:gd name="T59" fmla="*/ 31 h 42"/>
                <a:gd name="T60" fmla="*/ 0 w 41"/>
                <a:gd name="T61" fmla="*/ 28 h 42"/>
                <a:gd name="T62" fmla="*/ 0 w 41"/>
                <a:gd name="T63" fmla="*/ 24 h 42"/>
                <a:gd name="T64" fmla="*/ 0 w 41"/>
                <a:gd name="T65" fmla="*/ 21 h 42"/>
                <a:gd name="T66" fmla="*/ 0 w 41"/>
                <a:gd name="T67" fmla="*/ 17 h 42"/>
                <a:gd name="T68" fmla="*/ 0 w 41"/>
                <a:gd name="T69" fmla="*/ 14 h 42"/>
                <a:gd name="T70" fmla="*/ 1 w 41"/>
                <a:gd name="T71" fmla="*/ 11 h 42"/>
                <a:gd name="T72" fmla="*/ 3 w 41"/>
                <a:gd name="T73" fmla="*/ 7 h 42"/>
                <a:gd name="T74" fmla="*/ 7 w 41"/>
                <a:gd name="T75" fmla="*/ 5 h 42"/>
                <a:gd name="T76" fmla="*/ 8 w 41"/>
                <a:gd name="T77" fmla="*/ 4 h 42"/>
                <a:gd name="T78" fmla="*/ 12 w 41"/>
                <a:gd name="T79" fmla="*/ 2 h 42"/>
                <a:gd name="T80" fmla="*/ 15 w 41"/>
                <a:gd name="T81" fmla="*/ 0 h 42"/>
                <a:gd name="T82" fmla="*/ 19 w 41"/>
                <a:gd name="T8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 h="42">
                  <a:moveTo>
                    <a:pt x="21" y="0"/>
                  </a:moveTo>
                  <a:lnTo>
                    <a:pt x="22" y="0"/>
                  </a:lnTo>
                  <a:lnTo>
                    <a:pt x="24" y="0"/>
                  </a:lnTo>
                  <a:lnTo>
                    <a:pt x="26" y="0"/>
                  </a:lnTo>
                  <a:lnTo>
                    <a:pt x="26" y="2"/>
                  </a:lnTo>
                  <a:lnTo>
                    <a:pt x="27" y="2"/>
                  </a:lnTo>
                  <a:lnTo>
                    <a:pt x="29" y="2"/>
                  </a:lnTo>
                  <a:lnTo>
                    <a:pt x="31" y="4"/>
                  </a:lnTo>
                  <a:lnTo>
                    <a:pt x="33" y="4"/>
                  </a:lnTo>
                  <a:lnTo>
                    <a:pt x="33" y="5"/>
                  </a:lnTo>
                  <a:lnTo>
                    <a:pt x="34" y="5"/>
                  </a:lnTo>
                  <a:lnTo>
                    <a:pt x="34" y="7"/>
                  </a:lnTo>
                  <a:lnTo>
                    <a:pt x="36" y="7"/>
                  </a:lnTo>
                  <a:lnTo>
                    <a:pt x="36" y="9"/>
                  </a:lnTo>
                  <a:lnTo>
                    <a:pt x="38" y="9"/>
                  </a:lnTo>
                  <a:lnTo>
                    <a:pt x="38" y="11"/>
                  </a:lnTo>
                  <a:lnTo>
                    <a:pt x="38" y="12"/>
                  </a:lnTo>
                  <a:lnTo>
                    <a:pt x="40" y="12"/>
                  </a:lnTo>
                  <a:lnTo>
                    <a:pt x="40" y="14"/>
                  </a:lnTo>
                  <a:lnTo>
                    <a:pt x="40" y="16"/>
                  </a:lnTo>
                  <a:lnTo>
                    <a:pt x="40" y="17"/>
                  </a:lnTo>
                  <a:lnTo>
                    <a:pt x="41" y="17"/>
                  </a:lnTo>
                  <a:lnTo>
                    <a:pt x="41" y="19"/>
                  </a:lnTo>
                  <a:lnTo>
                    <a:pt x="41" y="21"/>
                  </a:lnTo>
                  <a:lnTo>
                    <a:pt x="41" y="23"/>
                  </a:lnTo>
                  <a:lnTo>
                    <a:pt x="41" y="24"/>
                  </a:lnTo>
                  <a:lnTo>
                    <a:pt x="40" y="24"/>
                  </a:lnTo>
                  <a:lnTo>
                    <a:pt x="40" y="26"/>
                  </a:lnTo>
                  <a:lnTo>
                    <a:pt x="40" y="28"/>
                  </a:lnTo>
                  <a:lnTo>
                    <a:pt x="40" y="30"/>
                  </a:lnTo>
                  <a:lnTo>
                    <a:pt x="38" y="30"/>
                  </a:lnTo>
                  <a:lnTo>
                    <a:pt x="38" y="31"/>
                  </a:lnTo>
                  <a:lnTo>
                    <a:pt x="38" y="33"/>
                  </a:lnTo>
                  <a:lnTo>
                    <a:pt x="36" y="33"/>
                  </a:lnTo>
                  <a:lnTo>
                    <a:pt x="36" y="35"/>
                  </a:lnTo>
                  <a:lnTo>
                    <a:pt x="34" y="37"/>
                  </a:lnTo>
                  <a:lnTo>
                    <a:pt x="33" y="37"/>
                  </a:lnTo>
                  <a:lnTo>
                    <a:pt x="33" y="38"/>
                  </a:lnTo>
                  <a:lnTo>
                    <a:pt x="31" y="38"/>
                  </a:lnTo>
                  <a:lnTo>
                    <a:pt x="29" y="40"/>
                  </a:lnTo>
                  <a:lnTo>
                    <a:pt x="27" y="40"/>
                  </a:lnTo>
                  <a:lnTo>
                    <a:pt x="26" y="42"/>
                  </a:lnTo>
                  <a:lnTo>
                    <a:pt x="24" y="42"/>
                  </a:lnTo>
                  <a:lnTo>
                    <a:pt x="22" y="42"/>
                  </a:lnTo>
                  <a:lnTo>
                    <a:pt x="21" y="42"/>
                  </a:lnTo>
                  <a:lnTo>
                    <a:pt x="19" y="42"/>
                  </a:lnTo>
                  <a:lnTo>
                    <a:pt x="17" y="42"/>
                  </a:lnTo>
                  <a:lnTo>
                    <a:pt x="15" y="42"/>
                  </a:lnTo>
                  <a:lnTo>
                    <a:pt x="14" y="42"/>
                  </a:lnTo>
                  <a:lnTo>
                    <a:pt x="14" y="40"/>
                  </a:lnTo>
                  <a:lnTo>
                    <a:pt x="12" y="40"/>
                  </a:lnTo>
                  <a:lnTo>
                    <a:pt x="10" y="40"/>
                  </a:lnTo>
                  <a:lnTo>
                    <a:pt x="8" y="38"/>
                  </a:lnTo>
                  <a:lnTo>
                    <a:pt x="7" y="38"/>
                  </a:lnTo>
                  <a:lnTo>
                    <a:pt x="7" y="37"/>
                  </a:lnTo>
                  <a:lnTo>
                    <a:pt x="5" y="37"/>
                  </a:lnTo>
                  <a:lnTo>
                    <a:pt x="5" y="35"/>
                  </a:lnTo>
                  <a:lnTo>
                    <a:pt x="3" y="35"/>
                  </a:lnTo>
                  <a:lnTo>
                    <a:pt x="3" y="33"/>
                  </a:lnTo>
                  <a:lnTo>
                    <a:pt x="1" y="31"/>
                  </a:lnTo>
                  <a:lnTo>
                    <a:pt x="1" y="30"/>
                  </a:lnTo>
                  <a:lnTo>
                    <a:pt x="0" y="28"/>
                  </a:lnTo>
                  <a:lnTo>
                    <a:pt x="0" y="26"/>
                  </a:lnTo>
                  <a:lnTo>
                    <a:pt x="0" y="24"/>
                  </a:lnTo>
                  <a:lnTo>
                    <a:pt x="0" y="23"/>
                  </a:lnTo>
                  <a:lnTo>
                    <a:pt x="0" y="21"/>
                  </a:lnTo>
                  <a:lnTo>
                    <a:pt x="0" y="19"/>
                  </a:lnTo>
                  <a:lnTo>
                    <a:pt x="0" y="17"/>
                  </a:lnTo>
                  <a:lnTo>
                    <a:pt x="0" y="16"/>
                  </a:lnTo>
                  <a:lnTo>
                    <a:pt x="0" y="14"/>
                  </a:lnTo>
                  <a:lnTo>
                    <a:pt x="1" y="12"/>
                  </a:lnTo>
                  <a:lnTo>
                    <a:pt x="1" y="11"/>
                  </a:lnTo>
                  <a:lnTo>
                    <a:pt x="3" y="9"/>
                  </a:lnTo>
                  <a:lnTo>
                    <a:pt x="3" y="7"/>
                  </a:lnTo>
                  <a:lnTo>
                    <a:pt x="5" y="7"/>
                  </a:lnTo>
                  <a:lnTo>
                    <a:pt x="7" y="5"/>
                  </a:lnTo>
                  <a:lnTo>
                    <a:pt x="7" y="4"/>
                  </a:lnTo>
                  <a:lnTo>
                    <a:pt x="8" y="4"/>
                  </a:lnTo>
                  <a:lnTo>
                    <a:pt x="10" y="2"/>
                  </a:lnTo>
                  <a:lnTo>
                    <a:pt x="12" y="2"/>
                  </a:lnTo>
                  <a:lnTo>
                    <a:pt x="14" y="2"/>
                  </a:lnTo>
                  <a:lnTo>
                    <a:pt x="15" y="0"/>
                  </a:lnTo>
                  <a:lnTo>
                    <a:pt x="17" y="0"/>
                  </a:lnTo>
                  <a:lnTo>
                    <a:pt x="19" y="0"/>
                  </a:lnTo>
                  <a:lnTo>
                    <a:pt x="2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36" name="Freeform 412"/>
            <p:cNvSpPr>
              <a:spLocks/>
            </p:cNvSpPr>
            <p:nvPr/>
          </p:nvSpPr>
          <p:spPr bwMode="auto">
            <a:xfrm>
              <a:off x="5581" y="1639"/>
              <a:ext cx="12" cy="14"/>
            </a:xfrm>
            <a:custGeom>
              <a:avLst/>
              <a:gdLst>
                <a:gd name="T0" fmla="*/ 7 w 12"/>
                <a:gd name="T1" fmla="*/ 0 h 14"/>
                <a:gd name="T2" fmla="*/ 7 w 12"/>
                <a:gd name="T3" fmla="*/ 2 h 14"/>
                <a:gd name="T4" fmla="*/ 8 w 12"/>
                <a:gd name="T5" fmla="*/ 2 h 14"/>
                <a:gd name="T6" fmla="*/ 10 w 12"/>
                <a:gd name="T7" fmla="*/ 2 h 14"/>
                <a:gd name="T8" fmla="*/ 10 w 12"/>
                <a:gd name="T9" fmla="*/ 3 h 14"/>
                <a:gd name="T10" fmla="*/ 12 w 12"/>
                <a:gd name="T11" fmla="*/ 3 h 14"/>
                <a:gd name="T12" fmla="*/ 12 w 12"/>
                <a:gd name="T13" fmla="*/ 5 h 14"/>
                <a:gd name="T14" fmla="*/ 12 w 12"/>
                <a:gd name="T15" fmla="*/ 7 h 14"/>
                <a:gd name="T16" fmla="*/ 12 w 12"/>
                <a:gd name="T17" fmla="*/ 9 h 14"/>
                <a:gd name="T18" fmla="*/ 12 w 12"/>
                <a:gd name="T19" fmla="*/ 10 h 14"/>
                <a:gd name="T20" fmla="*/ 10 w 12"/>
                <a:gd name="T21" fmla="*/ 10 h 14"/>
                <a:gd name="T22" fmla="*/ 10 w 12"/>
                <a:gd name="T23" fmla="*/ 12 h 14"/>
                <a:gd name="T24" fmla="*/ 8 w 12"/>
                <a:gd name="T25" fmla="*/ 12 h 14"/>
                <a:gd name="T26" fmla="*/ 8 w 12"/>
                <a:gd name="T27" fmla="*/ 14 h 14"/>
                <a:gd name="T28" fmla="*/ 7 w 12"/>
                <a:gd name="T29" fmla="*/ 14 h 14"/>
                <a:gd name="T30" fmla="*/ 5 w 12"/>
                <a:gd name="T31" fmla="*/ 14 h 14"/>
                <a:gd name="T32" fmla="*/ 5 w 12"/>
                <a:gd name="T33" fmla="*/ 12 h 14"/>
                <a:gd name="T34" fmla="*/ 3 w 12"/>
                <a:gd name="T35" fmla="*/ 12 h 14"/>
                <a:gd name="T36" fmla="*/ 1 w 12"/>
                <a:gd name="T37" fmla="*/ 12 h 14"/>
                <a:gd name="T38" fmla="*/ 1 w 12"/>
                <a:gd name="T39" fmla="*/ 10 h 14"/>
                <a:gd name="T40" fmla="*/ 0 w 12"/>
                <a:gd name="T41" fmla="*/ 10 h 14"/>
                <a:gd name="T42" fmla="*/ 0 w 12"/>
                <a:gd name="T43" fmla="*/ 9 h 14"/>
                <a:gd name="T44" fmla="*/ 0 w 12"/>
                <a:gd name="T45" fmla="*/ 7 h 14"/>
                <a:gd name="T46" fmla="*/ 0 w 12"/>
                <a:gd name="T47" fmla="*/ 5 h 14"/>
                <a:gd name="T48" fmla="*/ 1 w 12"/>
                <a:gd name="T49" fmla="*/ 3 h 14"/>
                <a:gd name="T50" fmla="*/ 1 w 12"/>
                <a:gd name="T51" fmla="*/ 2 h 14"/>
                <a:gd name="T52" fmla="*/ 3 w 12"/>
                <a:gd name="T53" fmla="*/ 2 h 14"/>
                <a:gd name="T54" fmla="*/ 5 w 12"/>
                <a:gd name="T55" fmla="*/ 2 h 14"/>
                <a:gd name="T56" fmla="*/ 5 w 12"/>
                <a:gd name="T57" fmla="*/ 0 h 14"/>
                <a:gd name="T58" fmla="*/ 7 w 12"/>
                <a:gd name="T5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14">
                  <a:moveTo>
                    <a:pt x="7" y="0"/>
                  </a:moveTo>
                  <a:lnTo>
                    <a:pt x="7" y="2"/>
                  </a:lnTo>
                  <a:lnTo>
                    <a:pt x="8" y="2"/>
                  </a:lnTo>
                  <a:lnTo>
                    <a:pt x="10" y="2"/>
                  </a:lnTo>
                  <a:lnTo>
                    <a:pt x="10" y="3"/>
                  </a:lnTo>
                  <a:lnTo>
                    <a:pt x="12" y="3"/>
                  </a:lnTo>
                  <a:lnTo>
                    <a:pt x="12" y="5"/>
                  </a:lnTo>
                  <a:lnTo>
                    <a:pt x="12" y="7"/>
                  </a:lnTo>
                  <a:lnTo>
                    <a:pt x="12" y="9"/>
                  </a:lnTo>
                  <a:lnTo>
                    <a:pt x="12" y="10"/>
                  </a:lnTo>
                  <a:lnTo>
                    <a:pt x="10" y="10"/>
                  </a:lnTo>
                  <a:lnTo>
                    <a:pt x="10" y="12"/>
                  </a:lnTo>
                  <a:lnTo>
                    <a:pt x="8" y="12"/>
                  </a:lnTo>
                  <a:lnTo>
                    <a:pt x="8" y="14"/>
                  </a:lnTo>
                  <a:lnTo>
                    <a:pt x="7" y="14"/>
                  </a:lnTo>
                  <a:lnTo>
                    <a:pt x="5" y="14"/>
                  </a:lnTo>
                  <a:lnTo>
                    <a:pt x="5" y="12"/>
                  </a:lnTo>
                  <a:lnTo>
                    <a:pt x="3" y="12"/>
                  </a:lnTo>
                  <a:lnTo>
                    <a:pt x="1" y="12"/>
                  </a:lnTo>
                  <a:lnTo>
                    <a:pt x="1" y="10"/>
                  </a:lnTo>
                  <a:lnTo>
                    <a:pt x="0" y="10"/>
                  </a:lnTo>
                  <a:lnTo>
                    <a:pt x="0" y="9"/>
                  </a:lnTo>
                  <a:lnTo>
                    <a:pt x="0" y="7"/>
                  </a:lnTo>
                  <a:lnTo>
                    <a:pt x="0" y="5"/>
                  </a:lnTo>
                  <a:lnTo>
                    <a:pt x="1" y="3"/>
                  </a:lnTo>
                  <a:lnTo>
                    <a:pt x="1" y="2"/>
                  </a:lnTo>
                  <a:lnTo>
                    <a:pt x="3" y="2"/>
                  </a:lnTo>
                  <a:lnTo>
                    <a:pt x="5" y="2"/>
                  </a:lnTo>
                  <a:lnTo>
                    <a:pt x="5" y="0"/>
                  </a:lnTo>
                  <a:lnTo>
                    <a:pt x="7"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37" name="Freeform 413"/>
            <p:cNvSpPr>
              <a:spLocks/>
            </p:cNvSpPr>
            <p:nvPr/>
          </p:nvSpPr>
          <p:spPr bwMode="auto">
            <a:xfrm>
              <a:off x="5582" y="1641"/>
              <a:ext cx="9" cy="10"/>
            </a:xfrm>
            <a:custGeom>
              <a:avLst/>
              <a:gdLst>
                <a:gd name="T0" fmla="*/ 6 w 9"/>
                <a:gd name="T1" fmla="*/ 0 h 10"/>
                <a:gd name="T2" fmla="*/ 6 w 9"/>
                <a:gd name="T3" fmla="*/ 1 h 10"/>
                <a:gd name="T4" fmla="*/ 7 w 9"/>
                <a:gd name="T5" fmla="*/ 1 h 10"/>
                <a:gd name="T6" fmla="*/ 9 w 9"/>
                <a:gd name="T7" fmla="*/ 1 h 10"/>
                <a:gd name="T8" fmla="*/ 9 w 9"/>
                <a:gd name="T9" fmla="*/ 3 h 10"/>
                <a:gd name="T10" fmla="*/ 9 w 9"/>
                <a:gd name="T11" fmla="*/ 5 h 10"/>
                <a:gd name="T12" fmla="*/ 9 w 9"/>
                <a:gd name="T13" fmla="*/ 7 h 10"/>
                <a:gd name="T14" fmla="*/ 9 w 9"/>
                <a:gd name="T15" fmla="*/ 8 h 10"/>
                <a:gd name="T16" fmla="*/ 7 w 9"/>
                <a:gd name="T17" fmla="*/ 8 h 10"/>
                <a:gd name="T18" fmla="*/ 6 w 9"/>
                <a:gd name="T19" fmla="*/ 10 h 10"/>
                <a:gd name="T20" fmla="*/ 4 w 9"/>
                <a:gd name="T21" fmla="*/ 10 h 10"/>
                <a:gd name="T22" fmla="*/ 4 w 9"/>
                <a:gd name="T23" fmla="*/ 8 h 10"/>
                <a:gd name="T24" fmla="*/ 2 w 9"/>
                <a:gd name="T25" fmla="*/ 8 h 10"/>
                <a:gd name="T26" fmla="*/ 0 w 9"/>
                <a:gd name="T27" fmla="*/ 7 h 10"/>
                <a:gd name="T28" fmla="*/ 0 w 9"/>
                <a:gd name="T29" fmla="*/ 5 h 10"/>
                <a:gd name="T30" fmla="*/ 0 w 9"/>
                <a:gd name="T31" fmla="*/ 3 h 10"/>
                <a:gd name="T32" fmla="*/ 2 w 9"/>
                <a:gd name="T33" fmla="*/ 3 h 10"/>
                <a:gd name="T34" fmla="*/ 2 w 9"/>
                <a:gd name="T35" fmla="*/ 1 h 10"/>
                <a:gd name="T36" fmla="*/ 4 w 9"/>
                <a:gd name="T37" fmla="*/ 1 h 10"/>
                <a:gd name="T38" fmla="*/ 4 w 9"/>
                <a:gd name="T39" fmla="*/ 0 h 10"/>
                <a:gd name="T40" fmla="*/ 6 w 9"/>
                <a:gd name="T4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10">
                  <a:moveTo>
                    <a:pt x="6" y="0"/>
                  </a:moveTo>
                  <a:lnTo>
                    <a:pt x="6" y="1"/>
                  </a:lnTo>
                  <a:lnTo>
                    <a:pt x="7" y="1"/>
                  </a:lnTo>
                  <a:lnTo>
                    <a:pt x="9" y="1"/>
                  </a:lnTo>
                  <a:lnTo>
                    <a:pt x="9" y="3"/>
                  </a:lnTo>
                  <a:lnTo>
                    <a:pt x="9" y="5"/>
                  </a:lnTo>
                  <a:lnTo>
                    <a:pt x="9" y="7"/>
                  </a:lnTo>
                  <a:lnTo>
                    <a:pt x="9" y="8"/>
                  </a:lnTo>
                  <a:lnTo>
                    <a:pt x="7" y="8"/>
                  </a:lnTo>
                  <a:lnTo>
                    <a:pt x="6" y="10"/>
                  </a:lnTo>
                  <a:lnTo>
                    <a:pt x="4" y="10"/>
                  </a:lnTo>
                  <a:lnTo>
                    <a:pt x="4" y="8"/>
                  </a:lnTo>
                  <a:lnTo>
                    <a:pt x="2" y="8"/>
                  </a:lnTo>
                  <a:lnTo>
                    <a:pt x="0" y="7"/>
                  </a:lnTo>
                  <a:lnTo>
                    <a:pt x="0" y="5"/>
                  </a:lnTo>
                  <a:lnTo>
                    <a:pt x="0" y="3"/>
                  </a:lnTo>
                  <a:lnTo>
                    <a:pt x="2" y="3"/>
                  </a:lnTo>
                  <a:lnTo>
                    <a:pt x="2" y="1"/>
                  </a:lnTo>
                  <a:lnTo>
                    <a:pt x="4" y="1"/>
                  </a:lnTo>
                  <a:lnTo>
                    <a:pt x="4" y="0"/>
                  </a:lnTo>
                  <a:lnTo>
                    <a:pt x="6"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38" name="Freeform 414"/>
            <p:cNvSpPr>
              <a:spLocks/>
            </p:cNvSpPr>
            <p:nvPr/>
          </p:nvSpPr>
          <p:spPr bwMode="auto">
            <a:xfrm>
              <a:off x="5586" y="1625"/>
              <a:ext cx="2" cy="16"/>
            </a:xfrm>
            <a:custGeom>
              <a:avLst/>
              <a:gdLst>
                <a:gd name="T0" fmla="*/ 2 w 2"/>
                <a:gd name="T1" fmla="*/ 16 h 16"/>
                <a:gd name="T2" fmla="*/ 2 w 2"/>
                <a:gd name="T3" fmla="*/ 14 h 16"/>
                <a:gd name="T4" fmla="*/ 0 w 2"/>
                <a:gd name="T5" fmla="*/ 14 h 16"/>
                <a:gd name="T6" fmla="*/ 0 w 2"/>
                <a:gd name="T7" fmla="*/ 12 h 16"/>
                <a:gd name="T8" fmla="*/ 0 w 2"/>
                <a:gd name="T9" fmla="*/ 11 h 16"/>
                <a:gd name="T10" fmla="*/ 0 w 2"/>
                <a:gd name="T11" fmla="*/ 9 h 16"/>
                <a:gd name="T12" fmla="*/ 0 w 2"/>
                <a:gd name="T13" fmla="*/ 7 h 16"/>
                <a:gd name="T14" fmla="*/ 0 w 2"/>
                <a:gd name="T15" fmla="*/ 5 h 16"/>
                <a:gd name="T16" fmla="*/ 2 w 2"/>
                <a:gd name="T17" fmla="*/ 5 h 16"/>
                <a:gd name="T18" fmla="*/ 2 w 2"/>
                <a:gd name="T19" fmla="*/ 4 h 16"/>
                <a:gd name="T20" fmla="*/ 2 w 2"/>
                <a:gd name="T21" fmla="*/ 2 h 16"/>
                <a:gd name="T22" fmla="*/ 2 w 2"/>
                <a:gd name="T23" fmla="*/ 0 h 16"/>
                <a:gd name="T24" fmla="*/ 2 w 2"/>
                <a:gd name="T25" fmla="*/ 2 h 16"/>
                <a:gd name="T26" fmla="*/ 2 w 2"/>
                <a:gd name="T27" fmla="*/ 4 h 16"/>
                <a:gd name="T28" fmla="*/ 2 w 2"/>
                <a:gd name="T29" fmla="*/ 5 h 16"/>
                <a:gd name="T30" fmla="*/ 2 w 2"/>
                <a:gd name="T31" fmla="*/ 7 h 16"/>
                <a:gd name="T32" fmla="*/ 2 w 2"/>
                <a:gd name="T33" fmla="*/ 9 h 16"/>
                <a:gd name="T34" fmla="*/ 2 w 2"/>
                <a:gd name="T35" fmla="*/ 11 h 16"/>
                <a:gd name="T36" fmla="*/ 2 w 2"/>
                <a:gd name="T37" fmla="*/ 12 h 16"/>
                <a:gd name="T38" fmla="*/ 2 w 2"/>
                <a:gd name="T39" fmla="*/ 14 h 16"/>
                <a:gd name="T40" fmla="*/ 2 w 2"/>
                <a:gd name="T4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 h="16">
                  <a:moveTo>
                    <a:pt x="2" y="16"/>
                  </a:moveTo>
                  <a:lnTo>
                    <a:pt x="2" y="14"/>
                  </a:lnTo>
                  <a:lnTo>
                    <a:pt x="0" y="14"/>
                  </a:lnTo>
                  <a:lnTo>
                    <a:pt x="0" y="12"/>
                  </a:lnTo>
                  <a:lnTo>
                    <a:pt x="0" y="11"/>
                  </a:lnTo>
                  <a:lnTo>
                    <a:pt x="0" y="9"/>
                  </a:lnTo>
                  <a:lnTo>
                    <a:pt x="0" y="7"/>
                  </a:lnTo>
                  <a:lnTo>
                    <a:pt x="0" y="5"/>
                  </a:lnTo>
                  <a:lnTo>
                    <a:pt x="2" y="5"/>
                  </a:lnTo>
                  <a:lnTo>
                    <a:pt x="2" y="4"/>
                  </a:lnTo>
                  <a:lnTo>
                    <a:pt x="2" y="2"/>
                  </a:lnTo>
                  <a:lnTo>
                    <a:pt x="2" y="0"/>
                  </a:lnTo>
                  <a:lnTo>
                    <a:pt x="2" y="2"/>
                  </a:lnTo>
                  <a:lnTo>
                    <a:pt x="2" y="4"/>
                  </a:lnTo>
                  <a:lnTo>
                    <a:pt x="2" y="5"/>
                  </a:lnTo>
                  <a:lnTo>
                    <a:pt x="2" y="7"/>
                  </a:lnTo>
                  <a:lnTo>
                    <a:pt x="2" y="9"/>
                  </a:lnTo>
                  <a:lnTo>
                    <a:pt x="2" y="11"/>
                  </a:lnTo>
                  <a:lnTo>
                    <a:pt x="2" y="12"/>
                  </a:lnTo>
                  <a:lnTo>
                    <a:pt x="2" y="14"/>
                  </a:lnTo>
                  <a:lnTo>
                    <a:pt x="2" y="16"/>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39" name="Freeform 415"/>
            <p:cNvSpPr>
              <a:spLocks/>
            </p:cNvSpPr>
            <p:nvPr/>
          </p:nvSpPr>
          <p:spPr bwMode="auto">
            <a:xfrm>
              <a:off x="5582" y="1625"/>
              <a:ext cx="4" cy="16"/>
            </a:xfrm>
            <a:custGeom>
              <a:avLst/>
              <a:gdLst>
                <a:gd name="T0" fmla="*/ 4 w 4"/>
                <a:gd name="T1" fmla="*/ 16 h 16"/>
                <a:gd name="T2" fmla="*/ 4 w 4"/>
                <a:gd name="T3" fmla="*/ 14 h 16"/>
                <a:gd name="T4" fmla="*/ 2 w 4"/>
                <a:gd name="T5" fmla="*/ 12 h 16"/>
                <a:gd name="T6" fmla="*/ 2 w 4"/>
                <a:gd name="T7" fmla="*/ 11 h 16"/>
                <a:gd name="T8" fmla="*/ 2 w 4"/>
                <a:gd name="T9" fmla="*/ 9 h 16"/>
                <a:gd name="T10" fmla="*/ 2 w 4"/>
                <a:gd name="T11" fmla="*/ 7 h 16"/>
                <a:gd name="T12" fmla="*/ 2 w 4"/>
                <a:gd name="T13" fmla="*/ 5 h 16"/>
                <a:gd name="T14" fmla="*/ 2 w 4"/>
                <a:gd name="T15" fmla="*/ 4 h 16"/>
                <a:gd name="T16" fmla="*/ 0 w 4"/>
                <a:gd name="T17" fmla="*/ 2 h 16"/>
                <a:gd name="T18" fmla="*/ 0 w 4"/>
                <a:gd name="T19" fmla="*/ 0 h 16"/>
                <a:gd name="T20" fmla="*/ 2 w 4"/>
                <a:gd name="T21" fmla="*/ 2 h 16"/>
                <a:gd name="T22" fmla="*/ 2 w 4"/>
                <a:gd name="T23" fmla="*/ 4 h 16"/>
                <a:gd name="T24" fmla="*/ 2 w 4"/>
                <a:gd name="T25" fmla="*/ 5 h 16"/>
                <a:gd name="T26" fmla="*/ 2 w 4"/>
                <a:gd name="T27" fmla="*/ 7 h 16"/>
                <a:gd name="T28" fmla="*/ 4 w 4"/>
                <a:gd name="T29" fmla="*/ 9 h 16"/>
                <a:gd name="T30" fmla="*/ 4 w 4"/>
                <a:gd name="T31" fmla="*/ 11 h 16"/>
                <a:gd name="T32" fmla="*/ 4 w 4"/>
                <a:gd name="T33" fmla="*/ 12 h 16"/>
                <a:gd name="T34" fmla="*/ 4 w 4"/>
                <a:gd name="T35" fmla="*/ 14 h 16"/>
                <a:gd name="T36" fmla="*/ 4 w 4"/>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6">
                  <a:moveTo>
                    <a:pt x="4" y="16"/>
                  </a:moveTo>
                  <a:lnTo>
                    <a:pt x="4" y="14"/>
                  </a:lnTo>
                  <a:lnTo>
                    <a:pt x="2" y="12"/>
                  </a:lnTo>
                  <a:lnTo>
                    <a:pt x="2" y="11"/>
                  </a:lnTo>
                  <a:lnTo>
                    <a:pt x="2" y="9"/>
                  </a:lnTo>
                  <a:lnTo>
                    <a:pt x="2" y="7"/>
                  </a:lnTo>
                  <a:lnTo>
                    <a:pt x="2" y="5"/>
                  </a:lnTo>
                  <a:lnTo>
                    <a:pt x="2" y="4"/>
                  </a:lnTo>
                  <a:lnTo>
                    <a:pt x="0" y="2"/>
                  </a:lnTo>
                  <a:lnTo>
                    <a:pt x="0" y="0"/>
                  </a:lnTo>
                  <a:lnTo>
                    <a:pt x="2" y="2"/>
                  </a:lnTo>
                  <a:lnTo>
                    <a:pt x="2" y="4"/>
                  </a:lnTo>
                  <a:lnTo>
                    <a:pt x="2" y="5"/>
                  </a:lnTo>
                  <a:lnTo>
                    <a:pt x="2" y="7"/>
                  </a:lnTo>
                  <a:lnTo>
                    <a:pt x="4" y="9"/>
                  </a:lnTo>
                  <a:lnTo>
                    <a:pt x="4" y="11"/>
                  </a:lnTo>
                  <a:lnTo>
                    <a:pt x="4" y="12"/>
                  </a:lnTo>
                  <a:lnTo>
                    <a:pt x="4" y="14"/>
                  </a:lnTo>
                  <a:lnTo>
                    <a:pt x="4" y="16"/>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40" name="Freeform 416"/>
            <p:cNvSpPr>
              <a:spLocks/>
            </p:cNvSpPr>
            <p:nvPr/>
          </p:nvSpPr>
          <p:spPr bwMode="auto">
            <a:xfrm>
              <a:off x="5579" y="1627"/>
              <a:ext cx="5" cy="14"/>
            </a:xfrm>
            <a:custGeom>
              <a:avLst/>
              <a:gdLst>
                <a:gd name="T0" fmla="*/ 5 w 5"/>
                <a:gd name="T1" fmla="*/ 14 h 14"/>
                <a:gd name="T2" fmla="*/ 5 w 5"/>
                <a:gd name="T3" fmla="*/ 12 h 14"/>
                <a:gd name="T4" fmla="*/ 3 w 5"/>
                <a:gd name="T5" fmla="*/ 10 h 14"/>
                <a:gd name="T6" fmla="*/ 3 w 5"/>
                <a:gd name="T7" fmla="*/ 9 h 14"/>
                <a:gd name="T8" fmla="*/ 3 w 5"/>
                <a:gd name="T9" fmla="*/ 7 h 14"/>
                <a:gd name="T10" fmla="*/ 2 w 5"/>
                <a:gd name="T11" fmla="*/ 7 h 14"/>
                <a:gd name="T12" fmla="*/ 2 w 5"/>
                <a:gd name="T13" fmla="*/ 5 h 14"/>
                <a:gd name="T14" fmla="*/ 2 w 5"/>
                <a:gd name="T15" fmla="*/ 3 h 14"/>
                <a:gd name="T16" fmla="*/ 2 w 5"/>
                <a:gd name="T17" fmla="*/ 2 h 14"/>
                <a:gd name="T18" fmla="*/ 0 w 5"/>
                <a:gd name="T19" fmla="*/ 2 h 14"/>
                <a:gd name="T20" fmla="*/ 0 w 5"/>
                <a:gd name="T21" fmla="*/ 0 h 14"/>
                <a:gd name="T22" fmla="*/ 0 w 5"/>
                <a:gd name="T23" fmla="*/ 2 h 14"/>
                <a:gd name="T24" fmla="*/ 2 w 5"/>
                <a:gd name="T25" fmla="*/ 2 h 14"/>
                <a:gd name="T26" fmla="*/ 2 w 5"/>
                <a:gd name="T27" fmla="*/ 3 h 14"/>
                <a:gd name="T28" fmla="*/ 2 w 5"/>
                <a:gd name="T29" fmla="*/ 5 h 14"/>
                <a:gd name="T30" fmla="*/ 3 w 5"/>
                <a:gd name="T31" fmla="*/ 5 h 14"/>
                <a:gd name="T32" fmla="*/ 3 w 5"/>
                <a:gd name="T33" fmla="*/ 7 h 14"/>
                <a:gd name="T34" fmla="*/ 3 w 5"/>
                <a:gd name="T35" fmla="*/ 9 h 14"/>
                <a:gd name="T36" fmla="*/ 5 w 5"/>
                <a:gd name="T37" fmla="*/ 9 h 14"/>
                <a:gd name="T38" fmla="*/ 5 w 5"/>
                <a:gd name="T39" fmla="*/ 10 h 14"/>
                <a:gd name="T40" fmla="*/ 5 w 5"/>
                <a:gd name="T41" fmla="*/ 12 h 14"/>
                <a:gd name="T42" fmla="*/ 5 w 5"/>
                <a:gd name="T4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14">
                  <a:moveTo>
                    <a:pt x="5" y="14"/>
                  </a:moveTo>
                  <a:lnTo>
                    <a:pt x="5" y="12"/>
                  </a:lnTo>
                  <a:lnTo>
                    <a:pt x="3" y="10"/>
                  </a:lnTo>
                  <a:lnTo>
                    <a:pt x="3" y="9"/>
                  </a:lnTo>
                  <a:lnTo>
                    <a:pt x="3" y="7"/>
                  </a:lnTo>
                  <a:lnTo>
                    <a:pt x="2" y="7"/>
                  </a:lnTo>
                  <a:lnTo>
                    <a:pt x="2" y="5"/>
                  </a:lnTo>
                  <a:lnTo>
                    <a:pt x="2" y="3"/>
                  </a:lnTo>
                  <a:lnTo>
                    <a:pt x="2" y="2"/>
                  </a:lnTo>
                  <a:lnTo>
                    <a:pt x="0" y="2"/>
                  </a:lnTo>
                  <a:lnTo>
                    <a:pt x="0" y="0"/>
                  </a:lnTo>
                  <a:lnTo>
                    <a:pt x="0" y="2"/>
                  </a:lnTo>
                  <a:lnTo>
                    <a:pt x="2" y="2"/>
                  </a:lnTo>
                  <a:lnTo>
                    <a:pt x="2" y="3"/>
                  </a:lnTo>
                  <a:lnTo>
                    <a:pt x="2" y="5"/>
                  </a:lnTo>
                  <a:lnTo>
                    <a:pt x="3" y="5"/>
                  </a:lnTo>
                  <a:lnTo>
                    <a:pt x="3" y="7"/>
                  </a:lnTo>
                  <a:lnTo>
                    <a:pt x="3" y="9"/>
                  </a:lnTo>
                  <a:lnTo>
                    <a:pt x="5" y="9"/>
                  </a:lnTo>
                  <a:lnTo>
                    <a:pt x="5" y="10"/>
                  </a:lnTo>
                  <a:lnTo>
                    <a:pt x="5" y="12"/>
                  </a:lnTo>
                  <a:lnTo>
                    <a:pt x="5" y="14"/>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41" name="Freeform 417"/>
            <p:cNvSpPr>
              <a:spLocks/>
            </p:cNvSpPr>
            <p:nvPr/>
          </p:nvSpPr>
          <p:spPr bwMode="auto">
            <a:xfrm>
              <a:off x="5575" y="1629"/>
              <a:ext cx="9" cy="12"/>
            </a:xfrm>
            <a:custGeom>
              <a:avLst/>
              <a:gdLst>
                <a:gd name="T0" fmla="*/ 9 w 9"/>
                <a:gd name="T1" fmla="*/ 12 h 12"/>
                <a:gd name="T2" fmla="*/ 7 w 9"/>
                <a:gd name="T3" fmla="*/ 12 h 12"/>
                <a:gd name="T4" fmla="*/ 7 w 9"/>
                <a:gd name="T5" fmla="*/ 10 h 12"/>
                <a:gd name="T6" fmla="*/ 6 w 9"/>
                <a:gd name="T7" fmla="*/ 10 h 12"/>
                <a:gd name="T8" fmla="*/ 6 w 9"/>
                <a:gd name="T9" fmla="*/ 8 h 12"/>
                <a:gd name="T10" fmla="*/ 4 w 9"/>
                <a:gd name="T11" fmla="*/ 7 h 12"/>
                <a:gd name="T12" fmla="*/ 4 w 9"/>
                <a:gd name="T13" fmla="*/ 5 h 12"/>
                <a:gd name="T14" fmla="*/ 2 w 9"/>
                <a:gd name="T15" fmla="*/ 3 h 12"/>
                <a:gd name="T16" fmla="*/ 2 w 9"/>
                <a:gd name="T17" fmla="*/ 1 h 12"/>
                <a:gd name="T18" fmla="*/ 0 w 9"/>
                <a:gd name="T19" fmla="*/ 1 h 12"/>
                <a:gd name="T20" fmla="*/ 0 w 9"/>
                <a:gd name="T21" fmla="*/ 0 h 12"/>
                <a:gd name="T22" fmla="*/ 2 w 9"/>
                <a:gd name="T23" fmla="*/ 1 h 12"/>
                <a:gd name="T24" fmla="*/ 2 w 9"/>
                <a:gd name="T25" fmla="*/ 3 h 12"/>
                <a:gd name="T26" fmla="*/ 4 w 9"/>
                <a:gd name="T27" fmla="*/ 3 h 12"/>
                <a:gd name="T28" fmla="*/ 4 w 9"/>
                <a:gd name="T29" fmla="*/ 5 h 12"/>
                <a:gd name="T30" fmla="*/ 6 w 9"/>
                <a:gd name="T31" fmla="*/ 5 h 12"/>
                <a:gd name="T32" fmla="*/ 6 w 9"/>
                <a:gd name="T33" fmla="*/ 7 h 12"/>
                <a:gd name="T34" fmla="*/ 6 w 9"/>
                <a:gd name="T35" fmla="*/ 8 h 12"/>
                <a:gd name="T36" fmla="*/ 7 w 9"/>
                <a:gd name="T37" fmla="*/ 8 h 12"/>
                <a:gd name="T38" fmla="*/ 7 w 9"/>
                <a:gd name="T39" fmla="*/ 10 h 12"/>
                <a:gd name="T40" fmla="*/ 9 w 9"/>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12">
                  <a:moveTo>
                    <a:pt x="9" y="12"/>
                  </a:moveTo>
                  <a:lnTo>
                    <a:pt x="7" y="12"/>
                  </a:lnTo>
                  <a:lnTo>
                    <a:pt x="7" y="10"/>
                  </a:lnTo>
                  <a:lnTo>
                    <a:pt x="6" y="10"/>
                  </a:lnTo>
                  <a:lnTo>
                    <a:pt x="6" y="8"/>
                  </a:lnTo>
                  <a:lnTo>
                    <a:pt x="4" y="7"/>
                  </a:lnTo>
                  <a:lnTo>
                    <a:pt x="4" y="5"/>
                  </a:lnTo>
                  <a:lnTo>
                    <a:pt x="2" y="3"/>
                  </a:lnTo>
                  <a:lnTo>
                    <a:pt x="2" y="1"/>
                  </a:lnTo>
                  <a:lnTo>
                    <a:pt x="0" y="1"/>
                  </a:lnTo>
                  <a:lnTo>
                    <a:pt x="0" y="0"/>
                  </a:lnTo>
                  <a:lnTo>
                    <a:pt x="2" y="1"/>
                  </a:lnTo>
                  <a:lnTo>
                    <a:pt x="2" y="3"/>
                  </a:lnTo>
                  <a:lnTo>
                    <a:pt x="4" y="3"/>
                  </a:lnTo>
                  <a:lnTo>
                    <a:pt x="4" y="5"/>
                  </a:lnTo>
                  <a:lnTo>
                    <a:pt x="6" y="5"/>
                  </a:lnTo>
                  <a:lnTo>
                    <a:pt x="6" y="7"/>
                  </a:lnTo>
                  <a:lnTo>
                    <a:pt x="6" y="8"/>
                  </a:lnTo>
                  <a:lnTo>
                    <a:pt x="7" y="8"/>
                  </a:lnTo>
                  <a:lnTo>
                    <a:pt x="7" y="10"/>
                  </a:lnTo>
                  <a:lnTo>
                    <a:pt x="9" y="12"/>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42" name="Freeform 418"/>
            <p:cNvSpPr>
              <a:spLocks/>
            </p:cNvSpPr>
            <p:nvPr/>
          </p:nvSpPr>
          <p:spPr bwMode="auto">
            <a:xfrm>
              <a:off x="5572" y="1632"/>
              <a:ext cx="10" cy="10"/>
            </a:xfrm>
            <a:custGeom>
              <a:avLst/>
              <a:gdLst>
                <a:gd name="T0" fmla="*/ 10 w 10"/>
                <a:gd name="T1" fmla="*/ 10 h 10"/>
                <a:gd name="T2" fmla="*/ 10 w 10"/>
                <a:gd name="T3" fmla="*/ 9 h 10"/>
                <a:gd name="T4" fmla="*/ 9 w 10"/>
                <a:gd name="T5" fmla="*/ 9 h 10"/>
                <a:gd name="T6" fmla="*/ 7 w 10"/>
                <a:gd name="T7" fmla="*/ 7 h 10"/>
                <a:gd name="T8" fmla="*/ 7 w 10"/>
                <a:gd name="T9" fmla="*/ 5 h 10"/>
                <a:gd name="T10" fmla="*/ 5 w 10"/>
                <a:gd name="T11" fmla="*/ 5 h 10"/>
                <a:gd name="T12" fmla="*/ 3 w 10"/>
                <a:gd name="T13" fmla="*/ 4 h 10"/>
                <a:gd name="T14" fmla="*/ 3 w 10"/>
                <a:gd name="T15" fmla="*/ 2 h 10"/>
                <a:gd name="T16" fmla="*/ 2 w 10"/>
                <a:gd name="T17" fmla="*/ 2 h 10"/>
                <a:gd name="T18" fmla="*/ 2 w 10"/>
                <a:gd name="T19" fmla="*/ 0 h 10"/>
                <a:gd name="T20" fmla="*/ 0 w 10"/>
                <a:gd name="T21" fmla="*/ 0 h 10"/>
                <a:gd name="T22" fmla="*/ 2 w 10"/>
                <a:gd name="T23" fmla="*/ 0 h 10"/>
                <a:gd name="T24" fmla="*/ 3 w 10"/>
                <a:gd name="T25" fmla="*/ 2 h 10"/>
                <a:gd name="T26" fmla="*/ 3 w 10"/>
                <a:gd name="T27" fmla="*/ 4 h 10"/>
                <a:gd name="T28" fmla="*/ 5 w 10"/>
                <a:gd name="T29" fmla="*/ 4 h 10"/>
                <a:gd name="T30" fmla="*/ 7 w 10"/>
                <a:gd name="T31" fmla="*/ 5 h 10"/>
                <a:gd name="T32" fmla="*/ 9 w 10"/>
                <a:gd name="T33" fmla="*/ 7 h 10"/>
                <a:gd name="T34" fmla="*/ 9 w 10"/>
                <a:gd name="T35" fmla="*/ 9 h 10"/>
                <a:gd name="T36" fmla="*/ 10 w 10"/>
                <a:gd name="T37" fmla="*/ 9 h 10"/>
                <a:gd name="T38" fmla="*/ 10 w 10"/>
                <a:gd name="T3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0">
                  <a:moveTo>
                    <a:pt x="10" y="10"/>
                  </a:moveTo>
                  <a:lnTo>
                    <a:pt x="10" y="9"/>
                  </a:lnTo>
                  <a:lnTo>
                    <a:pt x="9" y="9"/>
                  </a:lnTo>
                  <a:lnTo>
                    <a:pt x="7" y="7"/>
                  </a:lnTo>
                  <a:lnTo>
                    <a:pt x="7" y="5"/>
                  </a:lnTo>
                  <a:lnTo>
                    <a:pt x="5" y="5"/>
                  </a:lnTo>
                  <a:lnTo>
                    <a:pt x="3" y="4"/>
                  </a:lnTo>
                  <a:lnTo>
                    <a:pt x="3" y="2"/>
                  </a:lnTo>
                  <a:lnTo>
                    <a:pt x="2" y="2"/>
                  </a:lnTo>
                  <a:lnTo>
                    <a:pt x="2" y="0"/>
                  </a:lnTo>
                  <a:lnTo>
                    <a:pt x="0" y="0"/>
                  </a:lnTo>
                  <a:lnTo>
                    <a:pt x="2" y="0"/>
                  </a:lnTo>
                  <a:lnTo>
                    <a:pt x="3" y="2"/>
                  </a:lnTo>
                  <a:lnTo>
                    <a:pt x="3" y="4"/>
                  </a:lnTo>
                  <a:lnTo>
                    <a:pt x="5" y="4"/>
                  </a:lnTo>
                  <a:lnTo>
                    <a:pt x="7" y="5"/>
                  </a:lnTo>
                  <a:lnTo>
                    <a:pt x="9" y="7"/>
                  </a:lnTo>
                  <a:lnTo>
                    <a:pt x="9" y="9"/>
                  </a:lnTo>
                  <a:lnTo>
                    <a:pt x="10" y="9"/>
                  </a:lnTo>
                  <a:lnTo>
                    <a:pt x="10" y="1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43" name="Freeform 419"/>
            <p:cNvSpPr>
              <a:spLocks/>
            </p:cNvSpPr>
            <p:nvPr/>
          </p:nvSpPr>
          <p:spPr bwMode="auto">
            <a:xfrm>
              <a:off x="5570" y="1634"/>
              <a:ext cx="12" cy="8"/>
            </a:xfrm>
            <a:custGeom>
              <a:avLst/>
              <a:gdLst>
                <a:gd name="T0" fmla="*/ 12 w 12"/>
                <a:gd name="T1" fmla="*/ 8 h 8"/>
                <a:gd name="T2" fmla="*/ 11 w 12"/>
                <a:gd name="T3" fmla="*/ 8 h 8"/>
                <a:gd name="T4" fmla="*/ 9 w 12"/>
                <a:gd name="T5" fmla="*/ 8 h 8"/>
                <a:gd name="T6" fmla="*/ 9 w 12"/>
                <a:gd name="T7" fmla="*/ 7 h 8"/>
                <a:gd name="T8" fmla="*/ 7 w 12"/>
                <a:gd name="T9" fmla="*/ 7 h 8"/>
                <a:gd name="T10" fmla="*/ 7 w 12"/>
                <a:gd name="T11" fmla="*/ 5 h 8"/>
                <a:gd name="T12" fmla="*/ 5 w 12"/>
                <a:gd name="T13" fmla="*/ 5 h 8"/>
                <a:gd name="T14" fmla="*/ 4 w 12"/>
                <a:gd name="T15" fmla="*/ 5 h 8"/>
                <a:gd name="T16" fmla="*/ 4 w 12"/>
                <a:gd name="T17" fmla="*/ 3 h 8"/>
                <a:gd name="T18" fmla="*/ 2 w 12"/>
                <a:gd name="T19" fmla="*/ 3 h 8"/>
                <a:gd name="T20" fmla="*/ 2 w 12"/>
                <a:gd name="T21" fmla="*/ 2 h 8"/>
                <a:gd name="T22" fmla="*/ 0 w 12"/>
                <a:gd name="T23" fmla="*/ 2 h 8"/>
                <a:gd name="T24" fmla="*/ 0 w 12"/>
                <a:gd name="T25" fmla="*/ 0 h 8"/>
                <a:gd name="T26" fmla="*/ 0 w 12"/>
                <a:gd name="T27" fmla="*/ 2 h 8"/>
                <a:gd name="T28" fmla="*/ 2 w 12"/>
                <a:gd name="T29" fmla="*/ 2 h 8"/>
                <a:gd name="T30" fmla="*/ 4 w 12"/>
                <a:gd name="T31" fmla="*/ 3 h 8"/>
                <a:gd name="T32" fmla="*/ 5 w 12"/>
                <a:gd name="T33" fmla="*/ 3 h 8"/>
                <a:gd name="T34" fmla="*/ 5 w 12"/>
                <a:gd name="T35" fmla="*/ 5 h 8"/>
                <a:gd name="T36" fmla="*/ 7 w 12"/>
                <a:gd name="T37" fmla="*/ 5 h 8"/>
                <a:gd name="T38" fmla="*/ 9 w 12"/>
                <a:gd name="T39" fmla="*/ 5 h 8"/>
                <a:gd name="T40" fmla="*/ 9 w 12"/>
                <a:gd name="T41" fmla="*/ 7 h 8"/>
                <a:gd name="T42" fmla="*/ 11 w 12"/>
                <a:gd name="T43" fmla="*/ 7 h 8"/>
                <a:gd name="T44" fmla="*/ 11 w 12"/>
                <a:gd name="T45" fmla="*/ 8 h 8"/>
                <a:gd name="T46" fmla="*/ 12 w 12"/>
                <a:gd name="T4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8">
                  <a:moveTo>
                    <a:pt x="12" y="8"/>
                  </a:moveTo>
                  <a:lnTo>
                    <a:pt x="11" y="8"/>
                  </a:lnTo>
                  <a:lnTo>
                    <a:pt x="9" y="8"/>
                  </a:lnTo>
                  <a:lnTo>
                    <a:pt x="9" y="7"/>
                  </a:lnTo>
                  <a:lnTo>
                    <a:pt x="7" y="7"/>
                  </a:lnTo>
                  <a:lnTo>
                    <a:pt x="7" y="5"/>
                  </a:lnTo>
                  <a:lnTo>
                    <a:pt x="5" y="5"/>
                  </a:lnTo>
                  <a:lnTo>
                    <a:pt x="4" y="5"/>
                  </a:lnTo>
                  <a:lnTo>
                    <a:pt x="4" y="3"/>
                  </a:lnTo>
                  <a:lnTo>
                    <a:pt x="2" y="3"/>
                  </a:lnTo>
                  <a:lnTo>
                    <a:pt x="2" y="2"/>
                  </a:lnTo>
                  <a:lnTo>
                    <a:pt x="0" y="2"/>
                  </a:lnTo>
                  <a:lnTo>
                    <a:pt x="0" y="0"/>
                  </a:lnTo>
                  <a:lnTo>
                    <a:pt x="0" y="2"/>
                  </a:lnTo>
                  <a:lnTo>
                    <a:pt x="2" y="2"/>
                  </a:lnTo>
                  <a:lnTo>
                    <a:pt x="4" y="3"/>
                  </a:lnTo>
                  <a:lnTo>
                    <a:pt x="5" y="3"/>
                  </a:lnTo>
                  <a:lnTo>
                    <a:pt x="5" y="5"/>
                  </a:lnTo>
                  <a:lnTo>
                    <a:pt x="7" y="5"/>
                  </a:lnTo>
                  <a:lnTo>
                    <a:pt x="9" y="5"/>
                  </a:lnTo>
                  <a:lnTo>
                    <a:pt x="9" y="7"/>
                  </a:lnTo>
                  <a:lnTo>
                    <a:pt x="11" y="7"/>
                  </a:lnTo>
                  <a:lnTo>
                    <a:pt x="11" y="8"/>
                  </a:lnTo>
                  <a:lnTo>
                    <a:pt x="12" y="8"/>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44" name="Freeform 420"/>
            <p:cNvSpPr>
              <a:spLocks/>
            </p:cNvSpPr>
            <p:nvPr/>
          </p:nvSpPr>
          <p:spPr bwMode="auto">
            <a:xfrm>
              <a:off x="5568" y="1637"/>
              <a:ext cx="14" cy="7"/>
            </a:xfrm>
            <a:custGeom>
              <a:avLst/>
              <a:gdLst>
                <a:gd name="T0" fmla="*/ 14 w 14"/>
                <a:gd name="T1" fmla="*/ 7 h 7"/>
                <a:gd name="T2" fmla="*/ 13 w 14"/>
                <a:gd name="T3" fmla="*/ 7 h 7"/>
                <a:gd name="T4" fmla="*/ 11 w 14"/>
                <a:gd name="T5" fmla="*/ 7 h 7"/>
                <a:gd name="T6" fmla="*/ 11 w 14"/>
                <a:gd name="T7" fmla="*/ 5 h 7"/>
                <a:gd name="T8" fmla="*/ 9 w 14"/>
                <a:gd name="T9" fmla="*/ 5 h 7"/>
                <a:gd name="T10" fmla="*/ 7 w 14"/>
                <a:gd name="T11" fmla="*/ 5 h 7"/>
                <a:gd name="T12" fmla="*/ 7 w 14"/>
                <a:gd name="T13" fmla="*/ 4 h 7"/>
                <a:gd name="T14" fmla="*/ 6 w 14"/>
                <a:gd name="T15" fmla="*/ 4 h 7"/>
                <a:gd name="T16" fmla="*/ 4 w 14"/>
                <a:gd name="T17" fmla="*/ 4 h 7"/>
                <a:gd name="T18" fmla="*/ 2 w 14"/>
                <a:gd name="T19" fmla="*/ 2 h 7"/>
                <a:gd name="T20" fmla="*/ 0 w 14"/>
                <a:gd name="T21" fmla="*/ 2 h 7"/>
                <a:gd name="T22" fmla="*/ 0 w 14"/>
                <a:gd name="T23" fmla="*/ 0 h 7"/>
                <a:gd name="T24" fmla="*/ 0 w 14"/>
                <a:gd name="T25" fmla="*/ 2 h 7"/>
                <a:gd name="T26" fmla="*/ 2 w 14"/>
                <a:gd name="T27" fmla="*/ 2 h 7"/>
                <a:gd name="T28" fmla="*/ 4 w 14"/>
                <a:gd name="T29" fmla="*/ 2 h 7"/>
                <a:gd name="T30" fmla="*/ 6 w 14"/>
                <a:gd name="T31" fmla="*/ 4 h 7"/>
                <a:gd name="T32" fmla="*/ 7 w 14"/>
                <a:gd name="T33" fmla="*/ 4 h 7"/>
                <a:gd name="T34" fmla="*/ 9 w 14"/>
                <a:gd name="T35" fmla="*/ 4 h 7"/>
                <a:gd name="T36" fmla="*/ 9 w 14"/>
                <a:gd name="T37" fmla="*/ 5 h 7"/>
                <a:gd name="T38" fmla="*/ 11 w 14"/>
                <a:gd name="T39" fmla="*/ 5 h 7"/>
                <a:gd name="T40" fmla="*/ 13 w 14"/>
                <a:gd name="T41" fmla="*/ 5 h 7"/>
                <a:gd name="T42" fmla="*/ 13 w 14"/>
                <a:gd name="T43" fmla="*/ 7 h 7"/>
                <a:gd name="T44" fmla="*/ 14 w 14"/>
                <a:gd name="T4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7">
                  <a:moveTo>
                    <a:pt x="14" y="7"/>
                  </a:moveTo>
                  <a:lnTo>
                    <a:pt x="13" y="7"/>
                  </a:lnTo>
                  <a:lnTo>
                    <a:pt x="11" y="7"/>
                  </a:lnTo>
                  <a:lnTo>
                    <a:pt x="11" y="5"/>
                  </a:lnTo>
                  <a:lnTo>
                    <a:pt x="9" y="5"/>
                  </a:lnTo>
                  <a:lnTo>
                    <a:pt x="7" y="5"/>
                  </a:lnTo>
                  <a:lnTo>
                    <a:pt x="7" y="4"/>
                  </a:lnTo>
                  <a:lnTo>
                    <a:pt x="6" y="4"/>
                  </a:lnTo>
                  <a:lnTo>
                    <a:pt x="4" y="4"/>
                  </a:lnTo>
                  <a:lnTo>
                    <a:pt x="2" y="2"/>
                  </a:lnTo>
                  <a:lnTo>
                    <a:pt x="0" y="2"/>
                  </a:lnTo>
                  <a:lnTo>
                    <a:pt x="0" y="0"/>
                  </a:lnTo>
                  <a:lnTo>
                    <a:pt x="0" y="2"/>
                  </a:lnTo>
                  <a:lnTo>
                    <a:pt x="2" y="2"/>
                  </a:lnTo>
                  <a:lnTo>
                    <a:pt x="4" y="2"/>
                  </a:lnTo>
                  <a:lnTo>
                    <a:pt x="6" y="4"/>
                  </a:lnTo>
                  <a:lnTo>
                    <a:pt x="7" y="4"/>
                  </a:lnTo>
                  <a:lnTo>
                    <a:pt x="9" y="4"/>
                  </a:lnTo>
                  <a:lnTo>
                    <a:pt x="9" y="5"/>
                  </a:lnTo>
                  <a:lnTo>
                    <a:pt x="11" y="5"/>
                  </a:lnTo>
                  <a:lnTo>
                    <a:pt x="13" y="5"/>
                  </a:lnTo>
                  <a:lnTo>
                    <a:pt x="13" y="7"/>
                  </a:lnTo>
                  <a:lnTo>
                    <a:pt x="14" y="7"/>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45" name="Freeform 421"/>
            <p:cNvSpPr>
              <a:spLocks/>
            </p:cNvSpPr>
            <p:nvPr/>
          </p:nvSpPr>
          <p:spPr bwMode="auto">
            <a:xfrm>
              <a:off x="5567" y="1642"/>
              <a:ext cx="14" cy="2"/>
            </a:xfrm>
            <a:custGeom>
              <a:avLst/>
              <a:gdLst>
                <a:gd name="T0" fmla="*/ 14 w 14"/>
                <a:gd name="T1" fmla="*/ 2 h 2"/>
                <a:gd name="T2" fmla="*/ 12 w 14"/>
                <a:gd name="T3" fmla="*/ 2 h 2"/>
                <a:gd name="T4" fmla="*/ 10 w 14"/>
                <a:gd name="T5" fmla="*/ 2 h 2"/>
                <a:gd name="T6" fmla="*/ 8 w 14"/>
                <a:gd name="T7" fmla="*/ 2 h 2"/>
                <a:gd name="T8" fmla="*/ 7 w 14"/>
                <a:gd name="T9" fmla="*/ 2 h 2"/>
                <a:gd name="T10" fmla="*/ 5 w 14"/>
                <a:gd name="T11" fmla="*/ 2 h 2"/>
                <a:gd name="T12" fmla="*/ 5 w 14"/>
                <a:gd name="T13" fmla="*/ 0 h 2"/>
                <a:gd name="T14" fmla="*/ 3 w 14"/>
                <a:gd name="T15" fmla="*/ 0 h 2"/>
                <a:gd name="T16" fmla="*/ 1 w 14"/>
                <a:gd name="T17" fmla="*/ 0 h 2"/>
                <a:gd name="T18" fmla="*/ 0 w 14"/>
                <a:gd name="T19" fmla="*/ 0 h 2"/>
                <a:gd name="T20" fmla="*/ 1 w 14"/>
                <a:gd name="T21" fmla="*/ 0 h 2"/>
                <a:gd name="T22" fmla="*/ 3 w 14"/>
                <a:gd name="T23" fmla="*/ 0 h 2"/>
                <a:gd name="T24" fmla="*/ 5 w 14"/>
                <a:gd name="T25" fmla="*/ 0 h 2"/>
                <a:gd name="T26" fmla="*/ 7 w 14"/>
                <a:gd name="T27" fmla="*/ 0 h 2"/>
                <a:gd name="T28" fmla="*/ 8 w 14"/>
                <a:gd name="T29" fmla="*/ 0 h 2"/>
                <a:gd name="T30" fmla="*/ 10 w 14"/>
                <a:gd name="T31" fmla="*/ 2 h 2"/>
                <a:gd name="T32" fmla="*/ 12 w 14"/>
                <a:gd name="T33" fmla="*/ 2 h 2"/>
                <a:gd name="T34" fmla="*/ 14 w 14"/>
                <a:gd name="T3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2">
                  <a:moveTo>
                    <a:pt x="14" y="2"/>
                  </a:moveTo>
                  <a:lnTo>
                    <a:pt x="12" y="2"/>
                  </a:lnTo>
                  <a:lnTo>
                    <a:pt x="10" y="2"/>
                  </a:lnTo>
                  <a:lnTo>
                    <a:pt x="8" y="2"/>
                  </a:lnTo>
                  <a:lnTo>
                    <a:pt x="7" y="2"/>
                  </a:lnTo>
                  <a:lnTo>
                    <a:pt x="5" y="2"/>
                  </a:lnTo>
                  <a:lnTo>
                    <a:pt x="5" y="0"/>
                  </a:lnTo>
                  <a:lnTo>
                    <a:pt x="3" y="0"/>
                  </a:lnTo>
                  <a:lnTo>
                    <a:pt x="1" y="0"/>
                  </a:lnTo>
                  <a:lnTo>
                    <a:pt x="0" y="0"/>
                  </a:lnTo>
                  <a:lnTo>
                    <a:pt x="1" y="0"/>
                  </a:lnTo>
                  <a:lnTo>
                    <a:pt x="3" y="0"/>
                  </a:lnTo>
                  <a:lnTo>
                    <a:pt x="5" y="0"/>
                  </a:lnTo>
                  <a:lnTo>
                    <a:pt x="7" y="0"/>
                  </a:lnTo>
                  <a:lnTo>
                    <a:pt x="8" y="0"/>
                  </a:lnTo>
                  <a:lnTo>
                    <a:pt x="10" y="2"/>
                  </a:lnTo>
                  <a:lnTo>
                    <a:pt x="12" y="2"/>
                  </a:lnTo>
                  <a:lnTo>
                    <a:pt x="14" y="2"/>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46" name="Freeform 422"/>
            <p:cNvSpPr>
              <a:spLocks/>
            </p:cNvSpPr>
            <p:nvPr/>
          </p:nvSpPr>
          <p:spPr bwMode="auto">
            <a:xfrm>
              <a:off x="5567" y="1646"/>
              <a:ext cx="14" cy="1"/>
            </a:xfrm>
            <a:custGeom>
              <a:avLst/>
              <a:gdLst>
                <a:gd name="T0" fmla="*/ 14 w 14"/>
                <a:gd name="T1" fmla="*/ 12 w 14"/>
                <a:gd name="T2" fmla="*/ 10 w 14"/>
                <a:gd name="T3" fmla="*/ 8 w 14"/>
                <a:gd name="T4" fmla="*/ 7 w 14"/>
                <a:gd name="T5" fmla="*/ 5 w 14"/>
                <a:gd name="T6" fmla="*/ 3 w 14"/>
                <a:gd name="T7" fmla="*/ 1 w 14"/>
                <a:gd name="T8" fmla="*/ 0 w 14"/>
                <a:gd name="T9" fmla="*/ 1 w 14"/>
                <a:gd name="T10" fmla="*/ 3 w 14"/>
                <a:gd name="T11" fmla="*/ 5 w 14"/>
                <a:gd name="T12" fmla="*/ 7 w 14"/>
                <a:gd name="T13" fmla="*/ 8 w 14"/>
                <a:gd name="T14" fmla="*/ 10 w 14"/>
                <a:gd name="T15" fmla="*/ 12 w 14"/>
                <a:gd name="T16" fmla="*/ 14 w 1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Lst>
              <a:rect l="0" t="0" r="r" b="b"/>
              <a:pathLst>
                <a:path w="14">
                  <a:moveTo>
                    <a:pt x="14" y="0"/>
                  </a:moveTo>
                  <a:lnTo>
                    <a:pt x="12" y="0"/>
                  </a:lnTo>
                  <a:lnTo>
                    <a:pt x="10" y="0"/>
                  </a:lnTo>
                  <a:lnTo>
                    <a:pt x="8" y="0"/>
                  </a:lnTo>
                  <a:lnTo>
                    <a:pt x="7" y="0"/>
                  </a:lnTo>
                  <a:lnTo>
                    <a:pt x="5" y="0"/>
                  </a:lnTo>
                  <a:lnTo>
                    <a:pt x="3" y="0"/>
                  </a:lnTo>
                  <a:lnTo>
                    <a:pt x="1" y="0"/>
                  </a:lnTo>
                  <a:lnTo>
                    <a:pt x="0" y="0"/>
                  </a:lnTo>
                  <a:lnTo>
                    <a:pt x="1" y="0"/>
                  </a:lnTo>
                  <a:lnTo>
                    <a:pt x="3" y="0"/>
                  </a:lnTo>
                  <a:lnTo>
                    <a:pt x="5" y="0"/>
                  </a:lnTo>
                  <a:lnTo>
                    <a:pt x="7" y="0"/>
                  </a:lnTo>
                  <a:lnTo>
                    <a:pt x="8" y="0"/>
                  </a:lnTo>
                  <a:lnTo>
                    <a:pt x="10" y="0"/>
                  </a:lnTo>
                  <a:lnTo>
                    <a:pt x="12" y="0"/>
                  </a:lnTo>
                  <a:lnTo>
                    <a:pt x="14"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47" name="Freeform 423"/>
            <p:cNvSpPr>
              <a:spLocks/>
            </p:cNvSpPr>
            <p:nvPr/>
          </p:nvSpPr>
          <p:spPr bwMode="auto">
            <a:xfrm>
              <a:off x="5567" y="1648"/>
              <a:ext cx="14" cy="1"/>
            </a:xfrm>
            <a:custGeom>
              <a:avLst/>
              <a:gdLst>
                <a:gd name="T0" fmla="*/ 14 w 14"/>
                <a:gd name="T1" fmla="*/ 0 h 1"/>
                <a:gd name="T2" fmla="*/ 12 w 14"/>
                <a:gd name="T3" fmla="*/ 0 h 1"/>
                <a:gd name="T4" fmla="*/ 10 w 14"/>
                <a:gd name="T5" fmla="*/ 0 h 1"/>
                <a:gd name="T6" fmla="*/ 10 w 14"/>
                <a:gd name="T7" fmla="*/ 1 h 1"/>
                <a:gd name="T8" fmla="*/ 8 w 14"/>
                <a:gd name="T9" fmla="*/ 1 h 1"/>
                <a:gd name="T10" fmla="*/ 7 w 14"/>
                <a:gd name="T11" fmla="*/ 1 h 1"/>
                <a:gd name="T12" fmla="*/ 5 w 14"/>
                <a:gd name="T13" fmla="*/ 1 h 1"/>
                <a:gd name="T14" fmla="*/ 3 w 14"/>
                <a:gd name="T15" fmla="*/ 1 h 1"/>
                <a:gd name="T16" fmla="*/ 1 w 14"/>
                <a:gd name="T17" fmla="*/ 1 h 1"/>
                <a:gd name="T18" fmla="*/ 0 w 14"/>
                <a:gd name="T19" fmla="*/ 1 h 1"/>
                <a:gd name="T20" fmla="*/ 1 w 14"/>
                <a:gd name="T21" fmla="*/ 1 h 1"/>
                <a:gd name="T22" fmla="*/ 3 w 14"/>
                <a:gd name="T23" fmla="*/ 1 h 1"/>
                <a:gd name="T24" fmla="*/ 5 w 14"/>
                <a:gd name="T25" fmla="*/ 1 h 1"/>
                <a:gd name="T26" fmla="*/ 7 w 14"/>
                <a:gd name="T27" fmla="*/ 0 h 1"/>
                <a:gd name="T28" fmla="*/ 8 w 14"/>
                <a:gd name="T29" fmla="*/ 0 h 1"/>
                <a:gd name="T30" fmla="*/ 10 w 14"/>
                <a:gd name="T31" fmla="*/ 0 h 1"/>
                <a:gd name="T32" fmla="*/ 12 w 14"/>
                <a:gd name="T33" fmla="*/ 0 h 1"/>
                <a:gd name="T34" fmla="*/ 14 w 14"/>
                <a:gd name="T3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
                  <a:moveTo>
                    <a:pt x="14" y="0"/>
                  </a:moveTo>
                  <a:lnTo>
                    <a:pt x="12" y="0"/>
                  </a:lnTo>
                  <a:lnTo>
                    <a:pt x="10" y="0"/>
                  </a:lnTo>
                  <a:lnTo>
                    <a:pt x="10" y="1"/>
                  </a:lnTo>
                  <a:lnTo>
                    <a:pt x="8" y="1"/>
                  </a:lnTo>
                  <a:lnTo>
                    <a:pt x="7" y="1"/>
                  </a:lnTo>
                  <a:lnTo>
                    <a:pt x="5" y="1"/>
                  </a:lnTo>
                  <a:lnTo>
                    <a:pt x="3" y="1"/>
                  </a:lnTo>
                  <a:lnTo>
                    <a:pt x="1" y="1"/>
                  </a:lnTo>
                  <a:lnTo>
                    <a:pt x="0" y="1"/>
                  </a:lnTo>
                  <a:lnTo>
                    <a:pt x="1" y="1"/>
                  </a:lnTo>
                  <a:lnTo>
                    <a:pt x="3" y="1"/>
                  </a:lnTo>
                  <a:lnTo>
                    <a:pt x="5" y="1"/>
                  </a:lnTo>
                  <a:lnTo>
                    <a:pt x="7" y="0"/>
                  </a:lnTo>
                  <a:lnTo>
                    <a:pt x="8" y="0"/>
                  </a:lnTo>
                  <a:lnTo>
                    <a:pt x="10" y="0"/>
                  </a:lnTo>
                  <a:lnTo>
                    <a:pt x="12" y="0"/>
                  </a:lnTo>
                  <a:lnTo>
                    <a:pt x="14"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48" name="Freeform 424"/>
            <p:cNvSpPr>
              <a:spLocks/>
            </p:cNvSpPr>
            <p:nvPr/>
          </p:nvSpPr>
          <p:spPr bwMode="auto">
            <a:xfrm>
              <a:off x="5568" y="1648"/>
              <a:ext cx="14" cy="7"/>
            </a:xfrm>
            <a:custGeom>
              <a:avLst/>
              <a:gdLst>
                <a:gd name="T0" fmla="*/ 14 w 14"/>
                <a:gd name="T1" fmla="*/ 0 h 7"/>
                <a:gd name="T2" fmla="*/ 13 w 14"/>
                <a:gd name="T3" fmla="*/ 0 h 7"/>
                <a:gd name="T4" fmla="*/ 13 w 14"/>
                <a:gd name="T5" fmla="*/ 1 h 7"/>
                <a:gd name="T6" fmla="*/ 11 w 14"/>
                <a:gd name="T7" fmla="*/ 1 h 7"/>
                <a:gd name="T8" fmla="*/ 9 w 14"/>
                <a:gd name="T9" fmla="*/ 3 h 7"/>
                <a:gd name="T10" fmla="*/ 7 w 14"/>
                <a:gd name="T11" fmla="*/ 3 h 7"/>
                <a:gd name="T12" fmla="*/ 6 w 14"/>
                <a:gd name="T13" fmla="*/ 3 h 7"/>
                <a:gd name="T14" fmla="*/ 4 w 14"/>
                <a:gd name="T15" fmla="*/ 5 h 7"/>
                <a:gd name="T16" fmla="*/ 2 w 14"/>
                <a:gd name="T17" fmla="*/ 5 h 7"/>
                <a:gd name="T18" fmla="*/ 0 w 14"/>
                <a:gd name="T19" fmla="*/ 5 h 7"/>
                <a:gd name="T20" fmla="*/ 0 w 14"/>
                <a:gd name="T21" fmla="*/ 7 h 7"/>
                <a:gd name="T22" fmla="*/ 0 w 14"/>
                <a:gd name="T23" fmla="*/ 5 h 7"/>
                <a:gd name="T24" fmla="*/ 2 w 14"/>
                <a:gd name="T25" fmla="*/ 5 h 7"/>
                <a:gd name="T26" fmla="*/ 4 w 14"/>
                <a:gd name="T27" fmla="*/ 5 h 7"/>
                <a:gd name="T28" fmla="*/ 4 w 14"/>
                <a:gd name="T29" fmla="*/ 3 h 7"/>
                <a:gd name="T30" fmla="*/ 6 w 14"/>
                <a:gd name="T31" fmla="*/ 3 h 7"/>
                <a:gd name="T32" fmla="*/ 7 w 14"/>
                <a:gd name="T33" fmla="*/ 3 h 7"/>
                <a:gd name="T34" fmla="*/ 7 w 14"/>
                <a:gd name="T35" fmla="*/ 1 h 7"/>
                <a:gd name="T36" fmla="*/ 9 w 14"/>
                <a:gd name="T37" fmla="*/ 1 h 7"/>
                <a:gd name="T38" fmla="*/ 11 w 14"/>
                <a:gd name="T39" fmla="*/ 1 h 7"/>
                <a:gd name="T40" fmla="*/ 13 w 14"/>
                <a:gd name="T41" fmla="*/ 1 h 7"/>
                <a:gd name="T42" fmla="*/ 13 w 14"/>
                <a:gd name="T43" fmla="*/ 0 h 7"/>
                <a:gd name="T44" fmla="*/ 14 w 14"/>
                <a:gd name="T4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7">
                  <a:moveTo>
                    <a:pt x="14" y="0"/>
                  </a:moveTo>
                  <a:lnTo>
                    <a:pt x="13" y="0"/>
                  </a:lnTo>
                  <a:lnTo>
                    <a:pt x="13" y="1"/>
                  </a:lnTo>
                  <a:lnTo>
                    <a:pt x="11" y="1"/>
                  </a:lnTo>
                  <a:lnTo>
                    <a:pt x="9" y="3"/>
                  </a:lnTo>
                  <a:lnTo>
                    <a:pt x="7" y="3"/>
                  </a:lnTo>
                  <a:lnTo>
                    <a:pt x="6" y="3"/>
                  </a:lnTo>
                  <a:lnTo>
                    <a:pt x="4" y="5"/>
                  </a:lnTo>
                  <a:lnTo>
                    <a:pt x="2" y="5"/>
                  </a:lnTo>
                  <a:lnTo>
                    <a:pt x="0" y="5"/>
                  </a:lnTo>
                  <a:lnTo>
                    <a:pt x="0" y="7"/>
                  </a:lnTo>
                  <a:lnTo>
                    <a:pt x="0" y="5"/>
                  </a:lnTo>
                  <a:lnTo>
                    <a:pt x="2" y="5"/>
                  </a:lnTo>
                  <a:lnTo>
                    <a:pt x="4" y="5"/>
                  </a:lnTo>
                  <a:lnTo>
                    <a:pt x="4" y="3"/>
                  </a:lnTo>
                  <a:lnTo>
                    <a:pt x="6" y="3"/>
                  </a:lnTo>
                  <a:lnTo>
                    <a:pt x="7" y="3"/>
                  </a:lnTo>
                  <a:lnTo>
                    <a:pt x="7" y="1"/>
                  </a:lnTo>
                  <a:lnTo>
                    <a:pt x="9" y="1"/>
                  </a:lnTo>
                  <a:lnTo>
                    <a:pt x="11" y="1"/>
                  </a:lnTo>
                  <a:lnTo>
                    <a:pt x="13" y="1"/>
                  </a:lnTo>
                  <a:lnTo>
                    <a:pt x="13" y="0"/>
                  </a:lnTo>
                  <a:lnTo>
                    <a:pt x="14"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49" name="Freeform 425"/>
            <p:cNvSpPr>
              <a:spLocks/>
            </p:cNvSpPr>
            <p:nvPr/>
          </p:nvSpPr>
          <p:spPr bwMode="auto">
            <a:xfrm>
              <a:off x="5570" y="1649"/>
              <a:ext cx="12" cy="9"/>
            </a:xfrm>
            <a:custGeom>
              <a:avLst/>
              <a:gdLst>
                <a:gd name="T0" fmla="*/ 12 w 12"/>
                <a:gd name="T1" fmla="*/ 0 h 9"/>
                <a:gd name="T2" fmla="*/ 11 w 12"/>
                <a:gd name="T3" fmla="*/ 0 h 9"/>
                <a:gd name="T4" fmla="*/ 11 w 12"/>
                <a:gd name="T5" fmla="*/ 2 h 9"/>
                <a:gd name="T6" fmla="*/ 9 w 12"/>
                <a:gd name="T7" fmla="*/ 2 h 9"/>
                <a:gd name="T8" fmla="*/ 9 w 12"/>
                <a:gd name="T9" fmla="*/ 4 h 9"/>
                <a:gd name="T10" fmla="*/ 7 w 12"/>
                <a:gd name="T11" fmla="*/ 4 h 9"/>
                <a:gd name="T12" fmla="*/ 5 w 12"/>
                <a:gd name="T13" fmla="*/ 4 h 9"/>
                <a:gd name="T14" fmla="*/ 5 w 12"/>
                <a:gd name="T15" fmla="*/ 6 h 9"/>
                <a:gd name="T16" fmla="*/ 4 w 12"/>
                <a:gd name="T17" fmla="*/ 6 h 9"/>
                <a:gd name="T18" fmla="*/ 2 w 12"/>
                <a:gd name="T19" fmla="*/ 7 h 9"/>
                <a:gd name="T20" fmla="*/ 0 w 12"/>
                <a:gd name="T21" fmla="*/ 7 h 9"/>
                <a:gd name="T22" fmla="*/ 0 w 12"/>
                <a:gd name="T23" fmla="*/ 9 h 9"/>
                <a:gd name="T24" fmla="*/ 0 w 12"/>
                <a:gd name="T25" fmla="*/ 7 h 9"/>
                <a:gd name="T26" fmla="*/ 2 w 12"/>
                <a:gd name="T27" fmla="*/ 7 h 9"/>
                <a:gd name="T28" fmla="*/ 4 w 12"/>
                <a:gd name="T29" fmla="*/ 6 h 9"/>
                <a:gd name="T30" fmla="*/ 5 w 12"/>
                <a:gd name="T31" fmla="*/ 4 h 9"/>
                <a:gd name="T32" fmla="*/ 7 w 12"/>
                <a:gd name="T33" fmla="*/ 4 h 9"/>
                <a:gd name="T34" fmla="*/ 7 w 12"/>
                <a:gd name="T35" fmla="*/ 2 h 9"/>
                <a:gd name="T36" fmla="*/ 9 w 12"/>
                <a:gd name="T37" fmla="*/ 2 h 9"/>
                <a:gd name="T38" fmla="*/ 11 w 12"/>
                <a:gd name="T39" fmla="*/ 0 h 9"/>
                <a:gd name="T40" fmla="*/ 12 w 12"/>
                <a:gd name="T4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9">
                  <a:moveTo>
                    <a:pt x="12" y="0"/>
                  </a:moveTo>
                  <a:lnTo>
                    <a:pt x="11" y="0"/>
                  </a:lnTo>
                  <a:lnTo>
                    <a:pt x="11" y="2"/>
                  </a:lnTo>
                  <a:lnTo>
                    <a:pt x="9" y="2"/>
                  </a:lnTo>
                  <a:lnTo>
                    <a:pt x="9" y="4"/>
                  </a:lnTo>
                  <a:lnTo>
                    <a:pt x="7" y="4"/>
                  </a:lnTo>
                  <a:lnTo>
                    <a:pt x="5" y="4"/>
                  </a:lnTo>
                  <a:lnTo>
                    <a:pt x="5" y="6"/>
                  </a:lnTo>
                  <a:lnTo>
                    <a:pt x="4" y="6"/>
                  </a:lnTo>
                  <a:lnTo>
                    <a:pt x="2" y="7"/>
                  </a:lnTo>
                  <a:lnTo>
                    <a:pt x="0" y="7"/>
                  </a:lnTo>
                  <a:lnTo>
                    <a:pt x="0" y="9"/>
                  </a:lnTo>
                  <a:lnTo>
                    <a:pt x="0" y="7"/>
                  </a:lnTo>
                  <a:lnTo>
                    <a:pt x="2" y="7"/>
                  </a:lnTo>
                  <a:lnTo>
                    <a:pt x="4" y="6"/>
                  </a:lnTo>
                  <a:lnTo>
                    <a:pt x="5" y="4"/>
                  </a:lnTo>
                  <a:lnTo>
                    <a:pt x="7" y="4"/>
                  </a:lnTo>
                  <a:lnTo>
                    <a:pt x="7" y="2"/>
                  </a:lnTo>
                  <a:lnTo>
                    <a:pt x="9" y="2"/>
                  </a:lnTo>
                  <a:lnTo>
                    <a:pt x="11" y="0"/>
                  </a:lnTo>
                  <a:lnTo>
                    <a:pt x="12"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50" name="Freeform 426"/>
            <p:cNvSpPr>
              <a:spLocks/>
            </p:cNvSpPr>
            <p:nvPr/>
          </p:nvSpPr>
          <p:spPr bwMode="auto">
            <a:xfrm>
              <a:off x="5572" y="1649"/>
              <a:ext cx="10" cy="13"/>
            </a:xfrm>
            <a:custGeom>
              <a:avLst/>
              <a:gdLst>
                <a:gd name="T0" fmla="*/ 10 w 10"/>
                <a:gd name="T1" fmla="*/ 0 h 13"/>
                <a:gd name="T2" fmla="*/ 10 w 10"/>
                <a:gd name="T3" fmla="*/ 2 h 13"/>
                <a:gd name="T4" fmla="*/ 10 w 10"/>
                <a:gd name="T5" fmla="*/ 4 h 13"/>
                <a:gd name="T6" fmla="*/ 9 w 10"/>
                <a:gd name="T7" fmla="*/ 4 h 13"/>
                <a:gd name="T8" fmla="*/ 9 w 10"/>
                <a:gd name="T9" fmla="*/ 6 h 13"/>
                <a:gd name="T10" fmla="*/ 7 w 10"/>
                <a:gd name="T11" fmla="*/ 6 h 13"/>
                <a:gd name="T12" fmla="*/ 5 w 10"/>
                <a:gd name="T13" fmla="*/ 7 h 13"/>
                <a:gd name="T14" fmla="*/ 3 w 10"/>
                <a:gd name="T15" fmla="*/ 9 h 13"/>
                <a:gd name="T16" fmla="*/ 2 w 10"/>
                <a:gd name="T17" fmla="*/ 11 h 13"/>
                <a:gd name="T18" fmla="*/ 0 w 10"/>
                <a:gd name="T19" fmla="*/ 13 h 13"/>
                <a:gd name="T20" fmla="*/ 2 w 10"/>
                <a:gd name="T21" fmla="*/ 11 h 13"/>
                <a:gd name="T22" fmla="*/ 2 w 10"/>
                <a:gd name="T23" fmla="*/ 9 h 13"/>
                <a:gd name="T24" fmla="*/ 3 w 10"/>
                <a:gd name="T25" fmla="*/ 9 h 13"/>
                <a:gd name="T26" fmla="*/ 3 w 10"/>
                <a:gd name="T27" fmla="*/ 7 h 13"/>
                <a:gd name="T28" fmla="*/ 5 w 10"/>
                <a:gd name="T29" fmla="*/ 7 h 13"/>
                <a:gd name="T30" fmla="*/ 5 w 10"/>
                <a:gd name="T31" fmla="*/ 6 h 13"/>
                <a:gd name="T32" fmla="*/ 7 w 10"/>
                <a:gd name="T33" fmla="*/ 6 h 13"/>
                <a:gd name="T34" fmla="*/ 7 w 10"/>
                <a:gd name="T35" fmla="*/ 4 h 13"/>
                <a:gd name="T36" fmla="*/ 9 w 10"/>
                <a:gd name="T37" fmla="*/ 4 h 13"/>
                <a:gd name="T38" fmla="*/ 9 w 10"/>
                <a:gd name="T39" fmla="*/ 2 h 13"/>
                <a:gd name="T40" fmla="*/ 10 w 10"/>
                <a:gd name="T41" fmla="*/ 2 h 13"/>
                <a:gd name="T42" fmla="*/ 10 w 10"/>
                <a:gd name="T4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3">
                  <a:moveTo>
                    <a:pt x="10" y="0"/>
                  </a:moveTo>
                  <a:lnTo>
                    <a:pt x="10" y="2"/>
                  </a:lnTo>
                  <a:lnTo>
                    <a:pt x="10" y="4"/>
                  </a:lnTo>
                  <a:lnTo>
                    <a:pt x="9" y="4"/>
                  </a:lnTo>
                  <a:lnTo>
                    <a:pt x="9" y="6"/>
                  </a:lnTo>
                  <a:lnTo>
                    <a:pt x="7" y="6"/>
                  </a:lnTo>
                  <a:lnTo>
                    <a:pt x="5" y="7"/>
                  </a:lnTo>
                  <a:lnTo>
                    <a:pt x="3" y="9"/>
                  </a:lnTo>
                  <a:lnTo>
                    <a:pt x="2" y="11"/>
                  </a:lnTo>
                  <a:lnTo>
                    <a:pt x="0" y="13"/>
                  </a:lnTo>
                  <a:lnTo>
                    <a:pt x="2" y="11"/>
                  </a:lnTo>
                  <a:lnTo>
                    <a:pt x="2" y="9"/>
                  </a:lnTo>
                  <a:lnTo>
                    <a:pt x="3" y="9"/>
                  </a:lnTo>
                  <a:lnTo>
                    <a:pt x="3" y="7"/>
                  </a:lnTo>
                  <a:lnTo>
                    <a:pt x="5" y="7"/>
                  </a:lnTo>
                  <a:lnTo>
                    <a:pt x="5" y="6"/>
                  </a:lnTo>
                  <a:lnTo>
                    <a:pt x="7" y="6"/>
                  </a:lnTo>
                  <a:lnTo>
                    <a:pt x="7" y="4"/>
                  </a:lnTo>
                  <a:lnTo>
                    <a:pt x="9" y="4"/>
                  </a:lnTo>
                  <a:lnTo>
                    <a:pt x="9" y="2"/>
                  </a:lnTo>
                  <a:lnTo>
                    <a:pt x="10" y="2"/>
                  </a:lnTo>
                  <a:lnTo>
                    <a:pt x="10"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51" name="Freeform 427"/>
            <p:cNvSpPr>
              <a:spLocks/>
            </p:cNvSpPr>
            <p:nvPr/>
          </p:nvSpPr>
          <p:spPr bwMode="auto">
            <a:xfrm>
              <a:off x="5575" y="1651"/>
              <a:ext cx="9" cy="12"/>
            </a:xfrm>
            <a:custGeom>
              <a:avLst/>
              <a:gdLst>
                <a:gd name="T0" fmla="*/ 9 w 9"/>
                <a:gd name="T1" fmla="*/ 0 h 12"/>
                <a:gd name="T2" fmla="*/ 9 w 9"/>
                <a:gd name="T3" fmla="*/ 2 h 12"/>
                <a:gd name="T4" fmla="*/ 7 w 9"/>
                <a:gd name="T5" fmla="*/ 2 h 12"/>
                <a:gd name="T6" fmla="*/ 7 w 9"/>
                <a:gd name="T7" fmla="*/ 4 h 12"/>
                <a:gd name="T8" fmla="*/ 6 w 9"/>
                <a:gd name="T9" fmla="*/ 4 h 12"/>
                <a:gd name="T10" fmla="*/ 6 w 9"/>
                <a:gd name="T11" fmla="*/ 5 h 12"/>
                <a:gd name="T12" fmla="*/ 6 w 9"/>
                <a:gd name="T13" fmla="*/ 7 h 12"/>
                <a:gd name="T14" fmla="*/ 4 w 9"/>
                <a:gd name="T15" fmla="*/ 7 h 12"/>
                <a:gd name="T16" fmla="*/ 4 w 9"/>
                <a:gd name="T17" fmla="*/ 9 h 12"/>
                <a:gd name="T18" fmla="*/ 2 w 9"/>
                <a:gd name="T19" fmla="*/ 9 h 12"/>
                <a:gd name="T20" fmla="*/ 2 w 9"/>
                <a:gd name="T21" fmla="*/ 11 h 12"/>
                <a:gd name="T22" fmla="*/ 0 w 9"/>
                <a:gd name="T23" fmla="*/ 11 h 12"/>
                <a:gd name="T24" fmla="*/ 0 w 9"/>
                <a:gd name="T25" fmla="*/ 12 h 12"/>
                <a:gd name="T26" fmla="*/ 0 w 9"/>
                <a:gd name="T27" fmla="*/ 11 h 12"/>
                <a:gd name="T28" fmla="*/ 2 w 9"/>
                <a:gd name="T29" fmla="*/ 11 h 12"/>
                <a:gd name="T30" fmla="*/ 2 w 9"/>
                <a:gd name="T31" fmla="*/ 9 h 12"/>
                <a:gd name="T32" fmla="*/ 4 w 9"/>
                <a:gd name="T33" fmla="*/ 7 h 12"/>
                <a:gd name="T34" fmla="*/ 4 w 9"/>
                <a:gd name="T35" fmla="*/ 5 h 12"/>
                <a:gd name="T36" fmla="*/ 6 w 9"/>
                <a:gd name="T37" fmla="*/ 5 h 12"/>
                <a:gd name="T38" fmla="*/ 6 w 9"/>
                <a:gd name="T39" fmla="*/ 4 h 12"/>
                <a:gd name="T40" fmla="*/ 6 w 9"/>
                <a:gd name="T41" fmla="*/ 2 h 12"/>
                <a:gd name="T42" fmla="*/ 7 w 9"/>
                <a:gd name="T43" fmla="*/ 2 h 12"/>
                <a:gd name="T44" fmla="*/ 7 w 9"/>
                <a:gd name="T45" fmla="*/ 0 h 12"/>
                <a:gd name="T46" fmla="*/ 9 w 9"/>
                <a:gd name="T4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2">
                  <a:moveTo>
                    <a:pt x="9" y="0"/>
                  </a:moveTo>
                  <a:lnTo>
                    <a:pt x="9" y="2"/>
                  </a:lnTo>
                  <a:lnTo>
                    <a:pt x="7" y="2"/>
                  </a:lnTo>
                  <a:lnTo>
                    <a:pt x="7" y="4"/>
                  </a:lnTo>
                  <a:lnTo>
                    <a:pt x="6" y="4"/>
                  </a:lnTo>
                  <a:lnTo>
                    <a:pt x="6" y="5"/>
                  </a:lnTo>
                  <a:lnTo>
                    <a:pt x="6" y="7"/>
                  </a:lnTo>
                  <a:lnTo>
                    <a:pt x="4" y="7"/>
                  </a:lnTo>
                  <a:lnTo>
                    <a:pt x="4" y="9"/>
                  </a:lnTo>
                  <a:lnTo>
                    <a:pt x="2" y="9"/>
                  </a:lnTo>
                  <a:lnTo>
                    <a:pt x="2" y="11"/>
                  </a:lnTo>
                  <a:lnTo>
                    <a:pt x="0" y="11"/>
                  </a:lnTo>
                  <a:lnTo>
                    <a:pt x="0" y="12"/>
                  </a:lnTo>
                  <a:lnTo>
                    <a:pt x="0" y="11"/>
                  </a:lnTo>
                  <a:lnTo>
                    <a:pt x="2" y="11"/>
                  </a:lnTo>
                  <a:lnTo>
                    <a:pt x="2" y="9"/>
                  </a:lnTo>
                  <a:lnTo>
                    <a:pt x="4" y="7"/>
                  </a:lnTo>
                  <a:lnTo>
                    <a:pt x="4" y="5"/>
                  </a:lnTo>
                  <a:lnTo>
                    <a:pt x="6" y="5"/>
                  </a:lnTo>
                  <a:lnTo>
                    <a:pt x="6" y="4"/>
                  </a:lnTo>
                  <a:lnTo>
                    <a:pt x="6" y="2"/>
                  </a:lnTo>
                  <a:lnTo>
                    <a:pt x="7" y="2"/>
                  </a:lnTo>
                  <a:lnTo>
                    <a:pt x="7" y="0"/>
                  </a:lnTo>
                  <a:lnTo>
                    <a:pt x="9"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52" name="Freeform 428"/>
            <p:cNvSpPr>
              <a:spLocks/>
            </p:cNvSpPr>
            <p:nvPr/>
          </p:nvSpPr>
          <p:spPr bwMode="auto">
            <a:xfrm>
              <a:off x="5579" y="1651"/>
              <a:ext cx="5" cy="14"/>
            </a:xfrm>
            <a:custGeom>
              <a:avLst/>
              <a:gdLst>
                <a:gd name="T0" fmla="*/ 5 w 5"/>
                <a:gd name="T1" fmla="*/ 0 h 14"/>
                <a:gd name="T2" fmla="*/ 5 w 5"/>
                <a:gd name="T3" fmla="*/ 2 h 14"/>
                <a:gd name="T4" fmla="*/ 5 w 5"/>
                <a:gd name="T5" fmla="*/ 4 h 14"/>
                <a:gd name="T6" fmla="*/ 5 w 5"/>
                <a:gd name="T7" fmla="*/ 5 h 14"/>
                <a:gd name="T8" fmla="*/ 3 w 5"/>
                <a:gd name="T9" fmla="*/ 5 h 14"/>
                <a:gd name="T10" fmla="*/ 3 w 5"/>
                <a:gd name="T11" fmla="*/ 7 h 14"/>
                <a:gd name="T12" fmla="*/ 3 w 5"/>
                <a:gd name="T13" fmla="*/ 9 h 14"/>
                <a:gd name="T14" fmla="*/ 2 w 5"/>
                <a:gd name="T15" fmla="*/ 9 h 14"/>
                <a:gd name="T16" fmla="*/ 2 w 5"/>
                <a:gd name="T17" fmla="*/ 11 h 14"/>
                <a:gd name="T18" fmla="*/ 2 w 5"/>
                <a:gd name="T19" fmla="*/ 12 h 14"/>
                <a:gd name="T20" fmla="*/ 0 w 5"/>
                <a:gd name="T21" fmla="*/ 12 h 14"/>
                <a:gd name="T22" fmla="*/ 0 w 5"/>
                <a:gd name="T23" fmla="*/ 14 h 14"/>
                <a:gd name="T24" fmla="*/ 0 w 5"/>
                <a:gd name="T25" fmla="*/ 12 h 14"/>
                <a:gd name="T26" fmla="*/ 2 w 5"/>
                <a:gd name="T27" fmla="*/ 11 h 14"/>
                <a:gd name="T28" fmla="*/ 2 w 5"/>
                <a:gd name="T29" fmla="*/ 9 h 14"/>
                <a:gd name="T30" fmla="*/ 2 w 5"/>
                <a:gd name="T31" fmla="*/ 7 h 14"/>
                <a:gd name="T32" fmla="*/ 3 w 5"/>
                <a:gd name="T33" fmla="*/ 7 h 14"/>
                <a:gd name="T34" fmla="*/ 3 w 5"/>
                <a:gd name="T35" fmla="*/ 5 h 14"/>
                <a:gd name="T36" fmla="*/ 3 w 5"/>
                <a:gd name="T37" fmla="*/ 4 h 14"/>
                <a:gd name="T38" fmla="*/ 5 w 5"/>
                <a:gd name="T39" fmla="*/ 2 h 14"/>
                <a:gd name="T40" fmla="*/ 5 w 5"/>
                <a:gd name="T4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14">
                  <a:moveTo>
                    <a:pt x="5" y="0"/>
                  </a:moveTo>
                  <a:lnTo>
                    <a:pt x="5" y="2"/>
                  </a:lnTo>
                  <a:lnTo>
                    <a:pt x="5" y="4"/>
                  </a:lnTo>
                  <a:lnTo>
                    <a:pt x="5" y="5"/>
                  </a:lnTo>
                  <a:lnTo>
                    <a:pt x="3" y="5"/>
                  </a:lnTo>
                  <a:lnTo>
                    <a:pt x="3" y="7"/>
                  </a:lnTo>
                  <a:lnTo>
                    <a:pt x="3" y="9"/>
                  </a:lnTo>
                  <a:lnTo>
                    <a:pt x="2" y="9"/>
                  </a:lnTo>
                  <a:lnTo>
                    <a:pt x="2" y="11"/>
                  </a:lnTo>
                  <a:lnTo>
                    <a:pt x="2" y="12"/>
                  </a:lnTo>
                  <a:lnTo>
                    <a:pt x="0" y="12"/>
                  </a:lnTo>
                  <a:lnTo>
                    <a:pt x="0" y="14"/>
                  </a:lnTo>
                  <a:lnTo>
                    <a:pt x="0" y="12"/>
                  </a:lnTo>
                  <a:lnTo>
                    <a:pt x="2" y="11"/>
                  </a:lnTo>
                  <a:lnTo>
                    <a:pt x="2" y="9"/>
                  </a:lnTo>
                  <a:lnTo>
                    <a:pt x="2" y="7"/>
                  </a:lnTo>
                  <a:lnTo>
                    <a:pt x="3" y="7"/>
                  </a:lnTo>
                  <a:lnTo>
                    <a:pt x="3" y="5"/>
                  </a:lnTo>
                  <a:lnTo>
                    <a:pt x="3" y="4"/>
                  </a:lnTo>
                  <a:lnTo>
                    <a:pt x="5" y="2"/>
                  </a:lnTo>
                  <a:lnTo>
                    <a:pt x="5"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53" name="Freeform 429"/>
            <p:cNvSpPr>
              <a:spLocks/>
            </p:cNvSpPr>
            <p:nvPr/>
          </p:nvSpPr>
          <p:spPr bwMode="auto">
            <a:xfrm>
              <a:off x="5582" y="1651"/>
              <a:ext cx="4" cy="16"/>
            </a:xfrm>
            <a:custGeom>
              <a:avLst/>
              <a:gdLst>
                <a:gd name="T0" fmla="*/ 4 w 4"/>
                <a:gd name="T1" fmla="*/ 0 h 16"/>
                <a:gd name="T2" fmla="*/ 4 w 4"/>
                <a:gd name="T3" fmla="*/ 2 h 16"/>
                <a:gd name="T4" fmla="*/ 4 w 4"/>
                <a:gd name="T5" fmla="*/ 4 h 16"/>
                <a:gd name="T6" fmla="*/ 4 w 4"/>
                <a:gd name="T7" fmla="*/ 5 h 16"/>
                <a:gd name="T8" fmla="*/ 4 w 4"/>
                <a:gd name="T9" fmla="*/ 7 h 16"/>
                <a:gd name="T10" fmla="*/ 2 w 4"/>
                <a:gd name="T11" fmla="*/ 7 h 16"/>
                <a:gd name="T12" fmla="*/ 2 w 4"/>
                <a:gd name="T13" fmla="*/ 9 h 16"/>
                <a:gd name="T14" fmla="*/ 2 w 4"/>
                <a:gd name="T15" fmla="*/ 11 h 16"/>
                <a:gd name="T16" fmla="*/ 2 w 4"/>
                <a:gd name="T17" fmla="*/ 12 h 16"/>
                <a:gd name="T18" fmla="*/ 2 w 4"/>
                <a:gd name="T19" fmla="*/ 14 h 16"/>
                <a:gd name="T20" fmla="*/ 0 w 4"/>
                <a:gd name="T21" fmla="*/ 14 h 16"/>
                <a:gd name="T22" fmla="*/ 0 w 4"/>
                <a:gd name="T23" fmla="*/ 16 h 16"/>
                <a:gd name="T24" fmla="*/ 0 w 4"/>
                <a:gd name="T25" fmla="*/ 14 h 16"/>
                <a:gd name="T26" fmla="*/ 0 w 4"/>
                <a:gd name="T27" fmla="*/ 12 h 16"/>
                <a:gd name="T28" fmla="*/ 2 w 4"/>
                <a:gd name="T29" fmla="*/ 11 h 16"/>
                <a:gd name="T30" fmla="*/ 2 w 4"/>
                <a:gd name="T31" fmla="*/ 9 h 16"/>
                <a:gd name="T32" fmla="*/ 2 w 4"/>
                <a:gd name="T33" fmla="*/ 7 h 16"/>
                <a:gd name="T34" fmla="*/ 2 w 4"/>
                <a:gd name="T35" fmla="*/ 5 h 16"/>
                <a:gd name="T36" fmla="*/ 2 w 4"/>
                <a:gd name="T37" fmla="*/ 4 h 16"/>
                <a:gd name="T38" fmla="*/ 4 w 4"/>
                <a:gd name="T39" fmla="*/ 2 h 16"/>
                <a:gd name="T40" fmla="*/ 4 w 4"/>
                <a:gd name="T4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 h="16">
                  <a:moveTo>
                    <a:pt x="4" y="0"/>
                  </a:moveTo>
                  <a:lnTo>
                    <a:pt x="4" y="2"/>
                  </a:lnTo>
                  <a:lnTo>
                    <a:pt x="4" y="4"/>
                  </a:lnTo>
                  <a:lnTo>
                    <a:pt x="4" y="5"/>
                  </a:lnTo>
                  <a:lnTo>
                    <a:pt x="4" y="7"/>
                  </a:lnTo>
                  <a:lnTo>
                    <a:pt x="2" y="7"/>
                  </a:lnTo>
                  <a:lnTo>
                    <a:pt x="2" y="9"/>
                  </a:lnTo>
                  <a:lnTo>
                    <a:pt x="2" y="11"/>
                  </a:lnTo>
                  <a:lnTo>
                    <a:pt x="2" y="12"/>
                  </a:lnTo>
                  <a:lnTo>
                    <a:pt x="2" y="14"/>
                  </a:lnTo>
                  <a:lnTo>
                    <a:pt x="0" y="14"/>
                  </a:lnTo>
                  <a:lnTo>
                    <a:pt x="0" y="16"/>
                  </a:lnTo>
                  <a:lnTo>
                    <a:pt x="0" y="14"/>
                  </a:lnTo>
                  <a:lnTo>
                    <a:pt x="0" y="12"/>
                  </a:lnTo>
                  <a:lnTo>
                    <a:pt x="2" y="11"/>
                  </a:lnTo>
                  <a:lnTo>
                    <a:pt x="2" y="9"/>
                  </a:lnTo>
                  <a:lnTo>
                    <a:pt x="2" y="7"/>
                  </a:lnTo>
                  <a:lnTo>
                    <a:pt x="2" y="5"/>
                  </a:lnTo>
                  <a:lnTo>
                    <a:pt x="2" y="4"/>
                  </a:lnTo>
                  <a:lnTo>
                    <a:pt x="4" y="2"/>
                  </a:lnTo>
                  <a:lnTo>
                    <a:pt x="4"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54" name="Freeform 430"/>
            <p:cNvSpPr>
              <a:spLocks/>
            </p:cNvSpPr>
            <p:nvPr/>
          </p:nvSpPr>
          <p:spPr bwMode="auto">
            <a:xfrm>
              <a:off x="5586" y="1651"/>
              <a:ext cx="2" cy="16"/>
            </a:xfrm>
            <a:custGeom>
              <a:avLst/>
              <a:gdLst>
                <a:gd name="T0" fmla="*/ 2 w 2"/>
                <a:gd name="T1" fmla="*/ 0 h 16"/>
                <a:gd name="T2" fmla="*/ 2 w 2"/>
                <a:gd name="T3" fmla="*/ 2 h 16"/>
                <a:gd name="T4" fmla="*/ 0 w 2"/>
                <a:gd name="T5" fmla="*/ 2 h 16"/>
                <a:gd name="T6" fmla="*/ 0 w 2"/>
                <a:gd name="T7" fmla="*/ 4 h 16"/>
                <a:gd name="T8" fmla="*/ 0 w 2"/>
                <a:gd name="T9" fmla="*/ 5 h 16"/>
                <a:gd name="T10" fmla="*/ 0 w 2"/>
                <a:gd name="T11" fmla="*/ 7 h 16"/>
                <a:gd name="T12" fmla="*/ 0 w 2"/>
                <a:gd name="T13" fmla="*/ 9 h 16"/>
                <a:gd name="T14" fmla="*/ 0 w 2"/>
                <a:gd name="T15" fmla="*/ 11 h 16"/>
                <a:gd name="T16" fmla="*/ 2 w 2"/>
                <a:gd name="T17" fmla="*/ 12 h 16"/>
                <a:gd name="T18" fmla="*/ 2 w 2"/>
                <a:gd name="T19" fmla="*/ 14 h 16"/>
                <a:gd name="T20" fmla="*/ 2 w 2"/>
                <a:gd name="T21" fmla="*/ 16 h 16"/>
                <a:gd name="T22" fmla="*/ 2 w 2"/>
                <a:gd name="T23" fmla="*/ 14 h 16"/>
                <a:gd name="T24" fmla="*/ 2 w 2"/>
                <a:gd name="T25" fmla="*/ 12 h 16"/>
                <a:gd name="T26" fmla="*/ 2 w 2"/>
                <a:gd name="T27" fmla="*/ 11 h 16"/>
                <a:gd name="T28" fmla="*/ 2 w 2"/>
                <a:gd name="T29" fmla="*/ 9 h 16"/>
                <a:gd name="T30" fmla="*/ 2 w 2"/>
                <a:gd name="T31" fmla="*/ 7 h 16"/>
                <a:gd name="T32" fmla="*/ 2 w 2"/>
                <a:gd name="T33" fmla="*/ 5 h 16"/>
                <a:gd name="T34" fmla="*/ 2 w 2"/>
                <a:gd name="T35" fmla="*/ 4 h 16"/>
                <a:gd name="T36" fmla="*/ 2 w 2"/>
                <a:gd name="T37" fmla="*/ 2 h 16"/>
                <a:gd name="T38" fmla="*/ 2 w 2"/>
                <a:gd name="T3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16">
                  <a:moveTo>
                    <a:pt x="2" y="0"/>
                  </a:moveTo>
                  <a:lnTo>
                    <a:pt x="2" y="2"/>
                  </a:lnTo>
                  <a:lnTo>
                    <a:pt x="0" y="2"/>
                  </a:lnTo>
                  <a:lnTo>
                    <a:pt x="0" y="4"/>
                  </a:lnTo>
                  <a:lnTo>
                    <a:pt x="0" y="5"/>
                  </a:lnTo>
                  <a:lnTo>
                    <a:pt x="0" y="7"/>
                  </a:lnTo>
                  <a:lnTo>
                    <a:pt x="0" y="9"/>
                  </a:lnTo>
                  <a:lnTo>
                    <a:pt x="0" y="11"/>
                  </a:lnTo>
                  <a:lnTo>
                    <a:pt x="2" y="12"/>
                  </a:lnTo>
                  <a:lnTo>
                    <a:pt x="2" y="14"/>
                  </a:lnTo>
                  <a:lnTo>
                    <a:pt x="2" y="16"/>
                  </a:lnTo>
                  <a:lnTo>
                    <a:pt x="2" y="14"/>
                  </a:lnTo>
                  <a:lnTo>
                    <a:pt x="2" y="12"/>
                  </a:lnTo>
                  <a:lnTo>
                    <a:pt x="2" y="11"/>
                  </a:lnTo>
                  <a:lnTo>
                    <a:pt x="2" y="9"/>
                  </a:lnTo>
                  <a:lnTo>
                    <a:pt x="2" y="7"/>
                  </a:lnTo>
                  <a:lnTo>
                    <a:pt x="2" y="5"/>
                  </a:lnTo>
                  <a:lnTo>
                    <a:pt x="2" y="4"/>
                  </a:lnTo>
                  <a:lnTo>
                    <a:pt x="2" y="2"/>
                  </a:lnTo>
                  <a:lnTo>
                    <a:pt x="2"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55" name="Freeform 431"/>
            <p:cNvSpPr>
              <a:spLocks/>
            </p:cNvSpPr>
            <p:nvPr/>
          </p:nvSpPr>
          <p:spPr bwMode="auto">
            <a:xfrm>
              <a:off x="5588" y="1651"/>
              <a:ext cx="3" cy="16"/>
            </a:xfrm>
            <a:custGeom>
              <a:avLst/>
              <a:gdLst>
                <a:gd name="T0" fmla="*/ 0 w 3"/>
                <a:gd name="T1" fmla="*/ 0 h 16"/>
                <a:gd name="T2" fmla="*/ 0 w 3"/>
                <a:gd name="T3" fmla="*/ 2 h 16"/>
                <a:gd name="T4" fmla="*/ 0 w 3"/>
                <a:gd name="T5" fmla="*/ 4 h 16"/>
                <a:gd name="T6" fmla="*/ 0 w 3"/>
                <a:gd name="T7" fmla="*/ 5 h 16"/>
                <a:gd name="T8" fmla="*/ 1 w 3"/>
                <a:gd name="T9" fmla="*/ 5 h 16"/>
                <a:gd name="T10" fmla="*/ 1 w 3"/>
                <a:gd name="T11" fmla="*/ 7 h 16"/>
                <a:gd name="T12" fmla="*/ 1 w 3"/>
                <a:gd name="T13" fmla="*/ 9 h 16"/>
                <a:gd name="T14" fmla="*/ 1 w 3"/>
                <a:gd name="T15" fmla="*/ 11 h 16"/>
                <a:gd name="T16" fmla="*/ 1 w 3"/>
                <a:gd name="T17" fmla="*/ 12 h 16"/>
                <a:gd name="T18" fmla="*/ 3 w 3"/>
                <a:gd name="T19" fmla="*/ 14 h 16"/>
                <a:gd name="T20" fmla="*/ 3 w 3"/>
                <a:gd name="T21" fmla="*/ 16 h 16"/>
                <a:gd name="T22" fmla="*/ 3 w 3"/>
                <a:gd name="T23" fmla="*/ 14 h 16"/>
                <a:gd name="T24" fmla="*/ 3 w 3"/>
                <a:gd name="T25" fmla="*/ 12 h 16"/>
                <a:gd name="T26" fmla="*/ 3 w 3"/>
                <a:gd name="T27" fmla="*/ 11 h 16"/>
                <a:gd name="T28" fmla="*/ 1 w 3"/>
                <a:gd name="T29" fmla="*/ 9 h 16"/>
                <a:gd name="T30" fmla="*/ 1 w 3"/>
                <a:gd name="T31" fmla="*/ 7 h 16"/>
                <a:gd name="T32" fmla="*/ 1 w 3"/>
                <a:gd name="T33" fmla="*/ 5 h 16"/>
                <a:gd name="T34" fmla="*/ 1 w 3"/>
                <a:gd name="T35" fmla="*/ 4 h 16"/>
                <a:gd name="T36" fmla="*/ 1 w 3"/>
                <a:gd name="T37" fmla="*/ 2 h 16"/>
                <a:gd name="T38" fmla="*/ 0 w 3"/>
                <a:gd name="T39" fmla="*/ 2 h 16"/>
                <a:gd name="T40" fmla="*/ 0 w 3"/>
                <a:gd name="T4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 h="16">
                  <a:moveTo>
                    <a:pt x="0" y="0"/>
                  </a:moveTo>
                  <a:lnTo>
                    <a:pt x="0" y="2"/>
                  </a:lnTo>
                  <a:lnTo>
                    <a:pt x="0" y="4"/>
                  </a:lnTo>
                  <a:lnTo>
                    <a:pt x="0" y="5"/>
                  </a:lnTo>
                  <a:lnTo>
                    <a:pt x="1" y="5"/>
                  </a:lnTo>
                  <a:lnTo>
                    <a:pt x="1" y="7"/>
                  </a:lnTo>
                  <a:lnTo>
                    <a:pt x="1" y="9"/>
                  </a:lnTo>
                  <a:lnTo>
                    <a:pt x="1" y="11"/>
                  </a:lnTo>
                  <a:lnTo>
                    <a:pt x="1" y="12"/>
                  </a:lnTo>
                  <a:lnTo>
                    <a:pt x="3" y="14"/>
                  </a:lnTo>
                  <a:lnTo>
                    <a:pt x="3" y="16"/>
                  </a:lnTo>
                  <a:lnTo>
                    <a:pt x="3" y="14"/>
                  </a:lnTo>
                  <a:lnTo>
                    <a:pt x="3" y="12"/>
                  </a:lnTo>
                  <a:lnTo>
                    <a:pt x="3" y="11"/>
                  </a:lnTo>
                  <a:lnTo>
                    <a:pt x="1" y="9"/>
                  </a:lnTo>
                  <a:lnTo>
                    <a:pt x="1" y="7"/>
                  </a:lnTo>
                  <a:lnTo>
                    <a:pt x="1" y="5"/>
                  </a:lnTo>
                  <a:lnTo>
                    <a:pt x="1" y="4"/>
                  </a:lnTo>
                  <a:lnTo>
                    <a:pt x="1" y="2"/>
                  </a:lnTo>
                  <a:lnTo>
                    <a:pt x="0" y="2"/>
                  </a:lnTo>
                  <a:lnTo>
                    <a:pt x="0"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56" name="Freeform 432"/>
            <p:cNvSpPr>
              <a:spLocks/>
            </p:cNvSpPr>
            <p:nvPr/>
          </p:nvSpPr>
          <p:spPr bwMode="auto">
            <a:xfrm>
              <a:off x="5589" y="1651"/>
              <a:ext cx="5" cy="14"/>
            </a:xfrm>
            <a:custGeom>
              <a:avLst/>
              <a:gdLst>
                <a:gd name="T0" fmla="*/ 0 w 5"/>
                <a:gd name="T1" fmla="*/ 0 h 14"/>
                <a:gd name="T2" fmla="*/ 0 w 5"/>
                <a:gd name="T3" fmla="*/ 2 h 14"/>
                <a:gd name="T4" fmla="*/ 0 w 5"/>
                <a:gd name="T5" fmla="*/ 4 h 14"/>
                <a:gd name="T6" fmla="*/ 2 w 5"/>
                <a:gd name="T7" fmla="*/ 5 h 14"/>
                <a:gd name="T8" fmla="*/ 2 w 5"/>
                <a:gd name="T9" fmla="*/ 7 h 14"/>
                <a:gd name="T10" fmla="*/ 2 w 5"/>
                <a:gd name="T11" fmla="*/ 9 h 14"/>
                <a:gd name="T12" fmla="*/ 4 w 5"/>
                <a:gd name="T13" fmla="*/ 9 h 14"/>
                <a:gd name="T14" fmla="*/ 4 w 5"/>
                <a:gd name="T15" fmla="*/ 11 h 14"/>
                <a:gd name="T16" fmla="*/ 4 w 5"/>
                <a:gd name="T17" fmla="*/ 12 h 14"/>
                <a:gd name="T18" fmla="*/ 5 w 5"/>
                <a:gd name="T19" fmla="*/ 12 h 14"/>
                <a:gd name="T20" fmla="*/ 5 w 5"/>
                <a:gd name="T21" fmla="*/ 14 h 14"/>
                <a:gd name="T22" fmla="*/ 5 w 5"/>
                <a:gd name="T23" fmla="*/ 12 h 14"/>
                <a:gd name="T24" fmla="*/ 5 w 5"/>
                <a:gd name="T25" fmla="*/ 11 h 14"/>
                <a:gd name="T26" fmla="*/ 4 w 5"/>
                <a:gd name="T27" fmla="*/ 11 h 14"/>
                <a:gd name="T28" fmla="*/ 4 w 5"/>
                <a:gd name="T29" fmla="*/ 9 h 14"/>
                <a:gd name="T30" fmla="*/ 4 w 5"/>
                <a:gd name="T31" fmla="*/ 7 h 14"/>
                <a:gd name="T32" fmla="*/ 4 w 5"/>
                <a:gd name="T33" fmla="*/ 5 h 14"/>
                <a:gd name="T34" fmla="*/ 2 w 5"/>
                <a:gd name="T35" fmla="*/ 5 h 14"/>
                <a:gd name="T36" fmla="*/ 2 w 5"/>
                <a:gd name="T37" fmla="*/ 4 h 14"/>
                <a:gd name="T38" fmla="*/ 2 w 5"/>
                <a:gd name="T39" fmla="*/ 2 h 14"/>
                <a:gd name="T40" fmla="*/ 0 w 5"/>
                <a:gd name="T41" fmla="*/ 2 h 14"/>
                <a:gd name="T42" fmla="*/ 0 w 5"/>
                <a:gd name="T4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14">
                  <a:moveTo>
                    <a:pt x="0" y="0"/>
                  </a:moveTo>
                  <a:lnTo>
                    <a:pt x="0" y="2"/>
                  </a:lnTo>
                  <a:lnTo>
                    <a:pt x="0" y="4"/>
                  </a:lnTo>
                  <a:lnTo>
                    <a:pt x="2" y="5"/>
                  </a:lnTo>
                  <a:lnTo>
                    <a:pt x="2" y="7"/>
                  </a:lnTo>
                  <a:lnTo>
                    <a:pt x="2" y="9"/>
                  </a:lnTo>
                  <a:lnTo>
                    <a:pt x="4" y="9"/>
                  </a:lnTo>
                  <a:lnTo>
                    <a:pt x="4" y="11"/>
                  </a:lnTo>
                  <a:lnTo>
                    <a:pt x="4" y="12"/>
                  </a:lnTo>
                  <a:lnTo>
                    <a:pt x="5" y="12"/>
                  </a:lnTo>
                  <a:lnTo>
                    <a:pt x="5" y="14"/>
                  </a:lnTo>
                  <a:lnTo>
                    <a:pt x="5" y="12"/>
                  </a:lnTo>
                  <a:lnTo>
                    <a:pt x="5" y="11"/>
                  </a:lnTo>
                  <a:lnTo>
                    <a:pt x="4" y="11"/>
                  </a:lnTo>
                  <a:lnTo>
                    <a:pt x="4" y="9"/>
                  </a:lnTo>
                  <a:lnTo>
                    <a:pt x="4" y="7"/>
                  </a:lnTo>
                  <a:lnTo>
                    <a:pt x="4" y="5"/>
                  </a:lnTo>
                  <a:lnTo>
                    <a:pt x="2" y="5"/>
                  </a:lnTo>
                  <a:lnTo>
                    <a:pt x="2" y="4"/>
                  </a:lnTo>
                  <a:lnTo>
                    <a:pt x="2" y="2"/>
                  </a:lnTo>
                  <a:lnTo>
                    <a:pt x="0" y="2"/>
                  </a:lnTo>
                  <a:lnTo>
                    <a:pt x="0"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57" name="Freeform 433"/>
            <p:cNvSpPr>
              <a:spLocks/>
            </p:cNvSpPr>
            <p:nvPr/>
          </p:nvSpPr>
          <p:spPr bwMode="auto">
            <a:xfrm>
              <a:off x="5589" y="1651"/>
              <a:ext cx="9" cy="12"/>
            </a:xfrm>
            <a:custGeom>
              <a:avLst/>
              <a:gdLst>
                <a:gd name="T0" fmla="*/ 0 w 9"/>
                <a:gd name="T1" fmla="*/ 0 h 12"/>
                <a:gd name="T2" fmla="*/ 2 w 9"/>
                <a:gd name="T3" fmla="*/ 0 h 12"/>
                <a:gd name="T4" fmla="*/ 2 w 9"/>
                <a:gd name="T5" fmla="*/ 2 h 12"/>
                <a:gd name="T6" fmla="*/ 2 w 9"/>
                <a:gd name="T7" fmla="*/ 4 h 12"/>
                <a:gd name="T8" fmla="*/ 4 w 9"/>
                <a:gd name="T9" fmla="*/ 4 h 12"/>
                <a:gd name="T10" fmla="*/ 4 w 9"/>
                <a:gd name="T11" fmla="*/ 5 h 12"/>
                <a:gd name="T12" fmla="*/ 5 w 9"/>
                <a:gd name="T13" fmla="*/ 7 h 12"/>
                <a:gd name="T14" fmla="*/ 5 w 9"/>
                <a:gd name="T15" fmla="*/ 9 h 12"/>
                <a:gd name="T16" fmla="*/ 7 w 9"/>
                <a:gd name="T17" fmla="*/ 9 h 12"/>
                <a:gd name="T18" fmla="*/ 7 w 9"/>
                <a:gd name="T19" fmla="*/ 11 h 12"/>
                <a:gd name="T20" fmla="*/ 9 w 9"/>
                <a:gd name="T21" fmla="*/ 12 h 12"/>
                <a:gd name="T22" fmla="*/ 9 w 9"/>
                <a:gd name="T23" fmla="*/ 11 h 12"/>
                <a:gd name="T24" fmla="*/ 7 w 9"/>
                <a:gd name="T25" fmla="*/ 11 h 12"/>
                <a:gd name="T26" fmla="*/ 7 w 9"/>
                <a:gd name="T27" fmla="*/ 9 h 12"/>
                <a:gd name="T28" fmla="*/ 7 w 9"/>
                <a:gd name="T29" fmla="*/ 7 h 12"/>
                <a:gd name="T30" fmla="*/ 5 w 9"/>
                <a:gd name="T31" fmla="*/ 7 h 12"/>
                <a:gd name="T32" fmla="*/ 5 w 9"/>
                <a:gd name="T33" fmla="*/ 5 h 12"/>
                <a:gd name="T34" fmla="*/ 4 w 9"/>
                <a:gd name="T35" fmla="*/ 4 h 12"/>
                <a:gd name="T36" fmla="*/ 4 w 9"/>
                <a:gd name="T37" fmla="*/ 2 h 12"/>
                <a:gd name="T38" fmla="*/ 2 w 9"/>
                <a:gd name="T39" fmla="*/ 2 h 12"/>
                <a:gd name="T40" fmla="*/ 2 w 9"/>
                <a:gd name="T41" fmla="*/ 0 h 12"/>
                <a:gd name="T42" fmla="*/ 0 w 9"/>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12">
                  <a:moveTo>
                    <a:pt x="0" y="0"/>
                  </a:moveTo>
                  <a:lnTo>
                    <a:pt x="2" y="0"/>
                  </a:lnTo>
                  <a:lnTo>
                    <a:pt x="2" y="2"/>
                  </a:lnTo>
                  <a:lnTo>
                    <a:pt x="2" y="4"/>
                  </a:lnTo>
                  <a:lnTo>
                    <a:pt x="4" y="4"/>
                  </a:lnTo>
                  <a:lnTo>
                    <a:pt x="4" y="5"/>
                  </a:lnTo>
                  <a:lnTo>
                    <a:pt x="5" y="7"/>
                  </a:lnTo>
                  <a:lnTo>
                    <a:pt x="5" y="9"/>
                  </a:lnTo>
                  <a:lnTo>
                    <a:pt x="7" y="9"/>
                  </a:lnTo>
                  <a:lnTo>
                    <a:pt x="7" y="11"/>
                  </a:lnTo>
                  <a:lnTo>
                    <a:pt x="9" y="12"/>
                  </a:lnTo>
                  <a:lnTo>
                    <a:pt x="9" y="11"/>
                  </a:lnTo>
                  <a:lnTo>
                    <a:pt x="7" y="11"/>
                  </a:lnTo>
                  <a:lnTo>
                    <a:pt x="7" y="9"/>
                  </a:lnTo>
                  <a:lnTo>
                    <a:pt x="7" y="7"/>
                  </a:lnTo>
                  <a:lnTo>
                    <a:pt x="5" y="7"/>
                  </a:lnTo>
                  <a:lnTo>
                    <a:pt x="5" y="5"/>
                  </a:lnTo>
                  <a:lnTo>
                    <a:pt x="4" y="4"/>
                  </a:lnTo>
                  <a:lnTo>
                    <a:pt x="4" y="2"/>
                  </a:lnTo>
                  <a:lnTo>
                    <a:pt x="2" y="2"/>
                  </a:lnTo>
                  <a:lnTo>
                    <a:pt x="2" y="0"/>
                  </a:lnTo>
                  <a:lnTo>
                    <a:pt x="0"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58" name="Freeform 434"/>
            <p:cNvSpPr>
              <a:spLocks/>
            </p:cNvSpPr>
            <p:nvPr/>
          </p:nvSpPr>
          <p:spPr bwMode="auto">
            <a:xfrm>
              <a:off x="5591" y="1649"/>
              <a:ext cx="10" cy="13"/>
            </a:xfrm>
            <a:custGeom>
              <a:avLst/>
              <a:gdLst>
                <a:gd name="T0" fmla="*/ 0 w 10"/>
                <a:gd name="T1" fmla="*/ 0 h 13"/>
                <a:gd name="T2" fmla="*/ 0 w 10"/>
                <a:gd name="T3" fmla="*/ 2 h 13"/>
                <a:gd name="T4" fmla="*/ 2 w 10"/>
                <a:gd name="T5" fmla="*/ 2 h 13"/>
                <a:gd name="T6" fmla="*/ 2 w 10"/>
                <a:gd name="T7" fmla="*/ 4 h 13"/>
                <a:gd name="T8" fmla="*/ 3 w 10"/>
                <a:gd name="T9" fmla="*/ 4 h 13"/>
                <a:gd name="T10" fmla="*/ 3 w 10"/>
                <a:gd name="T11" fmla="*/ 6 h 13"/>
                <a:gd name="T12" fmla="*/ 5 w 10"/>
                <a:gd name="T13" fmla="*/ 6 h 13"/>
                <a:gd name="T14" fmla="*/ 5 w 10"/>
                <a:gd name="T15" fmla="*/ 7 h 13"/>
                <a:gd name="T16" fmla="*/ 7 w 10"/>
                <a:gd name="T17" fmla="*/ 7 h 13"/>
                <a:gd name="T18" fmla="*/ 7 w 10"/>
                <a:gd name="T19" fmla="*/ 9 h 13"/>
                <a:gd name="T20" fmla="*/ 9 w 10"/>
                <a:gd name="T21" fmla="*/ 9 h 13"/>
                <a:gd name="T22" fmla="*/ 9 w 10"/>
                <a:gd name="T23" fmla="*/ 11 h 13"/>
                <a:gd name="T24" fmla="*/ 10 w 10"/>
                <a:gd name="T25" fmla="*/ 11 h 13"/>
                <a:gd name="T26" fmla="*/ 10 w 10"/>
                <a:gd name="T27" fmla="*/ 13 h 13"/>
                <a:gd name="T28" fmla="*/ 10 w 10"/>
                <a:gd name="T29" fmla="*/ 11 h 13"/>
                <a:gd name="T30" fmla="*/ 9 w 10"/>
                <a:gd name="T31" fmla="*/ 11 h 13"/>
                <a:gd name="T32" fmla="*/ 9 w 10"/>
                <a:gd name="T33" fmla="*/ 9 h 13"/>
                <a:gd name="T34" fmla="*/ 7 w 10"/>
                <a:gd name="T35" fmla="*/ 7 h 13"/>
                <a:gd name="T36" fmla="*/ 5 w 10"/>
                <a:gd name="T37" fmla="*/ 6 h 13"/>
                <a:gd name="T38" fmla="*/ 3 w 10"/>
                <a:gd name="T39" fmla="*/ 4 h 13"/>
                <a:gd name="T40" fmla="*/ 2 w 10"/>
                <a:gd name="T41" fmla="*/ 2 h 13"/>
                <a:gd name="T42" fmla="*/ 0 w 10"/>
                <a:gd name="T43" fmla="*/ 2 h 13"/>
                <a:gd name="T44" fmla="*/ 0 w 10"/>
                <a:gd name="T4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13">
                  <a:moveTo>
                    <a:pt x="0" y="0"/>
                  </a:moveTo>
                  <a:lnTo>
                    <a:pt x="0" y="2"/>
                  </a:lnTo>
                  <a:lnTo>
                    <a:pt x="2" y="2"/>
                  </a:lnTo>
                  <a:lnTo>
                    <a:pt x="2" y="4"/>
                  </a:lnTo>
                  <a:lnTo>
                    <a:pt x="3" y="4"/>
                  </a:lnTo>
                  <a:lnTo>
                    <a:pt x="3" y="6"/>
                  </a:lnTo>
                  <a:lnTo>
                    <a:pt x="5" y="6"/>
                  </a:lnTo>
                  <a:lnTo>
                    <a:pt x="5" y="7"/>
                  </a:lnTo>
                  <a:lnTo>
                    <a:pt x="7" y="7"/>
                  </a:lnTo>
                  <a:lnTo>
                    <a:pt x="7" y="9"/>
                  </a:lnTo>
                  <a:lnTo>
                    <a:pt x="9" y="9"/>
                  </a:lnTo>
                  <a:lnTo>
                    <a:pt x="9" y="11"/>
                  </a:lnTo>
                  <a:lnTo>
                    <a:pt x="10" y="11"/>
                  </a:lnTo>
                  <a:lnTo>
                    <a:pt x="10" y="13"/>
                  </a:lnTo>
                  <a:lnTo>
                    <a:pt x="10" y="11"/>
                  </a:lnTo>
                  <a:lnTo>
                    <a:pt x="9" y="11"/>
                  </a:lnTo>
                  <a:lnTo>
                    <a:pt x="9" y="9"/>
                  </a:lnTo>
                  <a:lnTo>
                    <a:pt x="7" y="7"/>
                  </a:lnTo>
                  <a:lnTo>
                    <a:pt x="5" y="6"/>
                  </a:lnTo>
                  <a:lnTo>
                    <a:pt x="3" y="4"/>
                  </a:lnTo>
                  <a:lnTo>
                    <a:pt x="2" y="2"/>
                  </a:lnTo>
                  <a:lnTo>
                    <a:pt x="0" y="2"/>
                  </a:lnTo>
                  <a:lnTo>
                    <a:pt x="0"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59" name="Freeform 435"/>
            <p:cNvSpPr>
              <a:spLocks/>
            </p:cNvSpPr>
            <p:nvPr/>
          </p:nvSpPr>
          <p:spPr bwMode="auto">
            <a:xfrm>
              <a:off x="5591" y="1649"/>
              <a:ext cx="14" cy="9"/>
            </a:xfrm>
            <a:custGeom>
              <a:avLst/>
              <a:gdLst>
                <a:gd name="T0" fmla="*/ 0 w 14"/>
                <a:gd name="T1" fmla="*/ 0 h 9"/>
                <a:gd name="T2" fmla="*/ 2 w 14"/>
                <a:gd name="T3" fmla="*/ 0 h 9"/>
                <a:gd name="T4" fmla="*/ 2 w 14"/>
                <a:gd name="T5" fmla="*/ 2 h 9"/>
                <a:gd name="T6" fmla="*/ 3 w 14"/>
                <a:gd name="T7" fmla="*/ 2 h 9"/>
                <a:gd name="T8" fmla="*/ 3 w 14"/>
                <a:gd name="T9" fmla="*/ 4 h 9"/>
                <a:gd name="T10" fmla="*/ 5 w 14"/>
                <a:gd name="T11" fmla="*/ 4 h 9"/>
                <a:gd name="T12" fmla="*/ 7 w 14"/>
                <a:gd name="T13" fmla="*/ 4 h 9"/>
                <a:gd name="T14" fmla="*/ 7 w 14"/>
                <a:gd name="T15" fmla="*/ 6 h 9"/>
                <a:gd name="T16" fmla="*/ 9 w 14"/>
                <a:gd name="T17" fmla="*/ 6 h 9"/>
                <a:gd name="T18" fmla="*/ 9 w 14"/>
                <a:gd name="T19" fmla="*/ 7 h 9"/>
                <a:gd name="T20" fmla="*/ 10 w 14"/>
                <a:gd name="T21" fmla="*/ 7 h 9"/>
                <a:gd name="T22" fmla="*/ 12 w 14"/>
                <a:gd name="T23" fmla="*/ 7 h 9"/>
                <a:gd name="T24" fmla="*/ 14 w 14"/>
                <a:gd name="T25" fmla="*/ 9 h 9"/>
                <a:gd name="T26" fmla="*/ 12 w 14"/>
                <a:gd name="T27" fmla="*/ 7 h 9"/>
                <a:gd name="T28" fmla="*/ 10 w 14"/>
                <a:gd name="T29" fmla="*/ 7 h 9"/>
                <a:gd name="T30" fmla="*/ 10 w 14"/>
                <a:gd name="T31" fmla="*/ 6 h 9"/>
                <a:gd name="T32" fmla="*/ 9 w 14"/>
                <a:gd name="T33" fmla="*/ 6 h 9"/>
                <a:gd name="T34" fmla="*/ 9 w 14"/>
                <a:gd name="T35" fmla="*/ 4 h 9"/>
                <a:gd name="T36" fmla="*/ 7 w 14"/>
                <a:gd name="T37" fmla="*/ 4 h 9"/>
                <a:gd name="T38" fmla="*/ 5 w 14"/>
                <a:gd name="T39" fmla="*/ 4 h 9"/>
                <a:gd name="T40" fmla="*/ 5 w 14"/>
                <a:gd name="T41" fmla="*/ 2 h 9"/>
                <a:gd name="T42" fmla="*/ 3 w 14"/>
                <a:gd name="T43" fmla="*/ 2 h 9"/>
                <a:gd name="T44" fmla="*/ 3 w 14"/>
                <a:gd name="T45" fmla="*/ 0 h 9"/>
                <a:gd name="T46" fmla="*/ 2 w 14"/>
                <a:gd name="T47" fmla="*/ 0 h 9"/>
                <a:gd name="T48" fmla="*/ 0 w 14"/>
                <a:gd name="T4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9">
                  <a:moveTo>
                    <a:pt x="0" y="0"/>
                  </a:moveTo>
                  <a:lnTo>
                    <a:pt x="2" y="0"/>
                  </a:lnTo>
                  <a:lnTo>
                    <a:pt x="2" y="2"/>
                  </a:lnTo>
                  <a:lnTo>
                    <a:pt x="3" y="2"/>
                  </a:lnTo>
                  <a:lnTo>
                    <a:pt x="3" y="4"/>
                  </a:lnTo>
                  <a:lnTo>
                    <a:pt x="5" y="4"/>
                  </a:lnTo>
                  <a:lnTo>
                    <a:pt x="7" y="4"/>
                  </a:lnTo>
                  <a:lnTo>
                    <a:pt x="7" y="6"/>
                  </a:lnTo>
                  <a:lnTo>
                    <a:pt x="9" y="6"/>
                  </a:lnTo>
                  <a:lnTo>
                    <a:pt x="9" y="7"/>
                  </a:lnTo>
                  <a:lnTo>
                    <a:pt x="10" y="7"/>
                  </a:lnTo>
                  <a:lnTo>
                    <a:pt x="12" y="7"/>
                  </a:lnTo>
                  <a:lnTo>
                    <a:pt x="14" y="9"/>
                  </a:lnTo>
                  <a:lnTo>
                    <a:pt x="12" y="7"/>
                  </a:lnTo>
                  <a:lnTo>
                    <a:pt x="10" y="7"/>
                  </a:lnTo>
                  <a:lnTo>
                    <a:pt x="10" y="6"/>
                  </a:lnTo>
                  <a:lnTo>
                    <a:pt x="9" y="6"/>
                  </a:lnTo>
                  <a:lnTo>
                    <a:pt x="9" y="4"/>
                  </a:lnTo>
                  <a:lnTo>
                    <a:pt x="7" y="4"/>
                  </a:lnTo>
                  <a:lnTo>
                    <a:pt x="5" y="4"/>
                  </a:lnTo>
                  <a:lnTo>
                    <a:pt x="5" y="2"/>
                  </a:lnTo>
                  <a:lnTo>
                    <a:pt x="3" y="2"/>
                  </a:lnTo>
                  <a:lnTo>
                    <a:pt x="3" y="0"/>
                  </a:lnTo>
                  <a:lnTo>
                    <a:pt x="2" y="0"/>
                  </a:lnTo>
                  <a:lnTo>
                    <a:pt x="0"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60" name="Freeform 436"/>
            <p:cNvSpPr>
              <a:spLocks/>
            </p:cNvSpPr>
            <p:nvPr/>
          </p:nvSpPr>
          <p:spPr bwMode="auto">
            <a:xfrm>
              <a:off x="5593" y="1648"/>
              <a:ext cx="14" cy="7"/>
            </a:xfrm>
            <a:custGeom>
              <a:avLst/>
              <a:gdLst>
                <a:gd name="T0" fmla="*/ 0 w 14"/>
                <a:gd name="T1" fmla="*/ 0 h 7"/>
                <a:gd name="T2" fmla="*/ 0 w 14"/>
                <a:gd name="T3" fmla="*/ 1 h 7"/>
                <a:gd name="T4" fmla="*/ 1 w 14"/>
                <a:gd name="T5" fmla="*/ 1 h 7"/>
                <a:gd name="T6" fmla="*/ 3 w 14"/>
                <a:gd name="T7" fmla="*/ 3 h 7"/>
                <a:gd name="T8" fmla="*/ 5 w 14"/>
                <a:gd name="T9" fmla="*/ 3 h 7"/>
                <a:gd name="T10" fmla="*/ 7 w 14"/>
                <a:gd name="T11" fmla="*/ 3 h 7"/>
                <a:gd name="T12" fmla="*/ 7 w 14"/>
                <a:gd name="T13" fmla="*/ 5 h 7"/>
                <a:gd name="T14" fmla="*/ 8 w 14"/>
                <a:gd name="T15" fmla="*/ 5 h 7"/>
                <a:gd name="T16" fmla="*/ 10 w 14"/>
                <a:gd name="T17" fmla="*/ 5 h 7"/>
                <a:gd name="T18" fmla="*/ 12 w 14"/>
                <a:gd name="T19" fmla="*/ 7 h 7"/>
                <a:gd name="T20" fmla="*/ 14 w 14"/>
                <a:gd name="T21" fmla="*/ 7 h 7"/>
                <a:gd name="T22" fmla="*/ 12 w 14"/>
                <a:gd name="T23" fmla="*/ 5 h 7"/>
                <a:gd name="T24" fmla="*/ 10 w 14"/>
                <a:gd name="T25" fmla="*/ 5 h 7"/>
                <a:gd name="T26" fmla="*/ 8 w 14"/>
                <a:gd name="T27" fmla="*/ 3 h 7"/>
                <a:gd name="T28" fmla="*/ 7 w 14"/>
                <a:gd name="T29" fmla="*/ 3 h 7"/>
                <a:gd name="T30" fmla="*/ 5 w 14"/>
                <a:gd name="T31" fmla="*/ 3 h 7"/>
                <a:gd name="T32" fmla="*/ 5 w 14"/>
                <a:gd name="T33" fmla="*/ 1 h 7"/>
                <a:gd name="T34" fmla="*/ 3 w 14"/>
                <a:gd name="T35" fmla="*/ 1 h 7"/>
                <a:gd name="T36" fmla="*/ 1 w 14"/>
                <a:gd name="T37" fmla="*/ 1 h 7"/>
                <a:gd name="T38" fmla="*/ 0 w 14"/>
                <a:gd name="T39" fmla="*/ 1 h 7"/>
                <a:gd name="T40" fmla="*/ 0 w 14"/>
                <a:gd name="T4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7">
                  <a:moveTo>
                    <a:pt x="0" y="0"/>
                  </a:moveTo>
                  <a:lnTo>
                    <a:pt x="0" y="1"/>
                  </a:lnTo>
                  <a:lnTo>
                    <a:pt x="1" y="1"/>
                  </a:lnTo>
                  <a:lnTo>
                    <a:pt x="3" y="3"/>
                  </a:lnTo>
                  <a:lnTo>
                    <a:pt x="5" y="3"/>
                  </a:lnTo>
                  <a:lnTo>
                    <a:pt x="7" y="3"/>
                  </a:lnTo>
                  <a:lnTo>
                    <a:pt x="7" y="5"/>
                  </a:lnTo>
                  <a:lnTo>
                    <a:pt x="8" y="5"/>
                  </a:lnTo>
                  <a:lnTo>
                    <a:pt x="10" y="5"/>
                  </a:lnTo>
                  <a:lnTo>
                    <a:pt x="12" y="7"/>
                  </a:lnTo>
                  <a:lnTo>
                    <a:pt x="14" y="7"/>
                  </a:lnTo>
                  <a:lnTo>
                    <a:pt x="12" y="5"/>
                  </a:lnTo>
                  <a:lnTo>
                    <a:pt x="10" y="5"/>
                  </a:lnTo>
                  <a:lnTo>
                    <a:pt x="8" y="3"/>
                  </a:lnTo>
                  <a:lnTo>
                    <a:pt x="7" y="3"/>
                  </a:lnTo>
                  <a:lnTo>
                    <a:pt x="5" y="3"/>
                  </a:lnTo>
                  <a:lnTo>
                    <a:pt x="5" y="1"/>
                  </a:lnTo>
                  <a:lnTo>
                    <a:pt x="3" y="1"/>
                  </a:lnTo>
                  <a:lnTo>
                    <a:pt x="1" y="1"/>
                  </a:lnTo>
                  <a:lnTo>
                    <a:pt x="0" y="1"/>
                  </a:lnTo>
                  <a:lnTo>
                    <a:pt x="0"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61" name="Freeform 437"/>
            <p:cNvSpPr>
              <a:spLocks/>
            </p:cNvSpPr>
            <p:nvPr/>
          </p:nvSpPr>
          <p:spPr bwMode="auto">
            <a:xfrm>
              <a:off x="5593" y="1648"/>
              <a:ext cx="14" cy="3"/>
            </a:xfrm>
            <a:custGeom>
              <a:avLst/>
              <a:gdLst>
                <a:gd name="T0" fmla="*/ 0 w 14"/>
                <a:gd name="T1" fmla="*/ 0 h 3"/>
                <a:gd name="T2" fmla="*/ 1 w 14"/>
                <a:gd name="T3" fmla="*/ 0 h 3"/>
                <a:gd name="T4" fmla="*/ 3 w 14"/>
                <a:gd name="T5" fmla="*/ 0 h 3"/>
                <a:gd name="T6" fmla="*/ 3 w 14"/>
                <a:gd name="T7" fmla="*/ 1 h 3"/>
                <a:gd name="T8" fmla="*/ 5 w 14"/>
                <a:gd name="T9" fmla="*/ 1 h 3"/>
                <a:gd name="T10" fmla="*/ 7 w 14"/>
                <a:gd name="T11" fmla="*/ 1 h 3"/>
                <a:gd name="T12" fmla="*/ 8 w 14"/>
                <a:gd name="T13" fmla="*/ 1 h 3"/>
                <a:gd name="T14" fmla="*/ 10 w 14"/>
                <a:gd name="T15" fmla="*/ 1 h 3"/>
                <a:gd name="T16" fmla="*/ 12 w 14"/>
                <a:gd name="T17" fmla="*/ 1 h 3"/>
                <a:gd name="T18" fmla="*/ 14 w 14"/>
                <a:gd name="T19" fmla="*/ 1 h 3"/>
                <a:gd name="T20" fmla="*/ 14 w 14"/>
                <a:gd name="T21" fmla="*/ 3 h 3"/>
                <a:gd name="T22" fmla="*/ 14 w 14"/>
                <a:gd name="T23" fmla="*/ 1 h 3"/>
                <a:gd name="T24" fmla="*/ 12 w 14"/>
                <a:gd name="T25" fmla="*/ 1 h 3"/>
                <a:gd name="T26" fmla="*/ 10 w 14"/>
                <a:gd name="T27" fmla="*/ 1 h 3"/>
                <a:gd name="T28" fmla="*/ 8 w 14"/>
                <a:gd name="T29" fmla="*/ 1 h 3"/>
                <a:gd name="T30" fmla="*/ 7 w 14"/>
                <a:gd name="T31" fmla="*/ 0 h 3"/>
                <a:gd name="T32" fmla="*/ 5 w 14"/>
                <a:gd name="T33" fmla="*/ 0 h 3"/>
                <a:gd name="T34" fmla="*/ 3 w 14"/>
                <a:gd name="T35" fmla="*/ 0 h 3"/>
                <a:gd name="T36" fmla="*/ 1 w 14"/>
                <a:gd name="T37" fmla="*/ 0 h 3"/>
                <a:gd name="T38" fmla="*/ 0 w 14"/>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3">
                  <a:moveTo>
                    <a:pt x="0" y="0"/>
                  </a:moveTo>
                  <a:lnTo>
                    <a:pt x="1" y="0"/>
                  </a:lnTo>
                  <a:lnTo>
                    <a:pt x="3" y="0"/>
                  </a:lnTo>
                  <a:lnTo>
                    <a:pt x="3" y="1"/>
                  </a:lnTo>
                  <a:lnTo>
                    <a:pt x="5" y="1"/>
                  </a:lnTo>
                  <a:lnTo>
                    <a:pt x="7" y="1"/>
                  </a:lnTo>
                  <a:lnTo>
                    <a:pt x="8" y="1"/>
                  </a:lnTo>
                  <a:lnTo>
                    <a:pt x="10" y="1"/>
                  </a:lnTo>
                  <a:lnTo>
                    <a:pt x="12" y="1"/>
                  </a:lnTo>
                  <a:lnTo>
                    <a:pt x="14" y="1"/>
                  </a:lnTo>
                  <a:lnTo>
                    <a:pt x="14" y="3"/>
                  </a:lnTo>
                  <a:lnTo>
                    <a:pt x="14" y="1"/>
                  </a:lnTo>
                  <a:lnTo>
                    <a:pt x="12" y="1"/>
                  </a:lnTo>
                  <a:lnTo>
                    <a:pt x="10" y="1"/>
                  </a:lnTo>
                  <a:lnTo>
                    <a:pt x="8" y="1"/>
                  </a:lnTo>
                  <a:lnTo>
                    <a:pt x="7" y="0"/>
                  </a:lnTo>
                  <a:lnTo>
                    <a:pt x="5" y="0"/>
                  </a:lnTo>
                  <a:lnTo>
                    <a:pt x="3" y="0"/>
                  </a:lnTo>
                  <a:lnTo>
                    <a:pt x="1" y="0"/>
                  </a:lnTo>
                  <a:lnTo>
                    <a:pt x="0"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62" name="Freeform 438"/>
            <p:cNvSpPr>
              <a:spLocks/>
            </p:cNvSpPr>
            <p:nvPr/>
          </p:nvSpPr>
          <p:spPr bwMode="auto">
            <a:xfrm>
              <a:off x="5593" y="1646"/>
              <a:ext cx="15" cy="1"/>
            </a:xfrm>
            <a:custGeom>
              <a:avLst/>
              <a:gdLst>
                <a:gd name="T0" fmla="*/ 0 w 15"/>
                <a:gd name="T1" fmla="*/ 1 w 15"/>
                <a:gd name="T2" fmla="*/ 3 w 15"/>
                <a:gd name="T3" fmla="*/ 5 w 15"/>
                <a:gd name="T4" fmla="*/ 7 w 15"/>
                <a:gd name="T5" fmla="*/ 8 w 15"/>
                <a:gd name="T6" fmla="*/ 10 w 15"/>
                <a:gd name="T7" fmla="*/ 12 w 15"/>
                <a:gd name="T8" fmla="*/ 14 w 15"/>
                <a:gd name="T9" fmla="*/ 15 w 15"/>
                <a:gd name="T10" fmla="*/ 14 w 15"/>
                <a:gd name="T11" fmla="*/ 12 w 15"/>
                <a:gd name="T12" fmla="*/ 10 w 15"/>
                <a:gd name="T13" fmla="*/ 8 w 15"/>
                <a:gd name="T14" fmla="*/ 7 w 15"/>
                <a:gd name="T15" fmla="*/ 5 w 15"/>
                <a:gd name="T16" fmla="*/ 3 w 15"/>
                <a:gd name="T17" fmla="*/ 1 w 15"/>
                <a:gd name="T18" fmla="*/ 0 w 15"/>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Lst>
              <a:rect l="0" t="0" r="r" b="b"/>
              <a:pathLst>
                <a:path w="15">
                  <a:moveTo>
                    <a:pt x="0" y="0"/>
                  </a:moveTo>
                  <a:lnTo>
                    <a:pt x="1" y="0"/>
                  </a:lnTo>
                  <a:lnTo>
                    <a:pt x="3" y="0"/>
                  </a:lnTo>
                  <a:lnTo>
                    <a:pt x="5" y="0"/>
                  </a:lnTo>
                  <a:lnTo>
                    <a:pt x="7" y="0"/>
                  </a:lnTo>
                  <a:lnTo>
                    <a:pt x="8" y="0"/>
                  </a:lnTo>
                  <a:lnTo>
                    <a:pt x="10" y="0"/>
                  </a:lnTo>
                  <a:lnTo>
                    <a:pt x="12" y="0"/>
                  </a:lnTo>
                  <a:lnTo>
                    <a:pt x="14" y="0"/>
                  </a:lnTo>
                  <a:lnTo>
                    <a:pt x="15" y="0"/>
                  </a:lnTo>
                  <a:lnTo>
                    <a:pt x="14" y="0"/>
                  </a:lnTo>
                  <a:lnTo>
                    <a:pt x="12" y="0"/>
                  </a:lnTo>
                  <a:lnTo>
                    <a:pt x="10" y="0"/>
                  </a:lnTo>
                  <a:lnTo>
                    <a:pt x="8" y="0"/>
                  </a:lnTo>
                  <a:lnTo>
                    <a:pt x="7" y="0"/>
                  </a:lnTo>
                  <a:lnTo>
                    <a:pt x="5" y="0"/>
                  </a:lnTo>
                  <a:lnTo>
                    <a:pt x="3" y="0"/>
                  </a:lnTo>
                  <a:lnTo>
                    <a:pt x="1" y="0"/>
                  </a:lnTo>
                  <a:lnTo>
                    <a:pt x="0"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63" name="Freeform 439"/>
            <p:cNvSpPr>
              <a:spLocks/>
            </p:cNvSpPr>
            <p:nvPr/>
          </p:nvSpPr>
          <p:spPr bwMode="auto">
            <a:xfrm>
              <a:off x="5593" y="1642"/>
              <a:ext cx="14" cy="4"/>
            </a:xfrm>
            <a:custGeom>
              <a:avLst/>
              <a:gdLst>
                <a:gd name="T0" fmla="*/ 0 w 14"/>
                <a:gd name="T1" fmla="*/ 2 h 4"/>
                <a:gd name="T2" fmla="*/ 0 w 14"/>
                <a:gd name="T3" fmla="*/ 4 h 4"/>
                <a:gd name="T4" fmla="*/ 1 w 14"/>
                <a:gd name="T5" fmla="*/ 4 h 4"/>
                <a:gd name="T6" fmla="*/ 1 w 14"/>
                <a:gd name="T7" fmla="*/ 2 h 4"/>
                <a:gd name="T8" fmla="*/ 3 w 14"/>
                <a:gd name="T9" fmla="*/ 2 h 4"/>
                <a:gd name="T10" fmla="*/ 5 w 14"/>
                <a:gd name="T11" fmla="*/ 2 h 4"/>
                <a:gd name="T12" fmla="*/ 7 w 14"/>
                <a:gd name="T13" fmla="*/ 2 h 4"/>
                <a:gd name="T14" fmla="*/ 8 w 14"/>
                <a:gd name="T15" fmla="*/ 2 h 4"/>
                <a:gd name="T16" fmla="*/ 10 w 14"/>
                <a:gd name="T17" fmla="*/ 2 h 4"/>
                <a:gd name="T18" fmla="*/ 10 w 14"/>
                <a:gd name="T19" fmla="*/ 0 h 4"/>
                <a:gd name="T20" fmla="*/ 12 w 14"/>
                <a:gd name="T21" fmla="*/ 0 h 4"/>
                <a:gd name="T22" fmla="*/ 14 w 14"/>
                <a:gd name="T23" fmla="*/ 0 h 4"/>
                <a:gd name="T24" fmla="*/ 12 w 14"/>
                <a:gd name="T25" fmla="*/ 0 h 4"/>
                <a:gd name="T26" fmla="*/ 10 w 14"/>
                <a:gd name="T27" fmla="*/ 0 h 4"/>
                <a:gd name="T28" fmla="*/ 8 w 14"/>
                <a:gd name="T29" fmla="*/ 0 h 4"/>
                <a:gd name="T30" fmla="*/ 7 w 14"/>
                <a:gd name="T31" fmla="*/ 0 h 4"/>
                <a:gd name="T32" fmla="*/ 5 w 14"/>
                <a:gd name="T33" fmla="*/ 0 h 4"/>
                <a:gd name="T34" fmla="*/ 5 w 14"/>
                <a:gd name="T35" fmla="*/ 2 h 4"/>
                <a:gd name="T36" fmla="*/ 3 w 14"/>
                <a:gd name="T37" fmla="*/ 2 h 4"/>
                <a:gd name="T38" fmla="*/ 1 w 14"/>
                <a:gd name="T39" fmla="*/ 2 h 4"/>
                <a:gd name="T40" fmla="*/ 0 w 14"/>
                <a:gd name="T4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4">
                  <a:moveTo>
                    <a:pt x="0" y="2"/>
                  </a:moveTo>
                  <a:lnTo>
                    <a:pt x="0" y="4"/>
                  </a:lnTo>
                  <a:lnTo>
                    <a:pt x="1" y="4"/>
                  </a:lnTo>
                  <a:lnTo>
                    <a:pt x="1" y="2"/>
                  </a:lnTo>
                  <a:lnTo>
                    <a:pt x="3" y="2"/>
                  </a:lnTo>
                  <a:lnTo>
                    <a:pt x="5" y="2"/>
                  </a:lnTo>
                  <a:lnTo>
                    <a:pt x="7" y="2"/>
                  </a:lnTo>
                  <a:lnTo>
                    <a:pt x="8" y="2"/>
                  </a:lnTo>
                  <a:lnTo>
                    <a:pt x="10" y="2"/>
                  </a:lnTo>
                  <a:lnTo>
                    <a:pt x="10" y="0"/>
                  </a:lnTo>
                  <a:lnTo>
                    <a:pt x="12" y="0"/>
                  </a:lnTo>
                  <a:lnTo>
                    <a:pt x="14" y="0"/>
                  </a:lnTo>
                  <a:lnTo>
                    <a:pt x="12" y="0"/>
                  </a:lnTo>
                  <a:lnTo>
                    <a:pt x="10" y="0"/>
                  </a:lnTo>
                  <a:lnTo>
                    <a:pt x="8" y="0"/>
                  </a:lnTo>
                  <a:lnTo>
                    <a:pt x="7" y="0"/>
                  </a:lnTo>
                  <a:lnTo>
                    <a:pt x="5" y="0"/>
                  </a:lnTo>
                  <a:lnTo>
                    <a:pt x="5" y="2"/>
                  </a:lnTo>
                  <a:lnTo>
                    <a:pt x="3" y="2"/>
                  </a:lnTo>
                  <a:lnTo>
                    <a:pt x="1" y="2"/>
                  </a:lnTo>
                  <a:lnTo>
                    <a:pt x="0" y="2"/>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64" name="Freeform 440"/>
            <p:cNvSpPr>
              <a:spLocks/>
            </p:cNvSpPr>
            <p:nvPr/>
          </p:nvSpPr>
          <p:spPr bwMode="auto">
            <a:xfrm>
              <a:off x="5593" y="1639"/>
              <a:ext cx="14" cy="5"/>
            </a:xfrm>
            <a:custGeom>
              <a:avLst/>
              <a:gdLst>
                <a:gd name="T0" fmla="*/ 0 w 14"/>
                <a:gd name="T1" fmla="*/ 5 h 5"/>
                <a:gd name="T2" fmla="*/ 1 w 14"/>
                <a:gd name="T3" fmla="*/ 5 h 5"/>
                <a:gd name="T4" fmla="*/ 3 w 14"/>
                <a:gd name="T5" fmla="*/ 3 h 5"/>
                <a:gd name="T6" fmla="*/ 5 w 14"/>
                <a:gd name="T7" fmla="*/ 3 h 5"/>
                <a:gd name="T8" fmla="*/ 7 w 14"/>
                <a:gd name="T9" fmla="*/ 2 h 5"/>
                <a:gd name="T10" fmla="*/ 8 w 14"/>
                <a:gd name="T11" fmla="*/ 2 h 5"/>
                <a:gd name="T12" fmla="*/ 10 w 14"/>
                <a:gd name="T13" fmla="*/ 2 h 5"/>
                <a:gd name="T14" fmla="*/ 10 w 14"/>
                <a:gd name="T15" fmla="*/ 0 h 5"/>
                <a:gd name="T16" fmla="*/ 12 w 14"/>
                <a:gd name="T17" fmla="*/ 0 h 5"/>
                <a:gd name="T18" fmla="*/ 14 w 14"/>
                <a:gd name="T19" fmla="*/ 0 h 5"/>
                <a:gd name="T20" fmla="*/ 12 w 14"/>
                <a:gd name="T21" fmla="*/ 0 h 5"/>
                <a:gd name="T22" fmla="*/ 10 w 14"/>
                <a:gd name="T23" fmla="*/ 0 h 5"/>
                <a:gd name="T24" fmla="*/ 8 w 14"/>
                <a:gd name="T25" fmla="*/ 2 h 5"/>
                <a:gd name="T26" fmla="*/ 7 w 14"/>
                <a:gd name="T27" fmla="*/ 2 h 5"/>
                <a:gd name="T28" fmla="*/ 5 w 14"/>
                <a:gd name="T29" fmla="*/ 2 h 5"/>
                <a:gd name="T30" fmla="*/ 3 w 14"/>
                <a:gd name="T31" fmla="*/ 2 h 5"/>
                <a:gd name="T32" fmla="*/ 3 w 14"/>
                <a:gd name="T33" fmla="*/ 3 h 5"/>
                <a:gd name="T34" fmla="*/ 1 w 14"/>
                <a:gd name="T35" fmla="*/ 3 h 5"/>
                <a:gd name="T36" fmla="*/ 0 w 14"/>
                <a:gd name="T37" fmla="*/ 3 h 5"/>
                <a:gd name="T38" fmla="*/ 0 w 1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5">
                  <a:moveTo>
                    <a:pt x="0" y="5"/>
                  </a:moveTo>
                  <a:lnTo>
                    <a:pt x="1" y="5"/>
                  </a:lnTo>
                  <a:lnTo>
                    <a:pt x="3" y="3"/>
                  </a:lnTo>
                  <a:lnTo>
                    <a:pt x="5" y="3"/>
                  </a:lnTo>
                  <a:lnTo>
                    <a:pt x="7" y="2"/>
                  </a:lnTo>
                  <a:lnTo>
                    <a:pt x="8" y="2"/>
                  </a:lnTo>
                  <a:lnTo>
                    <a:pt x="10" y="2"/>
                  </a:lnTo>
                  <a:lnTo>
                    <a:pt x="10" y="0"/>
                  </a:lnTo>
                  <a:lnTo>
                    <a:pt x="12" y="0"/>
                  </a:lnTo>
                  <a:lnTo>
                    <a:pt x="14" y="0"/>
                  </a:lnTo>
                  <a:lnTo>
                    <a:pt x="12" y="0"/>
                  </a:lnTo>
                  <a:lnTo>
                    <a:pt x="10" y="0"/>
                  </a:lnTo>
                  <a:lnTo>
                    <a:pt x="8" y="2"/>
                  </a:lnTo>
                  <a:lnTo>
                    <a:pt x="7" y="2"/>
                  </a:lnTo>
                  <a:lnTo>
                    <a:pt x="5" y="2"/>
                  </a:lnTo>
                  <a:lnTo>
                    <a:pt x="3" y="2"/>
                  </a:lnTo>
                  <a:lnTo>
                    <a:pt x="3" y="3"/>
                  </a:lnTo>
                  <a:lnTo>
                    <a:pt x="1" y="3"/>
                  </a:lnTo>
                  <a:lnTo>
                    <a:pt x="0" y="3"/>
                  </a:lnTo>
                  <a:lnTo>
                    <a:pt x="0" y="5"/>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65" name="Freeform 441"/>
            <p:cNvSpPr>
              <a:spLocks/>
            </p:cNvSpPr>
            <p:nvPr/>
          </p:nvSpPr>
          <p:spPr bwMode="auto">
            <a:xfrm>
              <a:off x="5591" y="1636"/>
              <a:ext cx="14" cy="6"/>
            </a:xfrm>
            <a:custGeom>
              <a:avLst/>
              <a:gdLst>
                <a:gd name="T0" fmla="*/ 0 w 14"/>
                <a:gd name="T1" fmla="*/ 6 h 6"/>
                <a:gd name="T2" fmla="*/ 2 w 14"/>
                <a:gd name="T3" fmla="*/ 6 h 6"/>
                <a:gd name="T4" fmla="*/ 3 w 14"/>
                <a:gd name="T5" fmla="*/ 6 h 6"/>
                <a:gd name="T6" fmla="*/ 3 w 14"/>
                <a:gd name="T7" fmla="*/ 5 h 6"/>
                <a:gd name="T8" fmla="*/ 5 w 14"/>
                <a:gd name="T9" fmla="*/ 5 h 6"/>
                <a:gd name="T10" fmla="*/ 7 w 14"/>
                <a:gd name="T11" fmla="*/ 5 h 6"/>
                <a:gd name="T12" fmla="*/ 7 w 14"/>
                <a:gd name="T13" fmla="*/ 3 h 6"/>
                <a:gd name="T14" fmla="*/ 9 w 14"/>
                <a:gd name="T15" fmla="*/ 3 h 6"/>
                <a:gd name="T16" fmla="*/ 9 w 14"/>
                <a:gd name="T17" fmla="*/ 1 h 6"/>
                <a:gd name="T18" fmla="*/ 10 w 14"/>
                <a:gd name="T19" fmla="*/ 1 h 6"/>
                <a:gd name="T20" fmla="*/ 12 w 14"/>
                <a:gd name="T21" fmla="*/ 0 h 6"/>
                <a:gd name="T22" fmla="*/ 14 w 14"/>
                <a:gd name="T23" fmla="*/ 0 h 6"/>
                <a:gd name="T24" fmla="*/ 12 w 14"/>
                <a:gd name="T25" fmla="*/ 0 h 6"/>
                <a:gd name="T26" fmla="*/ 10 w 14"/>
                <a:gd name="T27" fmla="*/ 0 h 6"/>
                <a:gd name="T28" fmla="*/ 10 w 14"/>
                <a:gd name="T29" fmla="*/ 1 h 6"/>
                <a:gd name="T30" fmla="*/ 9 w 14"/>
                <a:gd name="T31" fmla="*/ 1 h 6"/>
                <a:gd name="T32" fmla="*/ 7 w 14"/>
                <a:gd name="T33" fmla="*/ 1 h 6"/>
                <a:gd name="T34" fmla="*/ 7 w 14"/>
                <a:gd name="T35" fmla="*/ 3 h 6"/>
                <a:gd name="T36" fmla="*/ 5 w 14"/>
                <a:gd name="T37" fmla="*/ 3 h 6"/>
                <a:gd name="T38" fmla="*/ 5 w 14"/>
                <a:gd name="T39" fmla="*/ 5 h 6"/>
                <a:gd name="T40" fmla="*/ 3 w 14"/>
                <a:gd name="T41" fmla="*/ 5 h 6"/>
                <a:gd name="T42" fmla="*/ 2 w 14"/>
                <a:gd name="T43" fmla="*/ 5 h 6"/>
                <a:gd name="T44" fmla="*/ 2 w 14"/>
                <a:gd name="T45" fmla="*/ 6 h 6"/>
                <a:gd name="T46" fmla="*/ 0 w 14"/>
                <a:gd name="T4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6">
                  <a:moveTo>
                    <a:pt x="0" y="6"/>
                  </a:moveTo>
                  <a:lnTo>
                    <a:pt x="2" y="6"/>
                  </a:lnTo>
                  <a:lnTo>
                    <a:pt x="3" y="6"/>
                  </a:lnTo>
                  <a:lnTo>
                    <a:pt x="3" y="5"/>
                  </a:lnTo>
                  <a:lnTo>
                    <a:pt x="5" y="5"/>
                  </a:lnTo>
                  <a:lnTo>
                    <a:pt x="7" y="5"/>
                  </a:lnTo>
                  <a:lnTo>
                    <a:pt x="7" y="3"/>
                  </a:lnTo>
                  <a:lnTo>
                    <a:pt x="9" y="3"/>
                  </a:lnTo>
                  <a:lnTo>
                    <a:pt x="9" y="1"/>
                  </a:lnTo>
                  <a:lnTo>
                    <a:pt x="10" y="1"/>
                  </a:lnTo>
                  <a:lnTo>
                    <a:pt x="12" y="0"/>
                  </a:lnTo>
                  <a:lnTo>
                    <a:pt x="14" y="0"/>
                  </a:lnTo>
                  <a:lnTo>
                    <a:pt x="12" y="0"/>
                  </a:lnTo>
                  <a:lnTo>
                    <a:pt x="10" y="0"/>
                  </a:lnTo>
                  <a:lnTo>
                    <a:pt x="10" y="1"/>
                  </a:lnTo>
                  <a:lnTo>
                    <a:pt x="9" y="1"/>
                  </a:lnTo>
                  <a:lnTo>
                    <a:pt x="7" y="1"/>
                  </a:lnTo>
                  <a:lnTo>
                    <a:pt x="7" y="3"/>
                  </a:lnTo>
                  <a:lnTo>
                    <a:pt x="5" y="3"/>
                  </a:lnTo>
                  <a:lnTo>
                    <a:pt x="5" y="5"/>
                  </a:lnTo>
                  <a:lnTo>
                    <a:pt x="3" y="5"/>
                  </a:lnTo>
                  <a:lnTo>
                    <a:pt x="2" y="5"/>
                  </a:lnTo>
                  <a:lnTo>
                    <a:pt x="2" y="6"/>
                  </a:lnTo>
                  <a:lnTo>
                    <a:pt x="0" y="6"/>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66" name="Freeform 442"/>
            <p:cNvSpPr>
              <a:spLocks/>
            </p:cNvSpPr>
            <p:nvPr/>
          </p:nvSpPr>
          <p:spPr bwMode="auto">
            <a:xfrm>
              <a:off x="5591" y="1632"/>
              <a:ext cx="10" cy="10"/>
            </a:xfrm>
            <a:custGeom>
              <a:avLst/>
              <a:gdLst>
                <a:gd name="T0" fmla="*/ 0 w 10"/>
                <a:gd name="T1" fmla="*/ 10 h 10"/>
                <a:gd name="T2" fmla="*/ 2 w 10"/>
                <a:gd name="T3" fmla="*/ 9 h 10"/>
                <a:gd name="T4" fmla="*/ 3 w 10"/>
                <a:gd name="T5" fmla="*/ 9 h 10"/>
                <a:gd name="T6" fmla="*/ 3 w 10"/>
                <a:gd name="T7" fmla="*/ 7 h 10"/>
                <a:gd name="T8" fmla="*/ 5 w 10"/>
                <a:gd name="T9" fmla="*/ 5 h 10"/>
                <a:gd name="T10" fmla="*/ 7 w 10"/>
                <a:gd name="T11" fmla="*/ 5 h 10"/>
                <a:gd name="T12" fmla="*/ 7 w 10"/>
                <a:gd name="T13" fmla="*/ 4 h 10"/>
                <a:gd name="T14" fmla="*/ 9 w 10"/>
                <a:gd name="T15" fmla="*/ 2 h 10"/>
                <a:gd name="T16" fmla="*/ 10 w 10"/>
                <a:gd name="T17" fmla="*/ 0 h 10"/>
                <a:gd name="T18" fmla="*/ 9 w 10"/>
                <a:gd name="T19" fmla="*/ 0 h 10"/>
                <a:gd name="T20" fmla="*/ 9 w 10"/>
                <a:gd name="T21" fmla="*/ 2 h 10"/>
                <a:gd name="T22" fmla="*/ 7 w 10"/>
                <a:gd name="T23" fmla="*/ 2 h 10"/>
                <a:gd name="T24" fmla="*/ 7 w 10"/>
                <a:gd name="T25" fmla="*/ 4 h 10"/>
                <a:gd name="T26" fmla="*/ 5 w 10"/>
                <a:gd name="T27" fmla="*/ 4 h 10"/>
                <a:gd name="T28" fmla="*/ 5 w 10"/>
                <a:gd name="T29" fmla="*/ 5 h 10"/>
                <a:gd name="T30" fmla="*/ 3 w 10"/>
                <a:gd name="T31" fmla="*/ 5 h 10"/>
                <a:gd name="T32" fmla="*/ 3 w 10"/>
                <a:gd name="T33" fmla="*/ 7 h 10"/>
                <a:gd name="T34" fmla="*/ 2 w 10"/>
                <a:gd name="T35" fmla="*/ 7 h 10"/>
                <a:gd name="T36" fmla="*/ 2 w 10"/>
                <a:gd name="T37" fmla="*/ 9 h 10"/>
                <a:gd name="T38" fmla="*/ 0 w 10"/>
                <a:gd name="T39" fmla="*/ 9 h 10"/>
                <a:gd name="T40" fmla="*/ 0 w 10"/>
                <a:gd name="T4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10">
                  <a:moveTo>
                    <a:pt x="0" y="10"/>
                  </a:moveTo>
                  <a:lnTo>
                    <a:pt x="2" y="9"/>
                  </a:lnTo>
                  <a:lnTo>
                    <a:pt x="3" y="9"/>
                  </a:lnTo>
                  <a:lnTo>
                    <a:pt x="3" y="7"/>
                  </a:lnTo>
                  <a:lnTo>
                    <a:pt x="5" y="5"/>
                  </a:lnTo>
                  <a:lnTo>
                    <a:pt x="7" y="5"/>
                  </a:lnTo>
                  <a:lnTo>
                    <a:pt x="7" y="4"/>
                  </a:lnTo>
                  <a:lnTo>
                    <a:pt x="9" y="2"/>
                  </a:lnTo>
                  <a:lnTo>
                    <a:pt x="10" y="0"/>
                  </a:lnTo>
                  <a:lnTo>
                    <a:pt x="9" y="0"/>
                  </a:lnTo>
                  <a:lnTo>
                    <a:pt x="9" y="2"/>
                  </a:lnTo>
                  <a:lnTo>
                    <a:pt x="7" y="2"/>
                  </a:lnTo>
                  <a:lnTo>
                    <a:pt x="7" y="4"/>
                  </a:lnTo>
                  <a:lnTo>
                    <a:pt x="5" y="4"/>
                  </a:lnTo>
                  <a:lnTo>
                    <a:pt x="5" y="5"/>
                  </a:lnTo>
                  <a:lnTo>
                    <a:pt x="3" y="5"/>
                  </a:lnTo>
                  <a:lnTo>
                    <a:pt x="3" y="7"/>
                  </a:lnTo>
                  <a:lnTo>
                    <a:pt x="2" y="7"/>
                  </a:lnTo>
                  <a:lnTo>
                    <a:pt x="2" y="9"/>
                  </a:lnTo>
                  <a:lnTo>
                    <a:pt x="0" y="9"/>
                  </a:lnTo>
                  <a:lnTo>
                    <a:pt x="0" y="1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67" name="Freeform 443"/>
            <p:cNvSpPr>
              <a:spLocks/>
            </p:cNvSpPr>
            <p:nvPr/>
          </p:nvSpPr>
          <p:spPr bwMode="auto">
            <a:xfrm>
              <a:off x="5591" y="1629"/>
              <a:ext cx="7" cy="12"/>
            </a:xfrm>
            <a:custGeom>
              <a:avLst/>
              <a:gdLst>
                <a:gd name="T0" fmla="*/ 0 w 7"/>
                <a:gd name="T1" fmla="*/ 12 h 12"/>
                <a:gd name="T2" fmla="*/ 0 w 7"/>
                <a:gd name="T3" fmla="*/ 10 h 12"/>
                <a:gd name="T4" fmla="*/ 2 w 7"/>
                <a:gd name="T5" fmla="*/ 10 h 12"/>
                <a:gd name="T6" fmla="*/ 2 w 7"/>
                <a:gd name="T7" fmla="*/ 8 h 12"/>
                <a:gd name="T8" fmla="*/ 3 w 7"/>
                <a:gd name="T9" fmla="*/ 8 h 12"/>
                <a:gd name="T10" fmla="*/ 3 w 7"/>
                <a:gd name="T11" fmla="*/ 7 h 12"/>
                <a:gd name="T12" fmla="*/ 5 w 7"/>
                <a:gd name="T13" fmla="*/ 5 h 12"/>
                <a:gd name="T14" fmla="*/ 5 w 7"/>
                <a:gd name="T15" fmla="*/ 3 h 12"/>
                <a:gd name="T16" fmla="*/ 7 w 7"/>
                <a:gd name="T17" fmla="*/ 1 h 12"/>
                <a:gd name="T18" fmla="*/ 7 w 7"/>
                <a:gd name="T19" fmla="*/ 0 h 12"/>
                <a:gd name="T20" fmla="*/ 7 w 7"/>
                <a:gd name="T21" fmla="*/ 1 h 12"/>
                <a:gd name="T22" fmla="*/ 5 w 7"/>
                <a:gd name="T23" fmla="*/ 3 h 12"/>
                <a:gd name="T24" fmla="*/ 3 w 7"/>
                <a:gd name="T25" fmla="*/ 5 h 12"/>
                <a:gd name="T26" fmla="*/ 3 w 7"/>
                <a:gd name="T27" fmla="*/ 7 h 12"/>
                <a:gd name="T28" fmla="*/ 2 w 7"/>
                <a:gd name="T29" fmla="*/ 7 h 12"/>
                <a:gd name="T30" fmla="*/ 2 w 7"/>
                <a:gd name="T31" fmla="*/ 8 h 12"/>
                <a:gd name="T32" fmla="*/ 0 w 7"/>
                <a:gd name="T33" fmla="*/ 10 h 12"/>
                <a:gd name="T34" fmla="*/ 0 w 7"/>
                <a:gd name="T3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12">
                  <a:moveTo>
                    <a:pt x="0" y="12"/>
                  </a:moveTo>
                  <a:lnTo>
                    <a:pt x="0" y="10"/>
                  </a:lnTo>
                  <a:lnTo>
                    <a:pt x="2" y="10"/>
                  </a:lnTo>
                  <a:lnTo>
                    <a:pt x="2" y="8"/>
                  </a:lnTo>
                  <a:lnTo>
                    <a:pt x="3" y="8"/>
                  </a:lnTo>
                  <a:lnTo>
                    <a:pt x="3" y="7"/>
                  </a:lnTo>
                  <a:lnTo>
                    <a:pt x="5" y="5"/>
                  </a:lnTo>
                  <a:lnTo>
                    <a:pt x="5" y="3"/>
                  </a:lnTo>
                  <a:lnTo>
                    <a:pt x="7" y="1"/>
                  </a:lnTo>
                  <a:lnTo>
                    <a:pt x="7" y="0"/>
                  </a:lnTo>
                  <a:lnTo>
                    <a:pt x="7" y="1"/>
                  </a:lnTo>
                  <a:lnTo>
                    <a:pt x="5" y="3"/>
                  </a:lnTo>
                  <a:lnTo>
                    <a:pt x="3" y="5"/>
                  </a:lnTo>
                  <a:lnTo>
                    <a:pt x="3" y="7"/>
                  </a:lnTo>
                  <a:lnTo>
                    <a:pt x="2" y="7"/>
                  </a:lnTo>
                  <a:lnTo>
                    <a:pt x="2" y="8"/>
                  </a:lnTo>
                  <a:lnTo>
                    <a:pt x="0" y="10"/>
                  </a:lnTo>
                  <a:lnTo>
                    <a:pt x="0" y="12"/>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68" name="Freeform 444"/>
            <p:cNvSpPr>
              <a:spLocks/>
            </p:cNvSpPr>
            <p:nvPr/>
          </p:nvSpPr>
          <p:spPr bwMode="auto">
            <a:xfrm>
              <a:off x="5589" y="1627"/>
              <a:ext cx="5" cy="14"/>
            </a:xfrm>
            <a:custGeom>
              <a:avLst/>
              <a:gdLst>
                <a:gd name="T0" fmla="*/ 0 w 5"/>
                <a:gd name="T1" fmla="*/ 14 h 14"/>
                <a:gd name="T2" fmla="*/ 0 w 5"/>
                <a:gd name="T3" fmla="*/ 12 h 14"/>
                <a:gd name="T4" fmla="*/ 2 w 5"/>
                <a:gd name="T5" fmla="*/ 12 h 14"/>
                <a:gd name="T6" fmla="*/ 2 w 5"/>
                <a:gd name="T7" fmla="*/ 10 h 14"/>
                <a:gd name="T8" fmla="*/ 2 w 5"/>
                <a:gd name="T9" fmla="*/ 9 h 14"/>
                <a:gd name="T10" fmla="*/ 4 w 5"/>
                <a:gd name="T11" fmla="*/ 9 h 14"/>
                <a:gd name="T12" fmla="*/ 4 w 5"/>
                <a:gd name="T13" fmla="*/ 7 h 14"/>
                <a:gd name="T14" fmla="*/ 4 w 5"/>
                <a:gd name="T15" fmla="*/ 5 h 14"/>
                <a:gd name="T16" fmla="*/ 5 w 5"/>
                <a:gd name="T17" fmla="*/ 3 h 14"/>
                <a:gd name="T18" fmla="*/ 5 w 5"/>
                <a:gd name="T19" fmla="*/ 2 h 14"/>
                <a:gd name="T20" fmla="*/ 5 w 5"/>
                <a:gd name="T21" fmla="*/ 0 h 14"/>
                <a:gd name="T22" fmla="*/ 5 w 5"/>
                <a:gd name="T23" fmla="*/ 2 h 14"/>
                <a:gd name="T24" fmla="*/ 5 w 5"/>
                <a:gd name="T25" fmla="*/ 3 h 14"/>
                <a:gd name="T26" fmla="*/ 4 w 5"/>
                <a:gd name="T27" fmla="*/ 3 h 14"/>
                <a:gd name="T28" fmla="*/ 4 w 5"/>
                <a:gd name="T29" fmla="*/ 5 h 14"/>
                <a:gd name="T30" fmla="*/ 2 w 5"/>
                <a:gd name="T31" fmla="*/ 7 h 14"/>
                <a:gd name="T32" fmla="*/ 2 w 5"/>
                <a:gd name="T33" fmla="*/ 9 h 14"/>
                <a:gd name="T34" fmla="*/ 2 w 5"/>
                <a:gd name="T35" fmla="*/ 10 h 14"/>
                <a:gd name="T36" fmla="*/ 0 w 5"/>
                <a:gd name="T37" fmla="*/ 10 h 14"/>
                <a:gd name="T38" fmla="*/ 0 w 5"/>
                <a:gd name="T39" fmla="*/ 12 h 14"/>
                <a:gd name="T40" fmla="*/ 0 w 5"/>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14">
                  <a:moveTo>
                    <a:pt x="0" y="14"/>
                  </a:moveTo>
                  <a:lnTo>
                    <a:pt x="0" y="12"/>
                  </a:lnTo>
                  <a:lnTo>
                    <a:pt x="2" y="12"/>
                  </a:lnTo>
                  <a:lnTo>
                    <a:pt x="2" y="10"/>
                  </a:lnTo>
                  <a:lnTo>
                    <a:pt x="2" y="9"/>
                  </a:lnTo>
                  <a:lnTo>
                    <a:pt x="4" y="9"/>
                  </a:lnTo>
                  <a:lnTo>
                    <a:pt x="4" y="7"/>
                  </a:lnTo>
                  <a:lnTo>
                    <a:pt x="4" y="5"/>
                  </a:lnTo>
                  <a:lnTo>
                    <a:pt x="5" y="3"/>
                  </a:lnTo>
                  <a:lnTo>
                    <a:pt x="5" y="2"/>
                  </a:lnTo>
                  <a:lnTo>
                    <a:pt x="5" y="0"/>
                  </a:lnTo>
                  <a:lnTo>
                    <a:pt x="5" y="2"/>
                  </a:lnTo>
                  <a:lnTo>
                    <a:pt x="5" y="3"/>
                  </a:lnTo>
                  <a:lnTo>
                    <a:pt x="4" y="3"/>
                  </a:lnTo>
                  <a:lnTo>
                    <a:pt x="4" y="5"/>
                  </a:lnTo>
                  <a:lnTo>
                    <a:pt x="2" y="7"/>
                  </a:lnTo>
                  <a:lnTo>
                    <a:pt x="2" y="9"/>
                  </a:lnTo>
                  <a:lnTo>
                    <a:pt x="2" y="10"/>
                  </a:lnTo>
                  <a:lnTo>
                    <a:pt x="0" y="10"/>
                  </a:lnTo>
                  <a:lnTo>
                    <a:pt x="0" y="12"/>
                  </a:lnTo>
                  <a:lnTo>
                    <a:pt x="0" y="14"/>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69" name="Freeform 445"/>
            <p:cNvSpPr>
              <a:spLocks/>
            </p:cNvSpPr>
            <p:nvPr/>
          </p:nvSpPr>
          <p:spPr bwMode="auto">
            <a:xfrm>
              <a:off x="5588" y="1625"/>
              <a:ext cx="3" cy="16"/>
            </a:xfrm>
            <a:custGeom>
              <a:avLst/>
              <a:gdLst>
                <a:gd name="T0" fmla="*/ 0 w 3"/>
                <a:gd name="T1" fmla="*/ 16 h 16"/>
                <a:gd name="T2" fmla="*/ 1 w 3"/>
                <a:gd name="T3" fmla="*/ 16 h 16"/>
                <a:gd name="T4" fmla="*/ 1 w 3"/>
                <a:gd name="T5" fmla="*/ 14 h 16"/>
                <a:gd name="T6" fmla="*/ 1 w 3"/>
                <a:gd name="T7" fmla="*/ 12 h 16"/>
                <a:gd name="T8" fmla="*/ 1 w 3"/>
                <a:gd name="T9" fmla="*/ 11 h 16"/>
                <a:gd name="T10" fmla="*/ 1 w 3"/>
                <a:gd name="T11" fmla="*/ 9 h 16"/>
                <a:gd name="T12" fmla="*/ 3 w 3"/>
                <a:gd name="T13" fmla="*/ 9 h 16"/>
                <a:gd name="T14" fmla="*/ 3 w 3"/>
                <a:gd name="T15" fmla="*/ 7 h 16"/>
                <a:gd name="T16" fmla="*/ 3 w 3"/>
                <a:gd name="T17" fmla="*/ 5 h 16"/>
                <a:gd name="T18" fmla="*/ 3 w 3"/>
                <a:gd name="T19" fmla="*/ 4 h 16"/>
                <a:gd name="T20" fmla="*/ 3 w 3"/>
                <a:gd name="T21" fmla="*/ 2 h 16"/>
                <a:gd name="T22" fmla="*/ 3 w 3"/>
                <a:gd name="T23" fmla="*/ 0 h 16"/>
                <a:gd name="T24" fmla="*/ 3 w 3"/>
                <a:gd name="T25" fmla="*/ 2 h 16"/>
                <a:gd name="T26" fmla="*/ 3 w 3"/>
                <a:gd name="T27" fmla="*/ 4 h 16"/>
                <a:gd name="T28" fmla="*/ 3 w 3"/>
                <a:gd name="T29" fmla="*/ 5 h 16"/>
                <a:gd name="T30" fmla="*/ 1 w 3"/>
                <a:gd name="T31" fmla="*/ 5 h 16"/>
                <a:gd name="T32" fmla="*/ 1 w 3"/>
                <a:gd name="T33" fmla="*/ 7 h 16"/>
                <a:gd name="T34" fmla="*/ 1 w 3"/>
                <a:gd name="T35" fmla="*/ 9 h 16"/>
                <a:gd name="T36" fmla="*/ 1 w 3"/>
                <a:gd name="T37" fmla="*/ 11 h 16"/>
                <a:gd name="T38" fmla="*/ 1 w 3"/>
                <a:gd name="T39" fmla="*/ 12 h 16"/>
                <a:gd name="T40" fmla="*/ 0 w 3"/>
                <a:gd name="T41" fmla="*/ 12 h 16"/>
                <a:gd name="T42" fmla="*/ 0 w 3"/>
                <a:gd name="T43" fmla="*/ 14 h 16"/>
                <a:gd name="T44" fmla="*/ 0 w 3"/>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 h="16">
                  <a:moveTo>
                    <a:pt x="0" y="16"/>
                  </a:moveTo>
                  <a:lnTo>
                    <a:pt x="1" y="16"/>
                  </a:lnTo>
                  <a:lnTo>
                    <a:pt x="1" y="14"/>
                  </a:lnTo>
                  <a:lnTo>
                    <a:pt x="1" y="12"/>
                  </a:lnTo>
                  <a:lnTo>
                    <a:pt x="1" y="11"/>
                  </a:lnTo>
                  <a:lnTo>
                    <a:pt x="1" y="9"/>
                  </a:lnTo>
                  <a:lnTo>
                    <a:pt x="3" y="9"/>
                  </a:lnTo>
                  <a:lnTo>
                    <a:pt x="3" y="7"/>
                  </a:lnTo>
                  <a:lnTo>
                    <a:pt x="3" y="5"/>
                  </a:lnTo>
                  <a:lnTo>
                    <a:pt x="3" y="4"/>
                  </a:lnTo>
                  <a:lnTo>
                    <a:pt x="3" y="2"/>
                  </a:lnTo>
                  <a:lnTo>
                    <a:pt x="3" y="0"/>
                  </a:lnTo>
                  <a:lnTo>
                    <a:pt x="3" y="2"/>
                  </a:lnTo>
                  <a:lnTo>
                    <a:pt x="3" y="4"/>
                  </a:lnTo>
                  <a:lnTo>
                    <a:pt x="3" y="5"/>
                  </a:lnTo>
                  <a:lnTo>
                    <a:pt x="1" y="5"/>
                  </a:lnTo>
                  <a:lnTo>
                    <a:pt x="1" y="7"/>
                  </a:lnTo>
                  <a:lnTo>
                    <a:pt x="1" y="9"/>
                  </a:lnTo>
                  <a:lnTo>
                    <a:pt x="1" y="11"/>
                  </a:lnTo>
                  <a:lnTo>
                    <a:pt x="1" y="12"/>
                  </a:lnTo>
                  <a:lnTo>
                    <a:pt x="0" y="12"/>
                  </a:lnTo>
                  <a:lnTo>
                    <a:pt x="0" y="14"/>
                  </a:lnTo>
                  <a:lnTo>
                    <a:pt x="0" y="16"/>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70" name="Rectangle 446"/>
            <p:cNvSpPr>
              <a:spLocks noChangeArrowheads="1"/>
            </p:cNvSpPr>
            <p:nvPr/>
          </p:nvSpPr>
          <p:spPr bwMode="auto">
            <a:xfrm>
              <a:off x="5468" y="1109"/>
              <a:ext cx="248" cy="1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71" name="Freeform 447"/>
            <p:cNvSpPr>
              <a:spLocks noEditPoints="1"/>
            </p:cNvSpPr>
            <p:nvPr/>
          </p:nvSpPr>
          <p:spPr bwMode="auto">
            <a:xfrm>
              <a:off x="5468" y="1109"/>
              <a:ext cx="248" cy="148"/>
            </a:xfrm>
            <a:custGeom>
              <a:avLst/>
              <a:gdLst>
                <a:gd name="T0" fmla="*/ 0 w 248"/>
                <a:gd name="T1" fmla="*/ 138 h 148"/>
                <a:gd name="T2" fmla="*/ 248 w 248"/>
                <a:gd name="T3" fmla="*/ 138 h 148"/>
                <a:gd name="T4" fmla="*/ 248 w 248"/>
                <a:gd name="T5" fmla="*/ 148 h 148"/>
                <a:gd name="T6" fmla="*/ 0 w 248"/>
                <a:gd name="T7" fmla="*/ 148 h 148"/>
                <a:gd name="T8" fmla="*/ 0 w 248"/>
                <a:gd name="T9" fmla="*/ 138 h 148"/>
                <a:gd name="T10" fmla="*/ 0 w 248"/>
                <a:gd name="T11" fmla="*/ 115 h 148"/>
                <a:gd name="T12" fmla="*/ 248 w 248"/>
                <a:gd name="T13" fmla="*/ 115 h 148"/>
                <a:gd name="T14" fmla="*/ 248 w 248"/>
                <a:gd name="T15" fmla="*/ 125 h 148"/>
                <a:gd name="T16" fmla="*/ 0 w 248"/>
                <a:gd name="T17" fmla="*/ 125 h 148"/>
                <a:gd name="T18" fmla="*/ 0 w 248"/>
                <a:gd name="T19" fmla="*/ 115 h 148"/>
                <a:gd name="T20" fmla="*/ 0 w 248"/>
                <a:gd name="T21" fmla="*/ 91 h 148"/>
                <a:gd name="T22" fmla="*/ 248 w 248"/>
                <a:gd name="T23" fmla="*/ 91 h 148"/>
                <a:gd name="T24" fmla="*/ 248 w 248"/>
                <a:gd name="T25" fmla="*/ 103 h 148"/>
                <a:gd name="T26" fmla="*/ 0 w 248"/>
                <a:gd name="T27" fmla="*/ 103 h 148"/>
                <a:gd name="T28" fmla="*/ 0 w 248"/>
                <a:gd name="T29" fmla="*/ 91 h 148"/>
                <a:gd name="T30" fmla="*/ 0 w 248"/>
                <a:gd name="T31" fmla="*/ 68 h 148"/>
                <a:gd name="T32" fmla="*/ 248 w 248"/>
                <a:gd name="T33" fmla="*/ 68 h 148"/>
                <a:gd name="T34" fmla="*/ 248 w 248"/>
                <a:gd name="T35" fmla="*/ 80 h 148"/>
                <a:gd name="T36" fmla="*/ 0 w 248"/>
                <a:gd name="T37" fmla="*/ 80 h 148"/>
                <a:gd name="T38" fmla="*/ 0 w 248"/>
                <a:gd name="T39" fmla="*/ 68 h 148"/>
                <a:gd name="T40" fmla="*/ 0 w 248"/>
                <a:gd name="T41" fmla="*/ 45 h 148"/>
                <a:gd name="T42" fmla="*/ 248 w 248"/>
                <a:gd name="T43" fmla="*/ 45 h 148"/>
                <a:gd name="T44" fmla="*/ 248 w 248"/>
                <a:gd name="T45" fmla="*/ 56 h 148"/>
                <a:gd name="T46" fmla="*/ 0 w 248"/>
                <a:gd name="T47" fmla="*/ 56 h 148"/>
                <a:gd name="T48" fmla="*/ 0 w 248"/>
                <a:gd name="T49" fmla="*/ 45 h 148"/>
                <a:gd name="T50" fmla="*/ 0 w 248"/>
                <a:gd name="T51" fmla="*/ 21 h 148"/>
                <a:gd name="T52" fmla="*/ 248 w 248"/>
                <a:gd name="T53" fmla="*/ 21 h 148"/>
                <a:gd name="T54" fmla="*/ 248 w 248"/>
                <a:gd name="T55" fmla="*/ 33 h 148"/>
                <a:gd name="T56" fmla="*/ 0 w 248"/>
                <a:gd name="T57" fmla="*/ 33 h 148"/>
                <a:gd name="T58" fmla="*/ 0 w 248"/>
                <a:gd name="T59" fmla="*/ 21 h 148"/>
                <a:gd name="T60" fmla="*/ 0 w 248"/>
                <a:gd name="T61" fmla="*/ 0 h 148"/>
                <a:gd name="T62" fmla="*/ 248 w 248"/>
                <a:gd name="T63" fmla="*/ 0 h 148"/>
                <a:gd name="T64" fmla="*/ 248 w 248"/>
                <a:gd name="T65" fmla="*/ 11 h 148"/>
                <a:gd name="T66" fmla="*/ 0 w 248"/>
                <a:gd name="T67" fmla="*/ 11 h 148"/>
                <a:gd name="T68" fmla="*/ 0 w 248"/>
                <a:gd name="T6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8" h="148">
                  <a:moveTo>
                    <a:pt x="0" y="138"/>
                  </a:moveTo>
                  <a:lnTo>
                    <a:pt x="248" y="138"/>
                  </a:lnTo>
                  <a:lnTo>
                    <a:pt x="248" y="148"/>
                  </a:lnTo>
                  <a:lnTo>
                    <a:pt x="0" y="148"/>
                  </a:lnTo>
                  <a:lnTo>
                    <a:pt x="0" y="138"/>
                  </a:lnTo>
                  <a:close/>
                  <a:moveTo>
                    <a:pt x="0" y="115"/>
                  </a:moveTo>
                  <a:lnTo>
                    <a:pt x="248" y="115"/>
                  </a:lnTo>
                  <a:lnTo>
                    <a:pt x="248" y="125"/>
                  </a:lnTo>
                  <a:lnTo>
                    <a:pt x="0" y="125"/>
                  </a:lnTo>
                  <a:lnTo>
                    <a:pt x="0" y="115"/>
                  </a:lnTo>
                  <a:close/>
                  <a:moveTo>
                    <a:pt x="0" y="91"/>
                  </a:moveTo>
                  <a:lnTo>
                    <a:pt x="248" y="91"/>
                  </a:lnTo>
                  <a:lnTo>
                    <a:pt x="248" y="103"/>
                  </a:lnTo>
                  <a:lnTo>
                    <a:pt x="0" y="103"/>
                  </a:lnTo>
                  <a:lnTo>
                    <a:pt x="0" y="91"/>
                  </a:lnTo>
                  <a:close/>
                  <a:moveTo>
                    <a:pt x="0" y="68"/>
                  </a:moveTo>
                  <a:lnTo>
                    <a:pt x="248" y="68"/>
                  </a:lnTo>
                  <a:lnTo>
                    <a:pt x="248" y="80"/>
                  </a:lnTo>
                  <a:lnTo>
                    <a:pt x="0" y="80"/>
                  </a:lnTo>
                  <a:lnTo>
                    <a:pt x="0" y="68"/>
                  </a:lnTo>
                  <a:close/>
                  <a:moveTo>
                    <a:pt x="0" y="45"/>
                  </a:moveTo>
                  <a:lnTo>
                    <a:pt x="248" y="45"/>
                  </a:lnTo>
                  <a:lnTo>
                    <a:pt x="248" y="56"/>
                  </a:lnTo>
                  <a:lnTo>
                    <a:pt x="0" y="56"/>
                  </a:lnTo>
                  <a:lnTo>
                    <a:pt x="0" y="45"/>
                  </a:lnTo>
                  <a:close/>
                  <a:moveTo>
                    <a:pt x="0" y="21"/>
                  </a:moveTo>
                  <a:lnTo>
                    <a:pt x="248" y="21"/>
                  </a:lnTo>
                  <a:lnTo>
                    <a:pt x="248" y="33"/>
                  </a:lnTo>
                  <a:lnTo>
                    <a:pt x="0" y="33"/>
                  </a:lnTo>
                  <a:lnTo>
                    <a:pt x="0" y="21"/>
                  </a:lnTo>
                  <a:close/>
                  <a:moveTo>
                    <a:pt x="0" y="0"/>
                  </a:moveTo>
                  <a:lnTo>
                    <a:pt x="248" y="0"/>
                  </a:lnTo>
                  <a:lnTo>
                    <a:pt x="248" y="11"/>
                  </a:lnTo>
                  <a:lnTo>
                    <a:pt x="0" y="11"/>
                  </a:lnTo>
                  <a:lnTo>
                    <a:pt x="0" y="0"/>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72" name="Rectangle 448"/>
            <p:cNvSpPr>
              <a:spLocks noChangeArrowheads="1"/>
            </p:cNvSpPr>
            <p:nvPr/>
          </p:nvSpPr>
          <p:spPr bwMode="auto">
            <a:xfrm>
              <a:off x="5468" y="1109"/>
              <a:ext cx="106" cy="91"/>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73" name="Freeform 449"/>
            <p:cNvSpPr>
              <a:spLocks noEditPoints="1"/>
            </p:cNvSpPr>
            <p:nvPr/>
          </p:nvSpPr>
          <p:spPr bwMode="auto">
            <a:xfrm>
              <a:off x="5482" y="1125"/>
              <a:ext cx="85" cy="66"/>
            </a:xfrm>
            <a:custGeom>
              <a:avLst/>
              <a:gdLst>
                <a:gd name="T0" fmla="*/ 41 w 85"/>
                <a:gd name="T1" fmla="*/ 62 h 66"/>
                <a:gd name="T2" fmla="*/ 38 w 85"/>
                <a:gd name="T3" fmla="*/ 64 h 66"/>
                <a:gd name="T4" fmla="*/ 34 w 85"/>
                <a:gd name="T5" fmla="*/ 66 h 66"/>
                <a:gd name="T6" fmla="*/ 29 w 85"/>
                <a:gd name="T7" fmla="*/ 66 h 66"/>
                <a:gd name="T8" fmla="*/ 24 w 85"/>
                <a:gd name="T9" fmla="*/ 66 h 66"/>
                <a:gd name="T10" fmla="*/ 20 w 85"/>
                <a:gd name="T11" fmla="*/ 64 h 66"/>
                <a:gd name="T12" fmla="*/ 15 w 85"/>
                <a:gd name="T13" fmla="*/ 62 h 66"/>
                <a:gd name="T14" fmla="*/ 10 w 85"/>
                <a:gd name="T15" fmla="*/ 59 h 66"/>
                <a:gd name="T16" fmla="*/ 7 w 85"/>
                <a:gd name="T17" fmla="*/ 56 h 66"/>
                <a:gd name="T18" fmla="*/ 3 w 85"/>
                <a:gd name="T19" fmla="*/ 50 h 66"/>
                <a:gd name="T20" fmla="*/ 1 w 85"/>
                <a:gd name="T21" fmla="*/ 45 h 66"/>
                <a:gd name="T22" fmla="*/ 0 w 85"/>
                <a:gd name="T23" fmla="*/ 40 h 66"/>
                <a:gd name="T24" fmla="*/ 0 w 85"/>
                <a:gd name="T25" fmla="*/ 35 h 66"/>
                <a:gd name="T26" fmla="*/ 0 w 85"/>
                <a:gd name="T27" fmla="*/ 29 h 66"/>
                <a:gd name="T28" fmla="*/ 0 w 85"/>
                <a:gd name="T29" fmla="*/ 24 h 66"/>
                <a:gd name="T30" fmla="*/ 1 w 85"/>
                <a:gd name="T31" fmla="*/ 19 h 66"/>
                <a:gd name="T32" fmla="*/ 5 w 85"/>
                <a:gd name="T33" fmla="*/ 14 h 66"/>
                <a:gd name="T34" fmla="*/ 8 w 85"/>
                <a:gd name="T35" fmla="*/ 9 h 66"/>
                <a:gd name="T36" fmla="*/ 13 w 85"/>
                <a:gd name="T37" fmla="*/ 3 h 66"/>
                <a:gd name="T38" fmla="*/ 17 w 85"/>
                <a:gd name="T39" fmla="*/ 2 h 66"/>
                <a:gd name="T40" fmla="*/ 22 w 85"/>
                <a:gd name="T41" fmla="*/ 0 h 66"/>
                <a:gd name="T42" fmla="*/ 27 w 85"/>
                <a:gd name="T43" fmla="*/ 0 h 66"/>
                <a:gd name="T44" fmla="*/ 33 w 85"/>
                <a:gd name="T45" fmla="*/ 0 h 66"/>
                <a:gd name="T46" fmla="*/ 38 w 85"/>
                <a:gd name="T47" fmla="*/ 0 h 66"/>
                <a:gd name="T48" fmla="*/ 43 w 85"/>
                <a:gd name="T49" fmla="*/ 2 h 66"/>
                <a:gd name="T50" fmla="*/ 43 w 85"/>
                <a:gd name="T51" fmla="*/ 3 h 66"/>
                <a:gd name="T52" fmla="*/ 38 w 85"/>
                <a:gd name="T53" fmla="*/ 3 h 66"/>
                <a:gd name="T54" fmla="*/ 33 w 85"/>
                <a:gd name="T55" fmla="*/ 5 h 66"/>
                <a:gd name="T56" fmla="*/ 27 w 85"/>
                <a:gd name="T57" fmla="*/ 7 h 66"/>
                <a:gd name="T58" fmla="*/ 24 w 85"/>
                <a:gd name="T59" fmla="*/ 9 h 66"/>
                <a:gd name="T60" fmla="*/ 19 w 85"/>
                <a:gd name="T61" fmla="*/ 12 h 66"/>
                <a:gd name="T62" fmla="*/ 17 w 85"/>
                <a:gd name="T63" fmla="*/ 16 h 66"/>
                <a:gd name="T64" fmla="*/ 13 w 85"/>
                <a:gd name="T65" fmla="*/ 21 h 66"/>
                <a:gd name="T66" fmla="*/ 12 w 85"/>
                <a:gd name="T67" fmla="*/ 26 h 66"/>
                <a:gd name="T68" fmla="*/ 12 w 85"/>
                <a:gd name="T69" fmla="*/ 31 h 66"/>
                <a:gd name="T70" fmla="*/ 12 w 85"/>
                <a:gd name="T71" fmla="*/ 36 h 66"/>
                <a:gd name="T72" fmla="*/ 12 w 85"/>
                <a:gd name="T73" fmla="*/ 42 h 66"/>
                <a:gd name="T74" fmla="*/ 13 w 85"/>
                <a:gd name="T75" fmla="*/ 47 h 66"/>
                <a:gd name="T76" fmla="*/ 17 w 85"/>
                <a:gd name="T77" fmla="*/ 52 h 66"/>
                <a:gd name="T78" fmla="*/ 20 w 85"/>
                <a:gd name="T79" fmla="*/ 56 h 66"/>
                <a:gd name="T80" fmla="*/ 26 w 85"/>
                <a:gd name="T81" fmla="*/ 57 h 66"/>
                <a:gd name="T82" fmla="*/ 31 w 85"/>
                <a:gd name="T83" fmla="*/ 59 h 66"/>
                <a:gd name="T84" fmla="*/ 36 w 85"/>
                <a:gd name="T85" fmla="*/ 61 h 66"/>
                <a:gd name="T86" fmla="*/ 41 w 85"/>
                <a:gd name="T87" fmla="*/ 61 h 66"/>
                <a:gd name="T88" fmla="*/ 64 w 85"/>
                <a:gd name="T89" fmla="*/ 21 h 66"/>
                <a:gd name="T90" fmla="*/ 55 w 85"/>
                <a:gd name="T91" fmla="*/ 2 h 66"/>
                <a:gd name="T92" fmla="*/ 50 w 85"/>
                <a:gd name="T93" fmla="*/ 23 h 66"/>
                <a:gd name="T94" fmla="*/ 29 w 85"/>
                <a:gd name="T95" fmla="*/ 26 h 66"/>
                <a:gd name="T96" fmla="*/ 48 w 85"/>
                <a:gd name="T97" fmla="*/ 36 h 66"/>
                <a:gd name="T98" fmla="*/ 45 w 85"/>
                <a:gd name="T99" fmla="*/ 57 h 66"/>
                <a:gd name="T100" fmla="*/ 60 w 85"/>
                <a:gd name="T101" fmla="*/ 42 h 66"/>
                <a:gd name="T102" fmla="*/ 79 w 85"/>
                <a:gd name="T103" fmla="*/ 47 h 66"/>
                <a:gd name="T104" fmla="*/ 69 w 85"/>
                <a:gd name="T105" fmla="*/ 29 h 66"/>
                <a:gd name="T106" fmla="*/ 78 w 85"/>
                <a:gd name="T107"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 h="66">
                  <a:moveTo>
                    <a:pt x="45" y="61"/>
                  </a:moveTo>
                  <a:lnTo>
                    <a:pt x="43" y="62"/>
                  </a:lnTo>
                  <a:lnTo>
                    <a:pt x="41" y="62"/>
                  </a:lnTo>
                  <a:lnTo>
                    <a:pt x="41" y="64"/>
                  </a:lnTo>
                  <a:lnTo>
                    <a:pt x="40" y="64"/>
                  </a:lnTo>
                  <a:lnTo>
                    <a:pt x="38" y="64"/>
                  </a:lnTo>
                  <a:lnTo>
                    <a:pt x="36" y="64"/>
                  </a:lnTo>
                  <a:lnTo>
                    <a:pt x="36" y="66"/>
                  </a:lnTo>
                  <a:lnTo>
                    <a:pt x="34" y="66"/>
                  </a:lnTo>
                  <a:lnTo>
                    <a:pt x="33" y="66"/>
                  </a:lnTo>
                  <a:lnTo>
                    <a:pt x="31" y="66"/>
                  </a:lnTo>
                  <a:lnTo>
                    <a:pt x="29" y="66"/>
                  </a:lnTo>
                  <a:lnTo>
                    <a:pt x="27" y="66"/>
                  </a:lnTo>
                  <a:lnTo>
                    <a:pt x="26" y="66"/>
                  </a:lnTo>
                  <a:lnTo>
                    <a:pt x="24" y="66"/>
                  </a:lnTo>
                  <a:lnTo>
                    <a:pt x="22" y="66"/>
                  </a:lnTo>
                  <a:lnTo>
                    <a:pt x="22" y="64"/>
                  </a:lnTo>
                  <a:lnTo>
                    <a:pt x="20" y="64"/>
                  </a:lnTo>
                  <a:lnTo>
                    <a:pt x="19" y="64"/>
                  </a:lnTo>
                  <a:lnTo>
                    <a:pt x="17" y="62"/>
                  </a:lnTo>
                  <a:lnTo>
                    <a:pt x="15" y="62"/>
                  </a:lnTo>
                  <a:lnTo>
                    <a:pt x="13" y="61"/>
                  </a:lnTo>
                  <a:lnTo>
                    <a:pt x="12" y="59"/>
                  </a:lnTo>
                  <a:lnTo>
                    <a:pt x="10" y="59"/>
                  </a:lnTo>
                  <a:lnTo>
                    <a:pt x="10" y="57"/>
                  </a:lnTo>
                  <a:lnTo>
                    <a:pt x="8" y="57"/>
                  </a:lnTo>
                  <a:lnTo>
                    <a:pt x="7" y="56"/>
                  </a:lnTo>
                  <a:lnTo>
                    <a:pt x="7" y="54"/>
                  </a:lnTo>
                  <a:lnTo>
                    <a:pt x="5" y="52"/>
                  </a:lnTo>
                  <a:lnTo>
                    <a:pt x="3" y="50"/>
                  </a:lnTo>
                  <a:lnTo>
                    <a:pt x="3" y="49"/>
                  </a:lnTo>
                  <a:lnTo>
                    <a:pt x="1" y="47"/>
                  </a:lnTo>
                  <a:lnTo>
                    <a:pt x="1" y="45"/>
                  </a:lnTo>
                  <a:lnTo>
                    <a:pt x="1" y="43"/>
                  </a:lnTo>
                  <a:lnTo>
                    <a:pt x="0" y="42"/>
                  </a:lnTo>
                  <a:lnTo>
                    <a:pt x="0" y="40"/>
                  </a:lnTo>
                  <a:lnTo>
                    <a:pt x="0" y="38"/>
                  </a:lnTo>
                  <a:lnTo>
                    <a:pt x="0" y="36"/>
                  </a:lnTo>
                  <a:lnTo>
                    <a:pt x="0" y="35"/>
                  </a:lnTo>
                  <a:lnTo>
                    <a:pt x="0" y="33"/>
                  </a:lnTo>
                  <a:lnTo>
                    <a:pt x="0" y="31"/>
                  </a:lnTo>
                  <a:lnTo>
                    <a:pt x="0" y="29"/>
                  </a:lnTo>
                  <a:lnTo>
                    <a:pt x="0" y="28"/>
                  </a:lnTo>
                  <a:lnTo>
                    <a:pt x="0" y="26"/>
                  </a:lnTo>
                  <a:lnTo>
                    <a:pt x="0" y="24"/>
                  </a:lnTo>
                  <a:lnTo>
                    <a:pt x="1" y="23"/>
                  </a:lnTo>
                  <a:lnTo>
                    <a:pt x="1" y="21"/>
                  </a:lnTo>
                  <a:lnTo>
                    <a:pt x="1" y="19"/>
                  </a:lnTo>
                  <a:lnTo>
                    <a:pt x="3" y="17"/>
                  </a:lnTo>
                  <a:lnTo>
                    <a:pt x="3" y="16"/>
                  </a:lnTo>
                  <a:lnTo>
                    <a:pt x="5" y="14"/>
                  </a:lnTo>
                  <a:lnTo>
                    <a:pt x="7" y="12"/>
                  </a:lnTo>
                  <a:lnTo>
                    <a:pt x="7" y="10"/>
                  </a:lnTo>
                  <a:lnTo>
                    <a:pt x="8" y="9"/>
                  </a:lnTo>
                  <a:lnTo>
                    <a:pt x="10" y="7"/>
                  </a:lnTo>
                  <a:lnTo>
                    <a:pt x="12" y="5"/>
                  </a:lnTo>
                  <a:lnTo>
                    <a:pt x="13" y="3"/>
                  </a:lnTo>
                  <a:lnTo>
                    <a:pt x="15" y="3"/>
                  </a:lnTo>
                  <a:lnTo>
                    <a:pt x="17" y="3"/>
                  </a:lnTo>
                  <a:lnTo>
                    <a:pt x="17" y="2"/>
                  </a:lnTo>
                  <a:lnTo>
                    <a:pt x="19" y="2"/>
                  </a:lnTo>
                  <a:lnTo>
                    <a:pt x="20" y="2"/>
                  </a:lnTo>
                  <a:lnTo>
                    <a:pt x="22" y="0"/>
                  </a:lnTo>
                  <a:lnTo>
                    <a:pt x="24" y="0"/>
                  </a:lnTo>
                  <a:lnTo>
                    <a:pt x="26" y="0"/>
                  </a:lnTo>
                  <a:lnTo>
                    <a:pt x="27" y="0"/>
                  </a:lnTo>
                  <a:lnTo>
                    <a:pt x="29" y="0"/>
                  </a:lnTo>
                  <a:lnTo>
                    <a:pt x="31" y="0"/>
                  </a:lnTo>
                  <a:lnTo>
                    <a:pt x="33" y="0"/>
                  </a:lnTo>
                  <a:lnTo>
                    <a:pt x="34" y="0"/>
                  </a:lnTo>
                  <a:lnTo>
                    <a:pt x="36" y="0"/>
                  </a:lnTo>
                  <a:lnTo>
                    <a:pt x="38" y="0"/>
                  </a:lnTo>
                  <a:lnTo>
                    <a:pt x="40" y="2"/>
                  </a:lnTo>
                  <a:lnTo>
                    <a:pt x="41" y="2"/>
                  </a:lnTo>
                  <a:lnTo>
                    <a:pt x="43" y="2"/>
                  </a:lnTo>
                  <a:lnTo>
                    <a:pt x="43" y="3"/>
                  </a:lnTo>
                  <a:lnTo>
                    <a:pt x="45" y="3"/>
                  </a:lnTo>
                  <a:lnTo>
                    <a:pt x="43" y="3"/>
                  </a:lnTo>
                  <a:lnTo>
                    <a:pt x="41" y="3"/>
                  </a:lnTo>
                  <a:lnTo>
                    <a:pt x="40" y="3"/>
                  </a:lnTo>
                  <a:lnTo>
                    <a:pt x="38" y="3"/>
                  </a:lnTo>
                  <a:lnTo>
                    <a:pt x="36" y="3"/>
                  </a:lnTo>
                  <a:lnTo>
                    <a:pt x="34" y="5"/>
                  </a:lnTo>
                  <a:lnTo>
                    <a:pt x="33" y="5"/>
                  </a:lnTo>
                  <a:lnTo>
                    <a:pt x="31" y="5"/>
                  </a:lnTo>
                  <a:lnTo>
                    <a:pt x="29" y="5"/>
                  </a:lnTo>
                  <a:lnTo>
                    <a:pt x="27" y="7"/>
                  </a:lnTo>
                  <a:lnTo>
                    <a:pt x="26" y="7"/>
                  </a:lnTo>
                  <a:lnTo>
                    <a:pt x="24" y="7"/>
                  </a:lnTo>
                  <a:lnTo>
                    <a:pt x="24" y="9"/>
                  </a:lnTo>
                  <a:lnTo>
                    <a:pt x="22" y="9"/>
                  </a:lnTo>
                  <a:lnTo>
                    <a:pt x="20" y="10"/>
                  </a:lnTo>
                  <a:lnTo>
                    <a:pt x="19" y="12"/>
                  </a:lnTo>
                  <a:lnTo>
                    <a:pt x="19" y="14"/>
                  </a:lnTo>
                  <a:lnTo>
                    <a:pt x="17" y="14"/>
                  </a:lnTo>
                  <a:lnTo>
                    <a:pt x="17" y="16"/>
                  </a:lnTo>
                  <a:lnTo>
                    <a:pt x="15" y="17"/>
                  </a:lnTo>
                  <a:lnTo>
                    <a:pt x="13" y="19"/>
                  </a:lnTo>
                  <a:lnTo>
                    <a:pt x="13" y="21"/>
                  </a:lnTo>
                  <a:lnTo>
                    <a:pt x="13" y="23"/>
                  </a:lnTo>
                  <a:lnTo>
                    <a:pt x="12" y="24"/>
                  </a:lnTo>
                  <a:lnTo>
                    <a:pt x="12" y="26"/>
                  </a:lnTo>
                  <a:lnTo>
                    <a:pt x="12" y="28"/>
                  </a:lnTo>
                  <a:lnTo>
                    <a:pt x="12" y="29"/>
                  </a:lnTo>
                  <a:lnTo>
                    <a:pt x="12" y="31"/>
                  </a:lnTo>
                  <a:lnTo>
                    <a:pt x="12" y="33"/>
                  </a:lnTo>
                  <a:lnTo>
                    <a:pt x="12" y="35"/>
                  </a:lnTo>
                  <a:lnTo>
                    <a:pt x="12" y="36"/>
                  </a:lnTo>
                  <a:lnTo>
                    <a:pt x="12" y="38"/>
                  </a:lnTo>
                  <a:lnTo>
                    <a:pt x="12" y="40"/>
                  </a:lnTo>
                  <a:lnTo>
                    <a:pt x="12" y="42"/>
                  </a:lnTo>
                  <a:lnTo>
                    <a:pt x="13" y="43"/>
                  </a:lnTo>
                  <a:lnTo>
                    <a:pt x="13" y="45"/>
                  </a:lnTo>
                  <a:lnTo>
                    <a:pt x="13" y="47"/>
                  </a:lnTo>
                  <a:lnTo>
                    <a:pt x="15" y="49"/>
                  </a:lnTo>
                  <a:lnTo>
                    <a:pt x="15" y="50"/>
                  </a:lnTo>
                  <a:lnTo>
                    <a:pt x="17" y="52"/>
                  </a:lnTo>
                  <a:lnTo>
                    <a:pt x="19" y="54"/>
                  </a:lnTo>
                  <a:lnTo>
                    <a:pt x="20" y="54"/>
                  </a:lnTo>
                  <a:lnTo>
                    <a:pt x="20" y="56"/>
                  </a:lnTo>
                  <a:lnTo>
                    <a:pt x="22" y="56"/>
                  </a:lnTo>
                  <a:lnTo>
                    <a:pt x="24" y="57"/>
                  </a:lnTo>
                  <a:lnTo>
                    <a:pt x="26" y="57"/>
                  </a:lnTo>
                  <a:lnTo>
                    <a:pt x="27" y="59"/>
                  </a:lnTo>
                  <a:lnTo>
                    <a:pt x="29" y="59"/>
                  </a:lnTo>
                  <a:lnTo>
                    <a:pt x="31" y="59"/>
                  </a:lnTo>
                  <a:lnTo>
                    <a:pt x="33" y="61"/>
                  </a:lnTo>
                  <a:lnTo>
                    <a:pt x="34" y="61"/>
                  </a:lnTo>
                  <a:lnTo>
                    <a:pt x="36" y="61"/>
                  </a:lnTo>
                  <a:lnTo>
                    <a:pt x="38" y="61"/>
                  </a:lnTo>
                  <a:lnTo>
                    <a:pt x="40" y="61"/>
                  </a:lnTo>
                  <a:lnTo>
                    <a:pt x="41" y="61"/>
                  </a:lnTo>
                  <a:lnTo>
                    <a:pt x="43" y="61"/>
                  </a:lnTo>
                  <a:lnTo>
                    <a:pt x="45" y="61"/>
                  </a:lnTo>
                  <a:close/>
                  <a:moveTo>
                    <a:pt x="64" y="21"/>
                  </a:moveTo>
                  <a:lnTo>
                    <a:pt x="67" y="5"/>
                  </a:lnTo>
                  <a:lnTo>
                    <a:pt x="57" y="19"/>
                  </a:lnTo>
                  <a:lnTo>
                    <a:pt x="55" y="2"/>
                  </a:lnTo>
                  <a:lnTo>
                    <a:pt x="52" y="19"/>
                  </a:lnTo>
                  <a:lnTo>
                    <a:pt x="43" y="5"/>
                  </a:lnTo>
                  <a:lnTo>
                    <a:pt x="50" y="23"/>
                  </a:lnTo>
                  <a:lnTo>
                    <a:pt x="34" y="14"/>
                  </a:lnTo>
                  <a:lnTo>
                    <a:pt x="48" y="26"/>
                  </a:lnTo>
                  <a:lnTo>
                    <a:pt x="29" y="26"/>
                  </a:lnTo>
                  <a:lnTo>
                    <a:pt x="46" y="33"/>
                  </a:lnTo>
                  <a:lnTo>
                    <a:pt x="29" y="38"/>
                  </a:lnTo>
                  <a:lnTo>
                    <a:pt x="48" y="36"/>
                  </a:lnTo>
                  <a:lnTo>
                    <a:pt x="34" y="49"/>
                  </a:lnTo>
                  <a:lnTo>
                    <a:pt x="52" y="40"/>
                  </a:lnTo>
                  <a:lnTo>
                    <a:pt x="45" y="57"/>
                  </a:lnTo>
                  <a:lnTo>
                    <a:pt x="55" y="42"/>
                  </a:lnTo>
                  <a:lnTo>
                    <a:pt x="57" y="59"/>
                  </a:lnTo>
                  <a:lnTo>
                    <a:pt x="60" y="42"/>
                  </a:lnTo>
                  <a:lnTo>
                    <a:pt x="71" y="56"/>
                  </a:lnTo>
                  <a:lnTo>
                    <a:pt x="66" y="40"/>
                  </a:lnTo>
                  <a:lnTo>
                    <a:pt x="79" y="47"/>
                  </a:lnTo>
                  <a:lnTo>
                    <a:pt x="67" y="35"/>
                  </a:lnTo>
                  <a:lnTo>
                    <a:pt x="85" y="36"/>
                  </a:lnTo>
                  <a:lnTo>
                    <a:pt x="69" y="29"/>
                  </a:lnTo>
                  <a:lnTo>
                    <a:pt x="83" y="23"/>
                  </a:lnTo>
                  <a:lnTo>
                    <a:pt x="67" y="24"/>
                  </a:lnTo>
                  <a:lnTo>
                    <a:pt x="78" y="12"/>
                  </a:lnTo>
                  <a:lnTo>
                    <a:pt x="64" y="21"/>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74" name="Text Box 450"/>
            <p:cNvSpPr txBox="1">
              <a:spLocks noChangeArrowheads="1"/>
            </p:cNvSpPr>
            <p:nvPr/>
          </p:nvSpPr>
          <p:spPr bwMode="auto">
            <a:xfrm>
              <a:off x="3072" y="2016"/>
              <a:ext cx="720"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00489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GB" altLang="en-US" sz="1200" b="1" dirty="0" smtClean="0"/>
                <a:t>EURAMET</a:t>
              </a:r>
              <a:r>
                <a:rPr lang="en-GB" altLang="en-US" sz="1200" dirty="0" smtClean="0"/>
                <a:t> </a:t>
              </a:r>
              <a:r>
                <a:rPr lang="en-GB" altLang="en-US" sz="1200" dirty="0"/>
                <a:t>Regional comparisons</a:t>
              </a:r>
            </a:p>
          </p:txBody>
        </p:sp>
        <p:sp>
          <p:nvSpPr>
            <p:cNvPr id="27075" name="Text Box 451"/>
            <p:cNvSpPr txBox="1">
              <a:spLocks noChangeArrowheads="1"/>
            </p:cNvSpPr>
            <p:nvPr/>
          </p:nvSpPr>
          <p:spPr bwMode="auto">
            <a:xfrm>
              <a:off x="2496" y="1104"/>
              <a:ext cx="1968"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00489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GB" altLang="en-US" sz="1600" b="1" dirty="0"/>
                <a:t>CONVENTION OF THE METRE </a:t>
              </a:r>
              <a:r>
                <a:rPr lang="en-GB" altLang="en-US" sz="1600" dirty="0"/>
                <a:t>Key comparison of primary unit</a:t>
              </a:r>
            </a:p>
          </p:txBody>
        </p:sp>
        <p:sp>
          <p:nvSpPr>
            <p:cNvPr id="27076" name="Text Box 452"/>
            <p:cNvSpPr txBox="1">
              <a:spLocks noChangeArrowheads="1"/>
            </p:cNvSpPr>
            <p:nvPr/>
          </p:nvSpPr>
          <p:spPr bwMode="auto">
            <a:xfrm>
              <a:off x="1691" y="1392"/>
              <a:ext cx="340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00489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GB" altLang="en-US" i="1" dirty="0">
                  <a:solidFill>
                    <a:schemeClr val="bg1"/>
                  </a:solidFill>
                </a:rPr>
                <a:t>National Metrology Institutes</a:t>
              </a:r>
            </a:p>
          </p:txBody>
        </p:sp>
        <p:sp>
          <p:nvSpPr>
            <p:cNvPr id="27077" name="Rectangle 453"/>
            <p:cNvSpPr>
              <a:spLocks noChangeArrowheads="1"/>
            </p:cNvSpPr>
            <p:nvPr/>
          </p:nvSpPr>
          <p:spPr bwMode="auto">
            <a:xfrm>
              <a:off x="1344" y="1296"/>
              <a:ext cx="432"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00489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sz="1200" b="1"/>
                <a:t>SIM</a:t>
              </a:r>
            </a:p>
          </p:txBody>
        </p:sp>
        <p:sp>
          <p:nvSpPr>
            <p:cNvPr id="27078" name="Rectangle 454"/>
            <p:cNvSpPr>
              <a:spLocks noChangeArrowheads="1"/>
            </p:cNvSpPr>
            <p:nvPr/>
          </p:nvSpPr>
          <p:spPr bwMode="auto">
            <a:xfrm>
              <a:off x="5191" y="1316"/>
              <a:ext cx="576" cy="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00489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sz="1000" b="1" dirty="0" smtClean="0"/>
                <a:t>APMP</a:t>
              </a:r>
              <a:endParaRPr lang="en-GB" altLang="en-US" sz="1000" b="1" dirty="0"/>
            </a:p>
          </p:txBody>
        </p:sp>
      </p:grpSp>
      <p:pic>
        <p:nvPicPr>
          <p:cNvPr id="45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6131" y="188639"/>
            <a:ext cx="1187624" cy="6506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5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45182" y="1185317"/>
            <a:ext cx="678054" cy="371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224227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26631"/>
                                        </p:tgtEl>
                                        <p:attrNameLst>
                                          <p:attrName>style.visibility</p:attrName>
                                        </p:attrNameLst>
                                      </p:cBhvr>
                                      <p:to>
                                        <p:strVal val="visible"/>
                                      </p:to>
                                    </p:set>
                                    <p:anim calcmode="lin" valueType="num">
                                      <p:cBhvr>
                                        <p:cTn id="7" dur="500" fill="hold"/>
                                        <p:tgtEl>
                                          <p:spTgt spid="26631"/>
                                        </p:tgtEl>
                                        <p:attrNameLst>
                                          <p:attrName>ppt_x</p:attrName>
                                        </p:attrNameLst>
                                      </p:cBhvr>
                                      <p:tavLst>
                                        <p:tav tm="0">
                                          <p:val>
                                            <p:strVal val="#ppt_x"/>
                                          </p:val>
                                        </p:tav>
                                        <p:tav tm="100000">
                                          <p:val>
                                            <p:strVal val="#ppt_x"/>
                                          </p:val>
                                        </p:tav>
                                      </p:tavLst>
                                    </p:anim>
                                    <p:anim calcmode="lin" valueType="num">
                                      <p:cBhvr>
                                        <p:cTn id="8" dur="500" fill="hold"/>
                                        <p:tgtEl>
                                          <p:spTgt spid="26631"/>
                                        </p:tgtEl>
                                        <p:attrNameLst>
                                          <p:attrName>ppt_y</p:attrName>
                                        </p:attrNameLst>
                                      </p:cBhvr>
                                      <p:tavLst>
                                        <p:tav tm="0">
                                          <p:val>
                                            <p:strVal val="#ppt_y-#ppt_h/2"/>
                                          </p:val>
                                        </p:tav>
                                        <p:tav tm="100000">
                                          <p:val>
                                            <p:strVal val="#ppt_y"/>
                                          </p:val>
                                        </p:tav>
                                      </p:tavLst>
                                    </p:anim>
                                    <p:anim calcmode="lin" valueType="num">
                                      <p:cBhvr>
                                        <p:cTn id="9" dur="500" fill="hold"/>
                                        <p:tgtEl>
                                          <p:spTgt spid="26631"/>
                                        </p:tgtEl>
                                        <p:attrNameLst>
                                          <p:attrName>ppt_w</p:attrName>
                                        </p:attrNameLst>
                                      </p:cBhvr>
                                      <p:tavLst>
                                        <p:tav tm="0">
                                          <p:val>
                                            <p:strVal val="#ppt_w"/>
                                          </p:val>
                                        </p:tav>
                                        <p:tav tm="100000">
                                          <p:val>
                                            <p:strVal val="#ppt_w"/>
                                          </p:val>
                                        </p:tav>
                                      </p:tavLst>
                                    </p:anim>
                                    <p:anim calcmode="lin" valueType="num">
                                      <p:cBhvr>
                                        <p:cTn id="10" dur="500" fill="hold"/>
                                        <p:tgtEl>
                                          <p:spTgt spid="266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KC: Luminous intensity</a:t>
            </a:r>
            <a:endParaRPr lang="en-GB" dirty="0"/>
          </a:p>
        </p:txBody>
      </p:sp>
      <p:pic>
        <p:nvPicPr>
          <p:cNvPr id="3076" name="Picture 4" descr="http://kcdb.bipm.org/kcdb_apb_images/pr-k3.a_g.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2" y="764704"/>
            <a:ext cx="9147812" cy="609329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590056" y="6417742"/>
            <a:ext cx="3024336" cy="430887"/>
          </a:xfrm>
          <a:prstGeom prst="rect">
            <a:avLst/>
          </a:prstGeom>
          <a:noFill/>
        </p:spPr>
        <p:txBody>
          <a:bodyPr wrap="square" rtlCol="0">
            <a:spAutoFit/>
          </a:bodyPr>
          <a:lstStyle/>
          <a:p>
            <a:r>
              <a:rPr lang="en-GB" sz="1100" dirty="0" smtClean="0"/>
              <a:t>Source: BIPM Key Comparison database (http</a:t>
            </a:r>
            <a:r>
              <a:rPr lang="en-GB" sz="1100" dirty="0"/>
              <a:t>://kcdb.bipm.org</a:t>
            </a:r>
            <a:r>
              <a:rPr lang="en-GB" sz="1100" dirty="0" smtClean="0"/>
              <a:t>/)</a:t>
            </a:r>
            <a:endParaRPr lang="en-GB" sz="1100" dirty="0"/>
          </a:p>
        </p:txBody>
      </p:sp>
    </p:spTree>
    <p:extLst>
      <p:ext uri="{BB962C8B-B14F-4D97-AF65-F5344CB8AC3E}">
        <p14:creationId xmlns:p14="http://schemas.microsoft.com/office/powerpoint/2010/main" xmlns="" val="878977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0072" y="2057400"/>
            <a:ext cx="3923928" cy="4114800"/>
          </a:xfrm>
        </p:spPr>
        <p:txBody>
          <a:bodyPr/>
          <a:lstStyle/>
          <a:p>
            <a:r>
              <a:rPr lang="en-GB" sz="4000" dirty="0" smtClean="0"/>
              <a:t>Why do we do comparisons?</a:t>
            </a:r>
            <a:endParaRPr lang="en-GB" sz="4000" dirty="0"/>
          </a:p>
        </p:txBody>
      </p:sp>
      <p:pic>
        <p:nvPicPr>
          <p:cNvPr id="4098" name="Picture 2" descr="\\fpsvr2\users3$\erh\Pictures\GoodPhotos\NPL Nurser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27384"/>
            <a:ext cx="5220073" cy="69600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52925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203032" cy="1143000"/>
          </a:xfrm>
        </p:spPr>
        <p:txBody>
          <a:bodyPr/>
          <a:lstStyle/>
          <a:p>
            <a:r>
              <a:rPr lang="en-GB" dirty="0" smtClean="0"/>
              <a:t>To test and validate an uncertainty budget</a:t>
            </a:r>
            <a:endParaRPr lang="en-GB" dirty="0"/>
          </a:p>
        </p:txBody>
      </p:sp>
      <p:pic>
        <p:nvPicPr>
          <p:cNvPr id="7" name="Picture 6"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47753" y="0"/>
            <a:ext cx="3667637" cy="3600953"/>
          </a:xfrm>
          <a:prstGeom prst="rect">
            <a:avLst/>
          </a:prstGeom>
        </p:spPr>
      </p:pic>
      <p:grpSp>
        <p:nvGrpSpPr>
          <p:cNvPr id="12" name="Group 11"/>
          <p:cNvGrpSpPr/>
          <p:nvPr/>
        </p:nvGrpSpPr>
        <p:grpSpPr>
          <a:xfrm>
            <a:off x="0" y="1700808"/>
            <a:ext cx="9144000" cy="5157192"/>
            <a:chOff x="0" y="1700808"/>
            <a:chExt cx="9144000" cy="5157192"/>
          </a:xfrm>
        </p:grpSpPr>
        <p:sp>
          <p:nvSpPr>
            <p:cNvPr id="8" name="TextBox 7"/>
            <p:cNvSpPr txBox="1"/>
            <p:nvPr/>
          </p:nvSpPr>
          <p:spPr>
            <a:xfrm>
              <a:off x="154390" y="1700808"/>
              <a:ext cx="4824536" cy="830997"/>
            </a:xfrm>
            <a:prstGeom prst="rect">
              <a:avLst/>
            </a:prstGeom>
            <a:noFill/>
          </p:spPr>
          <p:txBody>
            <a:bodyPr wrap="square" rtlCol="0">
              <a:spAutoFit/>
            </a:bodyPr>
            <a:lstStyle/>
            <a:p>
              <a:pPr algn="l"/>
              <a:r>
                <a:rPr lang="en-GB" sz="2400" dirty="0" smtClean="0"/>
                <a:t>Optical method – scan laser beam over surface </a:t>
              </a:r>
            </a:p>
          </p:txBody>
        </p:sp>
        <p:pic>
          <p:nvPicPr>
            <p:cNvPr id="10" name="Picture 9" descr="Screen Clippi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3813095"/>
              <a:ext cx="9144000" cy="3044905"/>
            </a:xfrm>
            <a:prstGeom prst="rect">
              <a:avLst/>
            </a:prstGeom>
          </p:spPr>
        </p:pic>
      </p:grpSp>
      <p:grpSp>
        <p:nvGrpSpPr>
          <p:cNvPr id="14" name="Group 13"/>
          <p:cNvGrpSpPr/>
          <p:nvPr/>
        </p:nvGrpSpPr>
        <p:grpSpPr>
          <a:xfrm>
            <a:off x="-26996" y="2526001"/>
            <a:ext cx="7416590" cy="4344906"/>
            <a:chOff x="-26996" y="2526001"/>
            <a:chExt cx="7416590" cy="4344906"/>
          </a:xfrm>
        </p:grpSpPr>
        <p:sp>
          <p:nvSpPr>
            <p:cNvPr id="11" name="Rectangle 10"/>
            <p:cNvSpPr/>
            <p:nvPr/>
          </p:nvSpPr>
          <p:spPr>
            <a:xfrm>
              <a:off x="179552" y="2526001"/>
              <a:ext cx="4572000" cy="1200329"/>
            </a:xfrm>
            <a:prstGeom prst="rect">
              <a:avLst/>
            </a:prstGeom>
          </p:spPr>
          <p:txBody>
            <a:bodyPr>
              <a:spAutoFit/>
            </a:bodyPr>
            <a:lstStyle/>
            <a:p>
              <a:r>
                <a:rPr lang="en-GB" dirty="0"/>
                <a:t>Contact method – CMM: mechanically scan ball-ended stylus over surface </a:t>
              </a:r>
            </a:p>
          </p:txBody>
        </p:sp>
        <p:pic>
          <p:nvPicPr>
            <p:cNvPr id="13" name="Picture 12" descr="Screen Clippi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996" y="4005064"/>
              <a:ext cx="7416590" cy="2865843"/>
            </a:xfrm>
            <a:prstGeom prst="rect">
              <a:avLst/>
            </a:prstGeom>
          </p:spPr>
        </p:pic>
      </p:grpSp>
    </p:spTree>
    <p:extLst>
      <p:ext uri="{BB962C8B-B14F-4D97-AF65-F5344CB8AC3E}">
        <p14:creationId xmlns:p14="http://schemas.microsoft.com/office/powerpoint/2010/main" xmlns="" val="407812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 methods agree?</a:t>
            </a:r>
            <a:endParaRPr lang="en-GB" dirty="0"/>
          </a:p>
        </p:txBody>
      </p:sp>
      <p:graphicFrame>
        <p:nvGraphicFramePr>
          <p:cNvPr id="4" name="Chart 3"/>
          <p:cNvGraphicFramePr>
            <a:graphicFrameLocks/>
          </p:cNvGraphicFramePr>
          <p:nvPr>
            <p:extLst/>
          </p:nvPr>
        </p:nvGraphicFramePr>
        <p:xfrm>
          <a:off x="323528" y="1700808"/>
          <a:ext cx="4600575" cy="30247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4355976" y="3717032"/>
          <a:ext cx="4600575" cy="295275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5148064" y="2060848"/>
            <a:ext cx="3456384" cy="461665"/>
          </a:xfrm>
          <a:prstGeom prst="rect">
            <a:avLst/>
          </a:prstGeom>
          <a:noFill/>
        </p:spPr>
        <p:txBody>
          <a:bodyPr wrap="square" rtlCol="0">
            <a:spAutoFit/>
          </a:bodyPr>
          <a:lstStyle/>
          <a:p>
            <a:r>
              <a:rPr lang="en-GB" dirty="0" smtClean="0"/>
              <a:t>For some apertures …</a:t>
            </a:r>
            <a:endParaRPr lang="en-GB" dirty="0"/>
          </a:p>
        </p:txBody>
      </p:sp>
    </p:spTree>
    <p:extLst>
      <p:ext uri="{BB962C8B-B14F-4D97-AF65-F5344CB8AC3E}">
        <p14:creationId xmlns:p14="http://schemas.microsoft.com/office/powerpoint/2010/main" xmlns="" val="678812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Lab-to-lab </a:t>
            </a:r>
            <a:br>
              <a:rPr lang="en-GB" dirty="0" smtClean="0"/>
            </a:br>
            <a:r>
              <a:rPr lang="en-GB" b="0" dirty="0" smtClean="0"/>
              <a:t>(results of a scientific comparison)</a:t>
            </a:r>
            <a:endParaRPr lang="en-GB" b="0" dirty="0"/>
          </a:p>
        </p:txBody>
      </p:sp>
      <p:sp>
        <p:nvSpPr>
          <p:cNvPr id="3" name="Content Placeholder 2"/>
          <p:cNvSpPr>
            <a:spLocks noGrp="1"/>
          </p:cNvSpPr>
          <p:nvPr>
            <p:ph idx="1"/>
          </p:nvPr>
        </p:nvSpPr>
        <p:spPr/>
        <p:txBody>
          <a:bodyPr/>
          <a:lstStyle/>
          <a:p>
            <a:endParaRPr lang="en-GB"/>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5625" y="1380798"/>
            <a:ext cx="8998375" cy="5562631"/>
          </a:xfrm>
          <a:prstGeom prst="rect">
            <a:avLst/>
          </a:prstGeom>
        </p:spPr>
      </p:pic>
      <p:sp>
        <p:nvSpPr>
          <p:cNvPr id="5" name="Rounded Rectangular Callout 4"/>
          <p:cNvSpPr/>
          <p:nvPr/>
        </p:nvSpPr>
        <p:spPr bwMode="auto">
          <a:xfrm>
            <a:off x="5580112" y="1380798"/>
            <a:ext cx="3168352" cy="824066"/>
          </a:xfrm>
          <a:prstGeom prst="wedgeRoundRectCallout">
            <a:avLst>
              <a:gd name="adj1" fmla="val -63162"/>
              <a:gd name="adj2" fmla="val 113294"/>
              <a:gd name="adj3" fmla="val 16667"/>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ea typeface="ヒラギノ角ゴ Pro W3" pitchFamily="28" charset="-128"/>
              </a:rPr>
              <a:t>Interesting! What can</a:t>
            </a:r>
            <a:r>
              <a:rPr kumimoji="0" lang="en-GB" sz="2400" b="0" i="0" u="none" strike="noStrike" cap="none" normalizeH="0" dirty="0" smtClean="0">
                <a:ln>
                  <a:noFill/>
                </a:ln>
                <a:solidFill>
                  <a:schemeClr val="tx1"/>
                </a:solidFill>
                <a:effectLst/>
                <a:latin typeface="Arial" charset="0"/>
                <a:ea typeface="ヒラギノ角ゴ Pro W3" pitchFamily="28" charset="-128"/>
              </a:rPr>
              <a:t> I learn?</a:t>
            </a:r>
            <a:endParaRPr kumimoji="0" lang="en-GB" sz="2400" b="0" i="0" u="none" strike="noStrike" cap="none" normalizeH="0" baseline="0" dirty="0" smtClean="0">
              <a:ln>
                <a:noFill/>
              </a:ln>
              <a:solidFill>
                <a:schemeClr val="tx1"/>
              </a:solidFill>
              <a:effectLst/>
              <a:latin typeface="Arial" charset="0"/>
              <a:ea typeface="ヒラギノ角ゴ Pro W3" pitchFamily="28" charset="-128"/>
            </a:endParaRPr>
          </a:p>
        </p:txBody>
      </p:sp>
    </p:spTree>
    <p:extLst>
      <p:ext uri="{BB962C8B-B14F-4D97-AF65-F5344CB8AC3E}">
        <p14:creationId xmlns:p14="http://schemas.microsoft.com/office/powerpoint/2010/main" xmlns="" val="2017191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trade</a:t>
            </a:r>
            <a:endParaRPr lang="en-GB" dirty="0"/>
          </a:p>
        </p:txBody>
      </p:sp>
      <p:sp>
        <p:nvSpPr>
          <p:cNvPr id="3" name="Content Placeholder 2"/>
          <p:cNvSpPr>
            <a:spLocks noGrp="1"/>
          </p:cNvSpPr>
          <p:nvPr>
            <p:ph idx="1"/>
          </p:nvPr>
        </p:nvSpPr>
        <p:spPr/>
        <p:txBody>
          <a:bodyPr/>
          <a:lstStyle/>
          <a:p>
            <a:r>
              <a:rPr lang="en-GB" dirty="0">
                <a:solidFill>
                  <a:schemeClr val="tx1"/>
                </a:solidFill>
              </a:rPr>
              <a:t>The CIPM MRA responds to the need for an open, transparent and comprehensive scheme to </a:t>
            </a:r>
            <a:r>
              <a:rPr lang="en-GB" dirty="0">
                <a:solidFill>
                  <a:schemeClr val="accent1"/>
                </a:solidFill>
              </a:rPr>
              <a:t>give users reliable quantitative information on the comparability of national metrology services </a:t>
            </a:r>
            <a:r>
              <a:rPr lang="en-GB" dirty="0">
                <a:solidFill>
                  <a:schemeClr val="tx1"/>
                </a:solidFill>
              </a:rPr>
              <a:t>and to provide the technical basis for wider agreements negotiated for international trade, commerce and regulatory affairs.</a:t>
            </a:r>
          </a:p>
        </p:txBody>
      </p:sp>
    </p:spTree>
    <p:extLst>
      <p:ext uri="{BB962C8B-B14F-4D97-AF65-F5344CB8AC3E}">
        <p14:creationId xmlns:p14="http://schemas.microsoft.com/office/powerpoint/2010/main" xmlns="" val="1133540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333874" y="6248400"/>
            <a:ext cx="5065712" cy="6096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ヒラギノ角ゴ Pro W3" pitchFamily="28" charset="-128"/>
            </a:endParaRPr>
          </a:p>
        </p:txBody>
      </p:sp>
      <p:sp>
        <p:nvSpPr>
          <p:cNvPr id="2" name="Rectangle 1"/>
          <p:cNvSpPr/>
          <p:nvPr/>
        </p:nvSpPr>
        <p:spPr bwMode="auto">
          <a:xfrm>
            <a:off x="1816349" y="6365875"/>
            <a:ext cx="3532187" cy="4921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ヒラギノ角ゴ Pro W3" pitchFamily="28" charset="-128"/>
            </a:endParaRPr>
          </a:p>
        </p:txBody>
      </p:sp>
      <p:sp>
        <p:nvSpPr>
          <p:cNvPr id="26626" name="Rectangle 2"/>
          <p:cNvSpPr>
            <a:spLocks noGrp="1" noChangeArrowheads="1"/>
          </p:cNvSpPr>
          <p:nvPr>
            <p:ph type="title"/>
          </p:nvPr>
        </p:nvSpPr>
        <p:spPr>
          <a:xfrm>
            <a:off x="-45788" y="0"/>
            <a:ext cx="7772400" cy="1143000"/>
          </a:xfrm>
        </p:spPr>
        <p:txBody>
          <a:bodyPr/>
          <a:lstStyle/>
          <a:p>
            <a:r>
              <a:rPr lang="en-GB" altLang="en-US" sz="2400" dirty="0"/>
              <a:t>SI </a:t>
            </a:r>
            <a:r>
              <a:rPr lang="en-GB" altLang="en-US" sz="2400" dirty="0" smtClean="0"/>
              <a:t>traceability</a:t>
            </a:r>
            <a:br>
              <a:rPr lang="en-GB" altLang="en-US" sz="2400" dirty="0" smtClean="0"/>
            </a:br>
            <a:r>
              <a:rPr lang="en-GB" altLang="en-US" sz="2400" dirty="0" smtClean="0"/>
              <a:t>Mutual Recognition Arrangement</a:t>
            </a:r>
            <a:endParaRPr lang="en-GB" altLang="en-US" sz="2400" dirty="0"/>
          </a:p>
        </p:txBody>
      </p:sp>
      <p:sp>
        <p:nvSpPr>
          <p:cNvPr id="26627" name="Rectangle 3"/>
          <p:cNvSpPr>
            <a:spLocks noChangeArrowheads="1"/>
          </p:cNvSpPr>
          <p:nvPr/>
        </p:nvSpPr>
        <p:spPr bwMode="auto">
          <a:xfrm>
            <a:off x="4672261" y="1438275"/>
            <a:ext cx="7938" cy="25400"/>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628" name="Rectangle 4"/>
          <p:cNvSpPr>
            <a:spLocks noChangeArrowheads="1"/>
          </p:cNvSpPr>
          <p:nvPr/>
        </p:nvSpPr>
        <p:spPr bwMode="auto">
          <a:xfrm>
            <a:off x="4592886" y="1471613"/>
            <a:ext cx="79375" cy="7937"/>
          </a:xfrm>
          <a:prstGeom prst="rect">
            <a:avLst/>
          </a:prstGeom>
          <a:solidFill>
            <a:srgbClr val="D900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629" name="Rectangle 5"/>
          <p:cNvSpPr>
            <a:spLocks noChangeArrowheads="1"/>
          </p:cNvSpPr>
          <p:nvPr/>
        </p:nvSpPr>
        <p:spPr bwMode="auto">
          <a:xfrm>
            <a:off x="4672261" y="1430338"/>
            <a:ext cx="7938" cy="33337"/>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630" name="Rectangle 6"/>
          <p:cNvSpPr>
            <a:spLocks noChangeArrowheads="1"/>
          </p:cNvSpPr>
          <p:nvPr/>
        </p:nvSpPr>
        <p:spPr bwMode="auto">
          <a:xfrm>
            <a:off x="4592886" y="1471613"/>
            <a:ext cx="79375" cy="7937"/>
          </a:xfrm>
          <a:prstGeom prst="rect">
            <a:avLst/>
          </a:prstGeom>
          <a:solidFill>
            <a:srgbClr val="D900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grpSp>
        <p:nvGrpSpPr>
          <p:cNvPr id="26631" name="Group 7"/>
          <p:cNvGrpSpPr>
            <a:grpSpLocks/>
          </p:cNvGrpSpPr>
          <p:nvPr/>
        </p:nvGrpSpPr>
        <p:grpSpPr bwMode="auto">
          <a:xfrm>
            <a:off x="1690936" y="3124200"/>
            <a:ext cx="4800600" cy="3657600"/>
            <a:chOff x="1872" y="2016"/>
            <a:chExt cx="3024" cy="2304"/>
          </a:xfrm>
        </p:grpSpPr>
        <p:sp>
          <p:nvSpPr>
            <p:cNvPr id="26632" name="Line 8"/>
            <p:cNvSpPr>
              <a:spLocks noChangeShapeType="1"/>
            </p:cNvSpPr>
            <p:nvPr/>
          </p:nvSpPr>
          <p:spPr bwMode="auto">
            <a:xfrm>
              <a:off x="1872" y="2016"/>
              <a:ext cx="912" cy="2064"/>
            </a:xfrm>
            <a:prstGeom prst="line">
              <a:avLst/>
            </a:prstGeom>
            <a:noFill/>
            <a:ln w="12700">
              <a:solidFill>
                <a:srgbClr val="00489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6633" name="Line 9"/>
            <p:cNvSpPr>
              <a:spLocks noChangeShapeType="1"/>
            </p:cNvSpPr>
            <p:nvPr/>
          </p:nvSpPr>
          <p:spPr bwMode="auto">
            <a:xfrm flipH="1">
              <a:off x="4032" y="2016"/>
              <a:ext cx="864" cy="2064"/>
            </a:xfrm>
            <a:prstGeom prst="line">
              <a:avLst/>
            </a:prstGeom>
            <a:noFill/>
            <a:ln w="12700">
              <a:solidFill>
                <a:srgbClr val="00489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6634" name="Text Box 10"/>
            <p:cNvSpPr txBox="1">
              <a:spLocks noChangeArrowheads="1"/>
            </p:cNvSpPr>
            <p:nvPr/>
          </p:nvSpPr>
          <p:spPr bwMode="auto">
            <a:xfrm>
              <a:off x="2784" y="3120"/>
              <a:ext cx="1392" cy="346"/>
            </a:xfrm>
            <a:prstGeom prst="rect">
              <a:avLst/>
            </a:prstGeom>
            <a:solidFill>
              <a:schemeClr val="accent1"/>
            </a:solidFill>
            <a:ln>
              <a:noFill/>
            </a:ln>
            <a:effectLst/>
            <a:extLst>
              <a:ext uri="{91240B29-F687-4F45-9708-019B960494DF}">
                <a14:hiddenLine xmlns:a14="http://schemas.microsoft.com/office/drawing/2010/main" xmlns="" w="12700">
                  <a:solidFill>
                    <a:srgbClr val="00489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GB" altLang="en-US" sz="1200">
                  <a:solidFill>
                    <a:schemeClr val="bg1"/>
                  </a:solidFill>
                </a:rPr>
                <a:t>Accredited Calibration</a:t>
              </a:r>
            </a:p>
            <a:p>
              <a:pPr algn="ctr">
                <a:spcBef>
                  <a:spcPct val="50000"/>
                </a:spcBef>
              </a:pPr>
              <a:r>
                <a:rPr lang="en-GB" altLang="en-US" sz="1200">
                  <a:solidFill>
                    <a:schemeClr val="bg1"/>
                  </a:solidFill>
                </a:rPr>
                <a:t>Laboratories</a:t>
              </a:r>
            </a:p>
          </p:txBody>
        </p:sp>
        <p:sp>
          <p:nvSpPr>
            <p:cNvPr id="26635" name="Line 11"/>
            <p:cNvSpPr>
              <a:spLocks noChangeShapeType="1"/>
            </p:cNvSpPr>
            <p:nvPr/>
          </p:nvSpPr>
          <p:spPr bwMode="auto">
            <a:xfrm flipH="1">
              <a:off x="2832" y="2496"/>
              <a:ext cx="240" cy="576"/>
            </a:xfrm>
            <a:prstGeom prst="line">
              <a:avLst/>
            </a:prstGeom>
            <a:noFill/>
            <a:ln w="12700">
              <a:solidFill>
                <a:srgbClr val="00489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6636" name="Line 12"/>
            <p:cNvSpPr>
              <a:spLocks noChangeShapeType="1"/>
            </p:cNvSpPr>
            <p:nvPr/>
          </p:nvSpPr>
          <p:spPr bwMode="auto">
            <a:xfrm>
              <a:off x="3792" y="2496"/>
              <a:ext cx="240" cy="576"/>
            </a:xfrm>
            <a:prstGeom prst="line">
              <a:avLst/>
            </a:prstGeom>
            <a:noFill/>
            <a:ln w="12700">
              <a:solidFill>
                <a:srgbClr val="00489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6637" name="Line 13"/>
            <p:cNvSpPr>
              <a:spLocks noChangeShapeType="1"/>
            </p:cNvSpPr>
            <p:nvPr/>
          </p:nvSpPr>
          <p:spPr bwMode="auto">
            <a:xfrm>
              <a:off x="3456" y="2640"/>
              <a:ext cx="0" cy="432"/>
            </a:xfrm>
            <a:prstGeom prst="line">
              <a:avLst/>
            </a:prstGeom>
            <a:noFill/>
            <a:ln w="12700">
              <a:solidFill>
                <a:srgbClr val="00489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6638" name="Line 14"/>
            <p:cNvSpPr>
              <a:spLocks noChangeShapeType="1"/>
            </p:cNvSpPr>
            <p:nvPr/>
          </p:nvSpPr>
          <p:spPr bwMode="auto">
            <a:xfrm>
              <a:off x="3456" y="3552"/>
              <a:ext cx="0" cy="432"/>
            </a:xfrm>
            <a:prstGeom prst="line">
              <a:avLst/>
            </a:prstGeom>
            <a:noFill/>
            <a:ln w="12700">
              <a:solidFill>
                <a:srgbClr val="00489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6639" name="Text Box 15"/>
            <p:cNvSpPr txBox="1">
              <a:spLocks noChangeArrowheads="1"/>
            </p:cNvSpPr>
            <p:nvPr/>
          </p:nvSpPr>
          <p:spPr bwMode="auto">
            <a:xfrm>
              <a:off x="2496" y="2640"/>
              <a:ext cx="48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00489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GB" altLang="en-US" sz="1200"/>
                <a:t>auditing</a:t>
              </a:r>
            </a:p>
          </p:txBody>
        </p:sp>
        <p:sp>
          <p:nvSpPr>
            <p:cNvPr id="26640" name="Text Box 16"/>
            <p:cNvSpPr txBox="1">
              <a:spLocks noChangeArrowheads="1"/>
            </p:cNvSpPr>
            <p:nvPr/>
          </p:nvSpPr>
          <p:spPr bwMode="auto">
            <a:xfrm>
              <a:off x="3072" y="2688"/>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00489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GB" altLang="en-US" sz="1200" dirty="0"/>
                <a:t>procedures</a:t>
              </a:r>
            </a:p>
          </p:txBody>
        </p:sp>
        <p:sp>
          <p:nvSpPr>
            <p:cNvPr id="26641" name="Text Box 17"/>
            <p:cNvSpPr txBox="1">
              <a:spLocks noChangeArrowheads="1"/>
            </p:cNvSpPr>
            <p:nvPr/>
          </p:nvSpPr>
          <p:spPr bwMode="auto">
            <a:xfrm>
              <a:off x="3783" y="2496"/>
              <a:ext cx="72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00489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GB" altLang="en-US" sz="1200" dirty="0"/>
                <a:t>t</a:t>
              </a:r>
              <a:r>
                <a:rPr lang="en-GB" altLang="en-US" sz="1200" dirty="0" smtClean="0"/>
                <a:t>ransfer </a:t>
              </a:r>
              <a:r>
                <a:rPr lang="en-GB" altLang="en-US" sz="1200" dirty="0"/>
                <a:t>standards</a:t>
              </a:r>
            </a:p>
          </p:txBody>
        </p:sp>
        <p:sp>
          <p:nvSpPr>
            <p:cNvPr id="26642" name="Text Box 18"/>
            <p:cNvSpPr txBox="1">
              <a:spLocks noChangeArrowheads="1"/>
            </p:cNvSpPr>
            <p:nvPr/>
          </p:nvSpPr>
          <p:spPr bwMode="auto">
            <a:xfrm>
              <a:off x="3072" y="3648"/>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00489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GB" altLang="en-US" sz="1200" dirty="0"/>
                <a:t>calibration</a:t>
              </a:r>
            </a:p>
          </p:txBody>
        </p:sp>
        <p:sp>
          <p:nvSpPr>
            <p:cNvPr id="26643" name="Text Box 19"/>
            <p:cNvSpPr txBox="1">
              <a:spLocks noChangeArrowheads="1"/>
            </p:cNvSpPr>
            <p:nvPr/>
          </p:nvSpPr>
          <p:spPr bwMode="auto">
            <a:xfrm>
              <a:off x="2880" y="4058"/>
              <a:ext cx="1152" cy="262"/>
            </a:xfrm>
            <a:prstGeom prst="rect">
              <a:avLst/>
            </a:prstGeom>
            <a:noFill/>
            <a:ln w="19050">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GB" altLang="en-US" sz="2000" b="1" dirty="0"/>
                <a:t>INDUSTRY</a:t>
              </a:r>
            </a:p>
          </p:txBody>
        </p:sp>
      </p:grpSp>
      <p:grpSp>
        <p:nvGrpSpPr>
          <p:cNvPr id="26644" name="Group 20"/>
          <p:cNvGrpSpPr>
            <a:grpSpLocks/>
          </p:cNvGrpSpPr>
          <p:nvPr/>
        </p:nvGrpSpPr>
        <p:grpSpPr bwMode="auto">
          <a:xfrm>
            <a:off x="395536" y="1219200"/>
            <a:ext cx="7397751" cy="2792413"/>
            <a:chOff x="1056" y="816"/>
            <a:chExt cx="4660" cy="1759"/>
          </a:xfrm>
        </p:grpSpPr>
        <p:sp>
          <p:nvSpPr>
            <p:cNvPr id="26645" name="Rectangle 21"/>
            <p:cNvSpPr>
              <a:spLocks noChangeArrowheads="1"/>
            </p:cNvSpPr>
            <p:nvPr/>
          </p:nvSpPr>
          <p:spPr bwMode="auto">
            <a:xfrm>
              <a:off x="1728" y="912"/>
              <a:ext cx="3388" cy="1018"/>
            </a:xfrm>
            <a:prstGeom prst="rect">
              <a:avLst/>
            </a:prstGeom>
            <a:solidFill>
              <a:srgbClr val="CDCDC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646" name="Oval 22"/>
            <p:cNvSpPr>
              <a:spLocks noChangeArrowheads="1"/>
            </p:cNvSpPr>
            <p:nvPr/>
          </p:nvSpPr>
          <p:spPr bwMode="auto">
            <a:xfrm>
              <a:off x="2880" y="1680"/>
              <a:ext cx="1104" cy="816"/>
            </a:xfrm>
            <a:prstGeom prst="ellipse">
              <a:avLst/>
            </a:prstGeom>
            <a:solidFill>
              <a:schemeClr val="tx2">
                <a:lumMod val="20000"/>
                <a:lumOff val="80000"/>
              </a:schemeClr>
            </a:solidFill>
            <a:ln w="19050">
              <a:solidFill>
                <a:schemeClr val="bg2"/>
              </a:solidFill>
              <a:prstDash val="sysDot"/>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6647" name="Freeform 23"/>
            <p:cNvSpPr>
              <a:spLocks/>
            </p:cNvSpPr>
            <p:nvPr/>
          </p:nvSpPr>
          <p:spPr bwMode="auto">
            <a:xfrm>
              <a:off x="1205" y="1027"/>
              <a:ext cx="1068" cy="796"/>
            </a:xfrm>
            <a:custGeom>
              <a:avLst/>
              <a:gdLst>
                <a:gd name="T0" fmla="*/ 587 w 1068"/>
                <a:gd name="T1" fmla="*/ 792 h 796"/>
                <a:gd name="T2" fmla="*/ 666 w 1068"/>
                <a:gd name="T3" fmla="*/ 782 h 796"/>
                <a:gd name="T4" fmla="*/ 741 w 1068"/>
                <a:gd name="T5" fmla="*/ 764 h 796"/>
                <a:gd name="T6" fmla="*/ 809 w 1068"/>
                <a:gd name="T7" fmla="*/ 737 h 796"/>
                <a:gd name="T8" fmla="*/ 871 w 1068"/>
                <a:gd name="T9" fmla="*/ 704 h 796"/>
                <a:gd name="T10" fmla="*/ 927 w 1068"/>
                <a:gd name="T11" fmla="*/ 665 h 796"/>
                <a:gd name="T12" fmla="*/ 976 w 1068"/>
                <a:gd name="T13" fmla="*/ 620 h 796"/>
                <a:gd name="T14" fmla="*/ 1014 w 1068"/>
                <a:gd name="T15" fmla="*/ 570 h 796"/>
                <a:gd name="T16" fmla="*/ 1043 w 1068"/>
                <a:gd name="T17" fmla="*/ 516 h 796"/>
                <a:gd name="T18" fmla="*/ 1061 w 1068"/>
                <a:gd name="T19" fmla="*/ 459 h 796"/>
                <a:gd name="T20" fmla="*/ 1068 w 1068"/>
                <a:gd name="T21" fmla="*/ 398 h 796"/>
                <a:gd name="T22" fmla="*/ 1061 w 1068"/>
                <a:gd name="T23" fmla="*/ 337 h 796"/>
                <a:gd name="T24" fmla="*/ 1043 w 1068"/>
                <a:gd name="T25" fmla="*/ 280 h 796"/>
                <a:gd name="T26" fmla="*/ 1014 w 1068"/>
                <a:gd name="T27" fmla="*/ 226 h 796"/>
                <a:gd name="T28" fmla="*/ 976 w 1068"/>
                <a:gd name="T29" fmla="*/ 176 h 796"/>
                <a:gd name="T30" fmla="*/ 927 w 1068"/>
                <a:gd name="T31" fmla="*/ 131 h 796"/>
                <a:gd name="T32" fmla="*/ 871 w 1068"/>
                <a:gd name="T33" fmla="*/ 92 h 796"/>
                <a:gd name="T34" fmla="*/ 809 w 1068"/>
                <a:gd name="T35" fmla="*/ 58 h 796"/>
                <a:gd name="T36" fmla="*/ 741 w 1068"/>
                <a:gd name="T37" fmla="*/ 32 h 796"/>
                <a:gd name="T38" fmla="*/ 666 w 1068"/>
                <a:gd name="T39" fmla="*/ 13 h 796"/>
                <a:gd name="T40" fmla="*/ 587 w 1068"/>
                <a:gd name="T41" fmla="*/ 2 h 796"/>
                <a:gd name="T42" fmla="*/ 505 w 1068"/>
                <a:gd name="T43" fmla="*/ 2 h 796"/>
                <a:gd name="T44" fmla="*/ 425 w 1068"/>
                <a:gd name="T45" fmla="*/ 9 h 796"/>
                <a:gd name="T46" fmla="*/ 350 w 1068"/>
                <a:gd name="T47" fmla="*/ 25 h 796"/>
                <a:gd name="T48" fmla="*/ 279 w 1068"/>
                <a:gd name="T49" fmla="*/ 49 h 796"/>
                <a:gd name="T50" fmla="*/ 213 w 1068"/>
                <a:gd name="T51" fmla="*/ 80 h 796"/>
                <a:gd name="T52" fmla="*/ 156 w 1068"/>
                <a:gd name="T53" fmla="*/ 117 h 796"/>
                <a:gd name="T54" fmla="*/ 105 w 1068"/>
                <a:gd name="T55" fmla="*/ 160 h 796"/>
                <a:gd name="T56" fmla="*/ 64 w 1068"/>
                <a:gd name="T57" fmla="*/ 209 h 796"/>
                <a:gd name="T58" fmla="*/ 31 w 1068"/>
                <a:gd name="T59" fmla="*/ 261 h 796"/>
                <a:gd name="T60" fmla="*/ 10 w 1068"/>
                <a:gd name="T61" fmla="*/ 318 h 796"/>
                <a:gd name="T62" fmla="*/ 0 w 1068"/>
                <a:gd name="T63" fmla="*/ 377 h 796"/>
                <a:gd name="T64" fmla="*/ 1 w 1068"/>
                <a:gd name="T65" fmla="*/ 438 h 796"/>
                <a:gd name="T66" fmla="*/ 17 w 1068"/>
                <a:gd name="T67" fmla="*/ 497 h 796"/>
                <a:gd name="T68" fmla="*/ 41 w 1068"/>
                <a:gd name="T69" fmla="*/ 553 h 796"/>
                <a:gd name="T70" fmla="*/ 76 w 1068"/>
                <a:gd name="T71" fmla="*/ 603 h 796"/>
                <a:gd name="T72" fmla="*/ 121 w 1068"/>
                <a:gd name="T73" fmla="*/ 650 h 796"/>
                <a:gd name="T74" fmla="*/ 175 w 1068"/>
                <a:gd name="T75" fmla="*/ 691 h 796"/>
                <a:gd name="T76" fmla="*/ 236 w 1068"/>
                <a:gd name="T77" fmla="*/ 726 h 796"/>
                <a:gd name="T78" fmla="*/ 302 w 1068"/>
                <a:gd name="T79" fmla="*/ 756 h 796"/>
                <a:gd name="T80" fmla="*/ 375 w 1068"/>
                <a:gd name="T81" fmla="*/ 777 h 796"/>
                <a:gd name="T82" fmla="*/ 451 w 1068"/>
                <a:gd name="T83" fmla="*/ 790 h 796"/>
                <a:gd name="T84" fmla="*/ 533 w 1068"/>
                <a:gd name="T85" fmla="*/ 796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68" h="796">
                  <a:moveTo>
                    <a:pt x="533" y="796"/>
                  </a:moveTo>
                  <a:lnTo>
                    <a:pt x="561" y="794"/>
                  </a:lnTo>
                  <a:lnTo>
                    <a:pt x="587" y="792"/>
                  </a:lnTo>
                  <a:lnTo>
                    <a:pt x="614" y="790"/>
                  </a:lnTo>
                  <a:lnTo>
                    <a:pt x="640" y="787"/>
                  </a:lnTo>
                  <a:lnTo>
                    <a:pt x="666" y="782"/>
                  </a:lnTo>
                  <a:lnTo>
                    <a:pt x="691" y="777"/>
                  </a:lnTo>
                  <a:lnTo>
                    <a:pt x="717" y="771"/>
                  </a:lnTo>
                  <a:lnTo>
                    <a:pt x="741" y="764"/>
                  </a:lnTo>
                  <a:lnTo>
                    <a:pt x="764" y="756"/>
                  </a:lnTo>
                  <a:lnTo>
                    <a:pt x="786" y="747"/>
                  </a:lnTo>
                  <a:lnTo>
                    <a:pt x="809" y="737"/>
                  </a:lnTo>
                  <a:lnTo>
                    <a:pt x="831" y="726"/>
                  </a:lnTo>
                  <a:lnTo>
                    <a:pt x="852" y="716"/>
                  </a:lnTo>
                  <a:lnTo>
                    <a:pt x="871" y="704"/>
                  </a:lnTo>
                  <a:lnTo>
                    <a:pt x="892" y="691"/>
                  </a:lnTo>
                  <a:lnTo>
                    <a:pt x="910" y="679"/>
                  </a:lnTo>
                  <a:lnTo>
                    <a:pt x="927" y="665"/>
                  </a:lnTo>
                  <a:lnTo>
                    <a:pt x="944" y="650"/>
                  </a:lnTo>
                  <a:lnTo>
                    <a:pt x="960" y="636"/>
                  </a:lnTo>
                  <a:lnTo>
                    <a:pt x="976" y="620"/>
                  </a:lnTo>
                  <a:lnTo>
                    <a:pt x="989" y="603"/>
                  </a:lnTo>
                  <a:lnTo>
                    <a:pt x="1002" y="587"/>
                  </a:lnTo>
                  <a:lnTo>
                    <a:pt x="1014" y="570"/>
                  </a:lnTo>
                  <a:lnTo>
                    <a:pt x="1024" y="553"/>
                  </a:lnTo>
                  <a:lnTo>
                    <a:pt x="1035" y="533"/>
                  </a:lnTo>
                  <a:lnTo>
                    <a:pt x="1043" y="516"/>
                  </a:lnTo>
                  <a:lnTo>
                    <a:pt x="1050" y="497"/>
                  </a:lnTo>
                  <a:lnTo>
                    <a:pt x="1055" y="478"/>
                  </a:lnTo>
                  <a:lnTo>
                    <a:pt x="1061" y="459"/>
                  </a:lnTo>
                  <a:lnTo>
                    <a:pt x="1064" y="438"/>
                  </a:lnTo>
                  <a:lnTo>
                    <a:pt x="1066" y="419"/>
                  </a:lnTo>
                  <a:lnTo>
                    <a:pt x="1068" y="398"/>
                  </a:lnTo>
                  <a:lnTo>
                    <a:pt x="1066" y="377"/>
                  </a:lnTo>
                  <a:lnTo>
                    <a:pt x="1064" y="358"/>
                  </a:lnTo>
                  <a:lnTo>
                    <a:pt x="1061" y="337"/>
                  </a:lnTo>
                  <a:lnTo>
                    <a:pt x="1055" y="318"/>
                  </a:lnTo>
                  <a:lnTo>
                    <a:pt x="1050" y="299"/>
                  </a:lnTo>
                  <a:lnTo>
                    <a:pt x="1043" y="280"/>
                  </a:lnTo>
                  <a:lnTo>
                    <a:pt x="1035" y="261"/>
                  </a:lnTo>
                  <a:lnTo>
                    <a:pt x="1024" y="243"/>
                  </a:lnTo>
                  <a:lnTo>
                    <a:pt x="1014" y="226"/>
                  </a:lnTo>
                  <a:lnTo>
                    <a:pt x="1002" y="209"/>
                  </a:lnTo>
                  <a:lnTo>
                    <a:pt x="989" y="193"/>
                  </a:lnTo>
                  <a:lnTo>
                    <a:pt x="976" y="176"/>
                  </a:lnTo>
                  <a:lnTo>
                    <a:pt x="960" y="160"/>
                  </a:lnTo>
                  <a:lnTo>
                    <a:pt x="944" y="146"/>
                  </a:lnTo>
                  <a:lnTo>
                    <a:pt x="927" y="131"/>
                  </a:lnTo>
                  <a:lnTo>
                    <a:pt x="910" y="117"/>
                  </a:lnTo>
                  <a:lnTo>
                    <a:pt x="892" y="105"/>
                  </a:lnTo>
                  <a:lnTo>
                    <a:pt x="871" y="92"/>
                  </a:lnTo>
                  <a:lnTo>
                    <a:pt x="852" y="80"/>
                  </a:lnTo>
                  <a:lnTo>
                    <a:pt x="831" y="68"/>
                  </a:lnTo>
                  <a:lnTo>
                    <a:pt x="809" y="58"/>
                  </a:lnTo>
                  <a:lnTo>
                    <a:pt x="786" y="49"/>
                  </a:lnTo>
                  <a:lnTo>
                    <a:pt x="764" y="40"/>
                  </a:lnTo>
                  <a:lnTo>
                    <a:pt x="741" y="32"/>
                  </a:lnTo>
                  <a:lnTo>
                    <a:pt x="717" y="25"/>
                  </a:lnTo>
                  <a:lnTo>
                    <a:pt x="691" y="19"/>
                  </a:lnTo>
                  <a:lnTo>
                    <a:pt x="666" y="13"/>
                  </a:lnTo>
                  <a:lnTo>
                    <a:pt x="640" y="9"/>
                  </a:lnTo>
                  <a:lnTo>
                    <a:pt x="614" y="6"/>
                  </a:lnTo>
                  <a:lnTo>
                    <a:pt x="587" y="2"/>
                  </a:lnTo>
                  <a:lnTo>
                    <a:pt x="561" y="2"/>
                  </a:lnTo>
                  <a:lnTo>
                    <a:pt x="533" y="0"/>
                  </a:lnTo>
                  <a:lnTo>
                    <a:pt x="505" y="2"/>
                  </a:lnTo>
                  <a:lnTo>
                    <a:pt x="479" y="2"/>
                  </a:lnTo>
                  <a:lnTo>
                    <a:pt x="451" y="6"/>
                  </a:lnTo>
                  <a:lnTo>
                    <a:pt x="425" y="9"/>
                  </a:lnTo>
                  <a:lnTo>
                    <a:pt x="399" y="13"/>
                  </a:lnTo>
                  <a:lnTo>
                    <a:pt x="375" y="19"/>
                  </a:lnTo>
                  <a:lnTo>
                    <a:pt x="350" y="25"/>
                  </a:lnTo>
                  <a:lnTo>
                    <a:pt x="326" y="32"/>
                  </a:lnTo>
                  <a:lnTo>
                    <a:pt x="302" y="40"/>
                  </a:lnTo>
                  <a:lnTo>
                    <a:pt x="279" y="49"/>
                  </a:lnTo>
                  <a:lnTo>
                    <a:pt x="257" y="58"/>
                  </a:lnTo>
                  <a:lnTo>
                    <a:pt x="236" y="68"/>
                  </a:lnTo>
                  <a:lnTo>
                    <a:pt x="213" y="80"/>
                  </a:lnTo>
                  <a:lnTo>
                    <a:pt x="194" y="92"/>
                  </a:lnTo>
                  <a:lnTo>
                    <a:pt x="175" y="105"/>
                  </a:lnTo>
                  <a:lnTo>
                    <a:pt x="156" y="117"/>
                  </a:lnTo>
                  <a:lnTo>
                    <a:pt x="138" y="131"/>
                  </a:lnTo>
                  <a:lnTo>
                    <a:pt x="121" y="146"/>
                  </a:lnTo>
                  <a:lnTo>
                    <a:pt x="105" y="160"/>
                  </a:lnTo>
                  <a:lnTo>
                    <a:pt x="90" y="176"/>
                  </a:lnTo>
                  <a:lnTo>
                    <a:pt x="76" y="193"/>
                  </a:lnTo>
                  <a:lnTo>
                    <a:pt x="64" y="209"/>
                  </a:lnTo>
                  <a:lnTo>
                    <a:pt x="52" y="226"/>
                  </a:lnTo>
                  <a:lnTo>
                    <a:pt x="41" y="243"/>
                  </a:lnTo>
                  <a:lnTo>
                    <a:pt x="31" y="261"/>
                  </a:lnTo>
                  <a:lnTo>
                    <a:pt x="24" y="280"/>
                  </a:lnTo>
                  <a:lnTo>
                    <a:pt x="17" y="299"/>
                  </a:lnTo>
                  <a:lnTo>
                    <a:pt x="10" y="318"/>
                  </a:lnTo>
                  <a:lnTo>
                    <a:pt x="5" y="337"/>
                  </a:lnTo>
                  <a:lnTo>
                    <a:pt x="1" y="358"/>
                  </a:lnTo>
                  <a:lnTo>
                    <a:pt x="0" y="377"/>
                  </a:lnTo>
                  <a:lnTo>
                    <a:pt x="0" y="398"/>
                  </a:lnTo>
                  <a:lnTo>
                    <a:pt x="0" y="419"/>
                  </a:lnTo>
                  <a:lnTo>
                    <a:pt x="1" y="438"/>
                  </a:lnTo>
                  <a:lnTo>
                    <a:pt x="5" y="459"/>
                  </a:lnTo>
                  <a:lnTo>
                    <a:pt x="10" y="478"/>
                  </a:lnTo>
                  <a:lnTo>
                    <a:pt x="17" y="497"/>
                  </a:lnTo>
                  <a:lnTo>
                    <a:pt x="24" y="516"/>
                  </a:lnTo>
                  <a:lnTo>
                    <a:pt x="31" y="533"/>
                  </a:lnTo>
                  <a:lnTo>
                    <a:pt x="41" y="553"/>
                  </a:lnTo>
                  <a:lnTo>
                    <a:pt x="52" y="570"/>
                  </a:lnTo>
                  <a:lnTo>
                    <a:pt x="64" y="587"/>
                  </a:lnTo>
                  <a:lnTo>
                    <a:pt x="76" y="603"/>
                  </a:lnTo>
                  <a:lnTo>
                    <a:pt x="90" y="620"/>
                  </a:lnTo>
                  <a:lnTo>
                    <a:pt x="105" y="636"/>
                  </a:lnTo>
                  <a:lnTo>
                    <a:pt x="121" y="650"/>
                  </a:lnTo>
                  <a:lnTo>
                    <a:pt x="138" y="665"/>
                  </a:lnTo>
                  <a:lnTo>
                    <a:pt x="156" y="679"/>
                  </a:lnTo>
                  <a:lnTo>
                    <a:pt x="175" y="691"/>
                  </a:lnTo>
                  <a:lnTo>
                    <a:pt x="194" y="704"/>
                  </a:lnTo>
                  <a:lnTo>
                    <a:pt x="213" y="716"/>
                  </a:lnTo>
                  <a:lnTo>
                    <a:pt x="236" y="726"/>
                  </a:lnTo>
                  <a:lnTo>
                    <a:pt x="257" y="737"/>
                  </a:lnTo>
                  <a:lnTo>
                    <a:pt x="279" y="747"/>
                  </a:lnTo>
                  <a:lnTo>
                    <a:pt x="302" y="756"/>
                  </a:lnTo>
                  <a:lnTo>
                    <a:pt x="326" y="764"/>
                  </a:lnTo>
                  <a:lnTo>
                    <a:pt x="350" y="771"/>
                  </a:lnTo>
                  <a:lnTo>
                    <a:pt x="375" y="777"/>
                  </a:lnTo>
                  <a:lnTo>
                    <a:pt x="399" y="782"/>
                  </a:lnTo>
                  <a:lnTo>
                    <a:pt x="425" y="787"/>
                  </a:lnTo>
                  <a:lnTo>
                    <a:pt x="451" y="790"/>
                  </a:lnTo>
                  <a:lnTo>
                    <a:pt x="479" y="792"/>
                  </a:lnTo>
                  <a:lnTo>
                    <a:pt x="505" y="794"/>
                  </a:lnTo>
                  <a:lnTo>
                    <a:pt x="533" y="796"/>
                  </a:lnTo>
                  <a:close/>
                </a:path>
              </a:pathLst>
            </a:custGeom>
            <a:solidFill>
              <a:srgbClr val="99C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48" name="Freeform 24"/>
            <p:cNvSpPr>
              <a:spLocks/>
            </p:cNvSpPr>
            <p:nvPr/>
          </p:nvSpPr>
          <p:spPr bwMode="auto">
            <a:xfrm>
              <a:off x="1738" y="1814"/>
              <a:ext cx="29" cy="16"/>
            </a:xfrm>
            <a:custGeom>
              <a:avLst/>
              <a:gdLst>
                <a:gd name="T0" fmla="*/ 29 w 29"/>
                <a:gd name="T1" fmla="*/ 0 h 16"/>
                <a:gd name="T2" fmla="*/ 29 w 29"/>
                <a:gd name="T3" fmla="*/ 14 h 16"/>
                <a:gd name="T4" fmla="*/ 0 w 29"/>
                <a:gd name="T5" fmla="*/ 16 h 16"/>
                <a:gd name="T6" fmla="*/ 0 w 29"/>
                <a:gd name="T7" fmla="*/ 0 h 16"/>
                <a:gd name="T8" fmla="*/ 29 w 29"/>
                <a:gd name="T9" fmla="*/ 0 h 16"/>
              </a:gdLst>
              <a:ahLst/>
              <a:cxnLst>
                <a:cxn ang="0">
                  <a:pos x="T0" y="T1"/>
                </a:cxn>
                <a:cxn ang="0">
                  <a:pos x="T2" y="T3"/>
                </a:cxn>
                <a:cxn ang="0">
                  <a:pos x="T4" y="T5"/>
                </a:cxn>
                <a:cxn ang="0">
                  <a:pos x="T6" y="T7"/>
                </a:cxn>
                <a:cxn ang="0">
                  <a:pos x="T8" y="T9"/>
                </a:cxn>
              </a:cxnLst>
              <a:rect l="0" t="0" r="r" b="b"/>
              <a:pathLst>
                <a:path w="29" h="16">
                  <a:moveTo>
                    <a:pt x="29" y="0"/>
                  </a:moveTo>
                  <a:lnTo>
                    <a:pt x="29" y="14"/>
                  </a:lnTo>
                  <a:lnTo>
                    <a:pt x="0" y="16"/>
                  </a:lnTo>
                  <a:lnTo>
                    <a:pt x="0" y="0"/>
                  </a:lnTo>
                  <a:lnTo>
                    <a:pt x="29"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49" name="Freeform 25"/>
            <p:cNvSpPr>
              <a:spLocks/>
            </p:cNvSpPr>
            <p:nvPr/>
          </p:nvSpPr>
          <p:spPr bwMode="auto">
            <a:xfrm>
              <a:off x="1811" y="1807"/>
              <a:ext cx="29" cy="17"/>
            </a:xfrm>
            <a:custGeom>
              <a:avLst/>
              <a:gdLst>
                <a:gd name="T0" fmla="*/ 27 w 29"/>
                <a:gd name="T1" fmla="*/ 0 h 17"/>
                <a:gd name="T2" fmla="*/ 29 w 29"/>
                <a:gd name="T3" fmla="*/ 16 h 17"/>
                <a:gd name="T4" fmla="*/ 0 w 29"/>
                <a:gd name="T5" fmla="*/ 17 h 17"/>
                <a:gd name="T6" fmla="*/ 0 w 29"/>
                <a:gd name="T7" fmla="*/ 4 h 17"/>
                <a:gd name="T8" fmla="*/ 27 w 29"/>
                <a:gd name="T9" fmla="*/ 0 h 17"/>
              </a:gdLst>
              <a:ahLst/>
              <a:cxnLst>
                <a:cxn ang="0">
                  <a:pos x="T0" y="T1"/>
                </a:cxn>
                <a:cxn ang="0">
                  <a:pos x="T2" y="T3"/>
                </a:cxn>
                <a:cxn ang="0">
                  <a:pos x="T4" y="T5"/>
                </a:cxn>
                <a:cxn ang="0">
                  <a:pos x="T6" y="T7"/>
                </a:cxn>
                <a:cxn ang="0">
                  <a:pos x="T8" y="T9"/>
                </a:cxn>
              </a:cxnLst>
              <a:rect l="0" t="0" r="r" b="b"/>
              <a:pathLst>
                <a:path w="29" h="17">
                  <a:moveTo>
                    <a:pt x="27" y="0"/>
                  </a:moveTo>
                  <a:lnTo>
                    <a:pt x="29" y="16"/>
                  </a:lnTo>
                  <a:lnTo>
                    <a:pt x="0" y="17"/>
                  </a:lnTo>
                  <a:lnTo>
                    <a:pt x="0" y="4"/>
                  </a:lnTo>
                  <a:lnTo>
                    <a:pt x="27"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50" name="Freeform 26"/>
            <p:cNvSpPr>
              <a:spLocks/>
            </p:cNvSpPr>
            <p:nvPr/>
          </p:nvSpPr>
          <p:spPr bwMode="auto">
            <a:xfrm>
              <a:off x="1882" y="1793"/>
              <a:ext cx="31" cy="21"/>
            </a:xfrm>
            <a:custGeom>
              <a:avLst/>
              <a:gdLst>
                <a:gd name="T0" fmla="*/ 28 w 31"/>
                <a:gd name="T1" fmla="*/ 0 h 21"/>
                <a:gd name="T2" fmla="*/ 12 w 31"/>
                <a:gd name="T3" fmla="*/ 4 h 21"/>
                <a:gd name="T4" fmla="*/ 0 w 31"/>
                <a:gd name="T5" fmla="*/ 7 h 21"/>
                <a:gd name="T6" fmla="*/ 2 w 31"/>
                <a:gd name="T7" fmla="*/ 21 h 21"/>
                <a:gd name="T8" fmla="*/ 15 w 31"/>
                <a:gd name="T9" fmla="*/ 18 h 21"/>
                <a:gd name="T10" fmla="*/ 31 w 31"/>
                <a:gd name="T11" fmla="*/ 14 h 21"/>
                <a:gd name="T12" fmla="*/ 28 w 3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28" y="0"/>
                  </a:moveTo>
                  <a:lnTo>
                    <a:pt x="12" y="4"/>
                  </a:lnTo>
                  <a:lnTo>
                    <a:pt x="0" y="7"/>
                  </a:lnTo>
                  <a:lnTo>
                    <a:pt x="2" y="21"/>
                  </a:lnTo>
                  <a:lnTo>
                    <a:pt x="15" y="18"/>
                  </a:lnTo>
                  <a:lnTo>
                    <a:pt x="31" y="14"/>
                  </a:lnTo>
                  <a:lnTo>
                    <a:pt x="28"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51" name="Freeform 27"/>
            <p:cNvSpPr>
              <a:spLocks/>
            </p:cNvSpPr>
            <p:nvPr/>
          </p:nvSpPr>
          <p:spPr bwMode="auto">
            <a:xfrm>
              <a:off x="1951" y="1771"/>
              <a:ext cx="32" cy="24"/>
            </a:xfrm>
            <a:custGeom>
              <a:avLst/>
              <a:gdLst>
                <a:gd name="T0" fmla="*/ 28 w 32"/>
                <a:gd name="T1" fmla="*/ 0 h 24"/>
                <a:gd name="T2" fmla="*/ 32 w 32"/>
                <a:gd name="T3" fmla="*/ 13 h 24"/>
                <a:gd name="T4" fmla="*/ 4 w 32"/>
                <a:gd name="T5" fmla="*/ 24 h 24"/>
                <a:gd name="T6" fmla="*/ 0 w 32"/>
                <a:gd name="T7" fmla="*/ 10 h 24"/>
                <a:gd name="T8" fmla="*/ 28 w 32"/>
                <a:gd name="T9" fmla="*/ 0 h 24"/>
              </a:gdLst>
              <a:ahLst/>
              <a:cxnLst>
                <a:cxn ang="0">
                  <a:pos x="T0" y="T1"/>
                </a:cxn>
                <a:cxn ang="0">
                  <a:pos x="T2" y="T3"/>
                </a:cxn>
                <a:cxn ang="0">
                  <a:pos x="T4" y="T5"/>
                </a:cxn>
                <a:cxn ang="0">
                  <a:pos x="T6" y="T7"/>
                </a:cxn>
                <a:cxn ang="0">
                  <a:pos x="T8" y="T9"/>
                </a:cxn>
              </a:cxnLst>
              <a:rect l="0" t="0" r="r" b="b"/>
              <a:pathLst>
                <a:path w="32" h="24">
                  <a:moveTo>
                    <a:pt x="28" y="0"/>
                  </a:moveTo>
                  <a:lnTo>
                    <a:pt x="32" y="13"/>
                  </a:lnTo>
                  <a:lnTo>
                    <a:pt x="4" y="24"/>
                  </a:lnTo>
                  <a:lnTo>
                    <a:pt x="0" y="10"/>
                  </a:lnTo>
                  <a:lnTo>
                    <a:pt x="28"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52" name="Freeform 28"/>
            <p:cNvSpPr>
              <a:spLocks/>
            </p:cNvSpPr>
            <p:nvPr/>
          </p:nvSpPr>
          <p:spPr bwMode="auto">
            <a:xfrm>
              <a:off x="2019" y="1741"/>
              <a:ext cx="31" cy="26"/>
            </a:xfrm>
            <a:custGeom>
              <a:avLst/>
              <a:gdLst>
                <a:gd name="T0" fmla="*/ 24 w 31"/>
                <a:gd name="T1" fmla="*/ 0 h 26"/>
                <a:gd name="T2" fmla="*/ 14 w 31"/>
                <a:gd name="T3" fmla="*/ 7 h 26"/>
                <a:gd name="T4" fmla="*/ 0 w 31"/>
                <a:gd name="T5" fmla="*/ 12 h 26"/>
                <a:gd name="T6" fmla="*/ 5 w 31"/>
                <a:gd name="T7" fmla="*/ 26 h 26"/>
                <a:gd name="T8" fmla="*/ 21 w 31"/>
                <a:gd name="T9" fmla="*/ 19 h 26"/>
                <a:gd name="T10" fmla="*/ 31 w 31"/>
                <a:gd name="T11" fmla="*/ 14 h 26"/>
                <a:gd name="T12" fmla="*/ 24 w 3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1" h="26">
                  <a:moveTo>
                    <a:pt x="24" y="0"/>
                  </a:moveTo>
                  <a:lnTo>
                    <a:pt x="14" y="7"/>
                  </a:lnTo>
                  <a:lnTo>
                    <a:pt x="0" y="12"/>
                  </a:lnTo>
                  <a:lnTo>
                    <a:pt x="5" y="26"/>
                  </a:lnTo>
                  <a:lnTo>
                    <a:pt x="21" y="19"/>
                  </a:lnTo>
                  <a:lnTo>
                    <a:pt x="31" y="14"/>
                  </a:lnTo>
                  <a:lnTo>
                    <a:pt x="24"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53" name="Freeform 29"/>
            <p:cNvSpPr>
              <a:spLocks/>
            </p:cNvSpPr>
            <p:nvPr/>
          </p:nvSpPr>
          <p:spPr bwMode="auto">
            <a:xfrm>
              <a:off x="2082" y="1703"/>
              <a:ext cx="31" cy="29"/>
            </a:xfrm>
            <a:custGeom>
              <a:avLst/>
              <a:gdLst>
                <a:gd name="T0" fmla="*/ 24 w 31"/>
                <a:gd name="T1" fmla="*/ 0 h 29"/>
                <a:gd name="T2" fmla="*/ 31 w 31"/>
                <a:gd name="T3" fmla="*/ 12 h 29"/>
                <a:gd name="T4" fmla="*/ 7 w 31"/>
                <a:gd name="T5" fmla="*/ 29 h 29"/>
                <a:gd name="T6" fmla="*/ 0 w 31"/>
                <a:gd name="T7" fmla="*/ 17 h 29"/>
                <a:gd name="T8" fmla="*/ 24 w 31"/>
                <a:gd name="T9" fmla="*/ 0 h 29"/>
              </a:gdLst>
              <a:ahLst/>
              <a:cxnLst>
                <a:cxn ang="0">
                  <a:pos x="T0" y="T1"/>
                </a:cxn>
                <a:cxn ang="0">
                  <a:pos x="T2" y="T3"/>
                </a:cxn>
                <a:cxn ang="0">
                  <a:pos x="T4" y="T5"/>
                </a:cxn>
                <a:cxn ang="0">
                  <a:pos x="T6" y="T7"/>
                </a:cxn>
                <a:cxn ang="0">
                  <a:pos x="T8" y="T9"/>
                </a:cxn>
              </a:cxnLst>
              <a:rect l="0" t="0" r="r" b="b"/>
              <a:pathLst>
                <a:path w="31" h="29">
                  <a:moveTo>
                    <a:pt x="24" y="0"/>
                  </a:moveTo>
                  <a:lnTo>
                    <a:pt x="31" y="12"/>
                  </a:lnTo>
                  <a:lnTo>
                    <a:pt x="7" y="29"/>
                  </a:lnTo>
                  <a:lnTo>
                    <a:pt x="0" y="17"/>
                  </a:lnTo>
                  <a:lnTo>
                    <a:pt x="24"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54" name="Freeform 30"/>
            <p:cNvSpPr>
              <a:spLocks/>
            </p:cNvSpPr>
            <p:nvPr/>
          </p:nvSpPr>
          <p:spPr bwMode="auto">
            <a:xfrm>
              <a:off x="2139" y="1658"/>
              <a:ext cx="31" cy="31"/>
            </a:xfrm>
            <a:custGeom>
              <a:avLst/>
              <a:gdLst>
                <a:gd name="T0" fmla="*/ 21 w 31"/>
                <a:gd name="T1" fmla="*/ 0 h 31"/>
                <a:gd name="T2" fmla="*/ 5 w 31"/>
                <a:gd name="T3" fmla="*/ 14 h 31"/>
                <a:gd name="T4" fmla="*/ 0 w 31"/>
                <a:gd name="T5" fmla="*/ 19 h 31"/>
                <a:gd name="T6" fmla="*/ 9 w 31"/>
                <a:gd name="T7" fmla="*/ 31 h 31"/>
                <a:gd name="T8" fmla="*/ 16 w 31"/>
                <a:gd name="T9" fmla="*/ 24 h 31"/>
                <a:gd name="T10" fmla="*/ 31 w 31"/>
                <a:gd name="T11" fmla="*/ 10 h 31"/>
                <a:gd name="T12" fmla="*/ 21 w 31"/>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21" y="0"/>
                  </a:moveTo>
                  <a:lnTo>
                    <a:pt x="5" y="14"/>
                  </a:lnTo>
                  <a:lnTo>
                    <a:pt x="0" y="19"/>
                  </a:lnTo>
                  <a:lnTo>
                    <a:pt x="9" y="31"/>
                  </a:lnTo>
                  <a:lnTo>
                    <a:pt x="16" y="24"/>
                  </a:lnTo>
                  <a:lnTo>
                    <a:pt x="31" y="10"/>
                  </a:lnTo>
                  <a:lnTo>
                    <a:pt x="21"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55" name="Freeform 31"/>
            <p:cNvSpPr>
              <a:spLocks/>
            </p:cNvSpPr>
            <p:nvPr/>
          </p:nvSpPr>
          <p:spPr bwMode="auto">
            <a:xfrm>
              <a:off x="2189" y="1602"/>
              <a:ext cx="28" cy="33"/>
            </a:xfrm>
            <a:custGeom>
              <a:avLst/>
              <a:gdLst>
                <a:gd name="T0" fmla="*/ 18 w 28"/>
                <a:gd name="T1" fmla="*/ 0 h 33"/>
                <a:gd name="T2" fmla="*/ 12 w 28"/>
                <a:gd name="T3" fmla="*/ 7 h 33"/>
                <a:gd name="T4" fmla="*/ 0 w 28"/>
                <a:gd name="T5" fmla="*/ 23 h 33"/>
                <a:gd name="T6" fmla="*/ 11 w 28"/>
                <a:gd name="T7" fmla="*/ 33 h 33"/>
                <a:gd name="T8" fmla="*/ 25 w 28"/>
                <a:gd name="T9" fmla="*/ 16 h 33"/>
                <a:gd name="T10" fmla="*/ 28 w 28"/>
                <a:gd name="T11" fmla="*/ 9 h 33"/>
                <a:gd name="T12" fmla="*/ 18 w 28"/>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28" h="33">
                  <a:moveTo>
                    <a:pt x="18" y="0"/>
                  </a:moveTo>
                  <a:lnTo>
                    <a:pt x="12" y="7"/>
                  </a:lnTo>
                  <a:lnTo>
                    <a:pt x="0" y="23"/>
                  </a:lnTo>
                  <a:lnTo>
                    <a:pt x="11" y="33"/>
                  </a:lnTo>
                  <a:lnTo>
                    <a:pt x="25" y="16"/>
                  </a:lnTo>
                  <a:lnTo>
                    <a:pt x="28" y="9"/>
                  </a:lnTo>
                  <a:lnTo>
                    <a:pt x="18"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56" name="Freeform 32"/>
            <p:cNvSpPr>
              <a:spLocks/>
            </p:cNvSpPr>
            <p:nvPr/>
          </p:nvSpPr>
          <p:spPr bwMode="auto">
            <a:xfrm>
              <a:off x="2227" y="1540"/>
              <a:ext cx="27" cy="33"/>
            </a:xfrm>
            <a:custGeom>
              <a:avLst/>
              <a:gdLst>
                <a:gd name="T0" fmla="*/ 14 w 27"/>
                <a:gd name="T1" fmla="*/ 0 h 33"/>
                <a:gd name="T2" fmla="*/ 27 w 27"/>
                <a:gd name="T3" fmla="*/ 7 h 33"/>
                <a:gd name="T4" fmla="*/ 14 w 27"/>
                <a:gd name="T5" fmla="*/ 33 h 33"/>
                <a:gd name="T6" fmla="*/ 0 w 27"/>
                <a:gd name="T7" fmla="*/ 26 h 33"/>
                <a:gd name="T8" fmla="*/ 14 w 27"/>
                <a:gd name="T9" fmla="*/ 0 h 33"/>
              </a:gdLst>
              <a:ahLst/>
              <a:cxnLst>
                <a:cxn ang="0">
                  <a:pos x="T0" y="T1"/>
                </a:cxn>
                <a:cxn ang="0">
                  <a:pos x="T2" y="T3"/>
                </a:cxn>
                <a:cxn ang="0">
                  <a:pos x="T4" y="T5"/>
                </a:cxn>
                <a:cxn ang="0">
                  <a:pos x="T6" y="T7"/>
                </a:cxn>
                <a:cxn ang="0">
                  <a:pos x="T8" y="T9"/>
                </a:cxn>
              </a:cxnLst>
              <a:rect l="0" t="0" r="r" b="b"/>
              <a:pathLst>
                <a:path w="27" h="33">
                  <a:moveTo>
                    <a:pt x="14" y="0"/>
                  </a:moveTo>
                  <a:lnTo>
                    <a:pt x="27" y="7"/>
                  </a:lnTo>
                  <a:lnTo>
                    <a:pt x="14" y="33"/>
                  </a:lnTo>
                  <a:lnTo>
                    <a:pt x="0" y="26"/>
                  </a:lnTo>
                  <a:lnTo>
                    <a:pt x="14"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57" name="Freeform 33"/>
            <p:cNvSpPr>
              <a:spLocks/>
            </p:cNvSpPr>
            <p:nvPr/>
          </p:nvSpPr>
          <p:spPr bwMode="auto">
            <a:xfrm>
              <a:off x="2255" y="1472"/>
              <a:ext cx="19" cy="31"/>
            </a:xfrm>
            <a:custGeom>
              <a:avLst/>
              <a:gdLst>
                <a:gd name="T0" fmla="*/ 5 w 19"/>
                <a:gd name="T1" fmla="*/ 0 h 31"/>
                <a:gd name="T2" fmla="*/ 19 w 19"/>
                <a:gd name="T3" fmla="*/ 3 h 31"/>
                <a:gd name="T4" fmla="*/ 14 w 19"/>
                <a:gd name="T5" fmla="*/ 31 h 31"/>
                <a:gd name="T6" fmla="*/ 0 w 19"/>
                <a:gd name="T7" fmla="*/ 28 h 31"/>
                <a:gd name="T8" fmla="*/ 5 w 19"/>
                <a:gd name="T9" fmla="*/ 0 h 31"/>
              </a:gdLst>
              <a:ahLst/>
              <a:cxnLst>
                <a:cxn ang="0">
                  <a:pos x="T0" y="T1"/>
                </a:cxn>
                <a:cxn ang="0">
                  <a:pos x="T2" y="T3"/>
                </a:cxn>
                <a:cxn ang="0">
                  <a:pos x="T4" y="T5"/>
                </a:cxn>
                <a:cxn ang="0">
                  <a:pos x="T6" y="T7"/>
                </a:cxn>
                <a:cxn ang="0">
                  <a:pos x="T8" y="T9"/>
                </a:cxn>
              </a:cxnLst>
              <a:rect l="0" t="0" r="r" b="b"/>
              <a:pathLst>
                <a:path w="19" h="31">
                  <a:moveTo>
                    <a:pt x="5" y="0"/>
                  </a:moveTo>
                  <a:lnTo>
                    <a:pt x="19" y="3"/>
                  </a:lnTo>
                  <a:lnTo>
                    <a:pt x="14" y="31"/>
                  </a:lnTo>
                  <a:lnTo>
                    <a:pt x="0" y="28"/>
                  </a:lnTo>
                  <a:lnTo>
                    <a:pt x="5"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58" name="Freeform 34"/>
            <p:cNvSpPr>
              <a:spLocks/>
            </p:cNvSpPr>
            <p:nvPr/>
          </p:nvSpPr>
          <p:spPr bwMode="auto">
            <a:xfrm>
              <a:off x="2264" y="1425"/>
              <a:ext cx="16" cy="5"/>
            </a:xfrm>
            <a:custGeom>
              <a:avLst/>
              <a:gdLst>
                <a:gd name="T0" fmla="*/ 0 w 16"/>
                <a:gd name="T1" fmla="*/ 0 h 5"/>
                <a:gd name="T2" fmla="*/ 0 w 16"/>
                <a:gd name="T3" fmla="*/ 3 h 5"/>
                <a:gd name="T4" fmla="*/ 14 w 16"/>
                <a:gd name="T5" fmla="*/ 5 h 5"/>
                <a:gd name="T6" fmla="*/ 16 w 16"/>
                <a:gd name="T7" fmla="*/ 0 h 5"/>
                <a:gd name="T8" fmla="*/ 0 w 16"/>
                <a:gd name="T9" fmla="*/ 0 h 5"/>
              </a:gdLst>
              <a:ahLst/>
              <a:cxnLst>
                <a:cxn ang="0">
                  <a:pos x="T0" y="T1"/>
                </a:cxn>
                <a:cxn ang="0">
                  <a:pos x="T2" y="T3"/>
                </a:cxn>
                <a:cxn ang="0">
                  <a:pos x="T4" y="T5"/>
                </a:cxn>
                <a:cxn ang="0">
                  <a:pos x="T6" y="T7"/>
                </a:cxn>
                <a:cxn ang="0">
                  <a:pos x="T8" y="T9"/>
                </a:cxn>
              </a:cxnLst>
              <a:rect l="0" t="0" r="r" b="b"/>
              <a:pathLst>
                <a:path w="16" h="5">
                  <a:moveTo>
                    <a:pt x="0" y="0"/>
                  </a:moveTo>
                  <a:lnTo>
                    <a:pt x="0" y="3"/>
                  </a:lnTo>
                  <a:lnTo>
                    <a:pt x="14" y="5"/>
                  </a:lnTo>
                  <a:lnTo>
                    <a:pt x="16" y="0"/>
                  </a:lnTo>
                  <a:lnTo>
                    <a:pt x="0"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59" name="Freeform 35"/>
            <p:cNvSpPr>
              <a:spLocks/>
            </p:cNvSpPr>
            <p:nvPr/>
          </p:nvSpPr>
          <p:spPr bwMode="auto">
            <a:xfrm>
              <a:off x="2262" y="1401"/>
              <a:ext cx="18" cy="24"/>
            </a:xfrm>
            <a:custGeom>
              <a:avLst/>
              <a:gdLst>
                <a:gd name="T0" fmla="*/ 0 w 18"/>
                <a:gd name="T1" fmla="*/ 0 h 24"/>
                <a:gd name="T2" fmla="*/ 16 w 18"/>
                <a:gd name="T3" fmla="*/ 0 h 24"/>
                <a:gd name="T4" fmla="*/ 18 w 18"/>
                <a:gd name="T5" fmla="*/ 24 h 24"/>
                <a:gd name="T6" fmla="*/ 2 w 18"/>
                <a:gd name="T7" fmla="*/ 24 h 24"/>
                <a:gd name="T8" fmla="*/ 0 w 18"/>
                <a:gd name="T9" fmla="*/ 0 h 24"/>
              </a:gdLst>
              <a:ahLst/>
              <a:cxnLst>
                <a:cxn ang="0">
                  <a:pos x="T0" y="T1"/>
                </a:cxn>
                <a:cxn ang="0">
                  <a:pos x="T2" y="T3"/>
                </a:cxn>
                <a:cxn ang="0">
                  <a:pos x="T4" y="T5"/>
                </a:cxn>
                <a:cxn ang="0">
                  <a:pos x="T6" y="T7"/>
                </a:cxn>
                <a:cxn ang="0">
                  <a:pos x="T8" y="T9"/>
                </a:cxn>
              </a:cxnLst>
              <a:rect l="0" t="0" r="r" b="b"/>
              <a:pathLst>
                <a:path w="18" h="24">
                  <a:moveTo>
                    <a:pt x="0" y="0"/>
                  </a:moveTo>
                  <a:lnTo>
                    <a:pt x="16" y="0"/>
                  </a:lnTo>
                  <a:lnTo>
                    <a:pt x="18" y="24"/>
                  </a:lnTo>
                  <a:lnTo>
                    <a:pt x="2" y="24"/>
                  </a:lnTo>
                  <a:lnTo>
                    <a:pt x="0"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60" name="Freeform 36"/>
            <p:cNvSpPr>
              <a:spLocks/>
            </p:cNvSpPr>
            <p:nvPr/>
          </p:nvSpPr>
          <p:spPr bwMode="auto">
            <a:xfrm>
              <a:off x="2248" y="1328"/>
              <a:ext cx="23" cy="31"/>
            </a:xfrm>
            <a:custGeom>
              <a:avLst/>
              <a:gdLst>
                <a:gd name="T0" fmla="*/ 0 w 23"/>
                <a:gd name="T1" fmla="*/ 3 h 31"/>
                <a:gd name="T2" fmla="*/ 6 w 23"/>
                <a:gd name="T3" fmla="*/ 19 h 31"/>
                <a:gd name="T4" fmla="*/ 9 w 23"/>
                <a:gd name="T5" fmla="*/ 31 h 31"/>
                <a:gd name="T6" fmla="*/ 23 w 23"/>
                <a:gd name="T7" fmla="*/ 28 h 31"/>
                <a:gd name="T8" fmla="*/ 19 w 23"/>
                <a:gd name="T9" fmla="*/ 15 h 31"/>
                <a:gd name="T10" fmla="*/ 14 w 23"/>
                <a:gd name="T11" fmla="*/ 0 h 31"/>
                <a:gd name="T12" fmla="*/ 0 w 23"/>
                <a:gd name="T13" fmla="*/ 3 h 31"/>
              </a:gdLst>
              <a:ahLst/>
              <a:cxnLst>
                <a:cxn ang="0">
                  <a:pos x="T0" y="T1"/>
                </a:cxn>
                <a:cxn ang="0">
                  <a:pos x="T2" y="T3"/>
                </a:cxn>
                <a:cxn ang="0">
                  <a:pos x="T4" y="T5"/>
                </a:cxn>
                <a:cxn ang="0">
                  <a:pos x="T6" y="T7"/>
                </a:cxn>
                <a:cxn ang="0">
                  <a:pos x="T8" y="T9"/>
                </a:cxn>
                <a:cxn ang="0">
                  <a:pos x="T10" y="T11"/>
                </a:cxn>
                <a:cxn ang="0">
                  <a:pos x="T12" y="T13"/>
                </a:cxn>
              </a:cxnLst>
              <a:rect l="0" t="0" r="r" b="b"/>
              <a:pathLst>
                <a:path w="23" h="31">
                  <a:moveTo>
                    <a:pt x="0" y="3"/>
                  </a:moveTo>
                  <a:lnTo>
                    <a:pt x="6" y="19"/>
                  </a:lnTo>
                  <a:lnTo>
                    <a:pt x="9" y="31"/>
                  </a:lnTo>
                  <a:lnTo>
                    <a:pt x="23" y="28"/>
                  </a:lnTo>
                  <a:lnTo>
                    <a:pt x="19" y="15"/>
                  </a:lnTo>
                  <a:lnTo>
                    <a:pt x="14" y="0"/>
                  </a:lnTo>
                  <a:lnTo>
                    <a:pt x="0" y="3"/>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61" name="Freeform 37"/>
            <p:cNvSpPr>
              <a:spLocks/>
            </p:cNvSpPr>
            <p:nvPr/>
          </p:nvSpPr>
          <p:spPr bwMode="auto">
            <a:xfrm>
              <a:off x="2219" y="1260"/>
              <a:ext cx="26" cy="31"/>
            </a:xfrm>
            <a:custGeom>
              <a:avLst/>
              <a:gdLst>
                <a:gd name="T0" fmla="*/ 0 w 26"/>
                <a:gd name="T1" fmla="*/ 7 h 31"/>
                <a:gd name="T2" fmla="*/ 5 w 26"/>
                <a:gd name="T3" fmla="*/ 14 h 31"/>
                <a:gd name="T4" fmla="*/ 14 w 26"/>
                <a:gd name="T5" fmla="*/ 31 h 31"/>
                <a:gd name="T6" fmla="*/ 26 w 26"/>
                <a:gd name="T7" fmla="*/ 26 h 31"/>
                <a:gd name="T8" fmla="*/ 17 w 26"/>
                <a:gd name="T9" fmla="*/ 7 h 31"/>
                <a:gd name="T10" fmla="*/ 12 w 26"/>
                <a:gd name="T11" fmla="*/ 0 h 31"/>
                <a:gd name="T12" fmla="*/ 0 w 26"/>
                <a:gd name="T13" fmla="*/ 7 h 31"/>
              </a:gdLst>
              <a:ahLst/>
              <a:cxnLst>
                <a:cxn ang="0">
                  <a:pos x="T0" y="T1"/>
                </a:cxn>
                <a:cxn ang="0">
                  <a:pos x="T2" y="T3"/>
                </a:cxn>
                <a:cxn ang="0">
                  <a:pos x="T4" y="T5"/>
                </a:cxn>
                <a:cxn ang="0">
                  <a:pos x="T6" y="T7"/>
                </a:cxn>
                <a:cxn ang="0">
                  <a:pos x="T8" y="T9"/>
                </a:cxn>
                <a:cxn ang="0">
                  <a:pos x="T10" y="T11"/>
                </a:cxn>
                <a:cxn ang="0">
                  <a:pos x="T12" y="T13"/>
                </a:cxn>
              </a:cxnLst>
              <a:rect l="0" t="0" r="r" b="b"/>
              <a:pathLst>
                <a:path w="26" h="31">
                  <a:moveTo>
                    <a:pt x="0" y="7"/>
                  </a:moveTo>
                  <a:lnTo>
                    <a:pt x="5" y="14"/>
                  </a:lnTo>
                  <a:lnTo>
                    <a:pt x="14" y="31"/>
                  </a:lnTo>
                  <a:lnTo>
                    <a:pt x="26" y="26"/>
                  </a:lnTo>
                  <a:lnTo>
                    <a:pt x="17" y="7"/>
                  </a:lnTo>
                  <a:lnTo>
                    <a:pt x="12" y="0"/>
                  </a:lnTo>
                  <a:lnTo>
                    <a:pt x="0" y="7"/>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62" name="Freeform 38"/>
            <p:cNvSpPr>
              <a:spLocks/>
            </p:cNvSpPr>
            <p:nvPr/>
          </p:nvSpPr>
          <p:spPr bwMode="auto">
            <a:xfrm>
              <a:off x="2175" y="1201"/>
              <a:ext cx="32" cy="31"/>
            </a:xfrm>
            <a:custGeom>
              <a:avLst/>
              <a:gdLst>
                <a:gd name="T0" fmla="*/ 0 w 32"/>
                <a:gd name="T1" fmla="*/ 9 h 31"/>
                <a:gd name="T2" fmla="*/ 13 w 32"/>
                <a:gd name="T3" fmla="*/ 0 h 31"/>
                <a:gd name="T4" fmla="*/ 32 w 32"/>
                <a:gd name="T5" fmla="*/ 23 h 31"/>
                <a:gd name="T6" fmla="*/ 19 w 32"/>
                <a:gd name="T7" fmla="*/ 31 h 31"/>
                <a:gd name="T8" fmla="*/ 0 w 32"/>
                <a:gd name="T9" fmla="*/ 9 h 31"/>
              </a:gdLst>
              <a:ahLst/>
              <a:cxnLst>
                <a:cxn ang="0">
                  <a:pos x="T0" y="T1"/>
                </a:cxn>
                <a:cxn ang="0">
                  <a:pos x="T2" y="T3"/>
                </a:cxn>
                <a:cxn ang="0">
                  <a:pos x="T4" y="T5"/>
                </a:cxn>
                <a:cxn ang="0">
                  <a:pos x="T6" y="T7"/>
                </a:cxn>
                <a:cxn ang="0">
                  <a:pos x="T8" y="T9"/>
                </a:cxn>
              </a:cxnLst>
              <a:rect l="0" t="0" r="r" b="b"/>
              <a:pathLst>
                <a:path w="32" h="31">
                  <a:moveTo>
                    <a:pt x="0" y="9"/>
                  </a:moveTo>
                  <a:lnTo>
                    <a:pt x="13" y="0"/>
                  </a:lnTo>
                  <a:lnTo>
                    <a:pt x="32" y="23"/>
                  </a:lnTo>
                  <a:lnTo>
                    <a:pt x="19" y="31"/>
                  </a:lnTo>
                  <a:lnTo>
                    <a:pt x="0" y="9"/>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63" name="Freeform 39"/>
            <p:cNvSpPr>
              <a:spLocks/>
            </p:cNvSpPr>
            <p:nvPr/>
          </p:nvSpPr>
          <p:spPr bwMode="auto">
            <a:xfrm>
              <a:off x="2123" y="1149"/>
              <a:ext cx="33" cy="29"/>
            </a:xfrm>
            <a:custGeom>
              <a:avLst/>
              <a:gdLst>
                <a:gd name="T0" fmla="*/ 0 w 33"/>
                <a:gd name="T1" fmla="*/ 12 h 29"/>
                <a:gd name="T2" fmla="*/ 21 w 33"/>
                <a:gd name="T3" fmla="*/ 29 h 29"/>
                <a:gd name="T4" fmla="*/ 23 w 33"/>
                <a:gd name="T5" fmla="*/ 29 h 29"/>
                <a:gd name="T6" fmla="*/ 33 w 33"/>
                <a:gd name="T7" fmla="*/ 19 h 29"/>
                <a:gd name="T8" fmla="*/ 32 w 33"/>
                <a:gd name="T9" fmla="*/ 17 h 29"/>
                <a:gd name="T10" fmla="*/ 11 w 33"/>
                <a:gd name="T11" fmla="*/ 0 h 29"/>
                <a:gd name="T12" fmla="*/ 0 w 33"/>
                <a:gd name="T13" fmla="*/ 12 h 29"/>
              </a:gdLst>
              <a:ahLst/>
              <a:cxnLst>
                <a:cxn ang="0">
                  <a:pos x="T0" y="T1"/>
                </a:cxn>
                <a:cxn ang="0">
                  <a:pos x="T2" y="T3"/>
                </a:cxn>
                <a:cxn ang="0">
                  <a:pos x="T4" y="T5"/>
                </a:cxn>
                <a:cxn ang="0">
                  <a:pos x="T6" y="T7"/>
                </a:cxn>
                <a:cxn ang="0">
                  <a:pos x="T8" y="T9"/>
                </a:cxn>
                <a:cxn ang="0">
                  <a:pos x="T10" y="T11"/>
                </a:cxn>
                <a:cxn ang="0">
                  <a:pos x="T12" y="T13"/>
                </a:cxn>
              </a:cxnLst>
              <a:rect l="0" t="0" r="r" b="b"/>
              <a:pathLst>
                <a:path w="33" h="29">
                  <a:moveTo>
                    <a:pt x="0" y="12"/>
                  </a:moveTo>
                  <a:lnTo>
                    <a:pt x="21" y="29"/>
                  </a:lnTo>
                  <a:lnTo>
                    <a:pt x="23" y="29"/>
                  </a:lnTo>
                  <a:lnTo>
                    <a:pt x="33" y="19"/>
                  </a:lnTo>
                  <a:lnTo>
                    <a:pt x="32" y="17"/>
                  </a:lnTo>
                  <a:lnTo>
                    <a:pt x="11" y="0"/>
                  </a:lnTo>
                  <a:lnTo>
                    <a:pt x="0" y="12"/>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64" name="Freeform 40"/>
            <p:cNvSpPr>
              <a:spLocks/>
            </p:cNvSpPr>
            <p:nvPr/>
          </p:nvSpPr>
          <p:spPr bwMode="auto">
            <a:xfrm>
              <a:off x="2064" y="1107"/>
              <a:ext cx="33" cy="28"/>
            </a:xfrm>
            <a:custGeom>
              <a:avLst/>
              <a:gdLst>
                <a:gd name="T0" fmla="*/ 0 w 33"/>
                <a:gd name="T1" fmla="*/ 12 h 28"/>
                <a:gd name="T2" fmla="*/ 9 w 33"/>
                <a:gd name="T3" fmla="*/ 18 h 28"/>
                <a:gd name="T4" fmla="*/ 25 w 33"/>
                <a:gd name="T5" fmla="*/ 28 h 28"/>
                <a:gd name="T6" fmla="*/ 33 w 33"/>
                <a:gd name="T7" fmla="*/ 16 h 28"/>
                <a:gd name="T8" fmla="*/ 18 w 33"/>
                <a:gd name="T9" fmla="*/ 5 h 28"/>
                <a:gd name="T10" fmla="*/ 9 w 33"/>
                <a:gd name="T11" fmla="*/ 0 h 28"/>
                <a:gd name="T12" fmla="*/ 0 w 33"/>
                <a:gd name="T13" fmla="*/ 12 h 28"/>
              </a:gdLst>
              <a:ahLst/>
              <a:cxnLst>
                <a:cxn ang="0">
                  <a:pos x="T0" y="T1"/>
                </a:cxn>
                <a:cxn ang="0">
                  <a:pos x="T2" y="T3"/>
                </a:cxn>
                <a:cxn ang="0">
                  <a:pos x="T4" y="T5"/>
                </a:cxn>
                <a:cxn ang="0">
                  <a:pos x="T6" y="T7"/>
                </a:cxn>
                <a:cxn ang="0">
                  <a:pos x="T8" y="T9"/>
                </a:cxn>
                <a:cxn ang="0">
                  <a:pos x="T10" y="T11"/>
                </a:cxn>
                <a:cxn ang="0">
                  <a:pos x="T12" y="T13"/>
                </a:cxn>
              </a:cxnLst>
              <a:rect l="0" t="0" r="r" b="b"/>
              <a:pathLst>
                <a:path w="33" h="28">
                  <a:moveTo>
                    <a:pt x="0" y="12"/>
                  </a:moveTo>
                  <a:lnTo>
                    <a:pt x="9" y="18"/>
                  </a:lnTo>
                  <a:lnTo>
                    <a:pt x="25" y="28"/>
                  </a:lnTo>
                  <a:lnTo>
                    <a:pt x="33" y="16"/>
                  </a:lnTo>
                  <a:lnTo>
                    <a:pt x="18" y="5"/>
                  </a:lnTo>
                  <a:lnTo>
                    <a:pt x="9" y="0"/>
                  </a:lnTo>
                  <a:lnTo>
                    <a:pt x="0" y="12"/>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65" name="Freeform 41"/>
            <p:cNvSpPr>
              <a:spLocks/>
            </p:cNvSpPr>
            <p:nvPr/>
          </p:nvSpPr>
          <p:spPr bwMode="auto">
            <a:xfrm>
              <a:off x="2000" y="1074"/>
              <a:ext cx="33" cy="25"/>
            </a:xfrm>
            <a:custGeom>
              <a:avLst/>
              <a:gdLst>
                <a:gd name="T0" fmla="*/ 0 w 33"/>
                <a:gd name="T1" fmla="*/ 14 h 25"/>
                <a:gd name="T2" fmla="*/ 7 w 33"/>
                <a:gd name="T3" fmla="*/ 0 h 25"/>
                <a:gd name="T4" fmla="*/ 33 w 33"/>
                <a:gd name="T5" fmla="*/ 12 h 25"/>
                <a:gd name="T6" fmla="*/ 26 w 33"/>
                <a:gd name="T7" fmla="*/ 25 h 25"/>
                <a:gd name="T8" fmla="*/ 0 w 33"/>
                <a:gd name="T9" fmla="*/ 14 h 25"/>
              </a:gdLst>
              <a:ahLst/>
              <a:cxnLst>
                <a:cxn ang="0">
                  <a:pos x="T0" y="T1"/>
                </a:cxn>
                <a:cxn ang="0">
                  <a:pos x="T2" y="T3"/>
                </a:cxn>
                <a:cxn ang="0">
                  <a:pos x="T4" y="T5"/>
                </a:cxn>
                <a:cxn ang="0">
                  <a:pos x="T6" y="T7"/>
                </a:cxn>
                <a:cxn ang="0">
                  <a:pos x="T8" y="T9"/>
                </a:cxn>
              </a:cxnLst>
              <a:rect l="0" t="0" r="r" b="b"/>
              <a:pathLst>
                <a:path w="33" h="25">
                  <a:moveTo>
                    <a:pt x="0" y="14"/>
                  </a:moveTo>
                  <a:lnTo>
                    <a:pt x="7" y="0"/>
                  </a:lnTo>
                  <a:lnTo>
                    <a:pt x="33" y="12"/>
                  </a:lnTo>
                  <a:lnTo>
                    <a:pt x="26" y="25"/>
                  </a:lnTo>
                  <a:lnTo>
                    <a:pt x="0" y="14"/>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66" name="Freeform 42"/>
            <p:cNvSpPr>
              <a:spLocks/>
            </p:cNvSpPr>
            <p:nvPr/>
          </p:nvSpPr>
          <p:spPr bwMode="auto">
            <a:xfrm>
              <a:off x="1932" y="1050"/>
              <a:ext cx="33" cy="23"/>
            </a:xfrm>
            <a:custGeom>
              <a:avLst/>
              <a:gdLst>
                <a:gd name="T0" fmla="*/ 0 w 33"/>
                <a:gd name="T1" fmla="*/ 14 h 23"/>
                <a:gd name="T2" fmla="*/ 11 w 33"/>
                <a:gd name="T3" fmla="*/ 16 h 23"/>
                <a:gd name="T4" fmla="*/ 28 w 33"/>
                <a:gd name="T5" fmla="*/ 23 h 23"/>
                <a:gd name="T6" fmla="*/ 33 w 33"/>
                <a:gd name="T7" fmla="*/ 9 h 23"/>
                <a:gd name="T8" fmla="*/ 16 w 33"/>
                <a:gd name="T9" fmla="*/ 2 h 23"/>
                <a:gd name="T10" fmla="*/ 5 w 33"/>
                <a:gd name="T11" fmla="*/ 0 h 23"/>
                <a:gd name="T12" fmla="*/ 0 w 33"/>
                <a:gd name="T13" fmla="*/ 14 h 23"/>
              </a:gdLst>
              <a:ahLst/>
              <a:cxnLst>
                <a:cxn ang="0">
                  <a:pos x="T0" y="T1"/>
                </a:cxn>
                <a:cxn ang="0">
                  <a:pos x="T2" y="T3"/>
                </a:cxn>
                <a:cxn ang="0">
                  <a:pos x="T4" y="T5"/>
                </a:cxn>
                <a:cxn ang="0">
                  <a:pos x="T6" y="T7"/>
                </a:cxn>
                <a:cxn ang="0">
                  <a:pos x="T8" y="T9"/>
                </a:cxn>
                <a:cxn ang="0">
                  <a:pos x="T10" y="T11"/>
                </a:cxn>
                <a:cxn ang="0">
                  <a:pos x="T12" y="T13"/>
                </a:cxn>
              </a:cxnLst>
              <a:rect l="0" t="0" r="r" b="b"/>
              <a:pathLst>
                <a:path w="33" h="23">
                  <a:moveTo>
                    <a:pt x="0" y="14"/>
                  </a:moveTo>
                  <a:lnTo>
                    <a:pt x="11" y="16"/>
                  </a:lnTo>
                  <a:lnTo>
                    <a:pt x="28" y="23"/>
                  </a:lnTo>
                  <a:lnTo>
                    <a:pt x="33" y="9"/>
                  </a:lnTo>
                  <a:lnTo>
                    <a:pt x="16" y="2"/>
                  </a:lnTo>
                  <a:lnTo>
                    <a:pt x="5" y="0"/>
                  </a:lnTo>
                  <a:lnTo>
                    <a:pt x="0" y="14"/>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67" name="Freeform 43"/>
            <p:cNvSpPr>
              <a:spLocks/>
            </p:cNvSpPr>
            <p:nvPr/>
          </p:nvSpPr>
          <p:spPr bwMode="auto">
            <a:xfrm>
              <a:off x="1863" y="1033"/>
              <a:ext cx="31" cy="19"/>
            </a:xfrm>
            <a:custGeom>
              <a:avLst/>
              <a:gdLst>
                <a:gd name="T0" fmla="*/ 0 w 31"/>
                <a:gd name="T1" fmla="*/ 13 h 19"/>
                <a:gd name="T2" fmla="*/ 1 w 31"/>
                <a:gd name="T3" fmla="*/ 0 h 19"/>
                <a:gd name="T4" fmla="*/ 31 w 31"/>
                <a:gd name="T5" fmla="*/ 5 h 19"/>
                <a:gd name="T6" fmla="*/ 28 w 31"/>
                <a:gd name="T7" fmla="*/ 19 h 19"/>
                <a:gd name="T8" fmla="*/ 0 w 31"/>
                <a:gd name="T9" fmla="*/ 13 h 19"/>
              </a:gdLst>
              <a:ahLst/>
              <a:cxnLst>
                <a:cxn ang="0">
                  <a:pos x="T0" y="T1"/>
                </a:cxn>
                <a:cxn ang="0">
                  <a:pos x="T2" y="T3"/>
                </a:cxn>
                <a:cxn ang="0">
                  <a:pos x="T4" y="T5"/>
                </a:cxn>
                <a:cxn ang="0">
                  <a:pos x="T6" y="T7"/>
                </a:cxn>
                <a:cxn ang="0">
                  <a:pos x="T8" y="T9"/>
                </a:cxn>
              </a:cxnLst>
              <a:rect l="0" t="0" r="r" b="b"/>
              <a:pathLst>
                <a:path w="31" h="19">
                  <a:moveTo>
                    <a:pt x="0" y="13"/>
                  </a:moveTo>
                  <a:lnTo>
                    <a:pt x="1" y="0"/>
                  </a:lnTo>
                  <a:lnTo>
                    <a:pt x="31" y="5"/>
                  </a:lnTo>
                  <a:lnTo>
                    <a:pt x="28" y="19"/>
                  </a:lnTo>
                  <a:lnTo>
                    <a:pt x="0" y="13"/>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68" name="Freeform 44"/>
            <p:cNvSpPr>
              <a:spLocks/>
            </p:cNvSpPr>
            <p:nvPr/>
          </p:nvSpPr>
          <p:spPr bwMode="auto">
            <a:xfrm>
              <a:off x="1790" y="1022"/>
              <a:ext cx="31" cy="18"/>
            </a:xfrm>
            <a:custGeom>
              <a:avLst/>
              <a:gdLst>
                <a:gd name="T0" fmla="*/ 0 w 31"/>
                <a:gd name="T1" fmla="*/ 16 h 18"/>
                <a:gd name="T2" fmla="*/ 2 w 31"/>
                <a:gd name="T3" fmla="*/ 16 h 18"/>
                <a:gd name="T4" fmla="*/ 29 w 31"/>
                <a:gd name="T5" fmla="*/ 18 h 18"/>
                <a:gd name="T6" fmla="*/ 31 w 31"/>
                <a:gd name="T7" fmla="*/ 4 h 18"/>
                <a:gd name="T8" fmla="*/ 3 w 31"/>
                <a:gd name="T9" fmla="*/ 0 h 18"/>
                <a:gd name="T10" fmla="*/ 2 w 31"/>
                <a:gd name="T11" fmla="*/ 0 h 18"/>
                <a:gd name="T12" fmla="*/ 0 w 31"/>
                <a:gd name="T13" fmla="*/ 16 h 18"/>
              </a:gdLst>
              <a:ahLst/>
              <a:cxnLst>
                <a:cxn ang="0">
                  <a:pos x="T0" y="T1"/>
                </a:cxn>
                <a:cxn ang="0">
                  <a:pos x="T2" y="T3"/>
                </a:cxn>
                <a:cxn ang="0">
                  <a:pos x="T4" y="T5"/>
                </a:cxn>
                <a:cxn ang="0">
                  <a:pos x="T6" y="T7"/>
                </a:cxn>
                <a:cxn ang="0">
                  <a:pos x="T8" y="T9"/>
                </a:cxn>
                <a:cxn ang="0">
                  <a:pos x="T10" y="T11"/>
                </a:cxn>
                <a:cxn ang="0">
                  <a:pos x="T12" y="T13"/>
                </a:cxn>
              </a:cxnLst>
              <a:rect l="0" t="0" r="r" b="b"/>
              <a:pathLst>
                <a:path w="31" h="18">
                  <a:moveTo>
                    <a:pt x="0" y="16"/>
                  </a:moveTo>
                  <a:lnTo>
                    <a:pt x="2" y="16"/>
                  </a:lnTo>
                  <a:lnTo>
                    <a:pt x="29" y="18"/>
                  </a:lnTo>
                  <a:lnTo>
                    <a:pt x="31" y="4"/>
                  </a:lnTo>
                  <a:lnTo>
                    <a:pt x="3" y="0"/>
                  </a:lnTo>
                  <a:lnTo>
                    <a:pt x="2" y="0"/>
                  </a:lnTo>
                  <a:lnTo>
                    <a:pt x="0" y="16"/>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69" name="Freeform 45"/>
            <p:cNvSpPr>
              <a:spLocks/>
            </p:cNvSpPr>
            <p:nvPr/>
          </p:nvSpPr>
          <p:spPr bwMode="auto">
            <a:xfrm>
              <a:off x="1738" y="1020"/>
              <a:ext cx="10" cy="16"/>
            </a:xfrm>
            <a:custGeom>
              <a:avLst/>
              <a:gdLst>
                <a:gd name="T0" fmla="*/ 0 w 10"/>
                <a:gd name="T1" fmla="*/ 14 h 16"/>
                <a:gd name="T2" fmla="*/ 8 w 10"/>
                <a:gd name="T3" fmla="*/ 16 h 16"/>
                <a:gd name="T4" fmla="*/ 10 w 10"/>
                <a:gd name="T5" fmla="*/ 0 h 16"/>
                <a:gd name="T6" fmla="*/ 0 w 10"/>
                <a:gd name="T7" fmla="*/ 0 h 16"/>
                <a:gd name="T8" fmla="*/ 0 w 10"/>
                <a:gd name="T9" fmla="*/ 14 h 16"/>
              </a:gdLst>
              <a:ahLst/>
              <a:cxnLst>
                <a:cxn ang="0">
                  <a:pos x="T0" y="T1"/>
                </a:cxn>
                <a:cxn ang="0">
                  <a:pos x="T2" y="T3"/>
                </a:cxn>
                <a:cxn ang="0">
                  <a:pos x="T4" y="T5"/>
                </a:cxn>
                <a:cxn ang="0">
                  <a:pos x="T6" y="T7"/>
                </a:cxn>
                <a:cxn ang="0">
                  <a:pos x="T8" y="T9"/>
                </a:cxn>
              </a:cxnLst>
              <a:rect l="0" t="0" r="r" b="b"/>
              <a:pathLst>
                <a:path w="10" h="16">
                  <a:moveTo>
                    <a:pt x="0" y="14"/>
                  </a:moveTo>
                  <a:lnTo>
                    <a:pt x="8" y="16"/>
                  </a:lnTo>
                  <a:lnTo>
                    <a:pt x="10" y="0"/>
                  </a:lnTo>
                  <a:lnTo>
                    <a:pt x="0" y="0"/>
                  </a:lnTo>
                  <a:lnTo>
                    <a:pt x="0" y="14"/>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70" name="Freeform 46"/>
            <p:cNvSpPr>
              <a:spLocks/>
            </p:cNvSpPr>
            <p:nvPr/>
          </p:nvSpPr>
          <p:spPr bwMode="auto">
            <a:xfrm>
              <a:off x="1719" y="1020"/>
              <a:ext cx="19" cy="16"/>
            </a:xfrm>
            <a:custGeom>
              <a:avLst/>
              <a:gdLst>
                <a:gd name="T0" fmla="*/ 0 w 19"/>
                <a:gd name="T1" fmla="*/ 16 h 16"/>
                <a:gd name="T2" fmla="*/ 0 w 19"/>
                <a:gd name="T3" fmla="*/ 0 h 16"/>
                <a:gd name="T4" fmla="*/ 19 w 19"/>
                <a:gd name="T5" fmla="*/ 0 h 16"/>
                <a:gd name="T6" fmla="*/ 19 w 19"/>
                <a:gd name="T7" fmla="*/ 14 h 16"/>
                <a:gd name="T8" fmla="*/ 0 w 19"/>
                <a:gd name="T9" fmla="*/ 16 h 16"/>
              </a:gdLst>
              <a:ahLst/>
              <a:cxnLst>
                <a:cxn ang="0">
                  <a:pos x="T0" y="T1"/>
                </a:cxn>
                <a:cxn ang="0">
                  <a:pos x="T2" y="T3"/>
                </a:cxn>
                <a:cxn ang="0">
                  <a:pos x="T4" y="T5"/>
                </a:cxn>
                <a:cxn ang="0">
                  <a:pos x="T6" y="T7"/>
                </a:cxn>
                <a:cxn ang="0">
                  <a:pos x="T8" y="T9"/>
                </a:cxn>
              </a:cxnLst>
              <a:rect l="0" t="0" r="r" b="b"/>
              <a:pathLst>
                <a:path w="19" h="16">
                  <a:moveTo>
                    <a:pt x="0" y="16"/>
                  </a:moveTo>
                  <a:lnTo>
                    <a:pt x="0" y="0"/>
                  </a:lnTo>
                  <a:lnTo>
                    <a:pt x="19" y="0"/>
                  </a:lnTo>
                  <a:lnTo>
                    <a:pt x="19" y="14"/>
                  </a:lnTo>
                  <a:lnTo>
                    <a:pt x="0" y="16"/>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71" name="Freeform 47"/>
            <p:cNvSpPr>
              <a:spLocks/>
            </p:cNvSpPr>
            <p:nvPr/>
          </p:nvSpPr>
          <p:spPr bwMode="auto">
            <a:xfrm>
              <a:off x="1646" y="1024"/>
              <a:ext cx="29" cy="17"/>
            </a:xfrm>
            <a:custGeom>
              <a:avLst/>
              <a:gdLst>
                <a:gd name="T0" fmla="*/ 0 w 29"/>
                <a:gd name="T1" fmla="*/ 17 h 17"/>
                <a:gd name="T2" fmla="*/ 0 w 29"/>
                <a:gd name="T3" fmla="*/ 3 h 17"/>
                <a:gd name="T4" fmla="*/ 27 w 29"/>
                <a:gd name="T5" fmla="*/ 0 h 17"/>
                <a:gd name="T6" fmla="*/ 29 w 29"/>
                <a:gd name="T7" fmla="*/ 14 h 17"/>
                <a:gd name="T8" fmla="*/ 0 w 29"/>
                <a:gd name="T9" fmla="*/ 17 h 17"/>
              </a:gdLst>
              <a:ahLst/>
              <a:cxnLst>
                <a:cxn ang="0">
                  <a:pos x="T0" y="T1"/>
                </a:cxn>
                <a:cxn ang="0">
                  <a:pos x="T2" y="T3"/>
                </a:cxn>
                <a:cxn ang="0">
                  <a:pos x="T4" y="T5"/>
                </a:cxn>
                <a:cxn ang="0">
                  <a:pos x="T6" y="T7"/>
                </a:cxn>
                <a:cxn ang="0">
                  <a:pos x="T8" y="T9"/>
                </a:cxn>
              </a:cxnLst>
              <a:rect l="0" t="0" r="r" b="b"/>
              <a:pathLst>
                <a:path w="29" h="17">
                  <a:moveTo>
                    <a:pt x="0" y="17"/>
                  </a:moveTo>
                  <a:lnTo>
                    <a:pt x="0" y="3"/>
                  </a:lnTo>
                  <a:lnTo>
                    <a:pt x="27" y="0"/>
                  </a:lnTo>
                  <a:lnTo>
                    <a:pt x="29" y="14"/>
                  </a:lnTo>
                  <a:lnTo>
                    <a:pt x="0" y="17"/>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72" name="Freeform 48"/>
            <p:cNvSpPr>
              <a:spLocks/>
            </p:cNvSpPr>
            <p:nvPr/>
          </p:nvSpPr>
          <p:spPr bwMode="auto">
            <a:xfrm>
              <a:off x="1573" y="1034"/>
              <a:ext cx="31" cy="21"/>
            </a:xfrm>
            <a:custGeom>
              <a:avLst/>
              <a:gdLst>
                <a:gd name="T0" fmla="*/ 3 w 31"/>
                <a:gd name="T1" fmla="*/ 21 h 21"/>
                <a:gd name="T2" fmla="*/ 8 w 31"/>
                <a:gd name="T3" fmla="*/ 19 h 21"/>
                <a:gd name="T4" fmla="*/ 31 w 31"/>
                <a:gd name="T5" fmla="*/ 14 h 21"/>
                <a:gd name="T6" fmla="*/ 28 w 31"/>
                <a:gd name="T7" fmla="*/ 0 h 21"/>
                <a:gd name="T8" fmla="*/ 5 w 31"/>
                <a:gd name="T9" fmla="*/ 4 h 21"/>
                <a:gd name="T10" fmla="*/ 0 w 31"/>
                <a:gd name="T11" fmla="*/ 6 h 21"/>
                <a:gd name="T12" fmla="*/ 3 w 31"/>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3" y="21"/>
                  </a:moveTo>
                  <a:lnTo>
                    <a:pt x="8" y="19"/>
                  </a:lnTo>
                  <a:lnTo>
                    <a:pt x="31" y="14"/>
                  </a:lnTo>
                  <a:lnTo>
                    <a:pt x="28" y="0"/>
                  </a:lnTo>
                  <a:lnTo>
                    <a:pt x="5" y="4"/>
                  </a:lnTo>
                  <a:lnTo>
                    <a:pt x="0" y="6"/>
                  </a:lnTo>
                  <a:lnTo>
                    <a:pt x="3" y="21"/>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73" name="Freeform 49"/>
            <p:cNvSpPr>
              <a:spLocks/>
            </p:cNvSpPr>
            <p:nvPr/>
          </p:nvSpPr>
          <p:spPr bwMode="auto">
            <a:xfrm>
              <a:off x="1502" y="1052"/>
              <a:ext cx="31" cy="24"/>
            </a:xfrm>
            <a:custGeom>
              <a:avLst/>
              <a:gdLst>
                <a:gd name="T0" fmla="*/ 5 w 31"/>
                <a:gd name="T1" fmla="*/ 24 h 24"/>
                <a:gd name="T2" fmla="*/ 31 w 31"/>
                <a:gd name="T3" fmla="*/ 14 h 24"/>
                <a:gd name="T4" fmla="*/ 27 w 31"/>
                <a:gd name="T5" fmla="*/ 0 h 24"/>
                <a:gd name="T6" fmla="*/ 26 w 31"/>
                <a:gd name="T7" fmla="*/ 0 h 24"/>
                <a:gd name="T8" fmla="*/ 0 w 31"/>
                <a:gd name="T9" fmla="*/ 10 h 24"/>
                <a:gd name="T10" fmla="*/ 5 w 31"/>
                <a:gd name="T11" fmla="*/ 24 h 24"/>
              </a:gdLst>
              <a:ahLst/>
              <a:cxnLst>
                <a:cxn ang="0">
                  <a:pos x="T0" y="T1"/>
                </a:cxn>
                <a:cxn ang="0">
                  <a:pos x="T2" y="T3"/>
                </a:cxn>
                <a:cxn ang="0">
                  <a:pos x="T4" y="T5"/>
                </a:cxn>
                <a:cxn ang="0">
                  <a:pos x="T6" y="T7"/>
                </a:cxn>
                <a:cxn ang="0">
                  <a:pos x="T8" y="T9"/>
                </a:cxn>
                <a:cxn ang="0">
                  <a:pos x="T10" y="T11"/>
                </a:cxn>
              </a:cxnLst>
              <a:rect l="0" t="0" r="r" b="b"/>
              <a:pathLst>
                <a:path w="31" h="24">
                  <a:moveTo>
                    <a:pt x="5" y="24"/>
                  </a:moveTo>
                  <a:lnTo>
                    <a:pt x="31" y="14"/>
                  </a:lnTo>
                  <a:lnTo>
                    <a:pt x="27" y="0"/>
                  </a:lnTo>
                  <a:lnTo>
                    <a:pt x="26" y="0"/>
                  </a:lnTo>
                  <a:lnTo>
                    <a:pt x="0" y="10"/>
                  </a:lnTo>
                  <a:lnTo>
                    <a:pt x="5" y="24"/>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74" name="Freeform 50"/>
            <p:cNvSpPr>
              <a:spLocks/>
            </p:cNvSpPr>
            <p:nvPr/>
          </p:nvSpPr>
          <p:spPr bwMode="auto">
            <a:xfrm>
              <a:off x="1434" y="1078"/>
              <a:ext cx="33" cy="26"/>
            </a:xfrm>
            <a:custGeom>
              <a:avLst/>
              <a:gdLst>
                <a:gd name="T0" fmla="*/ 7 w 33"/>
                <a:gd name="T1" fmla="*/ 26 h 26"/>
                <a:gd name="T2" fmla="*/ 8 w 33"/>
                <a:gd name="T3" fmla="*/ 24 h 26"/>
                <a:gd name="T4" fmla="*/ 33 w 33"/>
                <a:gd name="T5" fmla="*/ 14 h 26"/>
                <a:gd name="T6" fmla="*/ 28 w 33"/>
                <a:gd name="T7" fmla="*/ 0 h 26"/>
                <a:gd name="T8" fmla="*/ 3 w 33"/>
                <a:gd name="T9" fmla="*/ 12 h 26"/>
                <a:gd name="T10" fmla="*/ 0 w 33"/>
                <a:gd name="T11" fmla="*/ 14 h 26"/>
                <a:gd name="T12" fmla="*/ 7 w 33"/>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33" h="26">
                  <a:moveTo>
                    <a:pt x="7" y="26"/>
                  </a:moveTo>
                  <a:lnTo>
                    <a:pt x="8" y="24"/>
                  </a:lnTo>
                  <a:lnTo>
                    <a:pt x="33" y="14"/>
                  </a:lnTo>
                  <a:lnTo>
                    <a:pt x="28" y="0"/>
                  </a:lnTo>
                  <a:lnTo>
                    <a:pt x="3" y="12"/>
                  </a:lnTo>
                  <a:lnTo>
                    <a:pt x="0" y="14"/>
                  </a:lnTo>
                  <a:lnTo>
                    <a:pt x="7" y="26"/>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75" name="Freeform 51"/>
            <p:cNvSpPr>
              <a:spLocks/>
            </p:cNvSpPr>
            <p:nvPr/>
          </p:nvSpPr>
          <p:spPr bwMode="auto">
            <a:xfrm>
              <a:off x="1371" y="1112"/>
              <a:ext cx="32" cy="30"/>
            </a:xfrm>
            <a:custGeom>
              <a:avLst/>
              <a:gdLst>
                <a:gd name="T0" fmla="*/ 7 w 32"/>
                <a:gd name="T1" fmla="*/ 30 h 30"/>
                <a:gd name="T2" fmla="*/ 32 w 32"/>
                <a:gd name="T3" fmla="*/ 13 h 30"/>
                <a:gd name="T4" fmla="*/ 25 w 32"/>
                <a:gd name="T5" fmla="*/ 0 h 30"/>
                <a:gd name="T6" fmla="*/ 0 w 32"/>
                <a:gd name="T7" fmla="*/ 16 h 30"/>
                <a:gd name="T8" fmla="*/ 7 w 32"/>
                <a:gd name="T9" fmla="*/ 30 h 30"/>
              </a:gdLst>
              <a:ahLst/>
              <a:cxnLst>
                <a:cxn ang="0">
                  <a:pos x="T0" y="T1"/>
                </a:cxn>
                <a:cxn ang="0">
                  <a:pos x="T2" y="T3"/>
                </a:cxn>
                <a:cxn ang="0">
                  <a:pos x="T4" y="T5"/>
                </a:cxn>
                <a:cxn ang="0">
                  <a:pos x="T6" y="T7"/>
                </a:cxn>
                <a:cxn ang="0">
                  <a:pos x="T8" y="T9"/>
                </a:cxn>
              </a:cxnLst>
              <a:rect l="0" t="0" r="r" b="b"/>
              <a:pathLst>
                <a:path w="32" h="30">
                  <a:moveTo>
                    <a:pt x="7" y="30"/>
                  </a:moveTo>
                  <a:lnTo>
                    <a:pt x="32" y="13"/>
                  </a:lnTo>
                  <a:lnTo>
                    <a:pt x="25" y="0"/>
                  </a:lnTo>
                  <a:lnTo>
                    <a:pt x="0" y="16"/>
                  </a:lnTo>
                  <a:lnTo>
                    <a:pt x="7" y="3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76" name="Freeform 52"/>
            <p:cNvSpPr>
              <a:spLocks/>
            </p:cNvSpPr>
            <p:nvPr/>
          </p:nvSpPr>
          <p:spPr bwMode="auto">
            <a:xfrm>
              <a:off x="1314" y="1156"/>
              <a:ext cx="29" cy="31"/>
            </a:xfrm>
            <a:custGeom>
              <a:avLst/>
              <a:gdLst>
                <a:gd name="T0" fmla="*/ 9 w 29"/>
                <a:gd name="T1" fmla="*/ 31 h 31"/>
                <a:gd name="T2" fmla="*/ 17 w 29"/>
                <a:gd name="T3" fmla="*/ 22 h 31"/>
                <a:gd name="T4" fmla="*/ 29 w 29"/>
                <a:gd name="T5" fmla="*/ 12 h 31"/>
                <a:gd name="T6" fmla="*/ 21 w 29"/>
                <a:gd name="T7" fmla="*/ 0 h 31"/>
                <a:gd name="T8" fmla="*/ 7 w 29"/>
                <a:gd name="T9" fmla="*/ 10 h 31"/>
                <a:gd name="T10" fmla="*/ 0 w 29"/>
                <a:gd name="T11" fmla="*/ 19 h 31"/>
                <a:gd name="T12" fmla="*/ 9 w 29"/>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9" h="31">
                  <a:moveTo>
                    <a:pt x="9" y="31"/>
                  </a:moveTo>
                  <a:lnTo>
                    <a:pt x="17" y="22"/>
                  </a:lnTo>
                  <a:lnTo>
                    <a:pt x="29" y="12"/>
                  </a:lnTo>
                  <a:lnTo>
                    <a:pt x="21" y="0"/>
                  </a:lnTo>
                  <a:lnTo>
                    <a:pt x="7" y="10"/>
                  </a:lnTo>
                  <a:lnTo>
                    <a:pt x="0" y="19"/>
                  </a:lnTo>
                  <a:lnTo>
                    <a:pt x="9" y="31"/>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77" name="Freeform 53"/>
            <p:cNvSpPr>
              <a:spLocks/>
            </p:cNvSpPr>
            <p:nvPr/>
          </p:nvSpPr>
          <p:spPr bwMode="auto">
            <a:xfrm>
              <a:off x="1264" y="1208"/>
              <a:ext cx="29" cy="33"/>
            </a:xfrm>
            <a:custGeom>
              <a:avLst/>
              <a:gdLst>
                <a:gd name="T0" fmla="*/ 10 w 29"/>
                <a:gd name="T1" fmla="*/ 33 h 33"/>
                <a:gd name="T2" fmla="*/ 0 w 29"/>
                <a:gd name="T3" fmla="*/ 23 h 33"/>
                <a:gd name="T4" fmla="*/ 19 w 29"/>
                <a:gd name="T5" fmla="*/ 0 h 33"/>
                <a:gd name="T6" fmla="*/ 29 w 29"/>
                <a:gd name="T7" fmla="*/ 9 h 33"/>
                <a:gd name="T8" fmla="*/ 10 w 29"/>
                <a:gd name="T9" fmla="*/ 33 h 33"/>
              </a:gdLst>
              <a:ahLst/>
              <a:cxnLst>
                <a:cxn ang="0">
                  <a:pos x="T0" y="T1"/>
                </a:cxn>
                <a:cxn ang="0">
                  <a:pos x="T2" y="T3"/>
                </a:cxn>
                <a:cxn ang="0">
                  <a:pos x="T4" y="T5"/>
                </a:cxn>
                <a:cxn ang="0">
                  <a:pos x="T6" y="T7"/>
                </a:cxn>
                <a:cxn ang="0">
                  <a:pos x="T8" y="T9"/>
                </a:cxn>
              </a:cxnLst>
              <a:rect l="0" t="0" r="r" b="b"/>
              <a:pathLst>
                <a:path w="29" h="33">
                  <a:moveTo>
                    <a:pt x="10" y="33"/>
                  </a:moveTo>
                  <a:lnTo>
                    <a:pt x="0" y="23"/>
                  </a:lnTo>
                  <a:lnTo>
                    <a:pt x="19" y="0"/>
                  </a:lnTo>
                  <a:lnTo>
                    <a:pt x="29" y="9"/>
                  </a:lnTo>
                  <a:lnTo>
                    <a:pt x="10" y="33"/>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78" name="Freeform 54"/>
            <p:cNvSpPr>
              <a:spLocks/>
            </p:cNvSpPr>
            <p:nvPr/>
          </p:nvSpPr>
          <p:spPr bwMode="auto">
            <a:xfrm>
              <a:off x="1227" y="1269"/>
              <a:ext cx="24" cy="33"/>
            </a:xfrm>
            <a:custGeom>
              <a:avLst/>
              <a:gdLst>
                <a:gd name="T0" fmla="*/ 12 w 24"/>
                <a:gd name="T1" fmla="*/ 33 h 33"/>
                <a:gd name="T2" fmla="*/ 0 w 24"/>
                <a:gd name="T3" fmla="*/ 26 h 33"/>
                <a:gd name="T4" fmla="*/ 12 w 24"/>
                <a:gd name="T5" fmla="*/ 0 h 33"/>
                <a:gd name="T6" fmla="*/ 24 w 24"/>
                <a:gd name="T7" fmla="*/ 7 h 33"/>
                <a:gd name="T8" fmla="*/ 12 w 24"/>
                <a:gd name="T9" fmla="*/ 33 h 33"/>
              </a:gdLst>
              <a:ahLst/>
              <a:cxnLst>
                <a:cxn ang="0">
                  <a:pos x="T0" y="T1"/>
                </a:cxn>
                <a:cxn ang="0">
                  <a:pos x="T2" y="T3"/>
                </a:cxn>
                <a:cxn ang="0">
                  <a:pos x="T4" y="T5"/>
                </a:cxn>
                <a:cxn ang="0">
                  <a:pos x="T6" y="T7"/>
                </a:cxn>
                <a:cxn ang="0">
                  <a:pos x="T8" y="T9"/>
                </a:cxn>
              </a:cxnLst>
              <a:rect l="0" t="0" r="r" b="b"/>
              <a:pathLst>
                <a:path w="24" h="33">
                  <a:moveTo>
                    <a:pt x="12" y="33"/>
                  </a:moveTo>
                  <a:lnTo>
                    <a:pt x="0" y="26"/>
                  </a:lnTo>
                  <a:lnTo>
                    <a:pt x="12" y="0"/>
                  </a:lnTo>
                  <a:lnTo>
                    <a:pt x="24" y="7"/>
                  </a:lnTo>
                  <a:lnTo>
                    <a:pt x="12" y="33"/>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79" name="Freeform 55"/>
            <p:cNvSpPr>
              <a:spLocks/>
            </p:cNvSpPr>
            <p:nvPr/>
          </p:nvSpPr>
          <p:spPr bwMode="auto">
            <a:xfrm>
              <a:off x="1203" y="1336"/>
              <a:ext cx="21" cy="33"/>
            </a:xfrm>
            <a:custGeom>
              <a:avLst/>
              <a:gdLst>
                <a:gd name="T0" fmla="*/ 14 w 21"/>
                <a:gd name="T1" fmla="*/ 33 h 33"/>
                <a:gd name="T2" fmla="*/ 19 w 21"/>
                <a:gd name="T3" fmla="*/ 11 h 33"/>
                <a:gd name="T4" fmla="*/ 21 w 21"/>
                <a:gd name="T5" fmla="*/ 6 h 33"/>
                <a:gd name="T6" fmla="*/ 7 w 21"/>
                <a:gd name="T7" fmla="*/ 0 h 33"/>
                <a:gd name="T8" fmla="*/ 5 w 21"/>
                <a:gd name="T9" fmla="*/ 7 h 33"/>
                <a:gd name="T10" fmla="*/ 0 w 21"/>
                <a:gd name="T11" fmla="*/ 30 h 33"/>
                <a:gd name="T12" fmla="*/ 14 w 21"/>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21" h="33">
                  <a:moveTo>
                    <a:pt x="14" y="33"/>
                  </a:moveTo>
                  <a:lnTo>
                    <a:pt x="19" y="11"/>
                  </a:lnTo>
                  <a:lnTo>
                    <a:pt x="21" y="6"/>
                  </a:lnTo>
                  <a:lnTo>
                    <a:pt x="7" y="0"/>
                  </a:lnTo>
                  <a:lnTo>
                    <a:pt x="5" y="7"/>
                  </a:lnTo>
                  <a:lnTo>
                    <a:pt x="0" y="30"/>
                  </a:lnTo>
                  <a:lnTo>
                    <a:pt x="14" y="33"/>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80" name="Freeform 56"/>
            <p:cNvSpPr>
              <a:spLocks/>
            </p:cNvSpPr>
            <p:nvPr/>
          </p:nvSpPr>
          <p:spPr bwMode="auto">
            <a:xfrm>
              <a:off x="1198" y="1409"/>
              <a:ext cx="15" cy="16"/>
            </a:xfrm>
            <a:custGeom>
              <a:avLst/>
              <a:gdLst>
                <a:gd name="T0" fmla="*/ 13 w 15"/>
                <a:gd name="T1" fmla="*/ 16 h 16"/>
                <a:gd name="T2" fmla="*/ 15 w 15"/>
                <a:gd name="T3" fmla="*/ 2 h 16"/>
                <a:gd name="T4" fmla="*/ 0 w 15"/>
                <a:gd name="T5" fmla="*/ 0 h 16"/>
                <a:gd name="T6" fmla="*/ 0 w 15"/>
                <a:gd name="T7" fmla="*/ 16 h 16"/>
                <a:gd name="T8" fmla="*/ 13 w 15"/>
                <a:gd name="T9" fmla="*/ 16 h 16"/>
              </a:gdLst>
              <a:ahLst/>
              <a:cxnLst>
                <a:cxn ang="0">
                  <a:pos x="T0" y="T1"/>
                </a:cxn>
                <a:cxn ang="0">
                  <a:pos x="T2" y="T3"/>
                </a:cxn>
                <a:cxn ang="0">
                  <a:pos x="T4" y="T5"/>
                </a:cxn>
                <a:cxn ang="0">
                  <a:pos x="T6" y="T7"/>
                </a:cxn>
                <a:cxn ang="0">
                  <a:pos x="T8" y="T9"/>
                </a:cxn>
              </a:cxnLst>
              <a:rect l="0" t="0" r="r" b="b"/>
              <a:pathLst>
                <a:path w="15" h="16">
                  <a:moveTo>
                    <a:pt x="13" y="16"/>
                  </a:moveTo>
                  <a:lnTo>
                    <a:pt x="15" y="2"/>
                  </a:lnTo>
                  <a:lnTo>
                    <a:pt x="0" y="0"/>
                  </a:lnTo>
                  <a:lnTo>
                    <a:pt x="0" y="16"/>
                  </a:lnTo>
                  <a:lnTo>
                    <a:pt x="13" y="16"/>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81" name="Freeform 57"/>
            <p:cNvSpPr>
              <a:spLocks/>
            </p:cNvSpPr>
            <p:nvPr/>
          </p:nvSpPr>
          <p:spPr bwMode="auto">
            <a:xfrm>
              <a:off x="1198" y="1425"/>
              <a:ext cx="15" cy="16"/>
            </a:xfrm>
            <a:custGeom>
              <a:avLst/>
              <a:gdLst>
                <a:gd name="T0" fmla="*/ 15 w 15"/>
                <a:gd name="T1" fmla="*/ 16 h 16"/>
                <a:gd name="T2" fmla="*/ 0 w 15"/>
                <a:gd name="T3" fmla="*/ 16 h 16"/>
                <a:gd name="T4" fmla="*/ 0 w 15"/>
                <a:gd name="T5" fmla="*/ 0 h 16"/>
                <a:gd name="T6" fmla="*/ 13 w 15"/>
                <a:gd name="T7" fmla="*/ 0 h 16"/>
                <a:gd name="T8" fmla="*/ 15 w 15"/>
                <a:gd name="T9" fmla="*/ 16 h 16"/>
              </a:gdLst>
              <a:ahLst/>
              <a:cxnLst>
                <a:cxn ang="0">
                  <a:pos x="T0" y="T1"/>
                </a:cxn>
                <a:cxn ang="0">
                  <a:pos x="T2" y="T3"/>
                </a:cxn>
                <a:cxn ang="0">
                  <a:pos x="T4" y="T5"/>
                </a:cxn>
                <a:cxn ang="0">
                  <a:pos x="T6" y="T7"/>
                </a:cxn>
                <a:cxn ang="0">
                  <a:pos x="T8" y="T9"/>
                </a:cxn>
              </a:cxnLst>
              <a:rect l="0" t="0" r="r" b="b"/>
              <a:pathLst>
                <a:path w="15" h="16">
                  <a:moveTo>
                    <a:pt x="15" y="16"/>
                  </a:moveTo>
                  <a:lnTo>
                    <a:pt x="0" y="16"/>
                  </a:lnTo>
                  <a:lnTo>
                    <a:pt x="0" y="0"/>
                  </a:lnTo>
                  <a:lnTo>
                    <a:pt x="13" y="0"/>
                  </a:lnTo>
                  <a:lnTo>
                    <a:pt x="15" y="16"/>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82" name="Freeform 58"/>
            <p:cNvSpPr>
              <a:spLocks/>
            </p:cNvSpPr>
            <p:nvPr/>
          </p:nvSpPr>
          <p:spPr bwMode="auto">
            <a:xfrm>
              <a:off x="1203" y="1482"/>
              <a:ext cx="21" cy="32"/>
            </a:xfrm>
            <a:custGeom>
              <a:avLst/>
              <a:gdLst>
                <a:gd name="T0" fmla="*/ 21 w 21"/>
                <a:gd name="T1" fmla="*/ 28 h 32"/>
                <a:gd name="T2" fmla="*/ 19 w 21"/>
                <a:gd name="T3" fmla="*/ 21 h 32"/>
                <a:gd name="T4" fmla="*/ 15 w 21"/>
                <a:gd name="T5" fmla="*/ 0 h 32"/>
                <a:gd name="T6" fmla="*/ 0 w 21"/>
                <a:gd name="T7" fmla="*/ 2 h 32"/>
                <a:gd name="T8" fmla="*/ 5 w 21"/>
                <a:gd name="T9" fmla="*/ 25 h 32"/>
                <a:gd name="T10" fmla="*/ 7 w 21"/>
                <a:gd name="T11" fmla="*/ 32 h 32"/>
                <a:gd name="T12" fmla="*/ 21 w 21"/>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21" h="32">
                  <a:moveTo>
                    <a:pt x="21" y="28"/>
                  </a:moveTo>
                  <a:lnTo>
                    <a:pt x="19" y="21"/>
                  </a:lnTo>
                  <a:lnTo>
                    <a:pt x="15" y="0"/>
                  </a:lnTo>
                  <a:lnTo>
                    <a:pt x="0" y="2"/>
                  </a:lnTo>
                  <a:lnTo>
                    <a:pt x="5" y="25"/>
                  </a:lnTo>
                  <a:lnTo>
                    <a:pt x="7" y="32"/>
                  </a:lnTo>
                  <a:lnTo>
                    <a:pt x="21" y="28"/>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83" name="Freeform 59"/>
            <p:cNvSpPr>
              <a:spLocks/>
            </p:cNvSpPr>
            <p:nvPr/>
          </p:nvSpPr>
          <p:spPr bwMode="auto">
            <a:xfrm>
              <a:off x="1227" y="1550"/>
              <a:ext cx="26" cy="31"/>
            </a:xfrm>
            <a:custGeom>
              <a:avLst/>
              <a:gdLst>
                <a:gd name="T0" fmla="*/ 26 w 26"/>
                <a:gd name="T1" fmla="*/ 26 h 31"/>
                <a:gd name="T2" fmla="*/ 12 w 26"/>
                <a:gd name="T3" fmla="*/ 31 h 31"/>
                <a:gd name="T4" fmla="*/ 0 w 26"/>
                <a:gd name="T5" fmla="*/ 5 h 31"/>
                <a:gd name="T6" fmla="*/ 12 w 26"/>
                <a:gd name="T7" fmla="*/ 0 h 31"/>
                <a:gd name="T8" fmla="*/ 26 w 26"/>
                <a:gd name="T9" fmla="*/ 26 h 31"/>
              </a:gdLst>
              <a:ahLst/>
              <a:cxnLst>
                <a:cxn ang="0">
                  <a:pos x="T0" y="T1"/>
                </a:cxn>
                <a:cxn ang="0">
                  <a:pos x="T2" y="T3"/>
                </a:cxn>
                <a:cxn ang="0">
                  <a:pos x="T4" y="T5"/>
                </a:cxn>
                <a:cxn ang="0">
                  <a:pos x="T6" y="T7"/>
                </a:cxn>
                <a:cxn ang="0">
                  <a:pos x="T8" y="T9"/>
                </a:cxn>
              </a:cxnLst>
              <a:rect l="0" t="0" r="r" b="b"/>
              <a:pathLst>
                <a:path w="26" h="31">
                  <a:moveTo>
                    <a:pt x="26" y="26"/>
                  </a:moveTo>
                  <a:lnTo>
                    <a:pt x="12" y="31"/>
                  </a:lnTo>
                  <a:lnTo>
                    <a:pt x="0" y="5"/>
                  </a:lnTo>
                  <a:lnTo>
                    <a:pt x="12" y="0"/>
                  </a:lnTo>
                  <a:lnTo>
                    <a:pt x="26" y="26"/>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84" name="Freeform 60"/>
            <p:cNvSpPr>
              <a:spLocks/>
            </p:cNvSpPr>
            <p:nvPr/>
          </p:nvSpPr>
          <p:spPr bwMode="auto">
            <a:xfrm>
              <a:off x="1264" y="1611"/>
              <a:ext cx="31" cy="31"/>
            </a:xfrm>
            <a:custGeom>
              <a:avLst/>
              <a:gdLst>
                <a:gd name="T0" fmla="*/ 31 w 31"/>
                <a:gd name="T1" fmla="*/ 22 h 31"/>
                <a:gd name="T2" fmla="*/ 19 w 31"/>
                <a:gd name="T3" fmla="*/ 31 h 31"/>
                <a:gd name="T4" fmla="*/ 0 w 31"/>
                <a:gd name="T5" fmla="*/ 9 h 31"/>
                <a:gd name="T6" fmla="*/ 12 w 31"/>
                <a:gd name="T7" fmla="*/ 0 h 31"/>
                <a:gd name="T8" fmla="*/ 31 w 31"/>
                <a:gd name="T9" fmla="*/ 22 h 31"/>
              </a:gdLst>
              <a:ahLst/>
              <a:cxnLst>
                <a:cxn ang="0">
                  <a:pos x="T0" y="T1"/>
                </a:cxn>
                <a:cxn ang="0">
                  <a:pos x="T2" y="T3"/>
                </a:cxn>
                <a:cxn ang="0">
                  <a:pos x="T4" y="T5"/>
                </a:cxn>
                <a:cxn ang="0">
                  <a:pos x="T6" y="T7"/>
                </a:cxn>
                <a:cxn ang="0">
                  <a:pos x="T8" y="T9"/>
                </a:cxn>
              </a:cxnLst>
              <a:rect l="0" t="0" r="r" b="b"/>
              <a:pathLst>
                <a:path w="31" h="31">
                  <a:moveTo>
                    <a:pt x="31" y="22"/>
                  </a:moveTo>
                  <a:lnTo>
                    <a:pt x="19" y="31"/>
                  </a:lnTo>
                  <a:lnTo>
                    <a:pt x="0" y="9"/>
                  </a:lnTo>
                  <a:lnTo>
                    <a:pt x="12" y="0"/>
                  </a:lnTo>
                  <a:lnTo>
                    <a:pt x="31" y="22"/>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85" name="Freeform 61"/>
            <p:cNvSpPr>
              <a:spLocks/>
            </p:cNvSpPr>
            <p:nvPr/>
          </p:nvSpPr>
          <p:spPr bwMode="auto">
            <a:xfrm>
              <a:off x="1314" y="1665"/>
              <a:ext cx="31" cy="29"/>
            </a:xfrm>
            <a:custGeom>
              <a:avLst/>
              <a:gdLst>
                <a:gd name="T0" fmla="*/ 31 w 31"/>
                <a:gd name="T1" fmla="*/ 19 h 29"/>
                <a:gd name="T2" fmla="*/ 17 w 31"/>
                <a:gd name="T3" fmla="*/ 7 h 29"/>
                <a:gd name="T4" fmla="*/ 10 w 31"/>
                <a:gd name="T5" fmla="*/ 0 h 29"/>
                <a:gd name="T6" fmla="*/ 0 w 31"/>
                <a:gd name="T7" fmla="*/ 10 h 29"/>
                <a:gd name="T8" fmla="*/ 7 w 31"/>
                <a:gd name="T9" fmla="*/ 17 h 29"/>
                <a:gd name="T10" fmla="*/ 21 w 31"/>
                <a:gd name="T11" fmla="*/ 29 h 29"/>
                <a:gd name="T12" fmla="*/ 31 w 31"/>
                <a:gd name="T13" fmla="*/ 19 h 29"/>
              </a:gdLst>
              <a:ahLst/>
              <a:cxnLst>
                <a:cxn ang="0">
                  <a:pos x="T0" y="T1"/>
                </a:cxn>
                <a:cxn ang="0">
                  <a:pos x="T2" y="T3"/>
                </a:cxn>
                <a:cxn ang="0">
                  <a:pos x="T4" y="T5"/>
                </a:cxn>
                <a:cxn ang="0">
                  <a:pos x="T6" y="T7"/>
                </a:cxn>
                <a:cxn ang="0">
                  <a:pos x="T8" y="T9"/>
                </a:cxn>
                <a:cxn ang="0">
                  <a:pos x="T10" y="T11"/>
                </a:cxn>
                <a:cxn ang="0">
                  <a:pos x="T12" y="T13"/>
                </a:cxn>
              </a:cxnLst>
              <a:rect l="0" t="0" r="r" b="b"/>
              <a:pathLst>
                <a:path w="31" h="29">
                  <a:moveTo>
                    <a:pt x="31" y="19"/>
                  </a:moveTo>
                  <a:lnTo>
                    <a:pt x="17" y="7"/>
                  </a:lnTo>
                  <a:lnTo>
                    <a:pt x="10" y="0"/>
                  </a:lnTo>
                  <a:lnTo>
                    <a:pt x="0" y="10"/>
                  </a:lnTo>
                  <a:lnTo>
                    <a:pt x="7" y="17"/>
                  </a:lnTo>
                  <a:lnTo>
                    <a:pt x="21" y="29"/>
                  </a:lnTo>
                  <a:lnTo>
                    <a:pt x="31" y="19"/>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86" name="Freeform 62"/>
            <p:cNvSpPr>
              <a:spLocks/>
            </p:cNvSpPr>
            <p:nvPr/>
          </p:nvSpPr>
          <p:spPr bwMode="auto">
            <a:xfrm>
              <a:off x="1371" y="1710"/>
              <a:ext cx="32" cy="28"/>
            </a:xfrm>
            <a:custGeom>
              <a:avLst/>
              <a:gdLst>
                <a:gd name="T0" fmla="*/ 32 w 32"/>
                <a:gd name="T1" fmla="*/ 15 h 28"/>
                <a:gd name="T2" fmla="*/ 9 w 32"/>
                <a:gd name="T3" fmla="*/ 0 h 28"/>
                <a:gd name="T4" fmla="*/ 0 w 32"/>
                <a:gd name="T5" fmla="*/ 10 h 28"/>
                <a:gd name="T6" fmla="*/ 25 w 32"/>
                <a:gd name="T7" fmla="*/ 28 h 28"/>
                <a:gd name="T8" fmla="*/ 32 w 32"/>
                <a:gd name="T9" fmla="*/ 15 h 28"/>
              </a:gdLst>
              <a:ahLst/>
              <a:cxnLst>
                <a:cxn ang="0">
                  <a:pos x="T0" y="T1"/>
                </a:cxn>
                <a:cxn ang="0">
                  <a:pos x="T2" y="T3"/>
                </a:cxn>
                <a:cxn ang="0">
                  <a:pos x="T4" y="T5"/>
                </a:cxn>
                <a:cxn ang="0">
                  <a:pos x="T6" y="T7"/>
                </a:cxn>
                <a:cxn ang="0">
                  <a:pos x="T8" y="T9"/>
                </a:cxn>
              </a:cxnLst>
              <a:rect l="0" t="0" r="r" b="b"/>
              <a:pathLst>
                <a:path w="32" h="28">
                  <a:moveTo>
                    <a:pt x="32" y="15"/>
                  </a:moveTo>
                  <a:lnTo>
                    <a:pt x="9" y="0"/>
                  </a:lnTo>
                  <a:lnTo>
                    <a:pt x="0" y="10"/>
                  </a:lnTo>
                  <a:lnTo>
                    <a:pt x="25" y="28"/>
                  </a:lnTo>
                  <a:lnTo>
                    <a:pt x="32" y="15"/>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87" name="Freeform 63"/>
            <p:cNvSpPr>
              <a:spLocks/>
            </p:cNvSpPr>
            <p:nvPr/>
          </p:nvSpPr>
          <p:spPr bwMode="auto">
            <a:xfrm>
              <a:off x="1434" y="1746"/>
              <a:ext cx="33" cy="26"/>
            </a:xfrm>
            <a:custGeom>
              <a:avLst/>
              <a:gdLst>
                <a:gd name="T0" fmla="*/ 33 w 33"/>
                <a:gd name="T1" fmla="*/ 12 h 26"/>
                <a:gd name="T2" fmla="*/ 8 w 33"/>
                <a:gd name="T3" fmla="*/ 2 h 26"/>
                <a:gd name="T4" fmla="*/ 7 w 33"/>
                <a:gd name="T5" fmla="*/ 0 h 26"/>
                <a:gd name="T6" fmla="*/ 0 w 33"/>
                <a:gd name="T7" fmla="*/ 12 h 26"/>
                <a:gd name="T8" fmla="*/ 3 w 33"/>
                <a:gd name="T9" fmla="*/ 14 h 26"/>
                <a:gd name="T10" fmla="*/ 28 w 33"/>
                <a:gd name="T11" fmla="*/ 26 h 26"/>
                <a:gd name="T12" fmla="*/ 33 w 33"/>
                <a:gd name="T13" fmla="*/ 12 h 26"/>
              </a:gdLst>
              <a:ahLst/>
              <a:cxnLst>
                <a:cxn ang="0">
                  <a:pos x="T0" y="T1"/>
                </a:cxn>
                <a:cxn ang="0">
                  <a:pos x="T2" y="T3"/>
                </a:cxn>
                <a:cxn ang="0">
                  <a:pos x="T4" y="T5"/>
                </a:cxn>
                <a:cxn ang="0">
                  <a:pos x="T6" y="T7"/>
                </a:cxn>
                <a:cxn ang="0">
                  <a:pos x="T8" y="T9"/>
                </a:cxn>
                <a:cxn ang="0">
                  <a:pos x="T10" y="T11"/>
                </a:cxn>
                <a:cxn ang="0">
                  <a:pos x="T12" y="T13"/>
                </a:cxn>
              </a:cxnLst>
              <a:rect l="0" t="0" r="r" b="b"/>
              <a:pathLst>
                <a:path w="33" h="26">
                  <a:moveTo>
                    <a:pt x="33" y="12"/>
                  </a:moveTo>
                  <a:lnTo>
                    <a:pt x="8" y="2"/>
                  </a:lnTo>
                  <a:lnTo>
                    <a:pt x="7" y="0"/>
                  </a:lnTo>
                  <a:lnTo>
                    <a:pt x="0" y="12"/>
                  </a:lnTo>
                  <a:lnTo>
                    <a:pt x="3" y="14"/>
                  </a:lnTo>
                  <a:lnTo>
                    <a:pt x="28" y="26"/>
                  </a:lnTo>
                  <a:lnTo>
                    <a:pt x="33" y="12"/>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88" name="Freeform 64"/>
            <p:cNvSpPr>
              <a:spLocks/>
            </p:cNvSpPr>
            <p:nvPr/>
          </p:nvSpPr>
          <p:spPr bwMode="auto">
            <a:xfrm>
              <a:off x="1502" y="1774"/>
              <a:ext cx="33" cy="24"/>
            </a:xfrm>
            <a:custGeom>
              <a:avLst/>
              <a:gdLst>
                <a:gd name="T0" fmla="*/ 33 w 33"/>
                <a:gd name="T1" fmla="*/ 10 h 24"/>
                <a:gd name="T2" fmla="*/ 31 w 33"/>
                <a:gd name="T3" fmla="*/ 10 h 24"/>
                <a:gd name="T4" fmla="*/ 5 w 33"/>
                <a:gd name="T5" fmla="*/ 0 h 24"/>
                <a:gd name="T6" fmla="*/ 0 w 33"/>
                <a:gd name="T7" fmla="*/ 14 h 24"/>
                <a:gd name="T8" fmla="*/ 26 w 33"/>
                <a:gd name="T9" fmla="*/ 24 h 24"/>
                <a:gd name="T10" fmla="*/ 27 w 33"/>
                <a:gd name="T11" fmla="*/ 24 h 24"/>
                <a:gd name="T12" fmla="*/ 33 w 33"/>
                <a:gd name="T13" fmla="*/ 10 h 24"/>
              </a:gdLst>
              <a:ahLst/>
              <a:cxnLst>
                <a:cxn ang="0">
                  <a:pos x="T0" y="T1"/>
                </a:cxn>
                <a:cxn ang="0">
                  <a:pos x="T2" y="T3"/>
                </a:cxn>
                <a:cxn ang="0">
                  <a:pos x="T4" y="T5"/>
                </a:cxn>
                <a:cxn ang="0">
                  <a:pos x="T6" y="T7"/>
                </a:cxn>
                <a:cxn ang="0">
                  <a:pos x="T8" y="T9"/>
                </a:cxn>
                <a:cxn ang="0">
                  <a:pos x="T10" y="T11"/>
                </a:cxn>
                <a:cxn ang="0">
                  <a:pos x="T12" y="T13"/>
                </a:cxn>
              </a:cxnLst>
              <a:rect l="0" t="0" r="r" b="b"/>
              <a:pathLst>
                <a:path w="33" h="24">
                  <a:moveTo>
                    <a:pt x="33" y="10"/>
                  </a:moveTo>
                  <a:lnTo>
                    <a:pt x="31" y="10"/>
                  </a:lnTo>
                  <a:lnTo>
                    <a:pt x="5" y="0"/>
                  </a:lnTo>
                  <a:lnTo>
                    <a:pt x="0" y="14"/>
                  </a:lnTo>
                  <a:lnTo>
                    <a:pt x="26" y="24"/>
                  </a:lnTo>
                  <a:lnTo>
                    <a:pt x="27" y="24"/>
                  </a:lnTo>
                  <a:lnTo>
                    <a:pt x="33" y="1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89" name="Freeform 65"/>
            <p:cNvSpPr>
              <a:spLocks/>
            </p:cNvSpPr>
            <p:nvPr/>
          </p:nvSpPr>
          <p:spPr bwMode="auto">
            <a:xfrm>
              <a:off x="1573" y="1797"/>
              <a:ext cx="31" cy="19"/>
            </a:xfrm>
            <a:custGeom>
              <a:avLst/>
              <a:gdLst>
                <a:gd name="T0" fmla="*/ 31 w 31"/>
                <a:gd name="T1" fmla="*/ 5 h 19"/>
                <a:gd name="T2" fmla="*/ 8 w 31"/>
                <a:gd name="T3" fmla="*/ 0 h 19"/>
                <a:gd name="T4" fmla="*/ 3 w 31"/>
                <a:gd name="T5" fmla="*/ 0 h 19"/>
                <a:gd name="T6" fmla="*/ 0 w 31"/>
                <a:gd name="T7" fmla="*/ 14 h 19"/>
                <a:gd name="T8" fmla="*/ 5 w 31"/>
                <a:gd name="T9" fmla="*/ 14 h 19"/>
                <a:gd name="T10" fmla="*/ 29 w 31"/>
                <a:gd name="T11" fmla="*/ 19 h 19"/>
                <a:gd name="T12" fmla="*/ 31 w 31"/>
                <a:gd name="T13" fmla="*/ 5 h 19"/>
              </a:gdLst>
              <a:ahLst/>
              <a:cxnLst>
                <a:cxn ang="0">
                  <a:pos x="T0" y="T1"/>
                </a:cxn>
                <a:cxn ang="0">
                  <a:pos x="T2" y="T3"/>
                </a:cxn>
                <a:cxn ang="0">
                  <a:pos x="T4" y="T5"/>
                </a:cxn>
                <a:cxn ang="0">
                  <a:pos x="T6" y="T7"/>
                </a:cxn>
                <a:cxn ang="0">
                  <a:pos x="T8" y="T9"/>
                </a:cxn>
                <a:cxn ang="0">
                  <a:pos x="T10" y="T11"/>
                </a:cxn>
                <a:cxn ang="0">
                  <a:pos x="T12" y="T13"/>
                </a:cxn>
              </a:cxnLst>
              <a:rect l="0" t="0" r="r" b="b"/>
              <a:pathLst>
                <a:path w="31" h="19">
                  <a:moveTo>
                    <a:pt x="31" y="5"/>
                  </a:moveTo>
                  <a:lnTo>
                    <a:pt x="8" y="0"/>
                  </a:lnTo>
                  <a:lnTo>
                    <a:pt x="3" y="0"/>
                  </a:lnTo>
                  <a:lnTo>
                    <a:pt x="0" y="14"/>
                  </a:lnTo>
                  <a:lnTo>
                    <a:pt x="5" y="14"/>
                  </a:lnTo>
                  <a:lnTo>
                    <a:pt x="29" y="19"/>
                  </a:lnTo>
                  <a:lnTo>
                    <a:pt x="31" y="5"/>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90" name="Freeform 66"/>
            <p:cNvSpPr>
              <a:spLocks/>
            </p:cNvSpPr>
            <p:nvPr/>
          </p:nvSpPr>
          <p:spPr bwMode="auto">
            <a:xfrm>
              <a:off x="1646" y="1809"/>
              <a:ext cx="31" cy="17"/>
            </a:xfrm>
            <a:custGeom>
              <a:avLst/>
              <a:gdLst>
                <a:gd name="T0" fmla="*/ 31 w 31"/>
                <a:gd name="T1" fmla="*/ 3 h 17"/>
                <a:gd name="T2" fmla="*/ 27 w 31"/>
                <a:gd name="T3" fmla="*/ 17 h 17"/>
                <a:gd name="T4" fmla="*/ 0 w 31"/>
                <a:gd name="T5" fmla="*/ 14 h 17"/>
                <a:gd name="T6" fmla="*/ 1 w 31"/>
                <a:gd name="T7" fmla="*/ 0 h 17"/>
                <a:gd name="T8" fmla="*/ 31 w 31"/>
                <a:gd name="T9" fmla="*/ 3 h 17"/>
              </a:gdLst>
              <a:ahLst/>
              <a:cxnLst>
                <a:cxn ang="0">
                  <a:pos x="T0" y="T1"/>
                </a:cxn>
                <a:cxn ang="0">
                  <a:pos x="T2" y="T3"/>
                </a:cxn>
                <a:cxn ang="0">
                  <a:pos x="T4" y="T5"/>
                </a:cxn>
                <a:cxn ang="0">
                  <a:pos x="T6" y="T7"/>
                </a:cxn>
                <a:cxn ang="0">
                  <a:pos x="T8" y="T9"/>
                </a:cxn>
              </a:cxnLst>
              <a:rect l="0" t="0" r="r" b="b"/>
              <a:pathLst>
                <a:path w="31" h="17">
                  <a:moveTo>
                    <a:pt x="31" y="3"/>
                  </a:moveTo>
                  <a:lnTo>
                    <a:pt x="27" y="17"/>
                  </a:lnTo>
                  <a:lnTo>
                    <a:pt x="0" y="14"/>
                  </a:lnTo>
                  <a:lnTo>
                    <a:pt x="1" y="0"/>
                  </a:lnTo>
                  <a:lnTo>
                    <a:pt x="31" y="3"/>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91" name="Freeform 67"/>
            <p:cNvSpPr>
              <a:spLocks/>
            </p:cNvSpPr>
            <p:nvPr/>
          </p:nvSpPr>
          <p:spPr bwMode="auto">
            <a:xfrm>
              <a:off x="1719" y="1814"/>
              <a:ext cx="19" cy="16"/>
            </a:xfrm>
            <a:custGeom>
              <a:avLst/>
              <a:gdLst>
                <a:gd name="T0" fmla="*/ 19 w 19"/>
                <a:gd name="T1" fmla="*/ 0 h 16"/>
                <a:gd name="T2" fmla="*/ 1 w 19"/>
                <a:gd name="T3" fmla="*/ 0 h 16"/>
                <a:gd name="T4" fmla="*/ 0 w 19"/>
                <a:gd name="T5" fmla="*/ 14 h 16"/>
                <a:gd name="T6" fmla="*/ 19 w 19"/>
                <a:gd name="T7" fmla="*/ 16 h 16"/>
                <a:gd name="T8" fmla="*/ 19 w 19"/>
                <a:gd name="T9" fmla="*/ 0 h 16"/>
              </a:gdLst>
              <a:ahLst/>
              <a:cxnLst>
                <a:cxn ang="0">
                  <a:pos x="T0" y="T1"/>
                </a:cxn>
                <a:cxn ang="0">
                  <a:pos x="T2" y="T3"/>
                </a:cxn>
                <a:cxn ang="0">
                  <a:pos x="T4" y="T5"/>
                </a:cxn>
                <a:cxn ang="0">
                  <a:pos x="T6" y="T7"/>
                </a:cxn>
                <a:cxn ang="0">
                  <a:pos x="T8" y="T9"/>
                </a:cxn>
              </a:cxnLst>
              <a:rect l="0" t="0" r="r" b="b"/>
              <a:pathLst>
                <a:path w="19" h="16">
                  <a:moveTo>
                    <a:pt x="19" y="0"/>
                  </a:moveTo>
                  <a:lnTo>
                    <a:pt x="1" y="0"/>
                  </a:lnTo>
                  <a:lnTo>
                    <a:pt x="0" y="14"/>
                  </a:lnTo>
                  <a:lnTo>
                    <a:pt x="19" y="16"/>
                  </a:lnTo>
                  <a:lnTo>
                    <a:pt x="19"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92" name="Freeform 68"/>
            <p:cNvSpPr>
              <a:spLocks/>
            </p:cNvSpPr>
            <p:nvPr/>
          </p:nvSpPr>
          <p:spPr bwMode="auto">
            <a:xfrm>
              <a:off x="3870" y="1885"/>
              <a:ext cx="30" cy="31"/>
            </a:xfrm>
            <a:custGeom>
              <a:avLst/>
              <a:gdLst>
                <a:gd name="T0" fmla="*/ 0 w 30"/>
                <a:gd name="T1" fmla="*/ 9 h 31"/>
                <a:gd name="T2" fmla="*/ 13 w 30"/>
                <a:gd name="T3" fmla="*/ 0 h 31"/>
                <a:gd name="T4" fmla="*/ 30 w 30"/>
                <a:gd name="T5" fmla="*/ 23 h 31"/>
                <a:gd name="T6" fmla="*/ 20 w 30"/>
                <a:gd name="T7" fmla="*/ 31 h 31"/>
                <a:gd name="T8" fmla="*/ 0 w 30"/>
                <a:gd name="T9" fmla="*/ 9 h 31"/>
              </a:gdLst>
              <a:ahLst/>
              <a:cxnLst>
                <a:cxn ang="0">
                  <a:pos x="T0" y="T1"/>
                </a:cxn>
                <a:cxn ang="0">
                  <a:pos x="T2" y="T3"/>
                </a:cxn>
                <a:cxn ang="0">
                  <a:pos x="T4" y="T5"/>
                </a:cxn>
                <a:cxn ang="0">
                  <a:pos x="T6" y="T7"/>
                </a:cxn>
                <a:cxn ang="0">
                  <a:pos x="T8" y="T9"/>
                </a:cxn>
              </a:cxnLst>
              <a:rect l="0" t="0" r="r" b="b"/>
              <a:pathLst>
                <a:path w="30" h="31">
                  <a:moveTo>
                    <a:pt x="0" y="9"/>
                  </a:moveTo>
                  <a:lnTo>
                    <a:pt x="13" y="0"/>
                  </a:lnTo>
                  <a:lnTo>
                    <a:pt x="30" y="23"/>
                  </a:lnTo>
                  <a:lnTo>
                    <a:pt x="20" y="31"/>
                  </a:lnTo>
                  <a:lnTo>
                    <a:pt x="0" y="9"/>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93" name="Freeform 69"/>
            <p:cNvSpPr>
              <a:spLocks/>
            </p:cNvSpPr>
            <p:nvPr/>
          </p:nvSpPr>
          <p:spPr bwMode="auto">
            <a:xfrm>
              <a:off x="3818" y="1833"/>
              <a:ext cx="33" cy="30"/>
            </a:xfrm>
            <a:custGeom>
              <a:avLst/>
              <a:gdLst>
                <a:gd name="T0" fmla="*/ 0 w 33"/>
                <a:gd name="T1" fmla="*/ 12 h 30"/>
                <a:gd name="T2" fmla="*/ 21 w 33"/>
                <a:gd name="T3" fmla="*/ 30 h 30"/>
                <a:gd name="T4" fmla="*/ 33 w 33"/>
                <a:gd name="T5" fmla="*/ 19 h 30"/>
                <a:gd name="T6" fmla="*/ 32 w 33"/>
                <a:gd name="T7" fmla="*/ 17 h 30"/>
                <a:gd name="T8" fmla="*/ 9 w 33"/>
                <a:gd name="T9" fmla="*/ 0 h 30"/>
                <a:gd name="T10" fmla="*/ 0 w 33"/>
                <a:gd name="T11" fmla="*/ 12 h 30"/>
              </a:gdLst>
              <a:ahLst/>
              <a:cxnLst>
                <a:cxn ang="0">
                  <a:pos x="T0" y="T1"/>
                </a:cxn>
                <a:cxn ang="0">
                  <a:pos x="T2" y="T3"/>
                </a:cxn>
                <a:cxn ang="0">
                  <a:pos x="T4" y="T5"/>
                </a:cxn>
                <a:cxn ang="0">
                  <a:pos x="T6" y="T7"/>
                </a:cxn>
                <a:cxn ang="0">
                  <a:pos x="T8" y="T9"/>
                </a:cxn>
                <a:cxn ang="0">
                  <a:pos x="T10" y="T11"/>
                </a:cxn>
              </a:cxnLst>
              <a:rect l="0" t="0" r="r" b="b"/>
              <a:pathLst>
                <a:path w="33" h="30">
                  <a:moveTo>
                    <a:pt x="0" y="12"/>
                  </a:moveTo>
                  <a:lnTo>
                    <a:pt x="21" y="30"/>
                  </a:lnTo>
                  <a:lnTo>
                    <a:pt x="33" y="19"/>
                  </a:lnTo>
                  <a:lnTo>
                    <a:pt x="32" y="17"/>
                  </a:lnTo>
                  <a:lnTo>
                    <a:pt x="9" y="0"/>
                  </a:lnTo>
                  <a:lnTo>
                    <a:pt x="0" y="12"/>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94" name="Freeform 70"/>
            <p:cNvSpPr>
              <a:spLocks/>
            </p:cNvSpPr>
            <p:nvPr/>
          </p:nvSpPr>
          <p:spPr bwMode="auto">
            <a:xfrm>
              <a:off x="3759" y="1791"/>
              <a:ext cx="33" cy="28"/>
            </a:xfrm>
            <a:custGeom>
              <a:avLst/>
              <a:gdLst>
                <a:gd name="T0" fmla="*/ 0 w 33"/>
                <a:gd name="T1" fmla="*/ 13 h 28"/>
                <a:gd name="T2" fmla="*/ 9 w 33"/>
                <a:gd name="T3" fmla="*/ 18 h 28"/>
                <a:gd name="T4" fmla="*/ 25 w 33"/>
                <a:gd name="T5" fmla="*/ 28 h 28"/>
                <a:gd name="T6" fmla="*/ 33 w 33"/>
                <a:gd name="T7" fmla="*/ 16 h 28"/>
                <a:gd name="T8" fmla="*/ 16 w 33"/>
                <a:gd name="T9" fmla="*/ 6 h 28"/>
                <a:gd name="T10" fmla="*/ 7 w 33"/>
                <a:gd name="T11" fmla="*/ 0 h 28"/>
                <a:gd name="T12" fmla="*/ 0 w 33"/>
                <a:gd name="T13" fmla="*/ 13 h 28"/>
              </a:gdLst>
              <a:ahLst/>
              <a:cxnLst>
                <a:cxn ang="0">
                  <a:pos x="T0" y="T1"/>
                </a:cxn>
                <a:cxn ang="0">
                  <a:pos x="T2" y="T3"/>
                </a:cxn>
                <a:cxn ang="0">
                  <a:pos x="T4" y="T5"/>
                </a:cxn>
                <a:cxn ang="0">
                  <a:pos x="T6" y="T7"/>
                </a:cxn>
                <a:cxn ang="0">
                  <a:pos x="T8" y="T9"/>
                </a:cxn>
                <a:cxn ang="0">
                  <a:pos x="T10" y="T11"/>
                </a:cxn>
                <a:cxn ang="0">
                  <a:pos x="T12" y="T13"/>
                </a:cxn>
              </a:cxnLst>
              <a:rect l="0" t="0" r="r" b="b"/>
              <a:pathLst>
                <a:path w="33" h="28">
                  <a:moveTo>
                    <a:pt x="0" y="13"/>
                  </a:moveTo>
                  <a:lnTo>
                    <a:pt x="9" y="18"/>
                  </a:lnTo>
                  <a:lnTo>
                    <a:pt x="25" y="28"/>
                  </a:lnTo>
                  <a:lnTo>
                    <a:pt x="33" y="16"/>
                  </a:lnTo>
                  <a:lnTo>
                    <a:pt x="16" y="6"/>
                  </a:lnTo>
                  <a:lnTo>
                    <a:pt x="7" y="0"/>
                  </a:lnTo>
                  <a:lnTo>
                    <a:pt x="0" y="13"/>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95" name="Freeform 71"/>
            <p:cNvSpPr>
              <a:spLocks/>
            </p:cNvSpPr>
            <p:nvPr/>
          </p:nvSpPr>
          <p:spPr bwMode="auto">
            <a:xfrm>
              <a:off x="3065" y="1797"/>
              <a:ext cx="33" cy="29"/>
            </a:xfrm>
            <a:custGeom>
              <a:avLst/>
              <a:gdLst>
                <a:gd name="T0" fmla="*/ 8 w 33"/>
                <a:gd name="T1" fmla="*/ 29 h 29"/>
                <a:gd name="T2" fmla="*/ 33 w 33"/>
                <a:gd name="T3" fmla="*/ 12 h 29"/>
                <a:gd name="T4" fmla="*/ 31 w 33"/>
                <a:gd name="T5" fmla="*/ 12 h 29"/>
                <a:gd name="T6" fmla="*/ 26 w 33"/>
                <a:gd name="T7" fmla="*/ 0 h 29"/>
                <a:gd name="T8" fmla="*/ 24 w 33"/>
                <a:gd name="T9" fmla="*/ 0 h 29"/>
                <a:gd name="T10" fmla="*/ 0 w 33"/>
                <a:gd name="T11" fmla="*/ 15 h 29"/>
                <a:gd name="T12" fmla="*/ 8 w 33"/>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33" h="29">
                  <a:moveTo>
                    <a:pt x="8" y="29"/>
                  </a:moveTo>
                  <a:lnTo>
                    <a:pt x="33" y="12"/>
                  </a:lnTo>
                  <a:lnTo>
                    <a:pt x="31" y="12"/>
                  </a:lnTo>
                  <a:lnTo>
                    <a:pt x="26" y="0"/>
                  </a:lnTo>
                  <a:lnTo>
                    <a:pt x="24" y="0"/>
                  </a:lnTo>
                  <a:lnTo>
                    <a:pt x="0" y="15"/>
                  </a:lnTo>
                  <a:lnTo>
                    <a:pt x="8" y="29"/>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96" name="Freeform 72"/>
            <p:cNvSpPr>
              <a:spLocks/>
            </p:cNvSpPr>
            <p:nvPr/>
          </p:nvSpPr>
          <p:spPr bwMode="auto">
            <a:xfrm>
              <a:off x="3007" y="1840"/>
              <a:ext cx="32" cy="30"/>
            </a:xfrm>
            <a:custGeom>
              <a:avLst/>
              <a:gdLst>
                <a:gd name="T0" fmla="*/ 11 w 32"/>
                <a:gd name="T1" fmla="*/ 30 h 30"/>
                <a:gd name="T2" fmla="*/ 19 w 32"/>
                <a:gd name="T3" fmla="*/ 23 h 30"/>
                <a:gd name="T4" fmla="*/ 32 w 32"/>
                <a:gd name="T5" fmla="*/ 12 h 30"/>
                <a:gd name="T6" fmla="*/ 23 w 32"/>
                <a:gd name="T7" fmla="*/ 0 h 30"/>
                <a:gd name="T8" fmla="*/ 9 w 32"/>
                <a:gd name="T9" fmla="*/ 10 h 30"/>
                <a:gd name="T10" fmla="*/ 0 w 32"/>
                <a:gd name="T11" fmla="*/ 19 h 30"/>
                <a:gd name="T12" fmla="*/ 11 w 3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2" h="30">
                  <a:moveTo>
                    <a:pt x="11" y="30"/>
                  </a:moveTo>
                  <a:lnTo>
                    <a:pt x="19" y="23"/>
                  </a:lnTo>
                  <a:lnTo>
                    <a:pt x="32" y="12"/>
                  </a:lnTo>
                  <a:lnTo>
                    <a:pt x="23" y="0"/>
                  </a:lnTo>
                  <a:lnTo>
                    <a:pt x="9" y="10"/>
                  </a:lnTo>
                  <a:lnTo>
                    <a:pt x="0" y="19"/>
                  </a:lnTo>
                  <a:lnTo>
                    <a:pt x="11" y="3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97" name="Freeform 73"/>
            <p:cNvSpPr>
              <a:spLocks/>
            </p:cNvSpPr>
            <p:nvPr/>
          </p:nvSpPr>
          <p:spPr bwMode="auto">
            <a:xfrm>
              <a:off x="2959" y="1892"/>
              <a:ext cx="29" cy="31"/>
            </a:xfrm>
            <a:custGeom>
              <a:avLst/>
              <a:gdLst>
                <a:gd name="T0" fmla="*/ 10 w 29"/>
                <a:gd name="T1" fmla="*/ 31 h 31"/>
                <a:gd name="T2" fmla="*/ 0 w 29"/>
                <a:gd name="T3" fmla="*/ 23 h 31"/>
                <a:gd name="T4" fmla="*/ 19 w 29"/>
                <a:gd name="T5" fmla="*/ 0 h 31"/>
                <a:gd name="T6" fmla="*/ 29 w 29"/>
                <a:gd name="T7" fmla="*/ 9 h 31"/>
                <a:gd name="T8" fmla="*/ 10 w 29"/>
                <a:gd name="T9" fmla="*/ 31 h 31"/>
              </a:gdLst>
              <a:ahLst/>
              <a:cxnLst>
                <a:cxn ang="0">
                  <a:pos x="T0" y="T1"/>
                </a:cxn>
                <a:cxn ang="0">
                  <a:pos x="T2" y="T3"/>
                </a:cxn>
                <a:cxn ang="0">
                  <a:pos x="T4" y="T5"/>
                </a:cxn>
                <a:cxn ang="0">
                  <a:pos x="T6" y="T7"/>
                </a:cxn>
                <a:cxn ang="0">
                  <a:pos x="T8" y="T9"/>
                </a:cxn>
              </a:cxnLst>
              <a:rect l="0" t="0" r="r" b="b"/>
              <a:pathLst>
                <a:path w="29" h="31">
                  <a:moveTo>
                    <a:pt x="10" y="31"/>
                  </a:moveTo>
                  <a:lnTo>
                    <a:pt x="0" y="23"/>
                  </a:lnTo>
                  <a:lnTo>
                    <a:pt x="19" y="0"/>
                  </a:lnTo>
                  <a:lnTo>
                    <a:pt x="29" y="9"/>
                  </a:lnTo>
                  <a:lnTo>
                    <a:pt x="10" y="31"/>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98" name="Freeform 74"/>
            <p:cNvSpPr>
              <a:spLocks/>
            </p:cNvSpPr>
            <p:nvPr/>
          </p:nvSpPr>
          <p:spPr bwMode="auto">
            <a:xfrm>
              <a:off x="4639" y="1040"/>
              <a:ext cx="1035" cy="769"/>
            </a:xfrm>
            <a:custGeom>
              <a:avLst/>
              <a:gdLst>
                <a:gd name="T0" fmla="*/ 569 w 1035"/>
                <a:gd name="T1" fmla="*/ 767 h 769"/>
                <a:gd name="T2" fmla="*/ 646 w 1035"/>
                <a:gd name="T3" fmla="*/ 757 h 769"/>
                <a:gd name="T4" fmla="*/ 719 w 1035"/>
                <a:gd name="T5" fmla="*/ 739 h 769"/>
                <a:gd name="T6" fmla="*/ 785 w 1035"/>
                <a:gd name="T7" fmla="*/ 713 h 769"/>
                <a:gd name="T8" fmla="*/ 845 w 1035"/>
                <a:gd name="T9" fmla="*/ 682 h 769"/>
                <a:gd name="T10" fmla="*/ 899 w 1035"/>
                <a:gd name="T11" fmla="*/ 644 h 769"/>
                <a:gd name="T12" fmla="*/ 946 w 1035"/>
                <a:gd name="T13" fmla="*/ 600 h 769"/>
                <a:gd name="T14" fmla="*/ 983 w 1035"/>
                <a:gd name="T15" fmla="*/ 552 h 769"/>
                <a:gd name="T16" fmla="*/ 1010 w 1035"/>
                <a:gd name="T17" fmla="*/ 500 h 769"/>
                <a:gd name="T18" fmla="*/ 1028 w 1035"/>
                <a:gd name="T19" fmla="*/ 444 h 769"/>
                <a:gd name="T20" fmla="*/ 1035 w 1035"/>
                <a:gd name="T21" fmla="*/ 385 h 769"/>
                <a:gd name="T22" fmla="*/ 1028 w 1035"/>
                <a:gd name="T23" fmla="*/ 326 h 769"/>
                <a:gd name="T24" fmla="*/ 1010 w 1035"/>
                <a:gd name="T25" fmla="*/ 270 h 769"/>
                <a:gd name="T26" fmla="*/ 983 w 1035"/>
                <a:gd name="T27" fmla="*/ 218 h 769"/>
                <a:gd name="T28" fmla="*/ 946 w 1035"/>
                <a:gd name="T29" fmla="*/ 170 h 769"/>
                <a:gd name="T30" fmla="*/ 899 w 1035"/>
                <a:gd name="T31" fmla="*/ 126 h 769"/>
                <a:gd name="T32" fmla="*/ 845 w 1035"/>
                <a:gd name="T33" fmla="*/ 88 h 769"/>
                <a:gd name="T34" fmla="*/ 785 w 1035"/>
                <a:gd name="T35" fmla="*/ 57 h 769"/>
                <a:gd name="T36" fmla="*/ 719 w 1035"/>
                <a:gd name="T37" fmla="*/ 31 h 769"/>
                <a:gd name="T38" fmla="*/ 646 w 1035"/>
                <a:gd name="T39" fmla="*/ 12 h 769"/>
                <a:gd name="T40" fmla="*/ 569 w 1035"/>
                <a:gd name="T41" fmla="*/ 3 h 769"/>
                <a:gd name="T42" fmla="*/ 491 w 1035"/>
                <a:gd name="T43" fmla="*/ 1 h 769"/>
                <a:gd name="T44" fmla="*/ 413 w 1035"/>
                <a:gd name="T45" fmla="*/ 8 h 769"/>
                <a:gd name="T46" fmla="*/ 340 w 1035"/>
                <a:gd name="T47" fmla="*/ 24 h 769"/>
                <a:gd name="T48" fmla="*/ 271 w 1035"/>
                <a:gd name="T49" fmla="*/ 46 h 769"/>
                <a:gd name="T50" fmla="*/ 208 w 1035"/>
                <a:gd name="T51" fmla="*/ 78 h 769"/>
                <a:gd name="T52" fmla="*/ 153 w 1035"/>
                <a:gd name="T53" fmla="*/ 112 h 769"/>
                <a:gd name="T54" fmla="*/ 102 w 1035"/>
                <a:gd name="T55" fmla="*/ 156 h 769"/>
                <a:gd name="T56" fmla="*/ 62 w 1035"/>
                <a:gd name="T57" fmla="*/ 201 h 769"/>
                <a:gd name="T58" fmla="*/ 31 w 1035"/>
                <a:gd name="T59" fmla="*/ 253 h 769"/>
                <a:gd name="T60" fmla="*/ 10 w 1035"/>
                <a:gd name="T61" fmla="*/ 307 h 769"/>
                <a:gd name="T62" fmla="*/ 1 w 1035"/>
                <a:gd name="T63" fmla="*/ 366 h 769"/>
                <a:gd name="T64" fmla="*/ 3 w 1035"/>
                <a:gd name="T65" fmla="*/ 425 h 769"/>
                <a:gd name="T66" fmla="*/ 17 w 1035"/>
                <a:gd name="T67" fmla="*/ 481 h 769"/>
                <a:gd name="T68" fmla="*/ 41 w 1035"/>
                <a:gd name="T69" fmla="*/ 534 h 769"/>
                <a:gd name="T70" fmla="*/ 74 w 1035"/>
                <a:gd name="T71" fmla="*/ 585 h 769"/>
                <a:gd name="T72" fmla="*/ 118 w 1035"/>
                <a:gd name="T73" fmla="*/ 630 h 769"/>
                <a:gd name="T74" fmla="*/ 170 w 1035"/>
                <a:gd name="T75" fmla="*/ 670 h 769"/>
                <a:gd name="T76" fmla="*/ 229 w 1035"/>
                <a:gd name="T77" fmla="*/ 705 h 769"/>
                <a:gd name="T78" fmla="*/ 293 w 1035"/>
                <a:gd name="T79" fmla="*/ 732 h 769"/>
                <a:gd name="T80" fmla="*/ 364 w 1035"/>
                <a:gd name="T81" fmla="*/ 751 h 769"/>
                <a:gd name="T82" fmla="*/ 439 w 1035"/>
                <a:gd name="T83" fmla="*/ 765 h 769"/>
                <a:gd name="T84" fmla="*/ 517 w 1035"/>
                <a:gd name="T85" fmla="*/ 76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5" h="769">
                  <a:moveTo>
                    <a:pt x="517" y="769"/>
                  </a:moveTo>
                  <a:lnTo>
                    <a:pt x="543" y="769"/>
                  </a:lnTo>
                  <a:lnTo>
                    <a:pt x="569" y="767"/>
                  </a:lnTo>
                  <a:lnTo>
                    <a:pt x="595" y="765"/>
                  </a:lnTo>
                  <a:lnTo>
                    <a:pt x="621" y="762"/>
                  </a:lnTo>
                  <a:lnTo>
                    <a:pt x="646" y="757"/>
                  </a:lnTo>
                  <a:lnTo>
                    <a:pt x="670" y="751"/>
                  </a:lnTo>
                  <a:lnTo>
                    <a:pt x="694" y="746"/>
                  </a:lnTo>
                  <a:lnTo>
                    <a:pt x="719" y="739"/>
                  </a:lnTo>
                  <a:lnTo>
                    <a:pt x="741" y="732"/>
                  </a:lnTo>
                  <a:lnTo>
                    <a:pt x="764" y="724"/>
                  </a:lnTo>
                  <a:lnTo>
                    <a:pt x="785" y="713"/>
                  </a:lnTo>
                  <a:lnTo>
                    <a:pt x="806" y="705"/>
                  </a:lnTo>
                  <a:lnTo>
                    <a:pt x="826" y="692"/>
                  </a:lnTo>
                  <a:lnTo>
                    <a:pt x="845" y="682"/>
                  </a:lnTo>
                  <a:lnTo>
                    <a:pt x="865" y="670"/>
                  </a:lnTo>
                  <a:lnTo>
                    <a:pt x="882" y="656"/>
                  </a:lnTo>
                  <a:lnTo>
                    <a:pt x="899" y="644"/>
                  </a:lnTo>
                  <a:lnTo>
                    <a:pt x="917" y="630"/>
                  </a:lnTo>
                  <a:lnTo>
                    <a:pt x="931" y="614"/>
                  </a:lnTo>
                  <a:lnTo>
                    <a:pt x="946" y="600"/>
                  </a:lnTo>
                  <a:lnTo>
                    <a:pt x="958" y="585"/>
                  </a:lnTo>
                  <a:lnTo>
                    <a:pt x="972" y="567"/>
                  </a:lnTo>
                  <a:lnTo>
                    <a:pt x="983" y="552"/>
                  </a:lnTo>
                  <a:lnTo>
                    <a:pt x="993" y="534"/>
                  </a:lnTo>
                  <a:lnTo>
                    <a:pt x="1004" y="517"/>
                  </a:lnTo>
                  <a:lnTo>
                    <a:pt x="1010" y="500"/>
                  </a:lnTo>
                  <a:lnTo>
                    <a:pt x="1017" y="481"/>
                  </a:lnTo>
                  <a:lnTo>
                    <a:pt x="1024" y="461"/>
                  </a:lnTo>
                  <a:lnTo>
                    <a:pt x="1028" y="444"/>
                  </a:lnTo>
                  <a:lnTo>
                    <a:pt x="1031" y="425"/>
                  </a:lnTo>
                  <a:lnTo>
                    <a:pt x="1033" y="404"/>
                  </a:lnTo>
                  <a:lnTo>
                    <a:pt x="1035" y="385"/>
                  </a:lnTo>
                  <a:lnTo>
                    <a:pt x="1033" y="366"/>
                  </a:lnTo>
                  <a:lnTo>
                    <a:pt x="1031" y="345"/>
                  </a:lnTo>
                  <a:lnTo>
                    <a:pt x="1028" y="326"/>
                  </a:lnTo>
                  <a:lnTo>
                    <a:pt x="1024" y="307"/>
                  </a:lnTo>
                  <a:lnTo>
                    <a:pt x="1017" y="290"/>
                  </a:lnTo>
                  <a:lnTo>
                    <a:pt x="1010" y="270"/>
                  </a:lnTo>
                  <a:lnTo>
                    <a:pt x="1004" y="253"/>
                  </a:lnTo>
                  <a:lnTo>
                    <a:pt x="993" y="236"/>
                  </a:lnTo>
                  <a:lnTo>
                    <a:pt x="983" y="218"/>
                  </a:lnTo>
                  <a:lnTo>
                    <a:pt x="972" y="201"/>
                  </a:lnTo>
                  <a:lnTo>
                    <a:pt x="958" y="185"/>
                  </a:lnTo>
                  <a:lnTo>
                    <a:pt x="946" y="170"/>
                  </a:lnTo>
                  <a:lnTo>
                    <a:pt x="931" y="156"/>
                  </a:lnTo>
                  <a:lnTo>
                    <a:pt x="917" y="140"/>
                  </a:lnTo>
                  <a:lnTo>
                    <a:pt x="899" y="126"/>
                  </a:lnTo>
                  <a:lnTo>
                    <a:pt x="882" y="112"/>
                  </a:lnTo>
                  <a:lnTo>
                    <a:pt x="865" y="100"/>
                  </a:lnTo>
                  <a:lnTo>
                    <a:pt x="845" y="88"/>
                  </a:lnTo>
                  <a:lnTo>
                    <a:pt x="826" y="78"/>
                  </a:lnTo>
                  <a:lnTo>
                    <a:pt x="806" y="66"/>
                  </a:lnTo>
                  <a:lnTo>
                    <a:pt x="785" y="57"/>
                  </a:lnTo>
                  <a:lnTo>
                    <a:pt x="764" y="46"/>
                  </a:lnTo>
                  <a:lnTo>
                    <a:pt x="741" y="38"/>
                  </a:lnTo>
                  <a:lnTo>
                    <a:pt x="719" y="31"/>
                  </a:lnTo>
                  <a:lnTo>
                    <a:pt x="694" y="24"/>
                  </a:lnTo>
                  <a:lnTo>
                    <a:pt x="670" y="17"/>
                  </a:lnTo>
                  <a:lnTo>
                    <a:pt x="646" y="12"/>
                  </a:lnTo>
                  <a:lnTo>
                    <a:pt x="621" y="8"/>
                  </a:lnTo>
                  <a:lnTo>
                    <a:pt x="595" y="5"/>
                  </a:lnTo>
                  <a:lnTo>
                    <a:pt x="569" y="3"/>
                  </a:lnTo>
                  <a:lnTo>
                    <a:pt x="543" y="1"/>
                  </a:lnTo>
                  <a:lnTo>
                    <a:pt x="517" y="0"/>
                  </a:lnTo>
                  <a:lnTo>
                    <a:pt x="491" y="1"/>
                  </a:lnTo>
                  <a:lnTo>
                    <a:pt x="465" y="3"/>
                  </a:lnTo>
                  <a:lnTo>
                    <a:pt x="439" y="5"/>
                  </a:lnTo>
                  <a:lnTo>
                    <a:pt x="413" y="8"/>
                  </a:lnTo>
                  <a:lnTo>
                    <a:pt x="389" y="12"/>
                  </a:lnTo>
                  <a:lnTo>
                    <a:pt x="364" y="17"/>
                  </a:lnTo>
                  <a:lnTo>
                    <a:pt x="340" y="24"/>
                  </a:lnTo>
                  <a:lnTo>
                    <a:pt x="316" y="31"/>
                  </a:lnTo>
                  <a:lnTo>
                    <a:pt x="293" y="38"/>
                  </a:lnTo>
                  <a:lnTo>
                    <a:pt x="271" y="46"/>
                  </a:lnTo>
                  <a:lnTo>
                    <a:pt x="250" y="57"/>
                  </a:lnTo>
                  <a:lnTo>
                    <a:pt x="229" y="66"/>
                  </a:lnTo>
                  <a:lnTo>
                    <a:pt x="208" y="78"/>
                  </a:lnTo>
                  <a:lnTo>
                    <a:pt x="189" y="88"/>
                  </a:lnTo>
                  <a:lnTo>
                    <a:pt x="170" y="100"/>
                  </a:lnTo>
                  <a:lnTo>
                    <a:pt x="153" y="112"/>
                  </a:lnTo>
                  <a:lnTo>
                    <a:pt x="135" y="126"/>
                  </a:lnTo>
                  <a:lnTo>
                    <a:pt x="118" y="140"/>
                  </a:lnTo>
                  <a:lnTo>
                    <a:pt x="102" y="156"/>
                  </a:lnTo>
                  <a:lnTo>
                    <a:pt x="88" y="170"/>
                  </a:lnTo>
                  <a:lnTo>
                    <a:pt x="74" y="185"/>
                  </a:lnTo>
                  <a:lnTo>
                    <a:pt x="62" y="201"/>
                  </a:lnTo>
                  <a:lnTo>
                    <a:pt x="52" y="218"/>
                  </a:lnTo>
                  <a:lnTo>
                    <a:pt x="41" y="236"/>
                  </a:lnTo>
                  <a:lnTo>
                    <a:pt x="31" y="253"/>
                  </a:lnTo>
                  <a:lnTo>
                    <a:pt x="24" y="270"/>
                  </a:lnTo>
                  <a:lnTo>
                    <a:pt x="17" y="290"/>
                  </a:lnTo>
                  <a:lnTo>
                    <a:pt x="10" y="307"/>
                  </a:lnTo>
                  <a:lnTo>
                    <a:pt x="7" y="326"/>
                  </a:lnTo>
                  <a:lnTo>
                    <a:pt x="3" y="345"/>
                  </a:lnTo>
                  <a:lnTo>
                    <a:pt x="1" y="366"/>
                  </a:lnTo>
                  <a:lnTo>
                    <a:pt x="0" y="385"/>
                  </a:lnTo>
                  <a:lnTo>
                    <a:pt x="1" y="404"/>
                  </a:lnTo>
                  <a:lnTo>
                    <a:pt x="3" y="425"/>
                  </a:lnTo>
                  <a:lnTo>
                    <a:pt x="7" y="444"/>
                  </a:lnTo>
                  <a:lnTo>
                    <a:pt x="10" y="461"/>
                  </a:lnTo>
                  <a:lnTo>
                    <a:pt x="17" y="481"/>
                  </a:lnTo>
                  <a:lnTo>
                    <a:pt x="24" y="500"/>
                  </a:lnTo>
                  <a:lnTo>
                    <a:pt x="31" y="517"/>
                  </a:lnTo>
                  <a:lnTo>
                    <a:pt x="41" y="534"/>
                  </a:lnTo>
                  <a:lnTo>
                    <a:pt x="52" y="552"/>
                  </a:lnTo>
                  <a:lnTo>
                    <a:pt x="62" y="567"/>
                  </a:lnTo>
                  <a:lnTo>
                    <a:pt x="74" y="585"/>
                  </a:lnTo>
                  <a:lnTo>
                    <a:pt x="88" y="600"/>
                  </a:lnTo>
                  <a:lnTo>
                    <a:pt x="102" y="614"/>
                  </a:lnTo>
                  <a:lnTo>
                    <a:pt x="118" y="630"/>
                  </a:lnTo>
                  <a:lnTo>
                    <a:pt x="135" y="644"/>
                  </a:lnTo>
                  <a:lnTo>
                    <a:pt x="153" y="656"/>
                  </a:lnTo>
                  <a:lnTo>
                    <a:pt x="170" y="670"/>
                  </a:lnTo>
                  <a:lnTo>
                    <a:pt x="189" y="682"/>
                  </a:lnTo>
                  <a:lnTo>
                    <a:pt x="208" y="692"/>
                  </a:lnTo>
                  <a:lnTo>
                    <a:pt x="229" y="705"/>
                  </a:lnTo>
                  <a:lnTo>
                    <a:pt x="250" y="713"/>
                  </a:lnTo>
                  <a:lnTo>
                    <a:pt x="271" y="724"/>
                  </a:lnTo>
                  <a:lnTo>
                    <a:pt x="293" y="732"/>
                  </a:lnTo>
                  <a:lnTo>
                    <a:pt x="316" y="739"/>
                  </a:lnTo>
                  <a:lnTo>
                    <a:pt x="340" y="746"/>
                  </a:lnTo>
                  <a:lnTo>
                    <a:pt x="364" y="751"/>
                  </a:lnTo>
                  <a:lnTo>
                    <a:pt x="389" y="757"/>
                  </a:lnTo>
                  <a:lnTo>
                    <a:pt x="413" y="762"/>
                  </a:lnTo>
                  <a:lnTo>
                    <a:pt x="439" y="765"/>
                  </a:lnTo>
                  <a:lnTo>
                    <a:pt x="465" y="767"/>
                  </a:lnTo>
                  <a:lnTo>
                    <a:pt x="491" y="769"/>
                  </a:lnTo>
                  <a:lnTo>
                    <a:pt x="517" y="769"/>
                  </a:lnTo>
                  <a:close/>
                </a:path>
              </a:pathLst>
            </a:cu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699" name="Freeform 75"/>
            <p:cNvSpPr>
              <a:spLocks/>
            </p:cNvSpPr>
            <p:nvPr/>
          </p:nvSpPr>
          <p:spPr bwMode="auto">
            <a:xfrm>
              <a:off x="5131" y="1802"/>
              <a:ext cx="30" cy="15"/>
            </a:xfrm>
            <a:custGeom>
              <a:avLst/>
              <a:gdLst>
                <a:gd name="T0" fmla="*/ 30 w 30"/>
                <a:gd name="T1" fmla="*/ 0 h 15"/>
                <a:gd name="T2" fmla="*/ 30 w 30"/>
                <a:gd name="T3" fmla="*/ 14 h 15"/>
                <a:gd name="T4" fmla="*/ 0 w 30"/>
                <a:gd name="T5" fmla="*/ 15 h 15"/>
                <a:gd name="T6" fmla="*/ 0 w 30"/>
                <a:gd name="T7" fmla="*/ 0 h 15"/>
                <a:gd name="T8" fmla="*/ 30 w 30"/>
                <a:gd name="T9" fmla="*/ 0 h 15"/>
              </a:gdLst>
              <a:ahLst/>
              <a:cxnLst>
                <a:cxn ang="0">
                  <a:pos x="T0" y="T1"/>
                </a:cxn>
                <a:cxn ang="0">
                  <a:pos x="T2" y="T3"/>
                </a:cxn>
                <a:cxn ang="0">
                  <a:pos x="T4" y="T5"/>
                </a:cxn>
                <a:cxn ang="0">
                  <a:pos x="T6" y="T7"/>
                </a:cxn>
                <a:cxn ang="0">
                  <a:pos x="T8" y="T9"/>
                </a:cxn>
              </a:cxnLst>
              <a:rect l="0" t="0" r="r" b="b"/>
              <a:pathLst>
                <a:path w="30" h="15">
                  <a:moveTo>
                    <a:pt x="30" y="0"/>
                  </a:moveTo>
                  <a:lnTo>
                    <a:pt x="30" y="14"/>
                  </a:lnTo>
                  <a:lnTo>
                    <a:pt x="0" y="15"/>
                  </a:lnTo>
                  <a:lnTo>
                    <a:pt x="0" y="0"/>
                  </a:lnTo>
                  <a:lnTo>
                    <a:pt x="30"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00" name="Freeform 76"/>
            <p:cNvSpPr>
              <a:spLocks/>
            </p:cNvSpPr>
            <p:nvPr/>
          </p:nvSpPr>
          <p:spPr bwMode="auto">
            <a:xfrm>
              <a:off x="5204" y="1795"/>
              <a:ext cx="30" cy="17"/>
            </a:xfrm>
            <a:custGeom>
              <a:avLst/>
              <a:gdLst>
                <a:gd name="T0" fmla="*/ 28 w 30"/>
                <a:gd name="T1" fmla="*/ 0 h 17"/>
                <a:gd name="T2" fmla="*/ 30 w 30"/>
                <a:gd name="T3" fmla="*/ 14 h 17"/>
                <a:gd name="T4" fmla="*/ 0 w 30"/>
                <a:gd name="T5" fmla="*/ 17 h 17"/>
                <a:gd name="T6" fmla="*/ 0 w 30"/>
                <a:gd name="T7" fmla="*/ 3 h 17"/>
                <a:gd name="T8" fmla="*/ 28 w 30"/>
                <a:gd name="T9" fmla="*/ 0 h 17"/>
              </a:gdLst>
              <a:ahLst/>
              <a:cxnLst>
                <a:cxn ang="0">
                  <a:pos x="T0" y="T1"/>
                </a:cxn>
                <a:cxn ang="0">
                  <a:pos x="T2" y="T3"/>
                </a:cxn>
                <a:cxn ang="0">
                  <a:pos x="T4" y="T5"/>
                </a:cxn>
                <a:cxn ang="0">
                  <a:pos x="T6" y="T7"/>
                </a:cxn>
                <a:cxn ang="0">
                  <a:pos x="T8" y="T9"/>
                </a:cxn>
              </a:cxnLst>
              <a:rect l="0" t="0" r="r" b="b"/>
              <a:pathLst>
                <a:path w="30" h="17">
                  <a:moveTo>
                    <a:pt x="28" y="0"/>
                  </a:moveTo>
                  <a:lnTo>
                    <a:pt x="30" y="14"/>
                  </a:lnTo>
                  <a:lnTo>
                    <a:pt x="0" y="17"/>
                  </a:lnTo>
                  <a:lnTo>
                    <a:pt x="0" y="3"/>
                  </a:lnTo>
                  <a:lnTo>
                    <a:pt x="28"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01" name="Freeform 77"/>
            <p:cNvSpPr>
              <a:spLocks/>
            </p:cNvSpPr>
            <p:nvPr/>
          </p:nvSpPr>
          <p:spPr bwMode="auto">
            <a:xfrm>
              <a:off x="5275" y="1779"/>
              <a:ext cx="32" cy="23"/>
            </a:xfrm>
            <a:custGeom>
              <a:avLst/>
              <a:gdLst>
                <a:gd name="T0" fmla="*/ 28 w 32"/>
                <a:gd name="T1" fmla="*/ 0 h 23"/>
                <a:gd name="T2" fmla="*/ 7 w 32"/>
                <a:gd name="T3" fmla="*/ 5 h 23"/>
                <a:gd name="T4" fmla="*/ 0 w 32"/>
                <a:gd name="T5" fmla="*/ 7 h 23"/>
                <a:gd name="T6" fmla="*/ 2 w 32"/>
                <a:gd name="T7" fmla="*/ 23 h 23"/>
                <a:gd name="T8" fmla="*/ 11 w 32"/>
                <a:gd name="T9" fmla="*/ 21 h 23"/>
                <a:gd name="T10" fmla="*/ 32 w 32"/>
                <a:gd name="T11" fmla="*/ 14 h 23"/>
                <a:gd name="T12" fmla="*/ 28 w 3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32" h="23">
                  <a:moveTo>
                    <a:pt x="28" y="0"/>
                  </a:moveTo>
                  <a:lnTo>
                    <a:pt x="7" y="5"/>
                  </a:lnTo>
                  <a:lnTo>
                    <a:pt x="0" y="7"/>
                  </a:lnTo>
                  <a:lnTo>
                    <a:pt x="2" y="23"/>
                  </a:lnTo>
                  <a:lnTo>
                    <a:pt x="11" y="21"/>
                  </a:lnTo>
                  <a:lnTo>
                    <a:pt x="32" y="14"/>
                  </a:lnTo>
                  <a:lnTo>
                    <a:pt x="28"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02" name="Freeform 78"/>
            <p:cNvSpPr>
              <a:spLocks/>
            </p:cNvSpPr>
            <p:nvPr/>
          </p:nvSpPr>
          <p:spPr bwMode="auto">
            <a:xfrm>
              <a:off x="5345" y="1757"/>
              <a:ext cx="31" cy="24"/>
            </a:xfrm>
            <a:custGeom>
              <a:avLst/>
              <a:gdLst>
                <a:gd name="T0" fmla="*/ 26 w 31"/>
                <a:gd name="T1" fmla="*/ 0 h 24"/>
                <a:gd name="T2" fmla="*/ 31 w 31"/>
                <a:gd name="T3" fmla="*/ 14 h 24"/>
                <a:gd name="T4" fmla="*/ 3 w 31"/>
                <a:gd name="T5" fmla="*/ 24 h 24"/>
                <a:gd name="T6" fmla="*/ 0 w 31"/>
                <a:gd name="T7" fmla="*/ 10 h 24"/>
                <a:gd name="T8" fmla="*/ 26 w 31"/>
                <a:gd name="T9" fmla="*/ 0 h 24"/>
              </a:gdLst>
              <a:ahLst/>
              <a:cxnLst>
                <a:cxn ang="0">
                  <a:pos x="T0" y="T1"/>
                </a:cxn>
                <a:cxn ang="0">
                  <a:pos x="T2" y="T3"/>
                </a:cxn>
                <a:cxn ang="0">
                  <a:pos x="T4" y="T5"/>
                </a:cxn>
                <a:cxn ang="0">
                  <a:pos x="T6" y="T7"/>
                </a:cxn>
                <a:cxn ang="0">
                  <a:pos x="T8" y="T9"/>
                </a:cxn>
              </a:cxnLst>
              <a:rect l="0" t="0" r="r" b="b"/>
              <a:pathLst>
                <a:path w="31" h="24">
                  <a:moveTo>
                    <a:pt x="26" y="0"/>
                  </a:moveTo>
                  <a:lnTo>
                    <a:pt x="31" y="14"/>
                  </a:lnTo>
                  <a:lnTo>
                    <a:pt x="3" y="24"/>
                  </a:lnTo>
                  <a:lnTo>
                    <a:pt x="0" y="10"/>
                  </a:lnTo>
                  <a:lnTo>
                    <a:pt x="26"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03" name="Freeform 79"/>
            <p:cNvSpPr>
              <a:spLocks/>
            </p:cNvSpPr>
            <p:nvPr/>
          </p:nvSpPr>
          <p:spPr bwMode="auto">
            <a:xfrm>
              <a:off x="5411" y="1727"/>
              <a:ext cx="31" cy="26"/>
            </a:xfrm>
            <a:custGeom>
              <a:avLst/>
              <a:gdLst>
                <a:gd name="T0" fmla="*/ 26 w 31"/>
                <a:gd name="T1" fmla="*/ 0 h 26"/>
                <a:gd name="T2" fmla="*/ 5 w 31"/>
                <a:gd name="T3" fmla="*/ 11 h 26"/>
                <a:gd name="T4" fmla="*/ 0 w 31"/>
                <a:gd name="T5" fmla="*/ 12 h 26"/>
                <a:gd name="T6" fmla="*/ 5 w 31"/>
                <a:gd name="T7" fmla="*/ 26 h 26"/>
                <a:gd name="T8" fmla="*/ 12 w 31"/>
                <a:gd name="T9" fmla="*/ 23 h 26"/>
                <a:gd name="T10" fmla="*/ 31 w 31"/>
                <a:gd name="T11" fmla="*/ 12 h 26"/>
                <a:gd name="T12" fmla="*/ 26 w 3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1" h="26">
                  <a:moveTo>
                    <a:pt x="26" y="0"/>
                  </a:moveTo>
                  <a:lnTo>
                    <a:pt x="5" y="11"/>
                  </a:lnTo>
                  <a:lnTo>
                    <a:pt x="0" y="12"/>
                  </a:lnTo>
                  <a:lnTo>
                    <a:pt x="5" y="26"/>
                  </a:lnTo>
                  <a:lnTo>
                    <a:pt x="12" y="23"/>
                  </a:lnTo>
                  <a:lnTo>
                    <a:pt x="31" y="12"/>
                  </a:lnTo>
                  <a:lnTo>
                    <a:pt x="26"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04" name="Freeform 80"/>
            <p:cNvSpPr>
              <a:spLocks/>
            </p:cNvSpPr>
            <p:nvPr/>
          </p:nvSpPr>
          <p:spPr bwMode="auto">
            <a:xfrm>
              <a:off x="5473" y="1687"/>
              <a:ext cx="32" cy="30"/>
            </a:xfrm>
            <a:custGeom>
              <a:avLst/>
              <a:gdLst>
                <a:gd name="T0" fmla="*/ 23 w 32"/>
                <a:gd name="T1" fmla="*/ 0 h 30"/>
                <a:gd name="T2" fmla="*/ 19 w 32"/>
                <a:gd name="T3" fmla="*/ 4 h 30"/>
                <a:gd name="T4" fmla="*/ 0 w 32"/>
                <a:gd name="T5" fmla="*/ 18 h 30"/>
                <a:gd name="T6" fmla="*/ 7 w 32"/>
                <a:gd name="T7" fmla="*/ 30 h 30"/>
                <a:gd name="T8" fmla="*/ 28 w 32"/>
                <a:gd name="T9" fmla="*/ 16 h 30"/>
                <a:gd name="T10" fmla="*/ 32 w 32"/>
                <a:gd name="T11" fmla="*/ 12 h 30"/>
                <a:gd name="T12" fmla="*/ 23 w 32"/>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2" h="30">
                  <a:moveTo>
                    <a:pt x="23" y="0"/>
                  </a:moveTo>
                  <a:lnTo>
                    <a:pt x="19" y="4"/>
                  </a:lnTo>
                  <a:lnTo>
                    <a:pt x="0" y="18"/>
                  </a:lnTo>
                  <a:lnTo>
                    <a:pt x="7" y="30"/>
                  </a:lnTo>
                  <a:lnTo>
                    <a:pt x="28" y="16"/>
                  </a:lnTo>
                  <a:lnTo>
                    <a:pt x="32" y="12"/>
                  </a:lnTo>
                  <a:lnTo>
                    <a:pt x="23"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05" name="Freeform 81"/>
            <p:cNvSpPr>
              <a:spLocks/>
            </p:cNvSpPr>
            <p:nvPr/>
          </p:nvSpPr>
          <p:spPr bwMode="auto">
            <a:xfrm>
              <a:off x="5529" y="1639"/>
              <a:ext cx="31" cy="31"/>
            </a:xfrm>
            <a:custGeom>
              <a:avLst/>
              <a:gdLst>
                <a:gd name="T0" fmla="*/ 21 w 31"/>
                <a:gd name="T1" fmla="*/ 0 h 31"/>
                <a:gd name="T2" fmla="*/ 31 w 31"/>
                <a:gd name="T3" fmla="*/ 12 h 31"/>
                <a:gd name="T4" fmla="*/ 10 w 31"/>
                <a:gd name="T5" fmla="*/ 31 h 31"/>
                <a:gd name="T6" fmla="*/ 0 w 31"/>
                <a:gd name="T7" fmla="*/ 20 h 31"/>
                <a:gd name="T8" fmla="*/ 21 w 31"/>
                <a:gd name="T9" fmla="*/ 0 h 31"/>
              </a:gdLst>
              <a:ahLst/>
              <a:cxnLst>
                <a:cxn ang="0">
                  <a:pos x="T0" y="T1"/>
                </a:cxn>
                <a:cxn ang="0">
                  <a:pos x="T2" y="T3"/>
                </a:cxn>
                <a:cxn ang="0">
                  <a:pos x="T4" y="T5"/>
                </a:cxn>
                <a:cxn ang="0">
                  <a:pos x="T6" y="T7"/>
                </a:cxn>
                <a:cxn ang="0">
                  <a:pos x="T8" y="T9"/>
                </a:cxn>
              </a:cxnLst>
              <a:rect l="0" t="0" r="r" b="b"/>
              <a:pathLst>
                <a:path w="31" h="31">
                  <a:moveTo>
                    <a:pt x="21" y="0"/>
                  </a:moveTo>
                  <a:lnTo>
                    <a:pt x="31" y="12"/>
                  </a:lnTo>
                  <a:lnTo>
                    <a:pt x="10" y="31"/>
                  </a:lnTo>
                  <a:lnTo>
                    <a:pt x="0" y="20"/>
                  </a:lnTo>
                  <a:lnTo>
                    <a:pt x="21"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06" name="Freeform 82"/>
            <p:cNvSpPr>
              <a:spLocks/>
            </p:cNvSpPr>
            <p:nvPr/>
          </p:nvSpPr>
          <p:spPr bwMode="auto">
            <a:xfrm>
              <a:off x="5578" y="1583"/>
              <a:ext cx="27" cy="33"/>
            </a:xfrm>
            <a:custGeom>
              <a:avLst/>
              <a:gdLst>
                <a:gd name="T0" fmla="*/ 15 w 27"/>
                <a:gd name="T1" fmla="*/ 0 h 33"/>
                <a:gd name="T2" fmla="*/ 1 w 27"/>
                <a:gd name="T3" fmla="*/ 21 h 33"/>
                <a:gd name="T4" fmla="*/ 0 w 27"/>
                <a:gd name="T5" fmla="*/ 23 h 33"/>
                <a:gd name="T6" fmla="*/ 10 w 27"/>
                <a:gd name="T7" fmla="*/ 33 h 33"/>
                <a:gd name="T8" fmla="*/ 13 w 27"/>
                <a:gd name="T9" fmla="*/ 30 h 33"/>
                <a:gd name="T10" fmla="*/ 27 w 27"/>
                <a:gd name="T11" fmla="*/ 9 h 33"/>
                <a:gd name="T12" fmla="*/ 15 w 27"/>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27" h="33">
                  <a:moveTo>
                    <a:pt x="15" y="0"/>
                  </a:moveTo>
                  <a:lnTo>
                    <a:pt x="1" y="21"/>
                  </a:lnTo>
                  <a:lnTo>
                    <a:pt x="0" y="23"/>
                  </a:lnTo>
                  <a:lnTo>
                    <a:pt x="10" y="33"/>
                  </a:lnTo>
                  <a:lnTo>
                    <a:pt x="13" y="30"/>
                  </a:lnTo>
                  <a:lnTo>
                    <a:pt x="27" y="9"/>
                  </a:lnTo>
                  <a:lnTo>
                    <a:pt x="15"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07" name="Freeform 83"/>
            <p:cNvSpPr>
              <a:spLocks/>
            </p:cNvSpPr>
            <p:nvPr/>
          </p:nvSpPr>
          <p:spPr bwMode="auto">
            <a:xfrm>
              <a:off x="5614" y="1519"/>
              <a:ext cx="24" cy="33"/>
            </a:xfrm>
            <a:custGeom>
              <a:avLst/>
              <a:gdLst>
                <a:gd name="T0" fmla="*/ 10 w 24"/>
                <a:gd name="T1" fmla="*/ 0 h 33"/>
                <a:gd name="T2" fmla="*/ 4 w 24"/>
                <a:gd name="T3" fmla="*/ 17 h 33"/>
                <a:gd name="T4" fmla="*/ 0 w 24"/>
                <a:gd name="T5" fmla="*/ 26 h 33"/>
                <a:gd name="T6" fmla="*/ 12 w 24"/>
                <a:gd name="T7" fmla="*/ 33 h 33"/>
                <a:gd name="T8" fmla="*/ 17 w 24"/>
                <a:gd name="T9" fmla="*/ 22 h 33"/>
                <a:gd name="T10" fmla="*/ 24 w 24"/>
                <a:gd name="T11" fmla="*/ 5 h 33"/>
                <a:gd name="T12" fmla="*/ 10 w 24"/>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24" h="33">
                  <a:moveTo>
                    <a:pt x="10" y="0"/>
                  </a:moveTo>
                  <a:lnTo>
                    <a:pt x="4" y="17"/>
                  </a:lnTo>
                  <a:lnTo>
                    <a:pt x="0" y="26"/>
                  </a:lnTo>
                  <a:lnTo>
                    <a:pt x="12" y="33"/>
                  </a:lnTo>
                  <a:lnTo>
                    <a:pt x="17" y="22"/>
                  </a:lnTo>
                  <a:lnTo>
                    <a:pt x="24" y="5"/>
                  </a:lnTo>
                  <a:lnTo>
                    <a:pt x="10"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08" name="Freeform 84"/>
            <p:cNvSpPr>
              <a:spLocks/>
            </p:cNvSpPr>
            <p:nvPr/>
          </p:nvSpPr>
          <p:spPr bwMode="auto">
            <a:xfrm>
              <a:off x="5635" y="1449"/>
              <a:ext cx="19" cy="32"/>
            </a:xfrm>
            <a:custGeom>
              <a:avLst/>
              <a:gdLst>
                <a:gd name="T0" fmla="*/ 5 w 19"/>
                <a:gd name="T1" fmla="*/ 0 h 32"/>
                <a:gd name="T2" fmla="*/ 3 w 19"/>
                <a:gd name="T3" fmla="*/ 14 h 32"/>
                <a:gd name="T4" fmla="*/ 0 w 19"/>
                <a:gd name="T5" fmla="*/ 28 h 32"/>
                <a:gd name="T6" fmla="*/ 14 w 19"/>
                <a:gd name="T7" fmla="*/ 32 h 32"/>
                <a:gd name="T8" fmla="*/ 17 w 19"/>
                <a:gd name="T9" fmla="*/ 16 h 32"/>
                <a:gd name="T10" fmla="*/ 19 w 19"/>
                <a:gd name="T11" fmla="*/ 2 h 32"/>
                <a:gd name="T12" fmla="*/ 5 w 19"/>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9" h="32">
                  <a:moveTo>
                    <a:pt x="5" y="0"/>
                  </a:moveTo>
                  <a:lnTo>
                    <a:pt x="3" y="14"/>
                  </a:lnTo>
                  <a:lnTo>
                    <a:pt x="0" y="28"/>
                  </a:lnTo>
                  <a:lnTo>
                    <a:pt x="14" y="32"/>
                  </a:lnTo>
                  <a:lnTo>
                    <a:pt x="17" y="16"/>
                  </a:lnTo>
                  <a:lnTo>
                    <a:pt x="19" y="2"/>
                  </a:lnTo>
                  <a:lnTo>
                    <a:pt x="5" y="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09" name="Freeform 85"/>
            <p:cNvSpPr>
              <a:spLocks/>
            </p:cNvSpPr>
            <p:nvPr/>
          </p:nvSpPr>
          <p:spPr bwMode="auto">
            <a:xfrm>
              <a:off x="5637" y="1376"/>
              <a:ext cx="17" cy="30"/>
            </a:xfrm>
            <a:custGeom>
              <a:avLst/>
              <a:gdLst>
                <a:gd name="T0" fmla="*/ 0 w 17"/>
                <a:gd name="T1" fmla="*/ 2 h 30"/>
                <a:gd name="T2" fmla="*/ 1 w 17"/>
                <a:gd name="T3" fmla="*/ 11 h 30"/>
                <a:gd name="T4" fmla="*/ 3 w 17"/>
                <a:gd name="T5" fmla="*/ 30 h 30"/>
                <a:gd name="T6" fmla="*/ 17 w 17"/>
                <a:gd name="T7" fmla="*/ 30 h 30"/>
                <a:gd name="T8" fmla="*/ 15 w 17"/>
                <a:gd name="T9" fmla="*/ 9 h 30"/>
                <a:gd name="T10" fmla="*/ 14 w 17"/>
                <a:gd name="T11" fmla="*/ 0 h 30"/>
                <a:gd name="T12" fmla="*/ 0 w 17"/>
                <a:gd name="T13" fmla="*/ 2 h 30"/>
              </a:gdLst>
              <a:ahLst/>
              <a:cxnLst>
                <a:cxn ang="0">
                  <a:pos x="T0" y="T1"/>
                </a:cxn>
                <a:cxn ang="0">
                  <a:pos x="T2" y="T3"/>
                </a:cxn>
                <a:cxn ang="0">
                  <a:pos x="T4" y="T5"/>
                </a:cxn>
                <a:cxn ang="0">
                  <a:pos x="T6" y="T7"/>
                </a:cxn>
                <a:cxn ang="0">
                  <a:pos x="T8" y="T9"/>
                </a:cxn>
                <a:cxn ang="0">
                  <a:pos x="T10" y="T11"/>
                </a:cxn>
                <a:cxn ang="0">
                  <a:pos x="T12" y="T13"/>
                </a:cxn>
              </a:cxnLst>
              <a:rect l="0" t="0" r="r" b="b"/>
              <a:pathLst>
                <a:path w="17" h="30">
                  <a:moveTo>
                    <a:pt x="0" y="2"/>
                  </a:moveTo>
                  <a:lnTo>
                    <a:pt x="1" y="11"/>
                  </a:lnTo>
                  <a:lnTo>
                    <a:pt x="3" y="30"/>
                  </a:lnTo>
                  <a:lnTo>
                    <a:pt x="17" y="30"/>
                  </a:lnTo>
                  <a:lnTo>
                    <a:pt x="15" y="9"/>
                  </a:lnTo>
                  <a:lnTo>
                    <a:pt x="14" y="0"/>
                  </a:lnTo>
                  <a:lnTo>
                    <a:pt x="0" y="2"/>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10" name="Freeform 86"/>
            <p:cNvSpPr>
              <a:spLocks/>
            </p:cNvSpPr>
            <p:nvPr/>
          </p:nvSpPr>
          <p:spPr bwMode="auto">
            <a:xfrm>
              <a:off x="5618" y="1305"/>
              <a:ext cx="22" cy="31"/>
            </a:xfrm>
            <a:custGeom>
              <a:avLst/>
              <a:gdLst>
                <a:gd name="T0" fmla="*/ 0 w 22"/>
                <a:gd name="T1" fmla="*/ 5 h 31"/>
                <a:gd name="T2" fmla="*/ 0 w 22"/>
                <a:gd name="T3" fmla="*/ 9 h 31"/>
                <a:gd name="T4" fmla="*/ 8 w 22"/>
                <a:gd name="T5" fmla="*/ 31 h 31"/>
                <a:gd name="T6" fmla="*/ 22 w 22"/>
                <a:gd name="T7" fmla="*/ 28 h 31"/>
                <a:gd name="T8" fmla="*/ 13 w 22"/>
                <a:gd name="T9" fmla="*/ 4 h 31"/>
                <a:gd name="T10" fmla="*/ 12 w 22"/>
                <a:gd name="T11" fmla="*/ 0 h 31"/>
                <a:gd name="T12" fmla="*/ 0 w 22"/>
                <a:gd name="T13" fmla="*/ 5 h 31"/>
              </a:gdLst>
              <a:ahLst/>
              <a:cxnLst>
                <a:cxn ang="0">
                  <a:pos x="T0" y="T1"/>
                </a:cxn>
                <a:cxn ang="0">
                  <a:pos x="T2" y="T3"/>
                </a:cxn>
                <a:cxn ang="0">
                  <a:pos x="T4" y="T5"/>
                </a:cxn>
                <a:cxn ang="0">
                  <a:pos x="T6" y="T7"/>
                </a:cxn>
                <a:cxn ang="0">
                  <a:pos x="T8" y="T9"/>
                </a:cxn>
                <a:cxn ang="0">
                  <a:pos x="T10" y="T11"/>
                </a:cxn>
                <a:cxn ang="0">
                  <a:pos x="T12" y="T13"/>
                </a:cxn>
              </a:cxnLst>
              <a:rect l="0" t="0" r="r" b="b"/>
              <a:pathLst>
                <a:path w="22" h="31">
                  <a:moveTo>
                    <a:pt x="0" y="5"/>
                  </a:moveTo>
                  <a:lnTo>
                    <a:pt x="0" y="9"/>
                  </a:lnTo>
                  <a:lnTo>
                    <a:pt x="8" y="31"/>
                  </a:lnTo>
                  <a:lnTo>
                    <a:pt x="22" y="28"/>
                  </a:lnTo>
                  <a:lnTo>
                    <a:pt x="13" y="4"/>
                  </a:lnTo>
                  <a:lnTo>
                    <a:pt x="12" y="0"/>
                  </a:lnTo>
                  <a:lnTo>
                    <a:pt x="0" y="5"/>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11" name="Freeform 87"/>
            <p:cNvSpPr>
              <a:spLocks/>
            </p:cNvSpPr>
            <p:nvPr/>
          </p:nvSpPr>
          <p:spPr bwMode="auto">
            <a:xfrm>
              <a:off x="5581" y="1241"/>
              <a:ext cx="30" cy="31"/>
            </a:xfrm>
            <a:custGeom>
              <a:avLst/>
              <a:gdLst>
                <a:gd name="T0" fmla="*/ 0 w 30"/>
                <a:gd name="T1" fmla="*/ 7 h 31"/>
                <a:gd name="T2" fmla="*/ 12 w 30"/>
                <a:gd name="T3" fmla="*/ 0 h 31"/>
                <a:gd name="T4" fmla="*/ 30 w 30"/>
                <a:gd name="T5" fmla="*/ 24 h 31"/>
                <a:gd name="T6" fmla="*/ 16 w 30"/>
                <a:gd name="T7" fmla="*/ 31 h 31"/>
                <a:gd name="T8" fmla="*/ 0 w 30"/>
                <a:gd name="T9" fmla="*/ 7 h 31"/>
              </a:gdLst>
              <a:ahLst/>
              <a:cxnLst>
                <a:cxn ang="0">
                  <a:pos x="T0" y="T1"/>
                </a:cxn>
                <a:cxn ang="0">
                  <a:pos x="T2" y="T3"/>
                </a:cxn>
                <a:cxn ang="0">
                  <a:pos x="T4" y="T5"/>
                </a:cxn>
                <a:cxn ang="0">
                  <a:pos x="T6" y="T7"/>
                </a:cxn>
                <a:cxn ang="0">
                  <a:pos x="T8" y="T9"/>
                </a:cxn>
              </a:cxnLst>
              <a:rect l="0" t="0" r="r" b="b"/>
              <a:pathLst>
                <a:path w="30" h="31">
                  <a:moveTo>
                    <a:pt x="0" y="7"/>
                  </a:moveTo>
                  <a:lnTo>
                    <a:pt x="12" y="0"/>
                  </a:lnTo>
                  <a:lnTo>
                    <a:pt x="30" y="24"/>
                  </a:lnTo>
                  <a:lnTo>
                    <a:pt x="16" y="31"/>
                  </a:lnTo>
                  <a:lnTo>
                    <a:pt x="0" y="7"/>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12" name="Freeform 88"/>
            <p:cNvSpPr>
              <a:spLocks/>
            </p:cNvSpPr>
            <p:nvPr/>
          </p:nvSpPr>
          <p:spPr bwMode="auto">
            <a:xfrm>
              <a:off x="5534" y="1185"/>
              <a:ext cx="31" cy="30"/>
            </a:xfrm>
            <a:custGeom>
              <a:avLst/>
              <a:gdLst>
                <a:gd name="T0" fmla="*/ 0 w 31"/>
                <a:gd name="T1" fmla="*/ 9 h 30"/>
                <a:gd name="T2" fmla="*/ 21 w 31"/>
                <a:gd name="T3" fmla="*/ 30 h 30"/>
                <a:gd name="T4" fmla="*/ 31 w 31"/>
                <a:gd name="T5" fmla="*/ 21 h 30"/>
                <a:gd name="T6" fmla="*/ 31 w 31"/>
                <a:gd name="T7" fmla="*/ 19 h 30"/>
                <a:gd name="T8" fmla="*/ 11 w 31"/>
                <a:gd name="T9" fmla="*/ 0 h 30"/>
                <a:gd name="T10" fmla="*/ 0 w 31"/>
                <a:gd name="T11" fmla="*/ 9 h 30"/>
              </a:gdLst>
              <a:ahLst/>
              <a:cxnLst>
                <a:cxn ang="0">
                  <a:pos x="T0" y="T1"/>
                </a:cxn>
                <a:cxn ang="0">
                  <a:pos x="T2" y="T3"/>
                </a:cxn>
                <a:cxn ang="0">
                  <a:pos x="T4" y="T5"/>
                </a:cxn>
                <a:cxn ang="0">
                  <a:pos x="T6" y="T7"/>
                </a:cxn>
                <a:cxn ang="0">
                  <a:pos x="T8" y="T9"/>
                </a:cxn>
                <a:cxn ang="0">
                  <a:pos x="T10" y="T11"/>
                </a:cxn>
              </a:cxnLst>
              <a:rect l="0" t="0" r="r" b="b"/>
              <a:pathLst>
                <a:path w="31" h="30">
                  <a:moveTo>
                    <a:pt x="0" y="9"/>
                  </a:moveTo>
                  <a:lnTo>
                    <a:pt x="21" y="30"/>
                  </a:lnTo>
                  <a:lnTo>
                    <a:pt x="31" y="21"/>
                  </a:lnTo>
                  <a:lnTo>
                    <a:pt x="31" y="19"/>
                  </a:lnTo>
                  <a:lnTo>
                    <a:pt x="11" y="0"/>
                  </a:lnTo>
                  <a:lnTo>
                    <a:pt x="0" y="9"/>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13" name="Freeform 89"/>
            <p:cNvSpPr>
              <a:spLocks/>
            </p:cNvSpPr>
            <p:nvPr/>
          </p:nvSpPr>
          <p:spPr bwMode="auto">
            <a:xfrm>
              <a:off x="5479" y="1139"/>
              <a:ext cx="33" cy="27"/>
            </a:xfrm>
            <a:custGeom>
              <a:avLst/>
              <a:gdLst>
                <a:gd name="T0" fmla="*/ 0 w 33"/>
                <a:gd name="T1" fmla="*/ 10 h 27"/>
                <a:gd name="T2" fmla="*/ 13 w 33"/>
                <a:gd name="T3" fmla="*/ 20 h 27"/>
                <a:gd name="T4" fmla="*/ 22 w 33"/>
                <a:gd name="T5" fmla="*/ 27 h 27"/>
                <a:gd name="T6" fmla="*/ 33 w 33"/>
                <a:gd name="T7" fmla="*/ 17 h 27"/>
                <a:gd name="T8" fmla="*/ 22 w 33"/>
                <a:gd name="T9" fmla="*/ 8 h 27"/>
                <a:gd name="T10" fmla="*/ 8 w 33"/>
                <a:gd name="T11" fmla="*/ 0 h 27"/>
                <a:gd name="T12" fmla="*/ 0 w 33"/>
                <a:gd name="T13" fmla="*/ 10 h 27"/>
              </a:gdLst>
              <a:ahLst/>
              <a:cxnLst>
                <a:cxn ang="0">
                  <a:pos x="T0" y="T1"/>
                </a:cxn>
                <a:cxn ang="0">
                  <a:pos x="T2" y="T3"/>
                </a:cxn>
                <a:cxn ang="0">
                  <a:pos x="T4" y="T5"/>
                </a:cxn>
                <a:cxn ang="0">
                  <a:pos x="T6" y="T7"/>
                </a:cxn>
                <a:cxn ang="0">
                  <a:pos x="T8" y="T9"/>
                </a:cxn>
                <a:cxn ang="0">
                  <a:pos x="T10" y="T11"/>
                </a:cxn>
                <a:cxn ang="0">
                  <a:pos x="T12" y="T13"/>
                </a:cxn>
              </a:cxnLst>
              <a:rect l="0" t="0" r="r" b="b"/>
              <a:pathLst>
                <a:path w="33" h="27">
                  <a:moveTo>
                    <a:pt x="0" y="10"/>
                  </a:moveTo>
                  <a:lnTo>
                    <a:pt x="13" y="20"/>
                  </a:lnTo>
                  <a:lnTo>
                    <a:pt x="22" y="27"/>
                  </a:lnTo>
                  <a:lnTo>
                    <a:pt x="33" y="17"/>
                  </a:lnTo>
                  <a:lnTo>
                    <a:pt x="22" y="8"/>
                  </a:lnTo>
                  <a:lnTo>
                    <a:pt x="8" y="0"/>
                  </a:lnTo>
                  <a:lnTo>
                    <a:pt x="0" y="1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14" name="Freeform 90"/>
            <p:cNvSpPr>
              <a:spLocks/>
            </p:cNvSpPr>
            <p:nvPr/>
          </p:nvSpPr>
          <p:spPr bwMode="auto">
            <a:xfrm>
              <a:off x="5416" y="1100"/>
              <a:ext cx="33" cy="26"/>
            </a:xfrm>
            <a:custGeom>
              <a:avLst/>
              <a:gdLst>
                <a:gd name="T0" fmla="*/ 0 w 33"/>
                <a:gd name="T1" fmla="*/ 12 h 26"/>
                <a:gd name="T2" fmla="*/ 9 w 33"/>
                <a:gd name="T3" fmla="*/ 0 h 26"/>
                <a:gd name="T4" fmla="*/ 33 w 33"/>
                <a:gd name="T5" fmla="*/ 14 h 26"/>
                <a:gd name="T6" fmla="*/ 26 w 33"/>
                <a:gd name="T7" fmla="*/ 26 h 26"/>
                <a:gd name="T8" fmla="*/ 0 w 33"/>
                <a:gd name="T9" fmla="*/ 12 h 26"/>
              </a:gdLst>
              <a:ahLst/>
              <a:cxnLst>
                <a:cxn ang="0">
                  <a:pos x="T0" y="T1"/>
                </a:cxn>
                <a:cxn ang="0">
                  <a:pos x="T2" y="T3"/>
                </a:cxn>
                <a:cxn ang="0">
                  <a:pos x="T4" y="T5"/>
                </a:cxn>
                <a:cxn ang="0">
                  <a:pos x="T6" y="T7"/>
                </a:cxn>
                <a:cxn ang="0">
                  <a:pos x="T8" y="T9"/>
                </a:cxn>
              </a:cxnLst>
              <a:rect l="0" t="0" r="r" b="b"/>
              <a:pathLst>
                <a:path w="33" h="26">
                  <a:moveTo>
                    <a:pt x="0" y="12"/>
                  </a:moveTo>
                  <a:lnTo>
                    <a:pt x="9" y="0"/>
                  </a:lnTo>
                  <a:lnTo>
                    <a:pt x="33" y="14"/>
                  </a:lnTo>
                  <a:lnTo>
                    <a:pt x="26" y="26"/>
                  </a:lnTo>
                  <a:lnTo>
                    <a:pt x="0" y="12"/>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15" name="Freeform 91"/>
            <p:cNvSpPr>
              <a:spLocks/>
            </p:cNvSpPr>
            <p:nvPr/>
          </p:nvSpPr>
          <p:spPr bwMode="auto">
            <a:xfrm>
              <a:off x="5350" y="1071"/>
              <a:ext cx="33" cy="24"/>
            </a:xfrm>
            <a:custGeom>
              <a:avLst/>
              <a:gdLst>
                <a:gd name="T0" fmla="*/ 0 w 33"/>
                <a:gd name="T1" fmla="*/ 14 h 24"/>
                <a:gd name="T2" fmla="*/ 24 w 33"/>
                <a:gd name="T3" fmla="*/ 22 h 24"/>
                <a:gd name="T4" fmla="*/ 28 w 33"/>
                <a:gd name="T5" fmla="*/ 24 h 24"/>
                <a:gd name="T6" fmla="*/ 33 w 33"/>
                <a:gd name="T7" fmla="*/ 10 h 24"/>
                <a:gd name="T8" fmla="*/ 30 w 33"/>
                <a:gd name="T9" fmla="*/ 8 h 24"/>
                <a:gd name="T10" fmla="*/ 5 w 33"/>
                <a:gd name="T11" fmla="*/ 0 h 24"/>
                <a:gd name="T12" fmla="*/ 0 w 33"/>
                <a:gd name="T13" fmla="*/ 14 h 24"/>
              </a:gdLst>
              <a:ahLst/>
              <a:cxnLst>
                <a:cxn ang="0">
                  <a:pos x="T0" y="T1"/>
                </a:cxn>
                <a:cxn ang="0">
                  <a:pos x="T2" y="T3"/>
                </a:cxn>
                <a:cxn ang="0">
                  <a:pos x="T4" y="T5"/>
                </a:cxn>
                <a:cxn ang="0">
                  <a:pos x="T6" y="T7"/>
                </a:cxn>
                <a:cxn ang="0">
                  <a:pos x="T8" y="T9"/>
                </a:cxn>
                <a:cxn ang="0">
                  <a:pos x="T10" y="T11"/>
                </a:cxn>
                <a:cxn ang="0">
                  <a:pos x="T12" y="T13"/>
                </a:cxn>
              </a:cxnLst>
              <a:rect l="0" t="0" r="r" b="b"/>
              <a:pathLst>
                <a:path w="33" h="24">
                  <a:moveTo>
                    <a:pt x="0" y="14"/>
                  </a:moveTo>
                  <a:lnTo>
                    <a:pt x="24" y="22"/>
                  </a:lnTo>
                  <a:lnTo>
                    <a:pt x="28" y="24"/>
                  </a:lnTo>
                  <a:lnTo>
                    <a:pt x="33" y="10"/>
                  </a:lnTo>
                  <a:lnTo>
                    <a:pt x="30" y="8"/>
                  </a:lnTo>
                  <a:lnTo>
                    <a:pt x="5" y="0"/>
                  </a:lnTo>
                  <a:lnTo>
                    <a:pt x="0" y="14"/>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16" name="Freeform 92"/>
            <p:cNvSpPr>
              <a:spLocks/>
            </p:cNvSpPr>
            <p:nvPr/>
          </p:nvSpPr>
          <p:spPr bwMode="auto">
            <a:xfrm>
              <a:off x="5282" y="1050"/>
              <a:ext cx="32" cy="23"/>
            </a:xfrm>
            <a:custGeom>
              <a:avLst/>
              <a:gdLst>
                <a:gd name="T0" fmla="*/ 0 w 32"/>
                <a:gd name="T1" fmla="*/ 14 h 23"/>
                <a:gd name="T2" fmla="*/ 26 w 32"/>
                <a:gd name="T3" fmla="*/ 23 h 23"/>
                <a:gd name="T4" fmla="*/ 32 w 32"/>
                <a:gd name="T5" fmla="*/ 9 h 23"/>
                <a:gd name="T6" fmla="*/ 4 w 32"/>
                <a:gd name="T7" fmla="*/ 0 h 23"/>
                <a:gd name="T8" fmla="*/ 2 w 32"/>
                <a:gd name="T9" fmla="*/ 0 h 23"/>
                <a:gd name="T10" fmla="*/ 0 w 32"/>
                <a:gd name="T11" fmla="*/ 14 h 23"/>
              </a:gdLst>
              <a:ahLst/>
              <a:cxnLst>
                <a:cxn ang="0">
                  <a:pos x="T0" y="T1"/>
                </a:cxn>
                <a:cxn ang="0">
                  <a:pos x="T2" y="T3"/>
                </a:cxn>
                <a:cxn ang="0">
                  <a:pos x="T4" y="T5"/>
                </a:cxn>
                <a:cxn ang="0">
                  <a:pos x="T6" y="T7"/>
                </a:cxn>
                <a:cxn ang="0">
                  <a:pos x="T8" y="T9"/>
                </a:cxn>
                <a:cxn ang="0">
                  <a:pos x="T10" y="T11"/>
                </a:cxn>
              </a:cxnLst>
              <a:rect l="0" t="0" r="r" b="b"/>
              <a:pathLst>
                <a:path w="32" h="23">
                  <a:moveTo>
                    <a:pt x="0" y="14"/>
                  </a:moveTo>
                  <a:lnTo>
                    <a:pt x="26" y="23"/>
                  </a:lnTo>
                  <a:lnTo>
                    <a:pt x="32" y="9"/>
                  </a:lnTo>
                  <a:lnTo>
                    <a:pt x="4" y="0"/>
                  </a:lnTo>
                  <a:lnTo>
                    <a:pt x="2" y="0"/>
                  </a:lnTo>
                  <a:lnTo>
                    <a:pt x="0" y="14"/>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17" name="Freeform 93"/>
            <p:cNvSpPr>
              <a:spLocks/>
            </p:cNvSpPr>
            <p:nvPr/>
          </p:nvSpPr>
          <p:spPr bwMode="auto">
            <a:xfrm>
              <a:off x="5209" y="1038"/>
              <a:ext cx="33" cy="19"/>
            </a:xfrm>
            <a:custGeom>
              <a:avLst/>
              <a:gdLst>
                <a:gd name="T0" fmla="*/ 0 w 33"/>
                <a:gd name="T1" fmla="*/ 14 h 19"/>
                <a:gd name="T2" fmla="*/ 25 w 33"/>
                <a:gd name="T3" fmla="*/ 17 h 19"/>
                <a:gd name="T4" fmla="*/ 30 w 33"/>
                <a:gd name="T5" fmla="*/ 19 h 19"/>
                <a:gd name="T6" fmla="*/ 33 w 33"/>
                <a:gd name="T7" fmla="*/ 3 h 19"/>
                <a:gd name="T8" fmla="*/ 26 w 33"/>
                <a:gd name="T9" fmla="*/ 3 h 19"/>
                <a:gd name="T10" fmla="*/ 4 w 33"/>
                <a:gd name="T11" fmla="*/ 0 h 19"/>
                <a:gd name="T12" fmla="*/ 0 w 33"/>
                <a:gd name="T13" fmla="*/ 14 h 19"/>
              </a:gdLst>
              <a:ahLst/>
              <a:cxnLst>
                <a:cxn ang="0">
                  <a:pos x="T0" y="T1"/>
                </a:cxn>
                <a:cxn ang="0">
                  <a:pos x="T2" y="T3"/>
                </a:cxn>
                <a:cxn ang="0">
                  <a:pos x="T4" y="T5"/>
                </a:cxn>
                <a:cxn ang="0">
                  <a:pos x="T6" y="T7"/>
                </a:cxn>
                <a:cxn ang="0">
                  <a:pos x="T8" y="T9"/>
                </a:cxn>
                <a:cxn ang="0">
                  <a:pos x="T10" y="T11"/>
                </a:cxn>
                <a:cxn ang="0">
                  <a:pos x="T12" y="T13"/>
                </a:cxn>
              </a:cxnLst>
              <a:rect l="0" t="0" r="r" b="b"/>
              <a:pathLst>
                <a:path w="33" h="19">
                  <a:moveTo>
                    <a:pt x="0" y="14"/>
                  </a:moveTo>
                  <a:lnTo>
                    <a:pt x="25" y="17"/>
                  </a:lnTo>
                  <a:lnTo>
                    <a:pt x="30" y="19"/>
                  </a:lnTo>
                  <a:lnTo>
                    <a:pt x="33" y="3"/>
                  </a:lnTo>
                  <a:lnTo>
                    <a:pt x="26" y="3"/>
                  </a:lnTo>
                  <a:lnTo>
                    <a:pt x="4" y="0"/>
                  </a:lnTo>
                  <a:lnTo>
                    <a:pt x="0" y="14"/>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18" name="Freeform 94"/>
            <p:cNvSpPr>
              <a:spLocks/>
            </p:cNvSpPr>
            <p:nvPr/>
          </p:nvSpPr>
          <p:spPr bwMode="auto">
            <a:xfrm>
              <a:off x="5138" y="1033"/>
              <a:ext cx="30" cy="15"/>
            </a:xfrm>
            <a:custGeom>
              <a:avLst/>
              <a:gdLst>
                <a:gd name="T0" fmla="*/ 0 w 30"/>
                <a:gd name="T1" fmla="*/ 15 h 15"/>
                <a:gd name="T2" fmla="*/ 0 w 30"/>
                <a:gd name="T3" fmla="*/ 0 h 15"/>
                <a:gd name="T4" fmla="*/ 30 w 30"/>
                <a:gd name="T5" fmla="*/ 1 h 15"/>
                <a:gd name="T6" fmla="*/ 30 w 30"/>
                <a:gd name="T7" fmla="*/ 15 h 15"/>
                <a:gd name="T8" fmla="*/ 0 w 30"/>
                <a:gd name="T9" fmla="*/ 15 h 15"/>
              </a:gdLst>
              <a:ahLst/>
              <a:cxnLst>
                <a:cxn ang="0">
                  <a:pos x="T0" y="T1"/>
                </a:cxn>
                <a:cxn ang="0">
                  <a:pos x="T2" y="T3"/>
                </a:cxn>
                <a:cxn ang="0">
                  <a:pos x="T4" y="T5"/>
                </a:cxn>
                <a:cxn ang="0">
                  <a:pos x="T6" y="T7"/>
                </a:cxn>
                <a:cxn ang="0">
                  <a:pos x="T8" y="T9"/>
                </a:cxn>
              </a:cxnLst>
              <a:rect l="0" t="0" r="r" b="b"/>
              <a:pathLst>
                <a:path w="30" h="15">
                  <a:moveTo>
                    <a:pt x="0" y="15"/>
                  </a:moveTo>
                  <a:lnTo>
                    <a:pt x="0" y="0"/>
                  </a:lnTo>
                  <a:lnTo>
                    <a:pt x="30" y="1"/>
                  </a:lnTo>
                  <a:lnTo>
                    <a:pt x="30" y="15"/>
                  </a:lnTo>
                  <a:lnTo>
                    <a:pt x="0" y="15"/>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19" name="Freeform 95"/>
            <p:cNvSpPr>
              <a:spLocks/>
            </p:cNvSpPr>
            <p:nvPr/>
          </p:nvSpPr>
          <p:spPr bwMode="auto">
            <a:xfrm>
              <a:off x="5065" y="1034"/>
              <a:ext cx="30" cy="18"/>
            </a:xfrm>
            <a:custGeom>
              <a:avLst/>
              <a:gdLst>
                <a:gd name="T0" fmla="*/ 2 w 30"/>
                <a:gd name="T1" fmla="*/ 18 h 18"/>
                <a:gd name="T2" fmla="*/ 14 w 30"/>
                <a:gd name="T3" fmla="*/ 16 h 18"/>
                <a:gd name="T4" fmla="*/ 30 w 30"/>
                <a:gd name="T5" fmla="*/ 14 h 18"/>
                <a:gd name="T6" fmla="*/ 30 w 30"/>
                <a:gd name="T7" fmla="*/ 0 h 18"/>
                <a:gd name="T8" fmla="*/ 12 w 30"/>
                <a:gd name="T9" fmla="*/ 0 h 18"/>
                <a:gd name="T10" fmla="*/ 0 w 30"/>
                <a:gd name="T11" fmla="*/ 2 h 18"/>
                <a:gd name="T12" fmla="*/ 2 w 3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0" h="18">
                  <a:moveTo>
                    <a:pt x="2" y="18"/>
                  </a:moveTo>
                  <a:lnTo>
                    <a:pt x="14" y="16"/>
                  </a:lnTo>
                  <a:lnTo>
                    <a:pt x="30" y="14"/>
                  </a:lnTo>
                  <a:lnTo>
                    <a:pt x="30" y="0"/>
                  </a:lnTo>
                  <a:lnTo>
                    <a:pt x="12" y="0"/>
                  </a:lnTo>
                  <a:lnTo>
                    <a:pt x="0" y="2"/>
                  </a:lnTo>
                  <a:lnTo>
                    <a:pt x="2" y="18"/>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20" name="Freeform 96"/>
            <p:cNvSpPr>
              <a:spLocks/>
            </p:cNvSpPr>
            <p:nvPr/>
          </p:nvSpPr>
          <p:spPr bwMode="auto">
            <a:xfrm>
              <a:off x="4992" y="1041"/>
              <a:ext cx="32" cy="21"/>
            </a:xfrm>
            <a:custGeom>
              <a:avLst/>
              <a:gdLst>
                <a:gd name="T0" fmla="*/ 2 w 32"/>
                <a:gd name="T1" fmla="*/ 21 h 21"/>
                <a:gd name="T2" fmla="*/ 0 w 32"/>
                <a:gd name="T3" fmla="*/ 5 h 21"/>
                <a:gd name="T4" fmla="*/ 30 w 32"/>
                <a:gd name="T5" fmla="*/ 0 h 21"/>
                <a:gd name="T6" fmla="*/ 32 w 32"/>
                <a:gd name="T7" fmla="*/ 16 h 21"/>
                <a:gd name="T8" fmla="*/ 2 w 32"/>
                <a:gd name="T9" fmla="*/ 21 h 21"/>
              </a:gdLst>
              <a:ahLst/>
              <a:cxnLst>
                <a:cxn ang="0">
                  <a:pos x="T0" y="T1"/>
                </a:cxn>
                <a:cxn ang="0">
                  <a:pos x="T2" y="T3"/>
                </a:cxn>
                <a:cxn ang="0">
                  <a:pos x="T4" y="T5"/>
                </a:cxn>
                <a:cxn ang="0">
                  <a:pos x="T6" y="T7"/>
                </a:cxn>
                <a:cxn ang="0">
                  <a:pos x="T8" y="T9"/>
                </a:cxn>
              </a:cxnLst>
              <a:rect l="0" t="0" r="r" b="b"/>
              <a:pathLst>
                <a:path w="32" h="21">
                  <a:moveTo>
                    <a:pt x="2" y="21"/>
                  </a:moveTo>
                  <a:lnTo>
                    <a:pt x="0" y="5"/>
                  </a:lnTo>
                  <a:lnTo>
                    <a:pt x="30" y="0"/>
                  </a:lnTo>
                  <a:lnTo>
                    <a:pt x="32" y="16"/>
                  </a:lnTo>
                  <a:lnTo>
                    <a:pt x="2" y="21"/>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21" name="Freeform 97"/>
            <p:cNvSpPr>
              <a:spLocks/>
            </p:cNvSpPr>
            <p:nvPr/>
          </p:nvSpPr>
          <p:spPr bwMode="auto">
            <a:xfrm>
              <a:off x="4921" y="1057"/>
              <a:ext cx="31" cy="22"/>
            </a:xfrm>
            <a:custGeom>
              <a:avLst/>
              <a:gdLst>
                <a:gd name="T0" fmla="*/ 4 w 31"/>
                <a:gd name="T1" fmla="*/ 22 h 22"/>
                <a:gd name="T2" fmla="*/ 11 w 31"/>
                <a:gd name="T3" fmla="*/ 21 h 22"/>
                <a:gd name="T4" fmla="*/ 31 w 31"/>
                <a:gd name="T5" fmla="*/ 16 h 22"/>
                <a:gd name="T6" fmla="*/ 28 w 31"/>
                <a:gd name="T7" fmla="*/ 0 h 22"/>
                <a:gd name="T8" fmla="*/ 7 w 31"/>
                <a:gd name="T9" fmla="*/ 7 h 22"/>
                <a:gd name="T10" fmla="*/ 0 w 31"/>
                <a:gd name="T11" fmla="*/ 9 h 22"/>
                <a:gd name="T12" fmla="*/ 4 w 31"/>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31" h="22">
                  <a:moveTo>
                    <a:pt x="4" y="22"/>
                  </a:moveTo>
                  <a:lnTo>
                    <a:pt x="11" y="21"/>
                  </a:lnTo>
                  <a:lnTo>
                    <a:pt x="31" y="16"/>
                  </a:lnTo>
                  <a:lnTo>
                    <a:pt x="28" y="0"/>
                  </a:lnTo>
                  <a:lnTo>
                    <a:pt x="7" y="7"/>
                  </a:lnTo>
                  <a:lnTo>
                    <a:pt x="0" y="9"/>
                  </a:lnTo>
                  <a:lnTo>
                    <a:pt x="4" y="22"/>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22" name="Freeform 98"/>
            <p:cNvSpPr>
              <a:spLocks/>
            </p:cNvSpPr>
            <p:nvPr/>
          </p:nvSpPr>
          <p:spPr bwMode="auto">
            <a:xfrm>
              <a:off x="4856" y="1064"/>
              <a:ext cx="32" cy="26"/>
            </a:xfrm>
            <a:custGeom>
              <a:avLst/>
              <a:gdLst>
                <a:gd name="T0" fmla="*/ 6 w 32"/>
                <a:gd name="T1" fmla="*/ 26 h 26"/>
                <a:gd name="T2" fmla="*/ 0 w 32"/>
                <a:gd name="T3" fmla="*/ 12 h 26"/>
                <a:gd name="T4" fmla="*/ 26 w 32"/>
                <a:gd name="T5" fmla="*/ 0 h 26"/>
                <a:gd name="T6" fmla="*/ 32 w 32"/>
                <a:gd name="T7" fmla="*/ 14 h 26"/>
                <a:gd name="T8" fmla="*/ 6 w 32"/>
                <a:gd name="T9" fmla="*/ 26 h 26"/>
              </a:gdLst>
              <a:ahLst/>
              <a:cxnLst>
                <a:cxn ang="0">
                  <a:pos x="T0" y="T1"/>
                </a:cxn>
                <a:cxn ang="0">
                  <a:pos x="T2" y="T3"/>
                </a:cxn>
                <a:cxn ang="0">
                  <a:pos x="T4" y="T5"/>
                </a:cxn>
                <a:cxn ang="0">
                  <a:pos x="T6" y="T7"/>
                </a:cxn>
                <a:cxn ang="0">
                  <a:pos x="T8" y="T9"/>
                </a:cxn>
              </a:cxnLst>
              <a:rect l="0" t="0" r="r" b="b"/>
              <a:pathLst>
                <a:path w="32" h="26">
                  <a:moveTo>
                    <a:pt x="6" y="26"/>
                  </a:moveTo>
                  <a:lnTo>
                    <a:pt x="0" y="12"/>
                  </a:lnTo>
                  <a:lnTo>
                    <a:pt x="26" y="0"/>
                  </a:lnTo>
                  <a:lnTo>
                    <a:pt x="32" y="14"/>
                  </a:lnTo>
                  <a:lnTo>
                    <a:pt x="6" y="26"/>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23" name="Freeform 99"/>
            <p:cNvSpPr>
              <a:spLocks/>
            </p:cNvSpPr>
            <p:nvPr/>
          </p:nvSpPr>
          <p:spPr bwMode="auto">
            <a:xfrm>
              <a:off x="4790" y="1097"/>
              <a:ext cx="33" cy="28"/>
            </a:xfrm>
            <a:custGeom>
              <a:avLst/>
              <a:gdLst>
                <a:gd name="T0" fmla="*/ 9 w 33"/>
                <a:gd name="T1" fmla="*/ 28 h 28"/>
                <a:gd name="T2" fmla="*/ 19 w 33"/>
                <a:gd name="T3" fmla="*/ 21 h 28"/>
                <a:gd name="T4" fmla="*/ 33 w 33"/>
                <a:gd name="T5" fmla="*/ 12 h 28"/>
                <a:gd name="T6" fmla="*/ 26 w 33"/>
                <a:gd name="T7" fmla="*/ 0 h 28"/>
                <a:gd name="T8" fmla="*/ 13 w 33"/>
                <a:gd name="T9" fmla="*/ 9 h 28"/>
                <a:gd name="T10" fmla="*/ 0 w 33"/>
                <a:gd name="T11" fmla="*/ 16 h 28"/>
                <a:gd name="T12" fmla="*/ 9 w 3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33" h="28">
                  <a:moveTo>
                    <a:pt x="9" y="28"/>
                  </a:moveTo>
                  <a:lnTo>
                    <a:pt x="19" y="21"/>
                  </a:lnTo>
                  <a:lnTo>
                    <a:pt x="33" y="12"/>
                  </a:lnTo>
                  <a:lnTo>
                    <a:pt x="26" y="0"/>
                  </a:lnTo>
                  <a:lnTo>
                    <a:pt x="13" y="9"/>
                  </a:lnTo>
                  <a:lnTo>
                    <a:pt x="0" y="16"/>
                  </a:lnTo>
                  <a:lnTo>
                    <a:pt x="9" y="28"/>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24" name="Freeform 100"/>
            <p:cNvSpPr>
              <a:spLocks/>
            </p:cNvSpPr>
            <p:nvPr/>
          </p:nvSpPr>
          <p:spPr bwMode="auto">
            <a:xfrm>
              <a:off x="4731" y="1139"/>
              <a:ext cx="32" cy="29"/>
            </a:xfrm>
            <a:custGeom>
              <a:avLst/>
              <a:gdLst>
                <a:gd name="T0" fmla="*/ 9 w 32"/>
                <a:gd name="T1" fmla="*/ 29 h 29"/>
                <a:gd name="T2" fmla="*/ 0 w 32"/>
                <a:gd name="T3" fmla="*/ 17 h 29"/>
                <a:gd name="T4" fmla="*/ 23 w 32"/>
                <a:gd name="T5" fmla="*/ 0 h 29"/>
                <a:gd name="T6" fmla="*/ 32 w 32"/>
                <a:gd name="T7" fmla="*/ 10 h 29"/>
                <a:gd name="T8" fmla="*/ 9 w 32"/>
                <a:gd name="T9" fmla="*/ 29 h 29"/>
              </a:gdLst>
              <a:ahLst/>
              <a:cxnLst>
                <a:cxn ang="0">
                  <a:pos x="T0" y="T1"/>
                </a:cxn>
                <a:cxn ang="0">
                  <a:pos x="T2" y="T3"/>
                </a:cxn>
                <a:cxn ang="0">
                  <a:pos x="T4" y="T5"/>
                </a:cxn>
                <a:cxn ang="0">
                  <a:pos x="T6" y="T7"/>
                </a:cxn>
                <a:cxn ang="0">
                  <a:pos x="T8" y="T9"/>
                </a:cxn>
              </a:cxnLst>
              <a:rect l="0" t="0" r="r" b="b"/>
              <a:pathLst>
                <a:path w="32" h="29">
                  <a:moveTo>
                    <a:pt x="9" y="29"/>
                  </a:moveTo>
                  <a:lnTo>
                    <a:pt x="0" y="17"/>
                  </a:lnTo>
                  <a:lnTo>
                    <a:pt x="23" y="0"/>
                  </a:lnTo>
                  <a:lnTo>
                    <a:pt x="32" y="10"/>
                  </a:lnTo>
                  <a:lnTo>
                    <a:pt x="9" y="29"/>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25" name="Freeform 101"/>
            <p:cNvSpPr>
              <a:spLocks/>
            </p:cNvSpPr>
            <p:nvPr/>
          </p:nvSpPr>
          <p:spPr bwMode="auto">
            <a:xfrm>
              <a:off x="4681" y="1189"/>
              <a:ext cx="30" cy="31"/>
            </a:xfrm>
            <a:custGeom>
              <a:avLst/>
              <a:gdLst>
                <a:gd name="T0" fmla="*/ 10 w 30"/>
                <a:gd name="T1" fmla="*/ 31 h 31"/>
                <a:gd name="T2" fmla="*/ 0 w 30"/>
                <a:gd name="T3" fmla="*/ 23 h 31"/>
                <a:gd name="T4" fmla="*/ 19 w 30"/>
                <a:gd name="T5" fmla="*/ 0 h 31"/>
                <a:gd name="T6" fmla="*/ 30 w 30"/>
                <a:gd name="T7" fmla="*/ 9 h 31"/>
                <a:gd name="T8" fmla="*/ 10 w 30"/>
                <a:gd name="T9" fmla="*/ 31 h 31"/>
              </a:gdLst>
              <a:ahLst/>
              <a:cxnLst>
                <a:cxn ang="0">
                  <a:pos x="T0" y="T1"/>
                </a:cxn>
                <a:cxn ang="0">
                  <a:pos x="T2" y="T3"/>
                </a:cxn>
                <a:cxn ang="0">
                  <a:pos x="T4" y="T5"/>
                </a:cxn>
                <a:cxn ang="0">
                  <a:pos x="T6" y="T7"/>
                </a:cxn>
                <a:cxn ang="0">
                  <a:pos x="T8" y="T9"/>
                </a:cxn>
              </a:cxnLst>
              <a:rect l="0" t="0" r="r" b="b"/>
              <a:pathLst>
                <a:path w="30" h="31">
                  <a:moveTo>
                    <a:pt x="10" y="31"/>
                  </a:moveTo>
                  <a:lnTo>
                    <a:pt x="0" y="23"/>
                  </a:lnTo>
                  <a:lnTo>
                    <a:pt x="19" y="0"/>
                  </a:lnTo>
                  <a:lnTo>
                    <a:pt x="30" y="9"/>
                  </a:lnTo>
                  <a:lnTo>
                    <a:pt x="10" y="31"/>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26" name="Freeform 102"/>
            <p:cNvSpPr>
              <a:spLocks/>
            </p:cNvSpPr>
            <p:nvPr/>
          </p:nvSpPr>
          <p:spPr bwMode="auto">
            <a:xfrm>
              <a:off x="4643" y="1248"/>
              <a:ext cx="24" cy="33"/>
            </a:xfrm>
            <a:custGeom>
              <a:avLst/>
              <a:gdLst>
                <a:gd name="T0" fmla="*/ 12 w 24"/>
                <a:gd name="T1" fmla="*/ 33 h 33"/>
                <a:gd name="T2" fmla="*/ 21 w 24"/>
                <a:gd name="T3" fmla="*/ 14 h 33"/>
                <a:gd name="T4" fmla="*/ 24 w 24"/>
                <a:gd name="T5" fmla="*/ 9 h 33"/>
                <a:gd name="T6" fmla="*/ 14 w 24"/>
                <a:gd name="T7" fmla="*/ 0 h 33"/>
                <a:gd name="T8" fmla="*/ 8 w 24"/>
                <a:gd name="T9" fmla="*/ 7 h 33"/>
                <a:gd name="T10" fmla="*/ 0 w 24"/>
                <a:gd name="T11" fmla="*/ 26 h 33"/>
                <a:gd name="T12" fmla="*/ 12 w 24"/>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24" h="33">
                  <a:moveTo>
                    <a:pt x="12" y="33"/>
                  </a:moveTo>
                  <a:lnTo>
                    <a:pt x="21" y="14"/>
                  </a:lnTo>
                  <a:lnTo>
                    <a:pt x="24" y="9"/>
                  </a:lnTo>
                  <a:lnTo>
                    <a:pt x="14" y="0"/>
                  </a:lnTo>
                  <a:lnTo>
                    <a:pt x="8" y="7"/>
                  </a:lnTo>
                  <a:lnTo>
                    <a:pt x="0" y="26"/>
                  </a:lnTo>
                  <a:lnTo>
                    <a:pt x="12" y="33"/>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27" name="Freeform 103"/>
            <p:cNvSpPr>
              <a:spLocks/>
            </p:cNvSpPr>
            <p:nvPr/>
          </p:nvSpPr>
          <p:spPr bwMode="auto">
            <a:xfrm>
              <a:off x="4617" y="1316"/>
              <a:ext cx="22" cy="33"/>
            </a:xfrm>
            <a:custGeom>
              <a:avLst/>
              <a:gdLst>
                <a:gd name="T0" fmla="*/ 14 w 22"/>
                <a:gd name="T1" fmla="*/ 33 h 33"/>
                <a:gd name="T2" fmla="*/ 17 w 22"/>
                <a:gd name="T3" fmla="*/ 16 h 33"/>
                <a:gd name="T4" fmla="*/ 22 w 22"/>
                <a:gd name="T5" fmla="*/ 5 h 33"/>
                <a:gd name="T6" fmla="*/ 8 w 22"/>
                <a:gd name="T7" fmla="*/ 0 h 33"/>
                <a:gd name="T8" fmla="*/ 3 w 22"/>
                <a:gd name="T9" fmla="*/ 12 h 33"/>
                <a:gd name="T10" fmla="*/ 0 w 22"/>
                <a:gd name="T11" fmla="*/ 28 h 33"/>
                <a:gd name="T12" fmla="*/ 14 w 22"/>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22" h="33">
                  <a:moveTo>
                    <a:pt x="14" y="33"/>
                  </a:moveTo>
                  <a:lnTo>
                    <a:pt x="17" y="16"/>
                  </a:lnTo>
                  <a:lnTo>
                    <a:pt x="22" y="5"/>
                  </a:lnTo>
                  <a:lnTo>
                    <a:pt x="8" y="0"/>
                  </a:lnTo>
                  <a:lnTo>
                    <a:pt x="3" y="12"/>
                  </a:lnTo>
                  <a:lnTo>
                    <a:pt x="0" y="28"/>
                  </a:lnTo>
                  <a:lnTo>
                    <a:pt x="14" y="33"/>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28" name="Freeform 104"/>
            <p:cNvSpPr>
              <a:spLocks/>
            </p:cNvSpPr>
            <p:nvPr/>
          </p:nvSpPr>
          <p:spPr bwMode="auto">
            <a:xfrm>
              <a:off x="4610" y="1389"/>
              <a:ext cx="15" cy="19"/>
            </a:xfrm>
            <a:custGeom>
              <a:avLst/>
              <a:gdLst>
                <a:gd name="T0" fmla="*/ 14 w 15"/>
                <a:gd name="T1" fmla="*/ 19 h 19"/>
                <a:gd name="T2" fmla="*/ 15 w 15"/>
                <a:gd name="T3" fmla="*/ 2 h 19"/>
                <a:gd name="T4" fmla="*/ 2 w 15"/>
                <a:gd name="T5" fmla="*/ 0 h 19"/>
                <a:gd name="T6" fmla="*/ 0 w 15"/>
                <a:gd name="T7" fmla="*/ 19 h 19"/>
                <a:gd name="T8" fmla="*/ 14 w 15"/>
                <a:gd name="T9" fmla="*/ 19 h 19"/>
              </a:gdLst>
              <a:ahLst/>
              <a:cxnLst>
                <a:cxn ang="0">
                  <a:pos x="T0" y="T1"/>
                </a:cxn>
                <a:cxn ang="0">
                  <a:pos x="T2" y="T3"/>
                </a:cxn>
                <a:cxn ang="0">
                  <a:pos x="T4" y="T5"/>
                </a:cxn>
                <a:cxn ang="0">
                  <a:pos x="T6" y="T7"/>
                </a:cxn>
                <a:cxn ang="0">
                  <a:pos x="T8" y="T9"/>
                </a:cxn>
              </a:cxnLst>
              <a:rect l="0" t="0" r="r" b="b"/>
              <a:pathLst>
                <a:path w="15" h="19">
                  <a:moveTo>
                    <a:pt x="14" y="19"/>
                  </a:moveTo>
                  <a:lnTo>
                    <a:pt x="15" y="2"/>
                  </a:lnTo>
                  <a:lnTo>
                    <a:pt x="2" y="0"/>
                  </a:lnTo>
                  <a:lnTo>
                    <a:pt x="0" y="19"/>
                  </a:lnTo>
                  <a:lnTo>
                    <a:pt x="14" y="19"/>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29" name="Freeform 105"/>
            <p:cNvSpPr>
              <a:spLocks/>
            </p:cNvSpPr>
            <p:nvPr/>
          </p:nvSpPr>
          <p:spPr bwMode="auto">
            <a:xfrm>
              <a:off x="4610" y="1408"/>
              <a:ext cx="15" cy="10"/>
            </a:xfrm>
            <a:custGeom>
              <a:avLst/>
              <a:gdLst>
                <a:gd name="T0" fmla="*/ 15 w 15"/>
                <a:gd name="T1" fmla="*/ 10 h 10"/>
                <a:gd name="T2" fmla="*/ 0 w 15"/>
                <a:gd name="T3" fmla="*/ 10 h 10"/>
                <a:gd name="T4" fmla="*/ 0 w 15"/>
                <a:gd name="T5" fmla="*/ 0 h 10"/>
                <a:gd name="T6" fmla="*/ 14 w 15"/>
                <a:gd name="T7" fmla="*/ 0 h 10"/>
                <a:gd name="T8" fmla="*/ 15 w 15"/>
                <a:gd name="T9" fmla="*/ 10 h 10"/>
              </a:gdLst>
              <a:ahLst/>
              <a:cxnLst>
                <a:cxn ang="0">
                  <a:pos x="T0" y="T1"/>
                </a:cxn>
                <a:cxn ang="0">
                  <a:pos x="T2" y="T3"/>
                </a:cxn>
                <a:cxn ang="0">
                  <a:pos x="T4" y="T5"/>
                </a:cxn>
                <a:cxn ang="0">
                  <a:pos x="T6" y="T7"/>
                </a:cxn>
                <a:cxn ang="0">
                  <a:pos x="T8" y="T9"/>
                </a:cxn>
              </a:cxnLst>
              <a:rect l="0" t="0" r="r" b="b"/>
              <a:pathLst>
                <a:path w="15" h="10">
                  <a:moveTo>
                    <a:pt x="15" y="10"/>
                  </a:moveTo>
                  <a:lnTo>
                    <a:pt x="0" y="10"/>
                  </a:lnTo>
                  <a:lnTo>
                    <a:pt x="0" y="0"/>
                  </a:lnTo>
                  <a:lnTo>
                    <a:pt x="14" y="0"/>
                  </a:lnTo>
                  <a:lnTo>
                    <a:pt x="15" y="1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30" name="Freeform 106"/>
            <p:cNvSpPr>
              <a:spLocks/>
            </p:cNvSpPr>
            <p:nvPr/>
          </p:nvSpPr>
          <p:spPr bwMode="auto">
            <a:xfrm>
              <a:off x="4615" y="1462"/>
              <a:ext cx="21" cy="31"/>
            </a:xfrm>
            <a:custGeom>
              <a:avLst/>
              <a:gdLst>
                <a:gd name="T0" fmla="*/ 21 w 21"/>
                <a:gd name="T1" fmla="*/ 26 h 31"/>
                <a:gd name="T2" fmla="*/ 19 w 21"/>
                <a:gd name="T3" fmla="*/ 21 h 31"/>
                <a:gd name="T4" fmla="*/ 16 w 21"/>
                <a:gd name="T5" fmla="*/ 0 h 31"/>
                <a:gd name="T6" fmla="*/ 0 w 21"/>
                <a:gd name="T7" fmla="*/ 2 h 31"/>
                <a:gd name="T8" fmla="*/ 5 w 21"/>
                <a:gd name="T9" fmla="*/ 26 h 31"/>
                <a:gd name="T10" fmla="*/ 7 w 21"/>
                <a:gd name="T11" fmla="*/ 31 h 31"/>
                <a:gd name="T12" fmla="*/ 21 w 21"/>
                <a:gd name="T13" fmla="*/ 26 h 31"/>
              </a:gdLst>
              <a:ahLst/>
              <a:cxnLst>
                <a:cxn ang="0">
                  <a:pos x="T0" y="T1"/>
                </a:cxn>
                <a:cxn ang="0">
                  <a:pos x="T2" y="T3"/>
                </a:cxn>
                <a:cxn ang="0">
                  <a:pos x="T4" y="T5"/>
                </a:cxn>
                <a:cxn ang="0">
                  <a:pos x="T6" y="T7"/>
                </a:cxn>
                <a:cxn ang="0">
                  <a:pos x="T8" y="T9"/>
                </a:cxn>
                <a:cxn ang="0">
                  <a:pos x="T10" y="T11"/>
                </a:cxn>
                <a:cxn ang="0">
                  <a:pos x="T12" y="T13"/>
                </a:cxn>
              </a:cxnLst>
              <a:rect l="0" t="0" r="r" b="b"/>
              <a:pathLst>
                <a:path w="21" h="31">
                  <a:moveTo>
                    <a:pt x="21" y="26"/>
                  </a:moveTo>
                  <a:lnTo>
                    <a:pt x="19" y="21"/>
                  </a:lnTo>
                  <a:lnTo>
                    <a:pt x="16" y="0"/>
                  </a:lnTo>
                  <a:lnTo>
                    <a:pt x="0" y="2"/>
                  </a:lnTo>
                  <a:lnTo>
                    <a:pt x="5" y="26"/>
                  </a:lnTo>
                  <a:lnTo>
                    <a:pt x="7" y="31"/>
                  </a:lnTo>
                  <a:lnTo>
                    <a:pt x="21" y="26"/>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31" name="Freeform 107"/>
            <p:cNvSpPr>
              <a:spLocks/>
            </p:cNvSpPr>
            <p:nvPr/>
          </p:nvSpPr>
          <p:spPr bwMode="auto">
            <a:xfrm>
              <a:off x="4638" y="1528"/>
              <a:ext cx="26" cy="33"/>
            </a:xfrm>
            <a:custGeom>
              <a:avLst/>
              <a:gdLst>
                <a:gd name="T0" fmla="*/ 26 w 26"/>
                <a:gd name="T1" fmla="*/ 26 h 33"/>
                <a:gd name="T2" fmla="*/ 13 w 26"/>
                <a:gd name="T3" fmla="*/ 0 h 33"/>
                <a:gd name="T4" fmla="*/ 0 w 26"/>
                <a:gd name="T5" fmla="*/ 7 h 33"/>
                <a:gd name="T6" fmla="*/ 13 w 26"/>
                <a:gd name="T7" fmla="*/ 33 h 33"/>
                <a:gd name="T8" fmla="*/ 26 w 26"/>
                <a:gd name="T9" fmla="*/ 26 h 33"/>
              </a:gdLst>
              <a:ahLst/>
              <a:cxnLst>
                <a:cxn ang="0">
                  <a:pos x="T0" y="T1"/>
                </a:cxn>
                <a:cxn ang="0">
                  <a:pos x="T2" y="T3"/>
                </a:cxn>
                <a:cxn ang="0">
                  <a:pos x="T4" y="T5"/>
                </a:cxn>
                <a:cxn ang="0">
                  <a:pos x="T6" y="T7"/>
                </a:cxn>
                <a:cxn ang="0">
                  <a:pos x="T8" y="T9"/>
                </a:cxn>
              </a:cxnLst>
              <a:rect l="0" t="0" r="r" b="b"/>
              <a:pathLst>
                <a:path w="26" h="33">
                  <a:moveTo>
                    <a:pt x="26" y="26"/>
                  </a:moveTo>
                  <a:lnTo>
                    <a:pt x="13" y="0"/>
                  </a:lnTo>
                  <a:lnTo>
                    <a:pt x="0" y="7"/>
                  </a:lnTo>
                  <a:lnTo>
                    <a:pt x="13" y="33"/>
                  </a:lnTo>
                  <a:lnTo>
                    <a:pt x="26" y="26"/>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32" name="Freeform 108"/>
            <p:cNvSpPr>
              <a:spLocks/>
            </p:cNvSpPr>
            <p:nvPr/>
          </p:nvSpPr>
          <p:spPr bwMode="auto">
            <a:xfrm>
              <a:off x="4676" y="1590"/>
              <a:ext cx="31" cy="32"/>
            </a:xfrm>
            <a:custGeom>
              <a:avLst/>
              <a:gdLst>
                <a:gd name="T0" fmla="*/ 31 w 31"/>
                <a:gd name="T1" fmla="*/ 23 h 32"/>
                <a:gd name="T2" fmla="*/ 19 w 31"/>
                <a:gd name="T3" fmla="*/ 32 h 32"/>
                <a:gd name="T4" fmla="*/ 0 w 31"/>
                <a:gd name="T5" fmla="*/ 9 h 32"/>
                <a:gd name="T6" fmla="*/ 12 w 31"/>
                <a:gd name="T7" fmla="*/ 0 h 32"/>
                <a:gd name="T8" fmla="*/ 31 w 31"/>
                <a:gd name="T9" fmla="*/ 23 h 32"/>
              </a:gdLst>
              <a:ahLst/>
              <a:cxnLst>
                <a:cxn ang="0">
                  <a:pos x="T0" y="T1"/>
                </a:cxn>
                <a:cxn ang="0">
                  <a:pos x="T2" y="T3"/>
                </a:cxn>
                <a:cxn ang="0">
                  <a:pos x="T4" y="T5"/>
                </a:cxn>
                <a:cxn ang="0">
                  <a:pos x="T6" y="T7"/>
                </a:cxn>
                <a:cxn ang="0">
                  <a:pos x="T8" y="T9"/>
                </a:cxn>
              </a:cxnLst>
              <a:rect l="0" t="0" r="r" b="b"/>
              <a:pathLst>
                <a:path w="31" h="32">
                  <a:moveTo>
                    <a:pt x="31" y="23"/>
                  </a:moveTo>
                  <a:lnTo>
                    <a:pt x="19" y="32"/>
                  </a:lnTo>
                  <a:lnTo>
                    <a:pt x="0" y="9"/>
                  </a:lnTo>
                  <a:lnTo>
                    <a:pt x="12" y="0"/>
                  </a:lnTo>
                  <a:lnTo>
                    <a:pt x="31" y="23"/>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33" name="Freeform 109"/>
            <p:cNvSpPr>
              <a:spLocks/>
            </p:cNvSpPr>
            <p:nvPr/>
          </p:nvSpPr>
          <p:spPr bwMode="auto">
            <a:xfrm>
              <a:off x="4726" y="1642"/>
              <a:ext cx="31" cy="30"/>
            </a:xfrm>
            <a:custGeom>
              <a:avLst/>
              <a:gdLst>
                <a:gd name="T0" fmla="*/ 31 w 31"/>
                <a:gd name="T1" fmla="*/ 20 h 30"/>
                <a:gd name="T2" fmla="*/ 14 w 31"/>
                <a:gd name="T3" fmla="*/ 6 h 30"/>
                <a:gd name="T4" fmla="*/ 11 w 31"/>
                <a:gd name="T5" fmla="*/ 0 h 30"/>
                <a:gd name="T6" fmla="*/ 0 w 31"/>
                <a:gd name="T7" fmla="*/ 11 h 30"/>
                <a:gd name="T8" fmla="*/ 5 w 31"/>
                <a:gd name="T9" fmla="*/ 16 h 30"/>
                <a:gd name="T10" fmla="*/ 23 w 31"/>
                <a:gd name="T11" fmla="*/ 30 h 30"/>
                <a:gd name="T12" fmla="*/ 31 w 31"/>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31" y="20"/>
                  </a:moveTo>
                  <a:lnTo>
                    <a:pt x="14" y="6"/>
                  </a:lnTo>
                  <a:lnTo>
                    <a:pt x="11" y="0"/>
                  </a:lnTo>
                  <a:lnTo>
                    <a:pt x="0" y="11"/>
                  </a:lnTo>
                  <a:lnTo>
                    <a:pt x="5" y="16"/>
                  </a:lnTo>
                  <a:lnTo>
                    <a:pt x="23" y="30"/>
                  </a:lnTo>
                  <a:lnTo>
                    <a:pt x="31" y="20"/>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34" name="Freeform 110"/>
            <p:cNvSpPr>
              <a:spLocks/>
            </p:cNvSpPr>
            <p:nvPr/>
          </p:nvSpPr>
          <p:spPr bwMode="auto">
            <a:xfrm>
              <a:off x="4783" y="1688"/>
              <a:ext cx="33" cy="27"/>
            </a:xfrm>
            <a:custGeom>
              <a:avLst/>
              <a:gdLst>
                <a:gd name="T0" fmla="*/ 33 w 33"/>
                <a:gd name="T1" fmla="*/ 15 h 27"/>
                <a:gd name="T2" fmla="*/ 26 w 33"/>
                <a:gd name="T3" fmla="*/ 10 h 27"/>
                <a:gd name="T4" fmla="*/ 9 w 33"/>
                <a:gd name="T5" fmla="*/ 0 h 27"/>
                <a:gd name="T6" fmla="*/ 0 w 33"/>
                <a:gd name="T7" fmla="*/ 10 h 27"/>
                <a:gd name="T8" fmla="*/ 20 w 33"/>
                <a:gd name="T9" fmla="*/ 22 h 27"/>
                <a:gd name="T10" fmla="*/ 26 w 33"/>
                <a:gd name="T11" fmla="*/ 27 h 27"/>
                <a:gd name="T12" fmla="*/ 33 w 33"/>
                <a:gd name="T13" fmla="*/ 15 h 27"/>
              </a:gdLst>
              <a:ahLst/>
              <a:cxnLst>
                <a:cxn ang="0">
                  <a:pos x="T0" y="T1"/>
                </a:cxn>
                <a:cxn ang="0">
                  <a:pos x="T2" y="T3"/>
                </a:cxn>
                <a:cxn ang="0">
                  <a:pos x="T4" y="T5"/>
                </a:cxn>
                <a:cxn ang="0">
                  <a:pos x="T6" y="T7"/>
                </a:cxn>
                <a:cxn ang="0">
                  <a:pos x="T8" y="T9"/>
                </a:cxn>
                <a:cxn ang="0">
                  <a:pos x="T10" y="T11"/>
                </a:cxn>
                <a:cxn ang="0">
                  <a:pos x="T12" y="T13"/>
                </a:cxn>
              </a:cxnLst>
              <a:rect l="0" t="0" r="r" b="b"/>
              <a:pathLst>
                <a:path w="33" h="27">
                  <a:moveTo>
                    <a:pt x="33" y="15"/>
                  </a:moveTo>
                  <a:lnTo>
                    <a:pt x="26" y="10"/>
                  </a:lnTo>
                  <a:lnTo>
                    <a:pt x="9" y="0"/>
                  </a:lnTo>
                  <a:lnTo>
                    <a:pt x="0" y="10"/>
                  </a:lnTo>
                  <a:lnTo>
                    <a:pt x="20" y="22"/>
                  </a:lnTo>
                  <a:lnTo>
                    <a:pt x="26" y="27"/>
                  </a:lnTo>
                  <a:lnTo>
                    <a:pt x="33" y="15"/>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35" name="Freeform 111"/>
            <p:cNvSpPr>
              <a:spLocks/>
            </p:cNvSpPr>
            <p:nvPr/>
          </p:nvSpPr>
          <p:spPr bwMode="auto">
            <a:xfrm>
              <a:off x="4848" y="1722"/>
              <a:ext cx="33" cy="26"/>
            </a:xfrm>
            <a:custGeom>
              <a:avLst/>
              <a:gdLst>
                <a:gd name="T0" fmla="*/ 33 w 33"/>
                <a:gd name="T1" fmla="*/ 12 h 26"/>
                <a:gd name="T2" fmla="*/ 27 w 33"/>
                <a:gd name="T3" fmla="*/ 26 h 26"/>
                <a:gd name="T4" fmla="*/ 0 w 33"/>
                <a:gd name="T5" fmla="*/ 14 h 26"/>
                <a:gd name="T6" fmla="*/ 7 w 33"/>
                <a:gd name="T7" fmla="*/ 0 h 26"/>
                <a:gd name="T8" fmla="*/ 33 w 33"/>
                <a:gd name="T9" fmla="*/ 12 h 26"/>
              </a:gdLst>
              <a:ahLst/>
              <a:cxnLst>
                <a:cxn ang="0">
                  <a:pos x="T0" y="T1"/>
                </a:cxn>
                <a:cxn ang="0">
                  <a:pos x="T2" y="T3"/>
                </a:cxn>
                <a:cxn ang="0">
                  <a:pos x="T4" y="T5"/>
                </a:cxn>
                <a:cxn ang="0">
                  <a:pos x="T6" y="T7"/>
                </a:cxn>
                <a:cxn ang="0">
                  <a:pos x="T8" y="T9"/>
                </a:cxn>
              </a:cxnLst>
              <a:rect l="0" t="0" r="r" b="b"/>
              <a:pathLst>
                <a:path w="33" h="26">
                  <a:moveTo>
                    <a:pt x="33" y="12"/>
                  </a:moveTo>
                  <a:lnTo>
                    <a:pt x="27" y="26"/>
                  </a:lnTo>
                  <a:lnTo>
                    <a:pt x="0" y="14"/>
                  </a:lnTo>
                  <a:lnTo>
                    <a:pt x="7" y="0"/>
                  </a:lnTo>
                  <a:lnTo>
                    <a:pt x="33" y="12"/>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36" name="Freeform 112"/>
            <p:cNvSpPr>
              <a:spLocks/>
            </p:cNvSpPr>
            <p:nvPr/>
          </p:nvSpPr>
          <p:spPr bwMode="auto">
            <a:xfrm>
              <a:off x="4915" y="1750"/>
              <a:ext cx="33" cy="23"/>
            </a:xfrm>
            <a:custGeom>
              <a:avLst/>
              <a:gdLst>
                <a:gd name="T0" fmla="*/ 33 w 33"/>
                <a:gd name="T1" fmla="*/ 9 h 23"/>
                <a:gd name="T2" fmla="*/ 20 w 33"/>
                <a:gd name="T3" fmla="*/ 5 h 23"/>
                <a:gd name="T4" fmla="*/ 7 w 33"/>
                <a:gd name="T5" fmla="*/ 0 h 23"/>
                <a:gd name="T6" fmla="*/ 0 w 33"/>
                <a:gd name="T7" fmla="*/ 14 h 23"/>
                <a:gd name="T8" fmla="*/ 16 w 33"/>
                <a:gd name="T9" fmla="*/ 19 h 23"/>
                <a:gd name="T10" fmla="*/ 30 w 33"/>
                <a:gd name="T11" fmla="*/ 23 h 23"/>
                <a:gd name="T12" fmla="*/ 33 w 33"/>
                <a:gd name="T13" fmla="*/ 9 h 23"/>
              </a:gdLst>
              <a:ahLst/>
              <a:cxnLst>
                <a:cxn ang="0">
                  <a:pos x="T0" y="T1"/>
                </a:cxn>
                <a:cxn ang="0">
                  <a:pos x="T2" y="T3"/>
                </a:cxn>
                <a:cxn ang="0">
                  <a:pos x="T4" y="T5"/>
                </a:cxn>
                <a:cxn ang="0">
                  <a:pos x="T6" y="T7"/>
                </a:cxn>
                <a:cxn ang="0">
                  <a:pos x="T8" y="T9"/>
                </a:cxn>
                <a:cxn ang="0">
                  <a:pos x="T10" y="T11"/>
                </a:cxn>
                <a:cxn ang="0">
                  <a:pos x="T12" y="T13"/>
                </a:cxn>
              </a:cxnLst>
              <a:rect l="0" t="0" r="r" b="b"/>
              <a:pathLst>
                <a:path w="33" h="23">
                  <a:moveTo>
                    <a:pt x="33" y="9"/>
                  </a:moveTo>
                  <a:lnTo>
                    <a:pt x="20" y="5"/>
                  </a:lnTo>
                  <a:lnTo>
                    <a:pt x="7" y="0"/>
                  </a:lnTo>
                  <a:lnTo>
                    <a:pt x="0" y="14"/>
                  </a:lnTo>
                  <a:lnTo>
                    <a:pt x="16" y="19"/>
                  </a:lnTo>
                  <a:lnTo>
                    <a:pt x="30" y="23"/>
                  </a:lnTo>
                  <a:lnTo>
                    <a:pt x="33" y="9"/>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37" name="Freeform 113"/>
            <p:cNvSpPr>
              <a:spLocks/>
            </p:cNvSpPr>
            <p:nvPr/>
          </p:nvSpPr>
          <p:spPr bwMode="auto">
            <a:xfrm>
              <a:off x="4988" y="1769"/>
              <a:ext cx="32" cy="21"/>
            </a:xfrm>
            <a:custGeom>
              <a:avLst/>
              <a:gdLst>
                <a:gd name="T0" fmla="*/ 32 w 32"/>
                <a:gd name="T1" fmla="*/ 7 h 21"/>
                <a:gd name="T2" fmla="*/ 28 w 32"/>
                <a:gd name="T3" fmla="*/ 21 h 21"/>
                <a:gd name="T4" fmla="*/ 0 w 32"/>
                <a:gd name="T5" fmla="*/ 16 h 21"/>
                <a:gd name="T6" fmla="*/ 2 w 32"/>
                <a:gd name="T7" fmla="*/ 0 h 21"/>
                <a:gd name="T8" fmla="*/ 32 w 32"/>
                <a:gd name="T9" fmla="*/ 7 h 21"/>
              </a:gdLst>
              <a:ahLst/>
              <a:cxnLst>
                <a:cxn ang="0">
                  <a:pos x="T0" y="T1"/>
                </a:cxn>
                <a:cxn ang="0">
                  <a:pos x="T2" y="T3"/>
                </a:cxn>
                <a:cxn ang="0">
                  <a:pos x="T4" y="T5"/>
                </a:cxn>
                <a:cxn ang="0">
                  <a:pos x="T6" y="T7"/>
                </a:cxn>
                <a:cxn ang="0">
                  <a:pos x="T8" y="T9"/>
                </a:cxn>
              </a:cxnLst>
              <a:rect l="0" t="0" r="r" b="b"/>
              <a:pathLst>
                <a:path w="32" h="21">
                  <a:moveTo>
                    <a:pt x="32" y="7"/>
                  </a:moveTo>
                  <a:lnTo>
                    <a:pt x="28" y="21"/>
                  </a:lnTo>
                  <a:lnTo>
                    <a:pt x="0" y="16"/>
                  </a:lnTo>
                  <a:lnTo>
                    <a:pt x="2" y="0"/>
                  </a:lnTo>
                  <a:lnTo>
                    <a:pt x="32" y="7"/>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38" name="Freeform 114"/>
            <p:cNvSpPr>
              <a:spLocks/>
            </p:cNvSpPr>
            <p:nvPr/>
          </p:nvSpPr>
          <p:spPr bwMode="auto">
            <a:xfrm>
              <a:off x="5060" y="1781"/>
              <a:ext cx="31" cy="18"/>
            </a:xfrm>
            <a:custGeom>
              <a:avLst/>
              <a:gdLst>
                <a:gd name="T0" fmla="*/ 31 w 31"/>
                <a:gd name="T1" fmla="*/ 2 h 18"/>
                <a:gd name="T2" fmla="*/ 22 w 31"/>
                <a:gd name="T3" fmla="*/ 2 h 18"/>
                <a:gd name="T4" fmla="*/ 3 w 31"/>
                <a:gd name="T5" fmla="*/ 0 h 18"/>
                <a:gd name="T6" fmla="*/ 0 w 31"/>
                <a:gd name="T7" fmla="*/ 14 h 18"/>
                <a:gd name="T8" fmla="*/ 20 w 31"/>
                <a:gd name="T9" fmla="*/ 18 h 18"/>
                <a:gd name="T10" fmla="*/ 29 w 31"/>
                <a:gd name="T11" fmla="*/ 18 h 18"/>
                <a:gd name="T12" fmla="*/ 31 w 31"/>
                <a:gd name="T13" fmla="*/ 2 h 18"/>
              </a:gdLst>
              <a:ahLst/>
              <a:cxnLst>
                <a:cxn ang="0">
                  <a:pos x="T0" y="T1"/>
                </a:cxn>
                <a:cxn ang="0">
                  <a:pos x="T2" y="T3"/>
                </a:cxn>
                <a:cxn ang="0">
                  <a:pos x="T4" y="T5"/>
                </a:cxn>
                <a:cxn ang="0">
                  <a:pos x="T6" y="T7"/>
                </a:cxn>
                <a:cxn ang="0">
                  <a:pos x="T8" y="T9"/>
                </a:cxn>
                <a:cxn ang="0">
                  <a:pos x="T10" y="T11"/>
                </a:cxn>
                <a:cxn ang="0">
                  <a:pos x="T12" y="T13"/>
                </a:cxn>
              </a:cxnLst>
              <a:rect l="0" t="0" r="r" b="b"/>
              <a:pathLst>
                <a:path w="31" h="18">
                  <a:moveTo>
                    <a:pt x="31" y="2"/>
                  </a:moveTo>
                  <a:lnTo>
                    <a:pt x="22" y="2"/>
                  </a:lnTo>
                  <a:lnTo>
                    <a:pt x="3" y="0"/>
                  </a:lnTo>
                  <a:lnTo>
                    <a:pt x="0" y="14"/>
                  </a:lnTo>
                  <a:lnTo>
                    <a:pt x="20" y="18"/>
                  </a:lnTo>
                  <a:lnTo>
                    <a:pt x="29" y="18"/>
                  </a:lnTo>
                  <a:lnTo>
                    <a:pt x="31" y="2"/>
                  </a:lnTo>
                  <a:close/>
                </a:path>
              </a:pathLst>
            </a:custGeom>
            <a:solidFill>
              <a:srgbClr val="4C4C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39" name="Rectangle 115"/>
            <p:cNvSpPr>
              <a:spLocks noChangeArrowheads="1"/>
            </p:cNvSpPr>
            <p:nvPr/>
          </p:nvSpPr>
          <p:spPr bwMode="auto">
            <a:xfrm>
              <a:off x="2842" y="2249"/>
              <a:ext cx="267" cy="163"/>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740" name="Rectangle 116"/>
            <p:cNvSpPr>
              <a:spLocks noChangeArrowheads="1"/>
            </p:cNvSpPr>
            <p:nvPr/>
          </p:nvSpPr>
          <p:spPr bwMode="auto">
            <a:xfrm>
              <a:off x="2842" y="2249"/>
              <a:ext cx="88" cy="16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741" name="Rectangle 117"/>
            <p:cNvSpPr>
              <a:spLocks noChangeArrowheads="1"/>
            </p:cNvSpPr>
            <p:nvPr/>
          </p:nvSpPr>
          <p:spPr bwMode="auto">
            <a:xfrm>
              <a:off x="2930" y="2249"/>
              <a:ext cx="91" cy="163"/>
            </a:xfrm>
            <a:prstGeom prst="rect">
              <a:avLst/>
            </a:prstGeom>
            <a:solidFill>
              <a:srgbClr val="FF7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742" name="Freeform 118"/>
            <p:cNvSpPr>
              <a:spLocks/>
            </p:cNvSpPr>
            <p:nvPr/>
          </p:nvSpPr>
          <p:spPr bwMode="auto">
            <a:xfrm>
              <a:off x="2751" y="1915"/>
              <a:ext cx="1402" cy="16"/>
            </a:xfrm>
            <a:custGeom>
              <a:avLst/>
              <a:gdLst>
                <a:gd name="T0" fmla="*/ 1402 w 1402"/>
                <a:gd name="T1" fmla="*/ 9 h 16"/>
                <a:gd name="T2" fmla="*/ 1402 w 1402"/>
                <a:gd name="T3" fmla="*/ 0 h 16"/>
                <a:gd name="T4" fmla="*/ 0 w 1402"/>
                <a:gd name="T5" fmla="*/ 0 h 16"/>
                <a:gd name="T6" fmla="*/ 0 w 1402"/>
                <a:gd name="T7" fmla="*/ 16 h 16"/>
                <a:gd name="T8" fmla="*/ 1402 w 1402"/>
                <a:gd name="T9" fmla="*/ 16 h 16"/>
                <a:gd name="T10" fmla="*/ 1402 w 1402"/>
                <a:gd name="T11" fmla="*/ 9 h 16"/>
              </a:gdLst>
              <a:ahLst/>
              <a:cxnLst>
                <a:cxn ang="0">
                  <a:pos x="T0" y="T1"/>
                </a:cxn>
                <a:cxn ang="0">
                  <a:pos x="T2" y="T3"/>
                </a:cxn>
                <a:cxn ang="0">
                  <a:pos x="T4" y="T5"/>
                </a:cxn>
                <a:cxn ang="0">
                  <a:pos x="T6" y="T7"/>
                </a:cxn>
                <a:cxn ang="0">
                  <a:pos x="T8" y="T9"/>
                </a:cxn>
                <a:cxn ang="0">
                  <a:pos x="T10" y="T11"/>
                </a:cxn>
              </a:cxnLst>
              <a:rect l="0" t="0" r="r" b="b"/>
              <a:pathLst>
                <a:path w="1402" h="16">
                  <a:moveTo>
                    <a:pt x="1402" y="9"/>
                  </a:moveTo>
                  <a:lnTo>
                    <a:pt x="1402" y="0"/>
                  </a:lnTo>
                  <a:lnTo>
                    <a:pt x="0" y="0"/>
                  </a:lnTo>
                  <a:lnTo>
                    <a:pt x="0" y="16"/>
                  </a:lnTo>
                  <a:lnTo>
                    <a:pt x="1402" y="16"/>
                  </a:lnTo>
                  <a:lnTo>
                    <a:pt x="1402" y="9"/>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43" name="Freeform 119"/>
            <p:cNvSpPr>
              <a:spLocks/>
            </p:cNvSpPr>
            <p:nvPr/>
          </p:nvSpPr>
          <p:spPr bwMode="auto">
            <a:xfrm>
              <a:off x="1734" y="977"/>
              <a:ext cx="14" cy="848"/>
            </a:xfrm>
            <a:custGeom>
              <a:avLst/>
              <a:gdLst>
                <a:gd name="T0" fmla="*/ 7 w 14"/>
                <a:gd name="T1" fmla="*/ 848 h 848"/>
                <a:gd name="T2" fmla="*/ 14 w 14"/>
                <a:gd name="T3" fmla="*/ 848 h 848"/>
                <a:gd name="T4" fmla="*/ 14 w 14"/>
                <a:gd name="T5" fmla="*/ 0 h 848"/>
                <a:gd name="T6" fmla="*/ 0 w 14"/>
                <a:gd name="T7" fmla="*/ 0 h 848"/>
                <a:gd name="T8" fmla="*/ 0 w 14"/>
                <a:gd name="T9" fmla="*/ 848 h 848"/>
                <a:gd name="T10" fmla="*/ 7 w 14"/>
                <a:gd name="T11" fmla="*/ 848 h 848"/>
              </a:gdLst>
              <a:ahLst/>
              <a:cxnLst>
                <a:cxn ang="0">
                  <a:pos x="T0" y="T1"/>
                </a:cxn>
                <a:cxn ang="0">
                  <a:pos x="T2" y="T3"/>
                </a:cxn>
                <a:cxn ang="0">
                  <a:pos x="T4" y="T5"/>
                </a:cxn>
                <a:cxn ang="0">
                  <a:pos x="T6" y="T7"/>
                </a:cxn>
                <a:cxn ang="0">
                  <a:pos x="T8" y="T9"/>
                </a:cxn>
                <a:cxn ang="0">
                  <a:pos x="T10" y="T11"/>
                </a:cxn>
              </a:cxnLst>
              <a:rect l="0" t="0" r="r" b="b"/>
              <a:pathLst>
                <a:path w="14" h="848">
                  <a:moveTo>
                    <a:pt x="7" y="848"/>
                  </a:moveTo>
                  <a:lnTo>
                    <a:pt x="14" y="848"/>
                  </a:lnTo>
                  <a:lnTo>
                    <a:pt x="14" y="0"/>
                  </a:lnTo>
                  <a:lnTo>
                    <a:pt x="0" y="0"/>
                  </a:lnTo>
                  <a:lnTo>
                    <a:pt x="0" y="848"/>
                  </a:lnTo>
                  <a:lnTo>
                    <a:pt x="7" y="848"/>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44" name="Freeform 120"/>
            <p:cNvSpPr>
              <a:spLocks/>
            </p:cNvSpPr>
            <p:nvPr/>
          </p:nvSpPr>
          <p:spPr bwMode="auto">
            <a:xfrm>
              <a:off x="5122" y="1010"/>
              <a:ext cx="16" cy="848"/>
            </a:xfrm>
            <a:custGeom>
              <a:avLst/>
              <a:gdLst>
                <a:gd name="T0" fmla="*/ 7 w 16"/>
                <a:gd name="T1" fmla="*/ 848 h 848"/>
                <a:gd name="T2" fmla="*/ 16 w 16"/>
                <a:gd name="T3" fmla="*/ 848 h 848"/>
                <a:gd name="T4" fmla="*/ 16 w 16"/>
                <a:gd name="T5" fmla="*/ 0 h 848"/>
                <a:gd name="T6" fmla="*/ 0 w 16"/>
                <a:gd name="T7" fmla="*/ 0 h 848"/>
                <a:gd name="T8" fmla="*/ 0 w 16"/>
                <a:gd name="T9" fmla="*/ 848 h 848"/>
                <a:gd name="T10" fmla="*/ 7 w 16"/>
                <a:gd name="T11" fmla="*/ 848 h 848"/>
              </a:gdLst>
              <a:ahLst/>
              <a:cxnLst>
                <a:cxn ang="0">
                  <a:pos x="T0" y="T1"/>
                </a:cxn>
                <a:cxn ang="0">
                  <a:pos x="T2" y="T3"/>
                </a:cxn>
                <a:cxn ang="0">
                  <a:pos x="T4" y="T5"/>
                </a:cxn>
                <a:cxn ang="0">
                  <a:pos x="T6" y="T7"/>
                </a:cxn>
                <a:cxn ang="0">
                  <a:pos x="T8" y="T9"/>
                </a:cxn>
                <a:cxn ang="0">
                  <a:pos x="T10" y="T11"/>
                </a:cxn>
              </a:cxnLst>
              <a:rect l="0" t="0" r="r" b="b"/>
              <a:pathLst>
                <a:path w="16" h="848">
                  <a:moveTo>
                    <a:pt x="7" y="848"/>
                  </a:moveTo>
                  <a:lnTo>
                    <a:pt x="16" y="848"/>
                  </a:lnTo>
                  <a:lnTo>
                    <a:pt x="16" y="0"/>
                  </a:lnTo>
                  <a:lnTo>
                    <a:pt x="0" y="0"/>
                  </a:lnTo>
                  <a:lnTo>
                    <a:pt x="0" y="848"/>
                  </a:lnTo>
                  <a:lnTo>
                    <a:pt x="7" y="848"/>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45" name="Freeform 121"/>
            <p:cNvSpPr>
              <a:spLocks/>
            </p:cNvSpPr>
            <p:nvPr/>
          </p:nvSpPr>
          <p:spPr bwMode="auto">
            <a:xfrm>
              <a:off x="1741" y="1010"/>
              <a:ext cx="535" cy="796"/>
            </a:xfrm>
            <a:custGeom>
              <a:avLst/>
              <a:gdLst>
                <a:gd name="T0" fmla="*/ 0 w 535"/>
                <a:gd name="T1" fmla="*/ 796 h 796"/>
                <a:gd name="T2" fmla="*/ 54 w 535"/>
                <a:gd name="T3" fmla="*/ 792 h 796"/>
                <a:gd name="T4" fmla="*/ 107 w 535"/>
                <a:gd name="T5" fmla="*/ 787 h 796"/>
                <a:gd name="T6" fmla="*/ 158 w 535"/>
                <a:gd name="T7" fmla="*/ 777 h 796"/>
                <a:gd name="T8" fmla="*/ 208 w 535"/>
                <a:gd name="T9" fmla="*/ 764 h 796"/>
                <a:gd name="T10" fmla="*/ 253 w 535"/>
                <a:gd name="T11" fmla="*/ 747 h 796"/>
                <a:gd name="T12" fmla="*/ 298 w 535"/>
                <a:gd name="T13" fmla="*/ 726 h 796"/>
                <a:gd name="T14" fmla="*/ 338 w 535"/>
                <a:gd name="T15" fmla="*/ 704 h 796"/>
                <a:gd name="T16" fmla="*/ 377 w 535"/>
                <a:gd name="T17" fmla="*/ 679 h 796"/>
                <a:gd name="T18" fmla="*/ 411 w 535"/>
                <a:gd name="T19" fmla="*/ 650 h 796"/>
                <a:gd name="T20" fmla="*/ 443 w 535"/>
                <a:gd name="T21" fmla="*/ 620 h 796"/>
                <a:gd name="T22" fmla="*/ 469 w 535"/>
                <a:gd name="T23" fmla="*/ 587 h 796"/>
                <a:gd name="T24" fmla="*/ 491 w 535"/>
                <a:gd name="T25" fmla="*/ 553 h 796"/>
                <a:gd name="T26" fmla="*/ 510 w 535"/>
                <a:gd name="T27" fmla="*/ 516 h 796"/>
                <a:gd name="T28" fmla="*/ 522 w 535"/>
                <a:gd name="T29" fmla="*/ 478 h 796"/>
                <a:gd name="T30" fmla="*/ 531 w 535"/>
                <a:gd name="T31" fmla="*/ 438 h 796"/>
                <a:gd name="T32" fmla="*/ 535 w 535"/>
                <a:gd name="T33" fmla="*/ 398 h 796"/>
                <a:gd name="T34" fmla="*/ 531 w 535"/>
                <a:gd name="T35" fmla="*/ 358 h 796"/>
                <a:gd name="T36" fmla="*/ 522 w 535"/>
                <a:gd name="T37" fmla="*/ 318 h 796"/>
                <a:gd name="T38" fmla="*/ 510 w 535"/>
                <a:gd name="T39" fmla="*/ 280 h 796"/>
                <a:gd name="T40" fmla="*/ 491 w 535"/>
                <a:gd name="T41" fmla="*/ 243 h 796"/>
                <a:gd name="T42" fmla="*/ 469 w 535"/>
                <a:gd name="T43" fmla="*/ 209 h 796"/>
                <a:gd name="T44" fmla="*/ 443 w 535"/>
                <a:gd name="T45" fmla="*/ 176 h 796"/>
                <a:gd name="T46" fmla="*/ 411 w 535"/>
                <a:gd name="T47" fmla="*/ 146 h 796"/>
                <a:gd name="T48" fmla="*/ 377 w 535"/>
                <a:gd name="T49" fmla="*/ 117 h 796"/>
                <a:gd name="T50" fmla="*/ 338 w 535"/>
                <a:gd name="T51" fmla="*/ 92 h 796"/>
                <a:gd name="T52" fmla="*/ 298 w 535"/>
                <a:gd name="T53" fmla="*/ 68 h 796"/>
                <a:gd name="T54" fmla="*/ 253 w 535"/>
                <a:gd name="T55" fmla="*/ 49 h 796"/>
                <a:gd name="T56" fmla="*/ 208 w 535"/>
                <a:gd name="T57" fmla="*/ 32 h 796"/>
                <a:gd name="T58" fmla="*/ 158 w 535"/>
                <a:gd name="T59" fmla="*/ 19 h 796"/>
                <a:gd name="T60" fmla="*/ 107 w 535"/>
                <a:gd name="T61" fmla="*/ 9 h 796"/>
                <a:gd name="T62" fmla="*/ 54 w 535"/>
                <a:gd name="T63" fmla="*/ 2 h 796"/>
                <a:gd name="T64" fmla="*/ 0 w 535"/>
                <a:gd name="T6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5" h="796">
                  <a:moveTo>
                    <a:pt x="0" y="0"/>
                  </a:moveTo>
                  <a:lnTo>
                    <a:pt x="0" y="796"/>
                  </a:lnTo>
                  <a:lnTo>
                    <a:pt x="28" y="794"/>
                  </a:lnTo>
                  <a:lnTo>
                    <a:pt x="54" y="792"/>
                  </a:lnTo>
                  <a:lnTo>
                    <a:pt x="81" y="790"/>
                  </a:lnTo>
                  <a:lnTo>
                    <a:pt x="107" y="787"/>
                  </a:lnTo>
                  <a:lnTo>
                    <a:pt x="133" y="782"/>
                  </a:lnTo>
                  <a:lnTo>
                    <a:pt x="158" y="777"/>
                  </a:lnTo>
                  <a:lnTo>
                    <a:pt x="184" y="771"/>
                  </a:lnTo>
                  <a:lnTo>
                    <a:pt x="208" y="764"/>
                  </a:lnTo>
                  <a:lnTo>
                    <a:pt x="231" y="756"/>
                  </a:lnTo>
                  <a:lnTo>
                    <a:pt x="253" y="747"/>
                  </a:lnTo>
                  <a:lnTo>
                    <a:pt x="276" y="737"/>
                  </a:lnTo>
                  <a:lnTo>
                    <a:pt x="298" y="726"/>
                  </a:lnTo>
                  <a:lnTo>
                    <a:pt x="319" y="716"/>
                  </a:lnTo>
                  <a:lnTo>
                    <a:pt x="338" y="704"/>
                  </a:lnTo>
                  <a:lnTo>
                    <a:pt x="359" y="691"/>
                  </a:lnTo>
                  <a:lnTo>
                    <a:pt x="377" y="679"/>
                  </a:lnTo>
                  <a:lnTo>
                    <a:pt x="394" y="665"/>
                  </a:lnTo>
                  <a:lnTo>
                    <a:pt x="411" y="650"/>
                  </a:lnTo>
                  <a:lnTo>
                    <a:pt x="427" y="636"/>
                  </a:lnTo>
                  <a:lnTo>
                    <a:pt x="443" y="620"/>
                  </a:lnTo>
                  <a:lnTo>
                    <a:pt x="456" y="603"/>
                  </a:lnTo>
                  <a:lnTo>
                    <a:pt x="469" y="587"/>
                  </a:lnTo>
                  <a:lnTo>
                    <a:pt x="481" y="570"/>
                  </a:lnTo>
                  <a:lnTo>
                    <a:pt x="491" y="553"/>
                  </a:lnTo>
                  <a:lnTo>
                    <a:pt x="502" y="533"/>
                  </a:lnTo>
                  <a:lnTo>
                    <a:pt x="510" y="516"/>
                  </a:lnTo>
                  <a:lnTo>
                    <a:pt x="517" y="497"/>
                  </a:lnTo>
                  <a:lnTo>
                    <a:pt x="522" y="478"/>
                  </a:lnTo>
                  <a:lnTo>
                    <a:pt x="528" y="459"/>
                  </a:lnTo>
                  <a:lnTo>
                    <a:pt x="531" y="438"/>
                  </a:lnTo>
                  <a:lnTo>
                    <a:pt x="533" y="419"/>
                  </a:lnTo>
                  <a:lnTo>
                    <a:pt x="535" y="398"/>
                  </a:lnTo>
                  <a:lnTo>
                    <a:pt x="533" y="377"/>
                  </a:lnTo>
                  <a:lnTo>
                    <a:pt x="531" y="358"/>
                  </a:lnTo>
                  <a:lnTo>
                    <a:pt x="528" y="337"/>
                  </a:lnTo>
                  <a:lnTo>
                    <a:pt x="522" y="318"/>
                  </a:lnTo>
                  <a:lnTo>
                    <a:pt x="517" y="299"/>
                  </a:lnTo>
                  <a:lnTo>
                    <a:pt x="510" y="280"/>
                  </a:lnTo>
                  <a:lnTo>
                    <a:pt x="502" y="261"/>
                  </a:lnTo>
                  <a:lnTo>
                    <a:pt x="491" y="243"/>
                  </a:lnTo>
                  <a:lnTo>
                    <a:pt x="481" y="226"/>
                  </a:lnTo>
                  <a:lnTo>
                    <a:pt x="469" y="209"/>
                  </a:lnTo>
                  <a:lnTo>
                    <a:pt x="456" y="193"/>
                  </a:lnTo>
                  <a:lnTo>
                    <a:pt x="443" y="176"/>
                  </a:lnTo>
                  <a:lnTo>
                    <a:pt x="427" y="160"/>
                  </a:lnTo>
                  <a:lnTo>
                    <a:pt x="411" y="146"/>
                  </a:lnTo>
                  <a:lnTo>
                    <a:pt x="394" y="131"/>
                  </a:lnTo>
                  <a:lnTo>
                    <a:pt x="377" y="117"/>
                  </a:lnTo>
                  <a:lnTo>
                    <a:pt x="359" y="105"/>
                  </a:lnTo>
                  <a:lnTo>
                    <a:pt x="338" y="92"/>
                  </a:lnTo>
                  <a:lnTo>
                    <a:pt x="319" y="80"/>
                  </a:lnTo>
                  <a:lnTo>
                    <a:pt x="298" y="68"/>
                  </a:lnTo>
                  <a:lnTo>
                    <a:pt x="276" y="58"/>
                  </a:lnTo>
                  <a:lnTo>
                    <a:pt x="253" y="49"/>
                  </a:lnTo>
                  <a:lnTo>
                    <a:pt x="231" y="40"/>
                  </a:lnTo>
                  <a:lnTo>
                    <a:pt x="208" y="32"/>
                  </a:lnTo>
                  <a:lnTo>
                    <a:pt x="184" y="25"/>
                  </a:lnTo>
                  <a:lnTo>
                    <a:pt x="158" y="19"/>
                  </a:lnTo>
                  <a:lnTo>
                    <a:pt x="133" y="13"/>
                  </a:lnTo>
                  <a:lnTo>
                    <a:pt x="107" y="9"/>
                  </a:lnTo>
                  <a:lnTo>
                    <a:pt x="81" y="6"/>
                  </a:lnTo>
                  <a:lnTo>
                    <a:pt x="54" y="2"/>
                  </a:lnTo>
                  <a:lnTo>
                    <a:pt x="28" y="2"/>
                  </a:lnTo>
                  <a:lnTo>
                    <a:pt x="0" y="0"/>
                  </a:lnTo>
                  <a:close/>
                </a:path>
              </a:pathLst>
            </a:custGeom>
            <a:solidFill>
              <a:srgbClr val="29A9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46" name="Freeform 122"/>
            <p:cNvSpPr>
              <a:spLocks/>
            </p:cNvSpPr>
            <p:nvPr/>
          </p:nvSpPr>
          <p:spPr bwMode="auto">
            <a:xfrm>
              <a:off x="1741" y="1811"/>
              <a:ext cx="29" cy="2"/>
            </a:xfrm>
            <a:custGeom>
              <a:avLst/>
              <a:gdLst>
                <a:gd name="T0" fmla="*/ 0 w 29"/>
                <a:gd name="T1" fmla="*/ 2 h 2"/>
                <a:gd name="T2" fmla="*/ 29 w 29"/>
                <a:gd name="T3" fmla="*/ 0 h 2"/>
                <a:gd name="T4" fmla="*/ 0 w 29"/>
                <a:gd name="T5" fmla="*/ 2 h 2"/>
              </a:gdLst>
              <a:ahLst/>
              <a:cxnLst>
                <a:cxn ang="0">
                  <a:pos x="T0" y="T1"/>
                </a:cxn>
                <a:cxn ang="0">
                  <a:pos x="T2" y="T3"/>
                </a:cxn>
                <a:cxn ang="0">
                  <a:pos x="T4" y="T5"/>
                </a:cxn>
              </a:cxnLst>
              <a:rect l="0" t="0" r="r" b="b"/>
              <a:pathLst>
                <a:path w="29" h="2">
                  <a:moveTo>
                    <a:pt x="0" y="2"/>
                  </a:moveTo>
                  <a:lnTo>
                    <a:pt x="29" y="0"/>
                  </a:lnTo>
                  <a:lnTo>
                    <a:pt x="0" y="2"/>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47" name="Freeform 123"/>
            <p:cNvSpPr>
              <a:spLocks/>
            </p:cNvSpPr>
            <p:nvPr/>
          </p:nvSpPr>
          <p:spPr bwMode="auto">
            <a:xfrm>
              <a:off x="1814" y="1790"/>
              <a:ext cx="29" cy="17"/>
            </a:xfrm>
            <a:custGeom>
              <a:avLst/>
              <a:gdLst>
                <a:gd name="T0" fmla="*/ 27 w 29"/>
                <a:gd name="T1" fmla="*/ 0 h 17"/>
                <a:gd name="T2" fmla="*/ 29 w 29"/>
                <a:gd name="T3" fmla="*/ 16 h 17"/>
                <a:gd name="T4" fmla="*/ 0 w 29"/>
                <a:gd name="T5" fmla="*/ 17 h 17"/>
                <a:gd name="T6" fmla="*/ 0 w 29"/>
                <a:gd name="T7" fmla="*/ 4 h 17"/>
                <a:gd name="T8" fmla="*/ 27 w 29"/>
                <a:gd name="T9" fmla="*/ 0 h 17"/>
              </a:gdLst>
              <a:ahLst/>
              <a:cxnLst>
                <a:cxn ang="0">
                  <a:pos x="T0" y="T1"/>
                </a:cxn>
                <a:cxn ang="0">
                  <a:pos x="T2" y="T3"/>
                </a:cxn>
                <a:cxn ang="0">
                  <a:pos x="T4" y="T5"/>
                </a:cxn>
                <a:cxn ang="0">
                  <a:pos x="T6" y="T7"/>
                </a:cxn>
                <a:cxn ang="0">
                  <a:pos x="T8" y="T9"/>
                </a:cxn>
              </a:cxnLst>
              <a:rect l="0" t="0" r="r" b="b"/>
              <a:pathLst>
                <a:path w="29" h="17">
                  <a:moveTo>
                    <a:pt x="27" y="0"/>
                  </a:moveTo>
                  <a:lnTo>
                    <a:pt x="29" y="16"/>
                  </a:lnTo>
                  <a:lnTo>
                    <a:pt x="0" y="17"/>
                  </a:lnTo>
                  <a:lnTo>
                    <a:pt x="0" y="4"/>
                  </a:lnTo>
                  <a:lnTo>
                    <a:pt x="27" y="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48" name="Freeform 124"/>
            <p:cNvSpPr>
              <a:spLocks/>
            </p:cNvSpPr>
            <p:nvPr/>
          </p:nvSpPr>
          <p:spPr bwMode="auto">
            <a:xfrm>
              <a:off x="1885" y="1776"/>
              <a:ext cx="31" cy="21"/>
            </a:xfrm>
            <a:custGeom>
              <a:avLst/>
              <a:gdLst>
                <a:gd name="T0" fmla="*/ 28 w 31"/>
                <a:gd name="T1" fmla="*/ 0 h 21"/>
                <a:gd name="T2" fmla="*/ 12 w 31"/>
                <a:gd name="T3" fmla="*/ 4 h 21"/>
                <a:gd name="T4" fmla="*/ 0 w 31"/>
                <a:gd name="T5" fmla="*/ 7 h 21"/>
                <a:gd name="T6" fmla="*/ 2 w 31"/>
                <a:gd name="T7" fmla="*/ 21 h 21"/>
                <a:gd name="T8" fmla="*/ 15 w 31"/>
                <a:gd name="T9" fmla="*/ 18 h 21"/>
                <a:gd name="T10" fmla="*/ 31 w 31"/>
                <a:gd name="T11" fmla="*/ 14 h 21"/>
                <a:gd name="T12" fmla="*/ 28 w 3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28" y="0"/>
                  </a:moveTo>
                  <a:lnTo>
                    <a:pt x="12" y="4"/>
                  </a:lnTo>
                  <a:lnTo>
                    <a:pt x="0" y="7"/>
                  </a:lnTo>
                  <a:lnTo>
                    <a:pt x="2" y="21"/>
                  </a:lnTo>
                  <a:lnTo>
                    <a:pt x="15" y="18"/>
                  </a:lnTo>
                  <a:lnTo>
                    <a:pt x="31" y="14"/>
                  </a:lnTo>
                  <a:lnTo>
                    <a:pt x="28" y="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49" name="Freeform 125"/>
            <p:cNvSpPr>
              <a:spLocks/>
            </p:cNvSpPr>
            <p:nvPr/>
          </p:nvSpPr>
          <p:spPr bwMode="auto">
            <a:xfrm>
              <a:off x="1954" y="1754"/>
              <a:ext cx="32" cy="24"/>
            </a:xfrm>
            <a:custGeom>
              <a:avLst/>
              <a:gdLst>
                <a:gd name="T0" fmla="*/ 28 w 32"/>
                <a:gd name="T1" fmla="*/ 0 h 24"/>
                <a:gd name="T2" fmla="*/ 32 w 32"/>
                <a:gd name="T3" fmla="*/ 13 h 24"/>
                <a:gd name="T4" fmla="*/ 4 w 32"/>
                <a:gd name="T5" fmla="*/ 24 h 24"/>
                <a:gd name="T6" fmla="*/ 0 w 32"/>
                <a:gd name="T7" fmla="*/ 10 h 24"/>
                <a:gd name="T8" fmla="*/ 28 w 32"/>
                <a:gd name="T9" fmla="*/ 0 h 24"/>
              </a:gdLst>
              <a:ahLst/>
              <a:cxnLst>
                <a:cxn ang="0">
                  <a:pos x="T0" y="T1"/>
                </a:cxn>
                <a:cxn ang="0">
                  <a:pos x="T2" y="T3"/>
                </a:cxn>
                <a:cxn ang="0">
                  <a:pos x="T4" y="T5"/>
                </a:cxn>
                <a:cxn ang="0">
                  <a:pos x="T6" y="T7"/>
                </a:cxn>
                <a:cxn ang="0">
                  <a:pos x="T8" y="T9"/>
                </a:cxn>
              </a:cxnLst>
              <a:rect l="0" t="0" r="r" b="b"/>
              <a:pathLst>
                <a:path w="32" h="24">
                  <a:moveTo>
                    <a:pt x="28" y="0"/>
                  </a:moveTo>
                  <a:lnTo>
                    <a:pt x="32" y="13"/>
                  </a:lnTo>
                  <a:lnTo>
                    <a:pt x="4" y="24"/>
                  </a:lnTo>
                  <a:lnTo>
                    <a:pt x="0" y="10"/>
                  </a:lnTo>
                  <a:lnTo>
                    <a:pt x="28" y="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50" name="Freeform 126"/>
            <p:cNvSpPr>
              <a:spLocks/>
            </p:cNvSpPr>
            <p:nvPr/>
          </p:nvSpPr>
          <p:spPr bwMode="auto">
            <a:xfrm>
              <a:off x="2022" y="1724"/>
              <a:ext cx="31" cy="26"/>
            </a:xfrm>
            <a:custGeom>
              <a:avLst/>
              <a:gdLst>
                <a:gd name="T0" fmla="*/ 24 w 31"/>
                <a:gd name="T1" fmla="*/ 0 h 26"/>
                <a:gd name="T2" fmla="*/ 14 w 31"/>
                <a:gd name="T3" fmla="*/ 7 h 26"/>
                <a:gd name="T4" fmla="*/ 0 w 31"/>
                <a:gd name="T5" fmla="*/ 12 h 26"/>
                <a:gd name="T6" fmla="*/ 5 w 31"/>
                <a:gd name="T7" fmla="*/ 26 h 26"/>
                <a:gd name="T8" fmla="*/ 21 w 31"/>
                <a:gd name="T9" fmla="*/ 19 h 26"/>
                <a:gd name="T10" fmla="*/ 31 w 31"/>
                <a:gd name="T11" fmla="*/ 14 h 26"/>
                <a:gd name="T12" fmla="*/ 24 w 3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1" h="26">
                  <a:moveTo>
                    <a:pt x="24" y="0"/>
                  </a:moveTo>
                  <a:lnTo>
                    <a:pt x="14" y="7"/>
                  </a:lnTo>
                  <a:lnTo>
                    <a:pt x="0" y="12"/>
                  </a:lnTo>
                  <a:lnTo>
                    <a:pt x="5" y="26"/>
                  </a:lnTo>
                  <a:lnTo>
                    <a:pt x="21" y="19"/>
                  </a:lnTo>
                  <a:lnTo>
                    <a:pt x="31" y="14"/>
                  </a:lnTo>
                  <a:lnTo>
                    <a:pt x="24" y="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51" name="Freeform 127"/>
            <p:cNvSpPr>
              <a:spLocks/>
            </p:cNvSpPr>
            <p:nvPr/>
          </p:nvSpPr>
          <p:spPr bwMode="auto">
            <a:xfrm>
              <a:off x="2085" y="1686"/>
              <a:ext cx="31" cy="29"/>
            </a:xfrm>
            <a:custGeom>
              <a:avLst/>
              <a:gdLst>
                <a:gd name="T0" fmla="*/ 24 w 31"/>
                <a:gd name="T1" fmla="*/ 0 h 29"/>
                <a:gd name="T2" fmla="*/ 31 w 31"/>
                <a:gd name="T3" fmla="*/ 12 h 29"/>
                <a:gd name="T4" fmla="*/ 7 w 31"/>
                <a:gd name="T5" fmla="*/ 29 h 29"/>
                <a:gd name="T6" fmla="*/ 0 w 31"/>
                <a:gd name="T7" fmla="*/ 17 h 29"/>
                <a:gd name="T8" fmla="*/ 24 w 31"/>
                <a:gd name="T9" fmla="*/ 0 h 29"/>
              </a:gdLst>
              <a:ahLst/>
              <a:cxnLst>
                <a:cxn ang="0">
                  <a:pos x="T0" y="T1"/>
                </a:cxn>
                <a:cxn ang="0">
                  <a:pos x="T2" y="T3"/>
                </a:cxn>
                <a:cxn ang="0">
                  <a:pos x="T4" y="T5"/>
                </a:cxn>
                <a:cxn ang="0">
                  <a:pos x="T6" y="T7"/>
                </a:cxn>
                <a:cxn ang="0">
                  <a:pos x="T8" y="T9"/>
                </a:cxn>
              </a:cxnLst>
              <a:rect l="0" t="0" r="r" b="b"/>
              <a:pathLst>
                <a:path w="31" h="29">
                  <a:moveTo>
                    <a:pt x="24" y="0"/>
                  </a:moveTo>
                  <a:lnTo>
                    <a:pt x="31" y="12"/>
                  </a:lnTo>
                  <a:lnTo>
                    <a:pt x="7" y="29"/>
                  </a:lnTo>
                  <a:lnTo>
                    <a:pt x="0" y="17"/>
                  </a:lnTo>
                  <a:lnTo>
                    <a:pt x="24" y="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52" name="Freeform 128"/>
            <p:cNvSpPr>
              <a:spLocks/>
            </p:cNvSpPr>
            <p:nvPr/>
          </p:nvSpPr>
          <p:spPr bwMode="auto">
            <a:xfrm>
              <a:off x="2142" y="1641"/>
              <a:ext cx="31" cy="31"/>
            </a:xfrm>
            <a:custGeom>
              <a:avLst/>
              <a:gdLst>
                <a:gd name="T0" fmla="*/ 21 w 31"/>
                <a:gd name="T1" fmla="*/ 0 h 31"/>
                <a:gd name="T2" fmla="*/ 5 w 31"/>
                <a:gd name="T3" fmla="*/ 14 h 31"/>
                <a:gd name="T4" fmla="*/ 0 w 31"/>
                <a:gd name="T5" fmla="*/ 19 h 31"/>
                <a:gd name="T6" fmla="*/ 9 w 31"/>
                <a:gd name="T7" fmla="*/ 31 h 31"/>
                <a:gd name="T8" fmla="*/ 16 w 31"/>
                <a:gd name="T9" fmla="*/ 24 h 31"/>
                <a:gd name="T10" fmla="*/ 31 w 31"/>
                <a:gd name="T11" fmla="*/ 10 h 31"/>
                <a:gd name="T12" fmla="*/ 21 w 31"/>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21" y="0"/>
                  </a:moveTo>
                  <a:lnTo>
                    <a:pt x="5" y="14"/>
                  </a:lnTo>
                  <a:lnTo>
                    <a:pt x="0" y="19"/>
                  </a:lnTo>
                  <a:lnTo>
                    <a:pt x="9" y="31"/>
                  </a:lnTo>
                  <a:lnTo>
                    <a:pt x="16" y="24"/>
                  </a:lnTo>
                  <a:lnTo>
                    <a:pt x="31" y="10"/>
                  </a:lnTo>
                  <a:lnTo>
                    <a:pt x="21" y="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53" name="Freeform 129"/>
            <p:cNvSpPr>
              <a:spLocks/>
            </p:cNvSpPr>
            <p:nvPr/>
          </p:nvSpPr>
          <p:spPr bwMode="auto">
            <a:xfrm>
              <a:off x="2192" y="1585"/>
              <a:ext cx="28" cy="33"/>
            </a:xfrm>
            <a:custGeom>
              <a:avLst/>
              <a:gdLst>
                <a:gd name="T0" fmla="*/ 18 w 28"/>
                <a:gd name="T1" fmla="*/ 0 h 33"/>
                <a:gd name="T2" fmla="*/ 12 w 28"/>
                <a:gd name="T3" fmla="*/ 7 h 33"/>
                <a:gd name="T4" fmla="*/ 0 w 28"/>
                <a:gd name="T5" fmla="*/ 23 h 33"/>
                <a:gd name="T6" fmla="*/ 11 w 28"/>
                <a:gd name="T7" fmla="*/ 33 h 33"/>
                <a:gd name="T8" fmla="*/ 25 w 28"/>
                <a:gd name="T9" fmla="*/ 16 h 33"/>
                <a:gd name="T10" fmla="*/ 28 w 28"/>
                <a:gd name="T11" fmla="*/ 9 h 33"/>
                <a:gd name="T12" fmla="*/ 18 w 28"/>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28" h="33">
                  <a:moveTo>
                    <a:pt x="18" y="0"/>
                  </a:moveTo>
                  <a:lnTo>
                    <a:pt x="12" y="7"/>
                  </a:lnTo>
                  <a:lnTo>
                    <a:pt x="0" y="23"/>
                  </a:lnTo>
                  <a:lnTo>
                    <a:pt x="11" y="33"/>
                  </a:lnTo>
                  <a:lnTo>
                    <a:pt x="25" y="16"/>
                  </a:lnTo>
                  <a:lnTo>
                    <a:pt x="28" y="9"/>
                  </a:lnTo>
                  <a:lnTo>
                    <a:pt x="18" y="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54" name="Freeform 130"/>
            <p:cNvSpPr>
              <a:spLocks/>
            </p:cNvSpPr>
            <p:nvPr/>
          </p:nvSpPr>
          <p:spPr bwMode="auto">
            <a:xfrm>
              <a:off x="2230" y="1523"/>
              <a:ext cx="27" cy="33"/>
            </a:xfrm>
            <a:custGeom>
              <a:avLst/>
              <a:gdLst>
                <a:gd name="T0" fmla="*/ 14 w 27"/>
                <a:gd name="T1" fmla="*/ 0 h 33"/>
                <a:gd name="T2" fmla="*/ 27 w 27"/>
                <a:gd name="T3" fmla="*/ 7 h 33"/>
                <a:gd name="T4" fmla="*/ 14 w 27"/>
                <a:gd name="T5" fmla="*/ 33 h 33"/>
                <a:gd name="T6" fmla="*/ 0 w 27"/>
                <a:gd name="T7" fmla="*/ 26 h 33"/>
                <a:gd name="T8" fmla="*/ 14 w 27"/>
                <a:gd name="T9" fmla="*/ 0 h 33"/>
              </a:gdLst>
              <a:ahLst/>
              <a:cxnLst>
                <a:cxn ang="0">
                  <a:pos x="T0" y="T1"/>
                </a:cxn>
                <a:cxn ang="0">
                  <a:pos x="T2" y="T3"/>
                </a:cxn>
                <a:cxn ang="0">
                  <a:pos x="T4" y="T5"/>
                </a:cxn>
                <a:cxn ang="0">
                  <a:pos x="T6" y="T7"/>
                </a:cxn>
                <a:cxn ang="0">
                  <a:pos x="T8" y="T9"/>
                </a:cxn>
              </a:cxnLst>
              <a:rect l="0" t="0" r="r" b="b"/>
              <a:pathLst>
                <a:path w="27" h="33">
                  <a:moveTo>
                    <a:pt x="14" y="0"/>
                  </a:moveTo>
                  <a:lnTo>
                    <a:pt x="27" y="7"/>
                  </a:lnTo>
                  <a:lnTo>
                    <a:pt x="14" y="33"/>
                  </a:lnTo>
                  <a:lnTo>
                    <a:pt x="0" y="26"/>
                  </a:lnTo>
                  <a:lnTo>
                    <a:pt x="14" y="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55" name="Freeform 131"/>
            <p:cNvSpPr>
              <a:spLocks/>
            </p:cNvSpPr>
            <p:nvPr/>
          </p:nvSpPr>
          <p:spPr bwMode="auto">
            <a:xfrm>
              <a:off x="2258" y="1455"/>
              <a:ext cx="19" cy="31"/>
            </a:xfrm>
            <a:custGeom>
              <a:avLst/>
              <a:gdLst>
                <a:gd name="T0" fmla="*/ 5 w 19"/>
                <a:gd name="T1" fmla="*/ 0 h 31"/>
                <a:gd name="T2" fmla="*/ 19 w 19"/>
                <a:gd name="T3" fmla="*/ 3 h 31"/>
                <a:gd name="T4" fmla="*/ 14 w 19"/>
                <a:gd name="T5" fmla="*/ 31 h 31"/>
                <a:gd name="T6" fmla="*/ 0 w 19"/>
                <a:gd name="T7" fmla="*/ 28 h 31"/>
                <a:gd name="T8" fmla="*/ 5 w 19"/>
                <a:gd name="T9" fmla="*/ 0 h 31"/>
              </a:gdLst>
              <a:ahLst/>
              <a:cxnLst>
                <a:cxn ang="0">
                  <a:pos x="T0" y="T1"/>
                </a:cxn>
                <a:cxn ang="0">
                  <a:pos x="T2" y="T3"/>
                </a:cxn>
                <a:cxn ang="0">
                  <a:pos x="T4" y="T5"/>
                </a:cxn>
                <a:cxn ang="0">
                  <a:pos x="T6" y="T7"/>
                </a:cxn>
                <a:cxn ang="0">
                  <a:pos x="T8" y="T9"/>
                </a:cxn>
              </a:cxnLst>
              <a:rect l="0" t="0" r="r" b="b"/>
              <a:pathLst>
                <a:path w="19" h="31">
                  <a:moveTo>
                    <a:pt x="5" y="0"/>
                  </a:moveTo>
                  <a:lnTo>
                    <a:pt x="19" y="3"/>
                  </a:lnTo>
                  <a:lnTo>
                    <a:pt x="14" y="31"/>
                  </a:lnTo>
                  <a:lnTo>
                    <a:pt x="0" y="28"/>
                  </a:lnTo>
                  <a:lnTo>
                    <a:pt x="5" y="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56" name="Freeform 132"/>
            <p:cNvSpPr>
              <a:spLocks/>
            </p:cNvSpPr>
            <p:nvPr/>
          </p:nvSpPr>
          <p:spPr bwMode="auto">
            <a:xfrm>
              <a:off x="2267" y="1408"/>
              <a:ext cx="16" cy="5"/>
            </a:xfrm>
            <a:custGeom>
              <a:avLst/>
              <a:gdLst>
                <a:gd name="T0" fmla="*/ 0 w 16"/>
                <a:gd name="T1" fmla="*/ 0 h 5"/>
                <a:gd name="T2" fmla="*/ 0 w 16"/>
                <a:gd name="T3" fmla="*/ 3 h 5"/>
                <a:gd name="T4" fmla="*/ 14 w 16"/>
                <a:gd name="T5" fmla="*/ 5 h 5"/>
                <a:gd name="T6" fmla="*/ 16 w 16"/>
                <a:gd name="T7" fmla="*/ 0 h 5"/>
                <a:gd name="T8" fmla="*/ 0 w 16"/>
                <a:gd name="T9" fmla="*/ 0 h 5"/>
              </a:gdLst>
              <a:ahLst/>
              <a:cxnLst>
                <a:cxn ang="0">
                  <a:pos x="T0" y="T1"/>
                </a:cxn>
                <a:cxn ang="0">
                  <a:pos x="T2" y="T3"/>
                </a:cxn>
                <a:cxn ang="0">
                  <a:pos x="T4" y="T5"/>
                </a:cxn>
                <a:cxn ang="0">
                  <a:pos x="T6" y="T7"/>
                </a:cxn>
                <a:cxn ang="0">
                  <a:pos x="T8" y="T9"/>
                </a:cxn>
              </a:cxnLst>
              <a:rect l="0" t="0" r="r" b="b"/>
              <a:pathLst>
                <a:path w="16" h="5">
                  <a:moveTo>
                    <a:pt x="0" y="0"/>
                  </a:moveTo>
                  <a:lnTo>
                    <a:pt x="0" y="3"/>
                  </a:lnTo>
                  <a:lnTo>
                    <a:pt x="14" y="5"/>
                  </a:lnTo>
                  <a:lnTo>
                    <a:pt x="16" y="0"/>
                  </a:lnTo>
                  <a:lnTo>
                    <a:pt x="0" y="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57" name="Freeform 133"/>
            <p:cNvSpPr>
              <a:spLocks/>
            </p:cNvSpPr>
            <p:nvPr/>
          </p:nvSpPr>
          <p:spPr bwMode="auto">
            <a:xfrm>
              <a:off x="2265" y="1384"/>
              <a:ext cx="18" cy="24"/>
            </a:xfrm>
            <a:custGeom>
              <a:avLst/>
              <a:gdLst>
                <a:gd name="T0" fmla="*/ 0 w 18"/>
                <a:gd name="T1" fmla="*/ 0 h 24"/>
                <a:gd name="T2" fmla="*/ 16 w 18"/>
                <a:gd name="T3" fmla="*/ 0 h 24"/>
                <a:gd name="T4" fmla="*/ 18 w 18"/>
                <a:gd name="T5" fmla="*/ 24 h 24"/>
                <a:gd name="T6" fmla="*/ 2 w 18"/>
                <a:gd name="T7" fmla="*/ 24 h 24"/>
                <a:gd name="T8" fmla="*/ 0 w 18"/>
                <a:gd name="T9" fmla="*/ 0 h 24"/>
              </a:gdLst>
              <a:ahLst/>
              <a:cxnLst>
                <a:cxn ang="0">
                  <a:pos x="T0" y="T1"/>
                </a:cxn>
                <a:cxn ang="0">
                  <a:pos x="T2" y="T3"/>
                </a:cxn>
                <a:cxn ang="0">
                  <a:pos x="T4" y="T5"/>
                </a:cxn>
                <a:cxn ang="0">
                  <a:pos x="T6" y="T7"/>
                </a:cxn>
                <a:cxn ang="0">
                  <a:pos x="T8" y="T9"/>
                </a:cxn>
              </a:cxnLst>
              <a:rect l="0" t="0" r="r" b="b"/>
              <a:pathLst>
                <a:path w="18" h="24">
                  <a:moveTo>
                    <a:pt x="0" y="0"/>
                  </a:moveTo>
                  <a:lnTo>
                    <a:pt x="16" y="0"/>
                  </a:lnTo>
                  <a:lnTo>
                    <a:pt x="18" y="24"/>
                  </a:lnTo>
                  <a:lnTo>
                    <a:pt x="2" y="24"/>
                  </a:lnTo>
                  <a:lnTo>
                    <a:pt x="0" y="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58" name="Freeform 134"/>
            <p:cNvSpPr>
              <a:spLocks/>
            </p:cNvSpPr>
            <p:nvPr/>
          </p:nvSpPr>
          <p:spPr bwMode="auto">
            <a:xfrm>
              <a:off x="2251" y="1311"/>
              <a:ext cx="23" cy="31"/>
            </a:xfrm>
            <a:custGeom>
              <a:avLst/>
              <a:gdLst>
                <a:gd name="T0" fmla="*/ 0 w 23"/>
                <a:gd name="T1" fmla="*/ 3 h 31"/>
                <a:gd name="T2" fmla="*/ 6 w 23"/>
                <a:gd name="T3" fmla="*/ 19 h 31"/>
                <a:gd name="T4" fmla="*/ 9 w 23"/>
                <a:gd name="T5" fmla="*/ 31 h 31"/>
                <a:gd name="T6" fmla="*/ 23 w 23"/>
                <a:gd name="T7" fmla="*/ 28 h 31"/>
                <a:gd name="T8" fmla="*/ 19 w 23"/>
                <a:gd name="T9" fmla="*/ 15 h 31"/>
                <a:gd name="T10" fmla="*/ 14 w 23"/>
                <a:gd name="T11" fmla="*/ 0 h 31"/>
                <a:gd name="T12" fmla="*/ 0 w 23"/>
                <a:gd name="T13" fmla="*/ 3 h 31"/>
              </a:gdLst>
              <a:ahLst/>
              <a:cxnLst>
                <a:cxn ang="0">
                  <a:pos x="T0" y="T1"/>
                </a:cxn>
                <a:cxn ang="0">
                  <a:pos x="T2" y="T3"/>
                </a:cxn>
                <a:cxn ang="0">
                  <a:pos x="T4" y="T5"/>
                </a:cxn>
                <a:cxn ang="0">
                  <a:pos x="T6" y="T7"/>
                </a:cxn>
                <a:cxn ang="0">
                  <a:pos x="T8" y="T9"/>
                </a:cxn>
                <a:cxn ang="0">
                  <a:pos x="T10" y="T11"/>
                </a:cxn>
                <a:cxn ang="0">
                  <a:pos x="T12" y="T13"/>
                </a:cxn>
              </a:cxnLst>
              <a:rect l="0" t="0" r="r" b="b"/>
              <a:pathLst>
                <a:path w="23" h="31">
                  <a:moveTo>
                    <a:pt x="0" y="3"/>
                  </a:moveTo>
                  <a:lnTo>
                    <a:pt x="6" y="19"/>
                  </a:lnTo>
                  <a:lnTo>
                    <a:pt x="9" y="31"/>
                  </a:lnTo>
                  <a:lnTo>
                    <a:pt x="23" y="28"/>
                  </a:lnTo>
                  <a:lnTo>
                    <a:pt x="19" y="15"/>
                  </a:lnTo>
                  <a:lnTo>
                    <a:pt x="14" y="0"/>
                  </a:lnTo>
                  <a:lnTo>
                    <a:pt x="0" y="3"/>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59" name="Freeform 135"/>
            <p:cNvSpPr>
              <a:spLocks/>
            </p:cNvSpPr>
            <p:nvPr/>
          </p:nvSpPr>
          <p:spPr bwMode="auto">
            <a:xfrm>
              <a:off x="2222" y="1243"/>
              <a:ext cx="26" cy="31"/>
            </a:xfrm>
            <a:custGeom>
              <a:avLst/>
              <a:gdLst>
                <a:gd name="T0" fmla="*/ 0 w 26"/>
                <a:gd name="T1" fmla="*/ 7 h 31"/>
                <a:gd name="T2" fmla="*/ 5 w 26"/>
                <a:gd name="T3" fmla="*/ 14 h 31"/>
                <a:gd name="T4" fmla="*/ 14 w 26"/>
                <a:gd name="T5" fmla="*/ 31 h 31"/>
                <a:gd name="T6" fmla="*/ 26 w 26"/>
                <a:gd name="T7" fmla="*/ 26 h 31"/>
                <a:gd name="T8" fmla="*/ 17 w 26"/>
                <a:gd name="T9" fmla="*/ 7 h 31"/>
                <a:gd name="T10" fmla="*/ 12 w 26"/>
                <a:gd name="T11" fmla="*/ 0 h 31"/>
                <a:gd name="T12" fmla="*/ 0 w 26"/>
                <a:gd name="T13" fmla="*/ 7 h 31"/>
              </a:gdLst>
              <a:ahLst/>
              <a:cxnLst>
                <a:cxn ang="0">
                  <a:pos x="T0" y="T1"/>
                </a:cxn>
                <a:cxn ang="0">
                  <a:pos x="T2" y="T3"/>
                </a:cxn>
                <a:cxn ang="0">
                  <a:pos x="T4" y="T5"/>
                </a:cxn>
                <a:cxn ang="0">
                  <a:pos x="T6" y="T7"/>
                </a:cxn>
                <a:cxn ang="0">
                  <a:pos x="T8" y="T9"/>
                </a:cxn>
                <a:cxn ang="0">
                  <a:pos x="T10" y="T11"/>
                </a:cxn>
                <a:cxn ang="0">
                  <a:pos x="T12" y="T13"/>
                </a:cxn>
              </a:cxnLst>
              <a:rect l="0" t="0" r="r" b="b"/>
              <a:pathLst>
                <a:path w="26" h="31">
                  <a:moveTo>
                    <a:pt x="0" y="7"/>
                  </a:moveTo>
                  <a:lnTo>
                    <a:pt x="5" y="14"/>
                  </a:lnTo>
                  <a:lnTo>
                    <a:pt x="14" y="31"/>
                  </a:lnTo>
                  <a:lnTo>
                    <a:pt x="26" y="26"/>
                  </a:lnTo>
                  <a:lnTo>
                    <a:pt x="17" y="7"/>
                  </a:lnTo>
                  <a:lnTo>
                    <a:pt x="12" y="0"/>
                  </a:lnTo>
                  <a:lnTo>
                    <a:pt x="0" y="7"/>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60" name="Freeform 136"/>
            <p:cNvSpPr>
              <a:spLocks/>
            </p:cNvSpPr>
            <p:nvPr/>
          </p:nvSpPr>
          <p:spPr bwMode="auto">
            <a:xfrm>
              <a:off x="2178" y="1184"/>
              <a:ext cx="32" cy="31"/>
            </a:xfrm>
            <a:custGeom>
              <a:avLst/>
              <a:gdLst>
                <a:gd name="T0" fmla="*/ 0 w 32"/>
                <a:gd name="T1" fmla="*/ 9 h 31"/>
                <a:gd name="T2" fmla="*/ 13 w 32"/>
                <a:gd name="T3" fmla="*/ 0 h 31"/>
                <a:gd name="T4" fmla="*/ 32 w 32"/>
                <a:gd name="T5" fmla="*/ 23 h 31"/>
                <a:gd name="T6" fmla="*/ 19 w 32"/>
                <a:gd name="T7" fmla="*/ 31 h 31"/>
                <a:gd name="T8" fmla="*/ 0 w 32"/>
                <a:gd name="T9" fmla="*/ 9 h 31"/>
              </a:gdLst>
              <a:ahLst/>
              <a:cxnLst>
                <a:cxn ang="0">
                  <a:pos x="T0" y="T1"/>
                </a:cxn>
                <a:cxn ang="0">
                  <a:pos x="T2" y="T3"/>
                </a:cxn>
                <a:cxn ang="0">
                  <a:pos x="T4" y="T5"/>
                </a:cxn>
                <a:cxn ang="0">
                  <a:pos x="T6" y="T7"/>
                </a:cxn>
                <a:cxn ang="0">
                  <a:pos x="T8" y="T9"/>
                </a:cxn>
              </a:cxnLst>
              <a:rect l="0" t="0" r="r" b="b"/>
              <a:pathLst>
                <a:path w="32" h="31">
                  <a:moveTo>
                    <a:pt x="0" y="9"/>
                  </a:moveTo>
                  <a:lnTo>
                    <a:pt x="13" y="0"/>
                  </a:lnTo>
                  <a:lnTo>
                    <a:pt x="32" y="23"/>
                  </a:lnTo>
                  <a:lnTo>
                    <a:pt x="19" y="31"/>
                  </a:lnTo>
                  <a:lnTo>
                    <a:pt x="0" y="9"/>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61" name="Freeform 137"/>
            <p:cNvSpPr>
              <a:spLocks/>
            </p:cNvSpPr>
            <p:nvPr/>
          </p:nvSpPr>
          <p:spPr bwMode="auto">
            <a:xfrm>
              <a:off x="2126" y="1132"/>
              <a:ext cx="33" cy="29"/>
            </a:xfrm>
            <a:custGeom>
              <a:avLst/>
              <a:gdLst>
                <a:gd name="T0" fmla="*/ 0 w 33"/>
                <a:gd name="T1" fmla="*/ 12 h 29"/>
                <a:gd name="T2" fmla="*/ 21 w 33"/>
                <a:gd name="T3" fmla="*/ 29 h 29"/>
                <a:gd name="T4" fmla="*/ 23 w 33"/>
                <a:gd name="T5" fmla="*/ 29 h 29"/>
                <a:gd name="T6" fmla="*/ 33 w 33"/>
                <a:gd name="T7" fmla="*/ 19 h 29"/>
                <a:gd name="T8" fmla="*/ 32 w 33"/>
                <a:gd name="T9" fmla="*/ 17 h 29"/>
                <a:gd name="T10" fmla="*/ 11 w 33"/>
                <a:gd name="T11" fmla="*/ 0 h 29"/>
                <a:gd name="T12" fmla="*/ 0 w 33"/>
                <a:gd name="T13" fmla="*/ 12 h 29"/>
              </a:gdLst>
              <a:ahLst/>
              <a:cxnLst>
                <a:cxn ang="0">
                  <a:pos x="T0" y="T1"/>
                </a:cxn>
                <a:cxn ang="0">
                  <a:pos x="T2" y="T3"/>
                </a:cxn>
                <a:cxn ang="0">
                  <a:pos x="T4" y="T5"/>
                </a:cxn>
                <a:cxn ang="0">
                  <a:pos x="T6" y="T7"/>
                </a:cxn>
                <a:cxn ang="0">
                  <a:pos x="T8" y="T9"/>
                </a:cxn>
                <a:cxn ang="0">
                  <a:pos x="T10" y="T11"/>
                </a:cxn>
                <a:cxn ang="0">
                  <a:pos x="T12" y="T13"/>
                </a:cxn>
              </a:cxnLst>
              <a:rect l="0" t="0" r="r" b="b"/>
              <a:pathLst>
                <a:path w="33" h="29">
                  <a:moveTo>
                    <a:pt x="0" y="12"/>
                  </a:moveTo>
                  <a:lnTo>
                    <a:pt x="21" y="29"/>
                  </a:lnTo>
                  <a:lnTo>
                    <a:pt x="23" y="29"/>
                  </a:lnTo>
                  <a:lnTo>
                    <a:pt x="33" y="19"/>
                  </a:lnTo>
                  <a:lnTo>
                    <a:pt x="32" y="17"/>
                  </a:lnTo>
                  <a:lnTo>
                    <a:pt x="11" y="0"/>
                  </a:lnTo>
                  <a:lnTo>
                    <a:pt x="0" y="12"/>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62" name="Freeform 138"/>
            <p:cNvSpPr>
              <a:spLocks/>
            </p:cNvSpPr>
            <p:nvPr/>
          </p:nvSpPr>
          <p:spPr bwMode="auto">
            <a:xfrm>
              <a:off x="2067" y="1090"/>
              <a:ext cx="33" cy="28"/>
            </a:xfrm>
            <a:custGeom>
              <a:avLst/>
              <a:gdLst>
                <a:gd name="T0" fmla="*/ 0 w 33"/>
                <a:gd name="T1" fmla="*/ 12 h 28"/>
                <a:gd name="T2" fmla="*/ 9 w 33"/>
                <a:gd name="T3" fmla="*/ 18 h 28"/>
                <a:gd name="T4" fmla="*/ 25 w 33"/>
                <a:gd name="T5" fmla="*/ 28 h 28"/>
                <a:gd name="T6" fmla="*/ 33 w 33"/>
                <a:gd name="T7" fmla="*/ 16 h 28"/>
                <a:gd name="T8" fmla="*/ 18 w 33"/>
                <a:gd name="T9" fmla="*/ 5 h 28"/>
                <a:gd name="T10" fmla="*/ 9 w 33"/>
                <a:gd name="T11" fmla="*/ 0 h 28"/>
                <a:gd name="T12" fmla="*/ 0 w 33"/>
                <a:gd name="T13" fmla="*/ 12 h 28"/>
              </a:gdLst>
              <a:ahLst/>
              <a:cxnLst>
                <a:cxn ang="0">
                  <a:pos x="T0" y="T1"/>
                </a:cxn>
                <a:cxn ang="0">
                  <a:pos x="T2" y="T3"/>
                </a:cxn>
                <a:cxn ang="0">
                  <a:pos x="T4" y="T5"/>
                </a:cxn>
                <a:cxn ang="0">
                  <a:pos x="T6" y="T7"/>
                </a:cxn>
                <a:cxn ang="0">
                  <a:pos x="T8" y="T9"/>
                </a:cxn>
                <a:cxn ang="0">
                  <a:pos x="T10" y="T11"/>
                </a:cxn>
                <a:cxn ang="0">
                  <a:pos x="T12" y="T13"/>
                </a:cxn>
              </a:cxnLst>
              <a:rect l="0" t="0" r="r" b="b"/>
              <a:pathLst>
                <a:path w="33" h="28">
                  <a:moveTo>
                    <a:pt x="0" y="12"/>
                  </a:moveTo>
                  <a:lnTo>
                    <a:pt x="9" y="18"/>
                  </a:lnTo>
                  <a:lnTo>
                    <a:pt x="25" y="28"/>
                  </a:lnTo>
                  <a:lnTo>
                    <a:pt x="33" y="16"/>
                  </a:lnTo>
                  <a:lnTo>
                    <a:pt x="18" y="5"/>
                  </a:lnTo>
                  <a:lnTo>
                    <a:pt x="9" y="0"/>
                  </a:lnTo>
                  <a:lnTo>
                    <a:pt x="0" y="12"/>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63" name="Freeform 139"/>
            <p:cNvSpPr>
              <a:spLocks/>
            </p:cNvSpPr>
            <p:nvPr/>
          </p:nvSpPr>
          <p:spPr bwMode="auto">
            <a:xfrm>
              <a:off x="2003" y="1057"/>
              <a:ext cx="33" cy="25"/>
            </a:xfrm>
            <a:custGeom>
              <a:avLst/>
              <a:gdLst>
                <a:gd name="T0" fmla="*/ 0 w 33"/>
                <a:gd name="T1" fmla="*/ 14 h 25"/>
                <a:gd name="T2" fmla="*/ 7 w 33"/>
                <a:gd name="T3" fmla="*/ 0 h 25"/>
                <a:gd name="T4" fmla="*/ 33 w 33"/>
                <a:gd name="T5" fmla="*/ 12 h 25"/>
                <a:gd name="T6" fmla="*/ 26 w 33"/>
                <a:gd name="T7" fmla="*/ 25 h 25"/>
                <a:gd name="T8" fmla="*/ 0 w 33"/>
                <a:gd name="T9" fmla="*/ 14 h 25"/>
              </a:gdLst>
              <a:ahLst/>
              <a:cxnLst>
                <a:cxn ang="0">
                  <a:pos x="T0" y="T1"/>
                </a:cxn>
                <a:cxn ang="0">
                  <a:pos x="T2" y="T3"/>
                </a:cxn>
                <a:cxn ang="0">
                  <a:pos x="T4" y="T5"/>
                </a:cxn>
                <a:cxn ang="0">
                  <a:pos x="T6" y="T7"/>
                </a:cxn>
                <a:cxn ang="0">
                  <a:pos x="T8" y="T9"/>
                </a:cxn>
              </a:cxnLst>
              <a:rect l="0" t="0" r="r" b="b"/>
              <a:pathLst>
                <a:path w="33" h="25">
                  <a:moveTo>
                    <a:pt x="0" y="14"/>
                  </a:moveTo>
                  <a:lnTo>
                    <a:pt x="7" y="0"/>
                  </a:lnTo>
                  <a:lnTo>
                    <a:pt x="33" y="12"/>
                  </a:lnTo>
                  <a:lnTo>
                    <a:pt x="26" y="25"/>
                  </a:lnTo>
                  <a:lnTo>
                    <a:pt x="0" y="14"/>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64" name="Freeform 140"/>
            <p:cNvSpPr>
              <a:spLocks/>
            </p:cNvSpPr>
            <p:nvPr/>
          </p:nvSpPr>
          <p:spPr bwMode="auto">
            <a:xfrm>
              <a:off x="1935" y="1033"/>
              <a:ext cx="33" cy="23"/>
            </a:xfrm>
            <a:custGeom>
              <a:avLst/>
              <a:gdLst>
                <a:gd name="T0" fmla="*/ 0 w 33"/>
                <a:gd name="T1" fmla="*/ 14 h 23"/>
                <a:gd name="T2" fmla="*/ 11 w 33"/>
                <a:gd name="T3" fmla="*/ 16 h 23"/>
                <a:gd name="T4" fmla="*/ 28 w 33"/>
                <a:gd name="T5" fmla="*/ 23 h 23"/>
                <a:gd name="T6" fmla="*/ 33 w 33"/>
                <a:gd name="T7" fmla="*/ 9 h 23"/>
                <a:gd name="T8" fmla="*/ 16 w 33"/>
                <a:gd name="T9" fmla="*/ 2 h 23"/>
                <a:gd name="T10" fmla="*/ 5 w 33"/>
                <a:gd name="T11" fmla="*/ 0 h 23"/>
                <a:gd name="T12" fmla="*/ 0 w 33"/>
                <a:gd name="T13" fmla="*/ 14 h 23"/>
              </a:gdLst>
              <a:ahLst/>
              <a:cxnLst>
                <a:cxn ang="0">
                  <a:pos x="T0" y="T1"/>
                </a:cxn>
                <a:cxn ang="0">
                  <a:pos x="T2" y="T3"/>
                </a:cxn>
                <a:cxn ang="0">
                  <a:pos x="T4" y="T5"/>
                </a:cxn>
                <a:cxn ang="0">
                  <a:pos x="T6" y="T7"/>
                </a:cxn>
                <a:cxn ang="0">
                  <a:pos x="T8" y="T9"/>
                </a:cxn>
                <a:cxn ang="0">
                  <a:pos x="T10" y="T11"/>
                </a:cxn>
                <a:cxn ang="0">
                  <a:pos x="T12" y="T13"/>
                </a:cxn>
              </a:cxnLst>
              <a:rect l="0" t="0" r="r" b="b"/>
              <a:pathLst>
                <a:path w="33" h="23">
                  <a:moveTo>
                    <a:pt x="0" y="14"/>
                  </a:moveTo>
                  <a:lnTo>
                    <a:pt x="11" y="16"/>
                  </a:lnTo>
                  <a:lnTo>
                    <a:pt x="28" y="23"/>
                  </a:lnTo>
                  <a:lnTo>
                    <a:pt x="33" y="9"/>
                  </a:lnTo>
                  <a:lnTo>
                    <a:pt x="16" y="2"/>
                  </a:lnTo>
                  <a:lnTo>
                    <a:pt x="5" y="0"/>
                  </a:lnTo>
                  <a:lnTo>
                    <a:pt x="0" y="14"/>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65" name="Freeform 141"/>
            <p:cNvSpPr>
              <a:spLocks/>
            </p:cNvSpPr>
            <p:nvPr/>
          </p:nvSpPr>
          <p:spPr bwMode="auto">
            <a:xfrm>
              <a:off x="1866" y="1016"/>
              <a:ext cx="31" cy="19"/>
            </a:xfrm>
            <a:custGeom>
              <a:avLst/>
              <a:gdLst>
                <a:gd name="T0" fmla="*/ 0 w 31"/>
                <a:gd name="T1" fmla="*/ 13 h 19"/>
                <a:gd name="T2" fmla="*/ 1 w 31"/>
                <a:gd name="T3" fmla="*/ 0 h 19"/>
                <a:gd name="T4" fmla="*/ 31 w 31"/>
                <a:gd name="T5" fmla="*/ 5 h 19"/>
                <a:gd name="T6" fmla="*/ 28 w 31"/>
                <a:gd name="T7" fmla="*/ 19 h 19"/>
                <a:gd name="T8" fmla="*/ 0 w 31"/>
                <a:gd name="T9" fmla="*/ 13 h 19"/>
              </a:gdLst>
              <a:ahLst/>
              <a:cxnLst>
                <a:cxn ang="0">
                  <a:pos x="T0" y="T1"/>
                </a:cxn>
                <a:cxn ang="0">
                  <a:pos x="T2" y="T3"/>
                </a:cxn>
                <a:cxn ang="0">
                  <a:pos x="T4" y="T5"/>
                </a:cxn>
                <a:cxn ang="0">
                  <a:pos x="T6" y="T7"/>
                </a:cxn>
                <a:cxn ang="0">
                  <a:pos x="T8" y="T9"/>
                </a:cxn>
              </a:cxnLst>
              <a:rect l="0" t="0" r="r" b="b"/>
              <a:pathLst>
                <a:path w="31" h="19">
                  <a:moveTo>
                    <a:pt x="0" y="13"/>
                  </a:moveTo>
                  <a:lnTo>
                    <a:pt x="1" y="0"/>
                  </a:lnTo>
                  <a:lnTo>
                    <a:pt x="31" y="5"/>
                  </a:lnTo>
                  <a:lnTo>
                    <a:pt x="28" y="19"/>
                  </a:lnTo>
                  <a:lnTo>
                    <a:pt x="0" y="13"/>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66" name="Freeform 142"/>
            <p:cNvSpPr>
              <a:spLocks/>
            </p:cNvSpPr>
            <p:nvPr/>
          </p:nvSpPr>
          <p:spPr bwMode="auto">
            <a:xfrm>
              <a:off x="1793" y="1005"/>
              <a:ext cx="31" cy="18"/>
            </a:xfrm>
            <a:custGeom>
              <a:avLst/>
              <a:gdLst>
                <a:gd name="T0" fmla="*/ 0 w 31"/>
                <a:gd name="T1" fmla="*/ 16 h 18"/>
                <a:gd name="T2" fmla="*/ 2 w 31"/>
                <a:gd name="T3" fmla="*/ 16 h 18"/>
                <a:gd name="T4" fmla="*/ 29 w 31"/>
                <a:gd name="T5" fmla="*/ 18 h 18"/>
                <a:gd name="T6" fmla="*/ 31 w 31"/>
                <a:gd name="T7" fmla="*/ 4 h 18"/>
                <a:gd name="T8" fmla="*/ 3 w 31"/>
                <a:gd name="T9" fmla="*/ 0 h 18"/>
                <a:gd name="T10" fmla="*/ 2 w 31"/>
                <a:gd name="T11" fmla="*/ 0 h 18"/>
                <a:gd name="T12" fmla="*/ 0 w 31"/>
                <a:gd name="T13" fmla="*/ 16 h 18"/>
              </a:gdLst>
              <a:ahLst/>
              <a:cxnLst>
                <a:cxn ang="0">
                  <a:pos x="T0" y="T1"/>
                </a:cxn>
                <a:cxn ang="0">
                  <a:pos x="T2" y="T3"/>
                </a:cxn>
                <a:cxn ang="0">
                  <a:pos x="T4" y="T5"/>
                </a:cxn>
                <a:cxn ang="0">
                  <a:pos x="T6" y="T7"/>
                </a:cxn>
                <a:cxn ang="0">
                  <a:pos x="T8" y="T9"/>
                </a:cxn>
                <a:cxn ang="0">
                  <a:pos x="T10" y="T11"/>
                </a:cxn>
                <a:cxn ang="0">
                  <a:pos x="T12" y="T13"/>
                </a:cxn>
              </a:cxnLst>
              <a:rect l="0" t="0" r="r" b="b"/>
              <a:pathLst>
                <a:path w="31" h="18">
                  <a:moveTo>
                    <a:pt x="0" y="16"/>
                  </a:moveTo>
                  <a:lnTo>
                    <a:pt x="2" y="16"/>
                  </a:lnTo>
                  <a:lnTo>
                    <a:pt x="29" y="18"/>
                  </a:lnTo>
                  <a:lnTo>
                    <a:pt x="31" y="4"/>
                  </a:lnTo>
                  <a:lnTo>
                    <a:pt x="3" y="0"/>
                  </a:lnTo>
                  <a:lnTo>
                    <a:pt x="2" y="0"/>
                  </a:lnTo>
                  <a:lnTo>
                    <a:pt x="0" y="16"/>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67" name="Freeform 143"/>
            <p:cNvSpPr>
              <a:spLocks/>
            </p:cNvSpPr>
            <p:nvPr/>
          </p:nvSpPr>
          <p:spPr bwMode="auto">
            <a:xfrm>
              <a:off x="1741" y="1003"/>
              <a:ext cx="10" cy="16"/>
            </a:xfrm>
            <a:custGeom>
              <a:avLst/>
              <a:gdLst>
                <a:gd name="T0" fmla="*/ 0 w 10"/>
                <a:gd name="T1" fmla="*/ 0 h 16"/>
                <a:gd name="T2" fmla="*/ 0 w 10"/>
                <a:gd name="T3" fmla="*/ 14 h 16"/>
                <a:gd name="T4" fmla="*/ 8 w 10"/>
                <a:gd name="T5" fmla="*/ 16 h 16"/>
                <a:gd name="T6" fmla="*/ 10 w 10"/>
                <a:gd name="T7" fmla="*/ 0 h 16"/>
                <a:gd name="T8" fmla="*/ 0 w 10"/>
                <a:gd name="T9" fmla="*/ 0 h 16"/>
              </a:gdLst>
              <a:ahLst/>
              <a:cxnLst>
                <a:cxn ang="0">
                  <a:pos x="T0" y="T1"/>
                </a:cxn>
                <a:cxn ang="0">
                  <a:pos x="T2" y="T3"/>
                </a:cxn>
                <a:cxn ang="0">
                  <a:pos x="T4" y="T5"/>
                </a:cxn>
                <a:cxn ang="0">
                  <a:pos x="T6" y="T7"/>
                </a:cxn>
                <a:cxn ang="0">
                  <a:pos x="T8" y="T9"/>
                </a:cxn>
              </a:cxnLst>
              <a:rect l="0" t="0" r="r" b="b"/>
              <a:pathLst>
                <a:path w="10" h="16">
                  <a:moveTo>
                    <a:pt x="0" y="0"/>
                  </a:moveTo>
                  <a:lnTo>
                    <a:pt x="0" y="14"/>
                  </a:lnTo>
                  <a:lnTo>
                    <a:pt x="8" y="16"/>
                  </a:lnTo>
                  <a:lnTo>
                    <a:pt x="10" y="0"/>
                  </a:lnTo>
                  <a:lnTo>
                    <a:pt x="0" y="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68" name="Freeform 144"/>
            <p:cNvSpPr>
              <a:spLocks/>
            </p:cNvSpPr>
            <p:nvPr/>
          </p:nvSpPr>
          <p:spPr bwMode="auto">
            <a:xfrm>
              <a:off x="2953" y="1680"/>
              <a:ext cx="966" cy="244"/>
            </a:xfrm>
            <a:custGeom>
              <a:avLst/>
              <a:gdLst>
                <a:gd name="T0" fmla="*/ 966 w 966"/>
                <a:gd name="T1" fmla="*/ 229 h 229"/>
                <a:gd name="T2" fmla="*/ 948 w 966"/>
                <a:gd name="T3" fmla="*/ 203 h 229"/>
                <a:gd name="T4" fmla="*/ 929 w 966"/>
                <a:gd name="T5" fmla="*/ 180 h 229"/>
                <a:gd name="T6" fmla="*/ 907 w 966"/>
                <a:gd name="T7" fmla="*/ 158 h 229"/>
                <a:gd name="T8" fmla="*/ 884 w 966"/>
                <a:gd name="T9" fmla="*/ 135 h 229"/>
                <a:gd name="T10" fmla="*/ 858 w 966"/>
                <a:gd name="T11" fmla="*/ 116 h 229"/>
                <a:gd name="T12" fmla="*/ 830 w 966"/>
                <a:gd name="T13" fmla="*/ 97 h 229"/>
                <a:gd name="T14" fmla="*/ 802 w 966"/>
                <a:gd name="T15" fmla="*/ 79 h 229"/>
                <a:gd name="T16" fmla="*/ 771 w 966"/>
                <a:gd name="T17" fmla="*/ 64 h 229"/>
                <a:gd name="T18" fmla="*/ 740 w 966"/>
                <a:gd name="T19" fmla="*/ 50 h 229"/>
                <a:gd name="T20" fmla="*/ 707 w 966"/>
                <a:gd name="T21" fmla="*/ 36 h 229"/>
                <a:gd name="T22" fmla="*/ 672 w 966"/>
                <a:gd name="T23" fmla="*/ 26 h 229"/>
                <a:gd name="T24" fmla="*/ 636 w 966"/>
                <a:gd name="T25" fmla="*/ 17 h 229"/>
                <a:gd name="T26" fmla="*/ 599 w 966"/>
                <a:gd name="T27" fmla="*/ 10 h 229"/>
                <a:gd name="T28" fmla="*/ 561 w 966"/>
                <a:gd name="T29" fmla="*/ 5 h 229"/>
                <a:gd name="T30" fmla="*/ 523 w 966"/>
                <a:gd name="T31" fmla="*/ 1 h 229"/>
                <a:gd name="T32" fmla="*/ 483 w 966"/>
                <a:gd name="T33" fmla="*/ 0 h 229"/>
                <a:gd name="T34" fmla="*/ 443 w 966"/>
                <a:gd name="T35" fmla="*/ 1 h 229"/>
                <a:gd name="T36" fmla="*/ 405 w 966"/>
                <a:gd name="T37" fmla="*/ 5 h 229"/>
                <a:gd name="T38" fmla="*/ 366 w 966"/>
                <a:gd name="T39" fmla="*/ 10 h 229"/>
                <a:gd name="T40" fmla="*/ 330 w 966"/>
                <a:gd name="T41" fmla="*/ 17 h 229"/>
                <a:gd name="T42" fmla="*/ 293 w 966"/>
                <a:gd name="T43" fmla="*/ 26 h 229"/>
                <a:gd name="T44" fmla="*/ 259 w 966"/>
                <a:gd name="T45" fmla="*/ 36 h 229"/>
                <a:gd name="T46" fmla="*/ 226 w 966"/>
                <a:gd name="T47" fmla="*/ 50 h 229"/>
                <a:gd name="T48" fmla="*/ 193 w 966"/>
                <a:gd name="T49" fmla="*/ 64 h 229"/>
                <a:gd name="T50" fmla="*/ 163 w 966"/>
                <a:gd name="T51" fmla="*/ 79 h 229"/>
                <a:gd name="T52" fmla="*/ 134 w 966"/>
                <a:gd name="T53" fmla="*/ 97 h 229"/>
                <a:gd name="T54" fmla="*/ 106 w 966"/>
                <a:gd name="T55" fmla="*/ 116 h 229"/>
                <a:gd name="T56" fmla="*/ 82 w 966"/>
                <a:gd name="T57" fmla="*/ 135 h 229"/>
                <a:gd name="T58" fmla="*/ 57 w 966"/>
                <a:gd name="T59" fmla="*/ 158 h 229"/>
                <a:gd name="T60" fmla="*/ 36 w 966"/>
                <a:gd name="T61" fmla="*/ 180 h 229"/>
                <a:gd name="T62" fmla="*/ 17 w 966"/>
                <a:gd name="T63" fmla="*/ 203 h 229"/>
                <a:gd name="T64" fmla="*/ 0 w 966"/>
                <a:gd name="T65"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6" h="229">
                  <a:moveTo>
                    <a:pt x="0" y="229"/>
                  </a:moveTo>
                  <a:lnTo>
                    <a:pt x="966" y="229"/>
                  </a:lnTo>
                  <a:lnTo>
                    <a:pt x="957" y="215"/>
                  </a:lnTo>
                  <a:lnTo>
                    <a:pt x="948" y="203"/>
                  </a:lnTo>
                  <a:lnTo>
                    <a:pt x="938" y="191"/>
                  </a:lnTo>
                  <a:lnTo>
                    <a:pt x="929" y="180"/>
                  </a:lnTo>
                  <a:lnTo>
                    <a:pt x="919" y="168"/>
                  </a:lnTo>
                  <a:lnTo>
                    <a:pt x="907" y="158"/>
                  </a:lnTo>
                  <a:lnTo>
                    <a:pt x="896" y="145"/>
                  </a:lnTo>
                  <a:lnTo>
                    <a:pt x="884" y="135"/>
                  </a:lnTo>
                  <a:lnTo>
                    <a:pt x="872" y="125"/>
                  </a:lnTo>
                  <a:lnTo>
                    <a:pt x="858" y="116"/>
                  </a:lnTo>
                  <a:lnTo>
                    <a:pt x="844" y="105"/>
                  </a:lnTo>
                  <a:lnTo>
                    <a:pt x="830" y="97"/>
                  </a:lnTo>
                  <a:lnTo>
                    <a:pt x="816" y="88"/>
                  </a:lnTo>
                  <a:lnTo>
                    <a:pt x="802" y="79"/>
                  </a:lnTo>
                  <a:lnTo>
                    <a:pt x="787" y="71"/>
                  </a:lnTo>
                  <a:lnTo>
                    <a:pt x="771" y="64"/>
                  </a:lnTo>
                  <a:lnTo>
                    <a:pt x="755" y="57"/>
                  </a:lnTo>
                  <a:lnTo>
                    <a:pt x="740" y="50"/>
                  </a:lnTo>
                  <a:lnTo>
                    <a:pt x="722" y="43"/>
                  </a:lnTo>
                  <a:lnTo>
                    <a:pt x="707" y="36"/>
                  </a:lnTo>
                  <a:lnTo>
                    <a:pt x="689" y="31"/>
                  </a:lnTo>
                  <a:lnTo>
                    <a:pt x="672" y="26"/>
                  </a:lnTo>
                  <a:lnTo>
                    <a:pt x="653" y="20"/>
                  </a:lnTo>
                  <a:lnTo>
                    <a:pt x="636" y="17"/>
                  </a:lnTo>
                  <a:lnTo>
                    <a:pt x="616" y="13"/>
                  </a:lnTo>
                  <a:lnTo>
                    <a:pt x="599" y="10"/>
                  </a:lnTo>
                  <a:lnTo>
                    <a:pt x="580" y="6"/>
                  </a:lnTo>
                  <a:lnTo>
                    <a:pt x="561" y="5"/>
                  </a:lnTo>
                  <a:lnTo>
                    <a:pt x="542" y="3"/>
                  </a:lnTo>
                  <a:lnTo>
                    <a:pt x="523" y="1"/>
                  </a:lnTo>
                  <a:lnTo>
                    <a:pt x="502" y="0"/>
                  </a:lnTo>
                  <a:lnTo>
                    <a:pt x="483" y="0"/>
                  </a:lnTo>
                  <a:lnTo>
                    <a:pt x="462" y="0"/>
                  </a:lnTo>
                  <a:lnTo>
                    <a:pt x="443" y="1"/>
                  </a:lnTo>
                  <a:lnTo>
                    <a:pt x="424" y="3"/>
                  </a:lnTo>
                  <a:lnTo>
                    <a:pt x="405" y="5"/>
                  </a:lnTo>
                  <a:lnTo>
                    <a:pt x="385" y="6"/>
                  </a:lnTo>
                  <a:lnTo>
                    <a:pt x="366" y="10"/>
                  </a:lnTo>
                  <a:lnTo>
                    <a:pt x="347" y="13"/>
                  </a:lnTo>
                  <a:lnTo>
                    <a:pt x="330" y="17"/>
                  </a:lnTo>
                  <a:lnTo>
                    <a:pt x="311" y="20"/>
                  </a:lnTo>
                  <a:lnTo>
                    <a:pt x="293" y="26"/>
                  </a:lnTo>
                  <a:lnTo>
                    <a:pt x="276" y="31"/>
                  </a:lnTo>
                  <a:lnTo>
                    <a:pt x="259" y="36"/>
                  </a:lnTo>
                  <a:lnTo>
                    <a:pt x="241" y="43"/>
                  </a:lnTo>
                  <a:lnTo>
                    <a:pt x="226" y="50"/>
                  </a:lnTo>
                  <a:lnTo>
                    <a:pt x="208" y="57"/>
                  </a:lnTo>
                  <a:lnTo>
                    <a:pt x="193" y="64"/>
                  </a:lnTo>
                  <a:lnTo>
                    <a:pt x="177" y="71"/>
                  </a:lnTo>
                  <a:lnTo>
                    <a:pt x="163" y="79"/>
                  </a:lnTo>
                  <a:lnTo>
                    <a:pt x="148" y="88"/>
                  </a:lnTo>
                  <a:lnTo>
                    <a:pt x="134" y="97"/>
                  </a:lnTo>
                  <a:lnTo>
                    <a:pt x="120" y="105"/>
                  </a:lnTo>
                  <a:lnTo>
                    <a:pt x="106" y="116"/>
                  </a:lnTo>
                  <a:lnTo>
                    <a:pt x="94" y="125"/>
                  </a:lnTo>
                  <a:lnTo>
                    <a:pt x="82" y="135"/>
                  </a:lnTo>
                  <a:lnTo>
                    <a:pt x="69" y="145"/>
                  </a:lnTo>
                  <a:lnTo>
                    <a:pt x="57" y="158"/>
                  </a:lnTo>
                  <a:lnTo>
                    <a:pt x="47" y="168"/>
                  </a:lnTo>
                  <a:lnTo>
                    <a:pt x="36" y="180"/>
                  </a:lnTo>
                  <a:lnTo>
                    <a:pt x="26" y="191"/>
                  </a:lnTo>
                  <a:lnTo>
                    <a:pt x="17" y="203"/>
                  </a:lnTo>
                  <a:lnTo>
                    <a:pt x="9" y="215"/>
                  </a:lnTo>
                  <a:lnTo>
                    <a:pt x="0" y="229"/>
                  </a:lnTo>
                  <a:close/>
                </a:path>
              </a:pathLst>
            </a:custGeom>
            <a:solidFill>
              <a:srgbClr val="6DAAC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69" name="Freeform 145"/>
            <p:cNvSpPr>
              <a:spLocks/>
            </p:cNvSpPr>
            <p:nvPr/>
          </p:nvSpPr>
          <p:spPr bwMode="auto">
            <a:xfrm>
              <a:off x="3873" y="1868"/>
              <a:ext cx="30" cy="31"/>
            </a:xfrm>
            <a:custGeom>
              <a:avLst/>
              <a:gdLst>
                <a:gd name="T0" fmla="*/ 0 w 30"/>
                <a:gd name="T1" fmla="*/ 9 h 31"/>
                <a:gd name="T2" fmla="*/ 13 w 30"/>
                <a:gd name="T3" fmla="*/ 0 h 31"/>
                <a:gd name="T4" fmla="*/ 30 w 30"/>
                <a:gd name="T5" fmla="*/ 23 h 31"/>
                <a:gd name="T6" fmla="*/ 20 w 30"/>
                <a:gd name="T7" fmla="*/ 31 h 31"/>
                <a:gd name="T8" fmla="*/ 0 w 30"/>
                <a:gd name="T9" fmla="*/ 9 h 31"/>
              </a:gdLst>
              <a:ahLst/>
              <a:cxnLst>
                <a:cxn ang="0">
                  <a:pos x="T0" y="T1"/>
                </a:cxn>
                <a:cxn ang="0">
                  <a:pos x="T2" y="T3"/>
                </a:cxn>
                <a:cxn ang="0">
                  <a:pos x="T4" y="T5"/>
                </a:cxn>
                <a:cxn ang="0">
                  <a:pos x="T6" y="T7"/>
                </a:cxn>
                <a:cxn ang="0">
                  <a:pos x="T8" y="T9"/>
                </a:cxn>
              </a:cxnLst>
              <a:rect l="0" t="0" r="r" b="b"/>
              <a:pathLst>
                <a:path w="30" h="31">
                  <a:moveTo>
                    <a:pt x="0" y="9"/>
                  </a:moveTo>
                  <a:lnTo>
                    <a:pt x="13" y="0"/>
                  </a:lnTo>
                  <a:lnTo>
                    <a:pt x="30" y="23"/>
                  </a:lnTo>
                  <a:lnTo>
                    <a:pt x="20" y="31"/>
                  </a:lnTo>
                  <a:lnTo>
                    <a:pt x="0" y="9"/>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70" name="Freeform 146"/>
            <p:cNvSpPr>
              <a:spLocks/>
            </p:cNvSpPr>
            <p:nvPr/>
          </p:nvSpPr>
          <p:spPr bwMode="auto">
            <a:xfrm>
              <a:off x="3821" y="1816"/>
              <a:ext cx="33" cy="30"/>
            </a:xfrm>
            <a:custGeom>
              <a:avLst/>
              <a:gdLst>
                <a:gd name="T0" fmla="*/ 0 w 33"/>
                <a:gd name="T1" fmla="*/ 12 h 30"/>
                <a:gd name="T2" fmla="*/ 21 w 33"/>
                <a:gd name="T3" fmla="*/ 30 h 30"/>
                <a:gd name="T4" fmla="*/ 33 w 33"/>
                <a:gd name="T5" fmla="*/ 19 h 30"/>
                <a:gd name="T6" fmla="*/ 32 w 33"/>
                <a:gd name="T7" fmla="*/ 17 h 30"/>
                <a:gd name="T8" fmla="*/ 9 w 33"/>
                <a:gd name="T9" fmla="*/ 0 h 30"/>
                <a:gd name="T10" fmla="*/ 0 w 33"/>
                <a:gd name="T11" fmla="*/ 12 h 30"/>
              </a:gdLst>
              <a:ahLst/>
              <a:cxnLst>
                <a:cxn ang="0">
                  <a:pos x="T0" y="T1"/>
                </a:cxn>
                <a:cxn ang="0">
                  <a:pos x="T2" y="T3"/>
                </a:cxn>
                <a:cxn ang="0">
                  <a:pos x="T4" y="T5"/>
                </a:cxn>
                <a:cxn ang="0">
                  <a:pos x="T6" y="T7"/>
                </a:cxn>
                <a:cxn ang="0">
                  <a:pos x="T8" y="T9"/>
                </a:cxn>
                <a:cxn ang="0">
                  <a:pos x="T10" y="T11"/>
                </a:cxn>
              </a:cxnLst>
              <a:rect l="0" t="0" r="r" b="b"/>
              <a:pathLst>
                <a:path w="33" h="30">
                  <a:moveTo>
                    <a:pt x="0" y="12"/>
                  </a:moveTo>
                  <a:lnTo>
                    <a:pt x="21" y="30"/>
                  </a:lnTo>
                  <a:lnTo>
                    <a:pt x="33" y="19"/>
                  </a:lnTo>
                  <a:lnTo>
                    <a:pt x="32" y="17"/>
                  </a:lnTo>
                  <a:lnTo>
                    <a:pt x="9" y="0"/>
                  </a:lnTo>
                  <a:lnTo>
                    <a:pt x="0" y="12"/>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71" name="Freeform 147"/>
            <p:cNvSpPr>
              <a:spLocks/>
            </p:cNvSpPr>
            <p:nvPr/>
          </p:nvSpPr>
          <p:spPr bwMode="auto">
            <a:xfrm>
              <a:off x="3010" y="1823"/>
              <a:ext cx="32" cy="30"/>
            </a:xfrm>
            <a:custGeom>
              <a:avLst/>
              <a:gdLst>
                <a:gd name="T0" fmla="*/ 11 w 32"/>
                <a:gd name="T1" fmla="*/ 30 h 30"/>
                <a:gd name="T2" fmla="*/ 19 w 32"/>
                <a:gd name="T3" fmla="*/ 23 h 30"/>
                <a:gd name="T4" fmla="*/ 32 w 32"/>
                <a:gd name="T5" fmla="*/ 12 h 30"/>
                <a:gd name="T6" fmla="*/ 23 w 32"/>
                <a:gd name="T7" fmla="*/ 0 h 30"/>
                <a:gd name="T8" fmla="*/ 9 w 32"/>
                <a:gd name="T9" fmla="*/ 10 h 30"/>
                <a:gd name="T10" fmla="*/ 0 w 32"/>
                <a:gd name="T11" fmla="*/ 19 h 30"/>
                <a:gd name="T12" fmla="*/ 11 w 3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2" h="30">
                  <a:moveTo>
                    <a:pt x="11" y="30"/>
                  </a:moveTo>
                  <a:lnTo>
                    <a:pt x="19" y="23"/>
                  </a:lnTo>
                  <a:lnTo>
                    <a:pt x="32" y="12"/>
                  </a:lnTo>
                  <a:lnTo>
                    <a:pt x="23" y="0"/>
                  </a:lnTo>
                  <a:lnTo>
                    <a:pt x="9" y="10"/>
                  </a:lnTo>
                  <a:lnTo>
                    <a:pt x="0" y="19"/>
                  </a:lnTo>
                  <a:lnTo>
                    <a:pt x="11" y="3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72" name="Freeform 148"/>
            <p:cNvSpPr>
              <a:spLocks/>
            </p:cNvSpPr>
            <p:nvPr/>
          </p:nvSpPr>
          <p:spPr bwMode="auto">
            <a:xfrm>
              <a:off x="2962" y="1875"/>
              <a:ext cx="29" cy="31"/>
            </a:xfrm>
            <a:custGeom>
              <a:avLst/>
              <a:gdLst>
                <a:gd name="T0" fmla="*/ 10 w 29"/>
                <a:gd name="T1" fmla="*/ 31 h 31"/>
                <a:gd name="T2" fmla="*/ 0 w 29"/>
                <a:gd name="T3" fmla="*/ 23 h 31"/>
                <a:gd name="T4" fmla="*/ 19 w 29"/>
                <a:gd name="T5" fmla="*/ 0 h 31"/>
                <a:gd name="T6" fmla="*/ 29 w 29"/>
                <a:gd name="T7" fmla="*/ 9 h 31"/>
                <a:gd name="T8" fmla="*/ 10 w 29"/>
                <a:gd name="T9" fmla="*/ 31 h 31"/>
              </a:gdLst>
              <a:ahLst/>
              <a:cxnLst>
                <a:cxn ang="0">
                  <a:pos x="T0" y="T1"/>
                </a:cxn>
                <a:cxn ang="0">
                  <a:pos x="T2" y="T3"/>
                </a:cxn>
                <a:cxn ang="0">
                  <a:pos x="T4" y="T5"/>
                </a:cxn>
                <a:cxn ang="0">
                  <a:pos x="T6" y="T7"/>
                </a:cxn>
                <a:cxn ang="0">
                  <a:pos x="T8" y="T9"/>
                </a:cxn>
              </a:cxnLst>
              <a:rect l="0" t="0" r="r" b="b"/>
              <a:pathLst>
                <a:path w="29" h="31">
                  <a:moveTo>
                    <a:pt x="10" y="31"/>
                  </a:moveTo>
                  <a:lnTo>
                    <a:pt x="0" y="23"/>
                  </a:lnTo>
                  <a:lnTo>
                    <a:pt x="19" y="0"/>
                  </a:lnTo>
                  <a:lnTo>
                    <a:pt x="29" y="9"/>
                  </a:lnTo>
                  <a:lnTo>
                    <a:pt x="10" y="31"/>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73" name="Freeform 149"/>
            <p:cNvSpPr>
              <a:spLocks/>
            </p:cNvSpPr>
            <p:nvPr/>
          </p:nvSpPr>
          <p:spPr bwMode="auto">
            <a:xfrm>
              <a:off x="4617" y="1023"/>
              <a:ext cx="512" cy="769"/>
            </a:xfrm>
            <a:custGeom>
              <a:avLst/>
              <a:gdLst>
                <a:gd name="T0" fmla="*/ 512 w 512"/>
                <a:gd name="T1" fmla="*/ 0 h 769"/>
                <a:gd name="T2" fmla="*/ 460 w 512"/>
                <a:gd name="T3" fmla="*/ 3 h 769"/>
                <a:gd name="T4" fmla="*/ 410 w 512"/>
                <a:gd name="T5" fmla="*/ 8 h 769"/>
                <a:gd name="T6" fmla="*/ 361 w 512"/>
                <a:gd name="T7" fmla="*/ 19 h 769"/>
                <a:gd name="T8" fmla="*/ 314 w 512"/>
                <a:gd name="T9" fmla="*/ 31 h 769"/>
                <a:gd name="T10" fmla="*/ 269 w 512"/>
                <a:gd name="T11" fmla="*/ 48 h 769"/>
                <a:gd name="T12" fmla="*/ 225 w 512"/>
                <a:gd name="T13" fmla="*/ 67 h 769"/>
                <a:gd name="T14" fmla="*/ 187 w 512"/>
                <a:gd name="T15" fmla="*/ 90 h 769"/>
                <a:gd name="T16" fmla="*/ 151 w 512"/>
                <a:gd name="T17" fmla="*/ 114 h 769"/>
                <a:gd name="T18" fmla="*/ 118 w 512"/>
                <a:gd name="T19" fmla="*/ 142 h 769"/>
                <a:gd name="T20" fmla="*/ 88 w 512"/>
                <a:gd name="T21" fmla="*/ 171 h 769"/>
                <a:gd name="T22" fmla="*/ 62 w 512"/>
                <a:gd name="T23" fmla="*/ 203 h 769"/>
                <a:gd name="T24" fmla="*/ 40 w 512"/>
                <a:gd name="T25" fmla="*/ 236 h 769"/>
                <a:gd name="T26" fmla="*/ 22 w 512"/>
                <a:gd name="T27" fmla="*/ 270 h 769"/>
                <a:gd name="T28" fmla="*/ 10 w 512"/>
                <a:gd name="T29" fmla="*/ 309 h 769"/>
                <a:gd name="T30" fmla="*/ 3 w 512"/>
                <a:gd name="T31" fmla="*/ 345 h 769"/>
                <a:gd name="T32" fmla="*/ 0 w 512"/>
                <a:gd name="T33" fmla="*/ 385 h 769"/>
                <a:gd name="T34" fmla="*/ 3 w 512"/>
                <a:gd name="T35" fmla="*/ 423 h 769"/>
                <a:gd name="T36" fmla="*/ 10 w 512"/>
                <a:gd name="T37" fmla="*/ 461 h 769"/>
                <a:gd name="T38" fmla="*/ 22 w 512"/>
                <a:gd name="T39" fmla="*/ 498 h 769"/>
                <a:gd name="T40" fmla="*/ 40 w 512"/>
                <a:gd name="T41" fmla="*/ 534 h 769"/>
                <a:gd name="T42" fmla="*/ 62 w 512"/>
                <a:gd name="T43" fmla="*/ 567 h 769"/>
                <a:gd name="T44" fmla="*/ 88 w 512"/>
                <a:gd name="T45" fmla="*/ 599 h 769"/>
                <a:gd name="T46" fmla="*/ 118 w 512"/>
                <a:gd name="T47" fmla="*/ 628 h 769"/>
                <a:gd name="T48" fmla="*/ 151 w 512"/>
                <a:gd name="T49" fmla="*/ 656 h 769"/>
                <a:gd name="T50" fmla="*/ 187 w 512"/>
                <a:gd name="T51" fmla="*/ 680 h 769"/>
                <a:gd name="T52" fmla="*/ 225 w 512"/>
                <a:gd name="T53" fmla="*/ 703 h 769"/>
                <a:gd name="T54" fmla="*/ 269 w 512"/>
                <a:gd name="T55" fmla="*/ 722 h 769"/>
                <a:gd name="T56" fmla="*/ 314 w 512"/>
                <a:gd name="T57" fmla="*/ 739 h 769"/>
                <a:gd name="T58" fmla="*/ 361 w 512"/>
                <a:gd name="T59" fmla="*/ 751 h 769"/>
                <a:gd name="T60" fmla="*/ 410 w 512"/>
                <a:gd name="T61" fmla="*/ 762 h 769"/>
                <a:gd name="T62" fmla="*/ 460 w 512"/>
                <a:gd name="T63" fmla="*/ 767 h 769"/>
                <a:gd name="T64" fmla="*/ 512 w 512"/>
                <a:gd name="T65" fmla="*/ 76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 h="769">
                  <a:moveTo>
                    <a:pt x="512" y="769"/>
                  </a:moveTo>
                  <a:lnTo>
                    <a:pt x="512" y="0"/>
                  </a:lnTo>
                  <a:lnTo>
                    <a:pt x="486" y="1"/>
                  </a:lnTo>
                  <a:lnTo>
                    <a:pt x="460" y="3"/>
                  </a:lnTo>
                  <a:lnTo>
                    <a:pt x="436" y="5"/>
                  </a:lnTo>
                  <a:lnTo>
                    <a:pt x="410" y="8"/>
                  </a:lnTo>
                  <a:lnTo>
                    <a:pt x="385" y="13"/>
                  </a:lnTo>
                  <a:lnTo>
                    <a:pt x="361" y="19"/>
                  </a:lnTo>
                  <a:lnTo>
                    <a:pt x="337" y="24"/>
                  </a:lnTo>
                  <a:lnTo>
                    <a:pt x="314" y="31"/>
                  </a:lnTo>
                  <a:lnTo>
                    <a:pt x="291" y="39"/>
                  </a:lnTo>
                  <a:lnTo>
                    <a:pt x="269" y="48"/>
                  </a:lnTo>
                  <a:lnTo>
                    <a:pt x="246" y="57"/>
                  </a:lnTo>
                  <a:lnTo>
                    <a:pt x="225" y="67"/>
                  </a:lnTo>
                  <a:lnTo>
                    <a:pt x="206" y="78"/>
                  </a:lnTo>
                  <a:lnTo>
                    <a:pt x="187" y="90"/>
                  </a:lnTo>
                  <a:lnTo>
                    <a:pt x="168" y="102"/>
                  </a:lnTo>
                  <a:lnTo>
                    <a:pt x="151" y="114"/>
                  </a:lnTo>
                  <a:lnTo>
                    <a:pt x="133" y="128"/>
                  </a:lnTo>
                  <a:lnTo>
                    <a:pt x="118" y="142"/>
                  </a:lnTo>
                  <a:lnTo>
                    <a:pt x="102" y="156"/>
                  </a:lnTo>
                  <a:lnTo>
                    <a:pt x="88" y="171"/>
                  </a:lnTo>
                  <a:lnTo>
                    <a:pt x="74" y="187"/>
                  </a:lnTo>
                  <a:lnTo>
                    <a:pt x="62" y="203"/>
                  </a:lnTo>
                  <a:lnTo>
                    <a:pt x="50" y="218"/>
                  </a:lnTo>
                  <a:lnTo>
                    <a:pt x="40" y="236"/>
                  </a:lnTo>
                  <a:lnTo>
                    <a:pt x="31" y="253"/>
                  </a:lnTo>
                  <a:lnTo>
                    <a:pt x="22" y="270"/>
                  </a:lnTo>
                  <a:lnTo>
                    <a:pt x="15" y="290"/>
                  </a:lnTo>
                  <a:lnTo>
                    <a:pt x="10" y="309"/>
                  </a:lnTo>
                  <a:lnTo>
                    <a:pt x="7" y="326"/>
                  </a:lnTo>
                  <a:lnTo>
                    <a:pt x="3" y="345"/>
                  </a:lnTo>
                  <a:lnTo>
                    <a:pt x="1" y="366"/>
                  </a:lnTo>
                  <a:lnTo>
                    <a:pt x="0" y="385"/>
                  </a:lnTo>
                  <a:lnTo>
                    <a:pt x="1" y="404"/>
                  </a:lnTo>
                  <a:lnTo>
                    <a:pt x="3" y="423"/>
                  </a:lnTo>
                  <a:lnTo>
                    <a:pt x="7" y="442"/>
                  </a:lnTo>
                  <a:lnTo>
                    <a:pt x="10" y="461"/>
                  </a:lnTo>
                  <a:lnTo>
                    <a:pt x="15" y="481"/>
                  </a:lnTo>
                  <a:lnTo>
                    <a:pt x="22" y="498"/>
                  </a:lnTo>
                  <a:lnTo>
                    <a:pt x="31" y="517"/>
                  </a:lnTo>
                  <a:lnTo>
                    <a:pt x="40" y="534"/>
                  </a:lnTo>
                  <a:lnTo>
                    <a:pt x="50" y="550"/>
                  </a:lnTo>
                  <a:lnTo>
                    <a:pt x="62" y="567"/>
                  </a:lnTo>
                  <a:lnTo>
                    <a:pt x="74" y="583"/>
                  </a:lnTo>
                  <a:lnTo>
                    <a:pt x="88" y="599"/>
                  </a:lnTo>
                  <a:lnTo>
                    <a:pt x="102" y="614"/>
                  </a:lnTo>
                  <a:lnTo>
                    <a:pt x="118" y="628"/>
                  </a:lnTo>
                  <a:lnTo>
                    <a:pt x="133" y="642"/>
                  </a:lnTo>
                  <a:lnTo>
                    <a:pt x="151" y="656"/>
                  </a:lnTo>
                  <a:lnTo>
                    <a:pt x="168" y="668"/>
                  </a:lnTo>
                  <a:lnTo>
                    <a:pt x="187" y="680"/>
                  </a:lnTo>
                  <a:lnTo>
                    <a:pt x="206" y="692"/>
                  </a:lnTo>
                  <a:lnTo>
                    <a:pt x="225" y="703"/>
                  </a:lnTo>
                  <a:lnTo>
                    <a:pt x="246" y="713"/>
                  </a:lnTo>
                  <a:lnTo>
                    <a:pt x="269" y="722"/>
                  </a:lnTo>
                  <a:lnTo>
                    <a:pt x="291" y="731"/>
                  </a:lnTo>
                  <a:lnTo>
                    <a:pt x="314" y="739"/>
                  </a:lnTo>
                  <a:lnTo>
                    <a:pt x="337" y="746"/>
                  </a:lnTo>
                  <a:lnTo>
                    <a:pt x="361" y="751"/>
                  </a:lnTo>
                  <a:lnTo>
                    <a:pt x="385" y="757"/>
                  </a:lnTo>
                  <a:lnTo>
                    <a:pt x="410" y="762"/>
                  </a:lnTo>
                  <a:lnTo>
                    <a:pt x="436" y="765"/>
                  </a:lnTo>
                  <a:lnTo>
                    <a:pt x="460" y="767"/>
                  </a:lnTo>
                  <a:lnTo>
                    <a:pt x="486" y="769"/>
                  </a:lnTo>
                  <a:lnTo>
                    <a:pt x="512" y="769"/>
                  </a:lnTo>
                  <a:close/>
                </a:path>
              </a:pathLst>
            </a:custGeom>
            <a:solidFill>
              <a:srgbClr val="CCCC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74" name="Freeform 150"/>
            <p:cNvSpPr>
              <a:spLocks/>
            </p:cNvSpPr>
            <p:nvPr/>
          </p:nvSpPr>
          <p:spPr bwMode="auto">
            <a:xfrm>
              <a:off x="5068" y="1017"/>
              <a:ext cx="30" cy="18"/>
            </a:xfrm>
            <a:custGeom>
              <a:avLst/>
              <a:gdLst>
                <a:gd name="T0" fmla="*/ 2 w 30"/>
                <a:gd name="T1" fmla="*/ 18 h 18"/>
                <a:gd name="T2" fmla="*/ 14 w 30"/>
                <a:gd name="T3" fmla="*/ 16 h 18"/>
                <a:gd name="T4" fmla="*/ 30 w 30"/>
                <a:gd name="T5" fmla="*/ 14 h 18"/>
                <a:gd name="T6" fmla="*/ 30 w 30"/>
                <a:gd name="T7" fmla="*/ 0 h 18"/>
                <a:gd name="T8" fmla="*/ 12 w 30"/>
                <a:gd name="T9" fmla="*/ 0 h 18"/>
                <a:gd name="T10" fmla="*/ 0 w 30"/>
                <a:gd name="T11" fmla="*/ 2 h 18"/>
                <a:gd name="T12" fmla="*/ 2 w 3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0" h="18">
                  <a:moveTo>
                    <a:pt x="2" y="18"/>
                  </a:moveTo>
                  <a:lnTo>
                    <a:pt x="14" y="16"/>
                  </a:lnTo>
                  <a:lnTo>
                    <a:pt x="30" y="14"/>
                  </a:lnTo>
                  <a:lnTo>
                    <a:pt x="30" y="0"/>
                  </a:lnTo>
                  <a:lnTo>
                    <a:pt x="12" y="0"/>
                  </a:lnTo>
                  <a:lnTo>
                    <a:pt x="0" y="2"/>
                  </a:lnTo>
                  <a:lnTo>
                    <a:pt x="2" y="18"/>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75" name="Freeform 151"/>
            <p:cNvSpPr>
              <a:spLocks/>
            </p:cNvSpPr>
            <p:nvPr/>
          </p:nvSpPr>
          <p:spPr bwMode="auto">
            <a:xfrm>
              <a:off x="4995" y="1024"/>
              <a:ext cx="32" cy="21"/>
            </a:xfrm>
            <a:custGeom>
              <a:avLst/>
              <a:gdLst>
                <a:gd name="T0" fmla="*/ 2 w 32"/>
                <a:gd name="T1" fmla="*/ 21 h 21"/>
                <a:gd name="T2" fmla="*/ 0 w 32"/>
                <a:gd name="T3" fmla="*/ 5 h 21"/>
                <a:gd name="T4" fmla="*/ 30 w 32"/>
                <a:gd name="T5" fmla="*/ 0 h 21"/>
                <a:gd name="T6" fmla="*/ 32 w 32"/>
                <a:gd name="T7" fmla="*/ 16 h 21"/>
                <a:gd name="T8" fmla="*/ 2 w 32"/>
                <a:gd name="T9" fmla="*/ 21 h 21"/>
              </a:gdLst>
              <a:ahLst/>
              <a:cxnLst>
                <a:cxn ang="0">
                  <a:pos x="T0" y="T1"/>
                </a:cxn>
                <a:cxn ang="0">
                  <a:pos x="T2" y="T3"/>
                </a:cxn>
                <a:cxn ang="0">
                  <a:pos x="T4" y="T5"/>
                </a:cxn>
                <a:cxn ang="0">
                  <a:pos x="T6" y="T7"/>
                </a:cxn>
                <a:cxn ang="0">
                  <a:pos x="T8" y="T9"/>
                </a:cxn>
              </a:cxnLst>
              <a:rect l="0" t="0" r="r" b="b"/>
              <a:pathLst>
                <a:path w="32" h="21">
                  <a:moveTo>
                    <a:pt x="2" y="21"/>
                  </a:moveTo>
                  <a:lnTo>
                    <a:pt x="0" y="5"/>
                  </a:lnTo>
                  <a:lnTo>
                    <a:pt x="30" y="0"/>
                  </a:lnTo>
                  <a:lnTo>
                    <a:pt x="32" y="16"/>
                  </a:lnTo>
                  <a:lnTo>
                    <a:pt x="2" y="21"/>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76" name="Freeform 152"/>
            <p:cNvSpPr>
              <a:spLocks/>
            </p:cNvSpPr>
            <p:nvPr/>
          </p:nvSpPr>
          <p:spPr bwMode="auto">
            <a:xfrm>
              <a:off x="4924" y="1040"/>
              <a:ext cx="31" cy="22"/>
            </a:xfrm>
            <a:custGeom>
              <a:avLst/>
              <a:gdLst>
                <a:gd name="T0" fmla="*/ 4 w 31"/>
                <a:gd name="T1" fmla="*/ 22 h 22"/>
                <a:gd name="T2" fmla="*/ 11 w 31"/>
                <a:gd name="T3" fmla="*/ 21 h 22"/>
                <a:gd name="T4" fmla="*/ 31 w 31"/>
                <a:gd name="T5" fmla="*/ 16 h 22"/>
                <a:gd name="T6" fmla="*/ 28 w 31"/>
                <a:gd name="T7" fmla="*/ 0 h 22"/>
                <a:gd name="T8" fmla="*/ 7 w 31"/>
                <a:gd name="T9" fmla="*/ 7 h 22"/>
                <a:gd name="T10" fmla="*/ 0 w 31"/>
                <a:gd name="T11" fmla="*/ 9 h 22"/>
                <a:gd name="T12" fmla="*/ 4 w 31"/>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31" h="22">
                  <a:moveTo>
                    <a:pt x="4" y="22"/>
                  </a:moveTo>
                  <a:lnTo>
                    <a:pt x="11" y="21"/>
                  </a:lnTo>
                  <a:lnTo>
                    <a:pt x="31" y="16"/>
                  </a:lnTo>
                  <a:lnTo>
                    <a:pt x="28" y="0"/>
                  </a:lnTo>
                  <a:lnTo>
                    <a:pt x="7" y="7"/>
                  </a:lnTo>
                  <a:lnTo>
                    <a:pt x="0" y="9"/>
                  </a:lnTo>
                  <a:lnTo>
                    <a:pt x="4" y="22"/>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77" name="Freeform 153"/>
            <p:cNvSpPr>
              <a:spLocks/>
            </p:cNvSpPr>
            <p:nvPr/>
          </p:nvSpPr>
          <p:spPr bwMode="auto">
            <a:xfrm>
              <a:off x="4856" y="1064"/>
              <a:ext cx="32" cy="26"/>
            </a:xfrm>
            <a:custGeom>
              <a:avLst/>
              <a:gdLst>
                <a:gd name="T0" fmla="*/ 6 w 32"/>
                <a:gd name="T1" fmla="*/ 26 h 26"/>
                <a:gd name="T2" fmla="*/ 0 w 32"/>
                <a:gd name="T3" fmla="*/ 12 h 26"/>
                <a:gd name="T4" fmla="*/ 26 w 32"/>
                <a:gd name="T5" fmla="*/ 0 h 26"/>
                <a:gd name="T6" fmla="*/ 32 w 32"/>
                <a:gd name="T7" fmla="*/ 14 h 26"/>
                <a:gd name="T8" fmla="*/ 6 w 32"/>
                <a:gd name="T9" fmla="*/ 26 h 26"/>
              </a:gdLst>
              <a:ahLst/>
              <a:cxnLst>
                <a:cxn ang="0">
                  <a:pos x="T0" y="T1"/>
                </a:cxn>
                <a:cxn ang="0">
                  <a:pos x="T2" y="T3"/>
                </a:cxn>
                <a:cxn ang="0">
                  <a:pos x="T4" y="T5"/>
                </a:cxn>
                <a:cxn ang="0">
                  <a:pos x="T6" y="T7"/>
                </a:cxn>
                <a:cxn ang="0">
                  <a:pos x="T8" y="T9"/>
                </a:cxn>
              </a:cxnLst>
              <a:rect l="0" t="0" r="r" b="b"/>
              <a:pathLst>
                <a:path w="32" h="26">
                  <a:moveTo>
                    <a:pt x="6" y="26"/>
                  </a:moveTo>
                  <a:lnTo>
                    <a:pt x="0" y="12"/>
                  </a:lnTo>
                  <a:lnTo>
                    <a:pt x="26" y="0"/>
                  </a:lnTo>
                  <a:lnTo>
                    <a:pt x="32" y="14"/>
                  </a:lnTo>
                  <a:lnTo>
                    <a:pt x="6" y="26"/>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78" name="Freeform 154"/>
            <p:cNvSpPr>
              <a:spLocks/>
            </p:cNvSpPr>
            <p:nvPr/>
          </p:nvSpPr>
          <p:spPr bwMode="auto">
            <a:xfrm>
              <a:off x="4790" y="1097"/>
              <a:ext cx="33" cy="28"/>
            </a:xfrm>
            <a:custGeom>
              <a:avLst/>
              <a:gdLst>
                <a:gd name="T0" fmla="*/ 9 w 33"/>
                <a:gd name="T1" fmla="*/ 28 h 28"/>
                <a:gd name="T2" fmla="*/ 19 w 33"/>
                <a:gd name="T3" fmla="*/ 21 h 28"/>
                <a:gd name="T4" fmla="*/ 33 w 33"/>
                <a:gd name="T5" fmla="*/ 12 h 28"/>
                <a:gd name="T6" fmla="*/ 26 w 33"/>
                <a:gd name="T7" fmla="*/ 0 h 28"/>
                <a:gd name="T8" fmla="*/ 13 w 33"/>
                <a:gd name="T9" fmla="*/ 9 h 28"/>
                <a:gd name="T10" fmla="*/ 0 w 33"/>
                <a:gd name="T11" fmla="*/ 16 h 28"/>
                <a:gd name="T12" fmla="*/ 9 w 3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33" h="28">
                  <a:moveTo>
                    <a:pt x="9" y="28"/>
                  </a:moveTo>
                  <a:lnTo>
                    <a:pt x="19" y="21"/>
                  </a:lnTo>
                  <a:lnTo>
                    <a:pt x="33" y="12"/>
                  </a:lnTo>
                  <a:lnTo>
                    <a:pt x="26" y="0"/>
                  </a:lnTo>
                  <a:lnTo>
                    <a:pt x="13" y="9"/>
                  </a:lnTo>
                  <a:lnTo>
                    <a:pt x="0" y="16"/>
                  </a:lnTo>
                  <a:lnTo>
                    <a:pt x="9" y="28"/>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79" name="Freeform 155"/>
            <p:cNvSpPr>
              <a:spLocks/>
            </p:cNvSpPr>
            <p:nvPr/>
          </p:nvSpPr>
          <p:spPr bwMode="auto">
            <a:xfrm>
              <a:off x="4731" y="1139"/>
              <a:ext cx="32" cy="29"/>
            </a:xfrm>
            <a:custGeom>
              <a:avLst/>
              <a:gdLst>
                <a:gd name="T0" fmla="*/ 9 w 32"/>
                <a:gd name="T1" fmla="*/ 29 h 29"/>
                <a:gd name="T2" fmla="*/ 0 w 32"/>
                <a:gd name="T3" fmla="*/ 17 h 29"/>
                <a:gd name="T4" fmla="*/ 23 w 32"/>
                <a:gd name="T5" fmla="*/ 0 h 29"/>
                <a:gd name="T6" fmla="*/ 32 w 32"/>
                <a:gd name="T7" fmla="*/ 10 h 29"/>
                <a:gd name="T8" fmla="*/ 9 w 32"/>
                <a:gd name="T9" fmla="*/ 29 h 29"/>
              </a:gdLst>
              <a:ahLst/>
              <a:cxnLst>
                <a:cxn ang="0">
                  <a:pos x="T0" y="T1"/>
                </a:cxn>
                <a:cxn ang="0">
                  <a:pos x="T2" y="T3"/>
                </a:cxn>
                <a:cxn ang="0">
                  <a:pos x="T4" y="T5"/>
                </a:cxn>
                <a:cxn ang="0">
                  <a:pos x="T6" y="T7"/>
                </a:cxn>
                <a:cxn ang="0">
                  <a:pos x="T8" y="T9"/>
                </a:cxn>
              </a:cxnLst>
              <a:rect l="0" t="0" r="r" b="b"/>
              <a:pathLst>
                <a:path w="32" h="29">
                  <a:moveTo>
                    <a:pt x="9" y="29"/>
                  </a:moveTo>
                  <a:lnTo>
                    <a:pt x="0" y="17"/>
                  </a:lnTo>
                  <a:lnTo>
                    <a:pt x="23" y="0"/>
                  </a:lnTo>
                  <a:lnTo>
                    <a:pt x="32" y="10"/>
                  </a:lnTo>
                  <a:lnTo>
                    <a:pt x="9" y="29"/>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80" name="Freeform 156"/>
            <p:cNvSpPr>
              <a:spLocks/>
            </p:cNvSpPr>
            <p:nvPr/>
          </p:nvSpPr>
          <p:spPr bwMode="auto">
            <a:xfrm>
              <a:off x="4681" y="1189"/>
              <a:ext cx="30" cy="31"/>
            </a:xfrm>
            <a:custGeom>
              <a:avLst/>
              <a:gdLst>
                <a:gd name="T0" fmla="*/ 10 w 30"/>
                <a:gd name="T1" fmla="*/ 31 h 31"/>
                <a:gd name="T2" fmla="*/ 0 w 30"/>
                <a:gd name="T3" fmla="*/ 23 h 31"/>
                <a:gd name="T4" fmla="*/ 19 w 30"/>
                <a:gd name="T5" fmla="*/ 0 h 31"/>
                <a:gd name="T6" fmla="*/ 30 w 30"/>
                <a:gd name="T7" fmla="*/ 9 h 31"/>
                <a:gd name="T8" fmla="*/ 10 w 30"/>
                <a:gd name="T9" fmla="*/ 31 h 31"/>
              </a:gdLst>
              <a:ahLst/>
              <a:cxnLst>
                <a:cxn ang="0">
                  <a:pos x="T0" y="T1"/>
                </a:cxn>
                <a:cxn ang="0">
                  <a:pos x="T2" y="T3"/>
                </a:cxn>
                <a:cxn ang="0">
                  <a:pos x="T4" y="T5"/>
                </a:cxn>
                <a:cxn ang="0">
                  <a:pos x="T6" y="T7"/>
                </a:cxn>
                <a:cxn ang="0">
                  <a:pos x="T8" y="T9"/>
                </a:cxn>
              </a:cxnLst>
              <a:rect l="0" t="0" r="r" b="b"/>
              <a:pathLst>
                <a:path w="30" h="31">
                  <a:moveTo>
                    <a:pt x="10" y="31"/>
                  </a:moveTo>
                  <a:lnTo>
                    <a:pt x="0" y="23"/>
                  </a:lnTo>
                  <a:lnTo>
                    <a:pt x="19" y="0"/>
                  </a:lnTo>
                  <a:lnTo>
                    <a:pt x="30" y="9"/>
                  </a:lnTo>
                  <a:lnTo>
                    <a:pt x="10" y="31"/>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81" name="Freeform 157"/>
            <p:cNvSpPr>
              <a:spLocks/>
            </p:cNvSpPr>
            <p:nvPr/>
          </p:nvSpPr>
          <p:spPr bwMode="auto">
            <a:xfrm>
              <a:off x="4643" y="1248"/>
              <a:ext cx="24" cy="33"/>
            </a:xfrm>
            <a:custGeom>
              <a:avLst/>
              <a:gdLst>
                <a:gd name="T0" fmla="*/ 12 w 24"/>
                <a:gd name="T1" fmla="*/ 33 h 33"/>
                <a:gd name="T2" fmla="*/ 21 w 24"/>
                <a:gd name="T3" fmla="*/ 14 h 33"/>
                <a:gd name="T4" fmla="*/ 24 w 24"/>
                <a:gd name="T5" fmla="*/ 9 h 33"/>
                <a:gd name="T6" fmla="*/ 14 w 24"/>
                <a:gd name="T7" fmla="*/ 0 h 33"/>
                <a:gd name="T8" fmla="*/ 8 w 24"/>
                <a:gd name="T9" fmla="*/ 7 h 33"/>
                <a:gd name="T10" fmla="*/ 0 w 24"/>
                <a:gd name="T11" fmla="*/ 26 h 33"/>
                <a:gd name="T12" fmla="*/ 12 w 24"/>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24" h="33">
                  <a:moveTo>
                    <a:pt x="12" y="33"/>
                  </a:moveTo>
                  <a:lnTo>
                    <a:pt x="21" y="14"/>
                  </a:lnTo>
                  <a:lnTo>
                    <a:pt x="24" y="9"/>
                  </a:lnTo>
                  <a:lnTo>
                    <a:pt x="14" y="0"/>
                  </a:lnTo>
                  <a:lnTo>
                    <a:pt x="8" y="7"/>
                  </a:lnTo>
                  <a:lnTo>
                    <a:pt x="0" y="26"/>
                  </a:lnTo>
                  <a:lnTo>
                    <a:pt x="12" y="33"/>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82" name="Freeform 158"/>
            <p:cNvSpPr>
              <a:spLocks/>
            </p:cNvSpPr>
            <p:nvPr/>
          </p:nvSpPr>
          <p:spPr bwMode="auto">
            <a:xfrm>
              <a:off x="4617" y="1316"/>
              <a:ext cx="22" cy="33"/>
            </a:xfrm>
            <a:custGeom>
              <a:avLst/>
              <a:gdLst>
                <a:gd name="T0" fmla="*/ 14 w 22"/>
                <a:gd name="T1" fmla="*/ 33 h 33"/>
                <a:gd name="T2" fmla="*/ 17 w 22"/>
                <a:gd name="T3" fmla="*/ 16 h 33"/>
                <a:gd name="T4" fmla="*/ 22 w 22"/>
                <a:gd name="T5" fmla="*/ 5 h 33"/>
                <a:gd name="T6" fmla="*/ 8 w 22"/>
                <a:gd name="T7" fmla="*/ 0 h 33"/>
                <a:gd name="T8" fmla="*/ 3 w 22"/>
                <a:gd name="T9" fmla="*/ 12 h 33"/>
                <a:gd name="T10" fmla="*/ 0 w 22"/>
                <a:gd name="T11" fmla="*/ 28 h 33"/>
                <a:gd name="T12" fmla="*/ 14 w 22"/>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22" h="33">
                  <a:moveTo>
                    <a:pt x="14" y="33"/>
                  </a:moveTo>
                  <a:lnTo>
                    <a:pt x="17" y="16"/>
                  </a:lnTo>
                  <a:lnTo>
                    <a:pt x="22" y="5"/>
                  </a:lnTo>
                  <a:lnTo>
                    <a:pt x="8" y="0"/>
                  </a:lnTo>
                  <a:lnTo>
                    <a:pt x="3" y="12"/>
                  </a:lnTo>
                  <a:lnTo>
                    <a:pt x="0" y="28"/>
                  </a:lnTo>
                  <a:lnTo>
                    <a:pt x="14" y="33"/>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83" name="Freeform 159"/>
            <p:cNvSpPr>
              <a:spLocks/>
            </p:cNvSpPr>
            <p:nvPr/>
          </p:nvSpPr>
          <p:spPr bwMode="auto">
            <a:xfrm>
              <a:off x="4610" y="1389"/>
              <a:ext cx="15" cy="19"/>
            </a:xfrm>
            <a:custGeom>
              <a:avLst/>
              <a:gdLst>
                <a:gd name="T0" fmla="*/ 14 w 15"/>
                <a:gd name="T1" fmla="*/ 19 h 19"/>
                <a:gd name="T2" fmla="*/ 15 w 15"/>
                <a:gd name="T3" fmla="*/ 2 h 19"/>
                <a:gd name="T4" fmla="*/ 2 w 15"/>
                <a:gd name="T5" fmla="*/ 0 h 19"/>
                <a:gd name="T6" fmla="*/ 0 w 15"/>
                <a:gd name="T7" fmla="*/ 19 h 19"/>
                <a:gd name="T8" fmla="*/ 14 w 15"/>
                <a:gd name="T9" fmla="*/ 19 h 19"/>
              </a:gdLst>
              <a:ahLst/>
              <a:cxnLst>
                <a:cxn ang="0">
                  <a:pos x="T0" y="T1"/>
                </a:cxn>
                <a:cxn ang="0">
                  <a:pos x="T2" y="T3"/>
                </a:cxn>
                <a:cxn ang="0">
                  <a:pos x="T4" y="T5"/>
                </a:cxn>
                <a:cxn ang="0">
                  <a:pos x="T6" y="T7"/>
                </a:cxn>
                <a:cxn ang="0">
                  <a:pos x="T8" y="T9"/>
                </a:cxn>
              </a:cxnLst>
              <a:rect l="0" t="0" r="r" b="b"/>
              <a:pathLst>
                <a:path w="15" h="19">
                  <a:moveTo>
                    <a:pt x="14" y="19"/>
                  </a:moveTo>
                  <a:lnTo>
                    <a:pt x="15" y="2"/>
                  </a:lnTo>
                  <a:lnTo>
                    <a:pt x="2" y="0"/>
                  </a:lnTo>
                  <a:lnTo>
                    <a:pt x="0" y="19"/>
                  </a:lnTo>
                  <a:lnTo>
                    <a:pt x="14" y="19"/>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84" name="Freeform 160"/>
            <p:cNvSpPr>
              <a:spLocks/>
            </p:cNvSpPr>
            <p:nvPr/>
          </p:nvSpPr>
          <p:spPr bwMode="auto">
            <a:xfrm>
              <a:off x="4610" y="1408"/>
              <a:ext cx="15" cy="10"/>
            </a:xfrm>
            <a:custGeom>
              <a:avLst/>
              <a:gdLst>
                <a:gd name="T0" fmla="*/ 15 w 15"/>
                <a:gd name="T1" fmla="*/ 10 h 10"/>
                <a:gd name="T2" fmla="*/ 0 w 15"/>
                <a:gd name="T3" fmla="*/ 10 h 10"/>
                <a:gd name="T4" fmla="*/ 0 w 15"/>
                <a:gd name="T5" fmla="*/ 0 h 10"/>
                <a:gd name="T6" fmla="*/ 14 w 15"/>
                <a:gd name="T7" fmla="*/ 0 h 10"/>
                <a:gd name="T8" fmla="*/ 15 w 15"/>
                <a:gd name="T9" fmla="*/ 10 h 10"/>
              </a:gdLst>
              <a:ahLst/>
              <a:cxnLst>
                <a:cxn ang="0">
                  <a:pos x="T0" y="T1"/>
                </a:cxn>
                <a:cxn ang="0">
                  <a:pos x="T2" y="T3"/>
                </a:cxn>
                <a:cxn ang="0">
                  <a:pos x="T4" y="T5"/>
                </a:cxn>
                <a:cxn ang="0">
                  <a:pos x="T6" y="T7"/>
                </a:cxn>
                <a:cxn ang="0">
                  <a:pos x="T8" y="T9"/>
                </a:cxn>
              </a:cxnLst>
              <a:rect l="0" t="0" r="r" b="b"/>
              <a:pathLst>
                <a:path w="15" h="10">
                  <a:moveTo>
                    <a:pt x="15" y="10"/>
                  </a:moveTo>
                  <a:lnTo>
                    <a:pt x="0" y="10"/>
                  </a:lnTo>
                  <a:lnTo>
                    <a:pt x="0" y="0"/>
                  </a:lnTo>
                  <a:lnTo>
                    <a:pt x="14" y="0"/>
                  </a:lnTo>
                  <a:lnTo>
                    <a:pt x="15" y="1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85" name="Freeform 161"/>
            <p:cNvSpPr>
              <a:spLocks/>
            </p:cNvSpPr>
            <p:nvPr/>
          </p:nvSpPr>
          <p:spPr bwMode="auto">
            <a:xfrm>
              <a:off x="4615" y="1462"/>
              <a:ext cx="21" cy="31"/>
            </a:xfrm>
            <a:custGeom>
              <a:avLst/>
              <a:gdLst>
                <a:gd name="T0" fmla="*/ 21 w 21"/>
                <a:gd name="T1" fmla="*/ 26 h 31"/>
                <a:gd name="T2" fmla="*/ 19 w 21"/>
                <a:gd name="T3" fmla="*/ 21 h 31"/>
                <a:gd name="T4" fmla="*/ 16 w 21"/>
                <a:gd name="T5" fmla="*/ 0 h 31"/>
                <a:gd name="T6" fmla="*/ 0 w 21"/>
                <a:gd name="T7" fmla="*/ 2 h 31"/>
                <a:gd name="T8" fmla="*/ 5 w 21"/>
                <a:gd name="T9" fmla="*/ 26 h 31"/>
                <a:gd name="T10" fmla="*/ 7 w 21"/>
                <a:gd name="T11" fmla="*/ 31 h 31"/>
                <a:gd name="T12" fmla="*/ 21 w 21"/>
                <a:gd name="T13" fmla="*/ 26 h 31"/>
              </a:gdLst>
              <a:ahLst/>
              <a:cxnLst>
                <a:cxn ang="0">
                  <a:pos x="T0" y="T1"/>
                </a:cxn>
                <a:cxn ang="0">
                  <a:pos x="T2" y="T3"/>
                </a:cxn>
                <a:cxn ang="0">
                  <a:pos x="T4" y="T5"/>
                </a:cxn>
                <a:cxn ang="0">
                  <a:pos x="T6" y="T7"/>
                </a:cxn>
                <a:cxn ang="0">
                  <a:pos x="T8" y="T9"/>
                </a:cxn>
                <a:cxn ang="0">
                  <a:pos x="T10" y="T11"/>
                </a:cxn>
                <a:cxn ang="0">
                  <a:pos x="T12" y="T13"/>
                </a:cxn>
              </a:cxnLst>
              <a:rect l="0" t="0" r="r" b="b"/>
              <a:pathLst>
                <a:path w="21" h="31">
                  <a:moveTo>
                    <a:pt x="21" y="26"/>
                  </a:moveTo>
                  <a:lnTo>
                    <a:pt x="19" y="21"/>
                  </a:lnTo>
                  <a:lnTo>
                    <a:pt x="16" y="0"/>
                  </a:lnTo>
                  <a:lnTo>
                    <a:pt x="0" y="2"/>
                  </a:lnTo>
                  <a:lnTo>
                    <a:pt x="5" y="26"/>
                  </a:lnTo>
                  <a:lnTo>
                    <a:pt x="7" y="31"/>
                  </a:lnTo>
                  <a:lnTo>
                    <a:pt x="21" y="26"/>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86" name="Freeform 162"/>
            <p:cNvSpPr>
              <a:spLocks/>
            </p:cNvSpPr>
            <p:nvPr/>
          </p:nvSpPr>
          <p:spPr bwMode="auto">
            <a:xfrm>
              <a:off x="4638" y="1528"/>
              <a:ext cx="26" cy="33"/>
            </a:xfrm>
            <a:custGeom>
              <a:avLst/>
              <a:gdLst>
                <a:gd name="T0" fmla="*/ 26 w 26"/>
                <a:gd name="T1" fmla="*/ 26 h 33"/>
                <a:gd name="T2" fmla="*/ 13 w 26"/>
                <a:gd name="T3" fmla="*/ 0 h 33"/>
                <a:gd name="T4" fmla="*/ 0 w 26"/>
                <a:gd name="T5" fmla="*/ 7 h 33"/>
                <a:gd name="T6" fmla="*/ 13 w 26"/>
                <a:gd name="T7" fmla="*/ 33 h 33"/>
                <a:gd name="T8" fmla="*/ 26 w 26"/>
                <a:gd name="T9" fmla="*/ 26 h 33"/>
              </a:gdLst>
              <a:ahLst/>
              <a:cxnLst>
                <a:cxn ang="0">
                  <a:pos x="T0" y="T1"/>
                </a:cxn>
                <a:cxn ang="0">
                  <a:pos x="T2" y="T3"/>
                </a:cxn>
                <a:cxn ang="0">
                  <a:pos x="T4" y="T5"/>
                </a:cxn>
                <a:cxn ang="0">
                  <a:pos x="T6" y="T7"/>
                </a:cxn>
                <a:cxn ang="0">
                  <a:pos x="T8" y="T9"/>
                </a:cxn>
              </a:cxnLst>
              <a:rect l="0" t="0" r="r" b="b"/>
              <a:pathLst>
                <a:path w="26" h="33">
                  <a:moveTo>
                    <a:pt x="26" y="26"/>
                  </a:moveTo>
                  <a:lnTo>
                    <a:pt x="13" y="0"/>
                  </a:lnTo>
                  <a:lnTo>
                    <a:pt x="0" y="7"/>
                  </a:lnTo>
                  <a:lnTo>
                    <a:pt x="13" y="33"/>
                  </a:lnTo>
                  <a:lnTo>
                    <a:pt x="26" y="26"/>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87" name="Freeform 163"/>
            <p:cNvSpPr>
              <a:spLocks/>
            </p:cNvSpPr>
            <p:nvPr/>
          </p:nvSpPr>
          <p:spPr bwMode="auto">
            <a:xfrm>
              <a:off x="4676" y="1590"/>
              <a:ext cx="31" cy="32"/>
            </a:xfrm>
            <a:custGeom>
              <a:avLst/>
              <a:gdLst>
                <a:gd name="T0" fmla="*/ 31 w 31"/>
                <a:gd name="T1" fmla="*/ 23 h 32"/>
                <a:gd name="T2" fmla="*/ 19 w 31"/>
                <a:gd name="T3" fmla="*/ 32 h 32"/>
                <a:gd name="T4" fmla="*/ 0 w 31"/>
                <a:gd name="T5" fmla="*/ 9 h 32"/>
                <a:gd name="T6" fmla="*/ 12 w 31"/>
                <a:gd name="T7" fmla="*/ 0 h 32"/>
                <a:gd name="T8" fmla="*/ 31 w 31"/>
                <a:gd name="T9" fmla="*/ 23 h 32"/>
              </a:gdLst>
              <a:ahLst/>
              <a:cxnLst>
                <a:cxn ang="0">
                  <a:pos x="T0" y="T1"/>
                </a:cxn>
                <a:cxn ang="0">
                  <a:pos x="T2" y="T3"/>
                </a:cxn>
                <a:cxn ang="0">
                  <a:pos x="T4" y="T5"/>
                </a:cxn>
                <a:cxn ang="0">
                  <a:pos x="T6" y="T7"/>
                </a:cxn>
                <a:cxn ang="0">
                  <a:pos x="T8" y="T9"/>
                </a:cxn>
              </a:cxnLst>
              <a:rect l="0" t="0" r="r" b="b"/>
              <a:pathLst>
                <a:path w="31" h="32">
                  <a:moveTo>
                    <a:pt x="31" y="23"/>
                  </a:moveTo>
                  <a:lnTo>
                    <a:pt x="19" y="32"/>
                  </a:lnTo>
                  <a:lnTo>
                    <a:pt x="0" y="9"/>
                  </a:lnTo>
                  <a:lnTo>
                    <a:pt x="12" y="0"/>
                  </a:lnTo>
                  <a:lnTo>
                    <a:pt x="31" y="23"/>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88" name="Freeform 164"/>
            <p:cNvSpPr>
              <a:spLocks/>
            </p:cNvSpPr>
            <p:nvPr/>
          </p:nvSpPr>
          <p:spPr bwMode="auto">
            <a:xfrm>
              <a:off x="4726" y="1642"/>
              <a:ext cx="31" cy="30"/>
            </a:xfrm>
            <a:custGeom>
              <a:avLst/>
              <a:gdLst>
                <a:gd name="T0" fmla="*/ 31 w 31"/>
                <a:gd name="T1" fmla="*/ 20 h 30"/>
                <a:gd name="T2" fmla="*/ 14 w 31"/>
                <a:gd name="T3" fmla="*/ 6 h 30"/>
                <a:gd name="T4" fmla="*/ 11 w 31"/>
                <a:gd name="T5" fmla="*/ 0 h 30"/>
                <a:gd name="T6" fmla="*/ 0 w 31"/>
                <a:gd name="T7" fmla="*/ 11 h 30"/>
                <a:gd name="T8" fmla="*/ 5 w 31"/>
                <a:gd name="T9" fmla="*/ 16 h 30"/>
                <a:gd name="T10" fmla="*/ 23 w 31"/>
                <a:gd name="T11" fmla="*/ 30 h 30"/>
                <a:gd name="T12" fmla="*/ 31 w 31"/>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31" y="20"/>
                  </a:moveTo>
                  <a:lnTo>
                    <a:pt x="14" y="6"/>
                  </a:lnTo>
                  <a:lnTo>
                    <a:pt x="11" y="0"/>
                  </a:lnTo>
                  <a:lnTo>
                    <a:pt x="0" y="11"/>
                  </a:lnTo>
                  <a:lnTo>
                    <a:pt x="5" y="16"/>
                  </a:lnTo>
                  <a:lnTo>
                    <a:pt x="23" y="30"/>
                  </a:lnTo>
                  <a:lnTo>
                    <a:pt x="31" y="2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89" name="Freeform 165"/>
            <p:cNvSpPr>
              <a:spLocks/>
            </p:cNvSpPr>
            <p:nvPr/>
          </p:nvSpPr>
          <p:spPr bwMode="auto">
            <a:xfrm>
              <a:off x="4783" y="1688"/>
              <a:ext cx="33" cy="27"/>
            </a:xfrm>
            <a:custGeom>
              <a:avLst/>
              <a:gdLst>
                <a:gd name="T0" fmla="*/ 33 w 33"/>
                <a:gd name="T1" fmla="*/ 15 h 27"/>
                <a:gd name="T2" fmla="*/ 26 w 33"/>
                <a:gd name="T3" fmla="*/ 10 h 27"/>
                <a:gd name="T4" fmla="*/ 9 w 33"/>
                <a:gd name="T5" fmla="*/ 0 h 27"/>
                <a:gd name="T6" fmla="*/ 0 w 33"/>
                <a:gd name="T7" fmla="*/ 10 h 27"/>
                <a:gd name="T8" fmla="*/ 20 w 33"/>
                <a:gd name="T9" fmla="*/ 22 h 27"/>
                <a:gd name="T10" fmla="*/ 26 w 33"/>
                <a:gd name="T11" fmla="*/ 27 h 27"/>
                <a:gd name="T12" fmla="*/ 33 w 33"/>
                <a:gd name="T13" fmla="*/ 15 h 27"/>
              </a:gdLst>
              <a:ahLst/>
              <a:cxnLst>
                <a:cxn ang="0">
                  <a:pos x="T0" y="T1"/>
                </a:cxn>
                <a:cxn ang="0">
                  <a:pos x="T2" y="T3"/>
                </a:cxn>
                <a:cxn ang="0">
                  <a:pos x="T4" y="T5"/>
                </a:cxn>
                <a:cxn ang="0">
                  <a:pos x="T6" y="T7"/>
                </a:cxn>
                <a:cxn ang="0">
                  <a:pos x="T8" y="T9"/>
                </a:cxn>
                <a:cxn ang="0">
                  <a:pos x="T10" y="T11"/>
                </a:cxn>
                <a:cxn ang="0">
                  <a:pos x="T12" y="T13"/>
                </a:cxn>
              </a:cxnLst>
              <a:rect l="0" t="0" r="r" b="b"/>
              <a:pathLst>
                <a:path w="33" h="27">
                  <a:moveTo>
                    <a:pt x="33" y="15"/>
                  </a:moveTo>
                  <a:lnTo>
                    <a:pt x="26" y="10"/>
                  </a:lnTo>
                  <a:lnTo>
                    <a:pt x="9" y="0"/>
                  </a:lnTo>
                  <a:lnTo>
                    <a:pt x="0" y="10"/>
                  </a:lnTo>
                  <a:lnTo>
                    <a:pt x="20" y="22"/>
                  </a:lnTo>
                  <a:lnTo>
                    <a:pt x="26" y="27"/>
                  </a:lnTo>
                  <a:lnTo>
                    <a:pt x="33" y="15"/>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90" name="Freeform 166"/>
            <p:cNvSpPr>
              <a:spLocks/>
            </p:cNvSpPr>
            <p:nvPr/>
          </p:nvSpPr>
          <p:spPr bwMode="auto">
            <a:xfrm>
              <a:off x="4848" y="1722"/>
              <a:ext cx="33" cy="26"/>
            </a:xfrm>
            <a:custGeom>
              <a:avLst/>
              <a:gdLst>
                <a:gd name="T0" fmla="*/ 33 w 33"/>
                <a:gd name="T1" fmla="*/ 12 h 26"/>
                <a:gd name="T2" fmla="*/ 27 w 33"/>
                <a:gd name="T3" fmla="*/ 26 h 26"/>
                <a:gd name="T4" fmla="*/ 0 w 33"/>
                <a:gd name="T5" fmla="*/ 14 h 26"/>
                <a:gd name="T6" fmla="*/ 7 w 33"/>
                <a:gd name="T7" fmla="*/ 0 h 26"/>
                <a:gd name="T8" fmla="*/ 33 w 33"/>
                <a:gd name="T9" fmla="*/ 12 h 26"/>
              </a:gdLst>
              <a:ahLst/>
              <a:cxnLst>
                <a:cxn ang="0">
                  <a:pos x="T0" y="T1"/>
                </a:cxn>
                <a:cxn ang="0">
                  <a:pos x="T2" y="T3"/>
                </a:cxn>
                <a:cxn ang="0">
                  <a:pos x="T4" y="T5"/>
                </a:cxn>
                <a:cxn ang="0">
                  <a:pos x="T6" y="T7"/>
                </a:cxn>
                <a:cxn ang="0">
                  <a:pos x="T8" y="T9"/>
                </a:cxn>
              </a:cxnLst>
              <a:rect l="0" t="0" r="r" b="b"/>
              <a:pathLst>
                <a:path w="33" h="26">
                  <a:moveTo>
                    <a:pt x="33" y="12"/>
                  </a:moveTo>
                  <a:lnTo>
                    <a:pt x="27" y="26"/>
                  </a:lnTo>
                  <a:lnTo>
                    <a:pt x="0" y="14"/>
                  </a:lnTo>
                  <a:lnTo>
                    <a:pt x="7" y="0"/>
                  </a:lnTo>
                  <a:lnTo>
                    <a:pt x="33" y="12"/>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91" name="Freeform 167"/>
            <p:cNvSpPr>
              <a:spLocks/>
            </p:cNvSpPr>
            <p:nvPr/>
          </p:nvSpPr>
          <p:spPr bwMode="auto">
            <a:xfrm>
              <a:off x="4915" y="1750"/>
              <a:ext cx="33" cy="23"/>
            </a:xfrm>
            <a:custGeom>
              <a:avLst/>
              <a:gdLst>
                <a:gd name="T0" fmla="*/ 33 w 33"/>
                <a:gd name="T1" fmla="*/ 9 h 23"/>
                <a:gd name="T2" fmla="*/ 20 w 33"/>
                <a:gd name="T3" fmla="*/ 5 h 23"/>
                <a:gd name="T4" fmla="*/ 7 w 33"/>
                <a:gd name="T5" fmla="*/ 0 h 23"/>
                <a:gd name="T6" fmla="*/ 0 w 33"/>
                <a:gd name="T7" fmla="*/ 14 h 23"/>
                <a:gd name="T8" fmla="*/ 16 w 33"/>
                <a:gd name="T9" fmla="*/ 19 h 23"/>
                <a:gd name="T10" fmla="*/ 30 w 33"/>
                <a:gd name="T11" fmla="*/ 23 h 23"/>
                <a:gd name="T12" fmla="*/ 33 w 33"/>
                <a:gd name="T13" fmla="*/ 9 h 23"/>
              </a:gdLst>
              <a:ahLst/>
              <a:cxnLst>
                <a:cxn ang="0">
                  <a:pos x="T0" y="T1"/>
                </a:cxn>
                <a:cxn ang="0">
                  <a:pos x="T2" y="T3"/>
                </a:cxn>
                <a:cxn ang="0">
                  <a:pos x="T4" y="T5"/>
                </a:cxn>
                <a:cxn ang="0">
                  <a:pos x="T6" y="T7"/>
                </a:cxn>
                <a:cxn ang="0">
                  <a:pos x="T8" y="T9"/>
                </a:cxn>
                <a:cxn ang="0">
                  <a:pos x="T10" y="T11"/>
                </a:cxn>
                <a:cxn ang="0">
                  <a:pos x="T12" y="T13"/>
                </a:cxn>
              </a:cxnLst>
              <a:rect l="0" t="0" r="r" b="b"/>
              <a:pathLst>
                <a:path w="33" h="23">
                  <a:moveTo>
                    <a:pt x="33" y="9"/>
                  </a:moveTo>
                  <a:lnTo>
                    <a:pt x="20" y="5"/>
                  </a:lnTo>
                  <a:lnTo>
                    <a:pt x="7" y="0"/>
                  </a:lnTo>
                  <a:lnTo>
                    <a:pt x="0" y="14"/>
                  </a:lnTo>
                  <a:lnTo>
                    <a:pt x="16" y="19"/>
                  </a:lnTo>
                  <a:lnTo>
                    <a:pt x="30" y="23"/>
                  </a:lnTo>
                  <a:lnTo>
                    <a:pt x="33" y="9"/>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92" name="Freeform 168"/>
            <p:cNvSpPr>
              <a:spLocks/>
            </p:cNvSpPr>
            <p:nvPr/>
          </p:nvSpPr>
          <p:spPr bwMode="auto">
            <a:xfrm>
              <a:off x="4988" y="1769"/>
              <a:ext cx="32" cy="21"/>
            </a:xfrm>
            <a:custGeom>
              <a:avLst/>
              <a:gdLst>
                <a:gd name="T0" fmla="*/ 32 w 32"/>
                <a:gd name="T1" fmla="*/ 7 h 21"/>
                <a:gd name="T2" fmla="*/ 28 w 32"/>
                <a:gd name="T3" fmla="*/ 21 h 21"/>
                <a:gd name="T4" fmla="*/ 0 w 32"/>
                <a:gd name="T5" fmla="*/ 16 h 21"/>
                <a:gd name="T6" fmla="*/ 2 w 32"/>
                <a:gd name="T7" fmla="*/ 0 h 21"/>
                <a:gd name="T8" fmla="*/ 32 w 32"/>
                <a:gd name="T9" fmla="*/ 7 h 21"/>
              </a:gdLst>
              <a:ahLst/>
              <a:cxnLst>
                <a:cxn ang="0">
                  <a:pos x="T0" y="T1"/>
                </a:cxn>
                <a:cxn ang="0">
                  <a:pos x="T2" y="T3"/>
                </a:cxn>
                <a:cxn ang="0">
                  <a:pos x="T4" y="T5"/>
                </a:cxn>
                <a:cxn ang="0">
                  <a:pos x="T6" y="T7"/>
                </a:cxn>
                <a:cxn ang="0">
                  <a:pos x="T8" y="T9"/>
                </a:cxn>
              </a:cxnLst>
              <a:rect l="0" t="0" r="r" b="b"/>
              <a:pathLst>
                <a:path w="32" h="21">
                  <a:moveTo>
                    <a:pt x="32" y="7"/>
                  </a:moveTo>
                  <a:lnTo>
                    <a:pt x="28" y="21"/>
                  </a:lnTo>
                  <a:lnTo>
                    <a:pt x="0" y="16"/>
                  </a:lnTo>
                  <a:lnTo>
                    <a:pt x="2" y="0"/>
                  </a:lnTo>
                  <a:lnTo>
                    <a:pt x="32" y="7"/>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93" name="Freeform 169"/>
            <p:cNvSpPr>
              <a:spLocks/>
            </p:cNvSpPr>
            <p:nvPr/>
          </p:nvSpPr>
          <p:spPr bwMode="auto">
            <a:xfrm>
              <a:off x="5060" y="1781"/>
              <a:ext cx="31" cy="18"/>
            </a:xfrm>
            <a:custGeom>
              <a:avLst/>
              <a:gdLst>
                <a:gd name="T0" fmla="*/ 31 w 31"/>
                <a:gd name="T1" fmla="*/ 2 h 18"/>
                <a:gd name="T2" fmla="*/ 22 w 31"/>
                <a:gd name="T3" fmla="*/ 2 h 18"/>
                <a:gd name="T4" fmla="*/ 3 w 31"/>
                <a:gd name="T5" fmla="*/ 0 h 18"/>
                <a:gd name="T6" fmla="*/ 0 w 31"/>
                <a:gd name="T7" fmla="*/ 14 h 18"/>
                <a:gd name="T8" fmla="*/ 20 w 31"/>
                <a:gd name="T9" fmla="*/ 18 h 18"/>
                <a:gd name="T10" fmla="*/ 29 w 31"/>
                <a:gd name="T11" fmla="*/ 18 h 18"/>
                <a:gd name="T12" fmla="*/ 31 w 31"/>
                <a:gd name="T13" fmla="*/ 2 h 18"/>
              </a:gdLst>
              <a:ahLst/>
              <a:cxnLst>
                <a:cxn ang="0">
                  <a:pos x="T0" y="T1"/>
                </a:cxn>
                <a:cxn ang="0">
                  <a:pos x="T2" y="T3"/>
                </a:cxn>
                <a:cxn ang="0">
                  <a:pos x="T4" y="T5"/>
                </a:cxn>
                <a:cxn ang="0">
                  <a:pos x="T6" y="T7"/>
                </a:cxn>
                <a:cxn ang="0">
                  <a:pos x="T8" y="T9"/>
                </a:cxn>
                <a:cxn ang="0">
                  <a:pos x="T10" y="T11"/>
                </a:cxn>
                <a:cxn ang="0">
                  <a:pos x="T12" y="T13"/>
                </a:cxn>
              </a:cxnLst>
              <a:rect l="0" t="0" r="r" b="b"/>
              <a:pathLst>
                <a:path w="31" h="18">
                  <a:moveTo>
                    <a:pt x="31" y="2"/>
                  </a:moveTo>
                  <a:lnTo>
                    <a:pt x="22" y="2"/>
                  </a:lnTo>
                  <a:lnTo>
                    <a:pt x="3" y="0"/>
                  </a:lnTo>
                  <a:lnTo>
                    <a:pt x="0" y="14"/>
                  </a:lnTo>
                  <a:lnTo>
                    <a:pt x="20" y="18"/>
                  </a:lnTo>
                  <a:lnTo>
                    <a:pt x="29" y="18"/>
                  </a:lnTo>
                  <a:lnTo>
                    <a:pt x="31" y="2"/>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94" name="Rectangle 170"/>
            <p:cNvSpPr>
              <a:spLocks noChangeArrowheads="1"/>
            </p:cNvSpPr>
            <p:nvPr/>
          </p:nvSpPr>
          <p:spPr bwMode="auto">
            <a:xfrm>
              <a:off x="2751" y="1915"/>
              <a:ext cx="1402" cy="9"/>
            </a:xfrm>
            <a:prstGeom prst="rect">
              <a:avLst/>
            </a:prstGeom>
            <a:solidFill>
              <a:srgbClr val="63636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795" name="Rectangle 171"/>
            <p:cNvSpPr>
              <a:spLocks noChangeArrowheads="1"/>
            </p:cNvSpPr>
            <p:nvPr/>
          </p:nvSpPr>
          <p:spPr bwMode="auto">
            <a:xfrm>
              <a:off x="5122" y="1010"/>
              <a:ext cx="7" cy="848"/>
            </a:xfrm>
            <a:prstGeom prst="rect">
              <a:avLst/>
            </a:prstGeom>
            <a:solidFill>
              <a:srgbClr val="63636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796" name="Freeform 172"/>
            <p:cNvSpPr>
              <a:spLocks/>
            </p:cNvSpPr>
            <p:nvPr/>
          </p:nvSpPr>
          <p:spPr bwMode="auto">
            <a:xfrm>
              <a:off x="1741" y="906"/>
              <a:ext cx="3388" cy="7"/>
            </a:xfrm>
            <a:custGeom>
              <a:avLst/>
              <a:gdLst>
                <a:gd name="T0" fmla="*/ 0 w 3388"/>
                <a:gd name="T1" fmla="*/ 0 h 7"/>
                <a:gd name="T2" fmla="*/ 3388 w 3388"/>
                <a:gd name="T3" fmla="*/ 0 h 7"/>
                <a:gd name="T4" fmla="*/ 3381 w 3388"/>
                <a:gd name="T5" fmla="*/ 0 h 7"/>
                <a:gd name="T6" fmla="*/ 3388 w 3388"/>
                <a:gd name="T7" fmla="*/ 7 h 7"/>
                <a:gd name="T8" fmla="*/ 0 w 3388"/>
                <a:gd name="T9" fmla="*/ 7 h 7"/>
                <a:gd name="T10" fmla="*/ 0 w 3388"/>
                <a:gd name="T11" fmla="*/ 0 h 7"/>
              </a:gdLst>
              <a:ahLst/>
              <a:cxnLst>
                <a:cxn ang="0">
                  <a:pos x="T0" y="T1"/>
                </a:cxn>
                <a:cxn ang="0">
                  <a:pos x="T2" y="T3"/>
                </a:cxn>
                <a:cxn ang="0">
                  <a:pos x="T4" y="T5"/>
                </a:cxn>
                <a:cxn ang="0">
                  <a:pos x="T6" y="T7"/>
                </a:cxn>
                <a:cxn ang="0">
                  <a:pos x="T8" y="T9"/>
                </a:cxn>
                <a:cxn ang="0">
                  <a:pos x="T10" y="T11"/>
                </a:cxn>
              </a:cxnLst>
              <a:rect l="0" t="0" r="r" b="b"/>
              <a:pathLst>
                <a:path w="3388" h="7">
                  <a:moveTo>
                    <a:pt x="0" y="0"/>
                  </a:moveTo>
                  <a:lnTo>
                    <a:pt x="3388" y="0"/>
                  </a:lnTo>
                  <a:lnTo>
                    <a:pt x="3381" y="0"/>
                  </a:lnTo>
                  <a:lnTo>
                    <a:pt x="3388" y="7"/>
                  </a:lnTo>
                  <a:lnTo>
                    <a:pt x="0" y="7"/>
                  </a:lnTo>
                  <a:lnTo>
                    <a:pt x="0" y="0"/>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97" name="Freeform 173"/>
            <p:cNvSpPr>
              <a:spLocks/>
            </p:cNvSpPr>
            <p:nvPr/>
          </p:nvSpPr>
          <p:spPr bwMode="auto">
            <a:xfrm>
              <a:off x="5122" y="906"/>
              <a:ext cx="7" cy="1018"/>
            </a:xfrm>
            <a:custGeom>
              <a:avLst/>
              <a:gdLst>
                <a:gd name="T0" fmla="*/ 7 w 7"/>
                <a:gd name="T1" fmla="*/ 0 h 1018"/>
                <a:gd name="T2" fmla="*/ 7 w 7"/>
                <a:gd name="T3" fmla="*/ 1018 h 1018"/>
                <a:gd name="T4" fmla="*/ 7 w 7"/>
                <a:gd name="T5" fmla="*/ 1009 h 1018"/>
                <a:gd name="T6" fmla="*/ 0 w 7"/>
                <a:gd name="T7" fmla="*/ 1018 h 1018"/>
                <a:gd name="T8" fmla="*/ 0 w 7"/>
                <a:gd name="T9" fmla="*/ 0 h 1018"/>
                <a:gd name="T10" fmla="*/ 7 w 7"/>
                <a:gd name="T11" fmla="*/ 0 h 1018"/>
              </a:gdLst>
              <a:ahLst/>
              <a:cxnLst>
                <a:cxn ang="0">
                  <a:pos x="T0" y="T1"/>
                </a:cxn>
                <a:cxn ang="0">
                  <a:pos x="T2" y="T3"/>
                </a:cxn>
                <a:cxn ang="0">
                  <a:pos x="T4" y="T5"/>
                </a:cxn>
                <a:cxn ang="0">
                  <a:pos x="T6" y="T7"/>
                </a:cxn>
                <a:cxn ang="0">
                  <a:pos x="T8" y="T9"/>
                </a:cxn>
                <a:cxn ang="0">
                  <a:pos x="T10" y="T11"/>
                </a:cxn>
              </a:cxnLst>
              <a:rect l="0" t="0" r="r" b="b"/>
              <a:pathLst>
                <a:path w="7" h="1018">
                  <a:moveTo>
                    <a:pt x="7" y="0"/>
                  </a:moveTo>
                  <a:lnTo>
                    <a:pt x="7" y="1018"/>
                  </a:lnTo>
                  <a:lnTo>
                    <a:pt x="7" y="1009"/>
                  </a:lnTo>
                  <a:lnTo>
                    <a:pt x="0" y="1018"/>
                  </a:lnTo>
                  <a:lnTo>
                    <a:pt x="0" y="0"/>
                  </a:lnTo>
                  <a:lnTo>
                    <a:pt x="7" y="0"/>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98" name="Freeform 174"/>
            <p:cNvSpPr>
              <a:spLocks/>
            </p:cNvSpPr>
            <p:nvPr/>
          </p:nvSpPr>
          <p:spPr bwMode="auto">
            <a:xfrm>
              <a:off x="1741" y="1915"/>
              <a:ext cx="3388" cy="9"/>
            </a:xfrm>
            <a:custGeom>
              <a:avLst/>
              <a:gdLst>
                <a:gd name="T0" fmla="*/ 7 w 3388"/>
                <a:gd name="T1" fmla="*/ 9 h 9"/>
                <a:gd name="T2" fmla="*/ 3388 w 3388"/>
                <a:gd name="T3" fmla="*/ 9 h 9"/>
                <a:gd name="T4" fmla="*/ 3388 w 3388"/>
                <a:gd name="T5" fmla="*/ 0 h 9"/>
                <a:gd name="T6" fmla="*/ 0 w 3388"/>
                <a:gd name="T7" fmla="*/ 0 h 9"/>
                <a:gd name="T8" fmla="*/ 7 w 3388"/>
                <a:gd name="T9" fmla="*/ 9 h 9"/>
              </a:gdLst>
              <a:ahLst/>
              <a:cxnLst>
                <a:cxn ang="0">
                  <a:pos x="T0" y="T1"/>
                </a:cxn>
                <a:cxn ang="0">
                  <a:pos x="T2" y="T3"/>
                </a:cxn>
                <a:cxn ang="0">
                  <a:pos x="T4" y="T5"/>
                </a:cxn>
                <a:cxn ang="0">
                  <a:pos x="T6" y="T7"/>
                </a:cxn>
                <a:cxn ang="0">
                  <a:pos x="T8" y="T9"/>
                </a:cxn>
              </a:cxnLst>
              <a:rect l="0" t="0" r="r" b="b"/>
              <a:pathLst>
                <a:path w="3388" h="9">
                  <a:moveTo>
                    <a:pt x="7" y="9"/>
                  </a:moveTo>
                  <a:lnTo>
                    <a:pt x="3388" y="9"/>
                  </a:lnTo>
                  <a:lnTo>
                    <a:pt x="3388" y="0"/>
                  </a:lnTo>
                  <a:lnTo>
                    <a:pt x="0" y="0"/>
                  </a:lnTo>
                  <a:lnTo>
                    <a:pt x="7" y="9"/>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799" name="Freeform 175"/>
            <p:cNvSpPr>
              <a:spLocks/>
            </p:cNvSpPr>
            <p:nvPr/>
          </p:nvSpPr>
          <p:spPr bwMode="auto">
            <a:xfrm>
              <a:off x="1741" y="906"/>
              <a:ext cx="7" cy="1018"/>
            </a:xfrm>
            <a:custGeom>
              <a:avLst/>
              <a:gdLst>
                <a:gd name="T0" fmla="*/ 7 w 7"/>
                <a:gd name="T1" fmla="*/ 1018 h 1018"/>
                <a:gd name="T2" fmla="*/ 0 w 7"/>
                <a:gd name="T3" fmla="*/ 1018 h 1018"/>
                <a:gd name="T4" fmla="*/ 0 w 7"/>
                <a:gd name="T5" fmla="*/ 7 h 1018"/>
                <a:gd name="T6" fmla="*/ 7 w 7"/>
                <a:gd name="T7" fmla="*/ 0 h 1018"/>
                <a:gd name="T8" fmla="*/ 7 w 7"/>
                <a:gd name="T9" fmla="*/ 1018 h 1018"/>
              </a:gdLst>
              <a:ahLst/>
              <a:cxnLst>
                <a:cxn ang="0">
                  <a:pos x="T0" y="T1"/>
                </a:cxn>
                <a:cxn ang="0">
                  <a:pos x="T2" y="T3"/>
                </a:cxn>
                <a:cxn ang="0">
                  <a:pos x="T4" y="T5"/>
                </a:cxn>
                <a:cxn ang="0">
                  <a:pos x="T6" y="T7"/>
                </a:cxn>
                <a:cxn ang="0">
                  <a:pos x="T8" y="T9"/>
                </a:cxn>
              </a:cxnLst>
              <a:rect l="0" t="0" r="r" b="b"/>
              <a:pathLst>
                <a:path w="7" h="1018">
                  <a:moveTo>
                    <a:pt x="7" y="1018"/>
                  </a:moveTo>
                  <a:lnTo>
                    <a:pt x="0" y="1018"/>
                  </a:lnTo>
                  <a:lnTo>
                    <a:pt x="0" y="7"/>
                  </a:lnTo>
                  <a:lnTo>
                    <a:pt x="7" y="0"/>
                  </a:lnTo>
                  <a:lnTo>
                    <a:pt x="7" y="1018"/>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00" name="Rectangle 176"/>
            <p:cNvSpPr>
              <a:spLocks noChangeArrowheads="1"/>
            </p:cNvSpPr>
            <p:nvPr/>
          </p:nvSpPr>
          <p:spPr bwMode="auto">
            <a:xfrm>
              <a:off x="2946" y="967"/>
              <a:ext cx="342" cy="76"/>
            </a:xfrm>
            <a:prstGeom prst="rect">
              <a:avLst/>
            </a:prstGeom>
            <a:solidFill>
              <a:srgbClr val="FF001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01" name="Rectangle 177"/>
            <p:cNvSpPr>
              <a:spLocks noChangeArrowheads="1"/>
            </p:cNvSpPr>
            <p:nvPr/>
          </p:nvSpPr>
          <p:spPr bwMode="auto">
            <a:xfrm>
              <a:off x="2946" y="967"/>
              <a:ext cx="342" cy="76"/>
            </a:xfrm>
            <a:prstGeom prst="rect">
              <a:avLst/>
            </a:prstGeom>
            <a:noFill/>
            <a:ln w="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6802" name="Rectangle 178"/>
            <p:cNvSpPr>
              <a:spLocks noChangeArrowheads="1"/>
            </p:cNvSpPr>
            <p:nvPr/>
          </p:nvSpPr>
          <p:spPr bwMode="auto">
            <a:xfrm>
              <a:off x="2948" y="906"/>
              <a:ext cx="340" cy="61"/>
            </a:xfrm>
            <a:prstGeom prst="rect">
              <a:avLst/>
            </a:prstGeom>
            <a:solidFill>
              <a:srgbClr val="007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03" name="Rectangle 179"/>
            <p:cNvSpPr>
              <a:spLocks noChangeArrowheads="1"/>
            </p:cNvSpPr>
            <p:nvPr/>
          </p:nvSpPr>
          <p:spPr bwMode="auto">
            <a:xfrm>
              <a:off x="2948" y="906"/>
              <a:ext cx="340" cy="61"/>
            </a:xfrm>
            <a:prstGeom prst="rect">
              <a:avLst/>
            </a:prstGeom>
            <a:noFill/>
            <a:ln w="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6804" name="Rectangle 180"/>
            <p:cNvSpPr>
              <a:spLocks noChangeArrowheads="1"/>
            </p:cNvSpPr>
            <p:nvPr/>
          </p:nvSpPr>
          <p:spPr bwMode="auto">
            <a:xfrm>
              <a:off x="2751" y="1825"/>
              <a:ext cx="325" cy="99"/>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05" name="Rectangle 181"/>
            <p:cNvSpPr>
              <a:spLocks noChangeArrowheads="1"/>
            </p:cNvSpPr>
            <p:nvPr/>
          </p:nvSpPr>
          <p:spPr bwMode="auto">
            <a:xfrm>
              <a:off x="2751" y="1825"/>
              <a:ext cx="325" cy="6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06" name="Rectangle 182"/>
            <p:cNvSpPr>
              <a:spLocks noChangeArrowheads="1"/>
            </p:cNvSpPr>
            <p:nvPr/>
          </p:nvSpPr>
          <p:spPr bwMode="auto">
            <a:xfrm>
              <a:off x="3305" y="1825"/>
              <a:ext cx="261" cy="99"/>
            </a:xfrm>
            <a:prstGeom prst="rect">
              <a:avLst/>
            </a:prstGeom>
            <a:solidFill>
              <a:srgbClr val="0066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07" name="Freeform 183"/>
            <p:cNvSpPr>
              <a:spLocks/>
            </p:cNvSpPr>
            <p:nvPr/>
          </p:nvSpPr>
          <p:spPr bwMode="auto">
            <a:xfrm>
              <a:off x="3305" y="1825"/>
              <a:ext cx="261" cy="99"/>
            </a:xfrm>
            <a:custGeom>
              <a:avLst/>
              <a:gdLst>
                <a:gd name="T0" fmla="*/ 106 w 261"/>
                <a:gd name="T1" fmla="*/ 99 h 99"/>
                <a:gd name="T2" fmla="*/ 153 w 261"/>
                <a:gd name="T3" fmla="*/ 99 h 99"/>
                <a:gd name="T4" fmla="*/ 152 w 261"/>
                <a:gd name="T5" fmla="*/ 97 h 99"/>
                <a:gd name="T6" fmla="*/ 261 w 261"/>
                <a:gd name="T7" fmla="*/ 21 h 99"/>
                <a:gd name="T8" fmla="*/ 261 w 261"/>
                <a:gd name="T9" fmla="*/ 0 h 99"/>
                <a:gd name="T10" fmla="*/ 238 w 261"/>
                <a:gd name="T11" fmla="*/ 0 h 99"/>
                <a:gd name="T12" fmla="*/ 131 w 261"/>
                <a:gd name="T13" fmla="*/ 80 h 99"/>
                <a:gd name="T14" fmla="*/ 20 w 261"/>
                <a:gd name="T15" fmla="*/ 0 h 99"/>
                <a:gd name="T16" fmla="*/ 0 w 261"/>
                <a:gd name="T17" fmla="*/ 0 h 99"/>
                <a:gd name="T18" fmla="*/ 0 w 261"/>
                <a:gd name="T19" fmla="*/ 17 h 99"/>
                <a:gd name="T20" fmla="*/ 108 w 261"/>
                <a:gd name="T21" fmla="*/ 97 h 99"/>
                <a:gd name="T22" fmla="*/ 106 w 261"/>
                <a:gd name="T23"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99">
                  <a:moveTo>
                    <a:pt x="106" y="99"/>
                  </a:moveTo>
                  <a:lnTo>
                    <a:pt x="153" y="99"/>
                  </a:lnTo>
                  <a:lnTo>
                    <a:pt x="152" y="97"/>
                  </a:lnTo>
                  <a:lnTo>
                    <a:pt x="261" y="21"/>
                  </a:lnTo>
                  <a:lnTo>
                    <a:pt x="261" y="0"/>
                  </a:lnTo>
                  <a:lnTo>
                    <a:pt x="238" y="0"/>
                  </a:lnTo>
                  <a:lnTo>
                    <a:pt x="131" y="80"/>
                  </a:lnTo>
                  <a:lnTo>
                    <a:pt x="20" y="0"/>
                  </a:lnTo>
                  <a:lnTo>
                    <a:pt x="0" y="0"/>
                  </a:lnTo>
                  <a:lnTo>
                    <a:pt x="0" y="17"/>
                  </a:lnTo>
                  <a:lnTo>
                    <a:pt x="108" y="97"/>
                  </a:lnTo>
                  <a:lnTo>
                    <a:pt x="106" y="9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08" name="Freeform 184"/>
            <p:cNvSpPr>
              <a:spLocks/>
            </p:cNvSpPr>
            <p:nvPr/>
          </p:nvSpPr>
          <p:spPr bwMode="auto">
            <a:xfrm>
              <a:off x="3305" y="1825"/>
              <a:ext cx="261" cy="99"/>
            </a:xfrm>
            <a:custGeom>
              <a:avLst/>
              <a:gdLst>
                <a:gd name="T0" fmla="*/ 0 w 261"/>
                <a:gd name="T1" fmla="*/ 99 h 99"/>
                <a:gd name="T2" fmla="*/ 261 w 261"/>
                <a:gd name="T3" fmla="*/ 99 h 99"/>
                <a:gd name="T4" fmla="*/ 261 w 261"/>
                <a:gd name="T5" fmla="*/ 78 h 99"/>
                <a:gd name="T6" fmla="*/ 157 w 261"/>
                <a:gd name="T7" fmla="*/ 78 h 99"/>
                <a:gd name="T8" fmla="*/ 157 w 261"/>
                <a:gd name="T9" fmla="*/ 0 h 99"/>
                <a:gd name="T10" fmla="*/ 105 w 261"/>
                <a:gd name="T11" fmla="*/ 0 h 99"/>
                <a:gd name="T12" fmla="*/ 105 w 261"/>
                <a:gd name="T13" fmla="*/ 78 h 99"/>
                <a:gd name="T14" fmla="*/ 0 w 261"/>
                <a:gd name="T15" fmla="*/ 78 h 99"/>
                <a:gd name="T16" fmla="*/ 0 w 261"/>
                <a:gd name="T1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99">
                  <a:moveTo>
                    <a:pt x="0" y="99"/>
                  </a:moveTo>
                  <a:lnTo>
                    <a:pt x="261" y="99"/>
                  </a:lnTo>
                  <a:lnTo>
                    <a:pt x="261" y="78"/>
                  </a:lnTo>
                  <a:lnTo>
                    <a:pt x="157" y="78"/>
                  </a:lnTo>
                  <a:lnTo>
                    <a:pt x="157" y="0"/>
                  </a:lnTo>
                  <a:lnTo>
                    <a:pt x="105" y="0"/>
                  </a:lnTo>
                  <a:lnTo>
                    <a:pt x="105" y="78"/>
                  </a:lnTo>
                  <a:lnTo>
                    <a:pt x="0" y="78"/>
                  </a:lnTo>
                  <a:lnTo>
                    <a:pt x="0" y="9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09" name="Rectangle 185"/>
            <p:cNvSpPr>
              <a:spLocks noChangeArrowheads="1"/>
            </p:cNvSpPr>
            <p:nvPr/>
          </p:nvSpPr>
          <p:spPr bwMode="auto">
            <a:xfrm>
              <a:off x="3422" y="1827"/>
              <a:ext cx="26" cy="97"/>
            </a:xfrm>
            <a:prstGeom prst="rect">
              <a:avLst/>
            </a:prstGeom>
            <a:solidFill>
              <a:srgbClr val="D900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10" name="Freeform 186"/>
            <p:cNvSpPr>
              <a:spLocks/>
            </p:cNvSpPr>
            <p:nvPr/>
          </p:nvSpPr>
          <p:spPr bwMode="auto">
            <a:xfrm>
              <a:off x="3305" y="1910"/>
              <a:ext cx="261" cy="14"/>
            </a:xfrm>
            <a:custGeom>
              <a:avLst/>
              <a:gdLst>
                <a:gd name="T0" fmla="*/ 0 w 261"/>
                <a:gd name="T1" fmla="*/ 14 h 14"/>
                <a:gd name="T2" fmla="*/ 259 w 261"/>
                <a:gd name="T3" fmla="*/ 14 h 14"/>
                <a:gd name="T4" fmla="*/ 261 w 261"/>
                <a:gd name="T5" fmla="*/ 0 h 14"/>
                <a:gd name="T6" fmla="*/ 0 w 261"/>
                <a:gd name="T7" fmla="*/ 0 h 14"/>
                <a:gd name="T8" fmla="*/ 0 w 261"/>
                <a:gd name="T9" fmla="*/ 14 h 14"/>
              </a:gdLst>
              <a:ahLst/>
              <a:cxnLst>
                <a:cxn ang="0">
                  <a:pos x="T0" y="T1"/>
                </a:cxn>
                <a:cxn ang="0">
                  <a:pos x="T2" y="T3"/>
                </a:cxn>
                <a:cxn ang="0">
                  <a:pos x="T4" y="T5"/>
                </a:cxn>
                <a:cxn ang="0">
                  <a:pos x="T6" y="T7"/>
                </a:cxn>
                <a:cxn ang="0">
                  <a:pos x="T8" y="T9"/>
                </a:cxn>
              </a:cxnLst>
              <a:rect l="0" t="0" r="r" b="b"/>
              <a:pathLst>
                <a:path w="261" h="14">
                  <a:moveTo>
                    <a:pt x="0" y="14"/>
                  </a:moveTo>
                  <a:lnTo>
                    <a:pt x="259" y="14"/>
                  </a:lnTo>
                  <a:lnTo>
                    <a:pt x="261" y="0"/>
                  </a:lnTo>
                  <a:lnTo>
                    <a:pt x="0" y="0"/>
                  </a:lnTo>
                  <a:lnTo>
                    <a:pt x="0" y="14"/>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11" name="Freeform 187"/>
            <p:cNvSpPr>
              <a:spLocks/>
            </p:cNvSpPr>
            <p:nvPr/>
          </p:nvSpPr>
          <p:spPr bwMode="auto">
            <a:xfrm>
              <a:off x="3460" y="1825"/>
              <a:ext cx="106" cy="78"/>
            </a:xfrm>
            <a:custGeom>
              <a:avLst/>
              <a:gdLst>
                <a:gd name="T0" fmla="*/ 106 w 106"/>
                <a:gd name="T1" fmla="*/ 0 h 78"/>
                <a:gd name="T2" fmla="*/ 106 w 106"/>
                <a:gd name="T3" fmla="*/ 8 h 78"/>
                <a:gd name="T4" fmla="*/ 12 w 106"/>
                <a:gd name="T5" fmla="*/ 78 h 78"/>
                <a:gd name="T6" fmla="*/ 0 w 106"/>
                <a:gd name="T7" fmla="*/ 78 h 78"/>
                <a:gd name="T8" fmla="*/ 99 w 106"/>
                <a:gd name="T9" fmla="*/ 0 h 78"/>
                <a:gd name="T10" fmla="*/ 106 w 106"/>
                <a:gd name="T11" fmla="*/ 0 h 78"/>
              </a:gdLst>
              <a:ahLst/>
              <a:cxnLst>
                <a:cxn ang="0">
                  <a:pos x="T0" y="T1"/>
                </a:cxn>
                <a:cxn ang="0">
                  <a:pos x="T2" y="T3"/>
                </a:cxn>
                <a:cxn ang="0">
                  <a:pos x="T4" y="T5"/>
                </a:cxn>
                <a:cxn ang="0">
                  <a:pos x="T6" y="T7"/>
                </a:cxn>
                <a:cxn ang="0">
                  <a:pos x="T8" y="T9"/>
                </a:cxn>
                <a:cxn ang="0">
                  <a:pos x="T10" y="T11"/>
                </a:cxn>
              </a:cxnLst>
              <a:rect l="0" t="0" r="r" b="b"/>
              <a:pathLst>
                <a:path w="106" h="78">
                  <a:moveTo>
                    <a:pt x="106" y="0"/>
                  </a:moveTo>
                  <a:lnTo>
                    <a:pt x="106" y="8"/>
                  </a:lnTo>
                  <a:lnTo>
                    <a:pt x="12" y="78"/>
                  </a:lnTo>
                  <a:lnTo>
                    <a:pt x="0" y="78"/>
                  </a:lnTo>
                  <a:lnTo>
                    <a:pt x="99" y="0"/>
                  </a:lnTo>
                  <a:lnTo>
                    <a:pt x="106" y="0"/>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12" name="Freeform 188"/>
            <p:cNvSpPr>
              <a:spLocks/>
            </p:cNvSpPr>
            <p:nvPr/>
          </p:nvSpPr>
          <p:spPr bwMode="auto">
            <a:xfrm>
              <a:off x="3305" y="1825"/>
              <a:ext cx="105" cy="76"/>
            </a:xfrm>
            <a:custGeom>
              <a:avLst/>
              <a:gdLst>
                <a:gd name="T0" fmla="*/ 0 w 105"/>
                <a:gd name="T1" fmla="*/ 0 h 76"/>
                <a:gd name="T2" fmla="*/ 0 w 105"/>
                <a:gd name="T3" fmla="*/ 8 h 76"/>
                <a:gd name="T4" fmla="*/ 93 w 105"/>
                <a:gd name="T5" fmla="*/ 76 h 76"/>
                <a:gd name="T6" fmla="*/ 105 w 105"/>
                <a:gd name="T7" fmla="*/ 76 h 76"/>
                <a:gd name="T8" fmla="*/ 9 w 105"/>
                <a:gd name="T9" fmla="*/ 0 h 76"/>
                <a:gd name="T10" fmla="*/ 0 w 105"/>
                <a:gd name="T11" fmla="*/ 0 h 76"/>
              </a:gdLst>
              <a:ahLst/>
              <a:cxnLst>
                <a:cxn ang="0">
                  <a:pos x="T0" y="T1"/>
                </a:cxn>
                <a:cxn ang="0">
                  <a:pos x="T2" y="T3"/>
                </a:cxn>
                <a:cxn ang="0">
                  <a:pos x="T4" y="T5"/>
                </a:cxn>
                <a:cxn ang="0">
                  <a:pos x="T6" y="T7"/>
                </a:cxn>
                <a:cxn ang="0">
                  <a:pos x="T8" y="T9"/>
                </a:cxn>
                <a:cxn ang="0">
                  <a:pos x="T10" y="T11"/>
                </a:cxn>
              </a:cxnLst>
              <a:rect l="0" t="0" r="r" b="b"/>
              <a:pathLst>
                <a:path w="105" h="76">
                  <a:moveTo>
                    <a:pt x="0" y="0"/>
                  </a:moveTo>
                  <a:lnTo>
                    <a:pt x="0" y="8"/>
                  </a:lnTo>
                  <a:lnTo>
                    <a:pt x="93" y="76"/>
                  </a:lnTo>
                  <a:lnTo>
                    <a:pt x="105" y="76"/>
                  </a:lnTo>
                  <a:lnTo>
                    <a:pt x="9" y="0"/>
                  </a:lnTo>
                  <a:lnTo>
                    <a:pt x="0" y="0"/>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13" name="Rectangle 189"/>
            <p:cNvSpPr>
              <a:spLocks noChangeArrowheads="1"/>
            </p:cNvSpPr>
            <p:nvPr/>
          </p:nvSpPr>
          <p:spPr bwMode="auto">
            <a:xfrm>
              <a:off x="3778" y="1825"/>
              <a:ext cx="342" cy="9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14" name="Rectangle 190"/>
            <p:cNvSpPr>
              <a:spLocks noChangeArrowheads="1"/>
            </p:cNvSpPr>
            <p:nvPr/>
          </p:nvSpPr>
          <p:spPr bwMode="auto">
            <a:xfrm>
              <a:off x="3778" y="1825"/>
              <a:ext cx="113" cy="99"/>
            </a:xfrm>
            <a:prstGeom prst="rect">
              <a:avLst/>
            </a:prstGeom>
            <a:solidFill>
              <a:srgbClr val="003F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15" name="Rectangle 191"/>
            <p:cNvSpPr>
              <a:spLocks noChangeArrowheads="1"/>
            </p:cNvSpPr>
            <p:nvPr/>
          </p:nvSpPr>
          <p:spPr bwMode="auto">
            <a:xfrm>
              <a:off x="4007" y="1825"/>
              <a:ext cx="113" cy="99"/>
            </a:xfrm>
            <a:prstGeom prst="rect">
              <a:avLst/>
            </a:prstGeom>
            <a:solidFill>
              <a:srgbClr val="FF127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16" name="Rectangle 192"/>
            <p:cNvSpPr>
              <a:spLocks noChangeArrowheads="1"/>
            </p:cNvSpPr>
            <p:nvPr/>
          </p:nvSpPr>
          <p:spPr bwMode="auto">
            <a:xfrm>
              <a:off x="1741" y="977"/>
              <a:ext cx="163" cy="204"/>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17" name="Rectangle 193"/>
            <p:cNvSpPr>
              <a:spLocks noChangeArrowheads="1"/>
            </p:cNvSpPr>
            <p:nvPr/>
          </p:nvSpPr>
          <p:spPr bwMode="auto">
            <a:xfrm>
              <a:off x="1741" y="977"/>
              <a:ext cx="100" cy="20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18" name="Freeform 194"/>
            <p:cNvSpPr>
              <a:spLocks/>
            </p:cNvSpPr>
            <p:nvPr/>
          </p:nvSpPr>
          <p:spPr bwMode="auto">
            <a:xfrm>
              <a:off x="1741" y="1023"/>
              <a:ext cx="66" cy="99"/>
            </a:xfrm>
            <a:custGeom>
              <a:avLst/>
              <a:gdLst>
                <a:gd name="T0" fmla="*/ 0 w 66"/>
                <a:gd name="T1" fmla="*/ 8 h 99"/>
                <a:gd name="T2" fmla="*/ 0 w 66"/>
                <a:gd name="T3" fmla="*/ 93 h 99"/>
                <a:gd name="T4" fmla="*/ 34 w 66"/>
                <a:gd name="T5" fmla="*/ 99 h 99"/>
                <a:gd name="T6" fmla="*/ 28 w 66"/>
                <a:gd name="T7" fmla="*/ 88 h 99"/>
                <a:gd name="T8" fmla="*/ 28 w 66"/>
                <a:gd name="T9" fmla="*/ 86 h 99"/>
                <a:gd name="T10" fmla="*/ 66 w 66"/>
                <a:gd name="T11" fmla="*/ 59 h 99"/>
                <a:gd name="T12" fmla="*/ 54 w 66"/>
                <a:gd name="T13" fmla="*/ 57 h 99"/>
                <a:gd name="T14" fmla="*/ 54 w 66"/>
                <a:gd name="T15" fmla="*/ 55 h 99"/>
                <a:gd name="T16" fmla="*/ 52 w 66"/>
                <a:gd name="T17" fmla="*/ 55 h 99"/>
                <a:gd name="T18" fmla="*/ 52 w 66"/>
                <a:gd name="T19" fmla="*/ 53 h 99"/>
                <a:gd name="T20" fmla="*/ 59 w 66"/>
                <a:gd name="T21" fmla="*/ 34 h 99"/>
                <a:gd name="T22" fmla="*/ 40 w 66"/>
                <a:gd name="T23" fmla="*/ 41 h 99"/>
                <a:gd name="T24" fmla="*/ 38 w 66"/>
                <a:gd name="T25" fmla="*/ 41 h 99"/>
                <a:gd name="T26" fmla="*/ 38 w 66"/>
                <a:gd name="T27" fmla="*/ 39 h 99"/>
                <a:gd name="T28" fmla="*/ 36 w 66"/>
                <a:gd name="T29" fmla="*/ 39 h 99"/>
                <a:gd name="T30" fmla="*/ 36 w 66"/>
                <a:gd name="T31" fmla="*/ 24 h 99"/>
                <a:gd name="T32" fmla="*/ 10 w 66"/>
                <a:gd name="T33" fmla="*/ 50 h 99"/>
                <a:gd name="T34" fmla="*/ 10 w 66"/>
                <a:gd name="T35" fmla="*/ 48 h 99"/>
                <a:gd name="T36" fmla="*/ 21 w 66"/>
                <a:gd name="T37" fmla="*/ 0 h 99"/>
                <a:gd name="T38" fmla="*/ 1 w 66"/>
                <a:gd name="T39" fmla="*/ 8 h 99"/>
                <a:gd name="T40" fmla="*/ 0 w 66"/>
                <a:gd name="T41" fmla="*/ 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99">
                  <a:moveTo>
                    <a:pt x="0" y="8"/>
                  </a:moveTo>
                  <a:lnTo>
                    <a:pt x="0" y="93"/>
                  </a:lnTo>
                  <a:lnTo>
                    <a:pt x="34" y="99"/>
                  </a:lnTo>
                  <a:lnTo>
                    <a:pt x="28" y="88"/>
                  </a:lnTo>
                  <a:lnTo>
                    <a:pt x="28" y="86"/>
                  </a:lnTo>
                  <a:lnTo>
                    <a:pt x="66" y="59"/>
                  </a:lnTo>
                  <a:lnTo>
                    <a:pt x="54" y="57"/>
                  </a:lnTo>
                  <a:lnTo>
                    <a:pt x="54" y="55"/>
                  </a:lnTo>
                  <a:lnTo>
                    <a:pt x="52" y="55"/>
                  </a:lnTo>
                  <a:lnTo>
                    <a:pt x="52" y="53"/>
                  </a:lnTo>
                  <a:lnTo>
                    <a:pt x="59" y="34"/>
                  </a:lnTo>
                  <a:lnTo>
                    <a:pt x="40" y="41"/>
                  </a:lnTo>
                  <a:lnTo>
                    <a:pt x="38" y="41"/>
                  </a:lnTo>
                  <a:lnTo>
                    <a:pt x="38" y="39"/>
                  </a:lnTo>
                  <a:lnTo>
                    <a:pt x="36" y="39"/>
                  </a:lnTo>
                  <a:lnTo>
                    <a:pt x="36" y="24"/>
                  </a:lnTo>
                  <a:lnTo>
                    <a:pt x="10" y="50"/>
                  </a:lnTo>
                  <a:lnTo>
                    <a:pt x="10" y="48"/>
                  </a:lnTo>
                  <a:lnTo>
                    <a:pt x="21" y="0"/>
                  </a:lnTo>
                  <a:lnTo>
                    <a:pt x="1" y="8"/>
                  </a:lnTo>
                  <a:lnTo>
                    <a:pt x="0" y="8"/>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19" name="Rectangle 195"/>
            <p:cNvSpPr>
              <a:spLocks noChangeArrowheads="1"/>
            </p:cNvSpPr>
            <p:nvPr/>
          </p:nvSpPr>
          <p:spPr bwMode="auto">
            <a:xfrm>
              <a:off x="1741" y="1648"/>
              <a:ext cx="163" cy="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20" name="Rectangle 196"/>
            <p:cNvSpPr>
              <a:spLocks noChangeArrowheads="1"/>
            </p:cNvSpPr>
            <p:nvPr/>
          </p:nvSpPr>
          <p:spPr bwMode="auto">
            <a:xfrm>
              <a:off x="1741" y="1677"/>
              <a:ext cx="163" cy="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21" name="Rectangle 197"/>
            <p:cNvSpPr>
              <a:spLocks noChangeArrowheads="1"/>
            </p:cNvSpPr>
            <p:nvPr/>
          </p:nvSpPr>
          <p:spPr bwMode="auto">
            <a:xfrm>
              <a:off x="1741" y="1707"/>
              <a:ext cx="163" cy="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22" name="Rectangle 198"/>
            <p:cNvSpPr>
              <a:spLocks noChangeArrowheads="1"/>
            </p:cNvSpPr>
            <p:nvPr/>
          </p:nvSpPr>
          <p:spPr bwMode="auto">
            <a:xfrm>
              <a:off x="1741" y="1736"/>
              <a:ext cx="163" cy="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23" name="Rectangle 199"/>
            <p:cNvSpPr>
              <a:spLocks noChangeArrowheads="1"/>
            </p:cNvSpPr>
            <p:nvPr/>
          </p:nvSpPr>
          <p:spPr bwMode="auto">
            <a:xfrm>
              <a:off x="1741" y="1766"/>
              <a:ext cx="163" cy="1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24" name="Rectangle 200"/>
            <p:cNvSpPr>
              <a:spLocks noChangeArrowheads="1"/>
            </p:cNvSpPr>
            <p:nvPr/>
          </p:nvSpPr>
          <p:spPr bwMode="auto">
            <a:xfrm>
              <a:off x="1741" y="1795"/>
              <a:ext cx="163" cy="1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25" name="Rectangle 201"/>
            <p:cNvSpPr>
              <a:spLocks noChangeArrowheads="1"/>
            </p:cNvSpPr>
            <p:nvPr/>
          </p:nvSpPr>
          <p:spPr bwMode="auto">
            <a:xfrm>
              <a:off x="1741" y="1632"/>
              <a:ext cx="163" cy="16"/>
            </a:xfrm>
            <a:prstGeom prst="rect">
              <a:avLst/>
            </a:prstGeom>
            <a:solidFill>
              <a:srgbClr val="E5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26" name="Rectangle 202"/>
            <p:cNvSpPr>
              <a:spLocks noChangeArrowheads="1"/>
            </p:cNvSpPr>
            <p:nvPr/>
          </p:nvSpPr>
          <p:spPr bwMode="auto">
            <a:xfrm>
              <a:off x="1741" y="1662"/>
              <a:ext cx="163" cy="15"/>
            </a:xfrm>
            <a:prstGeom prst="rect">
              <a:avLst/>
            </a:prstGeom>
            <a:solidFill>
              <a:srgbClr val="E5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27" name="Rectangle 203"/>
            <p:cNvSpPr>
              <a:spLocks noChangeArrowheads="1"/>
            </p:cNvSpPr>
            <p:nvPr/>
          </p:nvSpPr>
          <p:spPr bwMode="auto">
            <a:xfrm>
              <a:off x="1741" y="1691"/>
              <a:ext cx="163" cy="16"/>
            </a:xfrm>
            <a:prstGeom prst="rect">
              <a:avLst/>
            </a:prstGeom>
            <a:solidFill>
              <a:srgbClr val="E5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28" name="Rectangle 204"/>
            <p:cNvSpPr>
              <a:spLocks noChangeArrowheads="1"/>
            </p:cNvSpPr>
            <p:nvPr/>
          </p:nvSpPr>
          <p:spPr bwMode="auto">
            <a:xfrm>
              <a:off x="1741" y="1721"/>
              <a:ext cx="163" cy="15"/>
            </a:xfrm>
            <a:prstGeom prst="rect">
              <a:avLst/>
            </a:prstGeom>
            <a:solidFill>
              <a:srgbClr val="E5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29" name="Rectangle 205"/>
            <p:cNvSpPr>
              <a:spLocks noChangeArrowheads="1"/>
            </p:cNvSpPr>
            <p:nvPr/>
          </p:nvSpPr>
          <p:spPr bwMode="auto">
            <a:xfrm>
              <a:off x="1741" y="1750"/>
              <a:ext cx="163" cy="16"/>
            </a:xfrm>
            <a:prstGeom prst="rect">
              <a:avLst/>
            </a:prstGeom>
            <a:solidFill>
              <a:srgbClr val="E5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30" name="Rectangle 206"/>
            <p:cNvSpPr>
              <a:spLocks noChangeArrowheads="1"/>
            </p:cNvSpPr>
            <p:nvPr/>
          </p:nvSpPr>
          <p:spPr bwMode="auto">
            <a:xfrm>
              <a:off x="1741" y="1781"/>
              <a:ext cx="163" cy="14"/>
            </a:xfrm>
            <a:prstGeom prst="rect">
              <a:avLst/>
            </a:prstGeom>
            <a:solidFill>
              <a:srgbClr val="E5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31" name="Rectangle 207"/>
            <p:cNvSpPr>
              <a:spLocks noChangeArrowheads="1"/>
            </p:cNvSpPr>
            <p:nvPr/>
          </p:nvSpPr>
          <p:spPr bwMode="auto">
            <a:xfrm>
              <a:off x="1741" y="1811"/>
              <a:ext cx="163" cy="14"/>
            </a:xfrm>
            <a:prstGeom prst="rect">
              <a:avLst/>
            </a:prstGeom>
            <a:solidFill>
              <a:srgbClr val="E5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32" name="Rectangle 208"/>
            <p:cNvSpPr>
              <a:spLocks noChangeArrowheads="1"/>
            </p:cNvSpPr>
            <p:nvPr/>
          </p:nvSpPr>
          <p:spPr bwMode="auto">
            <a:xfrm>
              <a:off x="4969" y="1630"/>
              <a:ext cx="160" cy="240"/>
            </a:xfrm>
            <a:prstGeom prst="rect">
              <a:avLst/>
            </a:prstGeom>
            <a:solidFill>
              <a:srgbClr val="0066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33" name="Freeform 209"/>
            <p:cNvSpPr>
              <a:spLocks/>
            </p:cNvSpPr>
            <p:nvPr/>
          </p:nvSpPr>
          <p:spPr bwMode="auto">
            <a:xfrm>
              <a:off x="4969" y="1630"/>
              <a:ext cx="158" cy="118"/>
            </a:xfrm>
            <a:custGeom>
              <a:avLst/>
              <a:gdLst>
                <a:gd name="T0" fmla="*/ 91 w 158"/>
                <a:gd name="T1" fmla="*/ 59 h 118"/>
                <a:gd name="T2" fmla="*/ 158 w 158"/>
                <a:gd name="T3" fmla="*/ 12 h 118"/>
                <a:gd name="T4" fmla="*/ 158 w 158"/>
                <a:gd name="T5" fmla="*/ 0 h 118"/>
                <a:gd name="T6" fmla="*/ 144 w 158"/>
                <a:gd name="T7" fmla="*/ 0 h 118"/>
                <a:gd name="T8" fmla="*/ 78 w 158"/>
                <a:gd name="T9" fmla="*/ 49 h 118"/>
                <a:gd name="T10" fmla="*/ 11 w 158"/>
                <a:gd name="T11" fmla="*/ 0 h 118"/>
                <a:gd name="T12" fmla="*/ 0 w 158"/>
                <a:gd name="T13" fmla="*/ 0 h 118"/>
                <a:gd name="T14" fmla="*/ 0 w 158"/>
                <a:gd name="T15" fmla="*/ 9 h 118"/>
                <a:gd name="T16" fmla="*/ 65 w 158"/>
                <a:gd name="T17" fmla="*/ 59 h 118"/>
                <a:gd name="T18" fmla="*/ 0 w 158"/>
                <a:gd name="T19" fmla="*/ 106 h 118"/>
                <a:gd name="T20" fmla="*/ 0 w 158"/>
                <a:gd name="T21" fmla="*/ 118 h 118"/>
                <a:gd name="T22" fmla="*/ 14 w 158"/>
                <a:gd name="T23" fmla="*/ 118 h 118"/>
                <a:gd name="T24" fmla="*/ 78 w 158"/>
                <a:gd name="T25" fmla="*/ 70 h 118"/>
                <a:gd name="T26" fmla="*/ 146 w 158"/>
                <a:gd name="T27" fmla="*/ 118 h 118"/>
                <a:gd name="T28" fmla="*/ 157 w 158"/>
                <a:gd name="T29" fmla="*/ 118 h 118"/>
                <a:gd name="T30" fmla="*/ 157 w 158"/>
                <a:gd name="T31" fmla="*/ 108 h 118"/>
                <a:gd name="T32" fmla="*/ 91 w 158"/>
                <a:gd name="T33"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18">
                  <a:moveTo>
                    <a:pt x="91" y="59"/>
                  </a:moveTo>
                  <a:lnTo>
                    <a:pt x="158" y="12"/>
                  </a:lnTo>
                  <a:lnTo>
                    <a:pt x="158" y="0"/>
                  </a:lnTo>
                  <a:lnTo>
                    <a:pt x="144" y="0"/>
                  </a:lnTo>
                  <a:lnTo>
                    <a:pt x="78" y="49"/>
                  </a:lnTo>
                  <a:lnTo>
                    <a:pt x="11" y="0"/>
                  </a:lnTo>
                  <a:lnTo>
                    <a:pt x="0" y="0"/>
                  </a:lnTo>
                  <a:lnTo>
                    <a:pt x="0" y="9"/>
                  </a:lnTo>
                  <a:lnTo>
                    <a:pt x="65" y="59"/>
                  </a:lnTo>
                  <a:lnTo>
                    <a:pt x="0" y="106"/>
                  </a:lnTo>
                  <a:lnTo>
                    <a:pt x="0" y="118"/>
                  </a:lnTo>
                  <a:lnTo>
                    <a:pt x="14" y="118"/>
                  </a:lnTo>
                  <a:lnTo>
                    <a:pt x="78" y="70"/>
                  </a:lnTo>
                  <a:lnTo>
                    <a:pt x="146" y="118"/>
                  </a:lnTo>
                  <a:lnTo>
                    <a:pt x="157" y="118"/>
                  </a:lnTo>
                  <a:lnTo>
                    <a:pt x="157" y="108"/>
                  </a:lnTo>
                  <a:lnTo>
                    <a:pt x="91" y="5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34" name="Freeform 210"/>
            <p:cNvSpPr>
              <a:spLocks noEditPoints="1"/>
            </p:cNvSpPr>
            <p:nvPr/>
          </p:nvSpPr>
          <p:spPr bwMode="auto">
            <a:xfrm>
              <a:off x="4969" y="1630"/>
              <a:ext cx="157" cy="221"/>
            </a:xfrm>
            <a:custGeom>
              <a:avLst/>
              <a:gdLst>
                <a:gd name="T0" fmla="*/ 87 w 157"/>
                <a:gd name="T1" fmla="*/ 207 h 221"/>
                <a:gd name="T2" fmla="*/ 103 w 157"/>
                <a:gd name="T3" fmla="*/ 221 h 221"/>
                <a:gd name="T4" fmla="*/ 103 w 157"/>
                <a:gd name="T5" fmla="*/ 200 h 221"/>
                <a:gd name="T6" fmla="*/ 122 w 157"/>
                <a:gd name="T7" fmla="*/ 197 h 221"/>
                <a:gd name="T8" fmla="*/ 106 w 157"/>
                <a:gd name="T9" fmla="*/ 183 h 221"/>
                <a:gd name="T10" fmla="*/ 115 w 157"/>
                <a:gd name="T11" fmla="*/ 165 h 221"/>
                <a:gd name="T12" fmla="*/ 96 w 157"/>
                <a:gd name="T13" fmla="*/ 169 h 221"/>
                <a:gd name="T14" fmla="*/ 87 w 157"/>
                <a:gd name="T15" fmla="*/ 151 h 221"/>
                <a:gd name="T16" fmla="*/ 78 w 157"/>
                <a:gd name="T17" fmla="*/ 169 h 221"/>
                <a:gd name="T18" fmla="*/ 58 w 157"/>
                <a:gd name="T19" fmla="*/ 165 h 221"/>
                <a:gd name="T20" fmla="*/ 66 w 157"/>
                <a:gd name="T21" fmla="*/ 183 h 221"/>
                <a:gd name="T22" fmla="*/ 51 w 157"/>
                <a:gd name="T23" fmla="*/ 197 h 221"/>
                <a:gd name="T24" fmla="*/ 71 w 157"/>
                <a:gd name="T25" fmla="*/ 200 h 221"/>
                <a:gd name="T26" fmla="*/ 71 w 157"/>
                <a:gd name="T27" fmla="*/ 221 h 221"/>
                <a:gd name="T28" fmla="*/ 87 w 157"/>
                <a:gd name="T29" fmla="*/ 207 h 221"/>
                <a:gd name="T30" fmla="*/ 94 w 157"/>
                <a:gd name="T31" fmla="*/ 71 h 221"/>
                <a:gd name="T32" fmla="*/ 157 w 157"/>
                <a:gd name="T33" fmla="*/ 71 h 221"/>
                <a:gd name="T34" fmla="*/ 157 w 157"/>
                <a:gd name="T35" fmla="*/ 47 h 221"/>
                <a:gd name="T36" fmla="*/ 94 w 157"/>
                <a:gd name="T37" fmla="*/ 47 h 221"/>
                <a:gd name="T38" fmla="*/ 94 w 157"/>
                <a:gd name="T39" fmla="*/ 0 h 221"/>
                <a:gd name="T40" fmla="*/ 63 w 157"/>
                <a:gd name="T41" fmla="*/ 0 h 221"/>
                <a:gd name="T42" fmla="*/ 63 w 157"/>
                <a:gd name="T43" fmla="*/ 47 h 221"/>
                <a:gd name="T44" fmla="*/ 0 w 157"/>
                <a:gd name="T45" fmla="*/ 47 h 221"/>
                <a:gd name="T46" fmla="*/ 0 w 157"/>
                <a:gd name="T47" fmla="*/ 71 h 221"/>
                <a:gd name="T48" fmla="*/ 63 w 157"/>
                <a:gd name="T49" fmla="*/ 71 h 221"/>
                <a:gd name="T50" fmla="*/ 63 w 157"/>
                <a:gd name="T51" fmla="*/ 118 h 221"/>
                <a:gd name="T52" fmla="*/ 94 w 157"/>
                <a:gd name="T53" fmla="*/ 118 h 221"/>
                <a:gd name="T54" fmla="*/ 94 w 157"/>
                <a:gd name="T55" fmla="*/ 7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1">
                  <a:moveTo>
                    <a:pt x="87" y="207"/>
                  </a:moveTo>
                  <a:lnTo>
                    <a:pt x="103" y="221"/>
                  </a:lnTo>
                  <a:lnTo>
                    <a:pt x="103" y="200"/>
                  </a:lnTo>
                  <a:lnTo>
                    <a:pt x="122" y="197"/>
                  </a:lnTo>
                  <a:lnTo>
                    <a:pt x="106" y="183"/>
                  </a:lnTo>
                  <a:lnTo>
                    <a:pt x="115" y="165"/>
                  </a:lnTo>
                  <a:lnTo>
                    <a:pt x="96" y="169"/>
                  </a:lnTo>
                  <a:lnTo>
                    <a:pt x="87" y="151"/>
                  </a:lnTo>
                  <a:lnTo>
                    <a:pt x="78" y="169"/>
                  </a:lnTo>
                  <a:lnTo>
                    <a:pt x="58" y="165"/>
                  </a:lnTo>
                  <a:lnTo>
                    <a:pt x="66" y="183"/>
                  </a:lnTo>
                  <a:lnTo>
                    <a:pt x="51" y="197"/>
                  </a:lnTo>
                  <a:lnTo>
                    <a:pt x="71" y="200"/>
                  </a:lnTo>
                  <a:lnTo>
                    <a:pt x="71" y="221"/>
                  </a:lnTo>
                  <a:lnTo>
                    <a:pt x="87" y="207"/>
                  </a:lnTo>
                  <a:close/>
                  <a:moveTo>
                    <a:pt x="94" y="71"/>
                  </a:moveTo>
                  <a:lnTo>
                    <a:pt x="157" y="71"/>
                  </a:lnTo>
                  <a:lnTo>
                    <a:pt x="157" y="47"/>
                  </a:lnTo>
                  <a:lnTo>
                    <a:pt x="94" y="47"/>
                  </a:lnTo>
                  <a:lnTo>
                    <a:pt x="94" y="0"/>
                  </a:lnTo>
                  <a:lnTo>
                    <a:pt x="63" y="0"/>
                  </a:lnTo>
                  <a:lnTo>
                    <a:pt x="63" y="47"/>
                  </a:lnTo>
                  <a:lnTo>
                    <a:pt x="0" y="47"/>
                  </a:lnTo>
                  <a:lnTo>
                    <a:pt x="0" y="71"/>
                  </a:lnTo>
                  <a:lnTo>
                    <a:pt x="63" y="71"/>
                  </a:lnTo>
                  <a:lnTo>
                    <a:pt x="63" y="118"/>
                  </a:lnTo>
                  <a:lnTo>
                    <a:pt x="94" y="118"/>
                  </a:lnTo>
                  <a:lnTo>
                    <a:pt x="94" y="7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35" name="Freeform 211"/>
            <p:cNvSpPr>
              <a:spLocks noEditPoints="1"/>
            </p:cNvSpPr>
            <p:nvPr/>
          </p:nvSpPr>
          <p:spPr bwMode="auto">
            <a:xfrm>
              <a:off x="4969" y="1630"/>
              <a:ext cx="158" cy="118"/>
            </a:xfrm>
            <a:custGeom>
              <a:avLst/>
              <a:gdLst>
                <a:gd name="T0" fmla="*/ 89 w 158"/>
                <a:gd name="T1" fmla="*/ 66 h 118"/>
                <a:gd name="T2" fmla="*/ 157 w 158"/>
                <a:gd name="T3" fmla="*/ 66 h 118"/>
                <a:gd name="T4" fmla="*/ 157 w 158"/>
                <a:gd name="T5" fmla="*/ 51 h 118"/>
                <a:gd name="T6" fmla="*/ 89 w 158"/>
                <a:gd name="T7" fmla="*/ 51 h 118"/>
                <a:gd name="T8" fmla="*/ 89 w 158"/>
                <a:gd name="T9" fmla="*/ 0 h 118"/>
                <a:gd name="T10" fmla="*/ 70 w 158"/>
                <a:gd name="T11" fmla="*/ 0 h 118"/>
                <a:gd name="T12" fmla="*/ 70 w 158"/>
                <a:gd name="T13" fmla="*/ 51 h 118"/>
                <a:gd name="T14" fmla="*/ 0 w 158"/>
                <a:gd name="T15" fmla="*/ 51 h 118"/>
                <a:gd name="T16" fmla="*/ 0 w 158"/>
                <a:gd name="T17" fmla="*/ 66 h 118"/>
                <a:gd name="T18" fmla="*/ 70 w 158"/>
                <a:gd name="T19" fmla="*/ 66 h 118"/>
                <a:gd name="T20" fmla="*/ 70 w 158"/>
                <a:gd name="T21" fmla="*/ 118 h 118"/>
                <a:gd name="T22" fmla="*/ 89 w 158"/>
                <a:gd name="T23" fmla="*/ 118 h 118"/>
                <a:gd name="T24" fmla="*/ 89 w 158"/>
                <a:gd name="T25" fmla="*/ 66 h 118"/>
                <a:gd name="T26" fmla="*/ 54 w 158"/>
                <a:gd name="T27" fmla="*/ 71 h 118"/>
                <a:gd name="T28" fmla="*/ 63 w 158"/>
                <a:gd name="T29" fmla="*/ 71 h 118"/>
                <a:gd name="T30" fmla="*/ 4 w 158"/>
                <a:gd name="T31" fmla="*/ 118 h 118"/>
                <a:gd name="T32" fmla="*/ 0 w 158"/>
                <a:gd name="T33" fmla="*/ 118 h 118"/>
                <a:gd name="T34" fmla="*/ 0 w 158"/>
                <a:gd name="T35" fmla="*/ 111 h 118"/>
                <a:gd name="T36" fmla="*/ 54 w 158"/>
                <a:gd name="T37" fmla="*/ 71 h 118"/>
                <a:gd name="T38" fmla="*/ 157 w 158"/>
                <a:gd name="T39" fmla="*/ 118 h 118"/>
                <a:gd name="T40" fmla="*/ 158 w 158"/>
                <a:gd name="T41" fmla="*/ 118 h 118"/>
                <a:gd name="T42" fmla="*/ 158 w 158"/>
                <a:gd name="T43" fmla="*/ 111 h 118"/>
                <a:gd name="T44" fmla="*/ 103 w 158"/>
                <a:gd name="T45" fmla="*/ 71 h 118"/>
                <a:gd name="T46" fmla="*/ 94 w 158"/>
                <a:gd name="T47" fmla="*/ 71 h 118"/>
                <a:gd name="T48" fmla="*/ 157 w 158"/>
                <a:gd name="T49" fmla="*/ 118 h 118"/>
                <a:gd name="T50" fmla="*/ 103 w 158"/>
                <a:gd name="T51" fmla="*/ 45 h 118"/>
                <a:gd name="T52" fmla="*/ 94 w 158"/>
                <a:gd name="T53" fmla="*/ 47 h 118"/>
                <a:gd name="T54" fmla="*/ 157 w 158"/>
                <a:gd name="T55" fmla="*/ 0 h 118"/>
                <a:gd name="T56" fmla="*/ 158 w 158"/>
                <a:gd name="T57" fmla="*/ 0 h 118"/>
                <a:gd name="T58" fmla="*/ 158 w 158"/>
                <a:gd name="T59" fmla="*/ 7 h 118"/>
                <a:gd name="T60" fmla="*/ 103 w 158"/>
                <a:gd name="T61" fmla="*/ 45 h 118"/>
                <a:gd name="T62" fmla="*/ 2 w 158"/>
                <a:gd name="T63" fmla="*/ 0 h 118"/>
                <a:gd name="T64" fmla="*/ 0 w 158"/>
                <a:gd name="T65" fmla="*/ 0 h 118"/>
                <a:gd name="T66" fmla="*/ 0 w 158"/>
                <a:gd name="T67" fmla="*/ 6 h 118"/>
                <a:gd name="T68" fmla="*/ 54 w 158"/>
                <a:gd name="T69" fmla="*/ 47 h 118"/>
                <a:gd name="T70" fmla="*/ 63 w 158"/>
                <a:gd name="T71" fmla="*/ 47 h 118"/>
                <a:gd name="T72" fmla="*/ 2 w 158"/>
                <a:gd name="T7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18">
                  <a:moveTo>
                    <a:pt x="89" y="66"/>
                  </a:moveTo>
                  <a:lnTo>
                    <a:pt x="157" y="66"/>
                  </a:lnTo>
                  <a:lnTo>
                    <a:pt x="157" y="51"/>
                  </a:lnTo>
                  <a:lnTo>
                    <a:pt x="89" y="51"/>
                  </a:lnTo>
                  <a:lnTo>
                    <a:pt x="89" y="0"/>
                  </a:lnTo>
                  <a:lnTo>
                    <a:pt x="70" y="0"/>
                  </a:lnTo>
                  <a:lnTo>
                    <a:pt x="70" y="51"/>
                  </a:lnTo>
                  <a:lnTo>
                    <a:pt x="0" y="51"/>
                  </a:lnTo>
                  <a:lnTo>
                    <a:pt x="0" y="66"/>
                  </a:lnTo>
                  <a:lnTo>
                    <a:pt x="70" y="66"/>
                  </a:lnTo>
                  <a:lnTo>
                    <a:pt x="70" y="118"/>
                  </a:lnTo>
                  <a:lnTo>
                    <a:pt x="89" y="118"/>
                  </a:lnTo>
                  <a:lnTo>
                    <a:pt x="89" y="66"/>
                  </a:lnTo>
                  <a:close/>
                  <a:moveTo>
                    <a:pt x="54" y="71"/>
                  </a:moveTo>
                  <a:lnTo>
                    <a:pt x="63" y="71"/>
                  </a:lnTo>
                  <a:lnTo>
                    <a:pt x="4" y="118"/>
                  </a:lnTo>
                  <a:lnTo>
                    <a:pt x="0" y="118"/>
                  </a:lnTo>
                  <a:lnTo>
                    <a:pt x="0" y="111"/>
                  </a:lnTo>
                  <a:lnTo>
                    <a:pt x="54" y="71"/>
                  </a:lnTo>
                  <a:close/>
                  <a:moveTo>
                    <a:pt x="157" y="118"/>
                  </a:moveTo>
                  <a:lnTo>
                    <a:pt x="158" y="118"/>
                  </a:lnTo>
                  <a:lnTo>
                    <a:pt x="158" y="111"/>
                  </a:lnTo>
                  <a:lnTo>
                    <a:pt x="103" y="71"/>
                  </a:lnTo>
                  <a:lnTo>
                    <a:pt x="94" y="71"/>
                  </a:lnTo>
                  <a:lnTo>
                    <a:pt x="157" y="118"/>
                  </a:lnTo>
                  <a:close/>
                  <a:moveTo>
                    <a:pt x="103" y="45"/>
                  </a:moveTo>
                  <a:lnTo>
                    <a:pt x="94" y="47"/>
                  </a:lnTo>
                  <a:lnTo>
                    <a:pt x="157" y="0"/>
                  </a:lnTo>
                  <a:lnTo>
                    <a:pt x="158" y="0"/>
                  </a:lnTo>
                  <a:lnTo>
                    <a:pt x="158" y="7"/>
                  </a:lnTo>
                  <a:lnTo>
                    <a:pt x="103" y="45"/>
                  </a:lnTo>
                  <a:close/>
                  <a:moveTo>
                    <a:pt x="2" y="0"/>
                  </a:moveTo>
                  <a:lnTo>
                    <a:pt x="0" y="0"/>
                  </a:lnTo>
                  <a:lnTo>
                    <a:pt x="0" y="6"/>
                  </a:lnTo>
                  <a:lnTo>
                    <a:pt x="54" y="47"/>
                  </a:lnTo>
                  <a:lnTo>
                    <a:pt x="63" y="47"/>
                  </a:lnTo>
                  <a:lnTo>
                    <a:pt x="2" y="0"/>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36" name="Rectangle 212"/>
            <p:cNvSpPr>
              <a:spLocks noChangeArrowheads="1"/>
            </p:cNvSpPr>
            <p:nvPr/>
          </p:nvSpPr>
          <p:spPr bwMode="auto">
            <a:xfrm>
              <a:off x="4945" y="1288"/>
              <a:ext cx="184" cy="240"/>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37" name="Freeform 213"/>
            <p:cNvSpPr>
              <a:spLocks noEditPoints="1"/>
            </p:cNvSpPr>
            <p:nvPr/>
          </p:nvSpPr>
          <p:spPr bwMode="auto">
            <a:xfrm>
              <a:off x="4981" y="1304"/>
              <a:ext cx="91" cy="99"/>
            </a:xfrm>
            <a:custGeom>
              <a:avLst/>
              <a:gdLst>
                <a:gd name="T0" fmla="*/ 11 w 91"/>
                <a:gd name="T1" fmla="*/ 71 h 99"/>
                <a:gd name="T2" fmla="*/ 16 w 91"/>
                <a:gd name="T3" fmla="*/ 54 h 99"/>
                <a:gd name="T4" fmla="*/ 0 w 91"/>
                <a:gd name="T5" fmla="*/ 43 h 99"/>
                <a:gd name="T6" fmla="*/ 20 w 91"/>
                <a:gd name="T7" fmla="*/ 43 h 99"/>
                <a:gd name="T8" fmla="*/ 25 w 91"/>
                <a:gd name="T9" fmla="*/ 26 h 99"/>
                <a:gd name="T10" fmla="*/ 30 w 91"/>
                <a:gd name="T11" fmla="*/ 43 h 99"/>
                <a:gd name="T12" fmla="*/ 49 w 91"/>
                <a:gd name="T13" fmla="*/ 43 h 99"/>
                <a:gd name="T14" fmla="*/ 33 w 91"/>
                <a:gd name="T15" fmla="*/ 54 h 99"/>
                <a:gd name="T16" fmla="*/ 40 w 91"/>
                <a:gd name="T17" fmla="*/ 71 h 99"/>
                <a:gd name="T18" fmla="*/ 25 w 91"/>
                <a:gd name="T19" fmla="*/ 61 h 99"/>
                <a:gd name="T20" fmla="*/ 11 w 91"/>
                <a:gd name="T21" fmla="*/ 71 h 99"/>
                <a:gd name="T22" fmla="*/ 54 w 91"/>
                <a:gd name="T23" fmla="*/ 17 h 99"/>
                <a:gd name="T24" fmla="*/ 58 w 91"/>
                <a:gd name="T25" fmla="*/ 10 h 99"/>
                <a:gd name="T26" fmla="*/ 54 w 91"/>
                <a:gd name="T27" fmla="*/ 3 h 99"/>
                <a:gd name="T28" fmla="*/ 61 w 91"/>
                <a:gd name="T29" fmla="*/ 5 h 99"/>
                <a:gd name="T30" fmla="*/ 65 w 91"/>
                <a:gd name="T31" fmla="*/ 0 h 99"/>
                <a:gd name="T32" fmla="*/ 66 w 91"/>
                <a:gd name="T33" fmla="*/ 7 h 99"/>
                <a:gd name="T34" fmla="*/ 73 w 91"/>
                <a:gd name="T35" fmla="*/ 9 h 99"/>
                <a:gd name="T36" fmla="*/ 66 w 91"/>
                <a:gd name="T37" fmla="*/ 12 h 99"/>
                <a:gd name="T38" fmla="*/ 66 w 91"/>
                <a:gd name="T39" fmla="*/ 19 h 99"/>
                <a:gd name="T40" fmla="*/ 61 w 91"/>
                <a:gd name="T41" fmla="*/ 14 h 99"/>
                <a:gd name="T42" fmla="*/ 54 w 91"/>
                <a:gd name="T43" fmla="*/ 17 h 99"/>
                <a:gd name="T44" fmla="*/ 80 w 91"/>
                <a:gd name="T45" fmla="*/ 43 h 99"/>
                <a:gd name="T46" fmla="*/ 79 w 91"/>
                <a:gd name="T47" fmla="*/ 36 h 99"/>
                <a:gd name="T48" fmla="*/ 72 w 91"/>
                <a:gd name="T49" fmla="*/ 35 h 99"/>
                <a:gd name="T50" fmla="*/ 79 w 91"/>
                <a:gd name="T51" fmla="*/ 31 h 99"/>
                <a:gd name="T52" fmla="*/ 77 w 91"/>
                <a:gd name="T53" fmla="*/ 22 h 99"/>
                <a:gd name="T54" fmla="*/ 82 w 91"/>
                <a:gd name="T55" fmla="*/ 28 h 99"/>
                <a:gd name="T56" fmla="*/ 89 w 91"/>
                <a:gd name="T57" fmla="*/ 24 h 99"/>
                <a:gd name="T58" fmla="*/ 86 w 91"/>
                <a:gd name="T59" fmla="*/ 31 h 99"/>
                <a:gd name="T60" fmla="*/ 91 w 91"/>
                <a:gd name="T61" fmla="*/ 38 h 99"/>
                <a:gd name="T62" fmla="*/ 84 w 91"/>
                <a:gd name="T63" fmla="*/ 36 h 99"/>
                <a:gd name="T64" fmla="*/ 80 w 91"/>
                <a:gd name="T65" fmla="*/ 43 h 99"/>
                <a:gd name="T66" fmla="*/ 80 w 91"/>
                <a:gd name="T67" fmla="*/ 76 h 99"/>
                <a:gd name="T68" fmla="*/ 79 w 91"/>
                <a:gd name="T69" fmla="*/ 68 h 99"/>
                <a:gd name="T70" fmla="*/ 72 w 91"/>
                <a:gd name="T71" fmla="*/ 66 h 99"/>
                <a:gd name="T72" fmla="*/ 79 w 91"/>
                <a:gd name="T73" fmla="*/ 62 h 99"/>
                <a:gd name="T74" fmla="*/ 77 w 91"/>
                <a:gd name="T75" fmla="*/ 55 h 99"/>
                <a:gd name="T76" fmla="*/ 82 w 91"/>
                <a:gd name="T77" fmla="*/ 61 h 99"/>
                <a:gd name="T78" fmla="*/ 89 w 91"/>
                <a:gd name="T79" fmla="*/ 57 h 99"/>
                <a:gd name="T80" fmla="*/ 86 w 91"/>
                <a:gd name="T81" fmla="*/ 64 h 99"/>
                <a:gd name="T82" fmla="*/ 91 w 91"/>
                <a:gd name="T83" fmla="*/ 69 h 99"/>
                <a:gd name="T84" fmla="*/ 84 w 91"/>
                <a:gd name="T85" fmla="*/ 68 h 99"/>
                <a:gd name="T86" fmla="*/ 80 w 91"/>
                <a:gd name="T87" fmla="*/ 76 h 99"/>
                <a:gd name="T88" fmla="*/ 63 w 91"/>
                <a:gd name="T89" fmla="*/ 99 h 99"/>
                <a:gd name="T90" fmla="*/ 61 w 91"/>
                <a:gd name="T91" fmla="*/ 90 h 99"/>
                <a:gd name="T92" fmla="*/ 53 w 91"/>
                <a:gd name="T93" fmla="*/ 90 h 99"/>
                <a:gd name="T94" fmla="*/ 59 w 91"/>
                <a:gd name="T95" fmla="*/ 85 h 99"/>
                <a:gd name="T96" fmla="*/ 59 w 91"/>
                <a:gd name="T97" fmla="*/ 78 h 99"/>
                <a:gd name="T98" fmla="*/ 65 w 91"/>
                <a:gd name="T99" fmla="*/ 83 h 99"/>
                <a:gd name="T100" fmla="*/ 72 w 91"/>
                <a:gd name="T101" fmla="*/ 80 h 99"/>
                <a:gd name="T102" fmla="*/ 68 w 91"/>
                <a:gd name="T103" fmla="*/ 87 h 99"/>
                <a:gd name="T104" fmla="*/ 73 w 91"/>
                <a:gd name="T105" fmla="*/ 92 h 99"/>
                <a:gd name="T106" fmla="*/ 66 w 91"/>
                <a:gd name="T107" fmla="*/ 92 h 99"/>
                <a:gd name="T108" fmla="*/ 63 w 91"/>
                <a:gd name="T109"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1" h="99">
                  <a:moveTo>
                    <a:pt x="11" y="71"/>
                  </a:moveTo>
                  <a:lnTo>
                    <a:pt x="16" y="54"/>
                  </a:lnTo>
                  <a:lnTo>
                    <a:pt x="0" y="43"/>
                  </a:lnTo>
                  <a:lnTo>
                    <a:pt x="20" y="43"/>
                  </a:lnTo>
                  <a:lnTo>
                    <a:pt x="25" y="26"/>
                  </a:lnTo>
                  <a:lnTo>
                    <a:pt x="30" y="43"/>
                  </a:lnTo>
                  <a:lnTo>
                    <a:pt x="49" y="43"/>
                  </a:lnTo>
                  <a:lnTo>
                    <a:pt x="33" y="54"/>
                  </a:lnTo>
                  <a:lnTo>
                    <a:pt x="40" y="71"/>
                  </a:lnTo>
                  <a:lnTo>
                    <a:pt x="25" y="61"/>
                  </a:lnTo>
                  <a:lnTo>
                    <a:pt x="11" y="71"/>
                  </a:lnTo>
                  <a:close/>
                  <a:moveTo>
                    <a:pt x="54" y="17"/>
                  </a:moveTo>
                  <a:lnTo>
                    <a:pt x="58" y="10"/>
                  </a:lnTo>
                  <a:lnTo>
                    <a:pt x="54" y="3"/>
                  </a:lnTo>
                  <a:lnTo>
                    <a:pt x="61" y="5"/>
                  </a:lnTo>
                  <a:lnTo>
                    <a:pt x="65" y="0"/>
                  </a:lnTo>
                  <a:lnTo>
                    <a:pt x="66" y="7"/>
                  </a:lnTo>
                  <a:lnTo>
                    <a:pt x="73" y="9"/>
                  </a:lnTo>
                  <a:lnTo>
                    <a:pt x="66" y="12"/>
                  </a:lnTo>
                  <a:lnTo>
                    <a:pt x="66" y="19"/>
                  </a:lnTo>
                  <a:lnTo>
                    <a:pt x="61" y="14"/>
                  </a:lnTo>
                  <a:lnTo>
                    <a:pt x="54" y="17"/>
                  </a:lnTo>
                  <a:close/>
                  <a:moveTo>
                    <a:pt x="80" y="43"/>
                  </a:moveTo>
                  <a:lnTo>
                    <a:pt x="79" y="36"/>
                  </a:lnTo>
                  <a:lnTo>
                    <a:pt x="72" y="35"/>
                  </a:lnTo>
                  <a:lnTo>
                    <a:pt x="79" y="31"/>
                  </a:lnTo>
                  <a:lnTo>
                    <a:pt x="77" y="22"/>
                  </a:lnTo>
                  <a:lnTo>
                    <a:pt x="82" y="28"/>
                  </a:lnTo>
                  <a:lnTo>
                    <a:pt x="89" y="24"/>
                  </a:lnTo>
                  <a:lnTo>
                    <a:pt x="86" y="31"/>
                  </a:lnTo>
                  <a:lnTo>
                    <a:pt x="91" y="38"/>
                  </a:lnTo>
                  <a:lnTo>
                    <a:pt x="84" y="36"/>
                  </a:lnTo>
                  <a:lnTo>
                    <a:pt x="80" y="43"/>
                  </a:lnTo>
                  <a:close/>
                  <a:moveTo>
                    <a:pt x="80" y="76"/>
                  </a:moveTo>
                  <a:lnTo>
                    <a:pt x="79" y="68"/>
                  </a:lnTo>
                  <a:lnTo>
                    <a:pt x="72" y="66"/>
                  </a:lnTo>
                  <a:lnTo>
                    <a:pt x="79" y="62"/>
                  </a:lnTo>
                  <a:lnTo>
                    <a:pt x="77" y="55"/>
                  </a:lnTo>
                  <a:lnTo>
                    <a:pt x="82" y="61"/>
                  </a:lnTo>
                  <a:lnTo>
                    <a:pt x="89" y="57"/>
                  </a:lnTo>
                  <a:lnTo>
                    <a:pt x="86" y="64"/>
                  </a:lnTo>
                  <a:lnTo>
                    <a:pt x="91" y="69"/>
                  </a:lnTo>
                  <a:lnTo>
                    <a:pt x="84" y="68"/>
                  </a:lnTo>
                  <a:lnTo>
                    <a:pt x="80" y="76"/>
                  </a:lnTo>
                  <a:close/>
                  <a:moveTo>
                    <a:pt x="63" y="99"/>
                  </a:moveTo>
                  <a:lnTo>
                    <a:pt x="61" y="90"/>
                  </a:lnTo>
                  <a:lnTo>
                    <a:pt x="53" y="90"/>
                  </a:lnTo>
                  <a:lnTo>
                    <a:pt x="59" y="85"/>
                  </a:lnTo>
                  <a:lnTo>
                    <a:pt x="59" y="78"/>
                  </a:lnTo>
                  <a:lnTo>
                    <a:pt x="65" y="83"/>
                  </a:lnTo>
                  <a:lnTo>
                    <a:pt x="72" y="80"/>
                  </a:lnTo>
                  <a:lnTo>
                    <a:pt x="68" y="87"/>
                  </a:lnTo>
                  <a:lnTo>
                    <a:pt x="73" y="92"/>
                  </a:lnTo>
                  <a:lnTo>
                    <a:pt x="66" y="92"/>
                  </a:lnTo>
                  <a:lnTo>
                    <a:pt x="63" y="99"/>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38" name="Rectangle 214"/>
            <p:cNvSpPr>
              <a:spLocks noChangeArrowheads="1"/>
            </p:cNvSpPr>
            <p:nvPr/>
          </p:nvSpPr>
          <p:spPr bwMode="auto">
            <a:xfrm>
              <a:off x="4969" y="946"/>
              <a:ext cx="160" cy="24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39" name="Rectangle 215"/>
            <p:cNvSpPr>
              <a:spLocks noChangeArrowheads="1"/>
            </p:cNvSpPr>
            <p:nvPr/>
          </p:nvSpPr>
          <p:spPr bwMode="auto">
            <a:xfrm>
              <a:off x="4969" y="946"/>
              <a:ext cx="160" cy="240"/>
            </a:xfrm>
            <a:prstGeom prst="rect">
              <a:avLst/>
            </a:prstGeom>
            <a:noFill/>
            <a:ln w="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6840" name="Freeform 216"/>
            <p:cNvSpPr>
              <a:spLocks/>
            </p:cNvSpPr>
            <p:nvPr/>
          </p:nvSpPr>
          <p:spPr bwMode="auto">
            <a:xfrm>
              <a:off x="5060" y="995"/>
              <a:ext cx="69" cy="142"/>
            </a:xfrm>
            <a:custGeom>
              <a:avLst/>
              <a:gdLst>
                <a:gd name="T0" fmla="*/ 69 w 69"/>
                <a:gd name="T1" fmla="*/ 0 h 142"/>
                <a:gd name="T2" fmla="*/ 62 w 69"/>
                <a:gd name="T3" fmla="*/ 0 h 142"/>
                <a:gd name="T4" fmla="*/ 55 w 69"/>
                <a:gd name="T5" fmla="*/ 1 h 142"/>
                <a:gd name="T6" fmla="*/ 48 w 69"/>
                <a:gd name="T7" fmla="*/ 3 h 142"/>
                <a:gd name="T8" fmla="*/ 43 w 69"/>
                <a:gd name="T9" fmla="*/ 5 h 142"/>
                <a:gd name="T10" fmla="*/ 36 w 69"/>
                <a:gd name="T11" fmla="*/ 8 h 142"/>
                <a:gd name="T12" fmla="*/ 31 w 69"/>
                <a:gd name="T13" fmla="*/ 12 h 142"/>
                <a:gd name="T14" fmla="*/ 26 w 69"/>
                <a:gd name="T15" fmla="*/ 15 h 142"/>
                <a:gd name="T16" fmla="*/ 20 w 69"/>
                <a:gd name="T17" fmla="*/ 21 h 142"/>
                <a:gd name="T18" fmla="*/ 15 w 69"/>
                <a:gd name="T19" fmla="*/ 26 h 142"/>
                <a:gd name="T20" fmla="*/ 12 w 69"/>
                <a:gd name="T21" fmla="*/ 31 h 142"/>
                <a:gd name="T22" fmla="*/ 8 w 69"/>
                <a:gd name="T23" fmla="*/ 38 h 142"/>
                <a:gd name="T24" fmla="*/ 5 w 69"/>
                <a:gd name="T25" fmla="*/ 43 h 142"/>
                <a:gd name="T26" fmla="*/ 1 w 69"/>
                <a:gd name="T27" fmla="*/ 50 h 142"/>
                <a:gd name="T28" fmla="*/ 0 w 69"/>
                <a:gd name="T29" fmla="*/ 57 h 142"/>
                <a:gd name="T30" fmla="*/ 0 w 69"/>
                <a:gd name="T31" fmla="*/ 64 h 142"/>
                <a:gd name="T32" fmla="*/ 0 w 69"/>
                <a:gd name="T33" fmla="*/ 71 h 142"/>
                <a:gd name="T34" fmla="*/ 0 w 69"/>
                <a:gd name="T35" fmla="*/ 78 h 142"/>
                <a:gd name="T36" fmla="*/ 0 w 69"/>
                <a:gd name="T37" fmla="*/ 85 h 142"/>
                <a:gd name="T38" fmla="*/ 1 w 69"/>
                <a:gd name="T39" fmla="*/ 92 h 142"/>
                <a:gd name="T40" fmla="*/ 5 w 69"/>
                <a:gd name="T41" fmla="*/ 99 h 142"/>
                <a:gd name="T42" fmla="*/ 8 w 69"/>
                <a:gd name="T43" fmla="*/ 104 h 142"/>
                <a:gd name="T44" fmla="*/ 12 w 69"/>
                <a:gd name="T45" fmla="*/ 111 h 142"/>
                <a:gd name="T46" fmla="*/ 15 w 69"/>
                <a:gd name="T47" fmla="*/ 116 h 142"/>
                <a:gd name="T48" fmla="*/ 20 w 69"/>
                <a:gd name="T49" fmla="*/ 121 h 142"/>
                <a:gd name="T50" fmla="*/ 26 w 69"/>
                <a:gd name="T51" fmla="*/ 125 h 142"/>
                <a:gd name="T52" fmla="*/ 31 w 69"/>
                <a:gd name="T53" fmla="*/ 130 h 142"/>
                <a:gd name="T54" fmla="*/ 36 w 69"/>
                <a:gd name="T55" fmla="*/ 133 h 142"/>
                <a:gd name="T56" fmla="*/ 43 w 69"/>
                <a:gd name="T57" fmla="*/ 137 h 142"/>
                <a:gd name="T58" fmla="*/ 48 w 69"/>
                <a:gd name="T59" fmla="*/ 139 h 142"/>
                <a:gd name="T60" fmla="*/ 55 w 69"/>
                <a:gd name="T61" fmla="*/ 140 h 142"/>
                <a:gd name="T62" fmla="*/ 62 w 69"/>
                <a:gd name="T63" fmla="*/ 142 h 142"/>
                <a:gd name="T64" fmla="*/ 69 w 69"/>
                <a:gd name="T6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142">
                  <a:moveTo>
                    <a:pt x="69" y="142"/>
                  </a:moveTo>
                  <a:lnTo>
                    <a:pt x="69" y="0"/>
                  </a:lnTo>
                  <a:lnTo>
                    <a:pt x="66" y="0"/>
                  </a:lnTo>
                  <a:lnTo>
                    <a:pt x="62" y="0"/>
                  </a:lnTo>
                  <a:lnTo>
                    <a:pt x="59" y="1"/>
                  </a:lnTo>
                  <a:lnTo>
                    <a:pt x="55" y="1"/>
                  </a:lnTo>
                  <a:lnTo>
                    <a:pt x="52" y="1"/>
                  </a:lnTo>
                  <a:lnTo>
                    <a:pt x="48" y="3"/>
                  </a:lnTo>
                  <a:lnTo>
                    <a:pt x="45" y="5"/>
                  </a:lnTo>
                  <a:lnTo>
                    <a:pt x="43" y="5"/>
                  </a:lnTo>
                  <a:lnTo>
                    <a:pt x="40" y="7"/>
                  </a:lnTo>
                  <a:lnTo>
                    <a:pt x="36" y="8"/>
                  </a:lnTo>
                  <a:lnTo>
                    <a:pt x="33" y="10"/>
                  </a:lnTo>
                  <a:lnTo>
                    <a:pt x="31" y="12"/>
                  </a:lnTo>
                  <a:lnTo>
                    <a:pt x="27" y="14"/>
                  </a:lnTo>
                  <a:lnTo>
                    <a:pt x="26" y="15"/>
                  </a:lnTo>
                  <a:lnTo>
                    <a:pt x="22" y="19"/>
                  </a:lnTo>
                  <a:lnTo>
                    <a:pt x="20" y="21"/>
                  </a:lnTo>
                  <a:lnTo>
                    <a:pt x="17" y="24"/>
                  </a:lnTo>
                  <a:lnTo>
                    <a:pt x="15" y="26"/>
                  </a:lnTo>
                  <a:lnTo>
                    <a:pt x="13" y="29"/>
                  </a:lnTo>
                  <a:lnTo>
                    <a:pt x="12" y="31"/>
                  </a:lnTo>
                  <a:lnTo>
                    <a:pt x="10" y="34"/>
                  </a:lnTo>
                  <a:lnTo>
                    <a:pt x="8" y="38"/>
                  </a:lnTo>
                  <a:lnTo>
                    <a:pt x="7" y="40"/>
                  </a:lnTo>
                  <a:lnTo>
                    <a:pt x="5" y="43"/>
                  </a:lnTo>
                  <a:lnTo>
                    <a:pt x="3" y="47"/>
                  </a:lnTo>
                  <a:lnTo>
                    <a:pt x="1" y="50"/>
                  </a:lnTo>
                  <a:lnTo>
                    <a:pt x="1" y="54"/>
                  </a:lnTo>
                  <a:lnTo>
                    <a:pt x="0" y="57"/>
                  </a:lnTo>
                  <a:lnTo>
                    <a:pt x="0" y="61"/>
                  </a:lnTo>
                  <a:lnTo>
                    <a:pt x="0" y="64"/>
                  </a:lnTo>
                  <a:lnTo>
                    <a:pt x="0" y="67"/>
                  </a:lnTo>
                  <a:lnTo>
                    <a:pt x="0" y="71"/>
                  </a:lnTo>
                  <a:lnTo>
                    <a:pt x="0" y="74"/>
                  </a:lnTo>
                  <a:lnTo>
                    <a:pt x="0" y="78"/>
                  </a:lnTo>
                  <a:lnTo>
                    <a:pt x="0" y="81"/>
                  </a:lnTo>
                  <a:lnTo>
                    <a:pt x="0" y="85"/>
                  </a:lnTo>
                  <a:lnTo>
                    <a:pt x="1" y="88"/>
                  </a:lnTo>
                  <a:lnTo>
                    <a:pt x="1" y="92"/>
                  </a:lnTo>
                  <a:lnTo>
                    <a:pt x="3" y="95"/>
                  </a:lnTo>
                  <a:lnTo>
                    <a:pt x="5" y="99"/>
                  </a:lnTo>
                  <a:lnTo>
                    <a:pt x="7" y="102"/>
                  </a:lnTo>
                  <a:lnTo>
                    <a:pt x="8" y="104"/>
                  </a:lnTo>
                  <a:lnTo>
                    <a:pt x="10" y="107"/>
                  </a:lnTo>
                  <a:lnTo>
                    <a:pt x="12" y="111"/>
                  </a:lnTo>
                  <a:lnTo>
                    <a:pt x="13" y="113"/>
                  </a:lnTo>
                  <a:lnTo>
                    <a:pt x="15" y="116"/>
                  </a:lnTo>
                  <a:lnTo>
                    <a:pt x="17" y="118"/>
                  </a:lnTo>
                  <a:lnTo>
                    <a:pt x="20" y="121"/>
                  </a:lnTo>
                  <a:lnTo>
                    <a:pt x="22" y="123"/>
                  </a:lnTo>
                  <a:lnTo>
                    <a:pt x="26" y="125"/>
                  </a:lnTo>
                  <a:lnTo>
                    <a:pt x="27" y="128"/>
                  </a:lnTo>
                  <a:lnTo>
                    <a:pt x="31" y="130"/>
                  </a:lnTo>
                  <a:lnTo>
                    <a:pt x="33" y="132"/>
                  </a:lnTo>
                  <a:lnTo>
                    <a:pt x="36" y="133"/>
                  </a:lnTo>
                  <a:lnTo>
                    <a:pt x="40" y="135"/>
                  </a:lnTo>
                  <a:lnTo>
                    <a:pt x="43" y="137"/>
                  </a:lnTo>
                  <a:lnTo>
                    <a:pt x="45" y="137"/>
                  </a:lnTo>
                  <a:lnTo>
                    <a:pt x="48" y="139"/>
                  </a:lnTo>
                  <a:lnTo>
                    <a:pt x="52" y="140"/>
                  </a:lnTo>
                  <a:lnTo>
                    <a:pt x="55" y="140"/>
                  </a:lnTo>
                  <a:lnTo>
                    <a:pt x="59" y="140"/>
                  </a:lnTo>
                  <a:lnTo>
                    <a:pt x="62" y="142"/>
                  </a:lnTo>
                  <a:lnTo>
                    <a:pt x="66" y="142"/>
                  </a:lnTo>
                  <a:lnTo>
                    <a:pt x="69" y="142"/>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41" name="Freeform 217"/>
            <p:cNvSpPr>
              <a:spLocks/>
            </p:cNvSpPr>
            <p:nvPr/>
          </p:nvSpPr>
          <p:spPr bwMode="auto">
            <a:xfrm>
              <a:off x="5060" y="995"/>
              <a:ext cx="69" cy="142"/>
            </a:xfrm>
            <a:custGeom>
              <a:avLst/>
              <a:gdLst>
                <a:gd name="T0" fmla="*/ 69 w 69"/>
                <a:gd name="T1" fmla="*/ 142 h 142"/>
                <a:gd name="T2" fmla="*/ 69 w 69"/>
                <a:gd name="T3" fmla="*/ 0 h 142"/>
                <a:gd name="T4" fmla="*/ 55 w 69"/>
                <a:gd name="T5" fmla="*/ 1 h 142"/>
                <a:gd name="T6" fmla="*/ 43 w 69"/>
                <a:gd name="T7" fmla="*/ 5 h 142"/>
                <a:gd name="T8" fmla="*/ 31 w 69"/>
                <a:gd name="T9" fmla="*/ 12 h 142"/>
                <a:gd name="T10" fmla="*/ 20 w 69"/>
                <a:gd name="T11" fmla="*/ 21 h 142"/>
                <a:gd name="T12" fmla="*/ 12 w 69"/>
                <a:gd name="T13" fmla="*/ 31 h 142"/>
                <a:gd name="T14" fmla="*/ 5 w 69"/>
                <a:gd name="T15" fmla="*/ 43 h 142"/>
                <a:gd name="T16" fmla="*/ 0 w 69"/>
                <a:gd name="T17" fmla="*/ 57 h 142"/>
                <a:gd name="T18" fmla="*/ 0 w 69"/>
                <a:gd name="T19" fmla="*/ 71 h 142"/>
                <a:gd name="T20" fmla="*/ 0 w 69"/>
                <a:gd name="T21" fmla="*/ 85 h 142"/>
                <a:gd name="T22" fmla="*/ 5 w 69"/>
                <a:gd name="T23" fmla="*/ 99 h 142"/>
                <a:gd name="T24" fmla="*/ 12 w 69"/>
                <a:gd name="T25" fmla="*/ 111 h 142"/>
                <a:gd name="T26" fmla="*/ 20 w 69"/>
                <a:gd name="T27" fmla="*/ 121 h 142"/>
                <a:gd name="T28" fmla="*/ 31 w 69"/>
                <a:gd name="T29" fmla="*/ 130 h 142"/>
                <a:gd name="T30" fmla="*/ 43 w 69"/>
                <a:gd name="T31" fmla="*/ 137 h 142"/>
                <a:gd name="T32" fmla="*/ 55 w 69"/>
                <a:gd name="T33" fmla="*/ 140 h 142"/>
                <a:gd name="T34" fmla="*/ 69 w 69"/>
                <a:gd name="T3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142">
                  <a:moveTo>
                    <a:pt x="69" y="142"/>
                  </a:moveTo>
                  <a:lnTo>
                    <a:pt x="69" y="0"/>
                  </a:lnTo>
                  <a:lnTo>
                    <a:pt x="55" y="1"/>
                  </a:lnTo>
                  <a:lnTo>
                    <a:pt x="43" y="5"/>
                  </a:lnTo>
                  <a:lnTo>
                    <a:pt x="31" y="12"/>
                  </a:lnTo>
                  <a:lnTo>
                    <a:pt x="20" y="21"/>
                  </a:lnTo>
                  <a:lnTo>
                    <a:pt x="12" y="31"/>
                  </a:lnTo>
                  <a:lnTo>
                    <a:pt x="5" y="43"/>
                  </a:lnTo>
                  <a:lnTo>
                    <a:pt x="0" y="57"/>
                  </a:lnTo>
                  <a:lnTo>
                    <a:pt x="0" y="71"/>
                  </a:lnTo>
                  <a:lnTo>
                    <a:pt x="0" y="85"/>
                  </a:lnTo>
                  <a:lnTo>
                    <a:pt x="5" y="99"/>
                  </a:lnTo>
                  <a:lnTo>
                    <a:pt x="12" y="111"/>
                  </a:lnTo>
                  <a:lnTo>
                    <a:pt x="20" y="121"/>
                  </a:lnTo>
                  <a:lnTo>
                    <a:pt x="31" y="130"/>
                  </a:lnTo>
                  <a:lnTo>
                    <a:pt x="43" y="137"/>
                  </a:lnTo>
                  <a:lnTo>
                    <a:pt x="55" y="140"/>
                  </a:lnTo>
                  <a:lnTo>
                    <a:pt x="69" y="142"/>
                  </a:lnTo>
                </a:path>
              </a:pathLst>
            </a:custGeom>
            <a:no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6842" name="Rectangle 218"/>
            <p:cNvSpPr>
              <a:spLocks noChangeArrowheads="1"/>
            </p:cNvSpPr>
            <p:nvPr/>
          </p:nvSpPr>
          <p:spPr bwMode="auto">
            <a:xfrm>
              <a:off x="3620" y="906"/>
              <a:ext cx="304" cy="13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43" name="Rectangle 219"/>
            <p:cNvSpPr>
              <a:spLocks noChangeArrowheads="1"/>
            </p:cNvSpPr>
            <p:nvPr/>
          </p:nvSpPr>
          <p:spPr bwMode="auto">
            <a:xfrm>
              <a:off x="3620" y="969"/>
              <a:ext cx="304" cy="74"/>
            </a:xfrm>
            <a:prstGeom prst="rect">
              <a:avLst/>
            </a:prstGeom>
            <a:solidFill>
              <a:srgbClr val="0066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44" name="Rectangle 220"/>
            <p:cNvSpPr>
              <a:spLocks noChangeArrowheads="1"/>
            </p:cNvSpPr>
            <p:nvPr/>
          </p:nvSpPr>
          <p:spPr bwMode="auto">
            <a:xfrm>
              <a:off x="3750" y="906"/>
              <a:ext cx="44" cy="5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45" name="Freeform 221"/>
            <p:cNvSpPr>
              <a:spLocks noEditPoints="1"/>
            </p:cNvSpPr>
            <p:nvPr/>
          </p:nvSpPr>
          <p:spPr bwMode="auto">
            <a:xfrm>
              <a:off x="3757" y="906"/>
              <a:ext cx="37" cy="52"/>
            </a:xfrm>
            <a:custGeom>
              <a:avLst/>
              <a:gdLst>
                <a:gd name="T0" fmla="*/ 7 w 37"/>
                <a:gd name="T1" fmla="*/ 0 h 52"/>
                <a:gd name="T2" fmla="*/ 0 w 37"/>
                <a:gd name="T3" fmla="*/ 0 h 52"/>
                <a:gd name="T4" fmla="*/ 0 w 37"/>
                <a:gd name="T5" fmla="*/ 52 h 52"/>
                <a:gd name="T6" fmla="*/ 7 w 37"/>
                <a:gd name="T7" fmla="*/ 52 h 52"/>
                <a:gd name="T8" fmla="*/ 7 w 37"/>
                <a:gd name="T9" fmla="*/ 0 h 52"/>
                <a:gd name="T10" fmla="*/ 23 w 37"/>
                <a:gd name="T11" fmla="*/ 0 h 52"/>
                <a:gd name="T12" fmla="*/ 14 w 37"/>
                <a:gd name="T13" fmla="*/ 0 h 52"/>
                <a:gd name="T14" fmla="*/ 14 w 37"/>
                <a:gd name="T15" fmla="*/ 52 h 52"/>
                <a:gd name="T16" fmla="*/ 23 w 37"/>
                <a:gd name="T17" fmla="*/ 52 h 52"/>
                <a:gd name="T18" fmla="*/ 23 w 37"/>
                <a:gd name="T19" fmla="*/ 0 h 52"/>
                <a:gd name="T20" fmla="*/ 37 w 37"/>
                <a:gd name="T21" fmla="*/ 0 h 52"/>
                <a:gd name="T22" fmla="*/ 30 w 37"/>
                <a:gd name="T23" fmla="*/ 0 h 52"/>
                <a:gd name="T24" fmla="*/ 30 w 37"/>
                <a:gd name="T25" fmla="*/ 52 h 52"/>
                <a:gd name="T26" fmla="*/ 37 w 37"/>
                <a:gd name="T27" fmla="*/ 52 h 52"/>
                <a:gd name="T28" fmla="*/ 37 w 37"/>
                <a:gd name="T2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52">
                  <a:moveTo>
                    <a:pt x="7" y="0"/>
                  </a:moveTo>
                  <a:lnTo>
                    <a:pt x="0" y="0"/>
                  </a:lnTo>
                  <a:lnTo>
                    <a:pt x="0" y="52"/>
                  </a:lnTo>
                  <a:lnTo>
                    <a:pt x="7" y="52"/>
                  </a:lnTo>
                  <a:lnTo>
                    <a:pt x="7" y="0"/>
                  </a:lnTo>
                  <a:close/>
                  <a:moveTo>
                    <a:pt x="23" y="0"/>
                  </a:moveTo>
                  <a:lnTo>
                    <a:pt x="14" y="0"/>
                  </a:lnTo>
                  <a:lnTo>
                    <a:pt x="14" y="52"/>
                  </a:lnTo>
                  <a:lnTo>
                    <a:pt x="23" y="52"/>
                  </a:lnTo>
                  <a:lnTo>
                    <a:pt x="23" y="0"/>
                  </a:lnTo>
                  <a:close/>
                  <a:moveTo>
                    <a:pt x="37" y="0"/>
                  </a:moveTo>
                  <a:lnTo>
                    <a:pt x="30" y="0"/>
                  </a:lnTo>
                  <a:lnTo>
                    <a:pt x="30" y="52"/>
                  </a:lnTo>
                  <a:lnTo>
                    <a:pt x="37" y="52"/>
                  </a:lnTo>
                  <a:lnTo>
                    <a:pt x="37" y="0"/>
                  </a:lnTo>
                  <a:close/>
                </a:path>
              </a:pathLst>
            </a:custGeom>
            <a:solidFill>
              <a:srgbClr val="FF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46" name="Rectangle 222"/>
            <p:cNvSpPr>
              <a:spLocks noChangeArrowheads="1"/>
            </p:cNvSpPr>
            <p:nvPr/>
          </p:nvSpPr>
          <p:spPr bwMode="auto">
            <a:xfrm>
              <a:off x="3750" y="906"/>
              <a:ext cx="16" cy="1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47" name="Rectangle 223"/>
            <p:cNvSpPr>
              <a:spLocks noChangeArrowheads="1"/>
            </p:cNvSpPr>
            <p:nvPr/>
          </p:nvSpPr>
          <p:spPr bwMode="auto">
            <a:xfrm>
              <a:off x="3761" y="906"/>
              <a:ext cx="5" cy="16"/>
            </a:xfrm>
            <a:prstGeom prst="rect">
              <a:avLst/>
            </a:prstGeom>
            <a:solidFill>
              <a:srgbClr val="7F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48" name="Rectangle 224"/>
            <p:cNvSpPr>
              <a:spLocks noChangeArrowheads="1"/>
            </p:cNvSpPr>
            <p:nvPr/>
          </p:nvSpPr>
          <p:spPr bwMode="auto">
            <a:xfrm>
              <a:off x="3794" y="910"/>
              <a:ext cx="52" cy="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49" name="Freeform 225"/>
            <p:cNvSpPr>
              <a:spLocks noEditPoints="1"/>
            </p:cNvSpPr>
            <p:nvPr/>
          </p:nvSpPr>
          <p:spPr bwMode="auto">
            <a:xfrm>
              <a:off x="3700" y="911"/>
              <a:ext cx="146" cy="39"/>
            </a:xfrm>
            <a:custGeom>
              <a:avLst/>
              <a:gdLst>
                <a:gd name="T0" fmla="*/ 94 w 146"/>
                <a:gd name="T1" fmla="*/ 37 h 39"/>
                <a:gd name="T2" fmla="*/ 146 w 146"/>
                <a:gd name="T3" fmla="*/ 37 h 39"/>
                <a:gd name="T4" fmla="*/ 146 w 146"/>
                <a:gd name="T5" fmla="*/ 25 h 39"/>
                <a:gd name="T6" fmla="*/ 94 w 146"/>
                <a:gd name="T7" fmla="*/ 25 h 39"/>
                <a:gd name="T8" fmla="*/ 94 w 146"/>
                <a:gd name="T9" fmla="*/ 37 h 39"/>
                <a:gd name="T10" fmla="*/ 0 w 146"/>
                <a:gd name="T11" fmla="*/ 0 h 39"/>
                <a:gd name="T12" fmla="*/ 50 w 146"/>
                <a:gd name="T13" fmla="*/ 0 h 39"/>
                <a:gd name="T14" fmla="*/ 50 w 146"/>
                <a:gd name="T15" fmla="*/ 39 h 39"/>
                <a:gd name="T16" fmla="*/ 0 w 146"/>
                <a:gd name="T17" fmla="*/ 39 h 39"/>
                <a:gd name="T18" fmla="*/ 0 w 146"/>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39">
                  <a:moveTo>
                    <a:pt x="94" y="37"/>
                  </a:moveTo>
                  <a:lnTo>
                    <a:pt x="146" y="37"/>
                  </a:lnTo>
                  <a:lnTo>
                    <a:pt x="146" y="25"/>
                  </a:lnTo>
                  <a:lnTo>
                    <a:pt x="94" y="25"/>
                  </a:lnTo>
                  <a:lnTo>
                    <a:pt x="94" y="37"/>
                  </a:lnTo>
                  <a:close/>
                  <a:moveTo>
                    <a:pt x="0" y="0"/>
                  </a:moveTo>
                  <a:lnTo>
                    <a:pt x="50" y="0"/>
                  </a:lnTo>
                  <a:lnTo>
                    <a:pt x="50" y="39"/>
                  </a:lnTo>
                  <a:lnTo>
                    <a:pt x="0" y="39"/>
                  </a:lnTo>
                  <a:lnTo>
                    <a:pt x="0" y="0"/>
                  </a:lnTo>
                  <a:close/>
                </a:path>
              </a:pathLst>
            </a:custGeom>
            <a:solidFill>
              <a:srgbClr val="0066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50" name="Freeform 226"/>
            <p:cNvSpPr>
              <a:spLocks/>
            </p:cNvSpPr>
            <p:nvPr/>
          </p:nvSpPr>
          <p:spPr bwMode="auto">
            <a:xfrm>
              <a:off x="3700" y="910"/>
              <a:ext cx="50" cy="38"/>
            </a:xfrm>
            <a:custGeom>
              <a:avLst/>
              <a:gdLst>
                <a:gd name="T0" fmla="*/ 29 w 50"/>
                <a:gd name="T1" fmla="*/ 24 h 38"/>
                <a:gd name="T2" fmla="*/ 50 w 50"/>
                <a:gd name="T3" fmla="*/ 24 h 38"/>
                <a:gd name="T4" fmla="*/ 50 w 50"/>
                <a:gd name="T5" fmla="*/ 15 h 38"/>
                <a:gd name="T6" fmla="*/ 29 w 50"/>
                <a:gd name="T7" fmla="*/ 15 h 38"/>
                <a:gd name="T8" fmla="*/ 29 w 50"/>
                <a:gd name="T9" fmla="*/ 0 h 38"/>
                <a:gd name="T10" fmla="*/ 19 w 50"/>
                <a:gd name="T11" fmla="*/ 0 h 38"/>
                <a:gd name="T12" fmla="*/ 19 w 50"/>
                <a:gd name="T13" fmla="*/ 15 h 38"/>
                <a:gd name="T14" fmla="*/ 0 w 50"/>
                <a:gd name="T15" fmla="*/ 15 h 38"/>
                <a:gd name="T16" fmla="*/ 0 w 50"/>
                <a:gd name="T17" fmla="*/ 24 h 38"/>
                <a:gd name="T18" fmla="*/ 19 w 50"/>
                <a:gd name="T19" fmla="*/ 24 h 38"/>
                <a:gd name="T20" fmla="*/ 19 w 50"/>
                <a:gd name="T21" fmla="*/ 38 h 38"/>
                <a:gd name="T22" fmla="*/ 29 w 50"/>
                <a:gd name="T23" fmla="*/ 38 h 38"/>
                <a:gd name="T24" fmla="*/ 29 w 50"/>
                <a:gd name="T25"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38">
                  <a:moveTo>
                    <a:pt x="29" y="24"/>
                  </a:moveTo>
                  <a:lnTo>
                    <a:pt x="50" y="24"/>
                  </a:lnTo>
                  <a:lnTo>
                    <a:pt x="50" y="15"/>
                  </a:lnTo>
                  <a:lnTo>
                    <a:pt x="29" y="15"/>
                  </a:lnTo>
                  <a:lnTo>
                    <a:pt x="29" y="0"/>
                  </a:lnTo>
                  <a:lnTo>
                    <a:pt x="19" y="0"/>
                  </a:lnTo>
                  <a:lnTo>
                    <a:pt x="19" y="15"/>
                  </a:lnTo>
                  <a:lnTo>
                    <a:pt x="0" y="15"/>
                  </a:lnTo>
                  <a:lnTo>
                    <a:pt x="0" y="24"/>
                  </a:lnTo>
                  <a:lnTo>
                    <a:pt x="19" y="24"/>
                  </a:lnTo>
                  <a:lnTo>
                    <a:pt x="19" y="38"/>
                  </a:lnTo>
                  <a:lnTo>
                    <a:pt x="29" y="38"/>
                  </a:lnTo>
                  <a:lnTo>
                    <a:pt x="29" y="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51" name="Freeform 227"/>
            <p:cNvSpPr>
              <a:spLocks/>
            </p:cNvSpPr>
            <p:nvPr/>
          </p:nvSpPr>
          <p:spPr bwMode="auto">
            <a:xfrm>
              <a:off x="3700" y="910"/>
              <a:ext cx="50" cy="38"/>
            </a:xfrm>
            <a:custGeom>
              <a:avLst/>
              <a:gdLst>
                <a:gd name="T0" fmla="*/ 29 w 50"/>
                <a:gd name="T1" fmla="*/ 19 h 38"/>
                <a:gd name="T2" fmla="*/ 50 w 50"/>
                <a:gd name="T3" fmla="*/ 5 h 38"/>
                <a:gd name="T4" fmla="*/ 50 w 50"/>
                <a:gd name="T5" fmla="*/ 0 h 38"/>
                <a:gd name="T6" fmla="*/ 47 w 50"/>
                <a:gd name="T7" fmla="*/ 0 h 38"/>
                <a:gd name="T8" fmla="*/ 24 w 50"/>
                <a:gd name="T9" fmla="*/ 15 h 38"/>
                <a:gd name="T10" fmla="*/ 3 w 50"/>
                <a:gd name="T11" fmla="*/ 0 h 38"/>
                <a:gd name="T12" fmla="*/ 0 w 50"/>
                <a:gd name="T13" fmla="*/ 0 h 38"/>
                <a:gd name="T14" fmla="*/ 0 w 50"/>
                <a:gd name="T15" fmla="*/ 3 h 38"/>
                <a:gd name="T16" fmla="*/ 21 w 50"/>
                <a:gd name="T17" fmla="*/ 19 h 38"/>
                <a:gd name="T18" fmla="*/ 0 w 50"/>
                <a:gd name="T19" fmla="*/ 34 h 38"/>
                <a:gd name="T20" fmla="*/ 0 w 50"/>
                <a:gd name="T21" fmla="*/ 38 h 38"/>
                <a:gd name="T22" fmla="*/ 3 w 50"/>
                <a:gd name="T23" fmla="*/ 38 h 38"/>
                <a:gd name="T24" fmla="*/ 24 w 50"/>
                <a:gd name="T25" fmla="*/ 22 h 38"/>
                <a:gd name="T26" fmla="*/ 47 w 50"/>
                <a:gd name="T27" fmla="*/ 38 h 38"/>
                <a:gd name="T28" fmla="*/ 50 w 50"/>
                <a:gd name="T29" fmla="*/ 38 h 38"/>
                <a:gd name="T30" fmla="*/ 50 w 50"/>
                <a:gd name="T31" fmla="*/ 36 h 38"/>
                <a:gd name="T32" fmla="*/ 29 w 50"/>
                <a:gd name="T33"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38">
                  <a:moveTo>
                    <a:pt x="29" y="19"/>
                  </a:moveTo>
                  <a:lnTo>
                    <a:pt x="50" y="5"/>
                  </a:lnTo>
                  <a:lnTo>
                    <a:pt x="50" y="0"/>
                  </a:lnTo>
                  <a:lnTo>
                    <a:pt x="47" y="0"/>
                  </a:lnTo>
                  <a:lnTo>
                    <a:pt x="24" y="15"/>
                  </a:lnTo>
                  <a:lnTo>
                    <a:pt x="3" y="0"/>
                  </a:lnTo>
                  <a:lnTo>
                    <a:pt x="0" y="0"/>
                  </a:lnTo>
                  <a:lnTo>
                    <a:pt x="0" y="3"/>
                  </a:lnTo>
                  <a:lnTo>
                    <a:pt x="21" y="19"/>
                  </a:lnTo>
                  <a:lnTo>
                    <a:pt x="0" y="34"/>
                  </a:lnTo>
                  <a:lnTo>
                    <a:pt x="0" y="38"/>
                  </a:lnTo>
                  <a:lnTo>
                    <a:pt x="3" y="38"/>
                  </a:lnTo>
                  <a:lnTo>
                    <a:pt x="24" y="22"/>
                  </a:lnTo>
                  <a:lnTo>
                    <a:pt x="47" y="38"/>
                  </a:lnTo>
                  <a:lnTo>
                    <a:pt x="50" y="38"/>
                  </a:lnTo>
                  <a:lnTo>
                    <a:pt x="50" y="36"/>
                  </a:lnTo>
                  <a:lnTo>
                    <a:pt x="29" y="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52" name="Rectangle 228"/>
            <p:cNvSpPr>
              <a:spLocks noChangeArrowheads="1"/>
            </p:cNvSpPr>
            <p:nvPr/>
          </p:nvSpPr>
          <p:spPr bwMode="auto">
            <a:xfrm>
              <a:off x="3794" y="910"/>
              <a:ext cx="52" cy="12"/>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53" name="Rectangle 229"/>
            <p:cNvSpPr>
              <a:spLocks noChangeArrowheads="1"/>
            </p:cNvSpPr>
            <p:nvPr/>
          </p:nvSpPr>
          <p:spPr bwMode="auto">
            <a:xfrm>
              <a:off x="3794" y="910"/>
              <a:ext cx="12" cy="38"/>
            </a:xfrm>
            <a:prstGeom prst="rect">
              <a:avLst/>
            </a:prstGeom>
            <a:solidFill>
              <a:srgbClr val="00FF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54" name="Rectangle 230"/>
            <p:cNvSpPr>
              <a:spLocks noChangeArrowheads="1"/>
            </p:cNvSpPr>
            <p:nvPr/>
          </p:nvSpPr>
          <p:spPr bwMode="auto">
            <a:xfrm>
              <a:off x="3722" y="911"/>
              <a:ext cx="6" cy="37"/>
            </a:xfrm>
            <a:prstGeom prst="rect">
              <a:avLst/>
            </a:prstGeom>
            <a:solidFill>
              <a:srgbClr val="D900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55" name="Freeform 231"/>
            <p:cNvSpPr>
              <a:spLocks/>
            </p:cNvSpPr>
            <p:nvPr/>
          </p:nvSpPr>
          <p:spPr bwMode="auto">
            <a:xfrm>
              <a:off x="3729" y="910"/>
              <a:ext cx="21" cy="15"/>
            </a:xfrm>
            <a:custGeom>
              <a:avLst/>
              <a:gdLst>
                <a:gd name="T0" fmla="*/ 21 w 21"/>
                <a:gd name="T1" fmla="*/ 1 h 15"/>
                <a:gd name="T2" fmla="*/ 21 w 21"/>
                <a:gd name="T3" fmla="*/ 3 h 15"/>
                <a:gd name="T4" fmla="*/ 4 w 21"/>
                <a:gd name="T5" fmla="*/ 15 h 15"/>
                <a:gd name="T6" fmla="*/ 0 w 21"/>
                <a:gd name="T7" fmla="*/ 15 h 15"/>
                <a:gd name="T8" fmla="*/ 19 w 21"/>
                <a:gd name="T9" fmla="*/ 0 h 15"/>
                <a:gd name="T10" fmla="*/ 21 w 21"/>
                <a:gd name="T11" fmla="*/ 1 h 15"/>
              </a:gdLst>
              <a:ahLst/>
              <a:cxnLst>
                <a:cxn ang="0">
                  <a:pos x="T0" y="T1"/>
                </a:cxn>
                <a:cxn ang="0">
                  <a:pos x="T2" y="T3"/>
                </a:cxn>
                <a:cxn ang="0">
                  <a:pos x="T4" y="T5"/>
                </a:cxn>
                <a:cxn ang="0">
                  <a:pos x="T6" y="T7"/>
                </a:cxn>
                <a:cxn ang="0">
                  <a:pos x="T8" y="T9"/>
                </a:cxn>
                <a:cxn ang="0">
                  <a:pos x="T10" y="T11"/>
                </a:cxn>
              </a:cxnLst>
              <a:rect l="0" t="0" r="r" b="b"/>
              <a:pathLst>
                <a:path w="21" h="15">
                  <a:moveTo>
                    <a:pt x="21" y="1"/>
                  </a:moveTo>
                  <a:lnTo>
                    <a:pt x="21" y="3"/>
                  </a:lnTo>
                  <a:lnTo>
                    <a:pt x="4" y="15"/>
                  </a:lnTo>
                  <a:lnTo>
                    <a:pt x="0" y="15"/>
                  </a:lnTo>
                  <a:lnTo>
                    <a:pt x="19" y="0"/>
                  </a:lnTo>
                  <a:lnTo>
                    <a:pt x="21" y="1"/>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56" name="Freeform 232"/>
            <p:cNvSpPr>
              <a:spLocks/>
            </p:cNvSpPr>
            <p:nvPr/>
          </p:nvSpPr>
          <p:spPr bwMode="auto">
            <a:xfrm>
              <a:off x="3700" y="934"/>
              <a:ext cx="21" cy="14"/>
            </a:xfrm>
            <a:custGeom>
              <a:avLst/>
              <a:gdLst>
                <a:gd name="T0" fmla="*/ 0 w 21"/>
                <a:gd name="T1" fmla="*/ 14 h 14"/>
                <a:gd name="T2" fmla="*/ 0 w 21"/>
                <a:gd name="T3" fmla="*/ 12 h 14"/>
                <a:gd name="T4" fmla="*/ 17 w 21"/>
                <a:gd name="T5" fmla="*/ 0 h 14"/>
                <a:gd name="T6" fmla="*/ 21 w 21"/>
                <a:gd name="T7" fmla="*/ 0 h 14"/>
                <a:gd name="T8" fmla="*/ 0 w 21"/>
                <a:gd name="T9" fmla="*/ 14 h 14"/>
              </a:gdLst>
              <a:ahLst/>
              <a:cxnLst>
                <a:cxn ang="0">
                  <a:pos x="T0" y="T1"/>
                </a:cxn>
                <a:cxn ang="0">
                  <a:pos x="T2" y="T3"/>
                </a:cxn>
                <a:cxn ang="0">
                  <a:pos x="T4" y="T5"/>
                </a:cxn>
                <a:cxn ang="0">
                  <a:pos x="T6" y="T7"/>
                </a:cxn>
                <a:cxn ang="0">
                  <a:pos x="T8" y="T9"/>
                </a:cxn>
              </a:cxnLst>
              <a:rect l="0" t="0" r="r" b="b"/>
              <a:pathLst>
                <a:path w="21" h="14">
                  <a:moveTo>
                    <a:pt x="0" y="14"/>
                  </a:moveTo>
                  <a:lnTo>
                    <a:pt x="0" y="12"/>
                  </a:lnTo>
                  <a:lnTo>
                    <a:pt x="17" y="0"/>
                  </a:lnTo>
                  <a:lnTo>
                    <a:pt x="21" y="0"/>
                  </a:lnTo>
                  <a:lnTo>
                    <a:pt x="0" y="14"/>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57" name="Freeform 233"/>
            <p:cNvSpPr>
              <a:spLocks/>
            </p:cNvSpPr>
            <p:nvPr/>
          </p:nvSpPr>
          <p:spPr bwMode="auto">
            <a:xfrm>
              <a:off x="3729" y="934"/>
              <a:ext cx="21" cy="14"/>
            </a:xfrm>
            <a:custGeom>
              <a:avLst/>
              <a:gdLst>
                <a:gd name="T0" fmla="*/ 21 w 21"/>
                <a:gd name="T1" fmla="*/ 14 h 14"/>
                <a:gd name="T2" fmla="*/ 21 w 21"/>
                <a:gd name="T3" fmla="*/ 12 h 14"/>
                <a:gd name="T4" fmla="*/ 4 w 21"/>
                <a:gd name="T5" fmla="*/ 0 h 14"/>
                <a:gd name="T6" fmla="*/ 0 w 21"/>
                <a:gd name="T7" fmla="*/ 0 h 14"/>
                <a:gd name="T8" fmla="*/ 19 w 21"/>
                <a:gd name="T9" fmla="*/ 14 h 14"/>
                <a:gd name="T10" fmla="*/ 21 w 21"/>
                <a:gd name="T11" fmla="*/ 14 h 14"/>
              </a:gdLst>
              <a:ahLst/>
              <a:cxnLst>
                <a:cxn ang="0">
                  <a:pos x="T0" y="T1"/>
                </a:cxn>
                <a:cxn ang="0">
                  <a:pos x="T2" y="T3"/>
                </a:cxn>
                <a:cxn ang="0">
                  <a:pos x="T4" y="T5"/>
                </a:cxn>
                <a:cxn ang="0">
                  <a:pos x="T6" y="T7"/>
                </a:cxn>
                <a:cxn ang="0">
                  <a:pos x="T8" y="T9"/>
                </a:cxn>
                <a:cxn ang="0">
                  <a:pos x="T10" y="T11"/>
                </a:cxn>
              </a:cxnLst>
              <a:rect l="0" t="0" r="r" b="b"/>
              <a:pathLst>
                <a:path w="21" h="14">
                  <a:moveTo>
                    <a:pt x="21" y="14"/>
                  </a:moveTo>
                  <a:lnTo>
                    <a:pt x="21" y="12"/>
                  </a:lnTo>
                  <a:lnTo>
                    <a:pt x="4" y="0"/>
                  </a:lnTo>
                  <a:lnTo>
                    <a:pt x="0" y="0"/>
                  </a:lnTo>
                  <a:lnTo>
                    <a:pt x="19" y="14"/>
                  </a:lnTo>
                  <a:lnTo>
                    <a:pt x="21" y="14"/>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58" name="Freeform 234"/>
            <p:cNvSpPr>
              <a:spLocks/>
            </p:cNvSpPr>
            <p:nvPr/>
          </p:nvSpPr>
          <p:spPr bwMode="auto">
            <a:xfrm>
              <a:off x="3700" y="911"/>
              <a:ext cx="19" cy="14"/>
            </a:xfrm>
            <a:custGeom>
              <a:avLst/>
              <a:gdLst>
                <a:gd name="T0" fmla="*/ 0 w 19"/>
                <a:gd name="T1" fmla="*/ 0 h 14"/>
                <a:gd name="T2" fmla="*/ 0 w 19"/>
                <a:gd name="T3" fmla="*/ 2 h 14"/>
                <a:gd name="T4" fmla="*/ 17 w 19"/>
                <a:gd name="T5" fmla="*/ 14 h 14"/>
                <a:gd name="T6" fmla="*/ 19 w 19"/>
                <a:gd name="T7" fmla="*/ 14 h 14"/>
                <a:gd name="T8" fmla="*/ 0 w 19"/>
                <a:gd name="T9" fmla="*/ 0 h 14"/>
              </a:gdLst>
              <a:ahLst/>
              <a:cxnLst>
                <a:cxn ang="0">
                  <a:pos x="T0" y="T1"/>
                </a:cxn>
                <a:cxn ang="0">
                  <a:pos x="T2" y="T3"/>
                </a:cxn>
                <a:cxn ang="0">
                  <a:pos x="T4" y="T5"/>
                </a:cxn>
                <a:cxn ang="0">
                  <a:pos x="T6" y="T7"/>
                </a:cxn>
                <a:cxn ang="0">
                  <a:pos x="T8" y="T9"/>
                </a:cxn>
              </a:cxnLst>
              <a:rect l="0" t="0" r="r" b="b"/>
              <a:pathLst>
                <a:path w="19" h="14">
                  <a:moveTo>
                    <a:pt x="0" y="0"/>
                  </a:moveTo>
                  <a:lnTo>
                    <a:pt x="0" y="2"/>
                  </a:lnTo>
                  <a:lnTo>
                    <a:pt x="17" y="14"/>
                  </a:lnTo>
                  <a:lnTo>
                    <a:pt x="19" y="14"/>
                  </a:lnTo>
                  <a:lnTo>
                    <a:pt x="0" y="0"/>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59" name="Freeform 235"/>
            <p:cNvSpPr>
              <a:spLocks/>
            </p:cNvSpPr>
            <p:nvPr/>
          </p:nvSpPr>
          <p:spPr bwMode="auto">
            <a:xfrm>
              <a:off x="1741" y="899"/>
              <a:ext cx="3397" cy="14"/>
            </a:xfrm>
            <a:custGeom>
              <a:avLst/>
              <a:gdLst>
                <a:gd name="T0" fmla="*/ 3397 w 3397"/>
                <a:gd name="T1" fmla="*/ 7 h 14"/>
                <a:gd name="T2" fmla="*/ 3388 w 3397"/>
                <a:gd name="T3" fmla="*/ 0 h 14"/>
                <a:gd name="T4" fmla="*/ 0 w 3397"/>
                <a:gd name="T5" fmla="*/ 0 h 14"/>
                <a:gd name="T6" fmla="*/ 0 w 3397"/>
                <a:gd name="T7" fmla="*/ 14 h 14"/>
                <a:gd name="T8" fmla="*/ 3388 w 3397"/>
                <a:gd name="T9" fmla="*/ 14 h 14"/>
                <a:gd name="T10" fmla="*/ 3381 w 3397"/>
                <a:gd name="T11" fmla="*/ 7 h 14"/>
                <a:gd name="T12" fmla="*/ 3397 w 3397"/>
                <a:gd name="T13" fmla="*/ 7 h 14"/>
                <a:gd name="T14" fmla="*/ 3397 w 3397"/>
                <a:gd name="T15" fmla="*/ 0 h 14"/>
                <a:gd name="T16" fmla="*/ 3388 w 3397"/>
                <a:gd name="T17" fmla="*/ 0 h 14"/>
                <a:gd name="T18" fmla="*/ 3397 w 3397"/>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7" h="14">
                  <a:moveTo>
                    <a:pt x="3397" y="7"/>
                  </a:moveTo>
                  <a:lnTo>
                    <a:pt x="3388" y="0"/>
                  </a:lnTo>
                  <a:lnTo>
                    <a:pt x="0" y="0"/>
                  </a:lnTo>
                  <a:lnTo>
                    <a:pt x="0" y="14"/>
                  </a:lnTo>
                  <a:lnTo>
                    <a:pt x="3388" y="14"/>
                  </a:lnTo>
                  <a:lnTo>
                    <a:pt x="3381" y="7"/>
                  </a:lnTo>
                  <a:lnTo>
                    <a:pt x="3397" y="7"/>
                  </a:lnTo>
                  <a:lnTo>
                    <a:pt x="3397" y="0"/>
                  </a:lnTo>
                  <a:lnTo>
                    <a:pt x="3388" y="0"/>
                  </a:lnTo>
                  <a:lnTo>
                    <a:pt x="3397" y="7"/>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60" name="Freeform 236"/>
            <p:cNvSpPr>
              <a:spLocks/>
            </p:cNvSpPr>
            <p:nvPr/>
          </p:nvSpPr>
          <p:spPr bwMode="auto">
            <a:xfrm>
              <a:off x="5122" y="906"/>
              <a:ext cx="16" cy="1025"/>
            </a:xfrm>
            <a:custGeom>
              <a:avLst/>
              <a:gdLst>
                <a:gd name="T0" fmla="*/ 7 w 16"/>
                <a:gd name="T1" fmla="*/ 1025 h 1025"/>
                <a:gd name="T2" fmla="*/ 16 w 16"/>
                <a:gd name="T3" fmla="*/ 1018 h 1025"/>
                <a:gd name="T4" fmla="*/ 16 w 16"/>
                <a:gd name="T5" fmla="*/ 0 h 1025"/>
                <a:gd name="T6" fmla="*/ 0 w 16"/>
                <a:gd name="T7" fmla="*/ 0 h 1025"/>
                <a:gd name="T8" fmla="*/ 0 w 16"/>
                <a:gd name="T9" fmla="*/ 1018 h 1025"/>
                <a:gd name="T10" fmla="*/ 7 w 16"/>
                <a:gd name="T11" fmla="*/ 1009 h 1025"/>
                <a:gd name="T12" fmla="*/ 7 w 16"/>
                <a:gd name="T13" fmla="*/ 1025 h 1025"/>
                <a:gd name="T14" fmla="*/ 16 w 16"/>
                <a:gd name="T15" fmla="*/ 1025 h 1025"/>
                <a:gd name="T16" fmla="*/ 16 w 16"/>
                <a:gd name="T17" fmla="*/ 1018 h 1025"/>
                <a:gd name="T18" fmla="*/ 7 w 16"/>
                <a:gd name="T19" fmla="*/ 1025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25">
                  <a:moveTo>
                    <a:pt x="7" y="1025"/>
                  </a:moveTo>
                  <a:lnTo>
                    <a:pt x="16" y="1018"/>
                  </a:lnTo>
                  <a:lnTo>
                    <a:pt x="16" y="0"/>
                  </a:lnTo>
                  <a:lnTo>
                    <a:pt x="0" y="0"/>
                  </a:lnTo>
                  <a:lnTo>
                    <a:pt x="0" y="1018"/>
                  </a:lnTo>
                  <a:lnTo>
                    <a:pt x="7" y="1009"/>
                  </a:lnTo>
                  <a:lnTo>
                    <a:pt x="7" y="1025"/>
                  </a:lnTo>
                  <a:lnTo>
                    <a:pt x="16" y="1025"/>
                  </a:lnTo>
                  <a:lnTo>
                    <a:pt x="16" y="1018"/>
                  </a:lnTo>
                  <a:lnTo>
                    <a:pt x="7" y="1025"/>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61" name="Freeform 237"/>
            <p:cNvSpPr>
              <a:spLocks/>
            </p:cNvSpPr>
            <p:nvPr/>
          </p:nvSpPr>
          <p:spPr bwMode="auto">
            <a:xfrm>
              <a:off x="1734" y="1915"/>
              <a:ext cx="3395" cy="16"/>
            </a:xfrm>
            <a:custGeom>
              <a:avLst/>
              <a:gdLst>
                <a:gd name="T0" fmla="*/ 0 w 3395"/>
                <a:gd name="T1" fmla="*/ 9 h 16"/>
                <a:gd name="T2" fmla="*/ 7 w 3395"/>
                <a:gd name="T3" fmla="*/ 16 h 16"/>
                <a:gd name="T4" fmla="*/ 3395 w 3395"/>
                <a:gd name="T5" fmla="*/ 16 h 16"/>
                <a:gd name="T6" fmla="*/ 3395 w 3395"/>
                <a:gd name="T7" fmla="*/ 0 h 16"/>
                <a:gd name="T8" fmla="*/ 7 w 3395"/>
                <a:gd name="T9" fmla="*/ 0 h 16"/>
                <a:gd name="T10" fmla="*/ 14 w 3395"/>
                <a:gd name="T11" fmla="*/ 9 h 16"/>
                <a:gd name="T12" fmla="*/ 0 w 3395"/>
                <a:gd name="T13" fmla="*/ 9 h 16"/>
                <a:gd name="T14" fmla="*/ 0 w 3395"/>
                <a:gd name="T15" fmla="*/ 16 h 16"/>
                <a:gd name="T16" fmla="*/ 7 w 3395"/>
                <a:gd name="T17" fmla="*/ 16 h 16"/>
                <a:gd name="T18" fmla="*/ 0 w 3395"/>
                <a:gd name="T19"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5" h="16">
                  <a:moveTo>
                    <a:pt x="0" y="9"/>
                  </a:moveTo>
                  <a:lnTo>
                    <a:pt x="7" y="16"/>
                  </a:lnTo>
                  <a:lnTo>
                    <a:pt x="3395" y="16"/>
                  </a:lnTo>
                  <a:lnTo>
                    <a:pt x="3395" y="0"/>
                  </a:lnTo>
                  <a:lnTo>
                    <a:pt x="7" y="0"/>
                  </a:lnTo>
                  <a:lnTo>
                    <a:pt x="14" y="9"/>
                  </a:lnTo>
                  <a:lnTo>
                    <a:pt x="0" y="9"/>
                  </a:lnTo>
                  <a:lnTo>
                    <a:pt x="0" y="16"/>
                  </a:lnTo>
                  <a:lnTo>
                    <a:pt x="7" y="16"/>
                  </a:lnTo>
                  <a:lnTo>
                    <a:pt x="0" y="9"/>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62" name="Freeform 238"/>
            <p:cNvSpPr>
              <a:spLocks/>
            </p:cNvSpPr>
            <p:nvPr/>
          </p:nvSpPr>
          <p:spPr bwMode="auto">
            <a:xfrm>
              <a:off x="1734" y="899"/>
              <a:ext cx="14" cy="1025"/>
            </a:xfrm>
            <a:custGeom>
              <a:avLst/>
              <a:gdLst>
                <a:gd name="T0" fmla="*/ 7 w 14"/>
                <a:gd name="T1" fmla="*/ 0 h 1025"/>
                <a:gd name="T2" fmla="*/ 0 w 14"/>
                <a:gd name="T3" fmla="*/ 7 h 1025"/>
                <a:gd name="T4" fmla="*/ 0 w 14"/>
                <a:gd name="T5" fmla="*/ 1025 h 1025"/>
                <a:gd name="T6" fmla="*/ 14 w 14"/>
                <a:gd name="T7" fmla="*/ 1025 h 1025"/>
                <a:gd name="T8" fmla="*/ 14 w 14"/>
                <a:gd name="T9" fmla="*/ 7 h 1025"/>
                <a:gd name="T10" fmla="*/ 7 w 14"/>
                <a:gd name="T11" fmla="*/ 14 h 1025"/>
                <a:gd name="T12" fmla="*/ 7 w 14"/>
                <a:gd name="T13" fmla="*/ 0 h 1025"/>
                <a:gd name="T14" fmla="*/ 0 w 14"/>
                <a:gd name="T15" fmla="*/ 0 h 1025"/>
                <a:gd name="T16" fmla="*/ 0 w 14"/>
                <a:gd name="T17" fmla="*/ 7 h 1025"/>
                <a:gd name="T18" fmla="*/ 7 w 14"/>
                <a:gd name="T19"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025">
                  <a:moveTo>
                    <a:pt x="7" y="0"/>
                  </a:moveTo>
                  <a:lnTo>
                    <a:pt x="0" y="7"/>
                  </a:lnTo>
                  <a:lnTo>
                    <a:pt x="0" y="1025"/>
                  </a:lnTo>
                  <a:lnTo>
                    <a:pt x="14" y="1025"/>
                  </a:lnTo>
                  <a:lnTo>
                    <a:pt x="14" y="7"/>
                  </a:lnTo>
                  <a:lnTo>
                    <a:pt x="7" y="14"/>
                  </a:lnTo>
                  <a:lnTo>
                    <a:pt x="7" y="0"/>
                  </a:lnTo>
                  <a:lnTo>
                    <a:pt x="0" y="0"/>
                  </a:lnTo>
                  <a:lnTo>
                    <a:pt x="0" y="7"/>
                  </a:lnTo>
                  <a:lnTo>
                    <a:pt x="7" y="0"/>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63" name="Rectangle 239"/>
            <p:cNvSpPr>
              <a:spLocks noChangeArrowheads="1"/>
            </p:cNvSpPr>
            <p:nvPr/>
          </p:nvSpPr>
          <p:spPr bwMode="auto">
            <a:xfrm>
              <a:off x="2946" y="816"/>
              <a:ext cx="342" cy="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64" name="Rectangle 240"/>
            <p:cNvSpPr>
              <a:spLocks noChangeArrowheads="1"/>
            </p:cNvSpPr>
            <p:nvPr/>
          </p:nvSpPr>
          <p:spPr bwMode="auto">
            <a:xfrm>
              <a:off x="2946" y="816"/>
              <a:ext cx="342" cy="75"/>
            </a:xfrm>
            <a:prstGeom prst="rect">
              <a:avLst/>
            </a:prstGeom>
            <a:noFill/>
            <a:ln w="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6865" name="Rectangle 241"/>
            <p:cNvSpPr>
              <a:spLocks noChangeArrowheads="1"/>
            </p:cNvSpPr>
            <p:nvPr/>
          </p:nvSpPr>
          <p:spPr bwMode="auto">
            <a:xfrm>
              <a:off x="2946" y="970"/>
              <a:ext cx="342" cy="73"/>
            </a:xfrm>
            <a:prstGeom prst="rect">
              <a:avLst/>
            </a:prstGeom>
            <a:solidFill>
              <a:srgbClr val="FF001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66" name="Rectangle 242"/>
            <p:cNvSpPr>
              <a:spLocks noChangeArrowheads="1"/>
            </p:cNvSpPr>
            <p:nvPr/>
          </p:nvSpPr>
          <p:spPr bwMode="auto">
            <a:xfrm>
              <a:off x="2946" y="970"/>
              <a:ext cx="342" cy="73"/>
            </a:xfrm>
            <a:prstGeom prst="rect">
              <a:avLst/>
            </a:prstGeom>
            <a:noFill/>
            <a:ln w="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6867" name="Rectangle 243"/>
            <p:cNvSpPr>
              <a:spLocks noChangeArrowheads="1"/>
            </p:cNvSpPr>
            <p:nvPr/>
          </p:nvSpPr>
          <p:spPr bwMode="auto">
            <a:xfrm>
              <a:off x="2948" y="891"/>
              <a:ext cx="340" cy="79"/>
            </a:xfrm>
            <a:prstGeom prst="rect">
              <a:avLst/>
            </a:prstGeom>
            <a:solidFill>
              <a:srgbClr val="007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68" name="Rectangle 244"/>
            <p:cNvSpPr>
              <a:spLocks noChangeArrowheads="1"/>
            </p:cNvSpPr>
            <p:nvPr/>
          </p:nvSpPr>
          <p:spPr bwMode="auto">
            <a:xfrm>
              <a:off x="2946" y="891"/>
              <a:ext cx="342" cy="83"/>
            </a:xfrm>
            <a:prstGeom prst="rect">
              <a:avLst/>
            </a:prstGeom>
            <a:noFill/>
            <a:ln w="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6869" name="Rectangle 245"/>
            <p:cNvSpPr>
              <a:spLocks noChangeArrowheads="1"/>
            </p:cNvSpPr>
            <p:nvPr/>
          </p:nvSpPr>
          <p:spPr bwMode="auto">
            <a:xfrm>
              <a:off x="2751" y="1825"/>
              <a:ext cx="325" cy="198"/>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70" name="Rectangle 246"/>
            <p:cNvSpPr>
              <a:spLocks noChangeArrowheads="1"/>
            </p:cNvSpPr>
            <p:nvPr/>
          </p:nvSpPr>
          <p:spPr bwMode="auto">
            <a:xfrm>
              <a:off x="2751" y="1825"/>
              <a:ext cx="325" cy="6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71" name="Rectangle 247"/>
            <p:cNvSpPr>
              <a:spLocks noChangeArrowheads="1"/>
            </p:cNvSpPr>
            <p:nvPr/>
          </p:nvSpPr>
          <p:spPr bwMode="auto">
            <a:xfrm>
              <a:off x="2751" y="1957"/>
              <a:ext cx="325" cy="66"/>
            </a:xfrm>
            <a:prstGeom prst="rect">
              <a:avLst/>
            </a:prstGeom>
            <a:solidFill>
              <a:srgbClr val="FF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72" name="Rectangle 248"/>
            <p:cNvSpPr>
              <a:spLocks noChangeArrowheads="1"/>
            </p:cNvSpPr>
            <p:nvPr/>
          </p:nvSpPr>
          <p:spPr bwMode="auto">
            <a:xfrm>
              <a:off x="3305" y="1825"/>
              <a:ext cx="261" cy="194"/>
            </a:xfrm>
            <a:prstGeom prst="rect">
              <a:avLst/>
            </a:prstGeom>
            <a:solidFill>
              <a:srgbClr val="0066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73" name="Freeform 249"/>
            <p:cNvSpPr>
              <a:spLocks/>
            </p:cNvSpPr>
            <p:nvPr/>
          </p:nvSpPr>
          <p:spPr bwMode="auto">
            <a:xfrm>
              <a:off x="3305" y="1825"/>
              <a:ext cx="261" cy="194"/>
            </a:xfrm>
            <a:custGeom>
              <a:avLst/>
              <a:gdLst>
                <a:gd name="T0" fmla="*/ 152 w 261"/>
                <a:gd name="T1" fmla="*/ 97 h 194"/>
                <a:gd name="T2" fmla="*/ 261 w 261"/>
                <a:gd name="T3" fmla="*/ 21 h 194"/>
                <a:gd name="T4" fmla="*/ 261 w 261"/>
                <a:gd name="T5" fmla="*/ 0 h 194"/>
                <a:gd name="T6" fmla="*/ 238 w 261"/>
                <a:gd name="T7" fmla="*/ 0 h 194"/>
                <a:gd name="T8" fmla="*/ 131 w 261"/>
                <a:gd name="T9" fmla="*/ 80 h 194"/>
                <a:gd name="T10" fmla="*/ 20 w 261"/>
                <a:gd name="T11" fmla="*/ 0 h 194"/>
                <a:gd name="T12" fmla="*/ 0 w 261"/>
                <a:gd name="T13" fmla="*/ 0 h 194"/>
                <a:gd name="T14" fmla="*/ 0 w 261"/>
                <a:gd name="T15" fmla="*/ 17 h 194"/>
                <a:gd name="T16" fmla="*/ 108 w 261"/>
                <a:gd name="T17" fmla="*/ 97 h 194"/>
                <a:gd name="T18" fmla="*/ 0 w 261"/>
                <a:gd name="T19" fmla="*/ 177 h 194"/>
                <a:gd name="T20" fmla="*/ 0 w 261"/>
                <a:gd name="T21" fmla="*/ 194 h 194"/>
                <a:gd name="T22" fmla="*/ 23 w 261"/>
                <a:gd name="T23" fmla="*/ 194 h 194"/>
                <a:gd name="T24" fmla="*/ 131 w 261"/>
                <a:gd name="T25" fmla="*/ 114 h 194"/>
                <a:gd name="T26" fmla="*/ 240 w 261"/>
                <a:gd name="T27" fmla="*/ 194 h 194"/>
                <a:gd name="T28" fmla="*/ 261 w 261"/>
                <a:gd name="T29" fmla="*/ 194 h 194"/>
                <a:gd name="T30" fmla="*/ 261 w 261"/>
                <a:gd name="T31" fmla="*/ 177 h 194"/>
                <a:gd name="T32" fmla="*/ 152 w 261"/>
                <a:gd name="T33"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1" h="194">
                  <a:moveTo>
                    <a:pt x="152" y="97"/>
                  </a:moveTo>
                  <a:lnTo>
                    <a:pt x="261" y="21"/>
                  </a:lnTo>
                  <a:lnTo>
                    <a:pt x="261" y="0"/>
                  </a:lnTo>
                  <a:lnTo>
                    <a:pt x="238" y="0"/>
                  </a:lnTo>
                  <a:lnTo>
                    <a:pt x="131" y="80"/>
                  </a:lnTo>
                  <a:lnTo>
                    <a:pt x="20" y="0"/>
                  </a:lnTo>
                  <a:lnTo>
                    <a:pt x="0" y="0"/>
                  </a:lnTo>
                  <a:lnTo>
                    <a:pt x="0" y="17"/>
                  </a:lnTo>
                  <a:lnTo>
                    <a:pt x="108" y="97"/>
                  </a:lnTo>
                  <a:lnTo>
                    <a:pt x="0" y="177"/>
                  </a:lnTo>
                  <a:lnTo>
                    <a:pt x="0" y="194"/>
                  </a:lnTo>
                  <a:lnTo>
                    <a:pt x="23" y="194"/>
                  </a:lnTo>
                  <a:lnTo>
                    <a:pt x="131" y="114"/>
                  </a:lnTo>
                  <a:lnTo>
                    <a:pt x="240" y="194"/>
                  </a:lnTo>
                  <a:lnTo>
                    <a:pt x="261" y="194"/>
                  </a:lnTo>
                  <a:lnTo>
                    <a:pt x="261" y="177"/>
                  </a:lnTo>
                  <a:lnTo>
                    <a:pt x="152" y="9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74" name="Freeform 250"/>
            <p:cNvSpPr>
              <a:spLocks/>
            </p:cNvSpPr>
            <p:nvPr/>
          </p:nvSpPr>
          <p:spPr bwMode="auto">
            <a:xfrm>
              <a:off x="3305" y="1825"/>
              <a:ext cx="261" cy="194"/>
            </a:xfrm>
            <a:custGeom>
              <a:avLst/>
              <a:gdLst>
                <a:gd name="T0" fmla="*/ 157 w 261"/>
                <a:gd name="T1" fmla="*/ 116 h 194"/>
                <a:gd name="T2" fmla="*/ 261 w 261"/>
                <a:gd name="T3" fmla="*/ 116 h 194"/>
                <a:gd name="T4" fmla="*/ 261 w 261"/>
                <a:gd name="T5" fmla="*/ 78 h 194"/>
                <a:gd name="T6" fmla="*/ 157 w 261"/>
                <a:gd name="T7" fmla="*/ 78 h 194"/>
                <a:gd name="T8" fmla="*/ 157 w 261"/>
                <a:gd name="T9" fmla="*/ 0 h 194"/>
                <a:gd name="T10" fmla="*/ 105 w 261"/>
                <a:gd name="T11" fmla="*/ 0 h 194"/>
                <a:gd name="T12" fmla="*/ 105 w 261"/>
                <a:gd name="T13" fmla="*/ 78 h 194"/>
                <a:gd name="T14" fmla="*/ 0 w 261"/>
                <a:gd name="T15" fmla="*/ 78 h 194"/>
                <a:gd name="T16" fmla="*/ 0 w 261"/>
                <a:gd name="T17" fmla="*/ 116 h 194"/>
                <a:gd name="T18" fmla="*/ 105 w 261"/>
                <a:gd name="T19" fmla="*/ 116 h 194"/>
                <a:gd name="T20" fmla="*/ 105 w 261"/>
                <a:gd name="T21" fmla="*/ 194 h 194"/>
                <a:gd name="T22" fmla="*/ 157 w 261"/>
                <a:gd name="T23" fmla="*/ 194 h 194"/>
                <a:gd name="T24" fmla="*/ 157 w 261"/>
                <a:gd name="T25" fmla="*/ 11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194">
                  <a:moveTo>
                    <a:pt x="157" y="116"/>
                  </a:moveTo>
                  <a:lnTo>
                    <a:pt x="261" y="116"/>
                  </a:lnTo>
                  <a:lnTo>
                    <a:pt x="261" y="78"/>
                  </a:lnTo>
                  <a:lnTo>
                    <a:pt x="157" y="78"/>
                  </a:lnTo>
                  <a:lnTo>
                    <a:pt x="157" y="0"/>
                  </a:lnTo>
                  <a:lnTo>
                    <a:pt x="105" y="0"/>
                  </a:lnTo>
                  <a:lnTo>
                    <a:pt x="105" y="78"/>
                  </a:lnTo>
                  <a:lnTo>
                    <a:pt x="0" y="78"/>
                  </a:lnTo>
                  <a:lnTo>
                    <a:pt x="0" y="116"/>
                  </a:lnTo>
                  <a:lnTo>
                    <a:pt x="105" y="116"/>
                  </a:lnTo>
                  <a:lnTo>
                    <a:pt x="105" y="194"/>
                  </a:lnTo>
                  <a:lnTo>
                    <a:pt x="157" y="194"/>
                  </a:lnTo>
                  <a:lnTo>
                    <a:pt x="157" y="1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75" name="Rectangle 251"/>
            <p:cNvSpPr>
              <a:spLocks noChangeArrowheads="1"/>
            </p:cNvSpPr>
            <p:nvPr/>
          </p:nvSpPr>
          <p:spPr bwMode="auto">
            <a:xfrm>
              <a:off x="3422" y="1827"/>
              <a:ext cx="26" cy="194"/>
            </a:xfrm>
            <a:prstGeom prst="rect">
              <a:avLst/>
            </a:prstGeom>
            <a:solidFill>
              <a:srgbClr val="D900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76" name="Freeform 252"/>
            <p:cNvSpPr>
              <a:spLocks/>
            </p:cNvSpPr>
            <p:nvPr/>
          </p:nvSpPr>
          <p:spPr bwMode="auto">
            <a:xfrm>
              <a:off x="3305" y="1910"/>
              <a:ext cx="261" cy="24"/>
            </a:xfrm>
            <a:custGeom>
              <a:avLst/>
              <a:gdLst>
                <a:gd name="T0" fmla="*/ 259 w 261"/>
                <a:gd name="T1" fmla="*/ 24 h 24"/>
                <a:gd name="T2" fmla="*/ 261 w 261"/>
                <a:gd name="T3" fmla="*/ 0 h 24"/>
                <a:gd name="T4" fmla="*/ 0 w 261"/>
                <a:gd name="T5" fmla="*/ 0 h 24"/>
                <a:gd name="T6" fmla="*/ 0 w 261"/>
                <a:gd name="T7" fmla="*/ 24 h 24"/>
                <a:gd name="T8" fmla="*/ 259 w 261"/>
                <a:gd name="T9" fmla="*/ 24 h 24"/>
              </a:gdLst>
              <a:ahLst/>
              <a:cxnLst>
                <a:cxn ang="0">
                  <a:pos x="T0" y="T1"/>
                </a:cxn>
                <a:cxn ang="0">
                  <a:pos x="T2" y="T3"/>
                </a:cxn>
                <a:cxn ang="0">
                  <a:pos x="T4" y="T5"/>
                </a:cxn>
                <a:cxn ang="0">
                  <a:pos x="T6" y="T7"/>
                </a:cxn>
                <a:cxn ang="0">
                  <a:pos x="T8" y="T9"/>
                </a:cxn>
              </a:cxnLst>
              <a:rect l="0" t="0" r="r" b="b"/>
              <a:pathLst>
                <a:path w="261" h="24">
                  <a:moveTo>
                    <a:pt x="259" y="24"/>
                  </a:moveTo>
                  <a:lnTo>
                    <a:pt x="261" y="0"/>
                  </a:lnTo>
                  <a:lnTo>
                    <a:pt x="0" y="0"/>
                  </a:lnTo>
                  <a:lnTo>
                    <a:pt x="0" y="24"/>
                  </a:lnTo>
                  <a:lnTo>
                    <a:pt x="259" y="24"/>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77" name="Freeform 253"/>
            <p:cNvSpPr>
              <a:spLocks/>
            </p:cNvSpPr>
            <p:nvPr/>
          </p:nvSpPr>
          <p:spPr bwMode="auto">
            <a:xfrm>
              <a:off x="3460" y="1825"/>
              <a:ext cx="106" cy="78"/>
            </a:xfrm>
            <a:custGeom>
              <a:avLst/>
              <a:gdLst>
                <a:gd name="T0" fmla="*/ 106 w 106"/>
                <a:gd name="T1" fmla="*/ 0 h 78"/>
                <a:gd name="T2" fmla="*/ 106 w 106"/>
                <a:gd name="T3" fmla="*/ 8 h 78"/>
                <a:gd name="T4" fmla="*/ 12 w 106"/>
                <a:gd name="T5" fmla="*/ 78 h 78"/>
                <a:gd name="T6" fmla="*/ 0 w 106"/>
                <a:gd name="T7" fmla="*/ 78 h 78"/>
                <a:gd name="T8" fmla="*/ 99 w 106"/>
                <a:gd name="T9" fmla="*/ 0 h 78"/>
                <a:gd name="T10" fmla="*/ 106 w 106"/>
                <a:gd name="T11" fmla="*/ 0 h 78"/>
              </a:gdLst>
              <a:ahLst/>
              <a:cxnLst>
                <a:cxn ang="0">
                  <a:pos x="T0" y="T1"/>
                </a:cxn>
                <a:cxn ang="0">
                  <a:pos x="T2" y="T3"/>
                </a:cxn>
                <a:cxn ang="0">
                  <a:pos x="T4" y="T5"/>
                </a:cxn>
                <a:cxn ang="0">
                  <a:pos x="T6" y="T7"/>
                </a:cxn>
                <a:cxn ang="0">
                  <a:pos x="T8" y="T9"/>
                </a:cxn>
                <a:cxn ang="0">
                  <a:pos x="T10" y="T11"/>
                </a:cxn>
              </a:cxnLst>
              <a:rect l="0" t="0" r="r" b="b"/>
              <a:pathLst>
                <a:path w="106" h="78">
                  <a:moveTo>
                    <a:pt x="106" y="0"/>
                  </a:moveTo>
                  <a:lnTo>
                    <a:pt x="106" y="8"/>
                  </a:lnTo>
                  <a:lnTo>
                    <a:pt x="12" y="78"/>
                  </a:lnTo>
                  <a:lnTo>
                    <a:pt x="0" y="78"/>
                  </a:lnTo>
                  <a:lnTo>
                    <a:pt x="99" y="0"/>
                  </a:lnTo>
                  <a:lnTo>
                    <a:pt x="106" y="0"/>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78" name="Freeform 254"/>
            <p:cNvSpPr>
              <a:spLocks/>
            </p:cNvSpPr>
            <p:nvPr/>
          </p:nvSpPr>
          <p:spPr bwMode="auto">
            <a:xfrm>
              <a:off x="3305" y="1943"/>
              <a:ext cx="106" cy="76"/>
            </a:xfrm>
            <a:custGeom>
              <a:avLst/>
              <a:gdLst>
                <a:gd name="T0" fmla="*/ 0 w 106"/>
                <a:gd name="T1" fmla="*/ 76 h 76"/>
                <a:gd name="T2" fmla="*/ 0 w 106"/>
                <a:gd name="T3" fmla="*/ 64 h 76"/>
                <a:gd name="T4" fmla="*/ 87 w 106"/>
                <a:gd name="T5" fmla="*/ 0 h 76"/>
                <a:gd name="T6" fmla="*/ 106 w 106"/>
                <a:gd name="T7" fmla="*/ 0 h 76"/>
                <a:gd name="T8" fmla="*/ 6 w 106"/>
                <a:gd name="T9" fmla="*/ 76 h 76"/>
                <a:gd name="T10" fmla="*/ 0 w 106"/>
                <a:gd name="T11" fmla="*/ 76 h 76"/>
              </a:gdLst>
              <a:ahLst/>
              <a:cxnLst>
                <a:cxn ang="0">
                  <a:pos x="T0" y="T1"/>
                </a:cxn>
                <a:cxn ang="0">
                  <a:pos x="T2" y="T3"/>
                </a:cxn>
                <a:cxn ang="0">
                  <a:pos x="T4" y="T5"/>
                </a:cxn>
                <a:cxn ang="0">
                  <a:pos x="T6" y="T7"/>
                </a:cxn>
                <a:cxn ang="0">
                  <a:pos x="T8" y="T9"/>
                </a:cxn>
                <a:cxn ang="0">
                  <a:pos x="T10" y="T11"/>
                </a:cxn>
              </a:cxnLst>
              <a:rect l="0" t="0" r="r" b="b"/>
              <a:pathLst>
                <a:path w="106" h="76">
                  <a:moveTo>
                    <a:pt x="0" y="76"/>
                  </a:moveTo>
                  <a:lnTo>
                    <a:pt x="0" y="64"/>
                  </a:lnTo>
                  <a:lnTo>
                    <a:pt x="87" y="0"/>
                  </a:lnTo>
                  <a:lnTo>
                    <a:pt x="106" y="0"/>
                  </a:lnTo>
                  <a:lnTo>
                    <a:pt x="6" y="76"/>
                  </a:lnTo>
                  <a:lnTo>
                    <a:pt x="0" y="76"/>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79" name="Freeform 255"/>
            <p:cNvSpPr>
              <a:spLocks/>
            </p:cNvSpPr>
            <p:nvPr/>
          </p:nvSpPr>
          <p:spPr bwMode="auto">
            <a:xfrm>
              <a:off x="3462" y="1943"/>
              <a:ext cx="104" cy="76"/>
            </a:xfrm>
            <a:custGeom>
              <a:avLst/>
              <a:gdLst>
                <a:gd name="T0" fmla="*/ 104 w 104"/>
                <a:gd name="T1" fmla="*/ 76 h 76"/>
                <a:gd name="T2" fmla="*/ 104 w 104"/>
                <a:gd name="T3" fmla="*/ 66 h 76"/>
                <a:gd name="T4" fmla="*/ 14 w 104"/>
                <a:gd name="T5" fmla="*/ 0 h 76"/>
                <a:gd name="T6" fmla="*/ 0 w 104"/>
                <a:gd name="T7" fmla="*/ 0 h 76"/>
                <a:gd name="T8" fmla="*/ 97 w 104"/>
                <a:gd name="T9" fmla="*/ 76 h 76"/>
                <a:gd name="T10" fmla="*/ 104 w 104"/>
                <a:gd name="T11" fmla="*/ 76 h 76"/>
              </a:gdLst>
              <a:ahLst/>
              <a:cxnLst>
                <a:cxn ang="0">
                  <a:pos x="T0" y="T1"/>
                </a:cxn>
                <a:cxn ang="0">
                  <a:pos x="T2" y="T3"/>
                </a:cxn>
                <a:cxn ang="0">
                  <a:pos x="T4" y="T5"/>
                </a:cxn>
                <a:cxn ang="0">
                  <a:pos x="T6" y="T7"/>
                </a:cxn>
                <a:cxn ang="0">
                  <a:pos x="T8" y="T9"/>
                </a:cxn>
                <a:cxn ang="0">
                  <a:pos x="T10" y="T11"/>
                </a:cxn>
              </a:cxnLst>
              <a:rect l="0" t="0" r="r" b="b"/>
              <a:pathLst>
                <a:path w="104" h="76">
                  <a:moveTo>
                    <a:pt x="104" y="76"/>
                  </a:moveTo>
                  <a:lnTo>
                    <a:pt x="104" y="66"/>
                  </a:lnTo>
                  <a:lnTo>
                    <a:pt x="14" y="0"/>
                  </a:lnTo>
                  <a:lnTo>
                    <a:pt x="0" y="0"/>
                  </a:lnTo>
                  <a:lnTo>
                    <a:pt x="97" y="76"/>
                  </a:lnTo>
                  <a:lnTo>
                    <a:pt x="104" y="76"/>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80" name="Freeform 256"/>
            <p:cNvSpPr>
              <a:spLocks/>
            </p:cNvSpPr>
            <p:nvPr/>
          </p:nvSpPr>
          <p:spPr bwMode="auto">
            <a:xfrm>
              <a:off x="3305" y="1825"/>
              <a:ext cx="105" cy="76"/>
            </a:xfrm>
            <a:custGeom>
              <a:avLst/>
              <a:gdLst>
                <a:gd name="T0" fmla="*/ 0 w 105"/>
                <a:gd name="T1" fmla="*/ 0 h 76"/>
                <a:gd name="T2" fmla="*/ 0 w 105"/>
                <a:gd name="T3" fmla="*/ 8 h 76"/>
                <a:gd name="T4" fmla="*/ 93 w 105"/>
                <a:gd name="T5" fmla="*/ 76 h 76"/>
                <a:gd name="T6" fmla="*/ 105 w 105"/>
                <a:gd name="T7" fmla="*/ 76 h 76"/>
                <a:gd name="T8" fmla="*/ 9 w 105"/>
                <a:gd name="T9" fmla="*/ 0 h 76"/>
                <a:gd name="T10" fmla="*/ 0 w 105"/>
                <a:gd name="T11" fmla="*/ 0 h 76"/>
              </a:gdLst>
              <a:ahLst/>
              <a:cxnLst>
                <a:cxn ang="0">
                  <a:pos x="T0" y="T1"/>
                </a:cxn>
                <a:cxn ang="0">
                  <a:pos x="T2" y="T3"/>
                </a:cxn>
                <a:cxn ang="0">
                  <a:pos x="T4" y="T5"/>
                </a:cxn>
                <a:cxn ang="0">
                  <a:pos x="T6" y="T7"/>
                </a:cxn>
                <a:cxn ang="0">
                  <a:pos x="T8" y="T9"/>
                </a:cxn>
                <a:cxn ang="0">
                  <a:pos x="T10" y="T11"/>
                </a:cxn>
              </a:cxnLst>
              <a:rect l="0" t="0" r="r" b="b"/>
              <a:pathLst>
                <a:path w="105" h="76">
                  <a:moveTo>
                    <a:pt x="0" y="0"/>
                  </a:moveTo>
                  <a:lnTo>
                    <a:pt x="0" y="8"/>
                  </a:lnTo>
                  <a:lnTo>
                    <a:pt x="93" y="76"/>
                  </a:lnTo>
                  <a:lnTo>
                    <a:pt x="105" y="76"/>
                  </a:lnTo>
                  <a:lnTo>
                    <a:pt x="9" y="0"/>
                  </a:lnTo>
                  <a:lnTo>
                    <a:pt x="0" y="0"/>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81" name="Rectangle 257"/>
            <p:cNvSpPr>
              <a:spLocks noChangeArrowheads="1"/>
            </p:cNvSpPr>
            <p:nvPr/>
          </p:nvSpPr>
          <p:spPr bwMode="auto">
            <a:xfrm>
              <a:off x="3778" y="1825"/>
              <a:ext cx="342" cy="20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82" name="Rectangle 258"/>
            <p:cNvSpPr>
              <a:spLocks noChangeArrowheads="1"/>
            </p:cNvSpPr>
            <p:nvPr/>
          </p:nvSpPr>
          <p:spPr bwMode="auto">
            <a:xfrm>
              <a:off x="3778" y="1825"/>
              <a:ext cx="113" cy="203"/>
            </a:xfrm>
            <a:prstGeom prst="rect">
              <a:avLst/>
            </a:prstGeom>
            <a:solidFill>
              <a:srgbClr val="003F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83" name="Rectangle 259"/>
            <p:cNvSpPr>
              <a:spLocks noChangeArrowheads="1"/>
            </p:cNvSpPr>
            <p:nvPr/>
          </p:nvSpPr>
          <p:spPr bwMode="auto">
            <a:xfrm>
              <a:off x="4007" y="1825"/>
              <a:ext cx="113" cy="203"/>
            </a:xfrm>
            <a:prstGeom prst="rect">
              <a:avLst/>
            </a:prstGeom>
            <a:solidFill>
              <a:srgbClr val="FF127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84" name="Rectangle 260"/>
            <p:cNvSpPr>
              <a:spLocks noChangeArrowheads="1"/>
            </p:cNvSpPr>
            <p:nvPr/>
          </p:nvSpPr>
          <p:spPr bwMode="auto">
            <a:xfrm>
              <a:off x="1558" y="977"/>
              <a:ext cx="346" cy="204"/>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85" name="Rectangle 261"/>
            <p:cNvSpPr>
              <a:spLocks noChangeArrowheads="1"/>
            </p:cNvSpPr>
            <p:nvPr/>
          </p:nvSpPr>
          <p:spPr bwMode="auto">
            <a:xfrm>
              <a:off x="1623" y="977"/>
              <a:ext cx="218" cy="20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86" name="Freeform 262"/>
            <p:cNvSpPr>
              <a:spLocks/>
            </p:cNvSpPr>
            <p:nvPr/>
          </p:nvSpPr>
          <p:spPr bwMode="auto">
            <a:xfrm>
              <a:off x="1656" y="1003"/>
              <a:ext cx="151" cy="153"/>
            </a:xfrm>
            <a:custGeom>
              <a:avLst/>
              <a:gdLst>
                <a:gd name="T0" fmla="*/ 80 w 151"/>
                <a:gd name="T1" fmla="*/ 153 h 153"/>
                <a:gd name="T2" fmla="*/ 78 w 151"/>
                <a:gd name="T3" fmla="*/ 153 h 153"/>
                <a:gd name="T4" fmla="*/ 78 w 151"/>
                <a:gd name="T5" fmla="*/ 113 h 153"/>
                <a:gd name="T6" fmla="*/ 33 w 151"/>
                <a:gd name="T7" fmla="*/ 119 h 153"/>
                <a:gd name="T8" fmla="*/ 38 w 151"/>
                <a:gd name="T9" fmla="*/ 108 h 153"/>
                <a:gd name="T10" fmla="*/ 38 w 151"/>
                <a:gd name="T11" fmla="*/ 106 h 153"/>
                <a:gd name="T12" fmla="*/ 0 w 151"/>
                <a:gd name="T13" fmla="*/ 79 h 153"/>
                <a:gd name="T14" fmla="*/ 12 w 151"/>
                <a:gd name="T15" fmla="*/ 77 h 153"/>
                <a:gd name="T16" fmla="*/ 12 w 151"/>
                <a:gd name="T17" fmla="*/ 75 h 153"/>
                <a:gd name="T18" fmla="*/ 14 w 151"/>
                <a:gd name="T19" fmla="*/ 75 h 153"/>
                <a:gd name="T20" fmla="*/ 14 w 151"/>
                <a:gd name="T21" fmla="*/ 73 h 153"/>
                <a:gd name="T22" fmla="*/ 7 w 151"/>
                <a:gd name="T23" fmla="*/ 54 h 153"/>
                <a:gd name="T24" fmla="*/ 26 w 151"/>
                <a:gd name="T25" fmla="*/ 61 h 153"/>
                <a:gd name="T26" fmla="*/ 27 w 151"/>
                <a:gd name="T27" fmla="*/ 61 h 153"/>
                <a:gd name="T28" fmla="*/ 29 w 151"/>
                <a:gd name="T29" fmla="*/ 59 h 153"/>
                <a:gd name="T30" fmla="*/ 29 w 151"/>
                <a:gd name="T31" fmla="*/ 44 h 153"/>
                <a:gd name="T32" fmla="*/ 55 w 151"/>
                <a:gd name="T33" fmla="*/ 70 h 153"/>
                <a:gd name="T34" fmla="*/ 55 w 151"/>
                <a:gd name="T35" fmla="*/ 68 h 153"/>
                <a:gd name="T36" fmla="*/ 45 w 151"/>
                <a:gd name="T37" fmla="*/ 20 h 153"/>
                <a:gd name="T38" fmla="*/ 64 w 151"/>
                <a:gd name="T39" fmla="*/ 28 h 153"/>
                <a:gd name="T40" fmla="*/ 66 w 151"/>
                <a:gd name="T41" fmla="*/ 28 h 153"/>
                <a:gd name="T42" fmla="*/ 67 w 151"/>
                <a:gd name="T43" fmla="*/ 28 h 153"/>
                <a:gd name="T44" fmla="*/ 76 w 151"/>
                <a:gd name="T45" fmla="*/ 0 h 153"/>
                <a:gd name="T46" fmla="*/ 85 w 151"/>
                <a:gd name="T47" fmla="*/ 28 h 153"/>
                <a:gd name="T48" fmla="*/ 86 w 151"/>
                <a:gd name="T49" fmla="*/ 28 h 153"/>
                <a:gd name="T50" fmla="*/ 106 w 151"/>
                <a:gd name="T51" fmla="*/ 20 h 153"/>
                <a:gd name="T52" fmla="*/ 95 w 151"/>
                <a:gd name="T53" fmla="*/ 68 h 153"/>
                <a:gd name="T54" fmla="*/ 95 w 151"/>
                <a:gd name="T55" fmla="*/ 70 h 153"/>
                <a:gd name="T56" fmla="*/ 121 w 151"/>
                <a:gd name="T57" fmla="*/ 44 h 153"/>
                <a:gd name="T58" fmla="*/ 121 w 151"/>
                <a:gd name="T59" fmla="*/ 59 h 153"/>
                <a:gd name="T60" fmla="*/ 123 w 151"/>
                <a:gd name="T61" fmla="*/ 59 h 153"/>
                <a:gd name="T62" fmla="*/ 123 w 151"/>
                <a:gd name="T63" fmla="*/ 61 h 153"/>
                <a:gd name="T64" fmla="*/ 125 w 151"/>
                <a:gd name="T65" fmla="*/ 61 h 153"/>
                <a:gd name="T66" fmla="*/ 144 w 151"/>
                <a:gd name="T67" fmla="*/ 54 h 153"/>
                <a:gd name="T68" fmla="*/ 137 w 151"/>
                <a:gd name="T69" fmla="*/ 73 h 153"/>
                <a:gd name="T70" fmla="*/ 137 w 151"/>
                <a:gd name="T71" fmla="*/ 75 h 153"/>
                <a:gd name="T72" fmla="*/ 139 w 151"/>
                <a:gd name="T73" fmla="*/ 75 h 153"/>
                <a:gd name="T74" fmla="*/ 139 w 151"/>
                <a:gd name="T75" fmla="*/ 77 h 153"/>
                <a:gd name="T76" fmla="*/ 151 w 151"/>
                <a:gd name="T77" fmla="*/ 79 h 153"/>
                <a:gd name="T78" fmla="*/ 113 w 151"/>
                <a:gd name="T79" fmla="*/ 106 h 153"/>
                <a:gd name="T80" fmla="*/ 113 w 151"/>
                <a:gd name="T81" fmla="*/ 108 h 153"/>
                <a:gd name="T82" fmla="*/ 119 w 151"/>
                <a:gd name="T83" fmla="*/ 119 h 153"/>
                <a:gd name="T84" fmla="*/ 80 w 151"/>
                <a:gd name="T85" fmla="*/ 113 h 153"/>
                <a:gd name="T86" fmla="*/ 80 w 151"/>
                <a:gd name="T87"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1" h="153">
                  <a:moveTo>
                    <a:pt x="80" y="153"/>
                  </a:moveTo>
                  <a:lnTo>
                    <a:pt x="78" y="153"/>
                  </a:lnTo>
                  <a:lnTo>
                    <a:pt x="78" y="113"/>
                  </a:lnTo>
                  <a:lnTo>
                    <a:pt x="33" y="119"/>
                  </a:lnTo>
                  <a:lnTo>
                    <a:pt x="38" y="108"/>
                  </a:lnTo>
                  <a:lnTo>
                    <a:pt x="38" y="106"/>
                  </a:lnTo>
                  <a:lnTo>
                    <a:pt x="0" y="79"/>
                  </a:lnTo>
                  <a:lnTo>
                    <a:pt x="12" y="77"/>
                  </a:lnTo>
                  <a:lnTo>
                    <a:pt x="12" y="75"/>
                  </a:lnTo>
                  <a:lnTo>
                    <a:pt x="14" y="75"/>
                  </a:lnTo>
                  <a:lnTo>
                    <a:pt x="14" y="73"/>
                  </a:lnTo>
                  <a:lnTo>
                    <a:pt x="7" y="54"/>
                  </a:lnTo>
                  <a:lnTo>
                    <a:pt x="26" y="61"/>
                  </a:lnTo>
                  <a:lnTo>
                    <a:pt x="27" y="61"/>
                  </a:lnTo>
                  <a:lnTo>
                    <a:pt x="29" y="59"/>
                  </a:lnTo>
                  <a:lnTo>
                    <a:pt x="29" y="44"/>
                  </a:lnTo>
                  <a:lnTo>
                    <a:pt x="55" y="70"/>
                  </a:lnTo>
                  <a:lnTo>
                    <a:pt x="55" y="68"/>
                  </a:lnTo>
                  <a:lnTo>
                    <a:pt x="45" y="20"/>
                  </a:lnTo>
                  <a:lnTo>
                    <a:pt x="64" y="28"/>
                  </a:lnTo>
                  <a:lnTo>
                    <a:pt x="66" y="28"/>
                  </a:lnTo>
                  <a:lnTo>
                    <a:pt x="67" y="28"/>
                  </a:lnTo>
                  <a:lnTo>
                    <a:pt x="76" y="0"/>
                  </a:lnTo>
                  <a:lnTo>
                    <a:pt x="85" y="28"/>
                  </a:lnTo>
                  <a:lnTo>
                    <a:pt x="86" y="28"/>
                  </a:lnTo>
                  <a:lnTo>
                    <a:pt x="106" y="20"/>
                  </a:lnTo>
                  <a:lnTo>
                    <a:pt x="95" y="68"/>
                  </a:lnTo>
                  <a:lnTo>
                    <a:pt x="95" y="70"/>
                  </a:lnTo>
                  <a:lnTo>
                    <a:pt x="121" y="44"/>
                  </a:lnTo>
                  <a:lnTo>
                    <a:pt x="121" y="59"/>
                  </a:lnTo>
                  <a:lnTo>
                    <a:pt x="123" y="59"/>
                  </a:lnTo>
                  <a:lnTo>
                    <a:pt x="123" y="61"/>
                  </a:lnTo>
                  <a:lnTo>
                    <a:pt x="125" y="61"/>
                  </a:lnTo>
                  <a:lnTo>
                    <a:pt x="144" y="54"/>
                  </a:lnTo>
                  <a:lnTo>
                    <a:pt x="137" y="73"/>
                  </a:lnTo>
                  <a:lnTo>
                    <a:pt x="137" y="75"/>
                  </a:lnTo>
                  <a:lnTo>
                    <a:pt x="139" y="75"/>
                  </a:lnTo>
                  <a:lnTo>
                    <a:pt x="139" y="77"/>
                  </a:lnTo>
                  <a:lnTo>
                    <a:pt x="151" y="79"/>
                  </a:lnTo>
                  <a:lnTo>
                    <a:pt x="113" y="106"/>
                  </a:lnTo>
                  <a:lnTo>
                    <a:pt x="113" y="108"/>
                  </a:lnTo>
                  <a:lnTo>
                    <a:pt x="119" y="119"/>
                  </a:lnTo>
                  <a:lnTo>
                    <a:pt x="80" y="113"/>
                  </a:lnTo>
                  <a:lnTo>
                    <a:pt x="80" y="153"/>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887" name="Rectangle 263"/>
            <p:cNvSpPr>
              <a:spLocks noChangeArrowheads="1"/>
            </p:cNvSpPr>
            <p:nvPr/>
          </p:nvSpPr>
          <p:spPr bwMode="auto">
            <a:xfrm>
              <a:off x="1723" y="1648"/>
              <a:ext cx="181" cy="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88" name="Rectangle 264"/>
            <p:cNvSpPr>
              <a:spLocks noChangeArrowheads="1"/>
            </p:cNvSpPr>
            <p:nvPr/>
          </p:nvSpPr>
          <p:spPr bwMode="auto">
            <a:xfrm>
              <a:off x="1723" y="1677"/>
              <a:ext cx="181" cy="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89" name="Rectangle 265"/>
            <p:cNvSpPr>
              <a:spLocks noChangeArrowheads="1"/>
            </p:cNvSpPr>
            <p:nvPr/>
          </p:nvSpPr>
          <p:spPr bwMode="auto">
            <a:xfrm>
              <a:off x="1723" y="1707"/>
              <a:ext cx="181" cy="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90" name="Rectangle 266"/>
            <p:cNvSpPr>
              <a:spLocks noChangeArrowheads="1"/>
            </p:cNvSpPr>
            <p:nvPr/>
          </p:nvSpPr>
          <p:spPr bwMode="auto">
            <a:xfrm>
              <a:off x="1577" y="1736"/>
              <a:ext cx="327" cy="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91" name="Rectangle 267"/>
            <p:cNvSpPr>
              <a:spLocks noChangeArrowheads="1"/>
            </p:cNvSpPr>
            <p:nvPr/>
          </p:nvSpPr>
          <p:spPr bwMode="auto">
            <a:xfrm>
              <a:off x="1577" y="1766"/>
              <a:ext cx="327" cy="1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92" name="Rectangle 268"/>
            <p:cNvSpPr>
              <a:spLocks noChangeArrowheads="1"/>
            </p:cNvSpPr>
            <p:nvPr/>
          </p:nvSpPr>
          <p:spPr bwMode="auto">
            <a:xfrm>
              <a:off x="1577" y="1795"/>
              <a:ext cx="327" cy="1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93" name="Rectangle 269"/>
            <p:cNvSpPr>
              <a:spLocks noChangeArrowheads="1"/>
            </p:cNvSpPr>
            <p:nvPr/>
          </p:nvSpPr>
          <p:spPr bwMode="auto">
            <a:xfrm>
              <a:off x="1723" y="1632"/>
              <a:ext cx="181" cy="16"/>
            </a:xfrm>
            <a:prstGeom prst="rect">
              <a:avLst/>
            </a:prstGeom>
            <a:solidFill>
              <a:srgbClr val="E5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94" name="Rectangle 270"/>
            <p:cNvSpPr>
              <a:spLocks noChangeArrowheads="1"/>
            </p:cNvSpPr>
            <p:nvPr/>
          </p:nvSpPr>
          <p:spPr bwMode="auto">
            <a:xfrm>
              <a:off x="1723" y="1662"/>
              <a:ext cx="181" cy="15"/>
            </a:xfrm>
            <a:prstGeom prst="rect">
              <a:avLst/>
            </a:prstGeom>
            <a:solidFill>
              <a:srgbClr val="E5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95" name="Rectangle 271"/>
            <p:cNvSpPr>
              <a:spLocks noChangeArrowheads="1"/>
            </p:cNvSpPr>
            <p:nvPr/>
          </p:nvSpPr>
          <p:spPr bwMode="auto">
            <a:xfrm>
              <a:off x="1723" y="1691"/>
              <a:ext cx="181" cy="16"/>
            </a:xfrm>
            <a:prstGeom prst="rect">
              <a:avLst/>
            </a:prstGeom>
            <a:solidFill>
              <a:srgbClr val="E5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96" name="Rectangle 272"/>
            <p:cNvSpPr>
              <a:spLocks noChangeArrowheads="1"/>
            </p:cNvSpPr>
            <p:nvPr/>
          </p:nvSpPr>
          <p:spPr bwMode="auto">
            <a:xfrm>
              <a:off x="1723" y="1721"/>
              <a:ext cx="181" cy="15"/>
            </a:xfrm>
            <a:prstGeom prst="rect">
              <a:avLst/>
            </a:prstGeom>
            <a:solidFill>
              <a:srgbClr val="E5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97" name="Rectangle 273"/>
            <p:cNvSpPr>
              <a:spLocks noChangeArrowheads="1"/>
            </p:cNvSpPr>
            <p:nvPr/>
          </p:nvSpPr>
          <p:spPr bwMode="auto">
            <a:xfrm>
              <a:off x="1577" y="1750"/>
              <a:ext cx="327" cy="16"/>
            </a:xfrm>
            <a:prstGeom prst="rect">
              <a:avLst/>
            </a:prstGeom>
            <a:solidFill>
              <a:srgbClr val="E5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98" name="Rectangle 274"/>
            <p:cNvSpPr>
              <a:spLocks noChangeArrowheads="1"/>
            </p:cNvSpPr>
            <p:nvPr/>
          </p:nvSpPr>
          <p:spPr bwMode="auto">
            <a:xfrm>
              <a:off x="1577" y="1781"/>
              <a:ext cx="327" cy="14"/>
            </a:xfrm>
            <a:prstGeom prst="rect">
              <a:avLst/>
            </a:prstGeom>
            <a:solidFill>
              <a:srgbClr val="E5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899" name="Rectangle 275"/>
            <p:cNvSpPr>
              <a:spLocks noChangeArrowheads="1"/>
            </p:cNvSpPr>
            <p:nvPr/>
          </p:nvSpPr>
          <p:spPr bwMode="auto">
            <a:xfrm>
              <a:off x="1577" y="1811"/>
              <a:ext cx="327" cy="14"/>
            </a:xfrm>
            <a:prstGeom prst="rect">
              <a:avLst/>
            </a:prstGeom>
            <a:solidFill>
              <a:srgbClr val="E5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900" name="Rectangle 276"/>
            <p:cNvSpPr>
              <a:spLocks noChangeArrowheads="1"/>
            </p:cNvSpPr>
            <p:nvPr/>
          </p:nvSpPr>
          <p:spPr bwMode="auto">
            <a:xfrm>
              <a:off x="1577" y="1632"/>
              <a:ext cx="146" cy="102"/>
            </a:xfrm>
            <a:prstGeom prst="rect">
              <a:avLst/>
            </a:prstGeom>
            <a:solidFill>
              <a:srgbClr val="0000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901" name="Freeform 277"/>
            <p:cNvSpPr>
              <a:spLocks/>
            </p:cNvSpPr>
            <p:nvPr/>
          </p:nvSpPr>
          <p:spPr bwMode="auto">
            <a:xfrm>
              <a:off x="1588" y="1641"/>
              <a:ext cx="9" cy="7"/>
            </a:xfrm>
            <a:custGeom>
              <a:avLst/>
              <a:gdLst>
                <a:gd name="T0" fmla="*/ 5 w 9"/>
                <a:gd name="T1" fmla="*/ 0 h 7"/>
                <a:gd name="T2" fmla="*/ 3 w 9"/>
                <a:gd name="T3" fmla="*/ 1 h 7"/>
                <a:gd name="T4" fmla="*/ 0 w 9"/>
                <a:gd name="T5" fmla="*/ 1 h 7"/>
                <a:gd name="T6" fmla="*/ 3 w 9"/>
                <a:gd name="T7" fmla="*/ 3 h 7"/>
                <a:gd name="T8" fmla="*/ 2 w 9"/>
                <a:gd name="T9" fmla="*/ 7 h 7"/>
                <a:gd name="T10" fmla="*/ 5 w 9"/>
                <a:gd name="T11" fmla="*/ 5 h 7"/>
                <a:gd name="T12" fmla="*/ 7 w 9"/>
                <a:gd name="T13" fmla="*/ 7 h 7"/>
                <a:gd name="T14" fmla="*/ 7 w 9"/>
                <a:gd name="T15" fmla="*/ 3 h 7"/>
                <a:gd name="T16" fmla="*/ 9 w 9"/>
                <a:gd name="T17" fmla="*/ 1 h 7"/>
                <a:gd name="T18" fmla="*/ 5 w 9"/>
                <a:gd name="T19" fmla="*/ 1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lnTo>
                    <a:pt x="3" y="1"/>
                  </a:lnTo>
                  <a:lnTo>
                    <a:pt x="0" y="1"/>
                  </a:lnTo>
                  <a:lnTo>
                    <a:pt x="3" y="3"/>
                  </a:lnTo>
                  <a:lnTo>
                    <a:pt x="2" y="7"/>
                  </a:lnTo>
                  <a:lnTo>
                    <a:pt x="5" y="5"/>
                  </a:lnTo>
                  <a:lnTo>
                    <a:pt x="7" y="7"/>
                  </a:lnTo>
                  <a:lnTo>
                    <a:pt x="7" y="3"/>
                  </a:lnTo>
                  <a:lnTo>
                    <a:pt x="9" y="1"/>
                  </a:lnTo>
                  <a:lnTo>
                    <a:pt x="5" y="1"/>
                  </a:lnTo>
                  <a:lnTo>
                    <a:pt x="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02" name="Freeform 278"/>
            <p:cNvSpPr>
              <a:spLocks/>
            </p:cNvSpPr>
            <p:nvPr/>
          </p:nvSpPr>
          <p:spPr bwMode="auto">
            <a:xfrm>
              <a:off x="1588" y="1660"/>
              <a:ext cx="9" cy="9"/>
            </a:xfrm>
            <a:custGeom>
              <a:avLst/>
              <a:gdLst>
                <a:gd name="T0" fmla="*/ 5 w 9"/>
                <a:gd name="T1" fmla="*/ 0 h 9"/>
                <a:gd name="T2" fmla="*/ 3 w 9"/>
                <a:gd name="T3" fmla="*/ 3 h 9"/>
                <a:gd name="T4" fmla="*/ 0 w 9"/>
                <a:gd name="T5" fmla="*/ 3 h 9"/>
                <a:gd name="T6" fmla="*/ 3 w 9"/>
                <a:gd name="T7" fmla="*/ 5 h 9"/>
                <a:gd name="T8" fmla="*/ 2 w 9"/>
                <a:gd name="T9" fmla="*/ 9 h 9"/>
                <a:gd name="T10" fmla="*/ 5 w 9"/>
                <a:gd name="T11" fmla="*/ 5 h 9"/>
                <a:gd name="T12" fmla="*/ 7 w 9"/>
                <a:gd name="T13" fmla="*/ 9 h 9"/>
                <a:gd name="T14" fmla="*/ 7 w 9"/>
                <a:gd name="T15" fmla="*/ 5 h 9"/>
                <a:gd name="T16" fmla="*/ 9 w 9"/>
                <a:gd name="T17" fmla="*/ 3 h 9"/>
                <a:gd name="T18" fmla="*/ 5 w 9"/>
                <a:gd name="T19" fmla="*/ 3 h 9"/>
                <a:gd name="T20" fmla="*/ 5 w 9"/>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9">
                  <a:moveTo>
                    <a:pt x="5" y="0"/>
                  </a:moveTo>
                  <a:lnTo>
                    <a:pt x="3" y="3"/>
                  </a:lnTo>
                  <a:lnTo>
                    <a:pt x="0" y="3"/>
                  </a:lnTo>
                  <a:lnTo>
                    <a:pt x="3" y="5"/>
                  </a:lnTo>
                  <a:lnTo>
                    <a:pt x="2" y="9"/>
                  </a:lnTo>
                  <a:lnTo>
                    <a:pt x="5" y="5"/>
                  </a:lnTo>
                  <a:lnTo>
                    <a:pt x="7" y="9"/>
                  </a:lnTo>
                  <a:lnTo>
                    <a:pt x="7" y="5"/>
                  </a:lnTo>
                  <a:lnTo>
                    <a:pt x="9" y="3"/>
                  </a:lnTo>
                  <a:lnTo>
                    <a:pt x="5" y="3"/>
                  </a:lnTo>
                  <a:lnTo>
                    <a:pt x="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03" name="Freeform 279"/>
            <p:cNvSpPr>
              <a:spLocks/>
            </p:cNvSpPr>
            <p:nvPr/>
          </p:nvSpPr>
          <p:spPr bwMode="auto">
            <a:xfrm>
              <a:off x="1588" y="1681"/>
              <a:ext cx="9" cy="7"/>
            </a:xfrm>
            <a:custGeom>
              <a:avLst/>
              <a:gdLst>
                <a:gd name="T0" fmla="*/ 5 w 9"/>
                <a:gd name="T1" fmla="*/ 0 h 7"/>
                <a:gd name="T2" fmla="*/ 3 w 9"/>
                <a:gd name="T3" fmla="*/ 1 h 7"/>
                <a:gd name="T4" fmla="*/ 0 w 9"/>
                <a:gd name="T5" fmla="*/ 1 h 7"/>
                <a:gd name="T6" fmla="*/ 3 w 9"/>
                <a:gd name="T7" fmla="*/ 3 h 7"/>
                <a:gd name="T8" fmla="*/ 2 w 9"/>
                <a:gd name="T9" fmla="*/ 7 h 7"/>
                <a:gd name="T10" fmla="*/ 5 w 9"/>
                <a:gd name="T11" fmla="*/ 5 h 7"/>
                <a:gd name="T12" fmla="*/ 7 w 9"/>
                <a:gd name="T13" fmla="*/ 7 h 7"/>
                <a:gd name="T14" fmla="*/ 7 w 9"/>
                <a:gd name="T15" fmla="*/ 3 h 7"/>
                <a:gd name="T16" fmla="*/ 9 w 9"/>
                <a:gd name="T17" fmla="*/ 1 h 7"/>
                <a:gd name="T18" fmla="*/ 5 w 9"/>
                <a:gd name="T19" fmla="*/ 1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lnTo>
                    <a:pt x="3" y="1"/>
                  </a:lnTo>
                  <a:lnTo>
                    <a:pt x="0" y="1"/>
                  </a:lnTo>
                  <a:lnTo>
                    <a:pt x="3" y="3"/>
                  </a:lnTo>
                  <a:lnTo>
                    <a:pt x="2" y="7"/>
                  </a:lnTo>
                  <a:lnTo>
                    <a:pt x="5" y="5"/>
                  </a:lnTo>
                  <a:lnTo>
                    <a:pt x="7" y="7"/>
                  </a:lnTo>
                  <a:lnTo>
                    <a:pt x="7" y="3"/>
                  </a:lnTo>
                  <a:lnTo>
                    <a:pt x="9" y="1"/>
                  </a:lnTo>
                  <a:lnTo>
                    <a:pt x="5" y="1"/>
                  </a:lnTo>
                  <a:lnTo>
                    <a:pt x="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04" name="Freeform 280"/>
            <p:cNvSpPr>
              <a:spLocks/>
            </p:cNvSpPr>
            <p:nvPr/>
          </p:nvSpPr>
          <p:spPr bwMode="auto">
            <a:xfrm>
              <a:off x="1588" y="1700"/>
              <a:ext cx="9" cy="7"/>
            </a:xfrm>
            <a:custGeom>
              <a:avLst/>
              <a:gdLst>
                <a:gd name="T0" fmla="*/ 5 w 9"/>
                <a:gd name="T1" fmla="*/ 0 h 7"/>
                <a:gd name="T2" fmla="*/ 3 w 9"/>
                <a:gd name="T3" fmla="*/ 1 h 7"/>
                <a:gd name="T4" fmla="*/ 0 w 9"/>
                <a:gd name="T5" fmla="*/ 1 h 7"/>
                <a:gd name="T6" fmla="*/ 3 w 9"/>
                <a:gd name="T7" fmla="*/ 3 h 7"/>
                <a:gd name="T8" fmla="*/ 2 w 9"/>
                <a:gd name="T9" fmla="*/ 7 h 7"/>
                <a:gd name="T10" fmla="*/ 5 w 9"/>
                <a:gd name="T11" fmla="*/ 5 h 7"/>
                <a:gd name="T12" fmla="*/ 7 w 9"/>
                <a:gd name="T13" fmla="*/ 7 h 7"/>
                <a:gd name="T14" fmla="*/ 7 w 9"/>
                <a:gd name="T15" fmla="*/ 3 h 7"/>
                <a:gd name="T16" fmla="*/ 9 w 9"/>
                <a:gd name="T17" fmla="*/ 1 h 7"/>
                <a:gd name="T18" fmla="*/ 5 w 9"/>
                <a:gd name="T19" fmla="*/ 1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lnTo>
                    <a:pt x="3" y="1"/>
                  </a:lnTo>
                  <a:lnTo>
                    <a:pt x="0" y="1"/>
                  </a:lnTo>
                  <a:lnTo>
                    <a:pt x="3" y="3"/>
                  </a:lnTo>
                  <a:lnTo>
                    <a:pt x="2" y="7"/>
                  </a:lnTo>
                  <a:lnTo>
                    <a:pt x="5" y="5"/>
                  </a:lnTo>
                  <a:lnTo>
                    <a:pt x="7" y="7"/>
                  </a:lnTo>
                  <a:lnTo>
                    <a:pt x="7" y="3"/>
                  </a:lnTo>
                  <a:lnTo>
                    <a:pt x="9" y="1"/>
                  </a:lnTo>
                  <a:lnTo>
                    <a:pt x="5" y="1"/>
                  </a:lnTo>
                  <a:lnTo>
                    <a:pt x="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05" name="Freeform 281"/>
            <p:cNvSpPr>
              <a:spLocks/>
            </p:cNvSpPr>
            <p:nvPr/>
          </p:nvSpPr>
          <p:spPr bwMode="auto">
            <a:xfrm>
              <a:off x="1588" y="1719"/>
              <a:ext cx="9" cy="9"/>
            </a:xfrm>
            <a:custGeom>
              <a:avLst/>
              <a:gdLst>
                <a:gd name="T0" fmla="*/ 5 w 9"/>
                <a:gd name="T1" fmla="*/ 0 h 9"/>
                <a:gd name="T2" fmla="*/ 3 w 9"/>
                <a:gd name="T3" fmla="*/ 3 h 9"/>
                <a:gd name="T4" fmla="*/ 0 w 9"/>
                <a:gd name="T5" fmla="*/ 3 h 9"/>
                <a:gd name="T6" fmla="*/ 3 w 9"/>
                <a:gd name="T7" fmla="*/ 5 h 9"/>
                <a:gd name="T8" fmla="*/ 2 w 9"/>
                <a:gd name="T9" fmla="*/ 9 h 9"/>
                <a:gd name="T10" fmla="*/ 5 w 9"/>
                <a:gd name="T11" fmla="*/ 5 h 9"/>
                <a:gd name="T12" fmla="*/ 7 w 9"/>
                <a:gd name="T13" fmla="*/ 9 h 9"/>
                <a:gd name="T14" fmla="*/ 7 w 9"/>
                <a:gd name="T15" fmla="*/ 5 h 9"/>
                <a:gd name="T16" fmla="*/ 9 w 9"/>
                <a:gd name="T17" fmla="*/ 3 h 9"/>
                <a:gd name="T18" fmla="*/ 5 w 9"/>
                <a:gd name="T19" fmla="*/ 3 h 9"/>
                <a:gd name="T20" fmla="*/ 5 w 9"/>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9">
                  <a:moveTo>
                    <a:pt x="5" y="0"/>
                  </a:moveTo>
                  <a:lnTo>
                    <a:pt x="3" y="3"/>
                  </a:lnTo>
                  <a:lnTo>
                    <a:pt x="0" y="3"/>
                  </a:lnTo>
                  <a:lnTo>
                    <a:pt x="3" y="5"/>
                  </a:lnTo>
                  <a:lnTo>
                    <a:pt x="2" y="9"/>
                  </a:lnTo>
                  <a:lnTo>
                    <a:pt x="5" y="5"/>
                  </a:lnTo>
                  <a:lnTo>
                    <a:pt x="7" y="9"/>
                  </a:lnTo>
                  <a:lnTo>
                    <a:pt x="7" y="5"/>
                  </a:lnTo>
                  <a:lnTo>
                    <a:pt x="9" y="3"/>
                  </a:lnTo>
                  <a:lnTo>
                    <a:pt x="5" y="3"/>
                  </a:lnTo>
                  <a:lnTo>
                    <a:pt x="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06" name="Freeform 282"/>
            <p:cNvSpPr>
              <a:spLocks/>
            </p:cNvSpPr>
            <p:nvPr/>
          </p:nvSpPr>
          <p:spPr bwMode="auto">
            <a:xfrm>
              <a:off x="1600" y="1651"/>
              <a:ext cx="9" cy="7"/>
            </a:xfrm>
            <a:custGeom>
              <a:avLst/>
              <a:gdLst>
                <a:gd name="T0" fmla="*/ 5 w 9"/>
                <a:gd name="T1" fmla="*/ 0 h 7"/>
                <a:gd name="T2" fmla="*/ 4 w 9"/>
                <a:gd name="T3" fmla="*/ 4 h 7"/>
                <a:gd name="T4" fmla="*/ 0 w 9"/>
                <a:gd name="T5" fmla="*/ 4 h 7"/>
                <a:gd name="T6" fmla="*/ 4 w 9"/>
                <a:gd name="T7" fmla="*/ 4 h 7"/>
                <a:gd name="T8" fmla="*/ 2 w 9"/>
                <a:gd name="T9" fmla="*/ 7 h 7"/>
                <a:gd name="T10" fmla="*/ 5 w 9"/>
                <a:gd name="T11" fmla="*/ 5 h 7"/>
                <a:gd name="T12" fmla="*/ 7 w 9"/>
                <a:gd name="T13" fmla="*/ 7 h 7"/>
                <a:gd name="T14" fmla="*/ 7 w 9"/>
                <a:gd name="T15" fmla="*/ 5 h 7"/>
                <a:gd name="T16" fmla="*/ 9 w 9"/>
                <a:gd name="T17" fmla="*/ 4 h 7"/>
                <a:gd name="T18" fmla="*/ 5 w 9"/>
                <a:gd name="T19" fmla="*/ 4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lnTo>
                    <a:pt x="4" y="4"/>
                  </a:lnTo>
                  <a:lnTo>
                    <a:pt x="0" y="4"/>
                  </a:lnTo>
                  <a:lnTo>
                    <a:pt x="4" y="4"/>
                  </a:lnTo>
                  <a:lnTo>
                    <a:pt x="2" y="7"/>
                  </a:lnTo>
                  <a:lnTo>
                    <a:pt x="5" y="5"/>
                  </a:lnTo>
                  <a:lnTo>
                    <a:pt x="7" y="7"/>
                  </a:lnTo>
                  <a:lnTo>
                    <a:pt x="7" y="5"/>
                  </a:lnTo>
                  <a:lnTo>
                    <a:pt x="9" y="4"/>
                  </a:lnTo>
                  <a:lnTo>
                    <a:pt x="5" y="4"/>
                  </a:lnTo>
                  <a:lnTo>
                    <a:pt x="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07" name="Freeform 283"/>
            <p:cNvSpPr>
              <a:spLocks/>
            </p:cNvSpPr>
            <p:nvPr/>
          </p:nvSpPr>
          <p:spPr bwMode="auto">
            <a:xfrm>
              <a:off x="1600" y="1670"/>
              <a:ext cx="9" cy="9"/>
            </a:xfrm>
            <a:custGeom>
              <a:avLst/>
              <a:gdLst>
                <a:gd name="T0" fmla="*/ 5 w 9"/>
                <a:gd name="T1" fmla="*/ 0 h 9"/>
                <a:gd name="T2" fmla="*/ 4 w 9"/>
                <a:gd name="T3" fmla="*/ 4 h 9"/>
                <a:gd name="T4" fmla="*/ 0 w 9"/>
                <a:gd name="T5" fmla="*/ 4 h 9"/>
                <a:gd name="T6" fmla="*/ 4 w 9"/>
                <a:gd name="T7" fmla="*/ 5 h 9"/>
                <a:gd name="T8" fmla="*/ 2 w 9"/>
                <a:gd name="T9" fmla="*/ 9 h 9"/>
                <a:gd name="T10" fmla="*/ 5 w 9"/>
                <a:gd name="T11" fmla="*/ 5 h 9"/>
                <a:gd name="T12" fmla="*/ 7 w 9"/>
                <a:gd name="T13" fmla="*/ 9 h 9"/>
                <a:gd name="T14" fmla="*/ 7 w 9"/>
                <a:gd name="T15" fmla="*/ 5 h 9"/>
                <a:gd name="T16" fmla="*/ 9 w 9"/>
                <a:gd name="T17" fmla="*/ 4 h 9"/>
                <a:gd name="T18" fmla="*/ 5 w 9"/>
                <a:gd name="T19" fmla="*/ 4 h 9"/>
                <a:gd name="T20" fmla="*/ 5 w 9"/>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9">
                  <a:moveTo>
                    <a:pt x="5" y="0"/>
                  </a:moveTo>
                  <a:lnTo>
                    <a:pt x="4" y="4"/>
                  </a:lnTo>
                  <a:lnTo>
                    <a:pt x="0" y="4"/>
                  </a:lnTo>
                  <a:lnTo>
                    <a:pt x="4" y="5"/>
                  </a:lnTo>
                  <a:lnTo>
                    <a:pt x="2" y="9"/>
                  </a:lnTo>
                  <a:lnTo>
                    <a:pt x="5" y="5"/>
                  </a:lnTo>
                  <a:lnTo>
                    <a:pt x="7" y="9"/>
                  </a:lnTo>
                  <a:lnTo>
                    <a:pt x="7" y="5"/>
                  </a:lnTo>
                  <a:lnTo>
                    <a:pt x="9" y="4"/>
                  </a:lnTo>
                  <a:lnTo>
                    <a:pt x="5" y="4"/>
                  </a:lnTo>
                  <a:lnTo>
                    <a:pt x="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08" name="Freeform 284"/>
            <p:cNvSpPr>
              <a:spLocks/>
            </p:cNvSpPr>
            <p:nvPr/>
          </p:nvSpPr>
          <p:spPr bwMode="auto">
            <a:xfrm>
              <a:off x="1600" y="1691"/>
              <a:ext cx="9" cy="7"/>
            </a:xfrm>
            <a:custGeom>
              <a:avLst/>
              <a:gdLst>
                <a:gd name="T0" fmla="*/ 5 w 9"/>
                <a:gd name="T1" fmla="*/ 0 h 7"/>
                <a:gd name="T2" fmla="*/ 4 w 9"/>
                <a:gd name="T3" fmla="*/ 2 h 7"/>
                <a:gd name="T4" fmla="*/ 0 w 9"/>
                <a:gd name="T5" fmla="*/ 2 h 7"/>
                <a:gd name="T6" fmla="*/ 4 w 9"/>
                <a:gd name="T7" fmla="*/ 4 h 7"/>
                <a:gd name="T8" fmla="*/ 2 w 9"/>
                <a:gd name="T9" fmla="*/ 7 h 7"/>
                <a:gd name="T10" fmla="*/ 5 w 9"/>
                <a:gd name="T11" fmla="*/ 5 h 7"/>
                <a:gd name="T12" fmla="*/ 7 w 9"/>
                <a:gd name="T13" fmla="*/ 7 h 7"/>
                <a:gd name="T14" fmla="*/ 7 w 9"/>
                <a:gd name="T15" fmla="*/ 4 h 7"/>
                <a:gd name="T16" fmla="*/ 9 w 9"/>
                <a:gd name="T17" fmla="*/ 2 h 7"/>
                <a:gd name="T18" fmla="*/ 5 w 9"/>
                <a:gd name="T19" fmla="*/ 2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lnTo>
                    <a:pt x="4" y="2"/>
                  </a:lnTo>
                  <a:lnTo>
                    <a:pt x="0" y="2"/>
                  </a:lnTo>
                  <a:lnTo>
                    <a:pt x="4" y="4"/>
                  </a:lnTo>
                  <a:lnTo>
                    <a:pt x="2" y="7"/>
                  </a:lnTo>
                  <a:lnTo>
                    <a:pt x="5" y="5"/>
                  </a:lnTo>
                  <a:lnTo>
                    <a:pt x="7" y="7"/>
                  </a:lnTo>
                  <a:lnTo>
                    <a:pt x="7" y="4"/>
                  </a:lnTo>
                  <a:lnTo>
                    <a:pt x="9" y="2"/>
                  </a:lnTo>
                  <a:lnTo>
                    <a:pt x="5" y="2"/>
                  </a:lnTo>
                  <a:lnTo>
                    <a:pt x="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09" name="Freeform 285"/>
            <p:cNvSpPr>
              <a:spLocks/>
            </p:cNvSpPr>
            <p:nvPr/>
          </p:nvSpPr>
          <p:spPr bwMode="auto">
            <a:xfrm>
              <a:off x="1600" y="1710"/>
              <a:ext cx="9" cy="7"/>
            </a:xfrm>
            <a:custGeom>
              <a:avLst/>
              <a:gdLst>
                <a:gd name="T0" fmla="*/ 5 w 9"/>
                <a:gd name="T1" fmla="*/ 0 h 7"/>
                <a:gd name="T2" fmla="*/ 4 w 9"/>
                <a:gd name="T3" fmla="*/ 4 h 7"/>
                <a:gd name="T4" fmla="*/ 0 w 9"/>
                <a:gd name="T5" fmla="*/ 4 h 7"/>
                <a:gd name="T6" fmla="*/ 4 w 9"/>
                <a:gd name="T7" fmla="*/ 4 h 7"/>
                <a:gd name="T8" fmla="*/ 2 w 9"/>
                <a:gd name="T9" fmla="*/ 7 h 7"/>
                <a:gd name="T10" fmla="*/ 5 w 9"/>
                <a:gd name="T11" fmla="*/ 5 h 7"/>
                <a:gd name="T12" fmla="*/ 7 w 9"/>
                <a:gd name="T13" fmla="*/ 7 h 7"/>
                <a:gd name="T14" fmla="*/ 7 w 9"/>
                <a:gd name="T15" fmla="*/ 5 h 7"/>
                <a:gd name="T16" fmla="*/ 9 w 9"/>
                <a:gd name="T17" fmla="*/ 4 h 7"/>
                <a:gd name="T18" fmla="*/ 5 w 9"/>
                <a:gd name="T19" fmla="*/ 4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lnTo>
                    <a:pt x="4" y="4"/>
                  </a:lnTo>
                  <a:lnTo>
                    <a:pt x="0" y="4"/>
                  </a:lnTo>
                  <a:lnTo>
                    <a:pt x="4" y="4"/>
                  </a:lnTo>
                  <a:lnTo>
                    <a:pt x="2" y="7"/>
                  </a:lnTo>
                  <a:lnTo>
                    <a:pt x="5" y="5"/>
                  </a:lnTo>
                  <a:lnTo>
                    <a:pt x="7" y="7"/>
                  </a:lnTo>
                  <a:lnTo>
                    <a:pt x="7" y="5"/>
                  </a:lnTo>
                  <a:lnTo>
                    <a:pt x="9" y="4"/>
                  </a:lnTo>
                  <a:lnTo>
                    <a:pt x="5" y="4"/>
                  </a:lnTo>
                  <a:lnTo>
                    <a:pt x="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10" name="Freeform 286"/>
            <p:cNvSpPr>
              <a:spLocks/>
            </p:cNvSpPr>
            <p:nvPr/>
          </p:nvSpPr>
          <p:spPr bwMode="auto">
            <a:xfrm>
              <a:off x="1612" y="1641"/>
              <a:ext cx="9" cy="7"/>
            </a:xfrm>
            <a:custGeom>
              <a:avLst/>
              <a:gdLst>
                <a:gd name="T0" fmla="*/ 4 w 9"/>
                <a:gd name="T1" fmla="*/ 0 h 7"/>
                <a:gd name="T2" fmla="*/ 4 w 9"/>
                <a:gd name="T3" fmla="*/ 1 h 7"/>
                <a:gd name="T4" fmla="*/ 0 w 9"/>
                <a:gd name="T5" fmla="*/ 1 h 7"/>
                <a:gd name="T6" fmla="*/ 2 w 9"/>
                <a:gd name="T7" fmla="*/ 3 h 7"/>
                <a:gd name="T8" fmla="*/ 2 w 9"/>
                <a:gd name="T9" fmla="*/ 7 h 7"/>
                <a:gd name="T10" fmla="*/ 4 w 9"/>
                <a:gd name="T11" fmla="*/ 5 h 7"/>
                <a:gd name="T12" fmla="*/ 7 w 9"/>
                <a:gd name="T13" fmla="*/ 7 h 7"/>
                <a:gd name="T14" fmla="*/ 5 w 9"/>
                <a:gd name="T15" fmla="*/ 3 h 7"/>
                <a:gd name="T16" fmla="*/ 9 w 9"/>
                <a:gd name="T17" fmla="*/ 1 h 7"/>
                <a:gd name="T18" fmla="*/ 5 w 9"/>
                <a:gd name="T19" fmla="*/ 1 h 7"/>
                <a:gd name="T20" fmla="*/ 4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4" y="0"/>
                  </a:moveTo>
                  <a:lnTo>
                    <a:pt x="4" y="1"/>
                  </a:lnTo>
                  <a:lnTo>
                    <a:pt x="0" y="1"/>
                  </a:lnTo>
                  <a:lnTo>
                    <a:pt x="2" y="3"/>
                  </a:lnTo>
                  <a:lnTo>
                    <a:pt x="2" y="7"/>
                  </a:lnTo>
                  <a:lnTo>
                    <a:pt x="4" y="5"/>
                  </a:lnTo>
                  <a:lnTo>
                    <a:pt x="7" y="7"/>
                  </a:lnTo>
                  <a:lnTo>
                    <a:pt x="5" y="3"/>
                  </a:lnTo>
                  <a:lnTo>
                    <a:pt x="9" y="1"/>
                  </a:lnTo>
                  <a:lnTo>
                    <a:pt x="5" y="1"/>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11" name="Freeform 287"/>
            <p:cNvSpPr>
              <a:spLocks/>
            </p:cNvSpPr>
            <p:nvPr/>
          </p:nvSpPr>
          <p:spPr bwMode="auto">
            <a:xfrm>
              <a:off x="1612" y="1660"/>
              <a:ext cx="9" cy="9"/>
            </a:xfrm>
            <a:custGeom>
              <a:avLst/>
              <a:gdLst>
                <a:gd name="T0" fmla="*/ 4 w 9"/>
                <a:gd name="T1" fmla="*/ 0 h 9"/>
                <a:gd name="T2" fmla="*/ 4 w 9"/>
                <a:gd name="T3" fmla="*/ 3 h 9"/>
                <a:gd name="T4" fmla="*/ 0 w 9"/>
                <a:gd name="T5" fmla="*/ 3 h 9"/>
                <a:gd name="T6" fmla="*/ 2 w 9"/>
                <a:gd name="T7" fmla="*/ 5 h 9"/>
                <a:gd name="T8" fmla="*/ 2 w 9"/>
                <a:gd name="T9" fmla="*/ 9 h 9"/>
                <a:gd name="T10" fmla="*/ 4 w 9"/>
                <a:gd name="T11" fmla="*/ 5 h 9"/>
                <a:gd name="T12" fmla="*/ 7 w 9"/>
                <a:gd name="T13" fmla="*/ 9 h 9"/>
                <a:gd name="T14" fmla="*/ 5 w 9"/>
                <a:gd name="T15" fmla="*/ 5 h 9"/>
                <a:gd name="T16" fmla="*/ 9 w 9"/>
                <a:gd name="T17" fmla="*/ 3 h 9"/>
                <a:gd name="T18" fmla="*/ 5 w 9"/>
                <a:gd name="T19" fmla="*/ 3 h 9"/>
                <a:gd name="T20" fmla="*/ 4 w 9"/>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9">
                  <a:moveTo>
                    <a:pt x="4" y="0"/>
                  </a:moveTo>
                  <a:lnTo>
                    <a:pt x="4" y="3"/>
                  </a:lnTo>
                  <a:lnTo>
                    <a:pt x="0" y="3"/>
                  </a:lnTo>
                  <a:lnTo>
                    <a:pt x="2" y="5"/>
                  </a:lnTo>
                  <a:lnTo>
                    <a:pt x="2" y="9"/>
                  </a:lnTo>
                  <a:lnTo>
                    <a:pt x="4" y="5"/>
                  </a:lnTo>
                  <a:lnTo>
                    <a:pt x="7" y="9"/>
                  </a:lnTo>
                  <a:lnTo>
                    <a:pt x="5" y="5"/>
                  </a:lnTo>
                  <a:lnTo>
                    <a:pt x="9" y="3"/>
                  </a:lnTo>
                  <a:lnTo>
                    <a:pt x="5" y="3"/>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12" name="Freeform 288"/>
            <p:cNvSpPr>
              <a:spLocks/>
            </p:cNvSpPr>
            <p:nvPr/>
          </p:nvSpPr>
          <p:spPr bwMode="auto">
            <a:xfrm>
              <a:off x="1612" y="1681"/>
              <a:ext cx="9" cy="7"/>
            </a:xfrm>
            <a:custGeom>
              <a:avLst/>
              <a:gdLst>
                <a:gd name="T0" fmla="*/ 4 w 9"/>
                <a:gd name="T1" fmla="*/ 0 h 7"/>
                <a:gd name="T2" fmla="*/ 4 w 9"/>
                <a:gd name="T3" fmla="*/ 1 h 7"/>
                <a:gd name="T4" fmla="*/ 0 w 9"/>
                <a:gd name="T5" fmla="*/ 1 h 7"/>
                <a:gd name="T6" fmla="*/ 2 w 9"/>
                <a:gd name="T7" fmla="*/ 3 h 7"/>
                <a:gd name="T8" fmla="*/ 2 w 9"/>
                <a:gd name="T9" fmla="*/ 7 h 7"/>
                <a:gd name="T10" fmla="*/ 4 w 9"/>
                <a:gd name="T11" fmla="*/ 5 h 7"/>
                <a:gd name="T12" fmla="*/ 7 w 9"/>
                <a:gd name="T13" fmla="*/ 7 h 7"/>
                <a:gd name="T14" fmla="*/ 5 w 9"/>
                <a:gd name="T15" fmla="*/ 3 h 7"/>
                <a:gd name="T16" fmla="*/ 9 w 9"/>
                <a:gd name="T17" fmla="*/ 1 h 7"/>
                <a:gd name="T18" fmla="*/ 5 w 9"/>
                <a:gd name="T19" fmla="*/ 1 h 7"/>
                <a:gd name="T20" fmla="*/ 4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4" y="0"/>
                  </a:moveTo>
                  <a:lnTo>
                    <a:pt x="4" y="1"/>
                  </a:lnTo>
                  <a:lnTo>
                    <a:pt x="0" y="1"/>
                  </a:lnTo>
                  <a:lnTo>
                    <a:pt x="2" y="3"/>
                  </a:lnTo>
                  <a:lnTo>
                    <a:pt x="2" y="7"/>
                  </a:lnTo>
                  <a:lnTo>
                    <a:pt x="4" y="5"/>
                  </a:lnTo>
                  <a:lnTo>
                    <a:pt x="7" y="7"/>
                  </a:lnTo>
                  <a:lnTo>
                    <a:pt x="5" y="3"/>
                  </a:lnTo>
                  <a:lnTo>
                    <a:pt x="9" y="1"/>
                  </a:lnTo>
                  <a:lnTo>
                    <a:pt x="5" y="1"/>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13" name="Freeform 289"/>
            <p:cNvSpPr>
              <a:spLocks/>
            </p:cNvSpPr>
            <p:nvPr/>
          </p:nvSpPr>
          <p:spPr bwMode="auto">
            <a:xfrm>
              <a:off x="1612" y="1700"/>
              <a:ext cx="9" cy="7"/>
            </a:xfrm>
            <a:custGeom>
              <a:avLst/>
              <a:gdLst>
                <a:gd name="T0" fmla="*/ 4 w 9"/>
                <a:gd name="T1" fmla="*/ 0 h 7"/>
                <a:gd name="T2" fmla="*/ 4 w 9"/>
                <a:gd name="T3" fmla="*/ 1 h 7"/>
                <a:gd name="T4" fmla="*/ 0 w 9"/>
                <a:gd name="T5" fmla="*/ 1 h 7"/>
                <a:gd name="T6" fmla="*/ 2 w 9"/>
                <a:gd name="T7" fmla="*/ 3 h 7"/>
                <a:gd name="T8" fmla="*/ 2 w 9"/>
                <a:gd name="T9" fmla="*/ 7 h 7"/>
                <a:gd name="T10" fmla="*/ 4 w 9"/>
                <a:gd name="T11" fmla="*/ 5 h 7"/>
                <a:gd name="T12" fmla="*/ 7 w 9"/>
                <a:gd name="T13" fmla="*/ 7 h 7"/>
                <a:gd name="T14" fmla="*/ 5 w 9"/>
                <a:gd name="T15" fmla="*/ 3 h 7"/>
                <a:gd name="T16" fmla="*/ 9 w 9"/>
                <a:gd name="T17" fmla="*/ 1 h 7"/>
                <a:gd name="T18" fmla="*/ 5 w 9"/>
                <a:gd name="T19" fmla="*/ 1 h 7"/>
                <a:gd name="T20" fmla="*/ 4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4" y="0"/>
                  </a:moveTo>
                  <a:lnTo>
                    <a:pt x="4" y="1"/>
                  </a:lnTo>
                  <a:lnTo>
                    <a:pt x="0" y="1"/>
                  </a:lnTo>
                  <a:lnTo>
                    <a:pt x="2" y="3"/>
                  </a:lnTo>
                  <a:lnTo>
                    <a:pt x="2" y="7"/>
                  </a:lnTo>
                  <a:lnTo>
                    <a:pt x="4" y="5"/>
                  </a:lnTo>
                  <a:lnTo>
                    <a:pt x="7" y="7"/>
                  </a:lnTo>
                  <a:lnTo>
                    <a:pt x="5" y="3"/>
                  </a:lnTo>
                  <a:lnTo>
                    <a:pt x="9" y="1"/>
                  </a:lnTo>
                  <a:lnTo>
                    <a:pt x="5" y="1"/>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14" name="Freeform 290"/>
            <p:cNvSpPr>
              <a:spLocks/>
            </p:cNvSpPr>
            <p:nvPr/>
          </p:nvSpPr>
          <p:spPr bwMode="auto">
            <a:xfrm>
              <a:off x="1612" y="1719"/>
              <a:ext cx="9" cy="9"/>
            </a:xfrm>
            <a:custGeom>
              <a:avLst/>
              <a:gdLst>
                <a:gd name="T0" fmla="*/ 4 w 9"/>
                <a:gd name="T1" fmla="*/ 0 h 9"/>
                <a:gd name="T2" fmla="*/ 4 w 9"/>
                <a:gd name="T3" fmla="*/ 3 h 9"/>
                <a:gd name="T4" fmla="*/ 0 w 9"/>
                <a:gd name="T5" fmla="*/ 3 h 9"/>
                <a:gd name="T6" fmla="*/ 2 w 9"/>
                <a:gd name="T7" fmla="*/ 5 h 9"/>
                <a:gd name="T8" fmla="*/ 2 w 9"/>
                <a:gd name="T9" fmla="*/ 9 h 9"/>
                <a:gd name="T10" fmla="*/ 4 w 9"/>
                <a:gd name="T11" fmla="*/ 5 h 9"/>
                <a:gd name="T12" fmla="*/ 7 w 9"/>
                <a:gd name="T13" fmla="*/ 9 h 9"/>
                <a:gd name="T14" fmla="*/ 5 w 9"/>
                <a:gd name="T15" fmla="*/ 5 h 9"/>
                <a:gd name="T16" fmla="*/ 9 w 9"/>
                <a:gd name="T17" fmla="*/ 3 h 9"/>
                <a:gd name="T18" fmla="*/ 5 w 9"/>
                <a:gd name="T19" fmla="*/ 3 h 9"/>
                <a:gd name="T20" fmla="*/ 4 w 9"/>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9">
                  <a:moveTo>
                    <a:pt x="4" y="0"/>
                  </a:moveTo>
                  <a:lnTo>
                    <a:pt x="4" y="3"/>
                  </a:lnTo>
                  <a:lnTo>
                    <a:pt x="0" y="3"/>
                  </a:lnTo>
                  <a:lnTo>
                    <a:pt x="2" y="5"/>
                  </a:lnTo>
                  <a:lnTo>
                    <a:pt x="2" y="9"/>
                  </a:lnTo>
                  <a:lnTo>
                    <a:pt x="4" y="5"/>
                  </a:lnTo>
                  <a:lnTo>
                    <a:pt x="7" y="9"/>
                  </a:lnTo>
                  <a:lnTo>
                    <a:pt x="5" y="5"/>
                  </a:lnTo>
                  <a:lnTo>
                    <a:pt x="9" y="3"/>
                  </a:lnTo>
                  <a:lnTo>
                    <a:pt x="5" y="3"/>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15" name="Freeform 291"/>
            <p:cNvSpPr>
              <a:spLocks/>
            </p:cNvSpPr>
            <p:nvPr/>
          </p:nvSpPr>
          <p:spPr bwMode="auto">
            <a:xfrm>
              <a:off x="1624" y="1651"/>
              <a:ext cx="9" cy="7"/>
            </a:xfrm>
            <a:custGeom>
              <a:avLst/>
              <a:gdLst>
                <a:gd name="T0" fmla="*/ 4 w 9"/>
                <a:gd name="T1" fmla="*/ 0 h 7"/>
                <a:gd name="T2" fmla="*/ 4 w 9"/>
                <a:gd name="T3" fmla="*/ 4 h 7"/>
                <a:gd name="T4" fmla="*/ 0 w 9"/>
                <a:gd name="T5" fmla="*/ 4 h 7"/>
                <a:gd name="T6" fmla="*/ 2 w 9"/>
                <a:gd name="T7" fmla="*/ 4 h 7"/>
                <a:gd name="T8" fmla="*/ 2 w 9"/>
                <a:gd name="T9" fmla="*/ 7 h 7"/>
                <a:gd name="T10" fmla="*/ 4 w 9"/>
                <a:gd name="T11" fmla="*/ 5 h 7"/>
                <a:gd name="T12" fmla="*/ 7 w 9"/>
                <a:gd name="T13" fmla="*/ 7 h 7"/>
                <a:gd name="T14" fmla="*/ 6 w 9"/>
                <a:gd name="T15" fmla="*/ 5 h 7"/>
                <a:gd name="T16" fmla="*/ 9 w 9"/>
                <a:gd name="T17" fmla="*/ 4 h 7"/>
                <a:gd name="T18" fmla="*/ 6 w 9"/>
                <a:gd name="T19" fmla="*/ 4 h 7"/>
                <a:gd name="T20" fmla="*/ 4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4" y="0"/>
                  </a:moveTo>
                  <a:lnTo>
                    <a:pt x="4" y="4"/>
                  </a:lnTo>
                  <a:lnTo>
                    <a:pt x="0" y="4"/>
                  </a:lnTo>
                  <a:lnTo>
                    <a:pt x="2" y="4"/>
                  </a:lnTo>
                  <a:lnTo>
                    <a:pt x="2" y="7"/>
                  </a:lnTo>
                  <a:lnTo>
                    <a:pt x="4" y="5"/>
                  </a:lnTo>
                  <a:lnTo>
                    <a:pt x="7" y="7"/>
                  </a:lnTo>
                  <a:lnTo>
                    <a:pt x="6" y="5"/>
                  </a:lnTo>
                  <a:lnTo>
                    <a:pt x="9" y="4"/>
                  </a:lnTo>
                  <a:lnTo>
                    <a:pt x="6" y="4"/>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16" name="Freeform 292"/>
            <p:cNvSpPr>
              <a:spLocks/>
            </p:cNvSpPr>
            <p:nvPr/>
          </p:nvSpPr>
          <p:spPr bwMode="auto">
            <a:xfrm>
              <a:off x="1624" y="1670"/>
              <a:ext cx="9" cy="9"/>
            </a:xfrm>
            <a:custGeom>
              <a:avLst/>
              <a:gdLst>
                <a:gd name="T0" fmla="*/ 4 w 9"/>
                <a:gd name="T1" fmla="*/ 0 h 9"/>
                <a:gd name="T2" fmla="*/ 4 w 9"/>
                <a:gd name="T3" fmla="*/ 4 h 9"/>
                <a:gd name="T4" fmla="*/ 0 w 9"/>
                <a:gd name="T5" fmla="*/ 4 h 9"/>
                <a:gd name="T6" fmla="*/ 2 w 9"/>
                <a:gd name="T7" fmla="*/ 5 h 9"/>
                <a:gd name="T8" fmla="*/ 2 w 9"/>
                <a:gd name="T9" fmla="*/ 9 h 9"/>
                <a:gd name="T10" fmla="*/ 4 w 9"/>
                <a:gd name="T11" fmla="*/ 5 h 9"/>
                <a:gd name="T12" fmla="*/ 7 w 9"/>
                <a:gd name="T13" fmla="*/ 9 h 9"/>
                <a:gd name="T14" fmla="*/ 6 w 9"/>
                <a:gd name="T15" fmla="*/ 5 h 9"/>
                <a:gd name="T16" fmla="*/ 9 w 9"/>
                <a:gd name="T17" fmla="*/ 4 h 9"/>
                <a:gd name="T18" fmla="*/ 6 w 9"/>
                <a:gd name="T19" fmla="*/ 4 h 9"/>
                <a:gd name="T20" fmla="*/ 4 w 9"/>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9">
                  <a:moveTo>
                    <a:pt x="4" y="0"/>
                  </a:moveTo>
                  <a:lnTo>
                    <a:pt x="4" y="4"/>
                  </a:lnTo>
                  <a:lnTo>
                    <a:pt x="0" y="4"/>
                  </a:lnTo>
                  <a:lnTo>
                    <a:pt x="2" y="5"/>
                  </a:lnTo>
                  <a:lnTo>
                    <a:pt x="2" y="9"/>
                  </a:lnTo>
                  <a:lnTo>
                    <a:pt x="4" y="5"/>
                  </a:lnTo>
                  <a:lnTo>
                    <a:pt x="7" y="9"/>
                  </a:lnTo>
                  <a:lnTo>
                    <a:pt x="6" y="5"/>
                  </a:lnTo>
                  <a:lnTo>
                    <a:pt x="9" y="4"/>
                  </a:lnTo>
                  <a:lnTo>
                    <a:pt x="6" y="4"/>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17" name="Freeform 293"/>
            <p:cNvSpPr>
              <a:spLocks/>
            </p:cNvSpPr>
            <p:nvPr/>
          </p:nvSpPr>
          <p:spPr bwMode="auto">
            <a:xfrm>
              <a:off x="1624" y="1691"/>
              <a:ext cx="9" cy="7"/>
            </a:xfrm>
            <a:custGeom>
              <a:avLst/>
              <a:gdLst>
                <a:gd name="T0" fmla="*/ 4 w 9"/>
                <a:gd name="T1" fmla="*/ 0 h 7"/>
                <a:gd name="T2" fmla="*/ 4 w 9"/>
                <a:gd name="T3" fmla="*/ 2 h 7"/>
                <a:gd name="T4" fmla="*/ 0 w 9"/>
                <a:gd name="T5" fmla="*/ 2 h 7"/>
                <a:gd name="T6" fmla="*/ 2 w 9"/>
                <a:gd name="T7" fmla="*/ 4 h 7"/>
                <a:gd name="T8" fmla="*/ 2 w 9"/>
                <a:gd name="T9" fmla="*/ 7 h 7"/>
                <a:gd name="T10" fmla="*/ 4 w 9"/>
                <a:gd name="T11" fmla="*/ 5 h 7"/>
                <a:gd name="T12" fmla="*/ 7 w 9"/>
                <a:gd name="T13" fmla="*/ 7 h 7"/>
                <a:gd name="T14" fmla="*/ 6 w 9"/>
                <a:gd name="T15" fmla="*/ 4 h 7"/>
                <a:gd name="T16" fmla="*/ 9 w 9"/>
                <a:gd name="T17" fmla="*/ 2 h 7"/>
                <a:gd name="T18" fmla="*/ 6 w 9"/>
                <a:gd name="T19" fmla="*/ 2 h 7"/>
                <a:gd name="T20" fmla="*/ 4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4" y="0"/>
                  </a:moveTo>
                  <a:lnTo>
                    <a:pt x="4" y="2"/>
                  </a:lnTo>
                  <a:lnTo>
                    <a:pt x="0" y="2"/>
                  </a:lnTo>
                  <a:lnTo>
                    <a:pt x="2" y="4"/>
                  </a:lnTo>
                  <a:lnTo>
                    <a:pt x="2" y="7"/>
                  </a:lnTo>
                  <a:lnTo>
                    <a:pt x="4" y="5"/>
                  </a:lnTo>
                  <a:lnTo>
                    <a:pt x="7" y="7"/>
                  </a:lnTo>
                  <a:lnTo>
                    <a:pt x="6" y="4"/>
                  </a:lnTo>
                  <a:lnTo>
                    <a:pt x="9" y="2"/>
                  </a:lnTo>
                  <a:lnTo>
                    <a:pt x="6" y="2"/>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18" name="Freeform 294"/>
            <p:cNvSpPr>
              <a:spLocks/>
            </p:cNvSpPr>
            <p:nvPr/>
          </p:nvSpPr>
          <p:spPr bwMode="auto">
            <a:xfrm>
              <a:off x="1624" y="1710"/>
              <a:ext cx="9" cy="7"/>
            </a:xfrm>
            <a:custGeom>
              <a:avLst/>
              <a:gdLst>
                <a:gd name="T0" fmla="*/ 4 w 9"/>
                <a:gd name="T1" fmla="*/ 0 h 7"/>
                <a:gd name="T2" fmla="*/ 4 w 9"/>
                <a:gd name="T3" fmla="*/ 4 h 7"/>
                <a:gd name="T4" fmla="*/ 0 w 9"/>
                <a:gd name="T5" fmla="*/ 4 h 7"/>
                <a:gd name="T6" fmla="*/ 2 w 9"/>
                <a:gd name="T7" fmla="*/ 4 h 7"/>
                <a:gd name="T8" fmla="*/ 2 w 9"/>
                <a:gd name="T9" fmla="*/ 7 h 7"/>
                <a:gd name="T10" fmla="*/ 4 w 9"/>
                <a:gd name="T11" fmla="*/ 5 h 7"/>
                <a:gd name="T12" fmla="*/ 7 w 9"/>
                <a:gd name="T13" fmla="*/ 7 h 7"/>
                <a:gd name="T14" fmla="*/ 6 w 9"/>
                <a:gd name="T15" fmla="*/ 5 h 7"/>
                <a:gd name="T16" fmla="*/ 9 w 9"/>
                <a:gd name="T17" fmla="*/ 4 h 7"/>
                <a:gd name="T18" fmla="*/ 6 w 9"/>
                <a:gd name="T19" fmla="*/ 4 h 7"/>
                <a:gd name="T20" fmla="*/ 4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4" y="0"/>
                  </a:moveTo>
                  <a:lnTo>
                    <a:pt x="4" y="4"/>
                  </a:lnTo>
                  <a:lnTo>
                    <a:pt x="0" y="4"/>
                  </a:lnTo>
                  <a:lnTo>
                    <a:pt x="2" y="4"/>
                  </a:lnTo>
                  <a:lnTo>
                    <a:pt x="2" y="7"/>
                  </a:lnTo>
                  <a:lnTo>
                    <a:pt x="4" y="5"/>
                  </a:lnTo>
                  <a:lnTo>
                    <a:pt x="7" y="7"/>
                  </a:lnTo>
                  <a:lnTo>
                    <a:pt x="6" y="5"/>
                  </a:lnTo>
                  <a:lnTo>
                    <a:pt x="9" y="4"/>
                  </a:lnTo>
                  <a:lnTo>
                    <a:pt x="6" y="4"/>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19" name="Freeform 295"/>
            <p:cNvSpPr>
              <a:spLocks/>
            </p:cNvSpPr>
            <p:nvPr/>
          </p:nvSpPr>
          <p:spPr bwMode="auto">
            <a:xfrm>
              <a:off x="1637" y="1641"/>
              <a:ext cx="6" cy="7"/>
            </a:xfrm>
            <a:custGeom>
              <a:avLst/>
              <a:gdLst>
                <a:gd name="T0" fmla="*/ 3 w 6"/>
                <a:gd name="T1" fmla="*/ 0 h 7"/>
                <a:gd name="T2" fmla="*/ 1 w 6"/>
                <a:gd name="T3" fmla="*/ 1 h 7"/>
                <a:gd name="T4" fmla="*/ 0 w 6"/>
                <a:gd name="T5" fmla="*/ 1 h 7"/>
                <a:gd name="T6" fmla="*/ 1 w 6"/>
                <a:gd name="T7" fmla="*/ 3 h 7"/>
                <a:gd name="T8" fmla="*/ 0 w 6"/>
                <a:gd name="T9" fmla="*/ 7 h 7"/>
                <a:gd name="T10" fmla="*/ 3 w 6"/>
                <a:gd name="T11" fmla="*/ 5 h 7"/>
                <a:gd name="T12" fmla="*/ 5 w 6"/>
                <a:gd name="T13" fmla="*/ 7 h 7"/>
                <a:gd name="T14" fmla="*/ 5 w 6"/>
                <a:gd name="T15" fmla="*/ 3 h 7"/>
                <a:gd name="T16" fmla="*/ 6 w 6"/>
                <a:gd name="T17" fmla="*/ 1 h 7"/>
                <a:gd name="T18" fmla="*/ 3 w 6"/>
                <a:gd name="T19" fmla="*/ 1 h 7"/>
                <a:gd name="T20" fmla="*/ 3 w 6"/>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7">
                  <a:moveTo>
                    <a:pt x="3" y="0"/>
                  </a:moveTo>
                  <a:lnTo>
                    <a:pt x="1" y="1"/>
                  </a:lnTo>
                  <a:lnTo>
                    <a:pt x="0" y="1"/>
                  </a:lnTo>
                  <a:lnTo>
                    <a:pt x="1" y="3"/>
                  </a:lnTo>
                  <a:lnTo>
                    <a:pt x="0" y="7"/>
                  </a:lnTo>
                  <a:lnTo>
                    <a:pt x="3" y="5"/>
                  </a:lnTo>
                  <a:lnTo>
                    <a:pt x="5" y="7"/>
                  </a:lnTo>
                  <a:lnTo>
                    <a:pt x="5" y="3"/>
                  </a:lnTo>
                  <a:lnTo>
                    <a:pt x="6" y="1"/>
                  </a:lnTo>
                  <a:lnTo>
                    <a:pt x="3" y="1"/>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20" name="Freeform 296"/>
            <p:cNvSpPr>
              <a:spLocks/>
            </p:cNvSpPr>
            <p:nvPr/>
          </p:nvSpPr>
          <p:spPr bwMode="auto">
            <a:xfrm>
              <a:off x="1637" y="1660"/>
              <a:ext cx="6" cy="9"/>
            </a:xfrm>
            <a:custGeom>
              <a:avLst/>
              <a:gdLst>
                <a:gd name="T0" fmla="*/ 3 w 6"/>
                <a:gd name="T1" fmla="*/ 0 h 9"/>
                <a:gd name="T2" fmla="*/ 1 w 6"/>
                <a:gd name="T3" fmla="*/ 3 h 9"/>
                <a:gd name="T4" fmla="*/ 0 w 6"/>
                <a:gd name="T5" fmla="*/ 3 h 9"/>
                <a:gd name="T6" fmla="*/ 1 w 6"/>
                <a:gd name="T7" fmla="*/ 5 h 9"/>
                <a:gd name="T8" fmla="*/ 0 w 6"/>
                <a:gd name="T9" fmla="*/ 9 h 9"/>
                <a:gd name="T10" fmla="*/ 3 w 6"/>
                <a:gd name="T11" fmla="*/ 5 h 9"/>
                <a:gd name="T12" fmla="*/ 5 w 6"/>
                <a:gd name="T13" fmla="*/ 9 h 9"/>
                <a:gd name="T14" fmla="*/ 5 w 6"/>
                <a:gd name="T15" fmla="*/ 5 h 9"/>
                <a:gd name="T16" fmla="*/ 6 w 6"/>
                <a:gd name="T17" fmla="*/ 3 h 9"/>
                <a:gd name="T18" fmla="*/ 3 w 6"/>
                <a:gd name="T19" fmla="*/ 3 h 9"/>
                <a:gd name="T20" fmla="*/ 3 w 6"/>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9">
                  <a:moveTo>
                    <a:pt x="3" y="0"/>
                  </a:moveTo>
                  <a:lnTo>
                    <a:pt x="1" y="3"/>
                  </a:lnTo>
                  <a:lnTo>
                    <a:pt x="0" y="3"/>
                  </a:lnTo>
                  <a:lnTo>
                    <a:pt x="1" y="5"/>
                  </a:lnTo>
                  <a:lnTo>
                    <a:pt x="0" y="9"/>
                  </a:lnTo>
                  <a:lnTo>
                    <a:pt x="3" y="5"/>
                  </a:lnTo>
                  <a:lnTo>
                    <a:pt x="5" y="9"/>
                  </a:lnTo>
                  <a:lnTo>
                    <a:pt x="5" y="5"/>
                  </a:lnTo>
                  <a:lnTo>
                    <a:pt x="6" y="3"/>
                  </a:lnTo>
                  <a:lnTo>
                    <a:pt x="3" y="3"/>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21" name="Freeform 297"/>
            <p:cNvSpPr>
              <a:spLocks/>
            </p:cNvSpPr>
            <p:nvPr/>
          </p:nvSpPr>
          <p:spPr bwMode="auto">
            <a:xfrm>
              <a:off x="1637" y="1681"/>
              <a:ext cx="6" cy="7"/>
            </a:xfrm>
            <a:custGeom>
              <a:avLst/>
              <a:gdLst>
                <a:gd name="T0" fmla="*/ 3 w 6"/>
                <a:gd name="T1" fmla="*/ 0 h 7"/>
                <a:gd name="T2" fmla="*/ 1 w 6"/>
                <a:gd name="T3" fmla="*/ 1 h 7"/>
                <a:gd name="T4" fmla="*/ 0 w 6"/>
                <a:gd name="T5" fmla="*/ 1 h 7"/>
                <a:gd name="T6" fmla="*/ 1 w 6"/>
                <a:gd name="T7" fmla="*/ 3 h 7"/>
                <a:gd name="T8" fmla="*/ 0 w 6"/>
                <a:gd name="T9" fmla="*/ 7 h 7"/>
                <a:gd name="T10" fmla="*/ 3 w 6"/>
                <a:gd name="T11" fmla="*/ 5 h 7"/>
                <a:gd name="T12" fmla="*/ 5 w 6"/>
                <a:gd name="T13" fmla="*/ 7 h 7"/>
                <a:gd name="T14" fmla="*/ 5 w 6"/>
                <a:gd name="T15" fmla="*/ 3 h 7"/>
                <a:gd name="T16" fmla="*/ 6 w 6"/>
                <a:gd name="T17" fmla="*/ 1 h 7"/>
                <a:gd name="T18" fmla="*/ 3 w 6"/>
                <a:gd name="T19" fmla="*/ 1 h 7"/>
                <a:gd name="T20" fmla="*/ 3 w 6"/>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7">
                  <a:moveTo>
                    <a:pt x="3" y="0"/>
                  </a:moveTo>
                  <a:lnTo>
                    <a:pt x="1" y="1"/>
                  </a:lnTo>
                  <a:lnTo>
                    <a:pt x="0" y="1"/>
                  </a:lnTo>
                  <a:lnTo>
                    <a:pt x="1" y="3"/>
                  </a:lnTo>
                  <a:lnTo>
                    <a:pt x="0" y="7"/>
                  </a:lnTo>
                  <a:lnTo>
                    <a:pt x="3" y="5"/>
                  </a:lnTo>
                  <a:lnTo>
                    <a:pt x="5" y="7"/>
                  </a:lnTo>
                  <a:lnTo>
                    <a:pt x="5" y="3"/>
                  </a:lnTo>
                  <a:lnTo>
                    <a:pt x="6" y="1"/>
                  </a:lnTo>
                  <a:lnTo>
                    <a:pt x="3" y="1"/>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22" name="Freeform 298"/>
            <p:cNvSpPr>
              <a:spLocks/>
            </p:cNvSpPr>
            <p:nvPr/>
          </p:nvSpPr>
          <p:spPr bwMode="auto">
            <a:xfrm>
              <a:off x="1637" y="1700"/>
              <a:ext cx="6" cy="7"/>
            </a:xfrm>
            <a:custGeom>
              <a:avLst/>
              <a:gdLst>
                <a:gd name="T0" fmla="*/ 3 w 6"/>
                <a:gd name="T1" fmla="*/ 0 h 7"/>
                <a:gd name="T2" fmla="*/ 1 w 6"/>
                <a:gd name="T3" fmla="*/ 1 h 7"/>
                <a:gd name="T4" fmla="*/ 0 w 6"/>
                <a:gd name="T5" fmla="*/ 1 h 7"/>
                <a:gd name="T6" fmla="*/ 1 w 6"/>
                <a:gd name="T7" fmla="*/ 3 h 7"/>
                <a:gd name="T8" fmla="*/ 0 w 6"/>
                <a:gd name="T9" fmla="*/ 7 h 7"/>
                <a:gd name="T10" fmla="*/ 3 w 6"/>
                <a:gd name="T11" fmla="*/ 5 h 7"/>
                <a:gd name="T12" fmla="*/ 5 w 6"/>
                <a:gd name="T13" fmla="*/ 7 h 7"/>
                <a:gd name="T14" fmla="*/ 5 w 6"/>
                <a:gd name="T15" fmla="*/ 3 h 7"/>
                <a:gd name="T16" fmla="*/ 6 w 6"/>
                <a:gd name="T17" fmla="*/ 1 h 7"/>
                <a:gd name="T18" fmla="*/ 3 w 6"/>
                <a:gd name="T19" fmla="*/ 1 h 7"/>
                <a:gd name="T20" fmla="*/ 3 w 6"/>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7">
                  <a:moveTo>
                    <a:pt x="3" y="0"/>
                  </a:moveTo>
                  <a:lnTo>
                    <a:pt x="1" y="1"/>
                  </a:lnTo>
                  <a:lnTo>
                    <a:pt x="0" y="1"/>
                  </a:lnTo>
                  <a:lnTo>
                    <a:pt x="1" y="3"/>
                  </a:lnTo>
                  <a:lnTo>
                    <a:pt x="0" y="7"/>
                  </a:lnTo>
                  <a:lnTo>
                    <a:pt x="3" y="5"/>
                  </a:lnTo>
                  <a:lnTo>
                    <a:pt x="5" y="7"/>
                  </a:lnTo>
                  <a:lnTo>
                    <a:pt x="5" y="3"/>
                  </a:lnTo>
                  <a:lnTo>
                    <a:pt x="6" y="1"/>
                  </a:lnTo>
                  <a:lnTo>
                    <a:pt x="3" y="1"/>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23" name="Freeform 299"/>
            <p:cNvSpPr>
              <a:spLocks/>
            </p:cNvSpPr>
            <p:nvPr/>
          </p:nvSpPr>
          <p:spPr bwMode="auto">
            <a:xfrm>
              <a:off x="1637" y="1719"/>
              <a:ext cx="6" cy="9"/>
            </a:xfrm>
            <a:custGeom>
              <a:avLst/>
              <a:gdLst>
                <a:gd name="T0" fmla="*/ 3 w 6"/>
                <a:gd name="T1" fmla="*/ 0 h 9"/>
                <a:gd name="T2" fmla="*/ 1 w 6"/>
                <a:gd name="T3" fmla="*/ 3 h 9"/>
                <a:gd name="T4" fmla="*/ 0 w 6"/>
                <a:gd name="T5" fmla="*/ 3 h 9"/>
                <a:gd name="T6" fmla="*/ 1 w 6"/>
                <a:gd name="T7" fmla="*/ 5 h 9"/>
                <a:gd name="T8" fmla="*/ 0 w 6"/>
                <a:gd name="T9" fmla="*/ 9 h 9"/>
                <a:gd name="T10" fmla="*/ 3 w 6"/>
                <a:gd name="T11" fmla="*/ 5 h 9"/>
                <a:gd name="T12" fmla="*/ 5 w 6"/>
                <a:gd name="T13" fmla="*/ 9 h 9"/>
                <a:gd name="T14" fmla="*/ 5 w 6"/>
                <a:gd name="T15" fmla="*/ 5 h 9"/>
                <a:gd name="T16" fmla="*/ 6 w 6"/>
                <a:gd name="T17" fmla="*/ 3 h 9"/>
                <a:gd name="T18" fmla="*/ 3 w 6"/>
                <a:gd name="T19" fmla="*/ 3 h 9"/>
                <a:gd name="T20" fmla="*/ 3 w 6"/>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9">
                  <a:moveTo>
                    <a:pt x="3" y="0"/>
                  </a:moveTo>
                  <a:lnTo>
                    <a:pt x="1" y="3"/>
                  </a:lnTo>
                  <a:lnTo>
                    <a:pt x="0" y="3"/>
                  </a:lnTo>
                  <a:lnTo>
                    <a:pt x="1" y="5"/>
                  </a:lnTo>
                  <a:lnTo>
                    <a:pt x="0" y="9"/>
                  </a:lnTo>
                  <a:lnTo>
                    <a:pt x="3" y="5"/>
                  </a:lnTo>
                  <a:lnTo>
                    <a:pt x="5" y="9"/>
                  </a:lnTo>
                  <a:lnTo>
                    <a:pt x="5" y="5"/>
                  </a:lnTo>
                  <a:lnTo>
                    <a:pt x="6" y="3"/>
                  </a:lnTo>
                  <a:lnTo>
                    <a:pt x="3" y="3"/>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24" name="Freeform 300"/>
            <p:cNvSpPr>
              <a:spLocks/>
            </p:cNvSpPr>
            <p:nvPr/>
          </p:nvSpPr>
          <p:spPr bwMode="auto">
            <a:xfrm>
              <a:off x="1647" y="1651"/>
              <a:ext cx="9" cy="7"/>
            </a:xfrm>
            <a:custGeom>
              <a:avLst/>
              <a:gdLst>
                <a:gd name="T0" fmla="*/ 5 w 9"/>
                <a:gd name="T1" fmla="*/ 0 h 7"/>
                <a:gd name="T2" fmla="*/ 3 w 9"/>
                <a:gd name="T3" fmla="*/ 4 h 7"/>
                <a:gd name="T4" fmla="*/ 0 w 9"/>
                <a:gd name="T5" fmla="*/ 4 h 7"/>
                <a:gd name="T6" fmla="*/ 3 w 9"/>
                <a:gd name="T7" fmla="*/ 4 h 7"/>
                <a:gd name="T8" fmla="*/ 2 w 9"/>
                <a:gd name="T9" fmla="*/ 7 h 7"/>
                <a:gd name="T10" fmla="*/ 5 w 9"/>
                <a:gd name="T11" fmla="*/ 5 h 7"/>
                <a:gd name="T12" fmla="*/ 7 w 9"/>
                <a:gd name="T13" fmla="*/ 7 h 7"/>
                <a:gd name="T14" fmla="*/ 7 w 9"/>
                <a:gd name="T15" fmla="*/ 5 h 7"/>
                <a:gd name="T16" fmla="*/ 9 w 9"/>
                <a:gd name="T17" fmla="*/ 4 h 7"/>
                <a:gd name="T18" fmla="*/ 5 w 9"/>
                <a:gd name="T19" fmla="*/ 4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lnTo>
                    <a:pt x="3" y="4"/>
                  </a:lnTo>
                  <a:lnTo>
                    <a:pt x="0" y="4"/>
                  </a:lnTo>
                  <a:lnTo>
                    <a:pt x="3" y="4"/>
                  </a:lnTo>
                  <a:lnTo>
                    <a:pt x="2" y="7"/>
                  </a:lnTo>
                  <a:lnTo>
                    <a:pt x="5" y="5"/>
                  </a:lnTo>
                  <a:lnTo>
                    <a:pt x="7" y="7"/>
                  </a:lnTo>
                  <a:lnTo>
                    <a:pt x="7" y="5"/>
                  </a:lnTo>
                  <a:lnTo>
                    <a:pt x="9" y="4"/>
                  </a:lnTo>
                  <a:lnTo>
                    <a:pt x="5" y="4"/>
                  </a:lnTo>
                  <a:lnTo>
                    <a:pt x="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25" name="Freeform 301"/>
            <p:cNvSpPr>
              <a:spLocks/>
            </p:cNvSpPr>
            <p:nvPr/>
          </p:nvSpPr>
          <p:spPr bwMode="auto">
            <a:xfrm>
              <a:off x="1647" y="1670"/>
              <a:ext cx="9" cy="9"/>
            </a:xfrm>
            <a:custGeom>
              <a:avLst/>
              <a:gdLst>
                <a:gd name="T0" fmla="*/ 5 w 9"/>
                <a:gd name="T1" fmla="*/ 0 h 9"/>
                <a:gd name="T2" fmla="*/ 3 w 9"/>
                <a:gd name="T3" fmla="*/ 4 h 9"/>
                <a:gd name="T4" fmla="*/ 0 w 9"/>
                <a:gd name="T5" fmla="*/ 4 h 9"/>
                <a:gd name="T6" fmla="*/ 3 w 9"/>
                <a:gd name="T7" fmla="*/ 5 h 9"/>
                <a:gd name="T8" fmla="*/ 2 w 9"/>
                <a:gd name="T9" fmla="*/ 9 h 9"/>
                <a:gd name="T10" fmla="*/ 5 w 9"/>
                <a:gd name="T11" fmla="*/ 5 h 9"/>
                <a:gd name="T12" fmla="*/ 7 w 9"/>
                <a:gd name="T13" fmla="*/ 9 h 9"/>
                <a:gd name="T14" fmla="*/ 7 w 9"/>
                <a:gd name="T15" fmla="*/ 5 h 9"/>
                <a:gd name="T16" fmla="*/ 9 w 9"/>
                <a:gd name="T17" fmla="*/ 4 h 9"/>
                <a:gd name="T18" fmla="*/ 5 w 9"/>
                <a:gd name="T19" fmla="*/ 4 h 9"/>
                <a:gd name="T20" fmla="*/ 5 w 9"/>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9">
                  <a:moveTo>
                    <a:pt x="5" y="0"/>
                  </a:moveTo>
                  <a:lnTo>
                    <a:pt x="3" y="4"/>
                  </a:lnTo>
                  <a:lnTo>
                    <a:pt x="0" y="4"/>
                  </a:lnTo>
                  <a:lnTo>
                    <a:pt x="3" y="5"/>
                  </a:lnTo>
                  <a:lnTo>
                    <a:pt x="2" y="9"/>
                  </a:lnTo>
                  <a:lnTo>
                    <a:pt x="5" y="5"/>
                  </a:lnTo>
                  <a:lnTo>
                    <a:pt x="7" y="9"/>
                  </a:lnTo>
                  <a:lnTo>
                    <a:pt x="7" y="5"/>
                  </a:lnTo>
                  <a:lnTo>
                    <a:pt x="9" y="4"/>
                  </a:lnTo>
                  <a:lnTo>
                    <a:pt x="5" y="4"/>
                  </a:lnTo>
                  <a:lnTo>
                    <a:pt x="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26" name="Freeform 302"/>
            <p:cNvSpPr>
              <a:spLocks/>
            </p:cNvSpPr>
            <p:nvPr/>
          </p:nvSpPr>
          <p:spPr bwMode="auto">
            <a:xfrm>
              <a:off x="1647" y="1691"/>
              <a:ext cx="9" cy="7"/>
            </a:xfrm>
            <a:custGeom>
              <a:avLst/>
              <a:gdLst>
                <a:gd name="T0" fmla="*/ 5 w 9"/>
                <a:gd name="T1" fmla="*/ 0 h 7"/>
                <a:gd name="T2" fmla="*/ 3 w 9"/>
                <a:gd name="T3" fmla="*/ 2 h 7"/>
                <a:gd name="T4" fmla="*/ 0 w 9"/>
                <a:gd name="T5" fmla="*/ 2 h 7"/>
                <a:gd name="T6" fmla="*/ 3 w 9"/>
                <a:gd name="T7" fmla="*/ 4 h 7"/>
                <a:gd name="T8" fmla="*/ 2 w 9"/>
                <a:gd name="T9" fmla="*/ 7 h 7"/>
                <a:gd name="T10" fmla="*/ 5 w 9"/>
                <a:gd name="T11" fmla="*/ 5 h 7"/>
                <a:gd name="T12" fmla="*/ 7 w 9"/>
                <a:gd name="T13" fmla="*/ 7 h 7"/>
                <a:gd name="T14" fmla="*/ 7 w 9"/>
                <a:gd name="T15" fmla="*/ 4 h 7"/>
                <a:gd name="T16" fmla="*/ 9 w 9"/>
                <a:gd name="T17" fmla="*/ 2 h 7"/>
                <a:gd name="T18" fmla="*/ 5 w 9"/>
                <a:gd name="T19" fmla="*/ 2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lnTo>
                    <a:pt x="3" y="2"/>
                  </a:lnTo>
                  <a:lnTo>
                    <a:pt x="0" y="2"/>
                  </a:lnTo>
                  <a:lnTo>
                    <a:pt x="3" y="4"/>
                  </a:lnTo>
                  <a:lnTo>
                    <a:pt x="2" y="7"/>
                  </a:lnTo>
                  <a:lnTo>
                    <a:pt x="5" y="5"/>
                  </a:lnTo>
                  <a:lnTo>
                    <a:pt x="7" y="7"/>
                  </a:lnTo>
                  <a:lnTo>
                    <a:pt x="7" y="4"/>
                  </a:lnTo>
                  <a:lnTo>
                    <a:pt x="9" y="2"/>
                  </a:lnTo>
                  <a:lnTo>
                    <a:pt x="5" y="2"/>
                  </a:lnTo>
                  <a:lnTo>
                    <a:pt x="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27" name="Freeform 303"/>
            <p:cNvSpPr>
              <a:spLocks/>
            </p:cNvSpPr>
            <p:nvPr/>
          </p:nvSpPr>
          <p:spPr bwMode="auto">
            <a:xfrm>
              <a:off x="1647" y="1710"/>
              <a:ext cx="9" cy="7"/>
            </a:xfrm>
            <a:custGeom>
              <a:avLst/>
              <a:gdLst>
                <a:gd name="T0" fmla="*/ 5 w 9"/>
                <a:gd name="T1" fmla="*/ 0 h 7"/>
                <a:gd name="T2" fmla="*/ 3 w 9"/>
                <a:gd name="T3" fmla="*/ 4 h 7"/>
                <a:gd name="T4" fmla="*/ 0 w 9"/>
                <a:gd name="T5" fmla="*/ 4 h 7"/>
                <a:gd name="T6" fmla="*/ 3 w 9"/>
                <a:gd name="T7" fmla="*/ 4 h 7"/>
                <a:gd name="T8" fmla="*/ 2 w 9"/>
                <a:gd name="T9" fmla="*/ 7 h 7"/>
                <a:gd name="T10" fmla="*/ 5 w 9"/>
                <a:gd name="T11" fmla="*/ 5 h 7"/>
                <a:gd name="T12" fmla="*/ 7 w 9"/>
                <a:gd name="T13" fmla="*/ 7 h 7"/>
                <a:gd name="T14" fmla="*/ 7 w 9"/>
                <a:gd name="T15" fmla="*/ 5 h 7"/>
                <a:gd name="T16" fmla="*/ 9 w 9"/>
                <a:gd name="T17" fmla="*/ 4 h 7"/>
                <a:gd name="T18" fmla="*/ 5 w 9"/>
                <a:gd name="T19" fmla="*/ 4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lnTo>
                    <a:pt x="3" y="4"/>
                  </a:lnTo>
                  <a:lnTo>
                    <a:pt x="0" y="4"/>
                  </a:lnTo>
                  <a:lnTo>
                    <a:pt x="3" y="4"/>
                  </a:lnTo>
                  <a:lnTo>
                    <a:pt x="2" y="7"/>
                  </a:lnTo>
                  <a:lnTo>
                    <a:pt x="5" y="5"/>
                  </a:lnTo>
                  <a:lnTo>
                    <a:pt x="7" y="7"/>
                  </a:lnTo>
                  <a:lnTo>
                    <a:pt x="7" y="5"/>
                  </a:lnTo>
                  <a:lnTo>
                    <a:pt x="9" y="4"/>
                  </a:lnTo>
                  <a:lnTo>
                    <a:pt x="5" y="4"/>
                  </a:lnTo>
                  <a:lnTo>
                    <a:pt x="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28" name="Freeform 304"/>
            <p:cNvSpPr>
              <a:spLocks/>
            </p:cNvSpPr>
            <p:nvPr/>
          </p:nvSpPr>
          <p:spPr bwMode="auto">
            <a:xfrm>
              <a:off x="1659" y="1641"/>
              <a:ext cx="9" cy="7"/>
            </a:xfrm>
            <a:custGeom>
              <a:avLst/>
              <a:gdLst>
                <a:gd name="T0" fmla="*/ 4 w 9"/>
                <a:gd name="T1" fmla="*/ 0 h 7"/>
                <a:gd name="T2" fmla="*/ 4 w 9"/>
                <a:gd name="T3" fmla="*/ 1 h 7"/>
                <a:gd name="T4" fmla="*/ 0 w 9"/>
                <a:gd name="T5" fmla="*/ 1 h 7"/>
                <a:gd name="T6" fmla="*/ 2 w 9"/>
                <a:gd name="T7" fmla="*/ 3 h 7"/>
                <a:gd name="T8" fmla="*/ 2 w 9"/>
                <a:gd name="T9" fmla="*/ 7 h 7"/>
                <a:gd name="T10" fmla="*/ 4 w 9"/>
                <a:gd name="T11" fmla="*/ 5 h 7"/>
                <a:gd name="T12" fmla="*/ 7 w 9"/>
                <a:gd name="T13" fmla="*/ 7 h 7"/>
                <a:gd name="T14" fmla="*/ 5 w 9"/>
                <a:gd name="T15" fmla="*/ 3 h 7"/>
                <a:gd name="T16" fmla="*/ 9 w 9"/>
                <a:gd name="T17" fmla="*/ 1 h 7"/>
                <a:gd name="T18" fmla="*/ 5 w 9"/>
                <a:gd name="T19" fmla="*/ 1 h 7"/>
                <a:gd name="T20" fmla="*/ 4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4" y="0"/>
                  </a:moveTo>
                  <a:lnTo>
                    <a:pt x="4" y="1"/>
                  </a:lnTo>
                  <a:lnTo>
                    <a:pt x="0" y="1"/>
                  </a:lnTo>
                  <a:lnTo>
                    <a:pt x="2" y="3"/>
                  </a:lnTo>
                  <a:lnTo>
                    <a:pt x="2" y="7"/>
                  </a:lnTo>
                  <a:lnTo>
                    <a:pt x="4" y="5"/>
                  </a:lnTo>
                  <a:lnTo>
                    <a:pt x="7" y="7"/>
                  </a:lnTo>
                  <a:lnTo>
                    <a:pt x="5" y="3"/>
                  </a:lnTo>
                  <a:lnTo>
                    <a:pt x="9" y="1"/>
                  </a:lnTo>
                  <a:lnTo>
                    <a:pt x="5" y="1"/>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29" name="Freeform 305"/>
            <p:cNvSpPr>
              <a:spLocks/>
            </p:cNvSpPr>
            <p:nvPr/>
          </p:nvSpPr>
          <p:spPr bwMode="auto">
            <a:xfrm>
              <a:off x="1659" y="1660"/>
              <a:ext cx="9" cy="9"/>
            </a:xfrm>
            <a:custGeom>
              <a:avLst/>
              <a:gdLst>
                <a:gd name="T0" fmla="*/ 4 w 9"/>
                <a:gd name="T1" fmla="*/ 0 h 9"/>
                <a:gd name="T2" fmla="*/ 4 w 9"/>
                <a:gd name="T3" fmla="*/ 3 h 9"/>
                <a:gd name="T4" fmla="*/ 0 w 9"/>
                <a:gd name="T5" fmla="*/ 3 h 9"/>
                <a:gd name="T6" fmla="*/ 2 w 9"/>
                <a:gd name="T7" fmla="*/ 5 h 9"/>
                <a:gd name="T8" fmla="*/ 2 w 9"/>
                <a:gd name="T9" fmla="*/ 9 h 9"/>
                <a:gd name="T10" fmla="*/ 4 w 9"/>
                <a:gd name="T11" fmla="*/ 5 h 9"/>
                <a:gd name="T12" fmla="*/ 7 w 9"/>
                <a:gd name="T13" fmla="*/ 9 h 9"/>
                <a:gd name="T14" fmla="*/ 5 w 9"/>
                <a:gd name="T15" fmla="*/ 5 h 9"/>
                <a:gd name="T16" fmla="*/ 9 w 9"/>
                <a:gd name="T17" fmla="*/ 3 h 9"/>
                <a:gd name="T18" fmla="*/ 5 w 9"/>
                <a:gd name="T19" fmla="*/ 3 h 9"/>
                <a:gd name="T20" fmla="*/ 4 w 9"/>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9">
                  <a:moveTo>
                    <a:pt x="4" y="0"/>
                  </a:moveTo>
                  <a:lnTo>
                    <a:pt x="4" y="3"/>
                  </a:lnTo>
                  <a:lnTo>
                    <a:pt x="0" y="3"/>
                  </a:lnTo>
                  <a:lnTo>
                    <a:pt x="2" y="5"/>
                  </a:lnTo>
                  <a:lnTo>
                    <a:pt x="2" y="9"/>
                  </a:lnTo>
                  <a:lnTo>
                    <a:pt x="4" y="5"/>
                  </a:lnTo>
                  <a:lnTo>
                    <a:pt x="7" y="9"/>
                  </a:lnTo>
                  <a:lnTo>
                    <a:pt x="5" y="5"/>
                  </a:lnTo>
                  <a:lnTo>
                    <a:pt x="9" y="3"/>
                  </a:lnTo>
                  <a:lnTo>
                    <a:pt x="5" y="3"/>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30" name="Freeform 306"/>
            <p:cNvSpPr>
              <a:spLocks/>
            </p:cNvSpPr>
            <p:nvPr/>
          </p:nvSpPr>
          <p:spPr bwMode="auto">
            <a:xfrm>
              <a:off x="1659" y="1681"/>
              <a:ext cx="9" cy="7"/>
            </a:xfrm>
            <a:custGeom>
              <a:avLst/>
              <a:gdLst>
                <a:gd name="T0" fmla="*/ 4 w 9"/>
                <a:gd name="T1" fmla="*/ 0 h 7"/>
                <a:gd name="T2" fmla="*/ 4 w 9"/>
                <a:gd name="T3" fmla="*/ 1 h 7"/>
                <a:gd name="T4" fmla="*/ 0 w 9"/>
                <a:gd name="T5" fmla="*/ 1 h 7"/>
                <a:gd name="T6" fmla="*/ 2 w 9"/>
                <a:gd name="T7" fmla="*/ 3 h 7"/>
                <a:gd name="T8" fmla="*/ 2 w 9"/>
                <a:gd name="T9" fmla="*/ 7 h 7"/>
                <a:gd name="T10" fmla="*/ 4 w 9"/>
                <a:gd name="T11" fmla="*/ 5 h 7"/>
                <a:gd name="T12" fmla="*/ 7 w 9"/>
                <a:gd name="T13" fmla="*/ 7 h 7"/>
                <a:gd name="T14" fmla="*/ 5 w 9"/>
                <a:gd name="T15" fmla="*/ 3 h 7"/>
                <a:gd name="T16" fmla="*/ 9 w 9"/>
                <a:gd name="T17" fmla="*/ 1 h 7"/>
                <a:gd name="T18" fmla="*/ 5 w 9"/>
                <a:gd name="T19" fmla="*/ 1 h 7"/>
                <a:gd name="T20" fmla="*/ 4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4" y="0"/>
                  </a:moveTo>
                  <a:lnTo>
                    <a:pt x="4" y="1"/>
                  </a:lnTo>
                  <a:lnTo>
                    <a:pt x="0" y="1"/>
                  </a:lnTo>
                  <a:lnTo>
                    <a:pt x="2" y="3"/>
                  </a:lnTo>
                  <a:lnTo>
                    <a:pt x="2" y="7"/>
                  </a:lnTo>
                  <a:lnTo>
                    <a:pt x="4" y="5"/>
                  </a:lnTo>
                  <a:lnTo>
                    <a:pt x="7" y="7"/>
                  </a:lnTo>
                  <a:lnTo>
                    <a:pt x="5" y="3"/>
                  </a:lnTo>
                  <a:lnTo>
                    <a:pt x="9" y="1"/>
                  </a:lnTo>
                  <a:lnTo>
                    <a:pt x="5" y="1"/>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31" name="Freeform 307"/>
            <p:cNvSpPr>
              <a:spLocks/>
            </p:cNvSpPr>
            <p:nvPr/>
          </p:nvSpPr>
          <p:spPr bwMode="auto">
            <a:xfrm>
              <a:off x="1659" y="1700"/>
              <a:ext cx="9" cy="7"/>
            </a:xfrm>
            <a:custGeom>
              <a:avLst/>
              <a:gdLst>
                <a:gd name="T0" fmla="*/ 4 w 9"/>
                <a:gd name="T1" fmla="*/ 0 h 7"/>
                <a:gd name="T2" fmla="*/ 4 w 9"/>
                <a:gd name="T3" fmla="*/ 1 h 7"/>
                <a:gd name="T4" fmla="*/ 0 w 9"/>
                <a:gd name="T5" fmla="*/ 1 h 7"/>
                <a:gd name="T6" fmla="*/ 2 w 9"/>
                <a:gd name="T7" fmla="*/ 3 h 7"/>
                <a:gd name="T8" fmla="*/ 2 w 9"/>
                <a:gd name="T9" fmla="*/ 7 h 7"/>
                <a:gd name="T10" fmla="*/ 4 w 9"/>
                <a:gd name="T11" fmla="*/ 5 h 7"/>
                <a:gd name="T12" fmla="*/ 7 w 9"/>
                <a:gd name="T13" fmla="*/ 7 h 7"/>
                <a:gd name="T14" fmla="*/ 5 w 9"/>
                <a:gd name="T15" fmla="*/ 3 h 7"/>
                <a:gd name="T16" fmla="*/ 9 w 9"/>
                <a:gd name="T17" fmla="*/ 1 h 7"/>
                <a:gd name="T18" fmla="*/ 5 w 9"/>
                <a:gd name="T19" fmla="*/ 1 h 7"/>
                <a:gd name="T20" fmla="*/ 4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4" y="0"/>
                  </a:moveTo>
                  <a:lnTo>
                    <a:pt x="4" y="1"/>
                  </a:lnTo>
                  <a:lnTo>
                    <a:pt x="0" y="1"/>
                  </a:lnTo>
                  <a:lnTo>
                    <a:pt x="2" y="3"/>
                  </a:lnTo>
                  <a:lnTo>
                    <a:pt x="2" y="7"/>
                  </a:lnTo>
                  <a:lnTo>
                    <a:pt x="4" y="5"/>
                  </a:lnTo>
                  <a:lnTo>
                    <a:pt x="7" y="7"/>
                  </a:lnTo>
                  <a:lnTo>
                    <a:pt x="5" y="3"/>
                  </a:lnTo>
                  <a:lnTo>
                    <a:pt x="9" y="1"/>
                  </a:lnTo>
                  <a:lnTo>
                    <a:pt x="5" y="1"/>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32" name="Freeform 308"/>
            <p:cNvSpPr>
              <a:spLocks/>
            </p:cNvSpPr>
            <p:nvPr/>
          </p:nvSpPr>
          <p:spPr bwMode="auto">
            <a:xfrm>
              <a:off x="1659" y="1719"/>
              <a:ext cx="9" cy="9"/>
            </a:xfrm>
            <a:custGeom>
              <a:avLst/>
              <a:gdLst>
                <a:gd name="T0" fmla="*/ 4 w 9"/>
                <a:gd name="T1" fmla="*/ 0 h 9"/>
                <a:gd name="T2" fmla="*/ 4 w 9"/>
                <a:gd name="T3" fmla="*/ 3 h 9"/>
                <a:gd name="T4" fmla="*/ 0 w 9"/>
                <a:gd name="T5" fmla="*/ 3 h 9"/>
                <a:gd name="T6" fmla="*/ 2 w 9"/>
                <a:gd name="T7" fmla="*/ 5 h 9"/>
                <a:gd name="T8" fmla="*/ 2 w 9"/>
                <a:gd name="T9" fmla="*/ 9 h 9"/>
                <a:gd name="T10" fmla="*/ 4 w 9"/>
                <a:gd name="T11" fmla="*/ 5 h 9"/>
                <a:gd name="T12" fmla="*/ 7 w 9"/>
                <a:gd name="T13" fmla="*/ 9 h 9"/>
                <a:gd name="T14" fmla="*/ 5 w 9"/>
                <a:gd name="T15" fmla="*/ 5 h 9"/>
                <a:gd name="T16" fmla="*/ 9 w 9"/>
                <a:gd name="T17" fmla="*/ 3 h 9"/>
                <a:gd name="T18" fmla="*/ 5 w 9"/>
                <a:gd name="T19" fmla="*/ 3 h 9"/>
                <a:gd name="T20" fmla="*/ 4 w 9"/>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9">
                  <a:moveTo>
                    <a:pt x="4" y="0"/>
                  </a:moveTo>
                  <a:lnTo>
                    <a:pt x="4" y="3"/>
                  </a:lnTo>
                  <a:lnTo>
                    <a:pt x="0" y="3"/>
                  </a:lnTo>
                  <a:lnTo>
                    <a:pt x="2" y="5"/>
                  </a:lnTo>
                  <a:lnTo>
                    <a:pt x="2" y="9"/>
                  </a:lnTo>
                  <a:lnTo>
                    <a:pt x="4" y="5"/>
                  </a:lnTo>
                  <a:lnTo>
                    <a:pt x="7" y="9"/>
                  </a:lnTo>
                  <a:lnTo>
                    <a:pt x="5" y="5"/>
                  </a:lnTo>
                  <a:lnTo>
                    <a:pt x="9" y="3"/>
                  </a:lnTo>
                  <a:lnTo>
                    <a:pt x="5" y="3"/>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33" name="Freeform 309"/>
            <p:cNvSpPr>
              <a:spLocks/>
            </p:cNvSpPr>
            <p:nvPr/>
          </p:nvSpPr>
          <p:spPr bwMode="auto">
            <a:xfrm>
              <a:off x="1671" y="1651"/>
              <a:ext cx="9" cy="7"/>
            </a:xfrm>
            <a:custGeom>
              <a:avLst/>
              <a:gdLst>
                <a:gd name="T0" fmla="*/ 4 w 9"/>
                <a:gd name="T1" fmla="*/ 0 h 7"/>
                <a:gd name="T2" fmla="*/ 4 w 9"/>
                <a:gd name="T3" fmla="*/ 4 h 7"/>
                <a:gd name="T4" fmla="*/ 0 w 9"/>
                <a:gd name="T5" fmla="*/ 4 h 7"/>
                <a:gd name="T6" fmla="*/ 2 w 9"/>
                <a:gd name="T7" fmla="*/ 4 h 7"/>
                <a:gd name="T8" fmla="*/ 2 w 9"/>
                <a:gd name="T9" fmla="*/ 7 h 7"/>
                <a:gd name="T10" fmla="*/ 4 w 9"/>
                <a:gd name="T11" fmla="*/ 5 h 7"/>
                <a:gd name="T12" fmla="*/ 7 w 9"/>
                <a:gd name="T13" fmla="*/ 7 h 7"/>
                <a:gd name="T14" fmla="*/ 5 w 9"/>
                <a:gd name="T15" fmla="*/ 5 h 7"/>
                <a:gd name="T16" fmla="*/ 9 w 9"/>
                <a:gd name="T17" fmla="*/ 4 h 7"/>
                <a:gd name="T18" fmla="*/ 5 w 9"/>
                <a:gd name="T19" fmla="*/ 4 h 7"/>
                <a:gd name="T20" fmla="*/ 4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4" y="0"/>
                  </a:moveTo>
                  <a:lnTo>
                    <a:pt x="4" y="4"/>
                  </a:lnTo>
                  <a:lnTo>
                    <a:pt x="0" y="4"/>
                  </a:lnTo>
                  <a:lnTo>
                    <a:pt x="2" y="4"/>
                  </a:lnTo>
                  <a:lnTo>
                    <a:pt x="2" y="7"/>
                  </a:lnTo>
                  <a:lnTo>
                    <a:pt x="4" y="5"/>
                  </a:lnTo>
                  <a:lnTo>
                    <a:pt x="7" y="7"/>
                  </a:lnTo>
                  <a:lnTo>
                    <a:pt x="5" y="5"/>
                  </a:lnTo>
                  <a:lnTo>
                    <a:pt x="9" y="4"/>
                  </a:lnTo>
                  <a:lnTo>
                    <a:pt x="5" y="4"/>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34" name="Freeform 310"/>
            <p:cNvSpPr>
              <a:spLocks/>
            </p:cNvSpPr>
            <p:nvPr/>
          </p:nvSpPr>
          <p:spPr bwMode="auto">
            <a:xfrm>
              <a:off x="1671" y="1670"/>
              <a:ext cx="9" cy="9"/>
            </a:xfrm>
            <a:custGeom>
              <a:avLst/>
              <a:gdLst>
                <a:gd name="T0" fmla="*/ 4 w 9"/>
                <a:gd name="T1" fmla="*/ 0 h 9"/>
                <a:gd name="T2" fmla="*/ 4 w 9"/>
                <a:gd name="T3" fmla="*/ 4 h 9"/>
                <a:gd name="T4" fmla="*/ 0 w 9"/>
                <a:gd name="T5" fmla="*/ 4 h 9"/>
                <a:gd name="T6" fmla="*/ 2 w 9"/>
                <a:gd name="T7" fmla="*/ 5 h 9"/>
                <a:gd name="T8" fmla="*/ 2 w 9"/>
                <a:gd name="T9" fmla="*/ 9 h 9"/>
                <a:gd name="T10" fmla="*/ 4 w 9"/>
                <a:gd name="T11" fmla="*/ 5 h 9"/>
                <a:gd name="T12" fmla="*/ 7 w 9"/>
                <a:gd name="T13" fmla="*/ 9 h 9"/>
                <a:gd name="T14" fmla="*/ 5 w 9"/>
                <a:gd name="T15" fmla="*/ 5 h 9"/>
                <a:gd name="T16" fmla="*/ 9 w 9"/>
                <a:gd name="T17" fmla="*/ 4 h 9"/>
                <a:gd name="T18" fmla="*/ 5 w 9"/>
                <a:gd name="T19" fmla="*/ 4 h 9"/>
                <a:gd name="T20" fmla="*/ 4 w 9"/>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9">
                  <a:moveTo>
                    <a:pt x="4" y="0"/>
                  </a:moveTo>
                  <a:lnTo>
                    <a:pt x="4" y="4"/>
                  </a:lnTo>
                  <a:lnTo>
                    <a:pt x="0" y="4"/>
                  </a:lnTo>
                  <a:lnTo>
                    <a:pt x="2" y="5"/>
                  </a:lnTo>
                  <a:lnTo>
                    <a:pt x="2" y="9"/>
                  </a:lnTo>
                  <a:lnTo>
                    <a:pt x="4" y="5"/>
                  </a:lnTo>
                  <a:lnTo>
                    <a:pt x="7" y="9"/>
                  </a:lnTo>
                  <a:lnTo>
                    <a:pt x="5" y="5"/>
                  </a:lnTo>
                  <a:lnTo>
                    <a:pt x="9" y="4"/>
                  </a:lnTo>
                  <a:lnTo>
                    <a:pt x="5" y="4"/>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35" name="Freeform 311"/>
            <p:cNvSpPr>
              <a:spLocks/>
            </p:cNvSpPr>
            <p:nvPr/>
          </p:nvSpPr>
          <p:spPr bwMode="auto">
            <a:xfrm>
              <a:off x="1671" y="1691"/>
              <a:ext cx="9" cy="7"/>
            </a:xfrm>
            <a:custGeom>
              <a:avLst/>
              <a:gdLst>
                <a:gd name="T0" fmla="*/ 4 w 9"/>
                <a:gd name="T1" fmla="*/ 0 h 7"/>
                <a:gd name="T2" fmla="*/ 4 w 9"/>
                <a:gd name="T3" fmla="*/ 2 h 7"/>
                <a:gd name="T4" fmla="*/ 0 w 9"/>
                <a:gd name="T5" fmla="*/ 2 h 7"/>
                <a:gd name="T6" fmla="*/ 2 w 9"/>
                <a:gd name="T7" fmla="*/ 4 h 7"/>
                <a:gd name="T8" fmla="*/ 2 w 9"/>
                <a:gd name="T9" fmla="*/ 7 h 7"/>
                <a:gd name="T10" fmla="*/ 4 w 9"/>
                <a:gd name="T11" fmla="*/ 5 h 7"/>
                <a:gd name="T12" fmla="*/ 7 w 9"/>
                <a:gd name="T13" fmla="*/ 7 h 7"/>
                <a:gd name="T14" fmla="*/ 5 w 9"/>
                <a:gd name="T15" fmla="*/ 4 h 7"/>
                <a:gd name="T16" fmla="*/ 9 w 9"/>
                <a:gd name="T17" fmla="*/ 2 h 7"/>
                <a:gd name="T18" fmla="*/ 5 w 9"/>
                <a:gd name="T19" fmla="*/ 2 h 7"/>
                <a:gd name="T20" fmla="*/ 4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4" y="0"/>
                  </a:moveTo>
                  <a:lnTo>
                    <a:pt x="4" y="2"/>
                  </a:lnTo>
                  <a:lnTo>
                    <a:pt x="0" y="2"/>
                  </a:lnTo>
                  <a:lnTo>
                    <a:pt x="2" y="4"/>
                  </a:lnTo>
                  <a:lnTo>
                    <a:pt x="2" y="7"/>
                  </a:lnTo>
                  <a:lnTo>
                    <a:pt x="4" y="5"/>
                  </a:lnTo>
                  <a:lnTo>
                    <a:pt x="7" y="7"/>
                  </a:lnTo>
                  <a:lnTo>
                    <a:pt x="5" y="4"/>
                  </a:lnTo>
                  <a:lnTo>
                    <a:pt x="9" y="2"/>
                  </a:lnTo>
                  <a:lnTo>
                    <a:pt x="5" y="2"/>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36" name="Freeform 312"/>
            <p:cNvSpPr>
              <a:spLocks/>
            </p:cNvSpPr>
            <p:nvPr/>
          </p:nvSpPr>
          <p:spPr bwMode="auto">
            <a:xfrm>
              <a:off x="1671" y="1710"/>
              <a:ext cx="9" cy="7"/>
            </a:xfrm>
            <a:custGeom>
              <a:avLst/>
              <a:gdLst>
                <a:gd name="T0" fmla="*/ 4 w 9"/>
                <a:gd name="T1" fmla="*/ 0 h 7"/>
                <a:gd name="T2" fmla="*/ 4 w 9"/>
                <a:gd name="T3" fmla="*/ 4 h 7"/>
                <a:gd name="T4" fmla="*/ 0 w 9"/>
                <a:gd name="T5" fmla="*/ 4 h 7"/>
                <a:gd name="T6" fmla="*/ 2 w 9"/>
                <a:gd name="T7" fmla="*/ 4 h 7"/>
                <a:gd name="T8" fmla="*/ 2 w 9"/>
                <a:gd name="T9" fmla="*/ 7 h 7"/>
                <a:gd name="T10" fmla="*/ 4 w 9"/>
                <a:gd name="T11" fmla="*/ 5 h 7"/>
                <a:gd name="T12" fmla="*/ 7 w 9"/>
                <a:gd name="T13" fmla="*/ 7 h 7"/>
                <a:gd name="T14" fmla="*/ 5 w 9"/>
                <a:gd name="T15" fmla="*/ 5 h 7"/>
                <a:gd name="T16" fmla="*/ 9 w 9"/>
                <a:gd name="T17" fmla="*/ 4 h 7"/>
                <a:gd name="T18" fmla="*/ 5 w 9"/>
                <a:gd name="T19" fmla="*/ 4 h 7"/>
                <a:gd name="T20" fmla="*/ 4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4" y="0"/>
                  </a:moveTo>
                  <a:lnTo>
                    <a:pt x="4" y="4"/>
                  </a:lnTo>
                  <a:lnTo>
                    <a:pt x="0" y="4"/>
                  </a:lnTo>
                  <a:lnTo>
                    <a:pt x="2" y="4"/>
                  </a:lnTo>
                  <a:lnTo>
                    <a:pt x="2" y="7"/>
                  </a:lnTo>
                  <a:lnTo>
                    <a:pt x="4" y="5"/>
                  </a:lnTo>
                  <a:lnTo>
                    <a:pt x="7" y="7"/>
                  </a:lnTo>
                  <a:lnTo>
                    <a:pt x="5" y="5"/>
                  </a:lnTo>
                  <a:lnTo>
                    <a:pt x="9" y="4"/>
                  </a:lnTo>
                  <a:lnTo>
                    <a:pt x="5" y="4"/>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37" name="Freeform 313"/>
            <p:cNvSpPr>
              <a:spLocks/>
            </p:cNvSpPr>
            <p:nvPr/>
          </p:nvSpPr>
          <p:spPr bwMode="auto">
            <a:xfrm>
              <a:off x="1683" y="1641"/>
              <a:ext cx="7" cy="7"/>
            </a:xfrm>
            <a:custGeom>
              <a:avLst/>
              <a:gdLst>
                <a:gd name="T0" fmla="*/ 4 w 7"/>
                <a:gd name="T1" fmla="*/ 0 h 7"/>
                <a:gd name="T2" fmla="*/ 2 w 7"/>
                <a:gd name="T3" fmla="*/ 1 h 7"/>
                <a:gd name="T4" fmla="*/ 0 w 7"/>
                <a:gd name="T5" fmla="*/ 1 h 7"/>
                <a:gd name="T6" fmla="*/ 2 w 7"/>
                <a:gd name="T7" fmla="*/ 3 h 7"/>
                <a:gd name="T8" fmla="*/ 0 w 7"/>
                <a:gd name="T9" fmla="*/ 7 h 7"/>
                <a:gd name="T10" fmla="*/ 4 w 7"/>
                <a:gd name="T11" fmla="*/ 5 h 7"/>
                <a:gd name="T12" fmla="*/ 7 w 7"/>
                <a:gd name="T13" fmla="*/ 7 h 7"/>
                <a:gd name="T14" fmla="*/ 6 w 7"/>
                <a:gd name="T15" fmla="*/ 3 h 7"/>
                <a:gd name="T16" fmla="*/ 7 w 7"/>
                <a:gd name="T17" fmla="*/ 1 h 7"/>
                <a:gd name="T18" fmla="*/ 6 w 7"/>
                <a:gd name="T19" fmla="*/ 1 h 7"/>
                <a:gd name="T20" fmla="*/ 4 w 7"/>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4" y="0"/>
                  </a:moveTo>
                  <a:lnTo>
                    <a:pt x="2" y="1"/>
                  </a:lnTo>
                  <a:lnTo>
                    <a:pt x="0" y="1"/>
                  </a:lnTo>
                  <a:lnTo>
                    <a:pt x="2" y="3"/>
                  </a:lnTo>
                  <a:lnTo>
                    <a:pt x="0" y="7"/>
                  </a:lnTo>
                  <a:lnTo>
                    <a:pt x="4" y="5"/>
                  </a:lnTo>
                  <a:lnTo>
                    <a:pt x="7" y="7"/>
                  </a:lnTo>
                  <a:lnTo>
                    <a:pt x="6" y="3"/>
                  </a:lnTo>
                  <a:lnTo>
                    <a:pt x="7" y="1"/>
                  </a:lnTo>
                  <a:lnTo>
                    <a:pt x="6" y="1"/>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38" name="Freeform 314"/>
            <p:cNvSpPr>
              <a:spLocks/>
            </p:cNvSpPr>
            <p:nvPr/>
          </p:nvSpPr>
          <p:spPr bwMode="auto">
            <a:xfrm>
              <a:off x="1683" y="1660"/>
              <a:ext cx="7" cy="9"/>
            </a:xfrm>
            <a:custGeom>
              <a:avLst/>
              <a:gdLst>
                <a:gd name="T0" fmla="*/ 4 w 7"/>
                <a:gd name="T1" fmla="*/ 0 h 9"/>
                <a:gd name="T2" fmla="*/ 2 w 7"/>
                <a:gd name="T3" fmla="*/ 3 h 9"/>
                <a:gd name="T4" fmla="*/ 0 w 7"/>
                <a:gd name="T5" fmla="*/ 3 h 9"/>
                <a:gd name="T6" fmla="*/ 2 w 7"/>
                <a:gd name="T7" fmla="*/ 5 h 9"/>
                <a:gd name="T8" fmla="*/ 0 w 7"/>
                <a:gd name="T9" fmla="*/ 9 h 9"/>
                <a:gd name="T10" fmla="*/ 4 w 7"/>
                <a:gd name="T11" fmla="*/ 5 h 9"/>
                <a:gd name="T12" fmla="*/ 7 w 7"/>
                <a:gd name="T13" fmla="*/ 9 h 9"/>
                <a:gd name="T14" fmla="*/ 6 w 7"/>
                <a:gd name="T15" fmla="*/ 5 h 9"/>
                <a:gd name="T16" fmla="*/ 7 w 7"/>
                <a:gd name="T17" fmla="*/ 3 h 9"/>
                <a:gd name="T18" fmla="*/ 6 w 7"/>
                <a:gd name="T19" fmla="*/ 3 h 9"/>
                <a:gd name="T20" fmla="*/ 4 w 7"/>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4" y="0"/>
                  </a:moveTo>
                  <a:lnTo>
                    <a:pt x="2" y="3"/>
                  </a:lnTo>
                  <a:lnTo>
                    <a:pt x="0" y="3"/>
                  </a:lnTo>
                  <a:lnTo>
                    <a:pt x="2" y="5"/>
                  </a:lnTo>
                  <a:lnTo>
                    <a:pt x="0" y="9"/>
                  </a:lnTo>
                  <a:lnTo>
                    <a:pt x="4" y="5"/>
                  </a:lnTo>
                  <a:lnTo>
                    <a:pt x="7" y="9"/>
                  </a:lnTo>
                  <a:lnTo>
                    <a:pt x="6" y="5"/>
                  </a:lnTo>
                  <a:lnTo>
                    <a:pt x="7" y="3"/>
                  </a:lnTo>
                  <a:lnTo>
                    <a:pt x="6" y="3"/>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39" name="Freeform 315"/>
            <p:cNvSpPr>
              <a:spLocks/>
            </p:cNvSpPr>
            <p:nvPr/>
          </p:nvSpPr>
          <p:spPr bwMode="auto">
            <a:xfrm>
              <a:off x="1683" y="1681"/>
              <a:ext cx="7" cy="7"/>
            </a:xfrm>
            <a:custGeom>
              <a:avLst/>
              <a:gdLst>
                <a:gd name="T0" fmla="*/ 4 w 7"/>
                <a:gd name="T1" fmla="*/ 0 h 7"/>
                <a:gd name="T2" fmla="*/ 2 w 7"/>
                <a:gd name="T3" fmla="*/ 1 h 7"/>
                <a:gd name="T4" fmla="*/ 0 w 7"/>
                <a:gd name="T5" fmla="*/ 1 h 7"/>
                <a:gd name="T6" fmla="*/ 2 w 7"/>
                <a:gd name="T7" fmla="*/ 3 h 7"/>
                <a:gd name="T8" fmla="*/ 0 w 7"/>
                <a:gd name="T9" fmla="*/ 7 h 7"/>
                <a:gd name="T10" fmla="*/ 4 w 7"/>
                <a:gd name="T11" fmla="*/ 5 h 7"/>
                <a:gd name="T12" fmla="*/ 7 w 7"/>
                <a:gd name="T13" fmla="*/ 7 h 7"/>
                <a:gd name="T14" fmla="*/ 6 w 7"/>
                <a:gd name="T15" fmla="*/ 3 h 7"/>
                <a:gd name="T16" fmla="*/ 7 w 7"/>
                <a:gd name="T17" fmla="*/ 1 h 7"/>
                <a:gd name="T18" fmla="*/ 6 w 7"/>
                <a:gd name="T19" fmla="*/ 1 h 7"/>
                <a:gd name="T20" fmla="*/ 4 w 7"/>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4" y="0"/>
                  </a:moveTo>
                  <a:lnTo>
                    <a:pt x="2" y="1"/>
                  </a:lnTo>
                  <a:lnTo>
                    <a:pt x="0" y="1"/>
                  </a:lnTo>
                  <a:lnTo>
                    <a:pt x="2" y="3"/>
                  </a:lnTo>
                  <a:lnTo>
                    <a:pt x="0" y="7"/>
                  </a:lnTo>
                  <a:lnTo>
                    <a:pt x="4" y="5"/>
                  </a:lnTo>
                  <a:lnTo>
                    <a:pt x="7" y="7"/>
                  </a:lnTo>
                  <a:lnTo>
                    <a:pt x="6" y="3"/>
                  </a:lnTo>
                  <a:lnTo>
                    <a:pt x="7" y="1"/>
                  </a:lnTo>
                  <a:lnTo>
                    <a:pt x="6" y="1"/>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40" name="Freeform 316"/>
            <p:cNvSpPr>
              <a:spLocks/>
            </p:cNvSpPr>
            <p:nvPr/>
          </p:nvSpPr>
          <p:spPr bwMode="auto">
            <a:xfrm>
              <a:off x="1683" y="1700"/>
              <a:ext cx="7" cy="7"/>
            </a:xfrm>
            <a:custGeom>
              <a:avLst/>
              <a:gdLst>
                <a:gd name="T0" fmla="*/ 4 w 7"/>
                <a:gd name="T1" fmla="*/ 0 h 7"/>
                <a:gd name="T2" fmla="*/ 2 w 7"/>
                <a:gd name="T3" fmla="*/ 1 h 7"/>
                <a:gd name="T4" fmla="*/ 0 w 7"/>
                <a:gd name="T5" fmla="*/ 1 h 7"/>
                <a:gd name="T6" fmla="*/ 2 w 7"/>
                <a:gd name="T7" fmla="*/ 3 h 7"/>
                <a:gd name="T8" fmla="*/ 0 w 7"/>
                <a:gd name="T9" fmla="*/ 7 h 7"/>
                <a:gd name="T10" fmla="*/ 4 w 7"/>
                <a:gd name="T11" fmla="*/ 5 h 7"/>
                <a:gd name="T12" fmla="*/ 7 w 7"/>
                <a:gd name="T13" fmla="*/ 7 h 7"/>
                <a:gd name="T14" fmla="*/ 6 w 7"/>
                <a:gd name="T15" fmla="*/ 3 h 7"/>
                <a:gd name="T16" fmla="*/ 7 w 7"/>
                <a:gd name="T17" fmla="*/ 1 h 7"/>
                <a:gd name="T18" fmla="*/ 6 w 7"/>
                <a:gd name="T19" fmla="*/ 1 h 7"/>
                <a:gd name="T20" fmla="*/ 4 w 7"/>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4" y="0"/>
                  </a:moveTo>
                  <a:lnTo>
                    <a:pt x="2" y="1"/>
                  </a:lnTo>
                  <a:lnTo>
                    <a:pt x="0" y="1"/>
                  </a:lnTo>
                  <a:lnTo>
                    <a:pt x="2" y="3"/>
                  </a:lnTo>
                  <a:lnTo>
                    <a:pt x="0" y="7"/>
                  </a:lnTo>
                  <a:lnTo>
                    <a:pt x="4" y="5"/>
                  </a:lnTo>
                  <a:lnTo>
                    <a:pt x="7" y="7"/>
                  </a:lnTo>
                  <a:lnTo>
                    <a:pt x="6" y="3"/>
                  </a:lnTo>
                  <a:lnTo>
                    <a:pt x="7" y="1"/>
                  </a:lnTo>
                  <a:lnTo>
                    <a:pt x="6" y="1"/>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41" name="Freeform 317"/>
            <p:cNvSpPr>
              <a:spLocks/>
            </p:cNvSpPr>
            <p:nvPr/>
          </p:nvSpPr>
          <p:spPr bwMode="auto">
            <a:xfrm>
              <a:off x="1683" y="1719"/>
              <a:ext cx="7" cy="9"/>
            </a:xfrm>
            <a:custGeom>
              <a:avLst/>
              <a:gdLst>
                <a:gd name="T0" fmla="*/ 4 w 7"/>
                <a:gd name="T1" fmla="*/ 0 h 9"/>
                <a:gd name="T2" fmla="*/ 2 w 7"/>
                <a:gd name="T3" fmla="*/ 3 h 9"/>
                <a:gd name="T4" fmla="*/ 0 w 7"/>
                <a:gd name="T5" fmla="*/ 3 h 9"/>
                <a:gd name="T6" fmla="*/ 2 w 7"/>
                <a:gd name="T7" fmla="*/ 5 h 9"/>
                <a:gd name="T8" fmla="*/ 0 w 7"/>
                <a:gd name="T9" fmla="*/ 9 h 9"/>
                <a:gd name="T10" fmla="*/ 4 w 7"/>
                <a:gd name="T11" fmla="*/ 5 h 9"/>
                <a:gd name="T12" fmla="*/ 7 w 7"/>
                <a:gd name="T13" fmla="*/ 9 h 9"/>
                <a:gd name="T14" fmla="*/ 6 w 7"/>
                <a:gd name="T15" fmla="*/ 5 h 9"/>
                <a:gd name="T16" fmla="*/ 7 w 7"/>
                <a:gd name="T17" fmla="*/ 3 h 9"/>
                <a:gd name="T18" fmla="*/ 6 w 7"/>
                <a:gd name="T19" fmla="*/ 3 h 9"/>
                <a:gd name="T20" fmla="*/ 4 w 7"/>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4" y="0"/>
                  </a:moveTo>
                  <a:lnTo>
                    <a:pt x="2" y="3"/>
                  </a:lnTo>
                  <a:lnTo>
                    <a:pt x="0" y="3"/>
                  </a:lnTo>
                  <a:lnTo>
                    <a:pt x="2" y="5"/>
                  </a:lnTo>
                  <a:lnTo>
                    <a:pt x="0" y="9"/>
                  </a:lnTo>
                  <a:lnTo>
                    <a:pt x="4" y="5"/>
                  </a:lnTo>
                  <a:lnTo>
                    <a:pt x="7" y="9"/>
                  </a:lnTo>
                  <a:lnTo>
                    <a:pt x="6" y="5"/>
                  </a:lnTo>
                  <a:lnTo>
                    <a:pt x="7" y="3"/>
                  </a:lnTo>
                  <a:lnTo>
                    <a:pt x="6" y="3"/>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42" name="Freeform 318"/>
            <p:cNvSpPr>
              <a:spLocks/>
            </p:cNvSpPr>
            <p:nvPr/>
          </p:nvSpPr>
          <p:spPr bwMode="auto">
            <a:xfrm>
              <a:off x="1696" y="1651"/>
              <a:ext cx="7" cy="7"/>
            </a:xfrm>
            <a:custGeom>
              <a:avLst/>
              <a:gdLst>
                <a:gd name="T0" fmla="*/ 3 w 7"/>
                <a:gd name="T1" fmla="*/ 0 h 7"/>
                <a:gd name="T2" fmla="*/ 1 w 7"/>
                <a:gd name="T3" fmla="*/ 4 h 7"/>
                <a:gd name="T4" fmla="*/ 0 w 7"/>
                <a:gd name="T5" fmla="*/ 4 h 7"/>
                <a:gd name="T6" fmla="*/ 1 w 7"/>
                <a:gd name="T7" fmla="*/ 4 h 7"/>
                <a:gd name="T8" fmla="*/ 0 w 7"/>
                <a:gd name="T9" fmla="*/ 7 h 7"/>
                <a:gd name="T10" fmla="*/ 3 w 7"/>
                <a:gd name="T11" fmla="*/ 5 h 7"/>
                <a:gd name="T12" fmla="*/ 5 w 7"/>
                <a:gd name="T13" fmla="*/ 7 h 7"/>
                <a:gd name="T14" fmla="*/ 5 w 7"/>
                <a:gd name="T15" fmla="*/ 5 h 7"/>
                <a:gd name="T16" fmla="*/ 7 w 7"/>
                <a:gd name="T17" fmla="*/ 4 h 7"/>
                <a:gd name="T18" fmla="*/ 5 w 7"/>
                <a:gd name="T19" fmla="*/ 4 h 7"/>
                <a:gd name="T20" fmla="*/ 3 w 7"/>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3" y="0"/>
                  </a:moveTo>
                  <a:lnTo>
                    <a:pt x="1" y="4"/>
                  </a:lnTo>
                  <a:lnTo>
                    <a:pt x="0" y="4"/>
                  </a:lnTo>
                  <a:lnTo>
                    <a:pt x="1" y="4"/>
                  </a:lnTo>
                  <a:lnTo>
                    <a:pt x="0" y="7"/>
                  </a:lnTo>
                  <a:lnTo>
                    <a:pt x="3" y="5"/>
                  </a:lnTo>
                  <a:lnTo>
                    <a:pt x="5" y="7"/>
                  </a:lnTo>
                  <a:lnTo>
                    <a:pt x="5" y="5"/>
                  </a:lnTo>
                  <a:lnTo>
                    <a:pt x="7" y="4"/>
                  </a:lnTo>
                  <a:lnTo>
                    <a:pt x="5" y="4"/>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43" name="Freeform 319"/>
            <p:cNvSpPr>
              <a:spLocks/>
            </p:cNvSpPr>
            <p:nvPr/>
          </p:nvSpPr>
          <p:spPr bwMode="auto">
            <a:xfrm>
              <a:off x="1696" y="1670"/>
              <a:ext cx="7" cy="9"/>
            </a:xfrm>
            <a:custGeom>
              <a:avLst/>
              <a:gdLst>
                <a:gd name="T0" fmla="*/ 3 w 7"/>
                <a:gd name="T1" fmla="*/ 0 h 9"/>
                <a:gd name="T2" fmla="*/ 1 w 7"/>
                <a:gd name="T3" fmla="*/ 4 h 9"/>
                <a:gd name="T4" fmla="*/ 0 w 7"/>
                <a:gd name="T5" fmla="*/ 4 h 9"/>
                <a:gd name="T6" fmla="*/ 1 w 7"/>
                <a:gd name="T7" fmla="*/ 5 h 9"/>
                <a:gd name="T8" fmla="*/ 0 w 7"/>
                <a:gd name="T9" fmla="*/ 9 h 9"/>
                <a:gd name="T10" fmla="*/ 3 w 7"/>
                <a:gd name="T11" fmla="*/ 5 h 9"/>
                <a:gd name="T12" fmla="*/ 5 w 7"/>
                <a:gd name="T13" fmla="*/ 9 h 9"/>
                <a:gd name="T14" fmla="*/ 5 w 7"/>
                <a:gd name="T15" fmla="*/ 5 h 9"/>
                <a:gd name="T16" fmla="*/ 7 w 7"/>
                <a:gd name="T17" fmla="*/ 4 h 9"/>
                <a:gd name="T18" fmla="*/ 5 w 7"/>
                <a:gd name="T19" fmla="*/ 4 h 9"/>
                <a:gd name="T20" fmla="*/ 3 w 7"/>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3" y="0"/>
                  </a:moveTo>
                  <a:lnTo>
                    <a:pt x="1" y="4"/>
                  </a:lnTo>
                  <a:lnTo>
                    <a:pt x="0" y="4"/>
                  </a:lnTo>
                  <a:lnTo>
                    <a:pt x="1" y="5"/>
                  </a:lnTo>
                  <a:lnTo>
                    <a:pt x="0" y="9"/>
                  </a:lnTo>
                  <a:lnTo>
                    <a:pt x="3" y="5"/>
                  </a:lnTo>
                  <a:lnTo>
                    <a:pt x="5" y="9"/>
                  </a:lnTo>
                  <a:lnTo>
                    <a:pt x="5" y="5"/>
                  </a:lnTo>
                  <a:lnTo>
                    <a:pt x="7" y="4"/>
                  </a:lnTo>
                  <a:lnTo>
                    <a:pt x="5" y="4"/>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44" name="Freeform 320"/>
            <p:cNvSpPr>
              <a:spLocks/>
            </p:cNvSpPr>
            <p:nvPr/>
          </p:nvSpPr>
          <p:spPr bwMode="auto">
            <a:xfrm>
              <a:off x="1696" y="1691"/>
              <a:ext cx="7" cy="7"/>
            </a:xfrm>
            <a:custGeom>
              <a:avLst/>
              <a:gdLst>
                <a:gd name="T0" fmla="*/ 3 w 7"/>
                <a:gd name="T1" fmla="*/ 0 h 7"/>
                <a:gd name="T2" fmla="*/ 1 w 7"/>
                <a:gd name="T3" fmla="*/ 2 h 7"/>
                <a:gd name="T4" fmla="*/ 0 w 7"/>
                <a:gd name="T5" fmla="*/ 2 h 7"/>
                <a:gd name="T6" fmla="*/ 1 w 7"/>
                <a:gd name="T7" fmla="*/ 4 h 7"/>
                <a:gd name="T8" fmla="*/ 0 w 7"/>
                <a:gd name="T9" fmla="*/ 7 h 7"/>
                <a:gd name="T10" fmla="*/ 3 w 7"/>
                <a:gd name="T11" fmla="*/ 5 h 7"/>
                <a:gd name="T12" fmla="*/ 5 w 7"/>
                <a:gd name="T13" fmla="*/ 7 h 7"/>
                <a:gd name="T14" fmla="*/ 5 w 7"/>
                <a:gd name="T15" fmla="*/ 4 h 7"/>
                <a:gd name="T16" fmla="*/ 7 w 7"/>
                <a:gd name="T17" fmla="*/ 2 h 7"/>
                <a:gd name="T18" fmla="*/ 5 w 7"/>
                <a:gd name="T19" fmla="*/ 2 h 7"/>
                <a:gd name="T20" fmla="*/ 3 w 7"/>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3" y="0"/>
                  </a:moveTo>
                  <a:lnTo>
                    <a:pt x="1" y="2"/>
                  </a:lnTo>
                  <a:lnTo>
                    <a:pt x="0" y="2"/>
                  </a:lnTo>
                  <a:lnTo>
                    <a:pt x="1" y="4"/>
                  </a:lnTo>
                  <a:lnTo>
                    <a:pt x="0" y="7"/>
                  </a:lnTo>
                  <a:lnTo>
                    <a:pt x="3" y="5"/>
                  </a:lnTo>
                  <a:lnTo>
                    <a:pt x="5" y="7"/>
                  </a:lnTo>
                  <a:lnTo>
                    <a:pt x="5" y="4"/>
                  </a:lnTo>
                  <a:lnTo>
                    <a:pt x="7" y="2"/>
                  </a:lnTo>
                  <a:lnTo>
                    <a:pt x="5" y="2"/>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45" name="Freeform 321"/>
            <p:cNvSpPr>
              <a:spLocks/>
            </p:cNvSpPr>
            <p:nvPr/>
          </p:nvSpPr>
          <p:spPr bwMode="auto">
            <a:xfrm>
              <a:off x="1696" y="1710"/>
              <a:ext cx="7" cy="7"/>
            </a:xfrm>
            <a:custGeom>
              <a:avLst/>
              <a:gdLst>
                <a:gd name="T0" fmla="*/ 3 w 7"/>
                <a:gd name="T1" fmla="*/ 0 h 7"/>
                <a:gd name="T2" fmla="*/ 1 w 7"/>
                <a:gd name="T3" fmla="*/ 4 h 7"/>
                <a:gd name="T4" fmla="*/ 0 w 7"/>
                <a:gd name="T5" fmla="*/ 4 h 7"/>
                <a:gd name="T6" fmla="*/ 1 w 7"/>
                <a:gd name="T7" fmla="*/ 4 h 7"/>
                <a:gd name="T8" fmla="*/ 0 w 7"/>
                <a:gd name="T9" fmla="*/ 7 h 7"/>
                <a:gd name="T10" fmla="*/ 3 w 7"/>
                <a:gd name="T11" fmla="*/ 5 h 7"/>
                <a:gd name="T12" fmla="*/ 5 w 7"/>
                <a:gd name="T13" fmla="*/ 7 h 7"/>
                <a:gd name="T14" fmla="*/ 5 w 7"/>
                <a:gd name="T15" fmla="*/ 5 h 7"/>
                <a:gd name="T16" fmla="*/ 7 w 7"/>
                <a:gd name="T17" fmla="*/ 4 h 7"/>
                <a:gd name="T18" fmla="*/ 5 w 7"/>
                <a:gd name="T19" fmla="*/ 4 h 7"/>
                <a:gd name="T20" fmla="*/ 3 w 7"/>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3" y="0"/>
                  </a:moveTo>
                  <a:lnTo>
                    <a:pt x="1" y="4"/>
                  </a:lnTo>
                  <a:lnTo>
                    <a:pt x="0" y="4"/>
                  </a:lnTo>
                  <a:lnTo>
                    <a:pt x="1" y="4"/>
                  </a:lnTo>
                  <a:lnTo>
                    <a:pt x="0" y="7"/>
                  </a:lnTo>
                  <a:lnTo>
                    <a:pt x="3" y="5"/>
                  </a:lnTo>
                  <a:lnTo>
                    <a:pt x="5" y="7"/>
                  </a:lnTo>
                  <a:lnTo>
                    <a:pt x="5" y="5"/>
                  </a:lnTo>
                  <a:lnTo>
                    <a:pt x="7" y="4"/>
                  </a:lnTo>
                  <a:lnTo>
                    <a:pt x="5" y="4"/>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46" name="Freeform 322"/>
            <p:cNvSpPr>
              <a:spLocks/>
            </p:cNvSpPr>
            <p:nvPr/>
          </p:nvSpPr>
          <p:spPr bwMode="auto">
            <a:xfrm>
              <a:off x="1706" y="1641"/>
              <a:ext cx="9" cy="7"/>
            </a:xfrm>
            <a:custGeom>
              <a:avLst/>
              <a:gdLst>
                <a:gd name="T0" fmla="*/ 3 w 9"/>
                <a:gd name="T1" fmla="*/ 0 h 7"/>
                <a:gd name="T2" fmla="*/ 3 w 9"/>
                <a:gd name="T3" fmla="*/ 1 h 7"/>
                <a:gd name="T4" fmla="*/ 0 w 9"/>
                <a:gd name="T5" fmla="*/ 1 h 7"/>
                <a:gd name="T6" fmla="*/ 2 w 9"/>
                <a:gd name="T7" fmla="*/ 3 h 7"/>
                <a:gd name="T8" fmla="*/ 2 w 9"/>
                <a:gd name="T9" fmla="*/ 7 h 7"/>
                <a:gd name="T10" fmla="*/ 3 w 9"/>
                <a:gd name="T11" fmla="*/ 5 h 7"/>
                <a:gd name="T12" fmla="*/ 7 w 9"/>
                <a:gd name="T13" fmla="*/ 7 h 7"/>
                <a:gd name="T14" fmla="*/ 5 w 9"/>
                <a:gd name="T15" fmla="*/ 3 h 7"/>
                <a:gd name="T16" fmla="*/ 9 w 9"/>
                <a:gd name="T17" fmla="*/ 1 h 7"/>
                <a:gd name="T18" fmla="*/ 5 w 9"/>
                <a:gd name="T19" fmla="*/ 1 h 7"/>
                <a:gd name="T20" fmla="*/ 3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3" y="0"/>
                  </a:moveTo>
                  <a:lnTo>
                    <a:pt x="3" y="1"/>
                  </a:lnTo>
                  <a:lnTo>
                    <a:pt x="0" y="1"/>
                  </a:lnTo>
                  <a:lnTo>
                    <a:pt x="2" y="3"/>
                  </a:lnTo>
                  <a:lnTo>
                    <a:pt x="2" y="7"/>
                  </a:lnTo>
                  <a:lnTo>
                    <a:pt x="3" y="5"/>
                  </a:lnTo>
                  <a:lnTo>
                    <a:pt x="7" y="7"/>
                  </a:lnTo>
                  <a:lnTo>
                    <a:pt x="5" y="3"/>
                  </a:lnTo>
                  <a:lnTo>
                    <a:pt x="9" y="1"/>
                  </a:lnTo>
                  <a:lnTo>
                    <a:pt x="5" y="1"/>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47" name="Freeform 323"/>
            <p:cNvSpPr>
              <a:spLocks/>
            </p:cNvSpPr>
            <p:nvPr/>
          </p:nvSpPr>
          <p:spPr bwMode="auto">
            <a:xfrm>
              <a:off x="1706" y="1660"/>
              <a:ext cx="9" cy="9"/>
            </a:xfrm>
            <a:custGeom>
              <a:avLst/>
              <a:gdLst>
                <a:gd name="T0" fmla="*/ 3 w 9"/>
                <a:gd name="T1" fmla="*/ 0 h 9"/>
                <a:gd name="T2" fmla="*/ 3 w 9"/>
                <a:gd name="T3" fmla="*/ 3 h 9"/>
                <a:gd name="T4" fmla="*/ 0 w 9"/>
                <a:gd name="T5" fmla="*/ 3 h 9"/>
                <a:gd name="T6" fmla="*/ 2 w 9"/>
                <a:gd name="T7" fmla="*/ 5 h 9"/>
                <a:gd name="T8" fmla="*/ 2 w 9"/>
                <a:gd name="T9" fmla="*/ 9 h 9"/>
                <a:gd name="T10" fmla="*/ 3 w 9"/>
                <a:gd name="T11" fmla="*/ 5 h 9"/>
                <a:gd name="T12" fmla="*/ 7 w 9"/>
                <a:gd name="T13" fmla="*/ 9 h 9"/>
                <a:gd name="T14" fmla="*/ 5 w 9"/>
                <a:gd name="T15" fmla="*/ 5 h 9"/>
                <a:gd name="T16" fmla="*/ 9 w 9"/>
                <a:gd name="T17" fmla="*/ 3 h 9"/>
                <a:gd name="T18" fmla="*/ 5 w 9"/>
                <a:gd name="T19" fmla="*/ 3 h 9"/>
                <a:gd name="T20" fmla="*/ 3 w 9"/>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9">
                  <a:moveTo>
                    <a:pt x="3" y="0"/>
                  </a:moveTo>
                  <a:lnTo>
                    <a:pt x="3" y="3"/>
                  </a:lnTo>
                  <a:lnTo>
                    <a:pt x="0" y="3"/>
                  </a:lnTo>
                  <a:lnTo>
                    <a:pt x="2" y="5"/>
                  </a:lnTo>
                  <a:lnTo>
                    <a:pt x="2" y="9"/>
                  </a:lnTo>
                  <a:lnTo>
                    <a:pt x="3" y="5"/>
                  </a:lnTo>
                  <a:lnTo>
                    <a:pt x="7" y="9"/>
                  </a:lnTo>
                  <a:lnTo>
                    <a:pt x="5" y="5"/>
                  </a:lnTo>
                  <a:lnTo>
                    <a:pt x="9" y="3"/>
                  </a:lnTo>
                  <a:lnTo>
                    <a:pt x="5" y="3"/>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48" name="Freeform 324"/>
            <p:cNvSpPr>
              <a:spLocks/>
            </p:cNvSpPr>
            <p:nvPr/>
          </p:nvSpPr>
          <p:spPr bwMode="auto">
            <a:xfrm>
              <a:off x="1706" y="1681"/>
              <a:ext cx="9" cy="7"/>
            </a:xfrm>
            <a:custGeom>
              <a:avLst/>
              <a:gdLst>
                <a:gd name="T0" fmla="*/ 3 w 9"/>
                <a:gd name="T1" fmla="*/ 0 h 7"/>
                <a:gd name="T2" fmla="*/ 3 w 9"/>
                <a:gd name="T3" fmla="*/ 1 h 7"/>
                <a:gd name="T4" fmla="*/ 0 w 9"/>
                <a:gd name="T5" fmla="*/ 1 h 7"/>
                <a:gd name="T6" fmla="*/ 2 w 9"/>
                <a:gd name="T7" fmla="*/ 3 h 7"/>
                <a:gd name="T8" fmla="*/ 2 w 9"/>
                <a:gd name="T9" fmla="*/ 7 h 7"/>
                <a:gd name="T10" fmla="*/ 3 w 9"/>
                <a:gd name="T11" fmla="*/ 5 h 7"/>
                <a:gd name="T12" fmla="*/ 7 w 9"/>
                <a:gd name="T13" fmla="*/ 7 h 7"/>
                <a:gd name="T14" fmla="*/ 5 w 9"/>
                <a:gd name="T15" fmla="*/ 3 h 7"/>
                <a:gd name="T16" fmla="*/ 9 w 9"/>
                <a:gd name="T17" fmla="*/ 1 h 7"/>
                <a:gd name="T18" fmla="*/ 5 w 9"/>
                <a:gd name="T19" fmla="*/ 1 h 7"/>
                <a:gd name="T20" fmla="*/ 3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3" y="0"/>
                  </a:moveTo>
                  <a:lnTo>
                    <a:pt x="3" y="1"/>
                  </a:lnTo>
                  <a:lnTo>
                    <a:pt x="0" y="1"/>
                  </a:lnTo>
                  <a:lnTo>
                    <a:pt x="2" y="3"/>
                  </a:lnTo>
                  <a:lnTo>
                    <a:pt x="2" y="7"/>
                  </a:lnTo>
                  <a:lnTo>
                    <a:pt x="3" y="5"/>
                  </a:lnTo>
                  <a:lnTo>
                    <a:pt x="7" y="7"/>
                  </a:lnTo>
                  <a:lnTo>
                    <a:pt x="5" y="3"/>
                  </a:lnTo>
                  <a:lnTo>
                    <a:pt x="9" y="1"/>
                  </a:lnTo>
                  <a:lnTo>
                    <a:pt x="5" y="1"/>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49" name="Freeform 325"/>
            <p:cNvSpPr>
              <a:spLocks/>
            </p:cNvSpPr>
            <p:nvPr/>
          </p:nvSpPr>
          <p:spPr bwMode="auto">
            <a:xfrm>
              <a:off x="1706" y="1700"/>
              <a:ext cx="9" cy="7"/>
            </a:xfrm>
            <a:custGeom>
              <a:avLst/>
              <a:gdLst>
                <a:gd name="T0" fmla="*/ 3 w 9"/>
                <a:gd name="T1" fmla="*/ 0 h 7"/>
                <a:gd name="T2" fmla="*/ 3 w 9"/>
                <a:gd name="T3" fmla="*/ 1 h 7"/>
                <a:gd name="T4" fmla="*/ 0 w 9"/>
                <a:gd name="T5" fmla="*/ 1 h 7"/>
                <a:gd name="T6" fmla="*/ 2 w 9"/>
                <a:gd name="T7" fmla="*/ 3 h 7"/>
                <a:gd name="T8" fmla="*/ 2 w 9"/>
                <a:gd name="T9" fmla="*/ 7 h 7"/>
                <a:gd name="T10" fmla="*/ 3 w 9"/>
                <a:gd name="T11" fmla="*/ 5 h 7"/>
                <a:gd name="T12" fmla="*/ 7 w 9"/>
                <a:gd name="T13" fmla="*/ 7 h 7"/>
                <a:gd name="T14" fmla="*/ 5 w 9"/>
                <a:gd name="T15" fmla="*/ 3 h 7"/>
                <a:gd name="T16" fmla="*/ 9 w 9"/>
                <a:gd name="T17" fmla="*/ 1 h 7"/>
                <a:gd name="T18" fmla="*/ 5 w 9"/>
                <a:gd name="T19" fmla="*/ 1 h 7"/>
                <a:gd name="T20" fmla="*/ 3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3" y="0"/>
                  </a:moveTo>
                  <a:lnTo>
                    <a:pt x="3" y="1"/>
                  </a:lnTo>
                  <a:lnTo>
                    <a:pt x="0" y="1"/>
                  </a:lnTo>
                  <a:lnTo>
                    <a:pt x="2" y="3"/>
                  </a:lnTo>
                  <a:lnTo>
                    <a:pt x="2" y="7"/>
                  </a:lnTo>
                  <a:lnTo>
                    <a:pt x="3" y="5"/>
                  </a:lnTo>
                  <a:lnTo>
                    <a:pt x="7" y="7"/>
                  </a:lnTo>
                  <a:lnTo>
                    <a:pt x="5" y="3"/>
                  </a:lnTo>
                  <a:lnTo>
                    <a:pt x="9" y="1"/>
                  </a:lnTo>
                  <a:lnTo>
                    <a:pt x="5" y="1"/>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50" name="Freeform 326"/>
            <p:cNvSpPr>
              <a:spLocks/>
            </p:cNvSpPr>
            <p:nvPr/>
          </p:nvSpPr>
          <p:spPr bwMode="auto">
            <a:xfrm>
              <a:off x="1706" y="1719"/>
              <a:ext cx="9" cy="9"/>
            </a:xfrm>
            <a:custGeom>
              <a:avLst/>
              <a:gdLst>
                <a:gd name="T0" fmla="*/ 3 w 9"/>
                <a:gd name="T1" fmla="*/ 0 h 9"/>
                <a:gd name="T2" fmla="*/ 3 w 9"/>
                <a:gd name="T3" fmla="*/ 3 h 9"/>
                <a:gd name="T4" fmla="*/ 0 w 9"/>
                <a:gd name="T5" fmla="*/ 3 h 9"/>
                <a:gd name="T6" fmla="*/ 2 w 9"/>
                <a:gd name="T7" fmla="*/ 5 h 9"/>
                <a:gd name="T8" fmla="*/ 2 w 9"/>
                <a:gd name="T9" fmla="*/ 9 h 9"/>
                <a:gd name="T10" fmla="*/ 3 w 9"/>
                <a:gd name="T11" fmla="*/ 5 h 9"/>
                <a:gd name="T12" fmla="*/ 7 w 9"/>
                <a:gd name="T13" fmla="*/ 9 h 9"/>
                <a:gd name="T14" fmla="*/ 5 w 9"/>
                <a:gd name="T15" fmla="*/ 5 h 9"/>
                <a:gd name="T16" fmla="*/ 9 w 9"/>
                <a:gd name="T17" fmla="*/ 3 h 9"/>
                <a:gd name="T18" fmla="*/ 5 w 9"/>
                <a:gd name="T19" fmla="*/ 3 h 9"/>
                <a:gd name="T20" fmla="*/ 3 w 9"/>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9">
                  <a:moveTo>
                    <a:pt x="3" y="0"/>
                  </a:moveTo>
                  <a:lnTo>
                    <a:pt x="3" y="3"/>
                  </a:lnTo>
                  <a:lnTo>
                    <a:pt x="0" y="3"/>
                  </a:lnTo>
                  <a:lnTo>
                    <a:pt x="2" y="5"/>
                  </a:lnTo>
                  <a:lnTo>
                    <a:pt x="2" y="9"/>
                  </a:lnTo>
                  <a:lnTo>
                    <a:pt x="3" y="5"/>
                  </a:lnTo>
                  <a:lnTo>
                    <a:pt x="7" y="9"/>
                  </a:lnTo>
                  <a:lnTo>
                    <a:pt x="5" y="5"/>
                  </a:lnTo>
                  <a:lnTo>
                    <a:pt x="9" y="3"/>
                  </a:lnTo>
                  <a:lnTo>
                    <a:pt x="5" y="3"/>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51" name="Rectangle 327"/>
            <p:cNvSpPr>
              <a:spLocks noChangeArrowheads="1"/>
            </p:cNvSpPr>
            <p:nvPr/>
          </p:nvSpPr>
          <p:spPr bwMode="auto">
            <a:xfrm>
              <a:off x="1056" y="1304"/>
              <a:ext cx="317" cy="196"/>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952" name="Rectangle 328"/>
            <p:cNvSpPr>
              <a:spLocks noChangeArrowheads="1"/>
            </p:cNvSpPr>
            <p:nvPr/>
          </p:nvSpPr>
          <p:spPr bwMode="auto">
            <a:xfrm>
              <a:off x="1161" y="1304"/>
              <a:ext cx="111" cy="19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953" name="Rectangle 329"/>
            <p:cNvSpPr>
              <a:spLocks noChangeArrowheads="1"/>
            </p:cNvSpPr>
            <p:nvPr/>
          </p:nvSpPr>
          <p:spPr bwMode="auto">
            <a:xfrm>
              <a:off x="1056" y="1304"/>
              <a:ext cx="105" cy="196"/>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6954" name="Freeform 330"/>
            <p:cNvSpPr>
              <a:spLocks/>
            </p:cNvSpPr>
            <p:nvPr/>
          </p:nvSpPr>
          <p:spPr bwMode="auto">
            <a:xfrm>
              <a:off x="1195" y="1366"/>
              <a:ext cx="21" cy="11"/>
            </a:xfrm>
            <a:custGeom>
              <a:avLst/>
              <a:gdLst>
                <a:gd name="T0" fmla="*/ 18 w 21"/>
                <a:gd name="T1" fmla="*/ 4 h 11"/>
                <a:gd name="T2" fmla="*/ 16 w 21"/>
                <a:gd name="T3" fmla="*/ 4 h 11"/>
                <a:gd name="T4" fmla="*/ 16 w 21"/>
                <a:gd name="T5" fmla="*/ 2 h 11"/>
                <a:gd name="T6" fmla="*/ 14 w 21"/>
                <a:gd name="T7" fmla="*/ 2 h 11"/>
                <a:gd name="T8" fmla="*/ 13 w 21"/>
                <a:gd name="T9" fmla="*/ 2 h 11"/>
                <a:gd name="T10" fmla="*/ 11 w 21"/>
                <a:gd name="T11" fmla="*/ 2 h 11"/>
                <a:gd name="T12" fmla="*/ 9 w 21"/>
                <a:gd name="T13" fmla="*/ 2 h 11"/>
                <a:gd name="T14" fmla="*/ 7 w 21"/>
                <a:gd name="T15" fmla="*/ 2 h 11"/>
                <a:gd name="T16" fmla="*/ 7 w 21"/>
                <a:gd name="T17" fmla="*/ 0 h 11"/>
                <a:gd name="T18" fmla="*/ 6 w 21"/>
                <a:gd name="T19" fmla="*/ 0 h 11"/>
                <a:gd name="T20" fmla="*/ 4 w 21"/>
                <a:gd name="T21" fmla="*/ 0 h 11"/>
                <a:gd name="T22" fmla="*/ 2 w 21"/>
                <a:gd name="T23" fmla="*/ 2 h 11"/>
                <a:gd name="T24" fmla="*/ 0 w 21"/>
                <a:gd name="T25" fmla="*/ 2 h 11"/>
                <a:gd name="T26" fmla="*/ 0 w 21"/>
                <a:gd name="T27" fmla="*/ 4 h 11"/>
                <a:gd name="T28" fmla="*/ 0 w 21"/>
                <a:gd name="T29" fmla="*/ 6 h 11"/>
                <a:gd name="T30" fmla="*/ 2 w 21"/>
                <a:gd name="T31" fmla="*/ 6 h 11"/>
                <a:gd name="T32" fmla="*/ 4 w 21"/>
                <a:gd name="T33" fmla="*/ 6 h 11"/>
                <a:gd name="T34" fmla="*/ 6 w 21"/>
                <a:gd name="T35" fmla="*/ 6 h 11"/>
                <a:gd name="T36" fmla="*/ 7 w 21"/>
                <a:gd name="T37" fmla="*/ 6 h 11"/>
                <a:gd name="T38" fmla="*/ 9 w 21"/>
                <a:gd name="T39" fmla="*/ 6 h 11"/>
                <a:gd name="T40" fmla="*/ 11 w 21"/>
                <a:gd name="T41" fmla="*/ 6 h 11"/>
                <a:gd name="T42" fmla="*/ 13 w 21"/>
                <a:gd name="T43" fmla="*/ 6 h 11"/>
                <a:gd name="T44" fmla="*/ 14 w 21"/>
                <a:gd name="T45" fmla="*/ 6 h 11"/>
                <a:gd name="T46" fmla="*/ 14 w 21"/>
                <a:gd name="T47" fmla="*/ 7 h 11"/>
                <a:gd name="T48" fmla="*/ 16 w 21"/>
                <a:gd name="T49" fmla="*/ 7 h 11"/>
                <a:gd name="T50" fmla="*/ 16 w 21"/>
                <a:gd name="T51" fmla="*/ 9 h 11"/>
                <a:gd name="T52" fmla="*/ 18 w 21"/>
                <a:gd name="T53" fmla="*/ 9 h 11"/>
                <a:gd name="T54" fmla="*/ 18 w 21"/>
                <a:gd name="T55" fmla="*/ 11 h 11"/>
                <a:gd name="T56" fmla="*/ 19 w 21"/>
                <a:gd name="T57" fmla="*/ 11 h 11"/>
                <a:gd name="T58" fmla="*/ 21 w 21"/>
                <a:gd name="T59" fmla="*/ 11 h 11"/>
                <a:gd name="T60" fmla="*/ 21 w 21"/>
                <a:gd name="T61" fmla="*/ 9 h 11"/>
                <a:gd name="T62" fmla="*/ 19 w 21"/>
                <a:gd name="T63" fmla="*/ 7 h 11"/>
                <a:gd name="T64" fmla="*/ 19 w 21"/>
                <a:gd name="T65" fmla="*/ 6 h 11"/>
                <a:gd name="T66" fmla="*/ 18 w 21"/>
                <a:gd name="T6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11">
                  <a:moveTo>
                    <a:pt x="18" y="4"/>
                  </a:moveTo>
                  <a:lnTo>
                    <a:pt x="16" y="4"/>
                  </a:lnTo>
                  <a:lnTo>
                    <a:pt x="16" y="2"/>
                  </a:lnTo>
                  <a:lnTo>
                    <a:pt x="14" y="2"/>
                  </a:lnTo>
                  <a:lnTo>
                    <a:pt x="13" y="2"/>
                  </a:lnTo>
                  <a:lnTo>
                    <a:pt x="11" y="2"/>
                  </a:lnTo>
                  <a:lnTo>
                    <a:pt x="9" y="2"/>
                  </a:lnTo>
                  <a:lnTo>
                    <a:pt x="7" y="2"/>
                  </a:lnTo>
                  <a:lnTo>
                    <a:pt x="7" y="0"/>
                  </a:lnTo>
                  <a:lnTo>
                    <a:pt x="6" y="0"/>
                  </a:lnTo>
                  <a:lnTo>
                    <a:pt x="4" y="0"/>
                  </a:lnTo>
                  <a:lnTo>
                    <a:pt x="2" y="2"/>
                  </a:lnTo>
                  <a:lnTo>
                    <a:pt x="0" y="2"/>
                  </a:lnTo>
                  <a:lnTo>
                    <a:pt x="0" y="4"/>
                  </a:lnTo>
                  <a:lnTo>
                    <a:pt x="0" y="6"/>
                  </a:lnTo>
                  <a:lnTo>
                    <a:pt x="2" y="6"/>
                  </a:lnTo>
                  <a:lnTo>
                    <a:pt x="4" y="6"/>
                  </a:lnTo>
                  <a:lnTo>
                    <a:pt x="6" y="6"/>
                  </a:lnTo>
                  <a:lnTo>
                    <a:pt x="7" y="6"/>
                  </a:lnTo>
                  <a:lnTo>
                    <a:pt x="9" y="6"/>
                  </a:lnTo>
                  <a:lnTo>
                    <a:pt x="11" y="6"/>
                  </a:lnTo>
                  <a:lnTo>
                    <a:pt x="13" y="6"/>
                  </a:lnTo>
                  <a:lnTo>
                    <a:pt x="14" y="6"/>
                  </a:lnTo>
                  <a:lnTo>
                    <a:pt x="14" y="7"/>
                  </a:lnTo>
                  <a:lnTo>
                    <a:pt x="16" y="7"/>
                  </a:lnTo>
                  <a:lnTo>
                    <a:pt x="16" y="9"/>
                  </a:lnTo>
                  <a:lnTo>
                    <a:pt x="18" y="9"/>
                  </a:lnTo>
                  <a:lnTo>
                    <a:pt x="18" y="11"/>
                  </a:lnTo>
                  <a:lnTo>
                    <a:pt x="19" y="11"/>
                  </a:lnTo>
                  <a:lnTo>
                    <a:pt x="21" y="11"/>
                  </a:lnTo>
                  <a:lnTo>
                    <a:pt x="21" y="9"/>
                  </a:lnTo>
                  <a:lnTo>
                    <a:pt x="19" y="7"/>
                  </a:lnTo>
                  <a:lnTo>
                    <a:pt x="19" y="6"/>
                  </a:lnTo>
                  <a:lnTo>
                    <a:pt x="18" y="4"/>
                  </a:lnTo>
                  <a:close/>
                </a:path>
              </a:pathLst>
            </a:custGeom>
            <a:solidFill>
              <a:srgbClr val="A572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55" name="Freeform 331"/>
            <p:cNvSpPr>
              <a:spLocks/>
            </p:cNvSpPr>
            <p:nvPr/>
          </p:nvSpPr>
          <p:spPr bwMode="auto">
            <a:xfrm>
              <a:off x="1192" y="1422"/>
              <a:ext cx="45" cy="9"/>
            </a:xfrm>
            <a:custGeom>
              <a:avLst/>
              <a:gdLst>
                <a:gd name="T0" fmla="*/ 0 w 45"/>
                <a:gd name="T1" fmla="*/ 0 h 9"/>
                <a:gd name="T2" fmla="*/ 2 w 45"/>
                <a:gd name="T3" fmla="*/ 0 h 9"/>
                <a:gd name="T4" fmla="*/ 3 w 45"/>
                <a:gd name="T5" fmla="*/ 0 h 9"/>
                <a:gd name="T6" fmla="*/ 5 w 45"/>
                <a:gd name="T7" fmla="*/ 0 h 9"/>
                <a:gd name="T8" fmla="*/ 5 w 45"/>
                <a:gd name="T9" fmla="*/ 2 h 9"/>
                <a:gd name="T10" fmla="*/ 7 w 45"/>
                <a:gd name="T11" fmla="*/ 2 h 9"/>
                <a:gd name="T12" fmla="*/ 9 w 45"/>
                <a:gd name="T13" fmla="*/ 2 h 9"/>
                <a:gd name="T14" fmla="*/ 10 w 45"/>
                <a:gd name="T15" fmla="*/ 2 h 9"/>
                <a:gd name="T16" fmla="*/ 12 w 45"/>
                <a:gd name="T17" fmla="*/ 2 h 9"/>
                <a:gd name="T18" fmla="*/ 14 w 45"/>
                <a:gd name="T19" fmla="*/ 2 h 9"/>
                <a:gd name="T20" fmla="*/ 16 w 45"/>
                <a:gd name="T21" fmla="*/ 2 h 9"/>
                <a:gd name="T22" fmla="*/ 17 w 45"/>
                <a:gd name="T23" fmla="*/ 2 h 9"/>
                <a:gd name="T24" fmla="*/ 19 w 45"/>
                <a:gd name="T25" fmla="*/ 2 h 9"/>
                <a:gd name="T26" fmla="*/ 21 w 45"/>
                <a:gd name="T27" fmla="*/ 2 h 9"/>
                <a:gd name="T28" fmla="*/ 22 w 45"/>
                <a:gd name="T29" fmla="*/ 2 h 9"/>
                <a:gd name="T30" fmla="*/ 24 w 45"/>
                <a:gd name="T31" fmla="*/ 2 h 9"/>
                <a:gd name="T32" fmla="*/ 26 w 45"/>
                <a:gd name="T33" fmla="*/ 2 h 9"/>
                <a:gd name="T34" fmla="*/ 28 w 45"/>
                <a:gd name="T35" fmla="*/ 2 h 9"/>
                <a:gd name="T36" fmla="*/ 29 w 45"/>
                <a:gd name="T37" fmla="*/ 2 h 9"/>
                <a:gd name="T38" fmla="*/ 31 w 45"/>
                <a:gd name="T39" fmla="*/ 2 h 9"/>
                <a:gd name="T40" fmla="*/ 33 w 45"/>
                <a:gd name="T41" fmla="*/ 2 h 9"/>
                <a:gd name="T42" fmla="*/ 35 w 45"/>
                <a:gd name="T43" fmla="*/ 2 h 9"/>
                <a:gd name="T44" fmla="*/ 36 w 45"/>
                <a:gd name="T45" fmla="*/ 2 h 9"/>
                <a:gd name="T46" fmla="*/ 38 w 45"/>
                <a:gd name="T47" fmla="*/ 2 h 9"/>
                <a:gd name="T48" fmla="*/ 40 w 45"/>
                <a:gd name="T49" fmla="*/ 2 h 9"/>
                <a:gd name="T50" fmla="*/ 42 w 45"/>
                <a:gd name="T51" fmla="*/ 2 h 9"/>
                <a:gd name="T52" fmla="*/ 43 w 45"/>
                <a:gd name="T53" fmla="*/ 2 h 9"/>
                <a:gd name="T54" fmla="*/ 45 w 45"/>
                <a:gd name="T55" fmla="*/ 2 h 9"/>
                <a:gd name="T56" fmla="*/ 43 w 45"/>
                <a:gd name="T57" fmla="*/ 2 h 9"/>
                <a:gd name="T58" fmla="*/ 43 w 45"/>
                <a:gd name="T59" fmla="*/ 3 h 9"/>
                <a:gd name="T60" fmla="*/ 43 w 45"/>
                <a:gd name="T61" fmla="*/ 5 h 9"/>
                <a:gd name="T62" fmla="*/ 42 w 45"/>
                <a:gd name="T63" fmla="*/ 5 h 9"/>
                <a:gd name="T64" fmla="*/ 42 w 45"/>
                <a:gd name="T65" fmla="*/ 7 h 9"/>
                <a:gd name="T66" fmla="*/ 42 w 45"/>
                <a:gd name="T67" fmla="*/ 9 h 9"/>
                <a:gd name="T68" fmla="*/ 40 w 45"/>
                <a:gd name="T69" fmla="*/ 9 h 9"/>
                <a:gd name="T70" fmla="*/ 38 w 45"/>
                <a:gd name="T71" fmla="*/ 9 h 9"/>
                <a:gd name="T72" fmla="*/ 36 w 45"/>
                <a:gd name="T73" fmla="*/ 9 h 9"/>
                <a:gd name="T74" fmla="*/ 35 w 45"/>
                <a:gd name="T75" fmla="*/ 9 h 9"/>
                <a:gd name="T76" fmla="*/ 33 w 45"/>
                <a:gd name="T77" fmla="*/ 9 h 9"/>
                <a:gd name="T78" fmla="*/ 31 w 45"/>
                <a:gd name="T79" fmla="*/ 9 h 9"/>
                <a:gd name="T80" fmla="*/ 29 w 45"/>
                <a:gd name="T81" fmla="*/ 9 h 9"/>
                <a:gd name="T82" fmla="*/ 28 w 45"/>
                <a:gd name="T83" fmla="*/ 9 h 9"/>
                <a:gd name="T84" fmla="*/ 26 w 45"/>
                <a:gd name="T85" fmla="*/ 9 h 9"/>
                <a:gd name="T86" fmla="*/ 24 w 45"/>
                <a:gd name="T87" fmla="*/ 9 h 9"/>
                <a:gd name="T88" fmla="*/ 22 w 45"/>
                <a:gd name="T89" fmla="*/ 9 h 9"/>
                <a:gd name="T90" fmla="*/ 21 w 45"/>
                <a:gd name="T91" fmla="*/ 9 h 9"/>
                <a:gd name="T92" fmla="*/ 19 w 45"/>
                <a:gd name="T93" fmla="*/ 9 h 9"/>
                <a:gd name="T94" fmla="*/ 17 w 45"/>
                <a:gd name="T95" fmla="*/ 9 h 9"/>
                <a:gd name="T96" fmla="*/ 16 w 45"/>
                <a:gd name="T97" fmla="*/ 9 h 9"/>
                <a:gd name="T98" fmla="*/ 14 w 45"/>
                <a:gd name="T99" fmla="*/ 9 h 9"/>
                <a:gd name="T100" fmla="*/ 12 w 45"/>
                <a:gd name="T101" fmla="*/ 9 h 9"/>
                <a:gd name="T102" fmla="*/ 10 w 45"/>
                <a:gd name="T103" fmla="*/ 9 h 9"/>
                <a:gd name="T104" fmla="*/ 9 w 45"/>
                <a:gd name="T105" fmla="*/ 9 h 9"/>
                <a:gd name="T106" fmla="*/ 7 w 45"/>
                <a:gd name="T107" fmla="*/ 9 h 9"/>
                <a:gd name="T108" fmla="*/ 5 w 45"/>
                <a:gd name="T109" fmla="*/ 9 h 9"/>
                <a:gd name="T110" fmla="*/ 3 w 45"/>
                <a:gd name="T111" fmla="*/ 7 h 9"/>
                <a:gd name="T112" fmla="*/ 2 w 45"/>
                <a:gd name="T113" fmla="*/ 7 h 9"/>
                <a:gd name="T114" fmla="*/ 2 w 45"/>
                <a:gd name="T115" fmla="*/ 5 h 9"/>
                <a:gd name="T116" fmla="*/ 2 w 45"/>
                <a:gd name="T117" fmla="*/ 3 h 9"/>
                <a:gd name="T118" fmla="*/ 0 w 45"/>
                <a:gd name="T119" fmla="*/ 3 h 9"/>
                <a:gd name="T120" fmla="*/ 0 w 45"/>
                <a:gd name="T121" fmla="*/ 2 h 9"/>
                <a:gd name="T122" fmla="*/ 0 w 45"/>
                <a:gd name="T1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 h="9">
                  <a:moveTo>
                    <a:pt x="0" y="0"/>
                  </a:moveTo>
                  <a:lnTo>
                    <a:pt x="2" y="0"/>
                  </a:lnTo>
                  <a:lnTo>
                    <a:pt x="3" y="0"/>
                  </a:lnTo>
                  <a:lnTo>
                    <a:pt x="5" y="0"/>
                  </a:lnTo>
                  <a:lnTo>
                    <a:pt x="5" y="2"/>
                  </a:lnTo>
                  <a:lnTo>
                    <a:pt x="7" y="2"/>
                  </a:lnTo>
                  <a:lnTo>
                    <a:pt x="9" y="2"/>
                  </a:lnTo>
                  <a:lnTo>
                    <a:pt x="10" y="2"/>
                  </a:lnTo>
                  <a:lnTo>
                    <a:pt x="12" y="2"/>
                  </a:lnTo>
                  <a:lnTo>
                    <a:pt x="14" y="2"/>
                  </a:lnTo>
                  <a:lnTo>
                    <a:pt x="16" y="2"/>
                  </a:lnTo>
                  <a:lnTo>
                    <a:pt x="17" y="2"/>
                  </a:lnTo>
                  <a:lnTo>
                    <a:pt x="19" y="2"/>
                  </a:lnTo>
                  <a:lnTo>
                    <a:pt x="21" y="2"/>
                  </a:lnTo>
                  <a:lnTo>
                    <a:pt x="22" y="2"/>
                  </a:lnTo>
                  <a:lnTo>
                    <a:pt x="24" y="2"/>
                  </a:lnTo>
                  <a:lnTo>
                    <a:pt x="26" y="2"/>
                  </a:lnTo>
                  <a:lnTo>
                    <a:pt x="28" y="2"/>
                  </a:lnTo>
                  <a:lnTo>
                    <a:pt x="29" y="2"/>
                  </a:lnTo>
                  <a:lnTo>
                    <a:pt x="31" y="2"/>
                  </a:lnTo>
                  <a:lnTo>
                    <a:pt x="33" y="2"/>
                  </a:lnTo>
                  <a:lnTo>
                    <a:pt x="35" y="2"/>
                  </a:lnTo>
                  <a:lnTo>
                    <a:pt x="36" y="2"/>
                  </a:lnTo>
                  <a:lnTo>
                    <a:pt x="38" y="2"/>
                  </a:lnTo>
                  <a:lnTo>
                    <a:pt x="40" y="2"/>
                  </a:lnTo>
                  <a:lnTo>
                    <a:pt x="42" y="2"/>
                  </a:lnTo>
                  <a:lnTo>
                    <a:pt x="43" y="2"/>
                  </a:lnTo>
                  <a:lnTo>
                    <a:pt x="45" y="2"/>
                  </a:lnTo>
                  <a:lnTo>
                    <a:pt x="43" y="2"/>
                  </a:lnTo>
                  <a:lnTo>
                    <a:pt x="43" y="3"/>
                  </a:lnTo>
                  <a:lnTo>
                    <a:pt x="43" y="5"/>
                  </a:lnTo>
                  <a:lnTo>
                    <a:pt x="42" y="5"/>
                  </a:lnTo>
                  <a:lnTo>
                    <a:pt x="42" y="7"/>
                  </a:lnTo>
                  <a:lnTo>
                    <a:pt x="42" y="9"/>
                  </a:lnTo>
                  <a:lnTo>
                    <a:pt x="40" y="9"/>
                  </a:lnTo>
                  <a:lnTo>
                    <a:pt x="38" y="9"/>
                  </a:lnTo>
                  <a:lnTo>
                    <a:pt x="36" y="9"/>
                  </a:lnTo>
                  <a:lnTo>
                    <a:pt x="35" y="9"/>
                  </a:lnTo>
                  <a:lnTo>
                    <a:pt x="33" y="9"/>
                  </a:lnTo>
                  <a:lnTo>
                    <a:pt x="31" y="9"/>
                  </a:lnTo>
                  <a:lnTo>
                    <a:pt x="29" y="9"/>
                  </a:lnTo>
                  <a:lnTo>
                    <a:pt x="28" y="9"/>
                  </a:lnTo>
                  <a:lnTo>
                    <a:pt x="26" y="9"/>
                  </a:lnTo>
                  <a:lnTo>
                    <a:pt x="24" y="9"/>
                  </a:lnTo>
                  <a:lnTo>
                    <a:pt x="22" y="9"/>
                  </a:lnTo>
                  <a:lnTo>
                    <a:pt x="21" y="9"/>
                  </a:lnTo>
                  <a:lnTo>
                    <a:pt x="19" y="9"/>
                  </a:lnTo>
                  <a:lnTo>
                    <a:pt x="17" y="9"/>
                  </a:lnTo>
                  <a:lnTo>
                    <a:pt x="16" y="9"/>
                  </a:lnTo>
                  <a:lnTo>
                    <a:pt x="14" y="9"/>
                  </a:lnTo>
                  <a:lnTo>
                    <a:pt x="12" y="9"/>
                  </a:lnTo>
                  <a:lnTo>
                    <a:pt x="10" y="9"/>
                  </a:lnTo>
                  <a:lnTo>
                    <a:pt x="9" y="9"/>
                  </a:lnTo>
                  <a:lnTo>
                    <a:pt x="7" y="9"/>
                  </a:lnTo>
                  <a:lnTo>
                    <a:pt x="5" y="9"/>
                  </a:lnTo>
                  <a:lnTo>
                    <a:pt x="3" y="7"/>
                  </a:lnTo>
                  <a:lnTo>
                    <a:pt x="2" y="7"/>
                  </a:lnTo>
                  <a:lnTo>
                    <a:pt x="2" y="5"/>
                  </a:lnTo>
                  <a:lnTo>
                    <a:pt x="2" y="3"/>
                  </a:lnTo>
                  <a:lnTo>
                    <a:pt x="0" y="3"/>
                  </a:lnTo>
                  <a:lnTo>
                    <a:pt x="0" y="2"/>
                  </a:lnTo>
                  <a:lnTo>
                    <a:pt x="0" y="0"/>
                  </a:lnTo>
                  <a:close/>
                </a:path>
              </a:pathLst>
            </a:custGeom>
            <a:solidFill>
              <a:srgbClr val="CCA6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56" name="Freeform 332"/>
            <p:cNvSpPr>
              <a:spLocks/>
            </p:cNvSpPr>
            <p:nvPr/>
          </p:nvSpPr>
          <p:spPr bwMode="auto">
            <a:xfrm>
              <a:off x="1192" y="1368"/>
              <a:ext cx="40" cy="35"/>
            </a:xfrm>
            <a:custGeom>
              <a:avLst/>
              <a:gdLst>
                <a:gd name="T0" fmla="*/ 0 w 40"/>
                <a:gd name="T1" fmla="*/ 12 h 35"/>
                <a:gd name="T2" fmla="*/ 0 w 40"/>
                <a:gd name="T3" fmla="*/ 9 h 35"/>
                <a:gd name="T4" fmla="*/ 2 w 40"/>
                <a:gd name="T5" fmla="*/ 7 h 35"/>
                <a:gd name="T6" fmla="*/ 2 w 40"/>
                <a:gd name="T7" fmla="*/ 4 h 35"/>
                <a:gd name="T8" fmla="*/ 5 w 40"/>
                <a:gd name="T9" fmla="*/ 4 h 35"/>
                <a:gd name="T10" fmla="*/ 5 w 40"/>
                <a:gd name="T11" fmla="*/ 4 h 35"/>
                <a:gd name="T12" fmla="*/ 9 w 40"/>
                <a:gd name="T13" fmla="*/ 4 h 35"/>
                <a:gd name="T14" fmla="*/ 10 w 40"/>
                <a:gd name="T15" fmla="*/ 2 h 35"/>
                <a:gd name="T16" fmla="*/ 14 w 40"/>
                <a:gd name="T17" fmla="*/ 2 h 35"/>
                <a:gd name="T18" fmla="*/ 16 w 40"/>
                <a:gd name="T19" fmla="*/ 4 h 35"/>
                <a:gd name="T20" fmla="*/ 19 w 40"/>
                <a:gd name="T21" fmla="*/ 4 h 35"/>
                <a:gd name="T22" fmla="*/ 21 w 40"/>
                <a:gd name="T23" fmla="*/ 5 h 35"/>
                <a:gd name="T24" fmla="*/ 21 w 40"/>
                <a:gd name="T25" fmla="*/ 9 h 35"/>
                <a:gd name="T26" fmla="*/ 22 w 40"/>
                <a:gd name="T27" fmla="*/ 7 h 35"/>
                <a:gd name="T28" fmla="*/ 22 w 40"/>
                <a:gd name="T29" fmla="*/ 4 h 35"/>
                <a:gd name="T30" fmla="*/ 21 w 40"/>
                <a:gd name="T31" fmla="*/ 2 h 35"/>
                <a:gd name="T32" fmla="*/ 19 w 40"/>
                <a:gd name="T33" fmla="*/ 0 h 35"/>
                <a:gd name="T34" fmla="*/ 22 w 40"/>
                <a:gd name="T35" fmla="*/ 0 h 35"/>
                <a:gd name="T36" fmla="*/ 24 w 40"/>
                <a:gd name="T37" fmla="*/ 2 h 35"/>
                <a:gd name="T38" fmla="*/ 24 w 40"/>
                <a:gd name="T39" fmla="*/ 5 h 35"/>
                <a:gd name="T40" fmla="*/ 26 w 40"/>
                <a:gd name="T41" fmla="*/ 7 h 35"/>
                <a:gd name="T42" fmla="*/ 26 w 40"/>
                <a:gd name="T43" fmla="*/ 11 h 35"/>
                <a:gd name="T44" fmla="*/ 26 w 40"/>
                <a:gd name="T45" fmla="*/ 14 h 35"/>
                <a:gd name="T46" fmla="*/ 28 w 40"/>
                <a:gd name="T47" fmla="*/ 16 h 35"/>
                <a:gd name="T48" fmla="*/ 28 w 40"/>
                <a:gd name="T49" fmla="*/ 16 h 35"/>
                <a:gd name="T50" fmla="*/ 29 w 40"/>
                <a:gd name="T51" fmla="*/ 17 h 35"/>
                <a:gd name="T52" fmla="*/ 31 w 40"/>
                <a:gd name="T53" fmla="*/ 21 h 35"/>
                <a:gd name="T54" fmla="*/ 33 w 40"/>
                <a:gd name="T55" fmla="*/ 23 h 35"/>
                <a:gd name="T56" fmla="*/ 36 w 40"/>
                <a:gd name="T57" fmla="*/ 24 h 35"/>
                <a:gd name="T58" fmla="*/ 38 w 40"/>
                <a:gd name="T59" fmla="*/ 26 h 35"/>
                <a:gd name="T60" fmla="*/ 40 w 40"/>
                <a:gd name="T61" fmla="*/ 28 h 35"/>
                <a:gd name="T62" fmla="*/ 40 w 40"/>
                <a:gd name="T63" fmla="*/ 31 h 35"/>
                <a:gd name="T64" fmla="*/ 38 w 40"/>
                <a:gd name="T65" fmla="*/ 33 h 35"/>
                <a:gd name="T66" fmla="*/ 36 w 40"/>
                <a:gd name="T67" fmla="*/ 35 h 35"/>
                <a:gd name="T68" fmla="*/ 36 w 40"/>
                <a:gd name="T69" fmla="*/ 35 h 35"/>
                <a:gd name="T70" fmla="*/ 35 w 40"/>
                <a:gd name="T71" fmla="*/ 33 h 35"/>
                <a:gd name="T72" fmla="*/ 33 w 40"/>
                <a:gd name="T73" fmla="*/ 31 h 35"/>
                <a:gd name="T74" fmla="*/ 33 w 40"/>
                <a:gd name="T75" fmla="*/ 28 h 35"/>
                <a:gd name="T76" fmla="*/ 31 w 40"/>
                <a:gd name="T77" fmla="*/ 26 h 35"/>
                <a:gd name="T78" fmla="*/ 29 w 40"/>
                <a:gd name="T79" fmla="*/ 24 h 35"/>
                <a:gd name="T80" fmla="*/ 28 w 40"/>
                <a:gd name="T81" fmla="*/ 23 h 35"/>
                <a:gd name="T82" fmla="*/ 24 w 40"/>
                <a:gd name="T83" fmla="*/ 21 h 35"/>
                <a:gd name="T84" fmla="*/ 22 w 40"/>
                <a:gd name="T85" fmla="*/ 23 h 35"/>
                <a:gd name="T86" fmla="*/ 21 w 40"/>
                <a:gd name="T87" fmla="*/ 24 h 35"/>
                <a:gd name="T88" fmla="*/ 22 w 40"/>
                <a:gd name="T89" fmla="*/ 26 h 35"/>
                <a:gd name="T90" fmla="*/ 21 w 40"/>
                <a:gd name="T91" fmla="*/ 26 h 35"/>
                <a:gd name="T92" fmla="*/ 19 w 40"/>
                <a:gd name="T93" fmla="*/ 24 h 35"/>
                <a:gd name="T94" fmla="*/ 17 w 40"/>
                <a:gd name="T95" fmla="*/ 23 h 35"/>
                <a:gd name="T96" fmla="*/ 16 w 40"/>
                <a:gd name="T97" fmla="*/ 21 h 35"/>
                <a:gd name="T98" fmla="*/ 14 w 40"/>
                <a:gd name="T99" fmla="*/ 19 h 35"/>
                <a:gd name="T100" fmla="*/ 14 w 40"/>
                <a:gd name="T101" fmla="*/ 16 h 35"/>
                <a:gd name="T102" fmla="*/ 12 w 40"/>
                <a:gd name="T103" fmla="*/ 14 h 35"/>
                <a:gd name="T104" fmla="*/ 9 w 40"/>
                <a:gd name="T105" fmla="*/ 14 h 35"/>
                <a:gd name="T106" fmla="*/ 7 w 40"/>
                <a:gd name="T107" fmla="*/ 12 h 35"/>
                <a:gd name="T108" fmla="*/ 5 w 40"/>
                <a:gd name="T109" fmla="*/ 11 h 35"/>
                <a:gd name="T110" fmla="*/ 3 w 40"/>
                <a:gd name="T11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 h="35">
                  <a:moveTo>
                    <a:pt x="2" y="12"/>
                  </a:moveTo>
                  <a:lnTo>
                    <a:pt x="0" y="12"/>
                  </a:lnTo>
                  <a:lnTo>
                    <a:pt x="0" y="11"/>
                  </a:lnTo>
                  <a:lnTo>
                    <a:pt x="0" y="9"/>
                  </a:lnTo>
                  <a:lnTo>
                    <a:pt x="2" y="9"/>
                  </a:lnTo>
                  <a:lnTo>
                    <a:pt x="2" y="7"/>
                  </a:lnTo>
                  <a:lnTo>
                    <a:pt x="2" y="5"/>
                  </a:lnTo>
                  <a:lnTo>
                    <a:pt x="2" y="4"/>
                  </a:lnTo>
                  <a:lnTo>
                    <a:pt x="3" y="4"/>
                  </a:lnTo>
                  <a:lnTo>
                    <a:pt x="5" y="4"/>
                  </a:lnTo>
                  <a:lnTo>
                    <a:pt x="5" y="2"/>
                  </a:lnTo>
                  <a:lnTo>
                    <a:pt x="5" y="4"/>
                  </a:lnTo>
                  <a:lnTo>
                    <a:pt x="7" y="4"/>
                  </a:lnTo>
                  <a:lnTo>
                    <a:pt x="9" y="4"/>
                  </a:lnTo>
                  <a:lnTo>
                    <a:pt x="9" y="2"/>
                  </a:lnTo>
                  <a:lnTo>
                    <a:pt x="10" y="2"/>
                  </a:lnTo>
                  <a:lnTo>
                    <a:pt x="12" y="2"/>
                  </a:lnTo>
                  <a:lnTo>
                    <a:pt x="14" y="2"/>
                  </a:lnTo>
                  <a:lnTo>
                    <a:pt x="14" y="4"/>
                  </a:lnTo>
                  <a:lnTo>
                    <a:pt x="16" y="4"/>
                  </a:lnTo>
                  <a:lnTo>
                    <a:pt x="17" y="4"/>
                  </a:lnTo>
                  <a:lnTo>
                    <a:pt x="19" y="4"/>
                  </a:lnTo>
                  <a:lnTo>
                    <a:pt x="19" y="5"/>
                  </a:lnTo>
                  <a:lnTo>
                    <a:pt x="21" y="5"/>
                  </a:lnTo>
                  <a:lnTo>
                    <a:pt x="21" y="7"/>
                  </a:lnTo>
                  <a:lnTo>
                    <a:pt x="21" y="9"/>
                  </a:lnTo>
                  <a:lnTo>
                    <a:pt x="22" y="9"/>
                  </a:lnTo>
                  <a:lnTo>
                    <a:pt x="22" y="7"/>
                  </a:lnTo>
                  <a:lnTo>
                    <a:pt x="22" y="5"/>
                  </a:lnTo>
                  <a:lnTo>
                    <a:pt x="22" y="4"/>
                  </a:lnTo>
                  <a:lnTo>
                    <a:pt x="21" y="4"/>
                  </a:lnTo>
                  <a:lnTo>
                    <a:pt x="21" y="2"/>
                  </a:lnTo>
                  <a:lnTo>
                    <a:pt x="19" y="2"/>
                  </a:lnTo>
                  <a:lnTo>
                    <a:pt x="19" y="0"/>
                  </a:lnTo>
                  <a:lnTo>
                    <a:pt x="21" y="0"/>
                  </a:lnTo>
                  <a:lnTo>
                    <a:pt x="22" y="0"/>
                  </a:lnTo>
                  <a:lnTo>
                    <a:pt x="22" y="2"/>
                  </a:lnTo>
                  <a:lnTo>
                    <a:pt x="24" y="2"/>
                  </a:lnTo>
                  <a:lnTo>
                    <a:pt x="24" y="4"/>
                  </a:lnTo>
                  <a:lnTo>
                    <a:pt x="24" y="5"/>
                  </a:lnTo>
                  <a:lnTo>
                    <a:pt x="26" y="5"/>
                  </a:lnTo>
                  <a:lnTo>
                    <a:pt x="26" y="7"/>
                  </a:lnTo>
                  <a:lnTo>
                    <a:pt x="26" y="9"/>
                  </a:lnTo>
                  <a:lnTo>
                    <a:pt x="26" y="11"/>
                  </a:lnTo>
                  <a:lnTo>
                    <a:pt x="26" y="12"/>
                  </a:lnTo>
                  <a:lnTo>
                    <a:pt x="26" y="14"/>
                  </a:lnTo>
                  <a:lnTo>
                    <a:pt x="28" y="14"/>
                  </a:lnTo>
                  <a:lnTo>
                    <a:pt x="28" y="16"/>
                  </a:lnTo>
                  <a:lnTo>
                    <a:pt x="26" y="16"/>
                  </a:lnTo>
                  <a:lnTo>
                    <a:pt x="28" y="16"/>
                  </a:lnTo>
                  <a:lnTo>
                    <a:pt x="28" y="17"/>
                  </a:lnTo>
                  <a:lnTo>
                    <a:pt x="29" y="17"/>
                  </a:lnTo>
                  <a:lnTo>
                    <a:pt x="29" y="19"/>
                  </a:lnTo>
                  <a:lnTo>
                    <a:pt x="31" y="21"/>
                  </a:lnTo>
                  <a:lnTo>
                    <a:pt x="31" y="23"/>
                  </a:lnTo>
                  <a:lnTo>
                    <a:pt x="33" y="23"/>
                  </a:lnTo>
                  <a:lnTo>
                    <a:pt x="35" y="24"/>
                  </a:lnTo>
                  <a:lnTo>
                    <a:pt x="36" y="24"/>
                  </a:lnTo>
                  <a:lnTo>
                    <a:pt x="36" y="26"/>
                  </a:lnTo>
                  <a:lnTo>
                    <a:pt x="38" y="26"/>
                  </a:lnTo>
                  <a:lnTo>
                    <a:pt x="40" y="26"/>
                  </a:lnTo>
                  <a:lnTo>
                    <a:pt x="40" y="28"/>
                  </a:lnTo>
                  <a:lnTo>
                    <a:pt x="40" y="30"/>
                  </a:lnTo>
                  <a:lnTo>
                    <a:pt x="40" y="31"/>
                  </a:lnTo>
                  <a:lnTo>
                    <a:pt x="40" y="33"/>
                  </a:lnTo>
                  <a:lnTo>
                    <a:pt x="38" y="33"/>
                  </a:lnTo>
                  <a:lnTo>
                    <a:pt x="38" y="35"/>
                  </a:lnTo>
                  <a:lnTo>
                    <a:pt x="36" y="35"/>
                  </a:lnTo>
                  <a:lnTo>
                    <a:pt x="36" y="33"/>
                  </a:lnTo>
                  <a:lnTo>
                    <a:pt x="36" y="35"/>
                  </a:lnTo>
                  <a:lnTo>
                    <a:pt x="35" y="35"/>
                  </a:lnTo>
                  <a:lnTo>
                    <a:pt x="35" y="33"/>
                  </a:lnTo>
                  <a:lnTo>
                    <a:pt x="33" y="33"/>
                  </a:lnTo>
                  <a:lnTo>
                    <a:pt x="33" y="31"/>
                  </a:lnTo>
                  <a:lnTo>
                    <a:pt x="33" y="30"/>
                  </a:lnTo>
                  <a:lnTo>
                    <a:pt x="33" y="28"/>
                  </a:lnTo>
                  <a:lnTo>
                    <a:pt x="31" y="28"/>
                  </a:lnTo>
                  <a:lnTo>
                    <a:pt x="31" y="26"/>
                  </a:lnTo>
                  <a:lnTo>
                    <a:pt x="31" y="24"/>
                  </a:lnTo>
                  <a:lnTo>
                    <a:pt x="29" y="24"/>
                  </a:lnTo>
                  <a:lnTo>
                    <a:pt x="29" y="23"/>
                  </a:lnTo>
                  <a:lnTo>
                    <a:pt x="28" y="23"/>
                  </a:lnTo>
                  <a:lnTo>
                    <a:pt x="26" y="21"/>
                  </a:lnTo>
                  <a:lnTo>
                    <a:pt x="24" y="21"/>
                  </a:lnTo>
                  <a:lnTo>
                    <a:pt x="24" y="23"/>
                  </a:lnTo>
                  <a:lnTo>
                    <a:pt x="22" y="23"/>
                  </a:lnTo>
                  <a:lnTo>
                    <a:pt x="22" y="24"/>
                  </a:lnTo>
                  <a:lnTo>
                    <a:pt x="21" y="24"/>
                  </a:lnTo>
                  <a:lnTo>
                    <a:pt x="21" y="26"/>
                  </a:lnTo>
                  <a:lnTo>
                    <a:pt x="22" y="26"/>
                  </a:lnTo>
                  <a:lnTo>
                    <a:pt x="22" y="28"/>
                  </a:lnTo>
                  <a:lnTo>
                    <a:pt x="21" y="26"/>
                  </a:lnTo>
                  <a:lnTo>
                    <a:pt x="19" y="26"/>
                  </a:lnTo>
                  <a:lnTo>
                    <a:pt x="19" y="24"/>
                  </a:lnTo>
                  <a:lnTo>
                    <a:pt x="17" y="24"/>
                  </a:lnTo>
                  <a:lnTo>
                    <a:pt x="17" y="23"/>
                  </a:lnTo>
                  <a:lnTo>
                    <a:pt x="16" y="23"/>
                  </a:lnTo>
                  <a:lnTo>
                    <a:pt x="16" y="21"/>
                  </a:lnTo>
                  <a:lnTo>
                    <a:pt x="16" y="19"/>
                  </a:lnTo>
                  <a:lnTo>
                    <a:pt x="14" y="19"/>
                  </a:lnTo>
                  <a:lnTo>
                    <a:pt x="14" y="17"/>
                  </a:lnTo>
                  <a:lnTo>
                    <a:pt x="14" y="16"/>
                  </a:lnTo>
                  <a:lnTo>
                    <a:pt x="12" y="16"/>
                  </a:lnTo>
                  <a:lnTo>
                    <a:pt x="12" y="14"/>
                  </a:lnTo>
                  <a:lnTo>
                    <a:pt x="10" y="14"/>
                  </a:lnTo>
                  <a:lnTo>
                    <a:pt x="9" y="14"/>
                  </a:lnTo>
                  <a:lnTo>
                    <a:pt x="7" y="14"/>
                  </a:lnTo>
                  <a:lnTo>
                    <a:pt x="7" y="12"/>
                  </a:lnTo>
                  <a:lnTo>
                    <a:pt x="7" y="11"/>
                  </a:lnTo>
                  <a:lnTo>
                    <a:pt x="5" y="11"/>
                  </a:lnTo>
                  <a:lnTo>
                    <a:pt x="5" y="12"/>
                  </a:lnTo>
                  <a:lnTo>
                    <a:pt x="3" y="12"/>
                  </a:lnTo>
                  <a:lnTo>
                    <a:pt x="2" y="12"/>
                  </a:lnTo>
                  <a:close/>
                </a:path>
              </a:pathLst>
            </a:custGeom>
            <a:solidFill>
              <a:srgbClr val="E5B2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57" name="Freeform 333"/>
            <p:cNvSpPr>
              <a:spLocks noEditPoints="1"/>
            </p:cNvSpPr>
            <p:nvPr/>
          </p:nvSpPr>
          <p:spPr bwMode="auto">
            <a:xfrm>
              <a:off x="1194" y="1379"/>
              <a:ext cx="7" cy="6"/>
            </a:xfrm>
            <a:custGeom>
              <a:avLst/>
              <a:gdLst>
                <a:gd name="T0" fmla="*/ 3 w 7"/>
                <a:gd name="T1" fmla="*/ 1 h 6"/>
                <a:gd name="T2" fmla="*/ 3 w 7"/>
                <a:gd name="T3" fmla="*/ 0 h 6"/>
                <a:gd name="T4" fmla="*/ 5 w 7"/>
                <a:gd name="T5" fmla="*/ 0 h 6"/>
                <a:gd name="T6" fmla="*/ 5 w 7"/>
                <a:gd name="T7" fmla="*/ 1 h 6"/>
                <a:gd name="T8" fmla="*/ 7 w 7"/>
                <a:gd name="T9" fmla="*/ 1 h 6"/>
                <a:gd name="T10" fmla="*/ 5 w 7"/>
                <a:gd name="T11" fmla="*/ 1 h 6"/>
                <a:gd name="T12" fmla="*/ 5 w 7"/>
                <a:gd name="T13" fmla="*/ 3 h 6"/>
                <a:gd name="T14" fmla="*/ 3 w 7"/>
                <a:gd name="T15" fmla="*/ 3 h 6"/>
                <a:gd name="T16" fmla="*/ 3 w 7"/>
                <a:gd name="T17" fmla="*/ 1 h 6"/>
                <a:gd name="T18" fmla="*/ 0 w 7"/>
                <a:gd name="T19" fmla="*/ 1 h 6"/>
                <a:gd name="T20" fmla="*/ 0 w 7"/>
                <a:gd name="T21" fmla="*/ 3 h 6"/>
                <a:gd name="T22" fmla="*/ 0 w 7"/>
                <a:gd name="T23" fmla="*/ 5 h 6"/>
                <a:gd name="T24" fmla="*/ 1 w 7"/>
                <a:gd name="T25" fmla="*/ 5 h 6"/>
                <a:gd name="T26" fmla="*/ 1 w 7"/>
                <a:gd name="T27" fmla="*/ 6 h 6"/>
                <a:gd name="T28" fmla="*/ 3 w 7"/>
                <a:gd name="T29" fmla="*/ 6 h 6"/>
                <a:gd name="T30" fmla="*/ 3 w 7"/>
                <a:gd name="T31" fmla="*/ 5 h 6"/>
                <a:gd name="T32" fmla="*/ 3 w 7"/>
                <a:gd name="T33" fmla="*/ 3 h 6"/>
                <a:gd name="T34" fmla="*/ 3 w 7"/>
                <a:gd name="T35" fmla="*/ 1 h 6"/>
                <a:gd name="T36" fmla="*/ 1 w 7"/>
                <a:gd name="T37" fmla="*/ 1 h 6"/>
                <a:gd name="T38" fmla="*/ 0 w 7"/>
                <a:gd name="T3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 h="6">
                  <a:moveTo>
                    <a:pt x="3" y="1"/>
                  </a:moveTo>
                  <a:lnTo>
                    <a:pt x="3" y="0"/>
                  </a:lnTo>
                  <a:lnTo>
                    <a:pt x="5" y="0"/>
                  </a:lnTo>
                  <a:lnTo>
                    <a:pt x="5" y="1"/>
                  </a:lnTo>
                  <a:lnTo>
                    <a:pt x="7" y="1"/>
                  </a:lnTo>
                  <a:lnTo>
                    <a:pt x="5" y="1"/>
                  </a:lnTo>
                  <a:lnTo>
                    <a:pt x="5" y="3"/>
                  </a:lnTo>
                  <a:lnTo>
                    <a:pt x="3" y="3"/>
                  </a:lnTo>
                  <a:lnTo>
                    <a:pt x="3" y="1"/>
                  </a:lnTo>
                  <a:close/>
                  <a:moveTo>
                    <a:pt x="0" y="1"/>
                  </a:moveTo>
                  <a:lnTo>
                    <a:pt x="0" y="3"/>
                  </a:lnTo>
                  <a:lnTo>
                    <a:pt x="0" y="5"/>
                  </a:lnTo>
                  <a:lnTo>
                    <a:pt x="1" y="5"/>
                  </a:lnTo>
                  <a:lnTo>
                    <a:pt x="1" y="6"/>
                  </a:lnTo>
                  <a:lnTo>
                    <a:pt x="3" y="6"/>
                  </a:lnTo>
                  <a:lnTo>
                    <a:pt x="3" y="5"/>
                  </a:lnTo>
                  <a:lnTo>
                    <a:pt x="3" y="3"/>
                  </a:lnTo>
                  <a:lnTo>
                    <a:pt x="3" y="1"/>
                  </a:lnTo>
                  <a:lnTo>
                    <a:pt x="1" y="1"/>
                  </a:lnTo>
                  <a:lnTo>
                    <a:pt x="0" y="1"/>
                  </a:lnTo>
                  <a:close/>
                </a:path>
              </a:pathLst>
            </a:custGeom>
            <a:solidFill>
              <a:srgbClr val="FF8C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58" name="Freeform 334"/>
            <p:cNvSpPr>
              <a:spLocks/>
            </p:cNvSpPr>
            <p:nvPr/>
          </p:nvSpPr>
          <p:spPr bwMode="auto">
            <a:xfrm>
              <a:off x="1206" y="1363"/>
              <a:ext cx="41" cy="21"/>
            </a:xfrm>
            <a:custGeom>
              <a:avLst/>
              <a:gdLst>
                <a:gd name="T0" fmla="*/ 7 w 41"/>
                <a:gd name="T1" fmla="*/ 2 h 21"/>
                <a:gd name="T2" fmla="*/ 5 w 41"/>
                <a:gd name="T3" fmla="*/ 0 h 21"/>
                <a:gd name="T4" fmla="*/ 2 w 41"/>
                <a:gd name="T5" fmla="*/ 0 h 21"/>
                <a:gd name="T6" fmla="*/ 0 w 41"/>
                <a:gd name="T7" fmla="*/ 3 h 21"/>
                <a:gd name="T8" fmla="*/ 3 w 41"/>
                <a:gd name="T9" fmla="*/ 3 h 21"/>
                <a:gd name="T10" fmla="*/ 5 w 41"/>
                <a:gd name="T11" fmla="*/ 5 h 21"/>
                <a:gd name="T12" fmla="*/ 8 w 41"/>
                <a:gd name="T13" fmla="*/ 5 h 21"/>
                <a:gd name="T14" fmla="*/ 10 w 41"/>
                <a:gd name="T15" fmla="*/ 7 h 21"/>
                <a:gd name="T16" fmla="*/ 14 w 41"/>
                <a:gd name="T17" fmla="*/ 7 h 21"/>
                <a:gd name="T18" fmla="*/ 17 w 41"/>
                <a:gd name="T19" fmla="*/ 7 h 21"/>
                <a:gd name="T20" fmla="*/ 19 w 41"/>
                <a:gd name="T21" fmla="*/ 9 h 21"/>
                <a:gd name="T22" fmla="*/ 22 w 41"/>
                <a:gd name="T23" fmla="*/ 10 h 21"/>
                <a:gd name="T24" fmla="*/ 26 w 41"/>
                <a:gd name="T25" fmla="*/ 10 h 21"/>
                <a:gd name="T26" fmla="*/ 28 w 41"/>
                <a:gd name="T27" fmla="*/ 12 h 21"/>
                <a:gd name="T28" fmla="*/ 29 w 41"/>
                <a:gd name="T29" fmla="*/ 14 h 21"/>
                <a:gd name="T30" fmla="*/ 33 w 41"/>
                <a:gd name="T31" fmla="*/ 16 h 21"/>
                <a:gd name="T32" fmla="*/ 35 w 41"/>
                <a:gd name="T33" fmla="*/ 17 h 21"/>
                <a:gd name="T34" fmla="*/ 38 w 41"/>
                <a:gd name="T35" fmla="*/ 19 h 21"/>
                <a:gd name="T36" fmla="*/ 40 w 41"/>
                <a:gd name="T37" fmla="*/ 21 h 21"/>
                <a:gd name="T38" fmla="*/ 41 w 41"/>
                <a:gd name="T39" fmla="*/ 19 h 21"/>
                <a:gd name="T40" fmla="*/ 38 w 41"/>
                <a:gd name="T41" fmla="*/ 19 h 21"/>
                <a:gd name="T42" fmla="*/ 36 w 41"/>
                <a:gd name="T43" fmla="*/ 17 h 21"/>
                <a:gd name="T44" fmla="*/ 35 w 41"/>
                <a:gd name="T45" fmla="*/ 16 h 21"/>
                <a:gd name="T46" fmla="*/ 33 w 41"/>
                <a:gd name="T47" fmla="*/ 14 h 21"/>
                <a:gd name="T48" fmla="*/ 31 w 41"/>
                <a:gd name="T49" fmla="*/ 12 h 21"/>
                <a:gd name="T50" fmla="*/ 29 w 41"/>
                <a:gd name="T51" fmla="*/ 10 h 21"/>
                <a:gd name="T52" fmla="*/ 26 w 41"/>
                <a:gd name="T53" fmla="*/ 9 h 21"/>
                <a:gd name="T54" fmla="*/ 22 w 41"/>
                <a:gd name="T55" fmla="*/ 7 h 21"/>
                <a:gd name="T56" fmla="*/ 19 w 41"/>
                <a:gd name="T57" fmla="*/ 5 h 21"/>
                <a:gd name="T58" fmla="*/ 15 w 41"/>
                <a:gd name="T59" fmla="*/ 3 h 21"/>
                <a:gd name="T60" fmla="*/ 12 w 41"/>
                <a:gd name="T61" fmla="*/ 3 h 21"/>
                <a:gd name="T62" fmla="*/ 10 w 41"/>
                <a:gd name="T63"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21">
                  <a:moveTo>
                    <a:pt x="8" y="2"/>
                  </a:moveTo>
                  <a:lnTo>
                    <a:pt x="7" y="2"/>
                  </a:lnTo>
                  <a:lnTo>
                    <a:pt x="7" y="0"/>
                  </a:lnTo>
                  <a:lnTo>
                    <a:pt x="5" y="0"/>
                  </a:lnTo>
                  <a:lnTo>
                    <a:pt x="3" y="0"/>
                  </a:lnTo>
                  <a:lnTo>
                    <a:pt x="2" y="0"/>
                  </a:lnTo>
                  <a:lnTo>
                    <a:pt x="0" y="2"/>
                  </a:lnTo>
                  <a:lnTo>
                    <a:pt x="0" y="3"/>
                  </a:lnTo>
                  <a:lnTo>
                    <a:pt x="2" y="3"/>
                  </a:lnTo>
                  <a:lnTo>
                    <a:pt x="3" y="3"/>
                  </a:lnTo>
                  <a:lnTo>
                    <a:pt x="3" y="5"/>
                  </a:lnTo>
                  <a:lnTo>
                    <a:pt x="5" y="5"/>
                  </a:lnTo>
                  <a:lnTo>
                    <a:pt x="7" y="5"/>
                  </a:lnTo>
                  <a:lnTo>
                    <a:pt x="8" y="5"/>
                  </a:lnTo>
                  <a:lnTo>
                    <a:pt x="10" y="5"/>
                  </a:lnTo>
                  <a:lnTo>
                    <a:pt x="10" y="7"/>
                  </a:lnTo>
                  <a:lnTo>
                    <a:pt x="12" y="7"/>
                  </a:lnTo>
                  <a:lnTo>
                    <a:pt x="14" y="7"/>
                  </a:lnTo>
                  <a:lnTo>
                    <a:pt x="15" y="7"/>
                  </a:lnTo>
                  <a:lnTo>
                    <a:pt x="17" y="7"/>
                  </a:lnTo>
                  <a:lnTo>
                    <a:pt x="17" y="9"/>
                  </a:lnTo>
                  <a:lnTo>
                    <a:pt x="19" y="9"/>
                  </a:lnTo>
                  <a:lnTo>
                    <a:pt x="21" y="9"/>
                  </a:lnTo>
                  <a:lnTo>
                    <a:pt x="22" y="10"/>
                  </a:lnTo>
                  <a:lnTo>
                    <a:pt x="24" y="10"/>
                  </a:lnTo>
                  <a:lnTo>
                    <a:pt x="26" y="10"/>
                  </a:lnTo>
                  <a:lnTo>
                    <a:pt x="26" y="12"/>
                  </a:lnTo>
                  <a:lnTo>
                    <a:pt x="28" y="12"/>
                  </a:lnTo>
                  <a:lnTo>
                    <a:pt x="29" y="12"/>
                  </a:lnTo>
                  <a:lnTo>
                    <a:pt x="29" y="14"/>
                  </a:lnTo>
                  <a:lnTo>
                    <a:pt x="31" y="14"/>
                  </a:lnTo>
                  <a:lnTo>
                    <a:pt x="33" y="16"/>
                  </a:lnTo>
                  <a:lnTo>
                    <a:pt x="35" y="16"/>
                  </a:lnTo>
                  <a:lnTo>
                    <a:pt x="35" y="17"/>
                  </a:lnTo>
                  <a:lnTo>
                    <a:pt x="36" y="19"/>
                  </a:lnTo>
                  <a:lnTo>
                    <a:pt x="38" y="19"/>
                  </a:lnTo>
                  <a:lnTo>
                    <a:pt x="40" y="19"/>
                  </a:lnTo>
                  <a:lnTo>
                    <a:pt x="40" y="21"/>
                  </a:lnTo>
                  <a:lnTo>
                    <a:pt x="41" y="21"/>
                  </a:lnTo>
                  <a:lnTo>
                    <a:pt x="41" y="19"/>
                  </a:lnTo>
                  <a:lnTo>
                    <a:pt x="40" y="19"/>
                  </a:lnTo>
                  <a:lnTo>
                    <a:pt x="38" y="19"/>
                  </a:lnTo>
                  <a:lnTo>
                    <a:pt x="38" y="17"/>
                  </a:lnTo>
                  <a:lnTo>
                    <a:pt x="36" y="17"/>
                  </a:lnTo>
                  <a:lnTo>
                    <a:pt x="36" y="16"/>
                  </a:lnTo>
                  <a:lnTo>
                    <a:pt x="35" y="16"/>
                  </a:lnTo>
                  <a:lnTo>
                    <a:pt x="35" y="14"/>
                  </a:lnTo>
                  <a:lnTo>
                    <a:pt x="33" y="14"/>
                  </a:lnTo>
                  <a:lnTo>
                    <a:pt x="33" y="12"/>
                  </a:lnTo>
                  <a:lnTo>
                    <a:pt x="31" y="12"/>
                  </a:lnTo>
                  <a:lnTo>
                    <a:pt x="31" y="10"/>
                  </a:lnTo>
                  <a:lnTo>
                    <a:pt x="29" y="10"/>
                  </a:lnTo>
                  <a:lnTo>
                    <a:pt x="28" y="9"/>
                  </a:lnTo>
                  <a:lnTo>
                    <a:pt x="26" y="9"/>
                  </a:lnTo>
                  <a:lnTo>
                    <a:pt x="24" y="7"/>
                  </a:lnTo>
                  <a:lnTo>
                    <a:pt x="22" y="7"/>
                  </a:lnTo>
                  <a:lnTo>
                    <a:pt x="21" y="5"/>
                  </a:lnTo>
                  <a:lnTo>
                    <a:pt x="19" y="5"/>
                  </a:lnTo>
                  <a:lnTo>
                    <a:pt x="17" y="5"/>
                  </a:lnTo>
                  <a:lnTo>
                    <a:pt x="15" y="3"/>
                  </a:lnTo>
                  <a:lnTo>
                    <a:pt x="14" y="3"/>
                  </a:lnTo>
                  <a:lnTo>
                    <a:pt x="12" y="3"/>
                  </a:lnTo>
                  <a:lnTo>
                    <a:pt x="12" y="2"/>
                  </a:lnTo>
                  <a:lnTo>
                    <a:pt x="10" y="2"/>
                  </a:lnTo>
                  <a:lnTo>
                    <a:pt x="8" y="2"/>
                  </a:lnTo>
                  <a:close/>
                </a:path>
              </a:pathLst>
            </a:custGeom>
            <a:solidFill>
              <a:srgbClr val="A572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59" name="Freeform 335"/>
            <p:cNvSpPr>
              <a:spLocks/>
            </p:cNvSpPr>
            <p:nvPr/>
          </p:nvSpPr>
          <p:spPr bwMode="auto">
            <a:xfrm>
              <a:off x="1214" y="1368"/>
              <a:ext cx="33" cy="37"/>
            </a:xfrm>
            <a:custGeom>
              <a:avLst/>
              <a:gdLst>
                <a:gd name="T0" fmla="*/ 30 w 33"/>
                <a:gd name="T1" fmla="*/ 14 h 37"/>
                <a:gd name="T2" fmla="*/ 30 w 33"/>
                <a:gd name="T3" fmla="*/ 17 h 37"/>
                <a:gd name="T4" fmla="*/ 32 w 33"/>
                <a:gd name="T5" fmla="*/ 21 h 37"/>
                <a:gd name="T6" fmla="*/ 32 w 33"/>
                <a:gd name="T7" fmla="*/ 24 h 37"/>
                <a:gd name="T8" fmla="*/ 32 w 33"/>
                <a:gd name="T9" fmla="*/ 28 h 37"/>
                <a:gd name="T10" fmla="*/ 33 w 33"/>
                <a:gd name="T11" fmla="*/ 30 h 37"/>
                <a:gd name="T12" fmla="*/ 32 w 33"/>
                <a:gd name="T13" fmla="*/ 33 h 37"/>
                <a:gd name="T14" fmla="*/ 32 w 33"/>
                <a:gd name="T15" fmla="*/ 37 h 37"/>
                <a:gd name="T16" fmla="*/ 30 w 33"/>
                <a:gd name="T17" fmla="*/ 35 h 37"/>
                <a:gd name="T18" fmla="*/ 28 w 33"/>
                <a:gd name="T19" fmla="*/ 37 h 37"/>
                <a:gd name="T20" fmla="*/ 28 w 33"/>
                <a:gd name="T21" fmla="*/ 37 h 37"/>
                <a:gd name="T22" fmla="*/ 27 w 33"/>
                <a:gd name="T23" fmla="*/ 35 h 37"/>
                <a:gd name="T24" fmla="*/ 25 w 33"/>
                <a:gd name="T25" fmla="*/ 35 h 37"/>
                <a:gd name="T26" fmla="*/ 23 w 33"/>
                <a:gd name="T27" fmla="*/ 33 h 37"/>
                <a:gd name="T28" fmla="*/ 21 w 33"/>
                <a:gd name="T29" fmla="*/ 30 h 37"/>
                <a:gd name="T30" fmla="*/ 23 w 33"/>
                <a:gd name="T31" fmla="*/ 28 h 37"/>
                <a:gd name="T32" fmla="*/ 23 w 33"/>
                <a:gd name="T33" fmla="*/ 24 h 37"/>
                <a:gd name="T34" fmla="*/ 23 w 33"/>
                <a:gd name="T35" fmla="*/ 21 h 37"/>
                <a:gd name="T36" fmla="*/ 23 w 33"/>
                <a:gd name="T37" fmla="*/ 17 h 37"/>
                <a:gd name="T38" fmla="*/ 21 w 33"/>
                <a:gd name="T39" fmla="*/ 16 h 37"/>
                <a:gd name="T40" fmla="*/ 20 w 33"/>
                <a:gd name="T41" fmla="*/ 17 h 37"/>
                <a:gd name="T42" fmla="*/ 21 w 33"/>
                <a:gd name="T43" fmla="*/ 19 h 37"/>
                <a:gd name="T44" fmla="*/ 20 w 33"/>
                <a:gd name="T45" fmla="*/ 21 h 37"/>
                <a:gd name="T46" fmla="*/ 20 w 33"/>
                <a:gd name="T47" fmla="*/ 24 h 37"/>
                <a:gd name="T48" fmla="*/ 18 w 33"/>
                <a:gd name="T49" fmla="*/ 23 h 37"/>
                <a:gd name="T50" fmla="*/ 18 w 33"/>
                <a:gd name="T51" fmla="*/ 26 h 37"/>
                <a:gd name="T52" fmla="*/ 18 w 33"/>
                <a:gd name="T53" fmla="*/ 30 h 37"/>
                <a:gd name="T54" fmla="*/ 18 w 33"/>
                <a:gd name="T55" fmla="*/ 26 h 37"/>
                <a:gd name="T56" fmla="*/ 14 w 33"/>
                <a:gd name="T57" fmla="*/ 26 h 37"/>
                <a:gd name="T58" fmla="*/ 11 w 33"/>
                <a:gd name="T59" fmla="*/ 24 h 37"/>
                <a:gd name="T60" fmla="*/ 9 w 33"/>
                <a:gd name="T61" fmla="*/ 21 h 37"/>
                <a:gd name="T62" fmla="*/ 7 w 33"/>
                <a:gd name="T63" fmla="*/ 17 h 37"/>
                <a:gd name="T64" fmla="*/ 6 w 33"/>
                <a:gd name="T65" fmla="*/ 16 h 37"/>
                <a:gd name="T66" fmla="*/ 6 w 33"/>
                <a:gd name="T67" fmla="*/ 16 h 37"/>
                <a:gd name="T68" fmla="*/ 4 w 33"/>
                <a:gd name="T69" fmla="*/ 14 h 37"/>
                <a:gd name="T70" fmla="*/ 4 w 33"/>
                <a:gd name="T71" fmla="*/ 11 h 37"/>
                <a:gd name="T72" fmla="*/ 4 w 33"/>
                <a:gd name="T73" fmla="*/ 7 h 37"/>
                <a:gd name="T74" fmla="*/ 2 w 33"/>
                <a:gd name="T75" fmla="*/ 5 h 37"/>
                <a:gd name="T76" fmla="*/ 2 w 33"/>
                <a:gd name="T77" fmla="*/ 2 h 37"/>
                <a:gd name="T78" fmla="*/ 0 w 33"/>
                <a:gd name="T79" fmla="*/ 0 h 37"/>
                <a:gd name="T80" fmla="*/ 2 w 33"/>
                <a:gd name="T81" fmla="*/ 2 h 37"/>
                <a:gd name="T82" fmla="*/ 6 w 33"/>
                <a:gd name="T83" fmla="*/ 2 h 37"/>
                <a:gd name="T84" fmla="*/ 9 w 33"/>
                <a:gd name="T85" fmla="*/ 2 h 37"/>
                <a:gd name="T86" fmla="*/ 11 w 33"/>
                <a:gd name="T87" fmla="*/ 4 h 37"/>
                <a:gd name="T88" fmla="*/ 14 w 33"/>
                <a:gd name="T89" fmla="*/ 4 h 37"/>
                <a:gd name="T90" fmla="*/ 16 w 33"/>
                <a:gd name="T91" fmla="*/ 5 h 37"/>
                <a:gd name="T92" fmla="*/ 18 w 33"/>
                <a:gd name="T93" fmla="*/ 7 h 37"/>
                <a:gd name="T94" fmla="*/ 21 w 33"/>
                <a:gd name="T95" fmla="*/ 7 h 37"/>
                <a:gd name="T96" fmla="*/ 23 w 33"/>
                <a:gd name="T97" fmla="*/ 9 h 37"/>
                <a:gd name="T98" fmla="*/ 25 w 33"/>
                <a:gd name="T99" fmla="*/ 11 h 37"/>
                <a:gd name="T100" fmla="*/ 27 w 33"/>
                <a:gd name="T10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 h="37">
                  <a:moveTo>
                    <a:pt x="28" y="14"/>
                  </a:moveTo>
                  <a:lnTo>
                    <a:pt x="30" y="14"/>
                  </a:lnTo>
                  <a:lnTo>
                    <a:pt x="30" y="16"/>
                  </a:lnTo>
                  <a:lnTo>
                    <a:pt x="30" y="17"/>
                  </a:lnTo>
                  <a:lnTo>
                    <a:pt x="30" y="19"/>
                  </a:lnTo>
                  <a:lnTo>
                    <a:pt x="32" y="21"/>
                  </a:lnTo>
                  <a:lnTo>
                    <a:pt x="32" y="23"/>
                  </a:lnTo>
                  <a:lnTo>
                    <a:pt x="32" y="24"/>
                  </a:lnTo>
                  <a:lnTo>
                    <a:pt x="32" y="26"/>
                  </a:lnTo>
                  <a:lnTo>
                    <a:pt x="32" y="28"/>
                  </a:lnTo>
                  <a:lnTo>
                    <a:pt x="32" y="30"/>
                  </a:lnTo>
                  <a:lnTo>
                    <a:pt x="33" y="30"/>
                  </a:lnTo>
                  <a:lnTo>
                    <a:pt x="33" y="31"/>
                  </a:lnTo>
                  <a:lnTo>
                    <a:pt x="32" y="33"/>
                  </a:lnTo>
                  <a:lnTo>
                    <a:pt x="32" y="35"/>
                  </a:lnTo>
                  <a:lnTo>
                    <a:pt x="32" y="37"/>
                  </a:lnTo>
                  <a:lnTo>
                    <a:pt x="30" y="37"/>
                  </a:lnTo>
                  <a:lnTo>
                    <a:pt x="30" y="35"/>
                  </a:lnTo>
                  <a:lnTo>
                    <a:pt x="30" y="37"/>
                  </a:lnTo>
                  <a:lnTo>
                    <a:pt x="28" y="37"/>
                  </a:lnTo>
                  <a:lnTo>
                    <a:pt x="28" y="35"/>
                  </a:lnTo>
                  <a:lnTo>
                    <a:pt x="28" y="37"/>
                  </a:lnTo>
                  <a:lnTo>
                    <a:pt x="27" y="37"/>
                  </a:lnTo>
                  <a:lnTo>
                    <a:pt x="27" y="35"/>
                  </a:lnTo>
                  <a:lnTo>
                    <a:pt x="27" y="33"/>
                  </a:lnTo>
                  <a:lnTo>
                    <a:pt x="25" y="35"/>
                  </a:lnTo>
                  <a:lnTo>
                    <a:pt x="23" y="35"/>
                  </a:lnTo>
                  <a:lnTo>
                    <a:pt x="23" y="33"/>
                  </a:lnTo>
                  <a:lnTo>
                    <a:pt x="21" y="31"/>
                  </a:lnTo>
                  <a:lnTo>
                    <a:pt x="21" y="30"/>
                  </a:lnTo>
                  <a:lnTo>
                    <a:pt x="23" y="30"/>
                  </a:lnTo>
                  <a:lnTo>
                    <a:pt x="23" y="28"/>
                  </a:lnTo>
                  <a:lnTo>
                    <a:pt x="23" y="26"/>
                  </a:lnTo>
                  <a:lnTo>
                    <a:pt x="23" y="24"/>
                  </a:lnTo>
                  <a:lnTo>
                    <a:pt x="23" y="23"/>
                  </a:lnTo>
                  <a:lnTo>
                    <a:pt x="23" y="21"/>
                  </a:lnTo>
                  <a:lnTo>
                    <a:pt x="23" y="19"/>
                  </a:lnTo>
                  <a:lnTo>
                    <a:pt x="23" y="17"/>
                  </a:lnTo>
                  <a:lnTo>
                    <a:pt x="21" y="17"/>
                  </a:lnTo>
                  <a:lnTo>
                    <a:pt x="21" y="16"/>
                  </a:lnTo>
                  <a:lnTo>
                    <a:pt x="21" y="17"/>
                  </a:lnTo>
                  <a:lnTo>
                    <a:pt x="20" y="17"/>
                  </a:lnTo>
                  <a:lnTo>
                    <a:pt x="20" y="19"/>
                  </a:lnTo>
                  <a:lnTo>
                    <a:pt x="21" y="19"/>
                  </a:lnTo>
                  <a:lnTo>
                    <a:pt x="21" y="21"/>
                  </a:lnTo>
                  <a:lnTo>
                    <a:pt x="20" y="21"/>
                  </a:lnTo>
                  <a:lnTo>
                    <a:pt x="20" y="23"/>
                  </a:lnTo>
                  <a:lnTo>
                    <a:pt x="20" y="24"/>
                  </a:lnTo>
                  <a:lnTo>
                    <a:pt x="18" y="24"/>
                  </a:lnTo>
                  <a:lnTo>
                    <a:pt x="18" y="23"/>
                  </a:lnTo>
                  <a:lnTo>
                    <a:pt x="18" y="24"/>
                  </a:lnTo>
                  <a:lnTo>
                    <a:pt x="18" y="26"/>
                  </a:lnTo>
                  <a:lnTo>
                    <a:pt x="18" y="28"/>
                  </a:lnTo>
                  <a:lnTo>
                    <a:pt x="18" y="30"/>
                  </a:lnTo>
                  <a:lnTo>
                    <a:pt x="18" y="28"/>
                  </a:lnTo>
                  <a:lnTo>
                    <a:pt x="18" y="26"/>
                  </a:lnTo>
                  <a:lnTo>
                    <a:pt x="16" y="26"/>
                  </a:lnTo>
                  <a:lnTo>
                    <a:pt x="14" y="26"/>
                  </a:lnTo>
                  <a:lnTo>
                    <a:pt x="13" y="24"/>
                  </a:lnTo>
                  <a:lnTo>
                    <a:pt x="11" y="24"/>
                  </a:lnTo>
                  <a:lnTo>
                    <a:pt x="11" y="23"/>
                  </a:lnTo>
                  <a:lnTo>
                    <a:pt x="9" y="21"/>
                  </a:lnTo>
                  <a:lnTo>
                    <a:pt x="7" y="19"/>
                  </a:lnTo>
                  <a:lnTo>
                    <a:pt x="7" y="17"/>
                  </a:lnTo>
                  <a:lnTo>
                    <a:pt x="6" y="17"/>
                  </a:lnTo>
                  <a:lnTo>
                    <a:pt x="6" y="16"/>
                  </a:lnTo>
                  <a:lnTo>
                    <a:pt x="4" y="16"/>
                  </a:lnTo>
                  <a:lnTo>
                    <a:pt x="6" y="16"/>
                  </a:lnTo>
                  <a:lnTo>
                    <a:pt x="6" y="14"/>
                  </a:lnTo>
                  <a:lnTo>
                    <a:pt x="4" y="14"/>
                  </a:lnTo>
                  <a:lnTo>
                    <a:pt x="4" y="12"/>
                  </a:lnTo>
                  <a:lnTo>
                    <a:pt x="4" y="11"/>
                  </a:lnTo>
                  <a:lnTo>
                    <a:pt x="4" y="9"/>
                  </a:lnTo>
                  <a:lnTo>
                    <a:pt x="4" y="7"/>
                  </a:lnTo>
                  <a:lnTo>
                    <a:pt x="4" y="5"/>
                  </a:lnTo>
                  <a:lnTo>
                    <a:pt x="2" y="5"/>
                  </a:lnTo>
                  <a:lnTo>
                    <a:pt x="2" y="4"/>
                  </a:lnTo>
                  <a:lnTo>
                    <a:pt x="2" y="2"/>
                  </a:lnTo>
                  <a:lnTo>
                    <a:pt x="0" y="2"/>
                  </a:lnTo>
                  <a:lnTo>
                    <a:pt x="0" y="0"/>
                  </a:lnTo>
                  <a:lnTo>
                    <a:pt x="2" y="0"/>
                  </a:lnTo>
                  <a:lnTo>
                    <a:pt x="2" y="2"/>
                  </a:lnTo>
                  <a:lnTo>
                    <a:pt x="4" y="2"/>
                  </a:lnTo>
                  <a:lnTo>
                    <a:pt x="6" y="2"/>
                  </a:lnTo>
                  <a:lnTo>
                    <a:pt x="7" y="2"/>
                  </a:lnTo>
                  <a:lnTo>
                    <a:pt x="9" y="2"/>
                  </a:lnTo>
                  <a:lnTo>
                    <a:pt x="9" y="4"/>
                  </a:lnTo>
                  <a:lnTo>
                    <a:pt x="11" y="4"/>
                  </a:lnTo>
                  <a:lnTo>
                    <a:pt x="13" y="4"/>
                  </a:lnTo>
                  <a:lnTo>
                    <a:pt x="14" y="4"/>
                  </a:lnTo>
                  <a:lnTo>
                    <a:pt x="14" y="5"/>
                  </a:lnTo>
                  <a:lnTo>
                    <a:pt x="16" y="5"/>
                  </a:lnTo>
                  <a:lnTo>
                    <a:pt x="18" y="5"/>
                  </a:lnTo>
                  <a:lnTo>
                    <a:pt x="18" y="7"/>
                  </a:lnTo>
                  <a:lnTo>
                    <a:pt x="20" y="7"/>
                  </a:lnTo>
                  <a:lnTo>
                    <a:pt x="21" y="7"/>
                  </a:lnTo>
                  <a:lnTo>
                    <a:pt x="21" y="9"/>
                  </a:lnTo>
                  <a:lnTo>
                    <a:pt x="23" y="9"/>
                  </a:lnTo>
                  <a:lnTo>
                    <a:pt x="23" y="11"/>
                  </a:lnTo>
                  <a:lnTo>
                    <a:pt x="25" y="11"/>
                  </a:lnTo>
                  <a:lnTo>
                    <a:pt x="27" y="12"/>
                  </a:lnTo>
                  <a:lnTo>
                    <a:pt x="27" y="14"/>
                  </a:lnTo>
                  <a:lnTo>
                    <a:pt x="28" y="14"/>
                  </a:lnTo>
                  <a:close/>
                </a:path>
              </a:pathLst>
            </a:custGeom>
            <a:solidFill>
              <a:srgbClr val="8F5C2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60" name="Freeform 336"/>
            <p:cNvSpPr>
              <a:spLocks/>
            </p:cNvSpPr>
            <p:nvPr/>
          </p:nvSpPr>
          <p:spPr bwMode="auto">
            <a:xfrm>
              <a:off x="1208" y="1391"/>
              <a:ext cx="8" cy="15"/>
            </a:xfrm>
            <a:custGeom>
              <a:avLst/>
              <a:gdLst>
                <a:gd name="T0" fmla="*/ 1 w 8"/>
                <a:gd name="T1" fmla="*/ 0 h 15"/>
                <a:gd name="T2" fmla="*/ 1 w 8"/>
                <a:gd name="T3" fmla="*/ 1 h 15"/>
                <a:gd name="T4" fmla="*/ 1 w 8"/>
                <a:gd name="T5" fmla="*/ 3 h 15"/>
                <a:gd name="T6" fmla="*/ 0 w 8"/>
                <a:gd name="T7" fmla="*/ 3 h 15"/>
                <a:gd name="T8" fmla="*/ 0 w 8"/>
                <a:gd name="T9" fmla="*/ 5 h 15"/>
                <a:gd name="T10" fmla="*/ 1 w 8"/>
                <a:gd name="T11" fmla="*/ 5 h 15"/>
                <a:gd name="T12" fmla="*/ 0 w 8"/>
                <a:gd name="T13" fmla="*/ 5 h 15"/>
                <a:gd name="T14" fmla="*/ 0 w 8"/>
                <a:gd name="T15" fmla="*/ 7 h 15"/>
                <a:gd name="T16" fmla="*/ 1 w 8"/>
                <a:gd name="T17" fmla="*/ 7 h 15"/>
                <a:gd name="T18" fmla="*/ 1 w 8"/>
                <a:gd name="T19" fmla="*/ 8 h 15"/>
                <a:gd name="T20" fmla="*/ 0 w 8"/>
                <a:gd name="T21" fmla="*/ 8 h 15"/>
                <a:gd name="T22" fmla="*/ 0 w 8"/>
                <a:gd name="T23" fmla="*/ 10 h 15"/>
                <a:gd name="T24" fmla="*/ 1 w 8"/>
                <a:gd name="T25" fmla="*/ 10 h 15"/>
                <a:gd name="T26" fmla="*/ 0 w 8"/>
                <a:gd name="T27" fmla="*/ 10 h 15"/>
                <a:gd name="T28" fmla="*/ 0 w 8"/>
                <a:gd name="T29" fmla="*/ 12 h 15"/>
                <a:gd name="T30" fmla="*/ 0 w 8"/>
                <a:gd name="T31" fmla="*/ 14 h 15"/>
                <a:gd name="T32" fmla="*/ 1 w 8"/>
                <a:gd name="T33" fmla="*/ 14 h 15"/>
                <a:gd name="T34" fmla="*/ 1 w 8"/>
                <a:gd name="T35" fmla="*/ 15 h 15"/>
                <a:gd name="T36" fmla="*/ 3 w 8"/>
                <a:gd name="T37" fmla="*/ 15 h 15"/>
                <a:gd name="T38" fmla="*/ 3 w 8"/>
                <a:gd name="T39" fmla="*/ 14 h 15"/>
                <a:gd name="T40" fmla="*/ 5 w 8"/>
                <a:gd name="T41" fmla="*/ 14 h 15"/>
                <a:gd name="T42" fmla="*/ 5 w 8"/>
                <a:gd name="T43" fmla="*/ 12 h 15"/>
                <a:gd name="T44" fmla="*/ 6 w 8"/>
                <a:gd name="T45" fmla="*/ 12 h 15"/>
                <a:gd name="T46" fmla="*/ 6 w 8"/>
                <a:gd name="T47" fmla="*/ 10 h 15"/>
                <a:gd name="T48" fmla="*/ 6 w 8"/>
                <a:gd name="T49" fmla="*/ 8 h 15"/>
                <a:gd name="T50" fmla="*/ 6 w 8"/>
                <a:gd name="T51" fmla="*/ 7 h 15"/>
                <a:gd name="T52" fmla="*/ 8 w 8"/>
                <a:gd name="T53" fmla="*/ 7 h 15"/>
                <a:gd name="T54" fmla="*/ 6 w 8"/>
                <a:gd name="T55" fmla="*/ 7 h 15"/>
                <a:gd name="T56" fmla="*/ 6 w 8"/>
                <a:gd name="T57" fmla="*/ 5 h 15"/>
                <a:gd name="T58" fmla="*/ 6 w 8"/>
                <a:gd name="T59" fmla="*/ 3 h 15"/>
                <a:gd name="T60" fmla="*/ 5 w 8"/>
                <a:gd name="T61" fmla="*/ 3 h 15"/>
                <a:gd name="T62" fmla="*/ 3 w 8"/>
                <a:gd name="T63" fmla="*/ 3 h 15"/>
                <a:gd name="T64" fmla="*/ 3 w 8"/>
                <a:gd name="T65" fmla="*/ 1 h 15"/>
                <a:gd name="T66" fmla="*/ 1 w 8"/>
                <a:gd name="T67" fmla="*/ 1 h 15"/>
                <a:gd name="T68" fmla="*/ 1 w 8"/>
                <a:gd name="T6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15">
                  <a:moveTo>
                    <a:pt x="1" y="0"/>
                  </a:moveTo>
                  <a:lnTo>
                    <a:pt x="1" y="1"/>
                  </a:lnTo>
                  <a:lnTo>
                    <a:pt x="1" y="3"/>
                  </a:lnTo>
                  <a:lnTo>
                    <a:pt x="0" y="3"/>
                  </a:lnTo>
                  <a:lnTo>
                    <a:pt x="0" y="5"/>
                  </a:lnTo>
                  <a:lnTo>
                    <a:pt x="1" y="5"/>
                  </a:lnTo>
                  <a:lnTo>
                    <a:pt x="0" y="5"/>
                  </a:lnTo>
                  <a:lnTo>
                    <a:pt x="0" y="7"/>
                  </a:lnTo>
                  <a:lnTo>
                    <a:pt x="1" y="7"/>
                  </a:lnTo>
                  <a:lnTo>
                    <a:pt x="1" y="8"/>
                  </a:lnTo>
                  <a:lnTo>
                    <a:pt x="0" y="8"/>
                  </a:lnTo>
                  <a:lnTo>
                    <a:pt x="0" y="10"/>
                  </a:lnTo>
                  <a:lnTo>
                    <a:pt x="1" y="10"/>
                  </a:lnTo>
                  <a:lnTo>
                    <a:pt x="0" y="10"/>
                  </a:lnTo>
                  <a:lnTo>
                    <a:pt x="0" y="12"/>
                  </a:lnTo>
                  <a:lnTo>
                    <a:pt x="0" y="14"/>
                  </a:lnTo>
                  <a:lnTo>
                    <a:pt x="1" y="14"/>
                  </a:lnTo>
                  <a:lnTo>
                    <a:pt x="1" y="15"/>
                  </a:lnTo>
                  <a:lnTo>
                    <a:pt x="3" y="15"/>
                  </a:lnTo>
                  <a:lnTo>
                    <a:pt x="3" y="14"/>
                  </a:lnTo>
                  <a:lnTo>
                    <a:pt x="5" y="14"/>
                  </a:lnTo>
                  <a:lnTo>
                    <a:pt x="5" y="12"/>
                  </a:lnTo>
                  <a:lnTo>
                    <a:pt x="6" y="12"/>
                  </a:lnTo>
                  <a:lnTo>
                    <a:pt x="6" y="10"/>
                  </a:lnTo>
                  <a:lnTo>
                    <a:pt x="6" y="8"/>
                  </a:lnTo>
                  <a:lnTo>
                    <a:pt x="6" y="7"/>
                  </a:lnTo>
                  <a:lnTo>
                    <a:pt x="8" y="7"/>
                  </a:lnTo>
                  <a:lnTo>
                    <a:pt x="6" y="7"/>
                  </a:lnTo>
                  <a:lnTo>
                    <a:pt x="6" y="5"/>
                  </a:lnTo>
                  <a:lnTo>
                    <a:pt x="6" y="3"/>
                  </a:lnTo>
                  <a:lnTo>
                    <a:pt x="5" y="3"/>
                  </a:lnTo>
                  <a:lnTo>
                    <a:pt x="3" y="3"/>
                  </a:lnTo>
                  <a:lnTo>
                    <a:pt x="3" y="1"/>
                  </a:lnTo>
                  <a:lnTo>
                    <a:pt x="1" y="1"/>
                  </a:lnTo>
                  <a:lnTo>
                    <a:pt x="1" y="0"/>
                  </a:lnTo>
                  <a:close/>
                </a:path>
              </a:pathLst>
            </a:custGeom>
            <a:solidFill>
              <a:srgbClr val="8F5C2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61" name="Freeform 337"/>
            <p:cNvSpPr>
              <a:spLocks/>
            </p:cNvSpPr>
            <p:nvPr/>
          </p:nvSpPr>
          <p:spPr bwMode="auto">
            <a:xfrm>
              <a:off x="1227" y="1398"/>
              <a:ext cx="17" cy="13"/>
            </a:xfrm>
            <a:custGeom>
              <a:avLst/>
              <a:gdLst>
                <a:gd name="T0" fmla="*/ 0 w 17"/>
                <a:gd name="T1" fmla="*/ 5 h 13"/>
                <a:gd name="T2" fmla="*/ 0 w 17"/>
                <a:gd name="T3" fmla="*/ 7 h 13"/>
                <a:gd name="T4" fmla="*/ 0 w 17"/>
                <a:gd name="T5" fmla="*/ 8 h 13"/>
                <a:gd name="T6" fmla="*/ 0 w 17"/>
                <a:gd name="T7" fmla="*/ 10 h 13"/>
                <a:gd name="T8" fmla="*/ 1 w 17"/>
                <a:gd name="T9" fmla="*/ 10 h 13"/>
                <a:gd name="T10" fmla="*/ 1 w 17"/>
                <a:gd name="T11" fmla="*/ 12 h 13"/>
                <a:gd name="T12" fmla="*/ 1 w 17"/>
                <a:gd name="T13" fmla="*/ 13 h 13"/>
                <a:gd name="T14" fmla="*/ 3 w 17"/>
                <a:gd name="T15" fmla="*/ 13 h 13"/>
                <a:gd name="T16" fmla="*/ 5 w 17"/>
                <a:gd name="T17" fmla="*/ 13 h 13"/>
                <a:gd name="T18" fmla="*/ 7 w 17"/>
                <a:gd name="T19" fmla="*/ 13 h 13"/>
                <a:gd name="T20" fmla="*/ 8 w 17"/>
                <a:gd name="T21" fmla="*/ 13 h 13"/>
                <a:gd name="T22" fmla="*/ 10 w 17"/>
                <a:gd name="T23" fmla="*/ 13 h 13"/>
                <a:gd name="T24" fmla="*/ 12 w 17"/>
                <a:gd name="T25" fmla="*/ 13 h 13"/>
                <a:gd name="T26" fmla="*/ 14 w 17"/>
                <a:gd name="T27" fmla="*/ 13 h 13"/>
                <a:gd name="T28" fmla="*/ 15 w 17"/>
                <a:gd name="T29" fmla="*/ 13 h 13"/>
                <a:gd name="T30" fmla="*/ 17 w 17"/>
                <a:gd name="T31" fmla="*/ 13 h 13"/>
                <a:gd name="T32" fmla="*/ 17 w 17"/>
                <a:gd name="T33" fmla="*/ 12 h 13"/>
                <a:gd name="T34" fmla="*/ 15 w 17"/>
                <a:gd name="T35" fmla="*/ 12 h 13"/>
                <a:gd name="T36" fmla="*/ 15 w 17"/>
                <a:gd name="T37" fmla="*/ 10 h 13"/>
                <a:gd name="T38" fmla="*/ 14 w 17"/>
                <a:gd name="T39" fmla="*/ 10 h 13"/>
                <a:gd name="T40" fmla="*/ 14 w 17"/>
                <a:gd name="T41" fmla="*/ 8 h 13"/>
                <a:gd name="T42" fmla="*/ 12 w 17"/>
                <a:gd name="T43" fmla="*/ 8 h 13"/>
                <a:gd name="T44" fmla="*/ 10 w 17"/>
                <a:gd name="T45" fmla="*/ 7 h 13"/>
                <a:gd name="T46" fmla="*/ 8 w 17"/>
                <a:gd name="T47" fmla="*/ 5 h 13"/>
                <a:gd name="T48" fmla="*/ 7 w 17"/>
                <a:gd name="T49" fmla="*/ 5 h 13"/>
                <a:gd name="T50" fmla="*/ 7 w 17"/>
                <a:gd name="T51" fmla="*/ 3 h 13"/>
                <a:gd name="T52" fmla="*/ 5 w 17"/>
                <a:gd name="T53" fmla="*/ 3 h 13"/>
                <a:gd name="T54" fmla="*/ 5 w 17"/>
                <a:gd name="T55" fmla="*/ 1 h 13"/>
                <a:gd name="T56" fmla="*/ 5 w 17"/>
                <a:gd name="T57" fmla="*/ 0 h 13"/>
                <a:gd name="T58" fmla="*/ 5 w 17"/>
                <a:gd name="T59" fmla="*/ 1 h 13"/>
                <a:gd name="T60" fmla="*/ 5 w 17"/>
                <a:gd name="T61" fmla="*/ 3 h 13"/>
                <a:gd name="T62" fmla="*/ 3 w 17"/>
                <a:gd name="T63" fmla="*/ 3 h 13"/>
                <a:gd name="T64" fmla="*/ 3 w 17"/>
                <a:gd name="T65" fmla="*/ 5 h 13"/>
                <a:gd name="T66" fmla="*/ 1 w 17"/>
                <a:gd name="T67" fmla="*/ 5 h 13"/>
                <a:gd name="T68" fmla="*/ 1 w 17"/>
                <a:gd name="T69" fmla="*/ 3 h 13"/>
                <a:gd name="T70" fmla="*/ 1 w 17"/>
                <a:gd name="T71" fmla="*/ 5 h 13"/>
                <a:gd name="T72" fmla="*/ 0 w 17"/>
                <a:gd name="T73"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 h="13">
                  <a:moveTo>
                    <a:pt x="0" y="5"/>
                  </a:moveTo>
                  <a:lnTo>
                    <a:pt x="0" y="7"/>
                  </a:lnTo>
                  <a:lnTo>
                    <a:pt x="0" y="8"/>
                  </a:lnTo>
                  <a:lnTo>
                    <a:pt x="0" y="10"/>
                  </a:lnTo>
                  <a:lnTo>
                    <a:pt x="1" y="10"/>
                  </a:lnTo>
                  <a:lnTo>
                    <a:pt x="1" y="12"/>
                  </a:lnTo>
                  <a:lnTo>
                    <a:pt x="1" y="13"/>
                  </a:lnTo>
                  <a:lnTo>
                    <a:pt x="3" y="13"/>
                  </a:lnTo>
                  <a:lnTo>
                    <a:pt x="5" y="13"/>
                  </a:lnTo>
                  <a:lnTo>
                    <a:pt x="7" y="13"/>
                  </a:lnTo>
                  <a:lnTo>
                    <a:pt x="8" y="13"/>
                  </a:lnTo>
                  <a:lnTo>
                    <a:pt x="10" y="13"/>
                  </a:lnTo>
                  <a:lnTo>
                    <a:pt x="12" y="13"/>
                  </a:lnTo>
                  <a:lnTo>
                    <a:pt x="14" y="13"/>
                  </a:lnTo>
                  <a:lnTo>
                    <a:pt x="15" y="13"/>
                  </a:lnTo>
                  <a:lnTo>
                    <a:pt x="17" y="13"/>
                  </a:lnTo>
                  <a:lnTo>
                    <a:pt x="17" y="12"/>
                  </a:lnTo>
                  <a:lnTo>
                    <a:pt x="15" y="12"/>
                  </a:lnTo>
                  <a:lnTo>
                    <a:pt x="15" y="10"/>
                  </a:lnTo>
                  <a:lnTo>
                    <a:pt x="14" y="10"/>
                  </a:lnTo>
                  <a:lnTo>
                    <a:pt x="14" y="8"/>
                  </a:lnTo>
                  <a:lnTo>
                    <a:pt x="12" y="8"/>
                  </a:lnTo>
                  <a:lnTo>
                    <a:pt x="10" y="7"/>
                  </a:lnTo>
                  <a:lnTo>
                    <a:pt x="8" y="5"/>
                  </a:lnTo>
                  <a:lnTo>
                    <a:pt x="7" y="5"/>
                  </a:lnTo>
                  <a:lnTo>
                    <a:pt x="7" y="3"/>
                  </a:lnTo>
                  <a:lnTo>
                    <a:pt x="5" y="3"/>
                  </a:lnTo>
                  <a:lnTo>
                    <a:pt x="5" y="1"/>
                  </a:lnTo>
                  <a:lnTo>
                    <a:pt x="5" y="0"/>
                  </a:lnTo>
                  <a:lnTo>
                    <a:pt x="5" y="1"/>
                  </a:lnTo>
                  <a:lnTo>
                    <a:pt x="5" y="3"/>
                  </a:lnTo>
                  <a:lnTo>
                    <a:pt x="3" y="3"/>
                  </a:lnTo>
                  <a:lnTo>
                    <a:pt x="3" y="5"/>
                  </a:lnTo>
                  <a:lnTo>
                    <a:pt x="1" y="5"/>
                  </a:lnTo>
                  <a:lnTo>
                    <a:pt x="1" y="3"/>
                  </a:lnTo>
                  <a:lnTo>
                    <a:pt x="1" y="5"/>
                  </a:lnTo>
                  <a:lnTo>
                    <a:pt x="0" y="5"/>
                  </a:lnTo>
                  <a:close/>
                </a:path>
              </a:pathLst>
            </a:custGeom>
            <a:solidFill>
              <a:srgbClr val="8F5C2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62" name="Freeform 338"/>
            <p:cNvSpPr>
              <a:spLocks/>
            </p:cNvSpPr>
            <p:nvPr/>
          </p:nvSpPr>
          <p:spPr bwMode="auto">
            <a:xfrm>
              <a:off x="1185" y="1380"/>
              <a:ext cx="21" cy="25"/>
            </a:xfrm>
            <a:custGeom>
              <a:avLst/>
              <a:gdLst>
                <a:gd name="T0" fmla="*/ 7 w 21"/>
                <a:gd name="T1" fmla="*/ 7 h 25"/>
                <a:gd name="T2" fmla="*/ 9 w 21"/>
                <a:gd name="T3" fmla="*/ 5 h 25"/>
                <a:gd name="T4" fmla="*/ 7 w 21"/>
                <a:gd name="T5" fmla="*/ 4 h 25"/>
                <a:gd name="T6" fmla="*/ 5 w 21"/>
                <a:gd name="T7" fmla="*/ 2 h 25"/>
                <a:gd name="T8" fmla="*/ 3 w 21"/>
                <a:gd name="T9" fmla="*/ 4 h 25"/>
                <a:gd name="T10" fmla="*/ 0 w 21"/>
                <a:gd name="T11" fmla="*/ 4 h 25"/>
                <a:gd name="T12" fmla="*/ 0 w 21"/>
                <a:gd name="T13" fmla="*/ 7 h 25"/>
                <a:gd name="T14" fmla="*/ 0 w 21"/>
                <a:gd name="T15" fmla="*/ 11 h 25"/>
                <a:gd name="T16" fmla="*/ 2 w 21"/>
                <a:gd name="T17" fmla="*/ 12 h 25"/>
                <a:gd name="T18" fmla="*/ 3 w 21"/>
                <a:gd name="T19" fmla="*/ 14 h 25"/>
                <a:gd name="T20" fmla="*/ 7 w 21"/>
                <a:gd name="T21" fmla="*/ 14 h 25"/>
                <a:gd name="T22" fmla="*/ 10 w 21"/>
                <a:gd name="T23" fmla="*/ 14 h 25"/>
                <a:gd name="T24" fmla="*/ 12 w 21"/>
                <a:gd name="T25" fmla="*/ 12 h 25"/>
                <a:gd name="T26" fmla="*/ 12 w 21"/>
                <a:gd name="T27" fmla="*/ 9 h 25"/>
                <a:gd name="T28" fmla="*/ 14 w 21"/>
                <a:gd name="T29" fmla="*/ 7 h 25"/>
                <a:gd name="T30" fmla="*/ 14 w 21"/>
                <a:gd name="T31" fmla="*/ 4 h 25"/>
                <a:gd name="T32" fmla="*/ 17 w 21"/>
                <a:gd name="T33" fmla="*/ 4 h 25"/>
                <a:gd name="T34" fmla="*/ 19 w 21"/>
                <a:gd name="T35" fmla="*/ 5 h 25"/>
                <a:gd name="T36" fmla="*/ 17 w 21"/>
                <a:gd name="T37" fmla="*/ 7 h 25"/>
                <a:gd name="T38" fmla="*/ 16 w 21"/>
                <a:gd name="T39" fmla="*/ 9 h 25"/>
                <a:gd name="T40" fmla="*/ 16 w 21"/>
                <a:gd name="T41" fmla="*/ 12 h 25"/>
                <a:gd name="T42" fmla="*/ 16 w 21"/>
                <a:gd name="T43" fmla="*/ 16 h 25"/>
                <a:gd name="T44" fmla="*/ 16 w 21"/>
                <a:gd name="T45" fmla="*/ 19 h 25"/>
                <a:gd name="T46" fmla="*/ 16 w 21"/>
                <a:gd name="T47" fmla="*/ 23 h 25"/>
                <a:gd name="T48" fmla="*/ 14 w 21"/>
                <a:gd name="T49" fmla="*/ 21 h 25"/>
                <a:gd name="T50" fmla="*/ 14 w 21"/>
                <a:gd name="T51" fmla="*/ 18 h 25"/>
                <a:gd name="T52" fmla="*/ 14 w 21"/>
                <a:gd name="T53" fmla="*/ 18 h 25"/>
                <a:gd name="T54" fmla="*/ 14 w 21"/>
                <a:gd name="T55" fmla="*/ 14 h 25"/>
                <a:gd name="T56" fmla="*/ 12 w 21"/>
                <a:gd name="T57" fmla="*/ 12 h 25"/>
                <a:gd name="T58" fmla="*/ 12 w 21"/>
                <a:gd name="T59" fmla="*/ 16 h 25"/>
                <a:gd name="T60" fmla="*/ 12 w 21"/>
                <a:gd name="T61" fmla="*/ 19 h 25"/>
                <a:gd name="T62" fmla="*/ 12 w 21"/>
                <a:gd name="T63" fmla="*/ 19 h 25"/>
                <a:gd name="T64" fmla="*/ 10 w 21"/>
                <a:gd name="T65" fmla="*/ 18 h 25"/>
                <a:gd name="T66" fmla="*/ 9 w 21"/>
                <a:gd name="T67" fmla="*/ 16 h 25"/>
                <a:gd name="T68" fmla="*/ 7 w 21"/>
                <a:gd name="T69" fmla="*/ 19 h 25"/>
                <a:gd name="T70" fmla="*/ 9 w 21"/>
                <a:gd name="T71" fmla="*/ 21 h 25"/>
                <a:gd name="T72" fmla="*/ 10 w 21"/>
                <a:gd name="T73" fmla="*/ 23 h 25"/>
                <a:gd name="T74" fmla="*/ 12 w 21"/>
                <a:gd name="T75" fmla="*/ 25 h 25"/>
                <a:gd name="T76" fmla="*/ 16 w 21"/>
                <a:gd name="T77" fmla="*/ 25 h 25"/>
                <a:gd name="T78" fmla="*/ 17 w 21"/>
                <a:gd name="T79" fmla="*/ 23 h 25"/>
                <a:gd name="T80" fmla="*/ 17 w 21"/>
                <a:gd name="T81" fmla="*/ 19 h 25"/>
                <a:gd name="T82" fmla="*/ 17 w 21"/>
                <a:gd name="T83" fmla="*/ 16 h 25"/>
                <a:gd name="T84" fmla="*/ 17 w 21"/>
                <a:gd name="T85" fmla="*/ 12 h 25"/>
                <a:gd name="T86" fmla="*/ 19 w 21"/>
                <a:gd name="T87" fmla="*/ 11 h 25"/>
                <a:gd name="T88" fmla="*/ 21 w 21"/>
                <a:gd name="T89" fmla="*/ 9 h 25"/>
                <a:gd name="T90" fmla="*/ 21 w 21"/>
                <a:gd name="T91" fmla="*/ 5 h 25"/>
                <a:gd name="T92" fmla="*/ 19 w 21"/>
                <a:gd name="T93" fmla="*/ 4 h 25"/>
                <a:gd name="T94" fmla="*/ 17 w 21"/>
                <a:gd name="T95" fmla="*/ 2 h 25"/>
                <a:gd name="T96" fmla="*/ 16 w 21"/>
                <a:gd name="T97" fmla="*/ 0 h 25"/>
                <a:gd name="T98" fmla="*/ 14 w 21"/>
                <a:gd name="T99" fmla="*/ 2 h 25"/>
                <a:gd name="T100" fmla="*/ 12 w 21"/>
                <a:gd name="T101" fmla="*/ 4 h 25"/>
                <a:gd name="T102" fmla="*/ 10 w 21"/>
                <a:gd name="T103" fmla="*/ 5 h 25"/>
                <a:gd name="T104" fmla="*/ 10 w 21"/>
                <a:gd name="T105" fmla="*/ 9 h 25"/>
                <a:gd name="T106" fmla="*/ 7 w 21"/>
                <a:gd name="T107" fmla="*/ 11 h 25"/>
                <a:gd name="T108" fmla="*/ 5 w 21"/>
                <a:gd name="T109" fmla="*/ 12 h 25"/>
                <a:gd name="T110" fmla="*/ 3 w 21"/>
                <a:gd name="T111" fmla="*/ 11 h 25"/>
                <a:gd name="T112" fmla="*/ 2 w 21"/>
                <a:gd name="T113" fmla="*/ 9 h 25"/>
                <a:gd name="T114" fmla="*/ 2 w 21"/>
                <a:gd name="T115" fmla="*/ 5 h 25"/>
                <a:gd name="T116" fmla="*/ 5 w 21"/>
                <a:gd name="T117" fmla="*/ 5 h 25"/>
                <a:gd name="T118" fmla="*/ 5 w 21"/>
                <a:gd name="T11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 h="25">
                  <a:moveTo>
                    <a:pt x="7" y="9"/>
                  </a:moveTo>
                  <a:lnTo>
                    <a:pt x="7" y="7"/>
                  </a:lnTo>
                  <a:lnTo>
                    <a:pt x="9" y="7"/>
                  </a:lnTo>
                  <a:lnTo>
                    <a:pt x="9" y="5"/>
                  </a:lnTo>
                  <a:lnTo>
                    <a:pt x="7" y="5"/>
                  </a:lnTo>
                  <a:lnTo>
                    <a:pt x="7" y="4"/>
                  </a:lnTo>
                  <a:lnTo>
                    <a:pt x="5" y="4"/>
                  </a:lnTo>
                  <a:lnTo>
                    <a:pt x="5" y="2"/>
                  </a:lnTo>
                  <a:lnTo>
                    <a:pt x="3" y="2"/>
                  </a:lnTo>
                  <a:lnTo>
                    <a:pt x="3" y="4"/>
                  </a:lnTo>
                  <a:lnTo>
                    <a:pt x="2" y="4"/>
                  </a:lnTo>
                  <a:lnTo>
                    <a:pt x="0" y="4"/>
                  </a:lnTo>
                  <a:lnTo>
                    <a:pt x="0" y="5"/>
                  </a:lnTo>
                  <a:lnTo>
                    <a:pt x="0" y="7"/>
                  </a:lnTo>
                  <a:lnTo>
                    <a:pt x="0" y="9"/>
                  </a:lnTo>
                  <a:lnTo>
                    <a:pt x="0" y="11"/>
                  </a:lnTo>
                  <a:lnTo>
                    <a:pt x="2" y="11"/>
                  </a:lnTo>
                  <a:lnTo>
                    <a:pt x="2" y="12"/>
                  </a:lnTo>
                  <a:lnTo>
                    <a:pt x="3" y="12"/>
                  </a:lnTo>
                  <a:lnTo>
                    <a:pt x="3" y="14"/>
                  </a:lnTo>
                  <a:lnTo>
                    <a:pt x="5" y="14"/>
                  </a:lnTo>
                  <a:lnTo>
                    <a:pt x="7" y="14"/>
                  </a:lnTo>
                  <a:lnTo>
                    <a:pt x="9" y="14"/>
                  </a:lnTo>
                  <a:lnTo>
                    <a:pt x="10" y="14"/>
                  </a:lnTo>
                  <a:lnTo>
                    <a:pt x="10" y="12"/>
                  </a:lnTo>
                  <a:lnTo>
                    <a:pt x="12" y="12"/>
                  </a:lnTo>
                  <a:lnTo>
                    <a:pt x="12" y="11"/>
                  </a:lnTo>
                  <a:lnTo>
                    <a:pt x="12" y="9"/>
                  </a:lnTo>
                  <a:lnTo>
                    <a:pt x="12" y="7"/>
                  </a:lnTo>
                  <a:lnTo>
                    <a:pt x="14" y="7"/>
                  </a:lnTo>
                  <a:lnTo>
                    <a:pt x="14" y="5"/>
                  </a:lnTo>
                  <a:lnTo>
                    <a:pt x="14" y="4"/>
                  </a:lnTo>
                  <a:lnTo>
                    <a:pt x="16" y="4"/>
                  </a:lnTo>
                  <a:lnTo>
                    <a:pt x="17" y="4"/>
                  </a:lnTo>
                  <a:lnTo>
                    <a:pt x="17" y="5"/>
                  </a:lnTo>
                  <a:lnTo>
                    <a:pt x="19" y="5"/>
                  </a:lnTo>
                  <a:lnTo>
                    <a:pt x="19" y="7"/>
                  </a:lnTo>
                  <a:lnTo>
                    <a:pt x="17" y="7"/>
                  </a:lnTo>
                  <a:lnTo>
                    <a:pt x="17" y="9"/>
                  </a:lnTo>
                  <a:lnTo>
                    <a:pt x="16" y="9"/>
                  </a:lnTo>
                  <a:lnTo>
                    <a:pt x="16" y="11"/>
                  </a:lnTo>
                  <a:lnTo>
                    <a:pt x="16" y="12"/>
                  </a:lnTo>
                  <a:lnTo>
                    <a:pt x="16" y="14"/>
                  </a:lnTo>
                  <a:lnTo>
                    <a:pt x="16" y="16"/>
                  </a:lnTo>
                  <a:lnTo>
                    <a:pt x="16" y="18"/>
                  </a:lnTo>
                  <a:lnTo>
                    <a:pt x="16" y="19"/>
                  </a:lnTo>
                  <a:lnTo>
                    <a:pt x="16" y="21"/>
                  </a:lnTo>
                  <a:lnTo>
                    <a:pt x="16" y="23"/>
                  </a:lnTo>
                  <a:lnTo>
                    <a:pt x="16" y="21"/>
                  </a:lnTo>
                  <a:lnTo>
                    <a:pt x="14" y="21"/>
                  </a:lnTo>
                  <a:lnTo>
                    <a:pt x="14" y="19"/>
                  </a:lnTo>
                  <a:lnTo>
                    <a:pt x="14" y="18"/>
                  </a:lnTo>
                  <a:lnTo>
                    <a:pt x="16" y="18"/>
                  </a:lnTo>
                  <a:lnTo>
                    <a:pt x="14" y="18"/>
                  </a:lnTo>
                  <a:lnTo>
                    <a:pt x="14" y="16"/>
                  </a:lnTo>
                  <a:lnTo>
                    <a:pt x="14" y="14"/>
                  </a:lnTo>
                  <a:lnTo>
                    <a:pt x="12" y="14"/>
                  </a:lnTo>
                  <a:lnTo>
                    <a:pt x="12" y="12"/>
                  </a:lnTo>
                  <a:lnTo>
                    <a:pt x="12" y="14"/>
                  </a:lnTo>
                  <a:lnTo>
                    <a:pt x="12" y="16"/>
                  </a:lnTo>
                  <a:lnTo>
                    <a:pt x="12" y="18"/>
                  </a:lnTo>
                  <a:lnTo>
                    <a:pt x="12" y="19"/>
                  </a:lnTo>
                  <a:lnTo>
                    <a:pt x="12" y="21"/>
                  </a:lnTo>
                  <a:lnTo>
                    <a:pt x="12" y="19"/>
                  </a:lnTo>
                  <a:lnTo>
                    <a:pt x="12" y="18"/>
                  </a:lnTo>
                  <a:lnTo>
                    <a:pt x="10" y="18"/>
                  </a:lnTo>
                  <a:lnTo>
                    <a:pt x="10" y="16"/>
                  </a:lnTo>
                  <a:lnTo>
                    <a:pt x="9" y="16"/>
                  </a:lnTo>
                  <a:lnTo>
                    <a:pt x="9" y="18"/>
                  </a:lnTo>
                  <a:lnTo>
                    <a:pt x="7" y="19"/>
                  </a:lnTo>
                  <a:lnTo>
                    <a:pt x="7" y="21"/>
                  </a:lnTo>
                  <a:lnTo>
                    <a:pt x="9" y="21"/>
                  </a:lnTo>
                  <a:lnTo>
                    <a:pt x="9" y="23"/>
                  </a:lnTo>
                  <a:lnTo>
                    <a:pt x="10" y="23"/>
                  </a:lnTo>
                  <a:lnTo>
                    <a:pt x="10" y="25"/>
                  </a:lnTo>
                  <a:lnTo>
                    <a:pt x="12" y="25"/>
                  </a:lnTo>
                  <a:lnTo>
                    <a:pt x="14" y="25"/>
                  </a:lnTo>
                  <a:lnTo>
                    <a:pt x="16" y="25"/>
                  </a:lnTo>
                  <a:lnTo>
                    <a:pt x="17" y="25"/>
                  </a:lnTo>
                  <a:lnTo>
                    <a:pt x="17" y="23"/>
                  </a:lnTo>
                  <a:lnTo>
                    <a:pt x="17" y="21"/>
                  </a:lnTo>
                  <a:lnTo>
                    <a:pt x="17" y="19"/>
                  </a:lnTo>
                  <a:lnTo>
                    <a:pt x="17" y="18"/>
                  </a:lnTo>
                  <a:lnTo>
                    <a:pt x="17" y="16"/>
                  </a:lnTo>
                  <a:lnTo>
                    <a:pt x="17" y="14"/>
                  </a:lnTo>
                  <a:lnTo>
                    <a:pt x="17" y="12"/>
                  </a:lnTo>
                  <a:lnTo>
                    <a:pt x="17" y="11"/>
                  </a:lnTo>
                  <a:lnTo>
                    <a:pt x="19" y="11"/>
                  </a:lnTo>
                  <a:lnTo>
                    <a:pt x="19" y="9"/>
                  </a:lnTo>
                  <a:lnTo>
                    <a:pt x="21" y="9"/>
                  </a:lnTo>
                  <a:lnTo>
                    <a:pt x="21" y="7"/>
                  </a:lnTo>
                  <a:lnTo>
                    <a:pt x="21" y="5"/>
                  </a:lnTo>
                  <a:lnTo>
                    <a:pt x="21" y="4"/>
                  </a:lnTo>
                  <a:lnTo>
                    <a:pt x="19" y="4"/>
                  </a:lnTo>
                  <a:lnTo>
                    <a:pt x="19" y="2"/>
                  </a:lnTo>
                  <a:lnTo>
                    <a:pt x="17" y="2"/>
                  </a:lnTo>
                  <a:lnTo>
                    <a:pt x="16" y="2"/>
                  </a:lnTo>
                  <a:lnTo>
                    <a:pt x="16" y="0"/>
                  </a:lnTo>
                  <a:lnTo>
                    <a:pt x="14" y="0"/>
                  </a:lnTo>
                  <a:lnTo>
                    <a:pt x="14" y="2"/>
                  </a:lnTo>
                  <a:lnTo>
                    <a:pt x="12" y="2"/>
                  </a:lnTo>
                  <a:lnTo>
                    <a:pt x="12" y="4"/>
                  </a:lnTo>
                  <a:lnTo>
                    <a:pt x="12" y="5"/>
                  </a:lnTo>
                  <a:lnTo>
                    <a:pt x="10" y="5"/>
                  </a:lnTo>
                  <a:lnTo>
                    <a:pt x="10" y="7"/>
                  </a:lnTo>
                  <a:lnTo>
                    <a:pt x="10" y="9"/>
                  </a:lnTo>
                  <a:lnTo>
                    <a:pt x="9" y="11"/>
                  </a:lnTo>
                  <a:lnTo>
                    <a:pt x="7" y="11"/>
                  </a:lnTo>
                  <a:lnTo>
                    <a:pt x="7" y="12"/>
                  </a:lnTo>
                  <a:lnTo>
                    <a:pt x="5" y="12"/>
                  </a:lnTo>
                  <a:lnTo>
                    <a:pt x="5" y="11"/>
                  </a:lnTo>
                  <a:lnTo>
                    <a:pt x="3" y="11"/>
                  </a:lnTo>
                  <a:lnTo>
                    <a:pt x="3" y="9"/>
                  </a:lnTo>
                  <a:lnTo>
                    <a:pt x="2" y="9"/>
                  </a:lnTo>
                  <a:lnTo>
                    <a:pt x="2" y="7"/>
                  </a:lnTo>
                  <a:lnTo>
                    <a:pt x="2" y="5"/>
                  </a:lnTo>
                  <a:lnTo>
                    <a:pt x="3" y="5"/>
                  </a:lnTo>
                  <a:lnTo>
                    <a:pt x="5" y="5"/>
                  </a:lnTo>
                  <a:lnTo>
                    <a:pt x="5" y="7"/>
                  </a:lnTo>
                  <a:lnTo>
                    <a:pt x="5" y="9"/>
                  </a:lnTo>
                  <a:lnTo>
                    <a:pt x="7" y="9"/>
                  </a:lnTo>
                  <a:close/>
                </a:path>
              </a:pathLst>
            </a:custGeom>
            <a:solidFill>
              <a:srgbClr val="A5E57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63" name="Freeform 339"/>
            <p:cNvSpPr>
              <a:spLocks noEditPoints="1"/>
            </p:cNvSpPr>
            <p:nvPr/>
          </p:nvSpPr>
          <p:spPr bwMode="auto">
            <a:xfrm>
              <a:off x="1199" y="1387"/>
              <a:ext cx="3" cy="5"/>
            </a:xfrm>
            <a:custGeom>
              <a:avLst/>
              <a:gdLst>
                <a:gd name="T0" fmla="*/ 2 w 3"/>
                <a:gd name="T1" fmla="*/ 0 h 5"/>
                <a:gd name="T2" fmla="*/ 3 w 3"/>
                <a:gd name="T3" fmla="*/ 0 h 5"/>
                <a:gd name="T4" fmla="*/ 3 w 3"/>
                <a:gd name="T5" fmla="*/ 2 h 5"/>
                <a:gd name="T6" fmla="*/ 2 w 3"/>
                <a:gd name="T7" fmla="*/ 2 h 5"/>
                <a:gd name="T8" fmla="*/ 2 w 3"/>
                <a:gd name="T9" fmla="*/ 0 h 5"/>
                <a:gd name="T10" fmla="*/ 2 w 3"/>
                <a:gd name="T11" fmla="*/ 2 h 5"/>
                <a:gd name="T12" fmla="*/ 2 w 3"/>
                <a:gd name="T13" fmla="*/ 4 h 5"/>
                <a:gd name="T14" fmla="*/ 3 w 3"/>
                <a:gd name="T15" fmla="*/ 4 h 5"/>
                <a:gd name="T16" fmla="*/ 2 w 3"/>
                <a:gd name="T17" fmla="*/ 4 h 5"/>
                <a:gd name="T18" fmla="*/ 0 w 3"/>
                <a:gd name="T19" fmla="*/ 4 h 5"/>
                <a:gd name="T20" fmla="*/ 0 w 3"/>
                <a:gd name="T21" fmla="*/ 2 h 5"/>
                <a:gd name="T22" fmla="*/ 2 w 3"/>
                <a:gd name="T23" fmla="*/ 2 h 5"/>
                <a:gd name="T24" fmla="*/ 0 w 3"/>
                <a:gd name="T25" fmla="*/ 4 h 5"/>
                <a:gd name="T26" fmla="*/ 2 w 3"/>
                <a:gd name="T27" fmla="*/ 4 h 5"/>
                <a:gd name="T28" fmla="*/ 2 w 3"/>
                <a:gd name="T29" fmla="*/ 5 h 5"/>
                <a:gd name="T30" fmla="*/ 0 w 3"/>
                <a:gd name="T31" fmla="*/ 5 h 5"/>
                <a:gd name="T32" fmla="*/ 0 w 3"/>
                <a:gd name="T3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 h="5">
                  <a:moveTo>
                    <a:pt x="2" y="0"/>
                  </a:moveTo>
                  <a:lnTo>
                    <a:pt x="3" y="0"/>
                  </a:lnTo>
                  <a:lnTo>
                    <a:pt x="3" y="2"/>
                  </a:lnTo>
                  <a:lnTo>
                    <a:pt x="2" y="2"/>
                  </a:lnTo>
                  <a:lnTo>
                    <a:pt x="2" y="0"/>
                  </a:lnTo>
                  <a:close/>
                  <a:moveTo>
                    <a:pt x="2" y="2"/>
                  </a:moveTo>
                  <a:lnTo>
                    <a:pt x="2" y="4"/>
                  </a:lnTo>
                  <a:lnTo>
                    <a:pt x="3" y="4"/>
                  </a:lnTo>
                  <a:lnTo>
                    <a:pt x="2" y="4"/>
                  </a:lnTo>
                  <a:lnTo>
                    <a:pt x="0" y="4"/>
                  </a:lnTo>
                  <a:lnTo>
                    <a:pt x="0" y="2"/>
                  </a:lnTo>
                  <a:lnTo>
                    <a:pt x="2" y="2"/>
                  </a:lnTo>
                  <a:close/>
                  <a:moveTo>
                    <a:pt x="0" y="4"/>
                  </a:moveTo>
                  <a:lnTo>
                    <a:pt x="2" y="4"/>
                  </a:lnTo>
                  <a:lnTo>
                    <a:pt x="2" y="5"/>
                  </a:lnTo>
                  <a:lnTo>
                    <a:pt x="0" y="5"/>
                  </a:lnTo>
                  <a:lnTo>
                    <a:pt x="0"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64" name="Freeform 340"/>
            <p:cNvSpPr>
              <a:spLocks/>
            </p:cNvSpPr>
            <p:nvPr/>
          </p:nvSpPr>
          <p:spPr bwMode="auto">
            <a:xfrm>
              <a:off x="1201" y="1410"/>
              <a:ext cx="29" cy="14"/>
            </a:xfrm>
            <a:custGeom>
              <a:avLst/>
              <a:gdLst>
                <a:gd name="T0" fmla="*/ 8 w 29"/>
                <a:gd name="T1" fmla="*/ 5 h 14"/>
                <a:gd name="T2" fmla="*/ 7 w 29"/>
                <a:gd name="T3" fmla="*/ 5 h 14"/>
                <a:gd name="T4" fmla="*/ 7 w 29"/>
                <a:gd name="T5" fmla="*/ 7 h 14"/>
                <a:gd name="T6" fmla="*/ 5 w 29"/>
                <a:gd name="T7" fmla="*/ 7 h 14"/>
                <a:gd name="T8" fmla="*/ 5 w 29"/>
                <a:gd name="T9" fmla="*/ 8 h 14"/>
                <a:gd name="T10" fmla="*/ 3 w 29"/>
                <a:gd name="T11" fmla="*/ 8 h 14"/>
                <a:gd name="T12" fmla="*/ 3 w 29"/>
                <a:gd name="T13" fmla="*/ 10 h 14"/>
                <a:gd name="T14" fmla="*/ 1 w 29"/>
                <a:gd name="T15" fmla="*/ 10 h 14"/>
                <a:gd name="T16" fmla="*/ 1 w 29"/>
                <a:gd name="T17" fmla="*/ 12 h 14"/>
                <a:gd name="T18" fmla="*/ 0 w 29"/>
                <a:gd name="T19" fmla="*/ 12 h 14"/>
                <a:gd name="T20" fmla="*/ 0 w 29"/>
                <a:gd name="T21" fmla="*/ 14 h 14"/>
                <a:gd name="T22" fmla="*/ 1 w 29"/>
                <a:gd name="T23" fmla="*/ 14 h 14"/>
                <a:gd name="T24" fmla="*/ 3 w 29"/>
                <a:gd name="T25" fmla="*/ 14 h 14"/>
                <a:gd name="T26" fmla="*/ 5 w 29"/>
                <a:gd name="T27" fmla="*/ 14 h 14"/>
                <a:gd name="T28" fmla="*/ 7 w 29"/>
                <a:gd name="T29" fmla="*/ 14 h 14"/>
                <a:gd name="T30" fmla="*/ 8 w 29"/>
                <a:gd name="T31" fmla="*/ 14 h 14"/>
                <a:gd name="T32" fmla="*/ 10 w 29"/>
                <a:gd name="T33" fmla="*/ 14 h 14"/>
                <a:gd name="T34" fmla="*/ 12 w 29"/>
                <a:gd name="T35" fmla="*/ 14 h 14"/>
                <a:gd name="T36" fmla="*/ 13 w 29"/>
                <a:gd name="T37" fmla="*/ 14 h 14"/>
                <a:gd name="T38" fmla="*/ 15 w 29"/>
                <a:gd name="T39" fmla="*/ 14 h 14"/>
                <a:gd name="T40" fmla="*/ 17 w 29"/>
                <a:gd name="T41" fmla="*/ 14 h 14"/>
                <a:gd name="T42" fmla="*/ 19 w 29"/>
                <a:gd name="T43" fmla="*/ 14 h 14"/>
                <a:gd name="T44" fmla="*/ 20 w 29"/>
                <a:gd name="T45" fmla="*/ 14 h 14"/>
                <a:gd name="T46" fmla="*/ 22 w 29"/>
                <a:gd name="T47" fmla="*/ 14 h 14"/>
                <a:gd name="T48" fmla="*/ 24 w 29"/>
                <a:gd name="T49" fmla="*/ 14 h 14"/>
                <a:gd name="T50" fmla="*/ 26 w 29"/>
                <a:gd name="T51" fmla="*/ 14 h 14"/>
                <a:gd name="T52" fmla="*/ 27 w 29"/>
                <a:gd name="T53" fmla="*/ 14 h 14"/>
                <a:gd name="T54" fmla="*/ 29 w 29"/>
                <a:gd name="T55" fmla="*/ 14 h 14"/>
                <a:gd name="T56" fmla="*/ 29 w 29"/>
                <a:gd name="T57" fmla="*/ 12 h 14"/>
                <a:gd name="T58" fmla="*/ 27 w 29"/>
                <a:gd name="T59" fmla="*/ 12 h 14"/>
                <a:gd name="T60" fmla="*/ 27 w 29"/>
                <a:gd name="T61" fmla="*/ 10 h 14"/>
                <a:gd name="T62" fmla="*/ 26 w 29"/>
                <a:gd name="T63" fmla="*/ 10 h 14"/>
                <a:gd name="T64" fmla="*/ 24 w 29"/>
                <a:gd name="T65" fmla="*/ 8 h 14"/>
                <a:gd name="T66" fmla="*/ 22 w 29"/>
                <a:gd name="T67" fmla="*/ 8 h 14"/>
                <a:gd name="T68" fmla="*/ 22 w 29"/>
                <a:gd name="T69" fmla="*/ 7 h 14"/>
                <a:gd name="T70" fmla="*/ 22 w 29"/>
                <a:gd name="T71" fmla="*/ 5 h 14"/>
                <a:gd name="T72" fmla="*/ 20 w 29"/>
                <a:gd name="T73" fmla="*/ 5 h 14"/>
                <a:gd name="T74" fmla="*/ 20 w 29"/>
                <a:gd name="T75" fmla="*/ 3 h 14"/>
                <a:gd name="T76" fmla="*/ 19 w 29"/>
                <a:gd name="T77" fmla="*/ 1 h 14"/>
                <a:gd name="T78" fmla="*/ 19 w 29"/>
                <a:gd name="T79" fmla="*/ 0 h 14"/>
                <a:gd name="T80" fmla="*/ 17 w 29"/>
                <a:gd name="T81" fmla="*/ 0 h 14"/>
                <a:gd name="T82" fmla="*/ 15 w 29"/>
                <a:gd name="T83" fmla="*/ 0 h 14"/>
                <a:gd name="T84" fmla="*/ 13 w 29"/>
                <a:gd name="T85" fmla="*/ 0 h 14"/>
                <a:gd name="T86" fmla="*/ 8 w 29"/>
                <a:gd name="T8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 h="14">
                  <a:moveTo>
                    <a:pt x="8" y="5"/>
                  </a:moveTo>
                  <a:lnTo>
                    <a:pt x="7" y="5"/>
                  </a:lnTo>
                  <a:lnTo>
                    <a:pt x="7" y="7"/>
                  </a:lnTo>
                  <a:lnTo>
                    <a:pt x="5" y="7"/>
                  </a:lnTo>
                  <a:lnTo>
                    <a:pt x="5" y="8"/>
                  </a:lnTo>
                  <a:lnTo>
                    <a:pt x="3" y="8"/>
                  </a:lnTo>
                  <a:lnTo>
                    <a:pt x="3" y="10"/>
                  </a:lnTo>
                  <a:lnTo>
                    <a:pt x="1" y="10"/>
                  </a:lnTo>
                  <a:lnTo>
                    <a:pt x="1" y="12"/>
                  </a:lnTo>
                  <a:lnTo>
                    <a:pt x="0" y="12"/>
                  </a:lnTo>
                  <a:lnTo>
                    <a:pt x="0" y="14"/>
                  </a:lnTo>
                  <a:lnTo>
                    <a:pt x="1" y="14"/>
                  </a:lnTo>
                  <a:lnTo>
                    <a:pt x="3" y="14"/>
                  </a:lnTo>
                  <a:lnTo>
                    <a:pt x="5" y="14"/>
                  </a:lnTo>
                  <a:lnTo>
                    <a:pt x="7" y="14"/>
                  </a:lnTo>
                  <a:lnTo>
                    <a:pt x="8" y="14"/>
                  </a:lnTo>
                  <a:lnTo>
                    <a:pt x="10" y="14"/>
                  </a:lnTo>
                  <a:lnTo>
                    <a:pt x="12" y="14"/>
                  </a:lnTo>
                  <a:lnTo>
                    <a:pt x="13" y="14"/>
                  </a:lnTo>
                  <a:lnTo>
                    <a:pt x="15" y="14"/>
                  </a:lnTo>
                  <a:lnTo>
                    <a:pt x="17" y="14"/>
                  </a:lnTo>
                  <a:lnTo>
                    <a:pt x="19" y="14"/>
                  </a:lnTo>
                  <a:lnTo>
                    <a:pt x="20" y="14"/>
                  </a:lnTo>
                  <a:lnTo>
                    <a:pt x="22" y="14"/>
                  </a:lnTo>
                  <a:lnTo>
                    <a:pt x="24" y="14"/>
                  </a:lnTo>
                  <a:lnTo>
                    <a:pt x="26" y="14"/>
                  </a:lnTo>
                  <a:lnTo>
                    <a:pt x="27" y="14"/>
                  </a:lnTo>
                  <a:lnTo>
                    <a:pt x="29" y="14"/>
                  </a:lnTo>
                  <a:lnTo>
                    <a:pt x="29" y="12"/>
                  </a:lnTo>
                  <a:lnTo>
                    <a:pt x="27" y="12"/>
                  </a:lnTo>
                  <a:lnTo>
                    <a:pt x="27" y="10"/>
                  </a:lnTo>
                  <a:lnTo>
                    <a:pt x="26" y="10"/>
                  </a:lnTo>
                  <a:lnTo>
                    <a:pt x="24" y="8"/>
                  </a:lnTo>
                  <a:lnTo>
                    <a:pt x="22" y="8"/>
                  </a:lnTo>
                  <a:lnTo>
                    <a:pt x="22" y="7"/>
                  </a:lnTo>
                  <a:lnTo>
                    <a:pt x="22" y="5"/>
                  </a:lnTo>
                  <a:lnTo>
                    <a:pt x="20" y="5"/>
                  </a:lnTo>
                  <a:lnTo>
                    <a:pt x="20" y="3"/>
                  </a:lnTo>
                  <a:lnTo>
                    <a:pt x="19" y="1"/>
                  </a:lnTo>
                  <a:lnTo>
                    <a:pt x="19" y="0"/>
                  </a:lnTo>
                  <a:lnTo>
                    <a:pt x="17" y="0"/>
                  </a:lnTo>
                  <a:lnTo>
                    <a:pt x="15" y="0"/>
                  </a:lnTo>
                  <a:lnTo>
                    <a:pt x="13" y="0"/>
                  </a:lnTo>
                  <a:lnTo>
                    <a:pt x="8" y="5"/>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65" name="Freeform 341"/>
            <p:cNvSpPr>
              <a:spLocks noEditPoints="1"/>
            </p:cNvSpPr>
            <p:nvPr/>
          </p:nvSpPr>
          <p:spPr bwMode="auto">
            <a:xfrm>
              <a:off x="1211" y="1427"/>
              <a:ext cx="7" cy="9"/>
            </a:xfrm>
            <a:custGeom>
              <a:avLst/>
              <a:gdLst>
                <a:gd name="T0" fmla="*/ 5 w 7"/>
                <a:gd name="T1" fmla="*/ 4 h 9"/>
                <a:gd name="T2" fmla="*/ 2 w 7"/>
                <a:gd name="T3" fmla="*/ 4 h 9"/>
                <a:gd name="T4" fmla="*/ 2 w 7"/>
                <a:gd name="T5" fmla="*/ 5 h 9"/>
                <a:gd name="T6" fmla="*/ 0 w 7"/>
                <a:gd name="T7" fmla="*/ 5 h 9"/>
                <a:gd name="T8" fmla="*/ 2 w 7"/>
                <a:gd name="T9" fmla="*/ 5 h 9"/>
                <a:gd name="T10" fmla="*/ 2 w 7"/>
                <a:gd name="T11" fmla="*/ 7 h 9"/>
                <a:gd name="T12" fmla="*/ 2 w 7"/>
                <a:gd name="T13" fmla="*/ 9 h 9"/>
                <a:gd name="T14" fmla="*/ 3 w 7"/>
                <a:gd name="T15" fmla="*/ 9 h 9"/>
                <a:gd name="T16" fmla="*/ 5 w 7"/>
                <a:gd name="T17" fmla="*/ 9 h 9"/>
                <a:gd name="T18" fmla="*/ 5 w 7"/>
                <a:gd name="T19" fmla="*/ 7 h 9"/>
                <a:gd name="T20" fmla="*/ 7 w 7"/>
                <a:gd name="T21" fmla="*/ 7 h 9"/>
                <a:gd name="T22" fmla="*/ 7 w 7"/>
                <a:gd name="T23" fmla="*/ 5 h 9"/>
                <a:gd name="T24" fmla="*/ 5 w 7"/>
                <a:gd name="T25" fmla="*/ 5 h 9"/>
                <a:gd name="T26" fmla="*/ 5 w 7"/>
                <a:gd name="T27" fmla="*/ 4 h 9"/>
                <a:gd name="T28" fmla="*/ 2 w 7"/>
                <a:gd name="T29" fmla="*/ 4 h 9"/>
                <a:gd name="T30" fmla="*/ 5 w 7"/>
                <a:gd name="T31" fmla="*/ 4 h 9"/>
                <a:gd name="T32" fmla="*/ 7 w 7"/>
                <a:gd name="T33" fmla="*/ 4 h 9"/>
                <a:gd name="T34" fmla="*/ 7 w 7"/>
                <a:gd name="T35" fmla="*/ 2 h 9"/>
                <a:gd name="T36" fmla="*/ 5 w 7"/>
                <a:gd name="T37" fmla="*/ 2 h 9"/>
                <a:gd name="T38" fmla="*/ 3 w 7"/>
                <a:gd name="T39" fmla="*/ 2 h 9"/>
                <a:gd name="T40" fmla="*/ 3 w 7"/>
                <a:gd name="T41" fmla="*/ 0 h 9"/>
                <a:gd name="T42" fmla="*/ 2 w 7"/>
                <a:gd name="T43" fmla="*/ 0 h 9"/>
                <a:gd name="T44" fmla="*/ 0 w 7"/>
                <a:gd name="T45" fmla="*/ 0 h 9"/>
                <a:gd name="T46" fmla="*/ 0 w 7"/>
                <a:gd name="T47" fmla="*/ 2 h 9"/>
                <a:gd name="T48" fmla="*/ 0 w 7"/>
                <a:gd name="T49" fmla="*/ 4 h 9"/>
                <a:gd name="T50" fmla="*/ 2 w 7"/>
                <a:gd name="T5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 h="9">
                  <a:moveTo>
                    <a:pt x="5" y="4"/>
                  </a:moveTo>
                  <a:lnTo>
                    <a:pt x="2" y="4"/>
                  </a:lnTo>
                  <a:lnTo>
                    <a:pt x="2" y="5"/>
                  </a:lnTo>
                  <a:lnTo>
                    <a:pt x="0" y="5"/>
                  </a:lnTo>
                  <a:lnTo>
                    <a:pt x="2" y="5"/>
                  </a:lnTo>
                  <a:lnTo>
                    <a:pt x="2" y="7"/>
                  </a:lnTo>
                  <a:lnTo>
                    <a:pt x="2" y="9"/>
                  </a:lnTo>
                  <a:lnTo>
                    <a:pt x="3" y="9"/>
                  </a:lnTo>
                  <a:lnTo>
                    <a:pt x="5" y="9"/>
                  </a:lnTo>
                  <a:lnTo>
                    <a:pt x="5" y="7"/>
                  </a:lnTo>
                  <a:lnTo>
                    <a:pt x="7" y="7"/>
                  </a:lnTo>
                  <a:lnTo>
                    <a:pt x="7" y="5"/>
                  </a:lnTo>
                  <a:lnTo>
                    <a:pt x="5" y="5"/>
                  </a:lnTo>
                  <a:lnTo>
                    <a:pt x="5" y="4"/>
                  </a:lnTo>
                  <a:close/>
                  <a:moveTo>
                    <a:pt x="2" y="4"/>
                  </a:moveTo>
                  <a:lnTo>
                    <a:pt x="5" y="4"/>
                  </a:lnTo>
                  <a:lnTo>
                    <a:pt x="7" y="4"/>
                  </a:lnTo>
                  <a:lnTo>
                    <a:pt x="7" y="2"/>
                  </a:lnTo>
                  <a:lnTo>
                    <a:pt x="5" y="2"/>
                  </a:lnTo>
                  <a:lnTo>
                    <a:pt x="3" y="2"/>
                  </a:lnTo>
                  <a:lnTo>
                    <a:pt x="3" y="0"/>
                  </a:lnTo>
                  <a:lnTo>
                    <a:pt x="2" y="0"/>
                  </a:lnTo>
                  <a:lnTo>
                    <a:pt x="0" y="0"/>
                  </a:lnTo>
                  <a:lnTo>
                    <a:pt x="0" y="2"/>
                  </a:lnTo>
                  <a:lnTo>
                    <a:pt x="0" y="4"/>
                  </a:lnTo>
                  <a:lnTo>
                    <a:pt x="2" y="4"/>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66" name="Freeform 342"/>
            <p:cNvSpPr>
              <a:spLocks/>
            </p:cNvSpPr>
            <p:nvPr/>
          </p:nvSpPr>
          <p:spPr bwMode="auto">
            <a:xfrm>
              <a:off x="1216" y="1429"/>
              <a:ext cx="18" cy="7"/>
            </a:xfrm>
            <a:custGeom>
              <a:avLst/>
              <a:gdLst>
                <a:gd name="T0" fmla="*/ 0 w 18"/>
                <a:gd name="T1" fmla="*/ 3 h 7"/>
                <a:gd name="T2" fmla="*/ 2 w 18"/>
                <a:gd name="T3" fmla="*/ 2 h 7"/>
                <a:gd name="T4" fmla="*/ 2 w 18"/>
                <a:gd name="T5" fmla="*/ 0 h 7"/>
                <a:gd name="T6" fmla="*/ 4 w 18"/>
                <a:gd name="T7" fmla="*/ 0 h 7"/>
                <a:gd name="T8" fmla="*/ 4 w 18"/>
                <a:gd name="T9" fmla="*/ 2 h 7"/>
                <a:gd name="T10" fmla="*/ 5 w 18"/>
                <a:gd name="T11" fmla="*/ 2 h 7"/>
                <a:gd name="T12" fmla="*/ 5 w 18"/>
                <a:gd name="T13" fmla="*/ 0 h 7"/>
                <a:gd name="T14" fmla="*/ 7 w 18"/>
                <a:gd name="T15" fmla="*/ 0 h 7"/>
                <a:gd name="T16" fmla="*/ 9 w 18"/>
                <a:gd name="T17" fmla="*/ 0 h 7"/>
                <a:gd name="T18" fmla="*/ 11 w 18"/>
                <a:gd name="T19" fmla="*/ 0 h 7"/>
                <a:gd name="T20" fmla="*/ 12 w 18"/>
                <a:gd name="T21" fmla="*/ 0 h 7"/>
                <a:gd name="T22" fmla="*/ 14 w 18"/>
                <a:gd name="T23" fmla="*/ 0 h 7"/>
                <a:gd name="T24" fmla="*/ 16 w 18"/>
                <a:gd name="T25" fmla="*/ 0 h 7"/>
                <a:gd name="T26" fmla="*/ 16 w 18"/>
                <a:gd name="T27" fmla="*/ 2 h 7"/>
                <a:gd name="T28" fmla="*/ 18 w 18"/>
                <a:gd name="T29" fmla="*/ 2 h 7"/>
                <a:gd name="T30" fmla="*/ 18 w 18"/>
                <a:gd name="T31" fmla="*/ 3 h 7"/>
                <a:gd name="T32" fmla="*/ 18 w 18"/>
                <a:gd name="T33" fmla="*/ 5 h 7"/>
                <a:gd name="T34" fmla="*/ 16 w 18"/>
                <a:gd name="T35" fmla="*/ 5 h 7"/>
                <a:gd name="T36" fmla="*/ 14 w 18"/>
                <a:gd name="T37" fmla="*/ 5 h 7"/>
                <a:gd name="T38" fmla="*/ 12 w 18"/>
                <a:gd name="T39" fmla="*/ 5 h 7"/>
                <a:gd name="T40" fmla="*/ 11 w 18"/>
                <a:gd name="T41" fmla="*/ 5 h 7"/>
                <a:gd name="T42" fmla="*/ 9 w 18"/>
                <a:gd name="T43" fmla="*/ 5 h 7"/>
                <a:gd name="T44" fmla="*/ 9 w 18"/>
                <a:gd name="T45" fmla="*/ 7 h 7"/>
                <a:gd name="T46" fmla="*/ 7 w 18"/>
                <a:gd name="T47" fmla="*/ 7 h 7"/>
                <a:gd name="T48" fmla="*/ 7 w 18"/>
                <a:gd name="T49" fmla="*/ 5 h 7"/>
                <a:gd name="T50" fmla="*/ 7 w 18"/>
                <a:gd name="T51" fmla="*/ 3 h 7"/>
                <a:gd name="T52" fmla="*/ 5 w 18"/>
                <a:gd name="T53" fmla="*/ 3 h 7"/>
                <a:gd name="T54" fmla="*/ 5 w 18"/>
                <a:gd name="T55" fmla="*/ 5 h 7"/>
                <a:gd name="T56" fmla="*/ 4 w 18"/>
                <a:gd name="T57" fmla="*/ 5 h 7"/>
                <a:gd name="T58" fmla="*/ 2 w 18"/>
                <a:gd name="T59" fmla="*/ 5 h 7"/>
                <a:gd name="T60" fmla="*/ 2 w 18"/>
                <a:gd name="T61" fmla="*/ 3 h 7"/>
                <a:gd name="T62" fmla="*/ 0 w 18"/>
                <a:gd name="T6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 h="7">
                  <a:moveTo>
                    <a:pt x="0" y="3"/>
                  </a:moveTo>
                  <a:lnTo>
                    <a:pt x="2" y="2"/>
                  </a:lnTo>
                  <a:lnTo>
                    <a:pt x="2" y="0"/>
                  </a:lnTo>
                  <a:lnTo>
                    <a:pt x="4" y="0"/>
                  </a:lnTo>
                  <a:lnTo>
                    <a:pt x="4" y="2"/>
                  </a:lnTo>
                  <a:lnTo>
                    <a:pt x="5" y="2"/>
                  </a:lnTo>
                  <a:lnTo>
                    <a:pt x="5" y="0"/>
                  </a:lnTo>
                  <a:lnTo>
                    <a:pt x="7" y="0"/>
                  </a:lnTo>
                  <a:lnTo>
                    <a:pt x="9" y="0"/>
                  </a:lnTo>
                  <a:lnTo>
                    <a:pt x="11" y="0"/>
                  </a:lnTo>
                  <a:lnTo>
                    <a:pt x="12" y="0"/>
                  </a:lnTo>
                  <a:lnTo>
                    <a:pt x="14" y="0"/>
                  </a:lnTo>
                  <a:lnTo>
                    <a:pt x="16" y="0"/>
                  </a:lnTo>
                  <a:lnTo>
                    <a:pt x="16" y="2"/>
                  </a:lnTo>
                  <a:lnTo>
                    <a:pt x="18" y="2"/>
                  </a:lnTo>
                  <a:lnTo>
                    <a:pt x="18" y="3"/>
                  </a:lnTo>
                  <a:lnTo>
                    <a:pt x="18" y="5"/>
                  </a:lnTo>
                  <a:lnTo>
                    <a:pt x="16" y="5"/>
                  </a:lnTo>
                  <a:lnTo>
                    <a:pt x="14" y="5"/>
                  </a:lnTo>
                  <a:lnTo>
                    <a:pt x="12" y="5"/>
                  </a:lnTo>
                  <a:lnTo>
                    <a:pt x="11" y="5"/>
                  </a:lnTo>
                  <a:lnTo>
                    <a:pt x="9" y="5"/>
                  </a:lnTo>
                  <a:lnTo>
                    <a:pt x="9" y="7"/>
                  </a:lnTo>
                  <a:lnTo>
                    <a:pt x="7" y="7"/>
                  </a:lnTo>
                  <a:lnTo>
                    <a:pt x="7" y="5"/>
                  </a:lnTo>
                  <a:lnTo>
                    <a:pt x="7" y="3"/>
                  </a:lnTo>
                  <a:lnTo>
                    <a:pt x="5" y="3"/>
                  </a:lnTo>
                  <a:lnTo>
                    <a:pt x="5" y="5"/>
                  </a:lnTo>
                  <a:lnTo>
                    <a:pt x="4" y="5"/>
                  </a:lnTo>
                  <a:lnTo>
                    <a:pt x="2" y="5"/>
                  </a:lnTo>
                  <a:lnTo>
                    <a:pt x="2" y="3"/>
                  </a:lnTo>
                  <a:lnTo>
                    <a:pt x="0" y="3"/>
                  </a:lnTo>
                  <a:close/>
                </a:path>
              </a:pathLst>
            </a:custGeom>
            <a:solidFill>
              <a:srgbClr val="8C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67" name="Freeform 343"/>
            <p:cNvSpPr>
              <a:spLocks/>
            </p:cNvSpPr>
            <p:nvPr/>
          </p:nvSpPr>
          <p:spPr bwMode="auto">
            <a:xfrm>
              <a:off x="1197" y="1425"/>
              <a:ext cx="12" cy="7"/>
            </a:xfrm>
            <a:custGeom>
              <a:avLst/>
              <a:gdLst>
                <a:gd name="T0" fmla="*/ 4 w 12"/>
                <a:gd name="T1" fmla="*/ 0 h 7"/>
                <a:gd name="T2" fmla="*/ 2 w 12"/>
                <a:gd name="T3" fmla="*/ 0 h 7"/>
                <a:gd name="T4" fmla="*/ 2 w 12"/>
                <a:gd name="T5" fmla="*/ 2 h 7"/>
                <a:gd name="T6" fmla="*/ 0 w 12"/>
                <a:gd name="T7" fmla="*/ 2 h 7"/>
                <a:gd name="T8" fmla="*/ 2 w 12"/>
                <a:gd name="T9" fmla="*/ 2 h 7"/>
                <a:gd name="T10" fmla="*/ 0 w 12"/>
                <a:gd name="T11" fmla="*/ 2 h 7"/>
                <a:gd name="T12" fmla="*/ 0 w 12"/>
                <a:gd name="T13" fmla="*/ 4 h 7"/>
                <a:gd name="T14" fmla="*/ 2 w 12"/>
                <a:gd name="T15" fmla="*/ 4 h 7"/>
                <a:gd name="T16" fmla="*/ 2 w 12"/>
                <a:gd name="T17" fmla="*/ 6 h 7"/>
                <a:gd name="T18" fmla="*/ 2 w 12"/>
                <a:gd name="T19" fmla="*/ 4 h 7"/>
                <a:gd name="T20" fmla="*/ 2 w 12"/>
                <a:gd name="T21" fmla="*/ 6 h 7"/>
                <a:gd name="T22" fmla="*/ 4 w 12"/>
                <a:gd name="T23" fmla="*/ 6 h 7"/>
                <a:gd name="T24" fmla="*/ 5 w 12"/>
                <a:gd name="T25" fmla="*/ 6 h 7"/>
                <a:gd name="T26" fmla="*/ 7 w 12"/>
                <a:gd name="T27" fmla="*/ 6 h 7"/>
                <a:gd name="T28" fmla="*/ 7 w 12"/>
                <a:gd name="T29" fmla="*/ 7 h 7"/>
                <a:gd name="T30" fmla="*/ 9 w 12"/>
                <a:gd name="T31" fmla="*/ 7 h 7"/>
                <a:gd name="T32" fmla="*/ 9 w 12"/>
                <a:gd name="T33" fmla="*/ 6 h 7"/>
                <a:gd name="T34" fmla="*/ 11 w 12"/>
                <a:gd name="T35" fmla="*/ 7 h 7"/>
                <a:gd name="T36" fmla="*/ 12 w 12"/>
                <a:gd name="T37" fmla="*/ 7 h 7"/>
                <a:gd name="T38" fmla="*/ 12 w 12"/>
                <a:gd name="T39" fmla="*/ 6 h 7"/>
                <a:gd name="T40" fmla="*/ 11 w 12"/>
                <a:gd name="T41" fmla="*/ 6 h 7"/>
                <a:gd name="T42" fmla="*/ 11 w 12"/>
                <a:gd name="T43" fmla="*/ 4 h 7"/>
                <a:gd name="T44" fmla="*/ 9 w 12"/>
                <a:gd name="T45" fmla="*/ 4 h 7"/>
                <a:gd name="T46" fmla="*/ 9 w 12"/>
                <a:gd name="T47" fmla="*/ 2 h 7"/>
                <a:gd name="T48" fmla="*/ 7 w 12"/>
                <a:gd name="T49" fmla="*/ 2 h 7"/>
                <a:gd name="T50" fmla="*/ 5 w 12"/>
                <a:gd name="T51" fmla="*/ 2 h 7"/>
                <a:gd name="T52" fmla="*/ 5 w 12"/>
                <a:gd name="T53" fmla="*/ 0 h 7"/>
                <a:gd name="T54" fmla="*/ 4 w 12"/>
                <a:gd name="T5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7">
                  <a:moveTo>
                    <a:pt x="4" y="0"/>
                  </a:moveTo>
                  <a:lnTo>
                    <a:pt x="2" y="0"/>
                  </a:lnTo>
                  <a:lnTo>
                    <a:pt x="2" y="2"/>
                  </a:lnTo>
                  <a:lnTo>
                    <a:pt x="0" y="2"/>
                  </a:lnTo>
                  <a:lnTo>
                    <a:pt x="2" y="2"/>
                  </a:lnTo>
                  <a:lnTo>
                    <a:pt x="0" y="2"/>
                  </a:lnTo>
                  <a:lnTo>
                    <a:pt x="0" y="4"/>
                  </a:lnTo>
                  <a:lnTo>
                    <a:pt x="2" y="4"/>
                  </a:lnTo>
                  <a:lnTo>
                    <a:pt x="2" y="6"/>
                  </a:lnTo>
                  <a:lnTo>
                    <a:pt x="2" y="4"/>
                  </a:lnTo>
                  <a:lnTo>
                    <a:pt x="2" y="6"/>
                  </a:lnTo>
                  <a:lnTo>
                    <a:pt x="4" y="6"/>
                  </a:lnTo>
                  <a:lnTo>
                    <a:pt x="5" y="6"/>
                  </a:lnTo>
                  <a:lnTo>
                    <a:pt x="7" y="6"/>
                  </a:lnTo>
                  <a:lnTo>
                    <a:pt x="7" y="7"/>
                  </a:lnTo>
                  <a:lnTo>
                    <a:pt x="9" y="7"/>
                  </a:lnTo>
                  <a:lnTo>
                    <a:pt x="9" y="6"/>
                  </a:lnTo>
                  <a:lnTo>
                    <a:pt x="11" y="7"/>
                  </a:lnTo>
                  <a:lnTo>
                    <a:pt x="12" y="7"/>
                  </a:lnTo>
                  <a:lnTo>
                    <a:pt x="12" y="6"/>
                  </a:lnTo>
                  <a:lnTo>
                    <a:pt x="11" y="6"/>
                  </a:lnTo>
                  <a:lnTo>
                    <a:pt x="11" y="4"/>
                  </a:lnTo>
                  <a:lnTo>
                    <a:pt x="9" y="4"/>
                  </a:lnTo>
                  <a:lnTo>
                    <a:pt x="9" y="2"/>
                  </a:lnTo>
                  <a:lnTo>
                    <a:pt x="7" y="2"/>
                  </a:lnTo>
                  <a:lnTo>
                    <a:pt x="5" y="2"/>
                  </a:lnTo>
                  <a:lnTo>
                    <a:pt x="5" y="0"/>
                  </a:lnTo>
                  <a:lnTo>
                    <a:pt x="4"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68" name="Freeform 344"/>
            <p:cNvSpPr>
              <a:spLocks/>
            </p:cNvSpPr>
            <p:nvPr/>
          </p:nvSpPr>
          <p:spPr bwMode="auto">
            <a:xfrm>
              <a:off x="1187" y="1425"/>
              <a:ext cx="12" cy="6"/>
            </a:xfrm>
            <a:custGeom>
              <a:avLst/>
              <a:gdLst>
                <a:gd name="T0" fmla="*/ 1 w 12"/>
                <a:gd name="T1" fmla="*/ 4 h 6"/>
                <a:gd name="T2" fmla="*/ 0 w 12"/>
                <a:gd name="T3" fmla="*/ 4 h 6"/>
                <a:gd name="T4" fmla="*/ 0 w 12"/>
                <a:gd name="T5" fmla="*/ 2 h 6"/>
                <a:gd name="T6" fmla="*/ 0 w 12"/>
                <a:gd name="T7" fmla="*/ 0 h 6"/>
                <a:gd name="T8" fmla="*/ 1 w 12"/>
                <a:gd name="T9" fmla="*/ 0 h 6"/>
                <a:gd name="T10" fmla="*/ 3 w 12"/>
                <a:gd name="T11" fmla="*/ 0 h 6"/>
                <a:gd name="T12" fmla="*/ 5 w 12"/>
                <a:gd name="T13" fmla="*/ 0 h 6"/>
                <a:gd name="T14" fmla="*/ 5 w 12"/>
                <a:gd name="T15" fmla="*/ 2 h 6"/>
                <a:gd name="T16" fmla="*/ 7 w 12"/>
                <a:gd name="T17" fmla="*/ 2 h 6"/>
                <a:gd name="T18" fmla="*/ 8 w 12"/>
                <a:gd name="T19" fmla="*/ 2 h 6"/>
                <a:gd name="T20" fmla="*/ 8 w 12"/>
                <a:gd name="T21" fmla="*/ 4 h 6"/>
                <a:gd name="T22" fmla="*/ 10 w 12"/>
                <a:gd name="T23" fmla="*/ 4 h 6"/>
                <a:gd name="T24" fmla="*/ 10 w 12"/>
                <a:gd name="T25" fmla="*/ 6 h 6"/>
                <a:gd name="T26" fmla="*/ 12 w 12"/>
                <a:gd name="T27" fmla="*/ 6 h 6"/>
                <a:gd name="T28" fmla="*/ 10 w 12"/>
                <a:gd name="T29" fmla="*/ 6 h 6"/>
                <a:gd name="T30" fmla="*/ 8 w 12"/>
                <a:gd name="T31" fmla="*/ 6 h 6"/>
                <a:gd name="T32" fmla="*/ 7 w 12"/>
                <a:gd name="T33" fmla="*/ 6 h 6"/>
                <a:gd name="T34" fmla="*/ 5 w 12"/>
                <a:gd name="T35" fmla="*/ 6 h 6"/>
                <a:gd name="T36" fmla="*/ 3 w 12"/>
                <a:gd name="T37" fmla="*/ 6 h 6"/>
                <a:gd name="T38" fmla="*/ 1 w 12"/>
                <a:gd name="T39" fmla="*/ 6 h 6"/>
                <a:gd name="T40" fmla="*/ 1 w 12"/>
                <a:gd name="T4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6">
                  <a:moveTo>
                    <a:pt x="1" y="4"/>
                  </a:moveTo>
                  <a:lnTo>
                    <a:pt x="0" y="4"/>
                  </a:lnTo>
                  <a:lnTo>
                    <a:pt x="0" y="2"/>
                  </a:lnTo>
                  <a:lnTo>
                    <a:pt x="0" y="0"/>
                  </a:lnTo>
                  <a:lnTo>
                    <a:pt x="1" y="0"/>
                  </a:lnTo>
                  <a:lnTo>
                    <a:pt x="3" y="0"/>
                  </a:lnTo>
                  <a:lnTo>
                    <a:pt x="5" y="0"/>
                  </a:lnTo>
                  <a:lnTo>
                    <a:pt x="5" y="2"/>
                  </a:lnTo>
                  <a:lnTo>
                    <a:pt x="7" y="2"/>
                  </a:lnTo>
                  <a:lnTo>
                    <a:pt x="8" y="2"/>
                  </a:lnTo>
                  <a:lnTo>
                    <a:pt x="8" y="4"/>
                  </a:lnTo>
                  <a:lnTo>
                    <a:pt x="10" y="4"/>
                  </a:lnTo>
                  <a:lnTo>
                    <a:pt x="10" y="6"/>
                  </a:lnTo>
                  <a:lnTo>
                    <a:pt x="12" y="6"/>
                  </a:lnTo>
                  <a:lnTo>
                    <a:pt x="10" y="6"/>
                  </a:lnTo>
                  <a:lnTo>
                    <a:pt x="8" y="6"/>
                  </a:lnTo>
                  <a:lnTo>
                    <a:pt x="7" y="6"/>
                  </a:lnTo>
                  <a:lnTo>
                    <a:pt x="5" y="6"/>
                  </a:lnTo>
                  <a:lnTo>
                    <a:pt x="3" y="6"/>
                  </a:lnTo>
                  <a:lnTo>
                    <a:pt x="1" y="6"/>
                  </a:lnTo>
                  <a:lnTo>
                    <a:pt x="1"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69" name="Freeform 345"/>
            <p:cNvSpPr>
              <a:spLocks/>
            </p:cNvSpPr>
            <p:nvPr/>
          </p:nvSpPr>
          <p:spPr bwMode="auto">
            <a:xfrm>
              <a:off x="1188" y="1420"/>
              <a:ext cx="9" cy="11"/>
            </a:xfrm>
            <a:custGeom>
              <a:avLst/>
              <a:gdLst>
                <a:gd name="T0" fmla="*/ 4 w 9"/>
                <a:gd name="T1" fmla="*/ 2 h 11"/>
                <a:gd name="T2" fmla="*/ 4 w 9"/>
                <a:gd name="T3" fmla="*/ 0 h 11"/>
                <a:gd name="T4" fmla="*/ 2 w 9"/>
                <a:gd name="T5" fmla="*/ 0 h 11"/>
                <a:gd name="T6" fmla="*/ 2 w 9"/>
                <a:gd name="T7" fmla="*/ 2 h 11"/>
                <a:gd name="T8" fmla="*/ 0 w 9"/>
                <a:gd name="T9" fmla="*/ 2 h 11"/>
                <a:gd name="T10" fmla="*/ 0 w 9"/>
                <a:gd name="T11" fmla="*/ 4 h 11"/>
                <a:gd name="T12" fmla="*/ 2 w 9"/>
                <a:gd name="T13" fmla="*/ 4 h 11"/>
                <a:gd name="T14" fmla="*/ 2 w 9"/>
                <a:gd name="T15" fmla="*/ 5 h 11"/>
                <a:gd name="T16" fmla="*/ 4 w 9"/>
                <a:gd name="T17" fmla="*/ 5 h 11"/>
                <a:gd name="T18" fmla="*/ 2 w 9"/>
                <a:gd name="T19" fmla="*/ 5 h 11"/>
                <a:gd name="T20" fmla="*/ 2 w 9"/>
                <a:gd name="T21" fmla="*/ 7 h 11"/>
                <a:gd name="T22" fmla="*/ 4 w 9"/>
                <a:gd name="T23" fmla="*/ 7 h 11"/>
                <a:gd name="T24" fmla="*/ 4 w 9"/>
                <a:gd name="T25" fmla="*/ 9 h 11"/>
                <a:gd name="T26" fmla="*/ 6 w 9"/>
                <a:gd name="T27" fmla="*/ 9 h 11"/>
                <a:gd name="T28" fmla="*/ 7 w 9"/>
                <a:gd name="T29" fmla="*/ 9 h 11"/>
                <a:gd name="T30" fmla="*/ 7 w 9"/>
                <a:gd name="T31" fmla="*/ 11 h 11"/>
                <a:gd name="T32" fmla="*/ 9 w 9"/>
                <a:gd name="T33" fmla="*/ 11 h 11"/>
                <a:gd name="T34" fmla="*/ 9 w 9"/>
                <a:gd name="T35" fmla="*/ 9 h 11"/>
                <a:gd name="T36" fmla="*/ 9 w 9"/>
                <a:gd name="T37" fmla="*/ 7 h 11"/>
                <a:gd name="T38" fmla="*/ 7 w 9"/>
                <a:gd name="T39" fmla="*/ 7 h 11"/>
                <a:gd name="T40" fmla="*/ 7 w 9"/>
                <a:gd name="T41" fmla="*/ 5 h 11"/>
                <a:gd name="T42" fmla="*/ 6 w 9"/>
                <a:gd name="T43" fmla="*/ 5 h 11"/>
                <a:gd name="T44" fmla="*/ 7 w 9"/>
                <a:gd name="T45" fmla="*/ 5 h 11"/>
                <a:gd name="T46" fmla="*/ 7 w 9"/>
                <a:gd name="T47" fmla="*/ 4 h 11"/>
                <a:gd name="T48" fmla="*/ 6 w 9"/>
                <a:gd name="T49" fmla="*/ 4 h 11"/>
                <a:gd name="T50" fmla="*/ 6 w 9"/>
                <a:gd name="T51" fmla="*/ 2 h 11"/>
                <a:gd name="T52" fmla="*/ 4 w 9"/>
                <a:gd name="T5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11">
                  <a:moveTo>
                    <a:pt x="4" y="2"/>
                  </a:moveTo>
                  <a:lnTo>
                    <a:pt x="4" y="0"/>
                  </a:lnTo>
                  <a:lnTo>
                    <a:pt x="2" y="0"/>
                  </a:lnTo>
                  <a:lnTo>
                    <a:pt x="2" y="2"/>
                  </a:lnTo>
                  <a:lnTo>
                    <a:pt x="0" y="2"/>
                  </a:lnTo>
                  <a:lnTo>
                    <a:pt x="0" y="4"/>
                  </a:lnTo>
                  <a:lnTo>
                    <a:pt x="2" y="4"/>
                  </a:lnTo>
                  <a:lnTo>
                    <a:pt x="2" y="5"/>
                  </a:lnTo>
                  <a:lnTo>
                    <a:pt x="4" y="5"/>
                  </a:lnTo>
                  <a:lnTo>
                    <a:pt x="2" y="5"/>
                  </a:lnTo>
                  <a:lnTo>
                    <a:pt x="2" y="7"/>
                  </a:lnTo>
                  <a:lnTo>
                    <a:pt x="4" y="7"/>
                  </a:lnTo>
                  <a:lnTo>
                    <a:pt x="4" y="9"/>
                  </a:lnTo>
                  <a:lnTo>
                    <a:pt x="6" y="9"/>
                  </a:lnTo>
                  <a:lnTo>
                    <a:pt x="7" y="9"/>
                  </a:lnTo>
                  <a:lnTo>
                    <a:pt x="7" y="11"/>
                  </a:lnTo>
                  <a:lnTo>
                    <a:pt x="9" y="11"/>
                  </a:lnTo>
                  <a:lnTo>
                    <a:pt x="9" y="9"/>
                  </a:lnTo>
                  <a:lnTo>
                    <a:pt x="9" y="7"/>
                  </a:lnTo>
                  <a:lnTo>
                    <a:pt x="7" y="7"/>
                  </a:lnTo>
                  <a:lnTo>
                    <a:pt x="7" y="5"/>
                  </a:lnTo>
                  <a:lnTo>
                    <a:pt x="6" y="5"/>
                  </a:lnTo>
                  <a:lnTo>
                    <a:pt x="7" y="5"/>
                  </a:lnTo>
                  <a:lnTo>
                    <a:pt x="7" y="4"/>
                  </a:lnTo>
                  <a:lnTo>
                    <a:pt x="6" y="4"/>
                  </a:lnTo>
                  <a:lnTo>
                    <a:pt x="6" y="2"/>
                  </a:lnTo>
                  <a:lnTo>
                    <a:pt x="4" y="2"/>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70" name="Freeform 346"/>
            <p:cNvSpPr>
              <a:spLocks/>
            </p:cNvSpPr>
            <p:nvPr/>
          </p:nvSpPr>
          <p:spPr bwMode="auto">
            <a:xfrm>
              <a:off x="1181" y="1417"/>
              <a:ext cx="9" cy="10"/>
            </a:xfrm>
            <a:custGeom>
              <a:avLst/>
              <a:gdLst>
                <a:gd name="T0" fmla="*/ 4 w 9"/>
                <a:gd name="T1" fmla="*/ 1 h 10"/>
                <a:gd name="T2" fmla="*/ 4 w 9"/>
                <a:gd name="T3" fmla="*/ 0 h 10"/>
                <a:gd name="T4" fmla="*/ 2 w 9"/>
                <a:gd name="T5" fmla="*/ 0 h 10"/>
                <a:gd name="T6" fmla="*/ 2 w 9"/>
                <a:gd name="T7" fmla="*/ 1 h 10"/>
                <a:gd name="T8" fmla="*/ 0 w 9"/>
                <a:gd name="T9" fmla="*/ 1 h 10"/>
                <a:gd name="T10" fmla="*/ 0 w 9"/>
                <a:gd name="T11" fmla="*/ 3 h 10"/>
                <a:gd name="T12" fmla="*/ 0 w 9"/>
                <a:gd name="T13" fmla="*/ 5 h 10"/>
                <a:gd name="T14" fmla="*/ 2 w 9"/>
                <a:gd name="T15" fmla="*/ 5 h 10"/>
                <a:gd name="T16" fmla="*/ 2 w 9"/>
                <a:gd name="T17" fmla="*/ 7 h 10"/>
                <a:gd name="T18" fmla="*/ 4 w 9"/>
                <a:gd name="T19" fmla="*/ 7 h 10"/>
                <a:gd name="T20" fmla="*/ 4 w 9"/>
                <a:gd name="T21" fmla="*/ 8 h 10"/>
                <a:gd name="T22" fmla="*/ 6 w 9"/>
                <a:gd name="T23" fmla="*/ 8 h 10"/>
                <a:gd name="T24" fmla="*/ 7 w 9"/>
                <a:gd name="T25" fmla="*/ 8 h 10"/>
                <a:gd name="T26" fmla="*/ 7 w 9"/>
                <a:gd name="T27" fmla="*/ 10 h 10"/>
                <a:gd name="T28" fmla="*/ 9 w 9"/>
                <a:gd name="T29" fmla="*/ 10 h 10"/>
                <a:gd name="T30" fmla="*/ 9 w 9"/>
                <a:gd name="T31" fmla="*/ 8 h 10"/>
                <a:gd name="T32" fmla="*/ 9 w 9"/>
                <a:gd name="T33" fmla="*/ 7 h 10"/>
                <a:gd name="T34" fmla="*/ 7 w 9"/>
                <a:gd name="T35" fmla="*/ 7 h 10"/>
                <a:gd name="T36" fmla="*/ 7 w 9"/>
                <a:gd name="T37" fmla="*/ 5 h 10"/>
                <a:gd name="T38" fmla="*/ 6 w 9"/>
                <a:gd name="T39" fmla="*/ 5 h 10"/>
                <a:gd name="T40" fmla="*/ 6 w 9"/>
                <a:gd name="T41" fmla="*/ 3 h 10"/>
                <a:gd name="T42" fmla="*/ 6 w 9"/>
                <a:gd name="T43" fmla="*/ 1 h 10"/>
                <a:gd name="T44" fmla="*/ 4 w 9"/>
                <a:gd name="T45"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10">
                  <a:moveTo>
                    <a:pt x="4" y="1"/>
                  </a:moveTo>
                  <a:lnTo>
                    <a:pt x="4" y="0"/>
                  </a:lnTo>
                  <a:lnTo>
                    <a:pt x="2" y="0"/>
                  </a:lnTo>
                  <a:lnTo>
                    <a:pt x="2" y="1"/>
                  </a:lnTo>
                  <a:lnTo>
                    <a:pt x="0" y="1"/>
                  </a:lnTo>
                  <a:lnTo>
                    <a:pt x="0" y="3"/>
                  </a:lnTo>
                  <a:lnTo>
                    <a:pt x="0" y="5"/>
                  </a:lnTo>
                  <a:lnTo>
                    <a:pt x="2" y="5"/>
                  </a:lnTo>
                  <a:lnTo>
                    <a:pt x="2" y="7"/>
                  </a:lnTo>
                  <a:lnTo>
                    <a:pt x="4" y="7"/>
                  </a:lnTo>
                  <a:lnTo>
                    <a:pt x="4" y="8"/>
                  </a:lnTo>
                  <a:lnTo>
                    <a:pt x="6" y="8"/>
                  </a:lnTo>
                  <a:lnTo>
                    <a:pt x="7" y="8"/>
                  </a:lnTo>
                  <a:lnTo>
                    <a:pt x="7" y="10"/>
                  </a:lnTo>
                  <a:lnTo>
                    <a:pt x="9" y="10"/>
                  </a:lnTo>
                  <a:lnTo>
                    <a:pt x="9" y="8"/>
                  </a:lnTo>
                  <a:lnTo>
                    <a:pt x="9" y="7"/>
                  </a:lnTo>
                  <a:lnTo>
                    <a:pt x="7" y="7"/>
                  </a:lnTo>
                  <a:lnTo>
                    <a:pt x="7" y="5"/>
                  </a:lnTo>
                  <a:lnTo>
                    <a:pt x="6" y="5"/>
                  </a:lnTo>
                  <a:lnTo>
                    <a:pt x="6" y="3"/>
                  </a:lnTo>
                  <a:lnTo>
                    <a:pt x="6" y="1"/>
                  </a:lnTo>
                  <a:lnTo>
                    <a:pt x="4" y="1"/>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71" name="Freeform 347"/>
            <p:cNvSpPr>
              <a:spLocks/>
            </p:cNvSpPr>
            <p:nvPr/>
          </p:nvSpPr>
          <p:spPr bwMode="auto">
            <a:xfrm>
              <a:off x="1183" y="1413"/>
              <a:ext cx="7" cy="12"/>
            </a:xfrm>
            <a:custGeom>
              <a:avLst/>
              <a:gdLst>
                <a:gd name="T0" fmla="*/ 5 w 7"/>
                <a:gd name="T1" fmla="*/ 2 h 12"/>
                <a:gd name="T2" fmla="*/ 4 w 7"/>
                <a:gd name="T3" fmla="*/ 0 h 12"/>
                <a:gd name="T4" fmla="*/ 2 w 7"/>
                <a:gd name="T5" fmla="*/ 0 h 12"/>
                <a:gd name="T6" fmla="*/ 0 w 7"/>
                <a:gd name="T7" fmla="*/ 0 h 12"/>
                <a:gd name="T8" fmla="*/ 0 w 7"/>
                <a:gd name="T9" fmla="*/ 2 h 12"/>
                <a:gd name="T10" fmla="*/ 0 w 7"/>
                <a:gd name="T11" fmla="*/ 4 h 12"/>
                <a:gd name="T12" fmla="*/ 2 w 7"/>
                <a:gd name="T13" fmla="*/ 4 h 12"/>
                <a:gd name="T14" fmla="*/ 0 w 7"/>
                <a:gd name="T15" fmla="*/ 4 h 12"/>
                <a:gd name="T16" fmla="*/ 2 w 7"/>
                <a:gd name="T17" fmla="*/ 5 h 12"/>
                <a:gd name="T18" fmla="*/ 2 w 7"/>
                <a:gd name="T19" fmla="*/ 7 h 12"/>
                <a:gd name="T20" fmla="*/ 4 w 7"/>
                <a:gd name="T21" fmla="*/ 7 h 12"/>
                <a:gd name="T22" fmla="*/ 2 w 7"/>
                <a:gd name="T23" fmla="*/ 7 h 12"/>
                <a:gd name="T24" fmla="*/ 2 w 7"/>
                <a:gd name="T25" fmla="*/ 9 h 12"/>
                <a:gd name="T26" fmla="*/ 4 w 7"/>
                <a:gd name="T27" fmla="*/ 9 h 12"/>
                <a:gd name="T28" fmla="*/ 4 w 7"/>
                <a:gd name="T29" fmla="*/ 11 h 12"/>
                <a:gd name="T30" fmla="*/ 5 w 7"/>
                <a:gd name="T31" fmla="*/ 11 h 12"/>
                <a:gd name="T32" fmla="*/ 5 w 7"/>
                <a:gd name="T33" fmla="*/ 12 h 12"/>
                <a:gd name="T34" fmla="*/ 7 w 7"/>
                <a:gd name="T35" fmla="*/ 11 h 12"/>
                <a:gd name="T36" fmla="*/ 7 w 7"/>
                <a:gd name="T37" fmla="*/ 9 h 12"/>
                <a:gd name="T38" fmla="*/ 7 w 7"/>
                <a:gd name="T39" fmla="*/ 7 h 12"/>
                <a:gd name="T40" fmla="*/ 5 w 7"/>
                <a:gd name="T41" fmla="*/ 7 h 12"/>
                <a:gd name="T42" fmla="*/ 7 w 7"/>
                <a:gd name="T43" fmla="*/ 7 h 12"/>
                <a:gd name="T44" fmla="*/ 7 w 7"/>
                <a:gd name="T45" fmla="*/ 5 h 12"/>
                <a:gd name="T46" fmla="*/ 5 w 7"/>
                <a:gd name="T47" fmla="*/ 5 h 12"/>
                <a:gd name="T48" fmla="*/ 5 w 7"/>
                <a:gd name="T49" fmla="*/ 4 h 12"/>
                <a:gd name="T50" fmla="*/ 5 w 7"/>
                <a:gd name="T5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 h="12">
                  <a:moveTo>
                    <a:pt x="5" y="2"/>
                  </a:moveTo>
                  <a:lnTo>
                    <a:pt x="4" y="0"/>
                  </a:lnTo>
                  <a:lnTo>
                    <a:pt x="2" y="0"/>
                  </a:lnTo>
                  <a:lnTo>
                    <a:pt x="0" y="0"/>
                  </a:lnTo>
                  <a:lnTo>
                    <a:pt x="0" y="2"/>
                  </a:lnTo>
                  <a:lnTo>
                    <a:pt x="0" y="4"/>
                  </a:lnTo>
                  <a:lnTo>
                    <a:pt x="2" y="4"/>
                  </a:lnTo>
                  <a:lnTo>
                    <a:pt x="0" y="4"/>
                  </a:lnTo>
                  <a:lnTo>
                    <a:pt x="2" y="5"/>
                  </a:lnTo>
                  <a:lnTo>
                    <a:pt x="2" y="7"/>
                  </a:lnTo>
                  <a:lnTo>
                    <a:pt x="4" y="7"/>
                  </a:lnTo>
                  <a:lnTo>
                    <a:pt x="2" y="7"/>
                  </a:lnTo>
                  <a:lnTo>
                    <a:pt x="2" y="9"/>
                  </a:lnTo>
                  <a:lnTo>
                    <a:pt x="4" y="9"/>
                  </a:lnTo>
                  <a:lnTo>
                    <a:pt x="4" y="11"/>
                  </a:lnTo>
                  <a:lnTo>
                    <a:pt x="5" y="11"/>
                  </a:lnTo>
                  <a:lnTo>
                    <a:pt x="5" y="12"/>
                  </a:lnTo>
                  <a:lnTo>
                    <a:pt x="7" y="11"/>
                  </a:lnTo>
                  <a:lnTo>
                    <a:pt x="7" y="9"/>
                  </a:lnTo>
                  <a:lnTo>
                    <a:pt x="7" y="7"/>
                  </a:lnTo>
                  <a:lnTo>
                    <a:pt x="5" y="7"/>
                  </a:lnTo>
                  <a:lnTo>
                    <a:pt x="7" y="7"/>
                  </a:lnTo>
                  <a:lnTo>
                    <a:pt x="7" y="5"/>
                  </a:lnTo>
                  <a:lnTo>
                    <a:pt x="5" y="5"/>
                  </a:lnTo>
                  <a:lnTo>
                    <a:pt x="5" y="4"/>
                  </a:lnTo>
                  <a:lnTo>
                    <a:pt x="5" y="2"/>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72" name="Freeform 348"/>
            <p:cNvSpPr>
              <a:spLocks/>
            </p:cNvSpPr>
            <p:nvPr/>
          </p:nvSpPr>
          <p:spPr bwMode="auto">
            <a:xfrm>
              <a:off x="1178" y="1408"/>
              <a:ext cx="7" cy="12"/>
            </a:xfrm>
            <a:custGeom>
              <a:avLst/>
              <a:gdLst>
                <a:gd name="T0" fmla="*/ 3 w 7"/>
                <a:gd name="T1" fmla="*/ 2 h 12"/>
                <a:gd name="T2" fmla="*/ 3 w 7"/>
                <a:gd name="T3" fmla="*/ 0 h 12"/>
                <a:gd name="T4" fmla="*/ 2 w 7"/>
                <a:gd name="T5" fmla="*/ 0 h 12"/>
                <a:gd name="T6" fmla="*/ 2 w 7"/>
                <a:gd name="T7" fmla="*/ 2 h 12"/>
                <a:gd name="T8" fmla="*/ 2 w 7"/>
                <a:gd name="T9" fmla="*/ 0 h 12"/>
                <a:gd name="T10" fmla="*/ 0 w 7"/>
                <a:gd name="T11" fmla="*/ 0 h 12"/>
                <a:gd name="T12" fmla="*/ 0 w 7"/>
                <a:gd name="T13" fmla="*/ 2 h 12"/>
                <a:gd name="T14" fmla="*/ 0 w 7"/>
                <a:gd name="T15" fmla="*/ 3 h 12"/>
                <a:gd name="T16" fmla="*/ 0 w 7"/>
                <a:gd name="T17" fmla="*/ 5 h 12"/>
                <a:gd name="T18" fmla="*/ 2 w 7"/>
                <a:gd name="T19" fmla="*/ 5 h 12"/>
                <a:gd name="T20" fmla="*/ 2 w 7"/>
                <a:gd name="T21" fmla="*/ 7 h 12"/>
                <a:gd name="T22" fmla="*/ 3 w 7"/>
                <a:gd name="T23" fmla="*/ 7 h 12"/>
                <a:gd name="T24" fmla="*/ 2 w 7"/>
                <a:gd name="T25" fmla="*/ 7 h 12"/>
                <a:gd name="T26" fmla="*/ 2 w 7"/>
                <a:gd name="T27" fmla="*/ 9 h 12"/>
                <a:gd name="T28" fmla="*/ 3 w 7"/>
                <a:gd name="T29" fmla="*/ 9 h 12"/>
                <a:gd name="T30" fmla="*/ 5 w 7"/>
                <a:gd name="T31" fmla="*/ 10 h 12"/>
                <a:gd name="T32" fmla="*/ 5 w 7"/>
                <a:gd name="T33" fmla="*/ 12 h 12"/>
                <a:gd name="T34" fmla="*/ 7 w 7"/>
                <a:gd name="T35" fmla="*/ 10 h 12"/>
                <a:gd name="T36" fmla="*/ 7 w 7"/>
                <a:gd name="T37" fmla="*/ 9 h 12"/>
                <a:gd name="T38" fmla="*/ 7 w 7"/>
                <a:gd name="T39" fmla="*/ 7 h 12"/>
                <a:gd name="T40" fmla="*/ 5 w 7"/>
                <a:gd name="T41" fmla="*/ 7 h 12"/>
                <a:gd name="T42" fmla="*/ 7 w 7"/>
                <a:gd name="T43" fmla="*/ 7 h 12"/>
                <a:gd name="T44" fmla="*/ 7 w 7"/>
                <a:gd name="T45" fmla="*/ 5 h 12"/>
                <a:gd name="T46" fmla="*/ 5 w 7"/>
                <a:gd name="T47" fmla="*/ 5 h 12"/>
                <a:gd name="T48" fmla="*/ 5 w 7"/>
                <a:gd name="T49" fmla="*/ 3 h 12"/>
                <a:gd name="T50" fmla="*/ 5 w 7"/>
                <a:gd name="T51" fmla="*/ 2 h 12"/>
                <a:gd name="T52" fmla="*/ 3 w 7"/>
                <a:gd name="T5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12">
                  <a:moveTo>
                    <a:pt x="3" y="2"/>
                  </a:moveTo>
                  <a:lnTo>
                    <a:pt x="3" y="0"/>
                  </a:lnTo>
                  <a:lnTo>
                    <a:pt x="2" y="0"/>
                  </a:lnTo>
                  <a:lnTo>
                    <a:pt x="2" y="2"/>
                  </a:lnTo>
                  <a:lnTo>
                    <a:pt x="2" y="0"/>
                  </a:lnTo>
                  <a:lnTo>
                    <a:pt x="0" y="0"/>
                  </a:lnTo>
                  <a:lnTo>
                    <a:pt x="0" y="2"/>
                  </a:lnTo>
                  <a:lnTo>
                    <a:pt x="0" y="3"/>
                  </a:lnTo>
                  <a:lnTo>
                    <a:pt x="0" y="5"/>
                  </a:lnTo>
                  <a:lnTo>
                    <a:pt x="2" y="5"/>
                  </a:lnTo>
                  <a:lnTo>
                    <a:pt x="2" y="7"/>
                  </a:lnTo>
                  <a:lnTo>
                    <a:pt x="3" y="7"/>
                  </a:lnTo>
                  <a:lnTo>
                    <a:pt x="2" y="7"/>
                  </a:lnTo>
                  <a:lnTo>
                    <a:pt x="2" y="9"/>
                  </a:lnTo>
                  <a:lnTo>
                    <a:pt x="3" y="9"/>
                  </a:lnTo>
                  <a:lnTo>
                    <a:pt x="5" y="10"/>
                  </a:lnTo>
                  <a:lnTo>
                    <a:pt x="5" y="12"/>
                  </a:lnTo>
                  <a:lnTo>
                    <a:pt x="7" y="10"/>
                  </a:lnTo>
                  <a:lnTo>
                    <a:pt x="7" y="9"/>
                  </a:lnTo>
                  <a:lnTo>
                    <a:pt x="7" y="7"/>
                  </a:lnTo>
                  <a:lnTo>
                    <a:pt x="5" y="7"/>
                  </a:lnTo>
                  <a:lnTo>
                    <a:pt x="7" y="7"/>
                  </a:lnTo>
                  <a:lnTo>
                    <a:pt x="7" y="5"/>
                  </a:lnTo>
                  <a:lnTo>
                    <a:pt x="5" y="5"/>
                  </a:lnTo>
                  <a:lnTo>
                    <a:pt x="5" y="3"/>
                  </a:lnTo>
                  <a:lnTo>
                    <a:pt x="5" y="2"/>
                  </a:lnTo>
                  <a:lnTo>
                    <a:pt x="3" y="2"/>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73" name="Freeform 349"/>
            <p:cNvSpPr>
              <a:spLocks/>
            </p:cNvSpPr>
            <p:nvPr/>
          </p:nvSpPr>
          <p:spPr bwMode="auto">
            <a:xfrm>
              <a:off x="1173" y="1408"/>
              <a:ext cx="10" cy="9"/>
            </a:xfrm>
            <a:custGeom>
              <a:avLst/>
              <a:gdLst>
                <a:gd name="T0" fmla="*/ 3 w 10"/>
                <a:gd name="T1" fmla="*/ 2 h 9"/>
                <a:gd name="T2" fmla="*/ 3 w 10"/>
                <a:gd name="T3" fmla="*/ 0 h 9"/>
                <a:gd name="T4" fmla="*/ 2 w 10"/>
                <a:gd name="T5" fmla="*/ 0 h 9"/>
                <a:gd name="T6" fmla="*/ 2 w 10"/>
                <a:gd name="T7" fmla="*/ 2 h 9"/>
                <a:gd name="T8" fmla="*/ 0 w 10"/>
                <a:gd name="T9" fmla="*/ 2 h 9"/>
                <a:gd name="T10" fmla="*/ 0 w 10"/>
                <a:gd name="T11" fmla="*/ 3 h 9"/>
                <a:gd name="T12" fmla="*/ 2 w 10"/>
                <a:gd name="T13" fmla="*/ 3 h 9"/>
                <a:gd name="T14" fmla="*/ 2 w 10"/>
                <a:gd name="T15" fmla="*/ 5 h 9"/>
                <a:gd name="T16" fmla="*/ 3 w 10"/>
                <a:gd name="T17" fmla="*/ 5 h 9"/>
                <a:gd name="T18" fmla="*/ 3 w 10"/>
                <a:gd name="T19" fmla="*/ 7 h 9"/>
                <a:gd name="T20" fmla="*/ 5 w 10"/>
                <a:gd name="T21" fmla="*/ 7 h 9"/>
                <a:gd name="T22" fmla="*/ 7 w 10"/>
                <a:gd name="T23" fmla="*/ 7 h 9"/>
                <a:gd name="T24" fmla="*/ 7 w 10"/>
                <a:gd name="T25" fmla="*/ 9 h 9"/>
                <a:gd name="T26" fmla="*/ 8 w 10"/>
                <a:gd name="T27" fmla="*/ 9 h 9"/>
                <a:gd name="T28" fmla="*/ 10 w 10"/>
                <a:gd name="T29" fmla="*/ 9 h 9"/>
                <a:gd name="T30" fmla="*/ 10 w 10"/>
                <a:gd name="T31" fmla="*/ 7 h 9"/>
                <a:gd name="T32" fmla="*/ 8 w 10"/>
                <a:gd name="T33" fmla="*/ 7 h 9"/>
                <a:gd name="T34" fmla="*/ 8 w 10"/>
                <a:gd name="T35" fmla="*/ 5 h 9"/>
                <a:gd name="T36" fmla="*/ 8 w 10"/>
                <a:gd name="T37" fmla="*/ 3 h 9"/>
                <a:gd name="T38" fmla="*/ 7 w 10"/>
                <a:gd name="T39" fmla="*/ 3 h 9"/>
                <a:gd name="T40" fmla="*/ 7 w 10"/>
                <a:gd name="T41" fmla="*/ 2 h 9"/>
                <a:gd name="T42" fmla="*/ 5 w 10"/>
                <a:gd name="T43" fmla="*/ 2 h 9"/>
                <a:gd name="T44" fmla="*/ 5 w 10"/>
                <a:gd name="T45" fmla="*/ 0 h 9"/>
                <a:gd name="T46" fmla="*/ 3 w 10"/>
                <a:gd name="T47" fmla="*/ 0 h 9"/>
                <a:gd name="T48" fmla="*/ 3 w 10"/>
                <a:gd name="T49"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9">
                  <a:moveTo>
                    <a:pt x="3" y="2"/>
                  </a:moveTo>
                  <a:lnTo>
                    <a:pt x="3" y="0"/>
                  </a:lnTo>
                  <a:lnTo>
                    <a:pt x="2" y="0"/>
                  </a:lnTo>
                  <a:lnTo>
                    <a:pt x="2" y="2"/>
                  </a:lnTo>
                  <a:lnTo>
                    <a:pt x="0" y="2"/>
                  </a:lnTo>
                  <a:lnTo>
                    <a:pt x="0" y="3"/>
                  </a:lnTo>
                  <a:lnTo>
                    <a:pt x="2" y="3"/>
                  </a:lnTo>
                  <a:lnTo>
                    <a:pt x="2" y="5"/>
                  </a:lnTo>
                  <a:lnTo>
                    <a:pt x="3" y="5"/>
                  </a:lnTo>
                  <a:lnTo>
                    <a:pt x="3" y="7"/>
                  </a:lnTo>
                  <a:lnTo>
                    <a:pt x="5" y="7"/>
                  </a:lnTo>
                  <a:lnTo>
                    <a:pt x="7" y="7"/>
                  </a:lnTo>
                  <a:lnTo>
                    <a:pt x="7" y="9"/>
                  </a:lnTo>
                  <a:lnTo>
                    <a:pt x="8" y="9"/>
                  </a:lnTo>
                  <a:lnTo>
                    <a:pt x="10" y="9"/>
                  </a:lnTo>
                  <a:lnTo>
                    <a:pt x="10" y="7"/>
                  </a:lnTo>
                  <a:lnTo>
                    <a:pt x="8" y="7"/>
                  </a:lnTo>
                  <a:lnTo>
                    <a:pt x="8" y="5"/>
                  </a:lnTo>
                  <a:lnTo>
                    <a:pt x="8" y="3"/>
                  </a:lnTo>
                  <a:lnTo>
                    <a:pt x="7" y="3"/>
                  </a:lnTo>
                  <a:lnTo>
                    <a:pt x="7" y="2"/>
                  </a:lnTo>
                  <a:lnTo>
                    <a:pt x="5" y="2"/>
                  </a:lnTo>
                  <a:lnTo>
                    <a:pt x="5" y="0"/>
                  </a:lnTo>
                  <a:lnTo>
                    <a:pt x="3" y="0"/>
                  </a:lnTo>
                  <a:lnTo>
                    <a:pt x="3" y="2"/>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74" name="Freeform 350"/>
            <p:cNvSpPr>
              <a:spLocks/>
            </p:cNvSpPr>
            <p:nvPr/>
          </p:nvSpPr>
          <p:spPr bwMode="auto">
            <a:xfrm>
              <a:off x="1171" y="1403"/>
              <a:ext cx="10" cy="8"/>
            </a:xfrm>
            <a:custGeom>
              <a:avLst/>
              <a:gdLst>
                <a:gd name="T0" fmla="*/ 4 w 10"/>
                <a:gd name="T1" fmla="*/ 0 h 8"/>
                <a:gd name="T2" fmla="*/ 2 w 10"/>
                <a:gd name="T3" fmla="*/ 0 h 8"/>
                <a:gd name="T4" fmla="*/ 0 w 10"/>
                <a:gd name="T5" fmla="*/ 0 h 8"/>
                <a:gd name="T6" fmla="*/ 0 w 10"/>
                <a:gd name="T7" fmla="*/ 2 h 8"/>
                <a:gd name="T8" fmla="*/ 0 w 10"/>
                <a:gd name="T9" fmla="*/ 3 h 8"/>
                <a:gd name="T10" fmla="*/ 2 w 10"/>
                <a:gd name="T11" fmla="*/ 3 h 8"/>
                <a:gd name="T12" fmla="*/ 2 w 10"/>
                <a:gd name="T13" fmla="*/ 5 h 8"/>
                <a:gd name="T14" fmla="*/ 4 w 10"/>
                <a:gd name="T15" fmla="*/ 5 h 8"/>
                <a:gd name="T16" fmla="*/ 4 w 10"/>
                <a:gd name="T17" fmla="*/ 7 h 8"/>
                <a:gd name="T18" fmla="*/ 5 w 10"/>
                <a:gd name="T19" fmla="*/ 7 h 8"/>
                <a:gd name="T20" fmla="*/ 5 w 10"/>
                <a:gd name="T21" fmla="*/ 5 h 8"/>
                <a:gd name="T22" fmla="*/ 5 w 10"/>
                <a:gd name="T23" fmla="*/ 7 h 8"/>
                <a:gd name="T24" fmla="*/ 7 w 10"/>
                <a:gd name="T25" fmla="*/ 7 h 8"/>
                <a:gd name="T26" fmla="*/ 7 w 10"/>
                <a:gd name="T27" fmla="*/ 8 h 8"/>
                <a:gd name="T28" fmla="*/ 9 w 10"/>
                <a:gd name="T29" fmla="*/ 8 h 8"/>
                <a:gd name="T30" fmla="*/ 10 w 10"/>
                <a:gd name="T31" fmla="*/ 8 h 8"/>
                <a:gd name="T32" fmla="*/ 10 w 10"/>
                <a:gd name="T33" fmla="*/ 7 h 8"/>
                <a:gd name="T34" fmla="*/ 9 w 10"/>
                <a:gd name="T35" fmla="*/ 7 h 8"/>
                <a:gd name="T36" fmla="*/ 9 w 10"/>
                <a:gd name="T37" fmla="*/ 5 h 8"/>
                <a:gd name="T38" fmla="*/ 9 w 10"/>
                <a:gd name="T39" fmla="*/ 3 h 8"/>
                <a:gd name="T40" fmla="*/ 7 w 10"/>
                <a:gd name="T41" fmla="*/ 3 h 8"/>
                <a:gd name="T42" fmla="*/ 7 w 10"/>
                <a:gd name="T43" fmla="*/ 2 h 8"/>
                <a:gd name="T44" fmla="*/ 5 w 10"/>
                <a:gd name="T45" fmla="*/ 2 h 8"/>
                <a:gd name="T46" fmla="*/ 5 w 10"/>
                <a:gd name="T47" fmla="*/ 0 h 8"/>
                <a:gd name="T48" fmla="*/ 4 w 10"/>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8">
                  <a:moveTo>
                    <a:pt x="4" y="0"/>
                  </a:moveTo>
                  <a:lnTo>
                    <a:pt x="2" y="0"/>
                  </a:lnTo>
                  <a:lnTo>
                    <a:pt x="0" y="0"/>
                  </a:lnTo>
                  <a:lnTo>
                    <a:pt x="0" y="2"/>
                  </a:lnTo>
                  <a:lnTo>
                    <a:pt x="0" y="3"/>
                  </a:lnTo>
                  <a:lnTo>
                    <a:pt x="2" y="3"/>
                  </a:lnTo>
                  <a:lnTo>
                    <a:pt x="2" y="5"/>
                  </a:lnTo>
                  <a:lnTo>
                    <a:pt x="4" y="5"/>
                  </a:lnTo>
                  <a:lnTo>
                    <a:pt x="4" y="7"/>
                  </a:lnTo>
                  <a:lnTo>
                    <a:pt x="5" y="7"/>
                  </a:lnTo>
                  <a:lnTo>
                    <a:pt x="5" y="5"/>
                  </a:lnTo>
                  <a:lnTo>
                    <a:pt x="5" y="7"/>
                  </a:lnTo>
                  <a:lnTo>
                    <a:pt x="7" y="7"/>
                  </a:lnTo>
                  <a:lnTo>
                    <a:pt x="7" y="8"/>
                  </a:lnTo>
                  <a:lnTo>
                    <a:pt x="9" y="8"/>
                  </a:lnTo>
                  <a:lnTo>
                    <a:pt x="10" y="8"/>
                  </a:lnTo>
                  <a:lnTo>
                    <a:pt x="10" y="7"/>
                  </a:lnTo>
                  <a:lnTo>
                    <a:pt x="9" y="7"/>
                  </a:lnTo>
                  <a:lnTo>
                    <a:pt x="9" y="5"/>
                  </a:lnTo>
                  <a:lnTo>
                    <a:pt x="9" y="3"/>
                  </a:lnTo>
                  <a:lnTo>
                    <a:pt x="7" y="3"/>
                  </a:lnTo>
                  <a:lnTo>
                    <a:pt x="7" y="2"/>
                  </a:lnTo>
                  <a:lnTo>
                    <a:pt x="5" y="2"/>
                  </a:lnTo>
                  <a:lnTo>
                    <a:pt x="5" y="0"/>
                  </a:lnTo>
                  <a:lnTo>
                    <a:pt x="4"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75" name="Freeform 351"/>
            <p:cNvSpPr>
              <a:spLocks/>
            </p:cNvSpPr>
            <p:nvPr/>
          </p:nvSpPr>
          <p:spPr bwMode="auto">
            <a:xfrm>
              <a:off x="1173" y="1399"/>
              <a:ext cx="8" cy="11"/>
            </a:xfrm>
            <a:custGeom>
              <a:avLst/>
              <a:gdLst>
                <a:gd name="T0" fmla="*/ 5 w 8"/>
                <a:gd name="T1" fmla="*/ 0 h 11"/>
                <a:gd name="T2" fmla="*/ 3 w 8"/>
                <a:gd name="T3" fmla="*/ 0 h 11"/>
                <a:gd name="T4" fmla="*/ 2 w 8"/>
                <a:gd name="T5" fmla="*/ 0 h 11"/>
                <a:gd name="T6" fmla="*/ 2 w 8"/>
                <a:gd name="T7" fmla="*/ 2 h 11"/>
                <a:gd name="T8" fmla="*/ 2 w 8"/>
                <a:gd name="T9" fmla="*/ 0 h 11"/>
                <a:gd name="T10" fmla="*/ 2 w 8"/>
                <a:gd name="T11" fmla="*/ 2 h 11"/>
                <a:gd name="T12" fmla="*/ 0 w 8"/>
                <a:gd name="T13" fmla="*/ 2 h 11"/>
                <a:gd name="T14" fmla="*/ 2 w 8"/>
                <a:gd name="T15" fmla="*/ 2 h 11"/>
                <a:gd name="T16" fmla="*/ 2 w 8"/>
                <a:gd name="T17" fmla="*/ 4 h 11"/>
                <a:gd name="T18" fmla="*/ 2 w 8"/>
                <a:gd name="T19" fmla="*/ 6 h 11"/>
                <a:gd name="T20" fmla="*/ 3 w 8"/>
                <a:gd name="T21" fmla="*/ 6 h 11"/>
                <a:gd name="T22" fmla="*/ 3 w 8"/>
                <a:gd name="T23" fmla="*/ 7 h 11"/>
                <a:gd name="T24" fmla="*/ 5 w 8"/>
                <a:gd name="T25" fmla="*/ 7 h 11"/>
                <a:gd name="T26" fmla="*/ 5 w 8"/>
                <a:gd name="T27" fmla="*/ 9 h 11"/>
                <a:gd name="T28" fmla="*/ 7 w 8"/>
                <a:gd name="T29" fmla="*/ 9 h 11"/>
                <a:gd name="T30" fmla="*/ 8 w 8"/>
                <a:gd name="T31" fmla="*/ 11 h 11"/>
                <a:gd name="T32" fmla="*/ 8 w 8"/>
                <a:gd name="T33" fmla="*/ 9 h 11"/>
                <a:gd name="T34" fmla="*/ 8 w 8"/>
                <a:gd name="T35" fmla="*/ 7 h 11"/>
                <a:gd name="T36" fmla="*/ 8 w 8"/>
                <a:gd name="T37" fmla="*/ 6 h 11"/>
                <a:gd name="T38" fmla="*/ 7 w 8"/>
                <a:gd name="T39" fmla="*/ 6 h 11"/>
                <a:gd name="T40" fmla="*/ 8 w 8"/>
                <a:gd name="T41" fmla="*/ 6 h 11"/>
                <a:gd name="T42" fmla="*/ 7 w 8"/>
                <a:gd name="T43" fmla="*/ 4 h 11"/>
                <a:gd name="T44" fmla="*/ 7 w 8"/>
                <a:gd name="T45" fmla="*/ 2 h 11"/>
                <a:gd name="T46" fmla="*/ 5 w 8"/>
                <a:gd name="T47" fmla="*/ 2 h 11"/>
                <a:gd name="T48" fmla="*/ 7 w 8"/>
                <a:gd name="T49" fmla="*/ 2 h 11"/>
                <a:gd name="T50" fmla="*/ 5 w 8"/>
                <a:gd name="T51" fmla="*/ 2 h 11"/>
                <a:gd name="T52" fmla="*/ 5 w 8"/>
                <a:gd name="T5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11">
                  <a:moveTo>
                    <a:pt x="5" y="0"/>
                  </a:moveTo>
                  <a:lnTo>
                    <a:pt x="3" y="0"/>
                  </a:lnTo>
                  <a:lnTo>
                    <a:pt x="2" y="0"/>
                  </a:lnTo>
                  <a:lnTo>
                    <a:pt x="2" y="2"/>
                  </a:lnTo>
                  <a:lnTo>
                    <a:pt x="2" y="0"/>
                  </a:lnTo>
                  <a:lnTo>
                    <a:pt x="2" y="2"/>
                  </a:lnTo>
                  <a:lnTo>
                    <a:pt x="0" y="2"/>
                  </a:lnTo>
                  <a:lnTo>
                    <a:pt x="2" y="2"/>
                  </a:lnTo>
                  <a:lnTo>
                    <a:pt x="2" y="4"/>
                  </a:lnTo>
                  <a:lnTo>
                    <a:pt x="2" y="6"/>
                  </a:lnTo>
                  <a:lnTo>
                    <a:pt x="3" y="6"/>
                  </a:lnTo>
                  <a:lnTo>
                    <a:pt x="3" y="7"/>
                  </a:lnTo>
                  <a:lnTo>
                    <a:pt x="5" y="7"/>
                  </a:lnTo>
                  <a:lnTo>
                    <a:pt x="5" y="9"/>
                  </a:lnTo>
                  <a:lnTo>
                    <a:pt x="7" y="9"/>
                  </a:lnTo>
                  <a:lnTo>
                    <a:pt x="8" y="11"/>
                  </a:lnTo>
                  <a:lnTo>
                    <a:pt x="8" y="9"/>
                  </a:lnTo>
                  <a:lnTo>
                    <a:pt x="8" y="7"/>
                  </a:lnTo>
                  <a:lnTo>
                    <a:pt x="8" y="6"/>
                  </a:lnTo>
                  <a:lnTo>
                    <a:pt x="7" y="6"/>
                  </a:lnTo>
                  <a:lnTo>
                    <a:pt x="8" y="6"/>
                  </a:lnTo>
                  <a:lnTo>
                    <a:pt x="7" y="4"/>
                  </a:lnTo>
                  <a:lnTo>
                    <a:pt x="7" y="2"/>
                  </a:lnTo>
                  <a:lnTo>
                    <a:pt x="5" y="2"/>
                  </a:lnTo>
                  <a:lnTo>
                    <a:pt x="7" y="2"/>
                  </a:lnTo>
                  <a:lnTo>
                    <a:pt x="5" y="2"/>
                  </a:lnTo>
                  <a:lnTo>
                    <a:pt x="5"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76" name="Freeform 352"/>
            <p:cNvSpPr>
              <a:spLocks noEditPoints="1"/>
            </p:cNvSpPr>
            <p:nvPr/>
          </p:nvSpPr>
          <p:spPr bwMode="auto">
            <a:xfrm>
              <a:off x="1178" y="1415"/>
              <a:ext cx="76" cy="19"/>
            </a:xfrm>
            <a:custGeom>
              <a:avLst/>
              <a:gdLst>
                <a:gd name="T0" fmla="*/ 75 w 76"/>
                <a:gd name="T1" fmla="*/ 0 h 19"/>
                <a:gd name="T2" fmla="*/ 76 w 76"/>
                <a:gd name="T3" fmla="*/ 0 h 19"/>
                <a:gd name="T4" fmla="*/ 76 w 76"/>
                <a:gd name="T5" fmla="*/ 2 h 19"/>
                <a:gd name="T6" fmla="*/ 75 w 76"/>
                <a:gd name="T7" fmla="*/ 2 h 19"/>
                <a:gd name="T8" fmla="*/ 73 w 76"/>
                <a:gd name="T9" fmla="*/ 2 h 19"/>
                <a:gd name="T10" fmla="*/ 73 w 76"/>
                <a:gd name="T11" fmla="*/ 0 h 19"/>
                <a:gd name="T12" fmla="*/ 75 w 76"/>
                <a:gd name="T13" fmla="*/ 0 h 19"/>
                <a:gd name="T14" fmla="*/ 16 w 76"/>
                <a:gd name="T15" fmla="*/ 17 h 19"/>
                <a:gd name="T16" fmla="*/ 16 w 76"/>
                <a:gd name="T17" fmla="*/ 19 h 19"/>
                <a:gd name="T18" fmla="*/ 14 w 76"/>
                <a:gd name="T19" fmla="*/ 19 h 19"/>
                <a:gd name="T20" fmla="*/ 14 w 76"/>
                <a:gd name="T21" fmla="*/ 17 h 19"/>
                <a:gd name="T22" fmla="*/ 16 w 76"/>
                <a:gd name="T23" fmla="*/ 17 h 19"/>
                <a:gd name="T24" fmla="*/ 2 w 76"/>
                <a:gd name="T25" fmla="*/ 2 h 19"/>
                <a:gd name="T26" fmla="*/ 3 w 76"/>
                <a:gd name="T27" fmla="*/ 2 h 19"/>
                <a:gd name="T28" fmla="*/ 3 w 76"/>
                <a:gd name="T29" fmla="*/ 3 h 19"/>
                <a:gd name="T30" fmla="*/ 2 w 76"/>
                <a:gd name="T31" fmla="*/ 3 h 19"/>
                <a:gd name="T32" fmla="*/ 2 w 76"/>
                <a:gd name="T33" fmla="*/ 5 h 19"/>
                <a:gd name="T34" fmla="*/ 2 w 76"/>
                <a:gd name="T35" fmla="*/ 3 h 19"/>
                <a:gd name="T36" fmla="*/ 0 w 76"/>
                <a:gd name="T37" fmla="*/ 3 h 19"/>
                <a:gd name="T38" fmla="*/ 2 w 76"/>
                <a:gd name="T39" fmla="*/ 3 h 19"/>
                <a:gd name="T40" fmla="*/ 2 w 76"/>
                <a:gd name="T41"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19">
                  <a:moveTo>
                    <a:pt x="75" y="0"/>
                  </a:moveTo>
                  <a:lnTo>
                    <a:pt x="76" y="0"/>
                  </a:lnTo>
                  <a:lnTo>
                    <a:pt x="76" y="2"/>
                  </a:lnTo>
                  <a:lnTo>
                    <a:pt x="75" y="2"/>
                  </a:lnTo>
                  <a:lnTo>
                    <a:pt x="73" y="2"/>
                  </a:lnTo>
                  <a:lnTo>
                    <a:pt x="73" y="0"/>
                  </a:lnTo>
                  <a:lnTo>
                    <a:pt x="75" y="0"/>
                  </a:lnTo>
                  <a:close/>
                  <a:moveTo>
                    <a:pt x="16" y="17"/>
                  </a:moveTo>
                  <a:lnTo>
                    <a:pt x="16" y="19"/>
                  </a:lnTo>
                  <a:lnTo>
                    <a:pt x="14" y="19"/>
                  </a:lnTo>
                  <a:lnTo>
                    <a:pt x="14" y="17"/>
                  </a:lnTo>
                  <a:lnTo>
                    <a:pt x="16" y="17"/>
                  </a:lnTo>
                  <a:close/>
                  <a:moveTo>
                    <a:pt x="2" y="2"/>
                  </a:moveTo>
                  <a:lnTo>
                    <a:pt x="3" y="2"/>
                  </a:lnTo>
                  <a:lnTo>
                    <a:pt x="3" y="3"/>
                  </a:lnTo>
                  <a:lnTo>
                    <a:pt x="2" y="3"/>
                  </a:lnTo>
                  <a:lnTo>
                    <a:pt x="2" y="5"/>
                  </a:lnTo>
                  <a:lnTo>
                    <a:pt x="2" y="3"/>
                  </a:lnTo>
                  <a:lnTo>
                    <a:pt x="0" y="3"/>
                  </a:lnTo>
                  <a:lnTo>
                    <a:pt x="2" y="3"/>
                  </a:lnTo>
                  <a:lnTo>
                    <a:pt x="2" y="2"/>
                  </a:lnTo>
                  <a:close/>
                </a:path>
              </a:pathLst>
            </a:custGeom>
            <a:solidFill>
              <a:srgbClr val="8F5C2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77" name="Freeform 353"/>
            <p:cNvSpPr>
              <a:spLocks/>
            </p:cNvSpPr>
            <p:nvPr/>
          </p:nvSpPr>
          <p:spPr bwMode="auto">
            <a:xfrm>
              <a:off x="1232" y="1431"/>
              <a:ext cx="7" cy="3"/>
            </a:xfrm>
            <a:custGeom>
              <a:avLst/>
              <a:gdLst>
                <a:gd name="T0" fmla="*/ 0 w 7"/>
                <a:gd name="T1" fmla="*/ 0 h 3"/>
                <a:gd name="T2" fmla="*/ 0 w 7"/>
                <a:gd name="T3" fmla="*/ 1 h 3"/>
                <a:gd name="T4" fmla="*/ 2 w 7"/>
                <a:gd name="T5" fmla="*/ 1 h 3"/>
                <a:gd name="T6" fmla="*/ 2 w 7"/>
                <a:gd name="T7" fmla="*/ 3 h 3"/>
                <a:gd name="T8" fmla="*/ 3 w 7"/>
                <a:gd name="T9" fmla="*/ 3 h 3"/>
                <a:gd name="T10" fmla="*/ 5 w 7"/>
                <a:gd name="T11" fmla="*/ 3 h 3"/>
                <a:gd name="T12" fmla="*/ 7 w 7"/>
                <a:gd name="T13" fmla="*/ 3 h 3"/>
                <a:gd name="T14" fmla="*/ 7 w 7"/>
                <a:gd name="T15" fmla="*/ 1 h 3"/>
                <a:gd name="T16" fmla="*/ 5 w 7"/>
                <a:gd name="T17" fmla="*/ 1 h 3"/>
                <a:gd name="T18" fmla="*/ 3 w 7"/>
                <a:gd name="T19" fmla="*/ 1 h 3"/>
                <a:gd name="T20" fmla="*/ 3 w 7"/>
                <a:gd name="T21" fmla="*/ 0 h 3"/>
                <a:gd name="T22" fmla="*/ 2 w 7"/>
                <a:gd name="T23" fmla="*/ 0 h 3"/>
                <a:gd name="T24" fmla="*/ 0 w 7"/>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3">
                  <a:moveTo>
                    <a:pt x="0" y="0"/>
                  </a:moveTo>
                  <a:lnTo>
                    <a:pt x="0" y="1"/>
                  </a:lnTo>
                  <a:lnTo>
                    <a:pt x="2" y="1"/>
                  </a:lnTo>
                  <a:lnTo>
                    <a:pt x="2" y="3"/>
                  </a:lnTo>
                  <a:lnTo>
                    <a:pt x="3" y="3"/>
                  </a:lnTo>
                  <a:lnTo>
                    <a:pt x="5" y="3"/>
                  </a:lnTo>
                  <a:lnTo>
                    <a:pt x="7" y="3"/>
                  </a:lnTo>
                  <a:lnTo>
                    <a:pt x="7" y="1"/>
                  </a:lnTo>
                  <a:lnTo>
                    <a:pt x="5" y="1"/>
                  </a:lnTo>
                  <a:lnTo>
                    <a:pt x="3" y="1"/>
                  </a:lnTo>
                  <a:lnTo>
                    <a:pt x="3" y="0"/>
                  </a:lnTo>
                  <a:lnTo>
                    <a:pt x="2" y="0"/>
                  </a:lnTo>
                  <a:lnTo>
                    <a:pt x="0" y="0"/>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78" name="Freeform 354"/>
            <p:cNvSpPr>
              <a:spLocks/>
            </p:cNvSpPr>
            <p:nvPr/>
          </p:nvSpPr>
          <p:spPr bwMode="auto">
            <a:xfrm>
              <a:off x="1232" y="1427"/>
              <a:ext cx="9" cy="4"/>
            </a:xfrm>
            <a:custGeom>
              <a:avLst/>
              <a:gdLst>
                <a:gd name="T0" fmla="*/ 0 w 9"/>
                <a:gd name="T1" fmla="*/ 4 h 4"/>
                <a:gd name="T2" fmla="*/ 2 w 9"/>
                <a:gd name="T3" fmla="*/ 4 h 4"/>
                <a:gd name="T4" fmla="*/ 3 w 9"/>
                <a:gd name="T5" fmla="*/ 4 h 4"/>
                <a:gd name="T6" fmla="*/ 5 w 9"/>
                <a:gd name="T7" fmla="*/ 4 h 4"/>
                <a:gd name="T8" fmla="*/ 7 w 9"/>
                <a:gd name="T9" fmla="*/ 4 h 4"/>
                <a:gd name="T10" fmla="*/ 7 w 9"/>
                <a:gd name="T11" fmla="*/ 2 h 4"/>
                <a:gd name="T12" fmla="*/ 7 w 9"/>
                <a:gd name="T13" fmla="*/ 0 h 4"/>
                <a:gd name="T14" fmla="*/ 9 w 9"/>
                <a:gd name="T15" fmla="*/ 0 h 4"/>
                <a:gd name="T16" fmla="*/ 7 w 9"/>
                <a:gd name="T17" fmla="*/ 0 h 4"/>
                <a:gd name="T18" fmla="*/ 5 w 9"/>
                <a:gd name="T19" fmla="*/ 0 h 4"/>
                <a:gd name="T20" fmla="*/ 3 w 9"/>
                <a:gd name="T21" fmla="*/ 0 h 4"/>
                <a:gd name="T22" fmla="*/ 3 w 9"/>
                <a:gd name="T23" fmla="*/ 2 h 4"/>
                <a:gd name="T24" fmla="*/ 2 w 9"/>
                <a:gd name="T25" fmla="*/ 2 h 4"/>
                <a:gd name="T26" fmla="*/ 2 w 9"/>
                <a:gd name="T27" fmla="*/ 4 h 4"/>
                <a:gd name="T28" fmla="*/ 0 w 9"/>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4">
                  <a:moveTo>
                    <a:pt x="0" y="4"/>
                  </a:moveTo>
                  <a:lnTo>
                    <a:pt x="2" y="4"/>
                  </a:lnTo>
                  <a:lnTo>
                    <a:pt x="3" y="4"/>
                  </a:lnTo>
                  <a:lnTo>
                    <a:pt x="5" y="4"/>
                  </a:lnTo>
                  <a:lnTo>
                    <a:pt x="7" y="4"/>
                  </a:lnTo>
                  <a:lnTo>
                    <a:pt x="7" y="2"/>
                  </a:lnTo>
                  <a:lnTo>
                    <a:pt x="7" y="0"/>
                  </a:lnTo>
                  <a:lnTo>
                    <a:pt x="9" y="0"/>
                  </a:lnTo>
                  <a:lnTo>
                    <a:pt x="7" y="0"/>
                  </a:lnTo>
                  <a:lnTo>
                    <a:pt x="5" y="0"/>
                  </a:lnTo>
                  <a:lnTo>
                    <a:pt x="3" y="0"/>
                  </a:lnTo>
                  <a:lnTo>
                    <a:pt x="3" y="2"/>
                  </a:lnTo>
                  <a:lnTo>
                    <a:pt x="2" y="2"/>
                  </a:lnTo>
                  <a:lnTo>
                    <a:pt x="2" y="4"/>
                  </a:lnTo>
                  <a:lnTo>
                    <a:pt x="0"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79" name="Freeform 355"/>
            <p:cNvSpPr>
              <a:spLocks/>
            </p:cNvSpPr>
            <p:nvPr/>
          </p:nvSpPr>
          <p:spPr bwMode="auto">
            <a:xfrm>
              <a:off x="1230" y="1427"/>
              <a:ext cx="5" cy="4"/>
            </a:xfrm>
            <a:custGeom>
              <a:avLst/>
              <a:gdLst>
                <a:gd name="T0" fmla="*/ 0 w 5"/>
                <a:gd name="T1" fmla="*/ 4 h 4"/>
                <a:gd name="T2" fmla="*/ 2 w 5"/>
                <a:gd name="T3" fmla="*/ 4 h 4"/>
                <a:gd name="T4" fmla="*/ 4 w 5"/>
                <a:gd name="T5" fmla="*/ 4 h 4"/>
                <a:gd name="T6" fmla="*/ 4 w 5"/>
                <a:gd name="T7" fmla="*/ 2 h 4"/>
                <a:gd name="T8" fmla="*/ 5 w 5"/>
                <a:gd name="T9" fmla="*/ 2 h 4"/>
                <a:gd name="T10" fmla="*/ 5 w 5"/>
                <a:gd name="T11" fmla="*/ 0 h 4"/>
                <a:gd name="T12" fmla="*/ 4 w 5"/>
                <a:gd name="T13" fmla="*/ 0 h 4"/>
                <a:gd name="T14" fmla="*/ 2 w 5"/>
                <a:gd name="T15" fmla="*/ 0 h 4"/>
                <a:gd name="T16" fmla="*/ 0 w 5"/>
                <a:gd name="T17" fmla="*/ 2 h 4"/>
                <a:gd name="T18" fmla="*/ 0 w 5"/>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0" y="4"/>
                  </a:moveTo>
                  <a:lnTo>
                    <a:pt x="2" y="4"/>
                  </a:lnTo>
                  <a:lnTo>
                    <a:pt x="4" y="4"/>
                  </a:lnTo>
                  <a:lnTo>
                    <a:pt x="4" y="2"/>
                  </a:lnTo>
                  <a:lnTo>
                    <a:pt x="5" y="2"/>
                  </a:lnTo>
                  <a:lnTo>
                    <a:pt x="5" y="0"/>
                  </a:lnTo>
                  <a:lnTo>
                    <a:pt x="4" y="0"/>
                  </a:lnTo>
                  <a:lnTo>
                    <a:pt x="2" y="0"/>
                  </a:lnTo>
                  <a:lnTo>
                    <a:pt x="0" y="2"/>
                  </a:lnTo>
                  <a:lnTo>
                    <a:pt x="0"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80" name="Freeform 356"/>
            <p:cNvSpPr>
              <a:spLocks/>
            </p:cNvSpPr>
            <p:nvPr/>
          </p:nvSpPr>
          <p:spPr bwMode="auto">
            <a:xfrm>
              <a:off x="1227" y="1427"/>
              <a:ext cx="5" cy="5"/>
            </a:xfrm>
            <a:custGeom>
              <a:avLst/>
              <a:gdLst>
                <a:gd name="T0" fmla="*/ 0 w 5"/>
                <a:gd name="T1" fmla="*/ 4 h 5"/>
                <a:gd name="T2" fmla="*/ 0 w 5"/>
                <a:gd name="T3" fmla="*/ 5 h 5"/>
                <a:gd name="T4" fmla="*/ 1 w 5"/>
                <a:gd name="T5" fmla="*/ 4 h 5"/>
                <a:gd name="T6" fmla="*/ 3 w 5"/>
                <a:gd name="T7" fmla="*/ 4 h 5"/>
                <a:gd name="T8" fmla="*/ 3 w 5"/>
                <a:gd name="T9" fmla="*/ 2 h 5"/>
                <a:gd name="T10" fmla="*/ 5 w 5"/>
                <a:gd name="T11" fmla="*/ 2 h 5"/>
                <a:gd name="T12" fmla="*/ 5 w 5"/>
                <a:gd name="T13" fmla="*/ 0 h 5"/>
                <a:gd name="T14" fmla="*/ 3 w 5"/>
                <a:gd name="T15" fmla="*/ 0 h 5"/>
                <a:gd name="T16" fmla="*/ 1 w 5"/>
                <a:gd name="T17" fmla="*/ 0 h 5"/>
                <a:gd name="T18" fmla="*/ 1 w 5"/>
                <a:gd name="T19" fmla="*/ 2 h 5"/>
                <a:gd name="T20" fmla="*/ 0 w 5"/>
                <a:gd name="T21" fmla="*/ 2 h 5"/>
                <a:gd name="T22" fmla="*/ 0 w 5"/>
                <a:gd name="T2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
                  <a:moveTo>
                    <a:pt x="0" y="4"/>
                  </a:moveTo>
                  <a:lnTo>
                    <a:pt x="0" y="5"/>
                  </a:lnTo>
                  <a:lnTo>
                    <a:pt x="1" y="4"/>
                  </a:lnTo>
                  <a:lnTo>
                    <a:pt x="3" y="4"/>
                  </a:lnTo>
                  <a:lnTo>
                    <a:pt x="3" y="2"/>
                  </a:lnTo>
                  <a:lnTo>
                    <a:pt x="5" y="2"/>
                  </a:lnTo>
                  <a:lnTo>
                    <a:pt x="5" y="0"/>
                  </a:lnTo>
                  <a:lnTo>
                    <a:pt x="3" y="0"/>
                  </a:lnTo>
                  <a:lnTo>
                    <a:pt x="1" y="0"/>
                  </a:lnTo>
                  <a:lnTo>
                    <a:pt x="1" y="2"/>
                  </a:lnTo>
                  <a:lnTo>
                    <a:pt x="0" y="2"/>
                  </a:lnTo>
                  <a:lnTo>
                    <a:pt x="0"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81" name="Freeform 357"/>
            <p:cNvSpPr>
              <a:spLocks/>
            </p:cNvSpPr>
            <p:nvPr/>
          </p:nvSpPr>
          <p:spPr bwMode="auto">
            <a:xfrm>
              <a:off x="1221" y="1429"/>
              <a:ext cx="7" cy="3"/>
            </a:xfrm>
            <a:custGeom>
              <a:avLst/>
              <a:gdLst>
                <a:gd name="T0" fmla="*/ 0 w 7"/>
                <a:gd name="T1" fmla="*/ 3 h 3"/>
                <a:gd name="T2" fmla="*/ 2 w 7"/>
                <a:gd name="T3" fmla="*/ 3 h 3"/>
                <a:gd name="T4" fmla="*/ 4 w 7"/>
                <a:gd name="T5" fmla="*/ 3 h 3"/>
                <a:gd name="T6" fmla="*/ 6 w 7"/>
                <a:gd name="T7" fmla="*/ 3 h 3"/>
                <a:gd name="T8" fmla="*/ 6 w 7"/>
                <a:gd name="T9" fmla="*/ 2 h 3"/>
                <a:gd name="T10" fmla="*/ 7 w 7"/>
                <a:gd name="T11" fmla="*/ 2 h 3"/>
                <a:gd name="T12" fmla="*/ 7 w 7"/>
                <a:gd name="T13" fmla="*/ 0 h 3"/>
                <a:gd name="T14" fmla="*/ 6 w 7"/>
                <a:gd name="T15" fmla="*/ 0 h 3"/>
                <a:gd name="T16" fmla="*/ 4 w 7"/>
                <a:gd name="T17" fmla="*/ 0 h 3"/>
                <a:gd name="T18" fmla="*/ 2 w 7"/>
                <a:gd name="T19" fmla="*/ 0 h 3"/>
                <a:gd name="T20" fmla="*/ 2 w 7"/>
                <a:gd name="T21" fmla="*/ 2 h 3"/>
                <a:gd name="T22" fmla="*/ 0 w 7"/>
                <a:gd name="T23" fmla="*/ 2 h 3"/>
                <a:gd name="T24" fmla="*/ 0 w 7"/>
                <a:gd name="T2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3">
                  <a:moveTo>
                    <a:pt x="0" y="3"/>
                  </a:moveTo>
                  <a:lnTo>
                    <a:pt x="2" y="3"/>
                  </a:lnTo>
                  <a:lnTo>
                    <a:pt x="4" y="3"/>
                  </a:lnTo>
                  <a:lnTo>
                    <a:pt x="6" y="3"/>
                  </a:lnTo>
                  <a:lnTo>
                    <a:pt x="6" y="2"/>
                  </a:lnTo>
                  <a:lnTo>
                    <a:pt x="7" y="2"/>
                  </a:lnTo>
                  <a:lnTo>
                    <a:pt x="7" y="0"/>
                  </a:lnTo>
                  <a:lnTo>
                    <a:pt x="6" y="0"/>
                  </a:lnTo>
                  <a:lnTo>
                    <a:pt x="4" y="0"/>
                  </a:lnTo>
                  <a:lnTo>
                    <a:pt x="2" y="0"/>
                  </a:lnTo>
                  <a:lnTo>
                    <a:pt x="2" y="2"/>
                  </a:lnTo>
                  <a:lnTo>
                    <a:pt x="0" y="2"/>
                  </a:lnTo>
                  <a:lnTo>
                    <a:pt x="0" y="3"/>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82" name="Freeform 358"/>
            <p:cNvSpPr>
              <a:spLocks/>
            </p:cNvSpPr>
            <p:nvPr/>
          </p:nvSpPr>
          <p:spPr bwMode="auto">
            <a:xfrm>
              <a:off x="1251" y="1403"/>
              <a:ext cx="3" cy="8"/>
            </a:xfrm>
            <a:custGeom>
              <a:avLst/>
              <a:gdLst>
                <a:gd name="T0" fmla="*/ 0 w 3"/>
                <a:gd name="T1" fmla="*/ 8 h 8"/>
                <a:gd name="T2" fmla="*/ 0 w 3"/>
                <a:gd name="T3" fmla="*/ 7 h 8"/>
                <a:gd name="T4" fmla="*/ 2 w 3"/>
                <a:gd name="T5" fmla="*/ 7 h 8"/>
                <a:gd name="T6" fmla="*/ 2 w 3"/>
                <a:gd name="T7" fmla="*/ 5 h 8"/>
                <a:gd name="T8" fmla="*/ 2 w 3"/>
                <a:gd name="T9" fmla="*/ 3 h 8"/>
                <a:gd name="T10" fmla="*/ 3 w 3"/>
                <a:gd name="T11" fmla="*/ 3 h 8"/>
                <a:gd name="T12" fmla="*/ 3 w 3"/>
                <a:gd name="T13" fmla="*/ 2 h 8"/>
                <a:gd name="T14" fmla="*/ 3 w 3"/>
                <a:gd name="T15" fmla="*/ 0 h 8"/>
                <a:gd name="T16" fmla="*/ 2 w 3"/>
                <a:gd name="T17" fmla="*/ 0 h 8"/>
                <a:gd name="T18" fmla="*/ 0 w 3"/>
                <a:gd name="T19" fmla="*/ 0 h 8"/>
                <a:gd name="T20" fmla="*/ 0 w 3"/>
                <a:gd name="T21" fmla="*/ 2 h 8"/>
                <a:gd name="T22" fmla="*/ 0 w 3"/>
                <a:gd name="T23" fmla="*/ 3 h 8"/>
                <a:gd name="T24" fmla="*/ 0 w 3"/>
                <a:gd name="T25" fmla="*/ 5 h 8"/>
                <a:gd name="T26" fmla="*/ 0 w 3"/>
                <a:gd name="T27" fmla="*/ 7 h 8"/>
                <a:gd name="T28" fmla="*/ 0 w 3"/>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8">
                  <a:moveTo>
                    <a:pt x="0" y="8"/>
                  </a:moveTo>
                  <a:lnTo>
                    <a:pt x="0" y="7"/>
                  </a:lnTo>
                  <a:lnTo>
                    <a:pt x="2" y="7"/>
                  </a:lnTo>
                  <a:lnTo>
                    <a:pt x="2" y="5"/>
                  </a:lnTo>
                  <a:lnTo>
                    <a:pt x="2" y="3"/>
                  </a:lnTo>
                  <a:lnTo>
                    <a:pt x="3" y="3"/>
                  </a:lnTo>
                  <a:lnTo>
                    <a:pt x="3" y="2"/>
                  </a:lnTo>
                  <a:lnTo>
                    <a:pt x="3" y="0"/>
                  </a:lnTo>
                  <a:lnTo>
                    <a:pt x="2" y="0"/>
                  </a:lnTo>
                  <a:lnTo>
                    <a:pt x="0" y="0"/>
                  </a:lnTo>
                  <a:lnTo>
                    <a:pt x="0" y="2"/>
                  </a:lnTo>
                  <a:lnTo>
                    <a:pt x="0" y="3"/>
                  </a:lnTo>
                  <a:lnTo>
                    <a:pt x="0" y="5"/>
                  </a:lnTo>
                  <a:lnTo>
                    <a:pt x="0" y="7"/>
                  </a:lnTo>
                  <a:lnTo>
                    <a:pt x="0" y="8"/>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83" name="Freeform 359"/>
            <p:cNvSpPr>
              <a:spLocks/>
            </p:cNvSpPr>
            <p:nvPr/>
          </p:nvSpPr>
          <p:spPr bwMode="auto">
            <a:xfrm>
              <a:off x="1254" y="1401"/>
              <a:ext cx="2" cy="7"/>
            </a:xfrm>
            <a:custGeom>
              <a:avLst/>
              <a:gdLst>
                <a:gd name="T0" fmla="*/ 0 w 2"/>
                <a:gd name="T1" fmla="*/ 7 h 7"/>
                <a:gd name="T2" fmla="*/ 0 w 2"/>
                <a:gd name="T3" fmla="*/ 5 h 7"/>
                <a:gd name="T4" fmla="*/ 2 w 2"/>
                <a:gd name="T5" fmla="*/ 5 h 7"/>
                <a:gd name="T6" fmla="*/ 2 w 2"/>
                <a:gd name="T7" fmla="*/ 4 h 7"/>
                <a:gd name="T8" fmla="*/ 2 w 2"/>
                <a:gd name="T9" fmla="*/ 2 h 7"/>
                <a:gd name="T10" fmla="*/ 2 w 2"/>
                <a:gd name="T11" fmla="*/ 0 h 7"/>
                <a:gd name="T12" fmla="*/ 0 w 2"/>
                <a:gd name="T13" fmla="*/ 2 h 7"/>
                <a:gd name="T14" fmla="*/ 0 w 2"/>
                <a:gd name="T15" fmla="*/ 4 h 7"/>
                <a:gd name="T16" fmla="*/ 0 w 2"/>
                <a:gd name="T17" fmla="*/ 5 h 7"/>
                <a:gd name="T18" fmla="*/ 0 w 2"/>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7">
                  <a:moveTo>
                    <a:pt x="0" y="7"/>
                  </a:moveTo>
                  <a:lnTo>
                    <a:pt x="0" y="5"/>
                  </a:lnTo>
                  <a:lnTo>
                    <a:pt x="2" y="5"/>
                  </a:lnTo>
                  <a:lnTo>
                    <a:pt x="2" y="4"/>
                  </a:lnTo>
                  <a:lnTo>
                    <a:pt x="2" y="2"/>
                  </a:lnTo>
                  <a:lnTo>
                    <a:pt x="2" y="0"/>
                  </a:lnTo>
                  <a:lnTo>
                    <a:pt x="0" y="2"/>
                  </a:lnTo>
                  <a:lnTo>
                    <a:pt x="0" y="4"/>
                  </a:lnTo>
                  <a:lnTo>
                    <a:pt x="0" y="5"/>
                  </a:lnTo>
                  <a:lnTo>
                    <a:pt x="0" y="7"/>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84" name="Freeform 360"/>
            <p:cNvSpPr>
              <a:spLocks/>
            </p:cNvSpPr>
            <p:nvPr/>
          </p:nvSpPr>
          <p:spPr bwMode="auto">
            <a:xfrm>
              <a:off x="1249" y="1410"/>
              <a:ext cx="7" cy="5"/>
            </a:xfrm>
            <a:custGeom>
              <a:avLst/>
              <a:gdLst>
                <a:gd name="T0" fmla="*/ 0 w 7"/>
                <a:gd name="T1" fmla="*/ 5 h 5"/>
                <a:gd name="T2" fmla="*/ 0 w 7"/>
                <a:gd name="T3" fmla="*/ 3 h 5"/>
                <a:gd name="T4" fmla="*/ 2 w 7"/>
                <a:gd name="T5" fmla="*/ 3 h 5"/>
                <a:gd name="T6" fmla="*/ 2 w 7"/>
                <a:gd name="T7" fmla="*/ 1 h 5"/>
                <a:gd name="T8" fmla="*/ 2 w 7"/>
                <a:gd name="T9" fmla="*/ 0 h 5"/>
                <a:gd name="T10" fmla="*/ 4 w 7"/>
                <a:gd name="T11" fmla="*/ 0 h 5"/>
                <a:gd name="T12" fmla="*/ 5 w 7"/>
                <a:gd name="T13" fmla="*/ 0 h 5"/>
                <a:gd name="T14" fmla="*/ 7 w 7"/>
                <a:gd name="T15" fmla="*/ 0 h 5"/>
                <a:gd name="T16" fmla="*/ 7 w 7"/>
                <a:gd name="T17" fmla="*/ 1 h 5"/>
                <a:gd name="T18" fmla="*/ 5 w 7"/>
                <a:gd name="T19" fmla="*/ 1 h 5"/>
                <a:gd name="T20" fmla="*/ 5 w 7"/>
                <a:gd name="T21" fmla="*/ 3 h 5"/>
                <a:gd name="T22" fmla="*/ 4 w 7"/>
                <a:gd name="T23" fmla="*/ 3 h 5"/>
                <a:gd name="T24" fmla="*/ 2 w 7"/>
                <a:gd name="T25" fmla="*/ 5 h 5"/>
                <a:gd name="T26" fmla="*/ 0 w 7"/>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5">
                  <a:moveTo>
                    <a:pt x="0" y="5"/>
                  </a:moveTo>
                  <a:lnTo>
                    <a:pt x="0" y="3"/>
                  </a:lnTo>
                  <a:lnTo>
                    <a:pt x="2" y="3"/>
                  </a:lnTo>
                  <a:lnTo>
                    <a:pt x="2" y="1"/>
                  </a:lnTo>
                  <a:lnTo>
                    <a:pt x="2" y="0"/>
                  </a:lnTo>
                  <a:lnTo>
                    <a:pt x="4" y="0"/>
                  </a:lnTo>
                  <a:lnTo>
                    <a:pt x="5" y="0"/>
                  </a:lnTo>
                  <a:lnTo>
                    <a:pt x="7" y="0"/>
                  </a:lnTo>
                  <a:lnTo>
                    <a:pt x="7" y="1"/>
                  </a:lnTo>
                  <a:lnTo>
                    <a:pt x="5" y="1"/>
                  </a:lnTo>
                  <a:lnTo>
                    <a:pt x="5" y="3"/>
                  </a:lnTo>
                  <a:lnTo>
                    <a:pt x="4" y="3"/>
                  </a:lnTo>
                  <a:lnTo>
                    <a:pt x="2" y="5"/>
                  </a:lnTo>
                  <a:lnTo>
                    <a:pt x="0" y="5"/>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85" name="Freeform 361"/>
            <p:cNvSpPr>
              <a:spLocks/>
            </p:cNvSpPr>
            <p:nvPr/>
          </p:nvSpPr>
          <p:spPr bwMode="auto">
            <a:xfrm>
              <a:off x="1247" y="1406"/>
              <a:ext cx="4" cy="9"/>
            </a:xfrm>
            <a:custGeom>
              <a:avLst/>
              <a:gdLst>
                <a:gd name="T0" fmla="*/ 2 w 4"/>
                <a:gd name="T1" fmla="*/ 9 h 9"/>
                <a:gd name="T2" fmla="*/ 2 w 4"/>
                <a:gd name="T3" fmla="*/ 7 h 9"/>
                <a:gd name="T4" fmla="*/ 2 w 4"/>
                <a:gd name="T5" fmla="*/ 5 h 9"/>
                <a:gd name="T6" fmla="*/ 4 w 4"/>
                <a:gd name="T7" fmla="*/ 5 h 9"/>
                <a:gd name="T8" fmla="*/ 4 w 4"/>
                <a:gd name="T9" fmla="*/ 4 h 9"/>
                <a:gd name="T10" fmla="*/ 4 w 4"/>
                <a:gd name="T11" fmla="*/ 2 h 9"/>
                <a:gd name="T12" fmla="*/ 2 w 4"/>
                <a:gd name="T13" fmla="*/ 2 h 9"/>
                <a:gd name="T14" fmla="*/ 2 w 4"/>
                <a:gd name="T15" fmla="*/ 0 h 9"/>
                <a:gd name="T16" fmla="*/ 2 w 4"/>
                <a:gd name="T17" fmla="*/ 2 h 9"/>
                <a:gd name="T18" fmla="*/ 0 w 4"/>
                <a:gd name="T19" fmla="*/ 2 h 9"/>
                <a:gd name="T20" fmla="*/ 0 w 4"/>
                <a:gd name="T21" fmla="*/ 4 h 9"/>
                <a:gd name="T22" fmla="*/ 0 w 4"/>
                <a:gd name="T23" fmla="*/ 5 h 9"/>
                <a:gd name="T24" fmla="*/ 0 w 4"/>
                <a:gd name="T25" fmla="*/ 7 h 9"/>
                <a:gd name="T26" fmla="*/ 2 w 4"/>
                <a:gd name="T27" fmla="*/ 7 h 9"/>
                <a:gd name="T28" fmla="*/ 2 w 4"/>
                <a:gd name="T2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9">
                  <a:moveTo>
                    <a:pt x="2" y="9"/>
                  </a:moveTo>
                  <a:lnTo>
                    <a:pt x="2" y="7"/>
                  </a:lnTo>
                  <a:lnTo>
                    <a:pt x="2" y="5"/>
                  </a:lnTo>
                  <a:lnTo>
                    <a:pt x="4" y="5"/>
                  </a:lnTo>
                  <a:lnTo>
                    <a:pt x="4" y="4"/>
                  </a:lnTo>
                  <a:lnTo>
                    <a:pt x="4" y="2"/>
                  </a:lnTo>
                  <a:lnTo>
                    <a:pt x="2" y="2"/>
                  </a:lnTo>
                  <a:lnTo>
                    <a:pt x="2" y="0"/>
                  </a:lnTo>
                  <a:lnTo>
                    <a:pt x="2" y="2"/>
                  </a:lnTo>
                  <a:lnTo>
                    <a:pt x="0" y="2"/>
                  </a:lnTo>
                  <a:lnTo>
                    <a:pt x="0" y="4"/>
                  </a:lnTo>
                  <a:lnTo>
                    <a:pt x="0" y="5"/>
                  </a:lnTo>
                  <a:lnTo>
                    <a:pt x="0" y="7"/>
                  </a:lnTo>
                  <a:lnTo>
                    <a:pt x="2" y="7"/>
                  </a:lnTo>
                  <a:lnTo>
                    <a:pt x="2" y="9"/>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86" name="Freeform 362"/>
            <p:cNvSpPr>
              <a:spLocks/>
            </p:cNvSpPr>
            <p:nvPr/>
          </p:nvSpPr>
          <p:spPr bwMode="auto">
            <a:xfrm>
              <a:off x="1244" y="1411"/>
              <a:ext cx="3" cy="9"/>
            </a:xfrm>
            <a:custGeom>
              <a:avLst/>
              <a:gdLst>
                <a:gd name="T0" fmla="*/ 2 w 3"/>
                <a:gd name="T1" fmla="*/ 9 h 9"/>
                <a:gd name="T2" fmla="*/ 3 w 3"/>
                <a:gd name="T3" fmla="*/ 7 h 9"/>
                <a:gd name="T4" fmla="*/ 3 w 3"/>
                <a:gd name="T5" fmla="*/ 6 h 9"/>
                <a:gd name="T6" fmla="*/ 3 w 3"/>
                <a:gd name="T7" fmla="*/ 4 h 9"/>
                <a:gd name="T8" fmla="*/ 3 w 3"/>
                <a:gd name="T9" fmla="*/ 2 h 9"/>
                <a:gd name="T10" fmla="*/ 3 w 3"/>
                <a:gd name="T11" fmla="*/ 0 h 9"/>
                <a:gd name="T12" fmla="*/ 3 w 3"/>
                <a:gd name="T13" fmla="*/ 2 h 9"/>
                <a:gd name="T14" fmla="*/ 2 w 3"/>
                <a:gd name="T15" fmla="*/ 2 h 9"/>
                <a:gd name="T16" fmla="*/ 2 w 3"/>
                <a:gd name="T17" fmla="*/ 4 h 9"/>
                <a:gd name="T18" fmla="*/ 2 w 3"/>
                <a:gd name="T19" fmla="*/ 6 h 9"/>
                <a:gd name="T20" fmla="*/ 0 w 3"/>
                <a:gd name="T21" fmla="*/ 6 h 9"/>
                <a:gd name="T22" fmla="*/ 0 w 3"/>
                <a:gd name="T23" fmla="*/ 7 h 9"/>
                <a:gd name="T24" fmla="*/ 2 w 3"/>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9">
                  <a:moveTo>
                    <a:pt x="2" y="9"/>
                  </a:moveTo>
                  <a:lnTo>
                    <a:pt x="3" y="7"/>
                  </a:lnTo>
                  <a:lnTo>
                    <a:pt x="3" y="6"/>
                  </a:lnTo>
                  <a:lnTo>
                    <a:pt x="3" y="4"/>
                  </a:lnTo>
                  <a:lnTo>
                    <a:pt x="3" y="2"/>
                  </a:lnTo>
                  <a:lnTo>
                    <a:pt x="3" y="0"/>
                  </a:lnTo>
                  <a:lnTo>
                    <a:pt x="3" y="2"/>
                  </a:lnTo>
                  <a:lnTo>
                    <a:pt x="2" y="2"/>
                  </a:lnTo>
                  <a:lnTo>
                    <a:pt x="2" y="4"/>
                  </a:lnTo>
                  <a:lnTo>
                    <a:pt x="2" y="6"/>
                  </a:lnTo>
                  <a:lnTo>
                    <a:pt x="0" y="6"/>
                  </a:lnTo>
                  <a:lnTo>
                    <a:pt x="0" y="7"/>
                  </a:lnTo>
                  <a:lnTo>
                    <a:pt x="2" y="9"/>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87" name="Freeform 363"/>
            <p:cNvSpPr>
              <a:spLocks/>
            </p:cNvSpPr>
            <p:nvPr/>
          </p:nvSpPr>
          <p:spPr bwMode="auto">
            <a:xfrm>
              <a:off x="1242" y="1417"/>
              <a:ext cx="11" cy="8"/>
            </a:xfrm>
            <a:custGeom>
              <a:avLst/>
              <a:gdLst>
                <a:gd name="T0" fmla="*/ 0 w 11"/>
                <a:gd name="T1" fmla="*/ 8 h 8"/>
                <a:gd name="T2" fmla="*/ 2 w 11"/>
                <a:gd name="T3" fmla="*/ 8 h 8"/>
                <a:gd name="T4" fmla="*/ 4 w 11"/>
                <a:gd name="T5" fmla="*/ 8 h 8"/>
                <a:gd name="T6" fmla="*/ 5 w 11"/>
                <a:gd name="T7" fmla="*/ 8 h 8"/>
                <a:gd name="T8" fmla="*/ 5 w 11"/>
                <a:gd name="T9" fmla="*/ 7 h 8"/>
                <a:gd name="T10" fmla="*/ 7 w 11"/>
                <a:gd name="T11" fmla="*/ 7 h 8"/>
                <a:gd name="T12" fmla="*/ 7 w 11"/>
                <a:gd name="T13" fmla="*/ 5 h 8"/>
                <a:gd name="T14" fmla="*/ 9 w 11"/>
                <a:gd name="T15" fmla="*/ 5 h 8"/>
                <a:gd name="T16" fmla="*/ 9 w 11"/>
                <a:gd name="T17" fmla="*/ 3 h 8"/>
                <a:gd name="T18" fmla="*/ 9 w 11"/>
                <a:gd name="T19" fmla="*/ 1 h 8"/>
                <a:gd name="T20" fmla="*/ 11 w 11"/>
                <a:gd name="T21" fmla="*/ 1 h 8"/>
                <a:gd name="T22" fmla="*/ 11 w 11"/>
                <a:gd name="T23" fmla="*/ 0 h 8"/>
                <a:gd name="T24" fmla="*/ 9 w 11"/>
                <a:gd name="T25" fmla="*/ 0 h 8"/>
                <a:gd name="T26" fmla="*/ 9 w 11"/>
                <a:gd name="T27" fmla="*/ 1 h 8"/>
                <a:gd name="T28" fmla="*/ 7 w 11"/>
                <a:gd name="T29" fmla="*/ 1 h 8"/>
                <a:gd name="T30" fmla="*/ 5 w 11"/>
                <a:gd name="T31" fmla="*/ 1 h 8"/>
                <a:gd name="T32" fmla="*/ 5 w 11"/>
                <a:gd name="T33" fmla="*/ 3 h 8"/>
                <a:gd name="T34" fmla="*/ 4 w 11"/>
                <a:gd name="T35" fmla="*/ 3 h 8"/>
                <a:gd name="T36" fmla="*/ 4 w 11"/>
                <a:gd name="T37" fmla="*/ 5 h 8"/>
                <a:gd name="T38" fmla="*/ 2 w 11"/>
                <a:gd name="T39" fmla="*/ 5 h 8"/>
                <a:gd name="T40" fmla="*/ 2 w 11"/>
                <a:gd name="T41" fmla="*/ 7 h 8"/>
                <a:gd name="T42" fmla="*/ 0 w 11"/>
                <a:gd name="T43" fmla="*/ 7 h 8"/>
                <a:gd name="T44" fmla="*/ 0 w 11"/>
                <a:gd name="T4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8">
                  <a:moveTo>
                    <a:pt x="0" y="8"/>
                  </a:moveTo>
                  <a:lnTo>
                    <a:pt x="2" y="8"/>
                  </a:lnTo>
                  <a:lnTo>
                    <a:pt x="4" y="8"/>
                  </a:lnTo>
                  <a:lnTo>
                    <a:pt x="5" y="8"/>
                  </a:lnTo>
                  <a:lnTo>
                    <a:pt x="5" y="7"/>
                  </a:lnTo>
                  <a:lnTo>
                    <a:pt x="7" y="7"/>
                  </a:lnTo>
                  <a:lnTo>
                    <a:pt x="7" y="5"/>
                  </a:lnTo>
                  <a:lnTo>
                    <a:pt x="9" y="5"/>
                  </a:lnTo>
                  <a:lnTo>
                    <a:pt x="9" y="3"/>
                  </a:lnTo>
                  <a:lnTo>
                    <a:pt x="9" y="1"/>
                  </a:lnTo>
                  <a:lnTo>
                    <a:pt x="11" y="1"/>
                  </a:lnTo>
                  <a:lnTo>
                    <a:pt x="11" y="0"/>
                  </a:lnTo>
                  <a:lnTo>
                    <a:pt x="9" y="0"/>
                  </a:lnTo>
                  <a:lnTo>
                    <a:pt x="9" y="1"/>
                  </a:lnTo>
                  <a:lnTo>
                    <a:pt x="7" y="1"/>
                  </a:lnTo>
                  <a:lnTo>
                    <a:pt x="5" y="1"/>
                  </a:lnTo>
                  <a:lnTo>
                    <a:pt x="5" y="3"/>
                  </a:lnTo>
                  <a:lnTo>
                    <a:pt x="4" y="3"/>
                  </a:lnTo>
                  <a:lnTo>
                    <a:pt x="4" y="5"/>
                  </a:lnTo>
                  <a:lnTo>
                    <a:pt x="2" y="5"/>
                  </a:lnTo>
                  <a:lnTo>
                    <a:pt x="2" y="7"/>
                  </a:lnTo>
                  <a:lnTo>
                    <a:pt x="0" y="7"/>
                  </a:lnTo>
                  <a:lnTo>
                    <a:pt x="0" y="8"/>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88" name="Freeform 364"/>
            <p:cNvSpPr>
              <a:spLocks/>
            </p:cNvSpPr>
            <p:nvPr/>
          </p:nvSpPr>
          <p:spPr bwMode="auto">
            <a:xfrm>
              <a:off x="1242" y="1418"/>
              <a:ext cx="2" cy="6"/>
            </a:xfrm>
            <a:custGeom>
              <a:avLst/>
              <a:gdLst>
                <a:gd name="T0" fmla="*/ 0 w 2"/>
                <a:gd name="T1" fmla="*/ 6 h 6"/>
                <a:gd name="T2" fmla="*/ 2 w 2"/>
                <a:gd name="T3" fmla="*/ 6 h 6"/>
                <a:gd name="T4" fmla="*/ 2 w 2"/>
                <a:gd name="T5" fmla="*/ 4 h 6"/>
                <a:gd name="T6" fmla="*/ 2 w 2"/>
                <a:gd name="T7" fmla="*/ 2 h 6"/>
                <a:gd name="T8" fmla="*/ 2 w 2"/>
                <a:gd name="T9" fmla="*/ 0 h 6"/>
                <a:gd name="T10" fmla="*/ 0 w 2"/>
                <a:gd name="T11" fmla="*/ 0 h 6"/>
                <a:gd name="T12" fmla="*/ 0 w 2"/>
                <a:gd name="T13" fmla="*/ 2 h 6"/>
                <a:gd name="T14" fmla="*/ 0 w 2"/>
                <a:gd name="T15" fmla="*/ 4 h 6"/>
                <a:gd name="T16" fmla="*/ 0 w 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0" y="6"/>
                  </a:moveTo>
                  <a:lnTo>
                    <a:pt x="2" y="6"/>
                  </a:lnTo>
                  <a:lnTo>
                    <a:pt x="2" y="4"/>
                  </a:lnTo>
                  <a:lnTo>
                    <a:pt x="2" y="2"/>
                  </a:lnTo>
                  <a:lnTo>
                    <a:pt x="2" y="0"/>
                  </a:lnTo>
                  <a:lnTo>
                    <a:pt x="0" y="0"/>
                  </a:lnTo>
                  <a:lnTo>
                    <a:pt x="0" y="2"/>
                  </a:lnTo>
                  <a:lnTo>
                    <a:pt x="0" y="4"/>
                  </a:lnTo>
                  <a:lnTo>
                    <a:pt x="0" y="6"/>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89" name="Freeform 365"/>
            <p:cNvSpPr>
              <a:spLocks/>
            </p:cNvSpPr>
            <p:nvPr/>
          </p:nvSpPr>
          <p:spPr bwMode="auto">
            <a:xfrm>
              <a:off x="1239" y="1420"/>
              <a:ext cx="2" cy="7"/>
            </a:xfrm>
            <a:custGeom>
              <a:avLst/>
              <a:gdLst>
                <a:gd name="T0" fmla="*/ 0 w 2"/>
                <a:gd name="T1" fmla="*/ 7 h 7"/>
                <a:gd name="T2" fmla="*/ 0 w 2"/>
                <a:gd name="T3" fmla="*/ 5 h 7"/>
                <a:gd name="T4" fmla="*/ 2 w 2"/>
                <a:gd name="T5" fmla="*/ 5 h 7"/>
                <a:gd name="T6" fmla="*/ 2 w 2"/>
                <a:gd name="T7" fmla="*/ 4 h 7"/>
                <a:gd name="T8" fmla="*/ 2 w 2"/>
                <a:gd name="T9" fmla="*/ 2 h 7"/>
                <a:gd name="T10" fmla="*/ 2 w 2"/>
                <a:gd name="T11" fmla="*/ 0 h 7"/>
                <a:gd name="T12" fmla="*/ 2 w 2"/>
                <a:gd name="T13" fmla="*/ 2 h 7"/>
                <a:gd name="T14" fmla="*/ 0 w 2"/>
                <a:gd name="T15" fmla="*/ 2 h 7"/>
                <a:gd name="T16" fmla="*/ 0 w 2"/>
                <a:gd name="T17" fmla="*/ 4 h 7"/>
                <a:gd name="T18" fmla="*/ 0 w 2"/>
                <a:gd name="T19" fmla="*/ 5 h 7"/>
                <a:gd name="T20" fmla="*/ 0 w 2"/>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7">
                  <a:moveTo>
                    <a:pt x="0" y="7"/>
                  </a:moveTo>
                  <a:lnTo>
                    <a:pt x="0" y="5"/>
                  </a:lnTo>
                  <a:lnTo>
                    <a:pt x="2" y="5"/>
                  </a:lnTo>
                  <a:lnTo>
                    <a:pt x="2" y="4"/>
                  </a:lnTo>
                  <a:lnTo>
                    <a:pt x="2" y="2"/>
                  </a:lnTo>
                  <a:lnTo>
                    <a:pt x="2" y="0"/>
                  </a:lnTo>
                  <a:lnTo>
                    <a:pt x="2" y="2"/>
                  </a:lnTo>
                  <a:lnTo>
                    <a:pt x="0" y="2"/>
                  </a:lnTo>
                  <a:lnTo>
                    <a:pt x="0" y="4"/>
                  </a:lnTo>
                  <a:lnTo>
                    <a:pt x="0" y="5"/>
                  </a:lnTo>
                  <a:lnTo>
                    <a:pt x="0" y="7"/>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90" name="Freeform 366"/>
            <p:cNvSpPr>
              <a:spLocks/>
            </p:cNvSpPr>
            <p:nvPr/>
          </p:nvSpPr>
          <p:spPr bwMode="auto">
            <a:xfrm>
              <a:off x="1216" y="1425"/>
              <a:ext cx="5" cy="2"/>
            </a:xfrm>
            <a:custGeom>
              <a:avLst/>
              <a:gdLst>
                <a:gd name="T0" fmla="*/ 4 w 5"/>
                <a:gd name="T1" fmla="*/ 0 h 2"/>
                <a:gd name="T2" fmla="*/ 4 w 5"/>
                <a:gd name="T3" fmla="*/ 2 h 2"/>
                <a:gd name="T4" fmla="*/ 5 w 5"/>
                <a:gd name="T5" fmla="*/ 2 h 2"/>
                <a:gd name="T6" fmla="*/ 4 w 5"/>
                <a:gd name="T7" fmla="*/ 2 h 2"/>
                <a:gd name="T8" fmla="*/ 2 w 5"/>
                <a:gd name="T9" fmla="*/ 2 h 2"/>
                <a:gd name="T10" fmla="*/ 0 w 5"/>
                <a:gd name="T11" fmla="*/ 2 h 2"/>
                <a:gd name="T12" fmla="*/ 2 w 5"/>
                <a:gd name="T13" fmla="*/ 2 h 2"/>
                <a:gd name="T14" fmla="*/ 4 w 5"/>
                <a:gd name="T15" fmla="*/ 2 h 2"/>
                <a:gd name="T16" fmla="*/ 4 w 5"/>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
                  <a:moveTo>
                    <a:pt x="4" y="0"/>
                  </a:moveTo>
                  <a:lnTo>
                    <a:pt x="4" y="2"/>
                  </a:lnTo>
                  <a:lnTo>
                    <a:pt x="5" y="2"/>
                  </a:lnTo>
                  <a:lnTo>
                    <a:pt x="4" y="2"/>
                  </a:lnTo>
                  <a:lnTo>
                    <a:pt x="2" y="2"/>
                  </a:lnTo>
                  <a:lnTo>
                    <a:pt x="0" y="2"/>
                  </a:lnTo>
                  <a:lnTo>
                    <a:pt x="2" y="2"/>
                  </a:lnTo>
                  <a:lnTo>
                    <a:pt x="4" y="2"/>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91" name="Freeform 367"/>
            <p:cNvSpPr>
              <a:spLocks/>
            </p:cNvSpPr>
            <p:nvPr/>
          </p:nvSpPr>
          <p:spPr bwMode="auto">
            <a:xfrm>
              <a:off x="1195" y="1429"/>
              <a:ext cx="13" cy="7"/>
            </a:xfrm>
            <a:custGeom>
              <a:avLst/>
              <a:gdLst>
                <a:gd name="T0" fmla="*/ 2 w 13"/>
                <a:gd name="T1" fmla="*/ 2 h 7"/>
                <a:gd name="T2" fmla="*/ 0 w 13"/>
                <a:gd name="T3" fmla="*/ 2 h 7"/>
                <a:gd name="T4" fmla="*/ 0 w 13"/>
                <a:gd name="T5" fmla="*/ 3 h 7"/>
                <a:gd name="T6" fmla="*/ 2 w 13"/>
                <a:gd name="T7" fmla="*/ 3 h 7"/>
                <a:gd name="T8" fmla="*/ 0 w 13"/>
                <a:gd name="T9" fmla="*/ 3 h 7"/>
                <a:gd name="T10" fmla="*/ 0 w 13"/>
                <a:gd name="T11" fmla="*/ 5 h 7"/>
                <a:gd name="T12" fmla="*/ 2 w 13"/>
                <a:gd name="T13" fmla="*/ 5 h 7"/>
                <a:gd name="T14" fmla="*/ 4 w 13"/>
                <a:gd name="T15" fmla="*/ 5 h 7"/>
                <a:gd name="T16" fmla="*/ 4 w 13"/>
                <a:gd name="T17" fmla="*/ 7 h 7"/>
                <a:gd name="T18" fmla="*/ 4 w 13"/>
                <a:gd name="T19" fmla="*/ 5 h 7"/>
                <a:gd name="T20" fmla="*/ 6 w 13"/>
                <a:gd name="T21" fmla="*/ 5 h 7"/>
                <a:gd name="T22" fmla="*/ 7 w 13"/>
                <a:gd name="T23" fmla="*/ 5 h 7"/>
                <a:gd name="T24" fmla="*/ 9 w 13"/>
                <a:gd name="T25" fmla="*/ 5 h 7"/>
                <a:gd name="T26" fmla="*/ 11 w 13"/>
                <a:gd name="T27" fmla="*/ 5 h 7"/>
                <a:gd name="T28" fmla="*/ 11 w 13"/>
                <a:gd name="T29" fmla="*/ 3 h 7"/>
                <a:gd name="T30" fmla="*/ 13 w 13"/>
                <a:gd name="T31" fmla="*/ 3 h 7"/>
                <a:gd name="T32" fmla="*/ 13 w 13"/>
                <a:gd name="T33" fmla="*/ 2 h 7"/>
                <a:gd name="T34" fmla="*/ 11 w 13"/>
                <a:gd name="T35" fmla="*/ 2 h 7"/>
                <a:gd name="T36" fmla="*/ 9 w 13"/>
                <a:gd name="T37" fmla="*/ 2 h 7"/>
                <a:gd name="T38" fmla="*/ 7 w 13"/>
                <a:gd name="T39" fmla="*/ 2 h 7"/>
                <a:gd name="T40" fmla="*/ 6 w 13"/>
                <a:gd name="T41" fmla="*/ 2 h 7"/>
                <a:gd name="T42" fmla="*/ 4 w 13"/>
                <a:gd name="T43" fmla="*/ 2 h 7"/>
                <a:gd name="T44" fmla="*/ 4 w 13"/>
                <a:gd name="T45" fmla="*/ 0 h 7"/>
                <a:gd name="T46" fmla="*/ 4 w 13"/>
                <a:gd name="T47" fmla="*/ 2 h 7"/>
                <a:gd name="T48" fmla="*/ 2 w 13"/>
                <a:gd name="T4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7">
                  <a:moveTo>
                    <a:pt x="2" y="2"/>
                  </a:moveTo>
                  <a:lnTo>
                    <a:pt x="0" y="2"/>
                  </a:lnTo>
                  <a:lnTo>
                    <a:pt x="0" y="3"/>
                  </a:lnTo>
                  <a:lnTo>
                    <a:pt x="2" y="3"/>
                  </a:lnTo>
                  <a:lnTo>
                    <a:pt x="0" y="3"/>
                  </a:lnTo>
                  <a:lnTo>
                    <a:pt x="0" y="5"/>
                  </a:lnTo>
                  <a:lnTo>
                    <a:pt x="2" y="5"/>
                  </a:lnTo>
                  <a:lnTo>
                    <a:pt x="4" y="5"/>
                  </a:lnTo>
                  <a:lnTo>
                    <a:pt x="4" y="7"/>
                  </a:lnTo>
                  <a:lnTo>
                    <a:pt x="4" y="5"/>
                  </a:lnTo>
                  <a:lnTo>
                    <a:pt x="6" y="5"/>
                  </a:lnTo>
                  <a:lnTo>
                    <a:pt x="7" y="5"/>
                  </a:lnTo>
                  <a:lnTo>
                    <a:pt x="9" y="5"/>
                  </a:lnTo>
                  <a:lnTo>
                    <a:pt x="11" y="5"/>
                  </a:lnTo>
                  <a:lnTo>
                    <a:pt x="11" y="3"/>
                  </a:lnTo>
                  <a:lnTo>
                    <a:pt x="13" y="3"/>
                  </a:lnTo>
                  <a:lnTo>
                    <a:pt x="13" y="2"/>
                  </a:lnTo>
                  <a:lnTo>
                    <a:pt x="11" y="2"/>
                  </a:lnTo>
                  <a:lnTo>
                    <a:pt x="9" y="2"/>
                  </a:lnTo>
                  <a:lnTo>
                    <a:pt x="7" y="2"/>
                  </a:lnTo>
                  <a:lnTo>
                    <a:pt x="6" y="2"/>
                  </a:lnTo>
                  <a:lnTo>
                    <a:pt x="4" y="2"/>
                  </a:lnTo>
                  <a:lnTo>
                    <a:pt x="4" y="0"/>
                  </a:lnTo>
                  <a:lnTo>
                    <a:pt x="4" y="2"/>
                  </a:lnTo>
                  <a:lnTo>
                    <a:pt x="2" y="2"/>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92" name="Freeform 368"/>
            <p:cNvSpPr>
              <a:spLocks noEditPoints="1"/>
            </p:cNvSpPr>
            <p:nvPr/>
          </p:nvSpPr>
          <p:spPr bwMode="auto">
            <a:xfrm>
              <a:off x="1197" y="1431"/>
              <a:ext cx="14" cy="12"/>
            </a:xfrm>
            <a:custGeom>
              <a:avLst/>
              <a:gdLst>
                <a:gd name="T0" fmla="*/ 12 w 14"/>
                <a:gd name="T1" fmla="*/ 1 h 12"/>
                <a:gd name="T2" fmla="*/ 11 w 14"/>
                <a:gd name="T3" fmla="*/ 1 h 12"/>
                <a:gd name="T4" fmla="*/ 11 w 14"/>
                <a:gd name="T5" fmla="*/ 3 h 12"/>
                <a:gd name="T6" fmla="*/ 11 w 14"/>
                <a:gd name="T7" fmla="*/ 5 h 12"/>
                <a:gd name="T8" fmla="*/ 11 w 14"/>
                <a:gd name="T9" fmla="*/ 7 h 12"/>
                <a:gd name="T10" fmla="*/ 11 w 14"/>
                <a:gd name="T11" fmla="*/ 8 h 12"/>
                <a:gd name="T12" fmla="*/ 12 w 14"/>
                <a:gd name="T13" fmla="*/ 8 h 12"/>
                <a:gd name="T14" fmla="*/ 12 w 14"/>
                <a:gd name="T15" fmla="*/ 10 h 12"/>
                <a:gd name="T16" fmla="*/ 12 w 14"/>
                <a:gd name="T17" fmla="*/ 12 h 12"/>
                <a:gd name="T18" fmla="*/ 12 w 14"/>
                <a:gd name="T19" fmla="*/ 10 h 12"/>
                <a:gd name="T20" fmla="*/ 14 w 14"/>
                <a:gd name="T21" fmla="*/ 10 h 12"/>
                <a:gd name="T22" fmla="*/ 14 w 14"/>
                <a:gd name="T23" fmla="*/ 8 h 12"/>
                <a:gd name="T24" fmla="*/ 14 w 14"/>
                <a:gd name="T25" fmla="*/ 7 h 12"/>
                <a:gd name="T26" fmla="*/ 14 w 14"/>
                <a:gd name="T27" fmla="*/ 5 h 12"/>
                <a:gd name="T28" fmla="*/ 14 w 14"/>
                <a:gd name="T29" fmla="*/ 3 h 12"/>
                <a:gd name="T30" fmla="*/ 14 w 14"/>
                <a:gd name="T31" fmla="*/ 1 h 12"/>
                <a:gd name="T32" fmla="*/ 12 w 14"/>
                <a:gd name="T33" fmla="*/ 1 h 12"/>
                <a:gd name="T34" fmla="*/ 12 w 14"/>
                <a:gd name="T35" fmla="*/ 1 h 12"/>
                <a:gd name="T36" fmla="*/ 12 w 14"/>
                <a:gd name="T37" fmla="*/ 0 h 12"/>
                <a:gd name="T38" fmla="*/ 11 w 14"/>
                <a:gd name="T39" fmla="*/ 0 h 12"/>
                <a:gd name="T40" fmla="*/ 9 w 14"/>
                <a:gd name="T41" fmla="*/ 0 h 12"/>
                <a:gd name="T42" fmla="*/ 9 w 14"/>
                <a:gd name="T43" fmla="*/ 1 h 12"/>
                <a:gd name="T44" fmla="*/ 7 w 14"/>
                <a:gd name="T45" fmla="*/ 1 h 12"/>
                <a:gd name="T46" fmla="*/ 7 w 14"/>
                <a:gd name="T47" fmla="*/ 3 h 12"/>
                <a:gd name="T48" fmla="*/ 5 w 14"/>
                <a:gd name="T49" fmla="*/ 3 h 12"/>
                <a:gd name="T50" fmla="*/ 5 w 14"/>
                <a:gd name="T51" fmla="*/ 5 h 12"/>
                <a:gd name="T52" fmla="*/ 4 w 14"/>
                <a:gd name="T53" fmla="*/ 5 h 12"/>
                <a:gd name="T54" fmla="*/ 4 w 14"/>
                <a:gd name="T55" fmla="*/ 7 h 12"/>
                <a:gd name="T56" fmla="*/ 4 w 14"/>
                <a:gd name="T57" fmla="*/ 8 h 12"/>
                <a:gd name="T58" fmla="*/ 2 w 14"/>
                <a:gd name="T59" fmla="*/ 8 h 12"/>
                <a:gd name="T60" fmla="*/ 0 w 14"/>
                <a:gd name="T61" fmla="*/ 8 h 12"/>
                <a:gd name="T62" fmla="*/ 0 w 14"/>
                <a:gd name="T63" fmla="*/ 10 h 12"/>
                <a:gd name="T64" fmla="*/ 2 w 14"/>
                <a:gd name="T65" fmla="*/ 10 h 12"/>
                <a:gd name="T66" fmla="*/ 4 w 14"/>
                <a:gd name="T67" fmla="*/ 10 h 12"/>
                <a:gd name="T68" fmla="*/ 5 w 14"/>
                <a:gd name="T69" fmla="*/ 10 h 12"/>
                <a:gd name="T70" fmla="*/ 5 w 14"/>
                <a:gd name="T71" fmla="*/ 8 h 12"/>
                <a:gd name="T72" fmla="*/ 7 w 14"/>
                <a:gd name="T73" fmla="*/ 8 h 12"/>
                <a:gd name="T74" fmla="*/ 7 w 14"/>
                <a:gd name="T75" fmla="*/ 7 h 12"/>
                <a:gd name="T76" fmla="*/ 9 w 14"/>
                <a:gd name="T77" fmla="*/ 7 h 12"/>
                <a:gd name="T78" fmla="*/ 9 w 14"/>
                <a:gd name="T79" fmla="*/ 5 h 12"/>
                <a:gd name="T80" fmla="*/ 11 w 14"/>
                <a:gd name="T81" fmla="*/ 3 h 12"/>
                <a:gd name="T82" fmla="*/ 11 w 14"/>
                <a:gd name="T83" fmla="*/ 1 h 12"/>
                <a:gd name="T84" fmla="*/ 12 w 14"/>
                <a:gd name="T85"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12">
                  <a:moveTo>
                    <a:pt x="12" y="1"/>
                  </a:moveTo>
                  <a:lnTo>
                    <a:pt x="11" y="1"/>
                  </a:lnTo>
                  <a:lnTo>
                    <a:pt x="11" y="3"/>
                  </a:lnTo>
                  <a:lnTo>
                    <a:pt x="11" y="5"/>
                  </a:lnTo>
                  <a:lnTo>
                    <a:pt x="11" y="7"/>
                  </a:lnTo>
                  <a:lnTo>
                    <a:pt x="11" y="8"/>
                  </a:lnTo>
                  <a:lnTo>
                    <a:pt x="12" y="8"/>
                  </a:lnTo>
                  <a:lnTo>
                    <a:pt x="12" y="10"/>
                  </a:lnTo>
                  <a:lnTo>
                    <a:pt x="12" y="12"/>
                  </a:lnTo>
                  <a:lnTo>
                    <a:pt x="12" y="10"/>
                  </a:lnTo>
                  <a:lnTo>
                    <a:pt x="14" y="10"/>
                  </a:lnTo>
                  <a:lnTo>
                    <a:pt x="14" y="8"/>
                  </a:lnTo>
                  <a:lnTo>
                    <a:pt x="14" y="7"/>
                  </a:lnTo>
                  <a:lnTo>
                    <a:pt x="14" y="5"/>
                  </a:lnTo>
                  <a:lnTo>
                    <a:pt x="14" y="3"/>
                  </a:lnTo>
                  <a:lnTo>
                    <a:pt x="14" y="1"/>
                  </a:lnTo>
                  <a:lnTo>
                    <a:pt x="12" y="1"/>
                  </a:lnTo>
                  <a:close/>
                  <a:moveTo>
                    <a:pt x="12" y="1"/>
                  </a:moveTo>
                  <a:lnTo>
                    <a:pt x="12" y="0"/>
                  </a:lnTo>
                  <a:lnTo>
                    <a:pt x="11" y="0"/>
                  </a:lnTo>
                  <a:lnTo>
                    <a:pt x="9" y="0"/>
                  </a:lnTo>
                  <a:lnTo>
                    <a:pt x="9" y="1"/>
                  </a:lnTo>
                  <a:lnTo>
                    <a:pt x="7" y="1"/>
                  </a:lnTo>
                  <a:lnTo>
                    <a:pt x="7" y="3"/>
                  </a:lnTo>
                  <a:lnTo>
                    <a:pt x="5" y="3"/>
                  </a:lnTo>
                  <a:lnTo>
                    <a:pt x="5" y="5"/>
                  </a:lnTo>
                  <a:lnTo>
                    <a:pt x="4" y="5"/>
                  </a:lnTo>
                  <a:lnTo>
                    <a:pt x="4" y="7"/>
                  </a:lnTo>
                  <a:lnTo>
                    <a:pt x="4" y="8"/>
                  </a:lnTo>
                  <a:lnTo>
                    <a:pt x="2" y="8"/>
                  </a:lnTo>
                  <a:lnTo>
                    <a:pt x="0" y="8"/>
                  </a:lnTo>
                  <a:lnTo>
                    <a:pt x="0" y="10"/>
                  </a:lnTo>
                  <a:lnTo>
                    <a:pt x="2" y="10"/>
                  </a:lnTo>
                  <a:lnTo>
                    <a:pt x="4" y="10"/>
                  </a:lnTo>
                  <a:lnTo>
                    <a:pt x="5" y="10"/>
                  </a:lnTo>
                  <a:lnTo>
                    <a:pt x="5" y="8"/>
                  </a:lnTo>
                  <a:lnTo>
                    <a:pt x="7" y="8"/>
                  </a:lnTo>
                  <a:lnTo>
                    <a:pt x="7" y="7"/>
                  </a:lnTo>
                  <a:lnTo>
                    <a:pt x="9" y="7"/>
                  </a:lnTo>
                  <a:lnTo>
                    <a:pt x="9" y="5"/>
                  </a:lnTo>
                  <a:lnTo>
                    <a:pt x="11" y="3"/>
                  </a:lnTo>
                  <a:lnTo>
                    <a:pt x="11" y="1"/>
                  </a:lnTo>
                  <a:lnTo>
                    <a:pt x="12" y="1"/>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93" name="Freeform 369"/>
            <p:cNvSpPr>
              <a:spLocks/>
            </p:cNvSpPr>
            <p:nvPr/>
          </p:nvSpPr>
          <p:spPr bwMode="auto">
            <a:xfrm>
              <a:off x="1206" y="1425"/>
              <a:ext cx="5" cy="7"/>
            </a:xfrm>
            <a:custGeom>
              <a:avLst/>
              <a:gdLst>
                <a:gd name="T0" fmla="*/ 2 w 5"/>
                <a:gd name="T1" fmla="*/ 0 h 7"/>
                <a:gd name="T2" fmla="*/ 3 w 5"/>
                <a:gd name="T3" fmla="*/ 0 h 7"/>
                <a:gd name="T4" fmla="*/ 3 w 5"/>
                <a:gd name="T5" fmla="*/ 2 h 7"/>
                <a:gd name="T6" fmla="*/ 5 w 5"/>
                <a:gd name="T7" fmla="*/ 2 h 7"/>
                <a:gd name="T8" fmla="*/ 5 w 5"/>
                <a:gd name="T9" fmla="*/ 4 h 7"/>
                <a:gd name="T10" fmla="*/ 5 w 5"/>
                <a:gd name="T11" fmla="*/ 6 h 7"/>
                <a:gd name="T12" fmla="*/ 5 w 5"/>
                <a:gd name="T13" fmla="*/ 7 h 7"/>
                <a:gd name="T14" fmla="*/ 3 w 5"/>
                <a:gd name="T15" fmla="*/ 7 h 7"/>
                <a:gd name="T16" fmla="*/ 2 w 5"/>
                <a:gd name="T17" fmla="*/ 6 h 7"/>
                <a:gd name="T18" fmla="*/ 2 w 5"/>
                <a:gd name="T19" fmla="*/ 4 h 7"/>
                <a:gd name="T20" fmla="*/ 0 w 5"/>
                <a:gd name="T21" fmla="*/ 4 h 7"/>
                <a:gd name="T22" fmla="*/ 0 w 5"/>
                <a:gd name="T23" fmla="*/ 2 h 7"/>
                <a:gd name="T24" fmla="*/ 0 w 5"/>
                <a:gd name="T25" fmla="*/ 0 h 7"/>
                <a:gd name="T26" fmla="*/ 2 w 5"/>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7">
                  <a:moveTo>
                    <a:pt x="2" y="0"/>
                  </a:moveTo>
                  <a:lnTo>
                    <a:pt x="3" y="0"/>
                  </a:lnTo>
                  <a:lnTo>
                    <a:pt x="3" y="2"/>
                  </a:lnTo>
                  <a:lnTo>
                    <a:pt x="5" y="2"/>
                  </a:lnTo>
                  <a:lnTo>
                    <a:pt x="5" y="4"/>
                  </a:lnTo>
                  <a:lnTo>
                    <a:pt x="5" y="6"/>
                  </a:lnTo>
                  <a:lnTo>
                    <a:pt x="5" y="7"/>
                  </a:lnTo>
                  <a:lnTo>
                    <a:pt x="3" y="7"/>
                  </a:lnTo>
                  <a:lnTo>
                    <a:pt x="2" y="6"/>
                  </a:lnTo>
                  <a:lnTo>
                    <a:pt x="2" y="4"/>
                  </a:lnTo>
                  <a:lnTo>
                    <a:pt x="0" y="4"/>
                  </a:lnTo>
                  <a:lnTo>
                    <a:pt x="0" y="2"/>
                  </a:lnTo>
                  <a:lnTo>
                    <a:pt x="0" y="0"/>
                  </a:lnTo>
                  <a:lnTo>
                    <a:pt x="2" y="0"/>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94" name="Freeform 370"/>
            <p:cNvSpPr>
              <a:spLocks noEditPoints="1"/>
            </p:cNvSpPr>
            <p:nvPr/>
          </p:nvSpPr>
          <p:spPr bwMode="auto">
            <a:xfrm>
              <a:off x="1185" y="1396"/>
              <a:ext cx="57" cy="26"/>
            </a:xfrm>
            <a:custGeom>
              <a:avLst/>
              <a:gdLst>
                <a:gd name="T0" fmla="*/ 40 w 57"/>
                <a:gd name="T1" fmla="*/ 17 h 26"/>
                <a:gd name="T2" fmla="*/ 42 w 57"/>
                <a:gd name="T3" fmla="*/ 17 h 26"/>
                <a:gd name="T4" fmla="*/ 47 w 57"/>
                <a:gd name="T5" fmla="*/ 17 h 26"/>
                <a:gd name="T6" fmla="*/ 50 w 57"/>
                <a:gd name="T7" fmla="*/ 19 h 26"/>
                <a:gd name="T8" fmla="*/ 54 w 57"/>
                <a:gd name="T9" fmla="*/ 17 h 26"/>
                <a:gd name="T10" fmla="*/ 56 w 57"/>
                <a:gd name="T11" fmla="*/ 17 h 26"/>
                <a:gd name="T12" fmla="*/ 54 w 57"/>
                <a:gd name="T13" fmla="*/ 21 h 26"/>
                <a:gd name="T14" fmla="*/ 54 w 57"/>
                <a:gd name="T15" fmla="*/ 22 h 26"/>
                <a:gd name="T16" fmla="*/ 52 w 57"/>
                <a:gd name="T17" fmla="*/ 19 h 26"/>
                <a:gd name="T18" fmla="*/ 50 w 57"/>
                <a:gd name="T19" fmla="*/ 19 h 26"/>
                <a:gd name="T20" fmla="*/ 52 w 57"/>
                <a:gd name="T21" fmla="*/ 22 h 26"/>
                <a:gd name="T22" fmla="*/ 49 w 57"/>
                <a:gd name="T23" fmla="*/ 24 h 26"/>
                <a:gd name="T24" fmla="*/ 43 w 57"/>
                <a:gd name="T25" fmla="*/ 24 h 26"/>
                <a:gd name="T26" fmla="*/ 42 w 57"/>
                <a:gd name="T27" fmla="*/ 21 h 26"/>
                <a:gd name="T28" fmla="*/ 36 w 57"/>
                <a:gd name="T29" fmla="*/ 21 h 26"/>
                <a:gd name="T30" fmla="*/ 31 w 57"/>
                <a:gd name="T31" fmla="*/ 21 h 26"/>
                <a:gd name="T32" fmla="*/ 33 w 57"/>
                <a:gd name="T33" fmla="*/ 17 h 26"/>
                <a:gd name="T34" fmla="*/ 29 w 57"/>
                <a:gd name="T35" fmla="*/ 15 h 26"/>
                <a:gd name="T36" fmla="*/ 26 w 57"/>
                <a:gd name="T37" fmla="*/ 14 h 26"/>
                <a:gd name="T38" fmla="*/ 23 w 57"/>
                <a:gd name="T39" fmla="*/ 15 h 26"/>
                <a:gd name="T40" fmla="*/ 19 w 57"/>
                <a:gd name="T41" fmla="*/ 15 h 26"/>
                <a:gd name="T42" fmla="*/ 16 w 57"/>
                <a:gd name="T43" fmla="*/ 14 h 26"/>
                <a:gd name="T44" fmla="*/ 19 w 57"/>
                <a:gd name="T45" fmla="*/ 12 h 26"/>
                <a:gd name="T46" fmla="*/ 21 w 57"/>
                <a:gd name="T47" fmla="*/ 9 h 26"/>
                <a:gd name="T48" fmla="*/ 17 w 57"/>
                <a:gd name="T49" fmla="*/ 10 h 26"/>
                <a:gd name="T50" fmla="*/ 14 w 57"/>
                <a:gd name="T51" fmla="*/ 12 h 26"/>
                <a:gd name="T52" fmla="*/ 10 w 57"/>
                <a:gd name="T53" fmla="*/ 10 h 26"/>
                <a:gd name="T54" fmla="*/ 7 w 57"/>
                <a:gd name="T55" fmla="*/ 9 h 26"/>
                <a:gd name="T56" fmla="*/ 5 w 57"/>
                <a:gd name="T57" fmla="*/ 5 h 26"/>
                <a:gd name="T58" fmla="*/ 5 w 57"/>
                <a:gd name="T59" fmla="*/ 3 h 26"/>
                <a:gd name="T60" fmla="*/ 3 w 57"/>
                <a:gd name="T61" fmla="*/ 0 h 26"/>
                <a:gd name="T62" fmla="*/ 0 w 57"/>
                <a:gd name="T63" fmla="*/ 2 h 26"/>
                <a:gd name="T64" fmla="*/ 0 w 57"/>
                <a:gd name="T65" fmla="*/ 7 h 26"/>
                <a:gd name="T66" fmla="*/ 2 w 57"/>
                <a:gd name="T67" fmla="*/ 10 h 26"/>
                <a:gd name="T68" fmla="*/ 5 w 57"/>
                <a:gd name="T69" fmla="*/ 14 h 26"/>
                <a:gd name="T70" fmla="*/ 7 w 57"/>
                <a:gd name="T71" fmla="*/ 17 h 26"/>
                <a:gd name="T72" fmla="*/ 12 w 57"/>
                <a:gd name="T73" fmla="*/ 17 h 26"/>
                <a:gd name="T74" fmla="*/ 12 w 57"/>
                <a:gd name="T75" fmla="*/ 21 h 26"/>
                <a:gd name="T76" fmla="*/ 10 w 57"/>
                <a:gd name="T77" fmla="*/ 24 h 26"/>
                <a:gd name="T78" fmla="*/ 12 w 57"/>
                <a:gd name="T79" fmla="*/ 24 h 26"/>
                <a:gd name="T80" fmla="*/ 14 w 57"/>
                <a:gd name="T81" fmla="*/ 24 h 26"/>
                <a:gd name="T82" fmla="*/ 17 w 57"/>
                <a:gd name="T83" fmla="*/ 22 h 26"/>
                <a:gd name="T84" fmla="*/ 21 w 57"/>
                <a:gd name="T85" fmla="*/ 21 h 26"/>
                <a:gd name="T86" fmla="*/ 24 w 57"/>
                <a:gd name="T87" fmla="*/ 19 h 26"/>
                <a:gd name="T88" fmla="*/ 28 w 57"/>
                <a:gd name="T8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 h="26">
                  <a:moveTo>
                    <a:pt x="36" y="17"/>
                  </a:moveTo>
                  <a:lnTo>
                    <a:pt x="38" y="17"/>
                  </a:lnTo>
                  <a:lnTo>
                    <a:pt x="40" y="17"/>
                  </a:lnTo>
                  <a:lnTo>
                    <a:pt x="40" y="15"/>
                  </a:lnTo>
                  <a:lnTo>
                    <a:pt x="42" y="15"/>
                  </a:lnTo>
                  <a:lnTo>
                    <a:pt x="42" y="17"/>
                  </a:lnTo>
                  <a:lnTo>
                    <a:pt x="43" y="17"/>
                  </a:lnTo>
                  <a:lnTo>
                    <a:pt x="45" y="17"/>
                  </a:lnTo>
                  <a:lnTo>
                    <a:pt x="47" y="17"/>
                  </a:lnTo>
                  <a:lnTo>
                    <a:pt x="49" y="17"/>
                  </a:lnTo>
                  <a:lnTo>
                    <a:pt x="49" y="19"/>
                  </a:lnTo>
                  <a:lnTo>
                    <a:pt x="50" y="19"/>
                  </a:lnTo>
                  <a:lnTo>
                    <a:pt x="52" y="19"/>
                  </a:lnTo>
                  <a:lnTo>
                    <a:pt x="52" y="17"/>
                  </a:lnTo>
                  <a:lnTo>
                    <a:pt x="54" y="17"/>
                  </a:lnTo>
                  <a:lnTo>
                    <a:pt x="56" y="17"/>
                  </a:lnTo>
                  <a:lnTo>
                    <a:pt x="57" y="17"/>
                  </a:lnTo>
                  <a:lnTo>
                    <a:pt x="56" y="17"/>
                  </a:lnTo>
                  <a:lnTo>
                    <a:pt x="56" y="19"/>
                  </a:lnTo>
                  <a:lnTo>
                    <a:pt x="54" y="19"/>
                  </a:lnTo>
                  <a:lnTo>
                    <a:pt x="54" y="21"/>
                  </a:lnTo>
                  <a:lnTo>
                    <a:pt x="56" y="21"/>
                  </a:lnTo>
                  <a:lnTo>
                    <a:pt x="56" y="22"/>
                  </a:lnTo>
                  <a:lnTo>
                    <a:pt x="54" y="22"/>
                  </a:lnTo>
                  <a:lnTo>
                    <a:pt x="54" y="21"/>
                  </a:lnTo>
                  <a:lnTo>
                    <a:pt x="52" y="21"/>
                  </a:lnTo>
                  <a:lnTo>
                    <a:pt x="52" y="19"/>
                  </a:lnTo>
                  <a:lnTo>
                    <a:pt x="52" y="21"/>
                  </a:lnTo>
                  <a:lnTo>
                    <a:pt x="50" y="21"/>
                  </a:lnTo>
                  <a:lnTo>
                    <a:pt x="50" y="19"/>
                  </a:lnTo>
                  <a:lnTo>
                    <a:pt x="50" y="21"/>
                  </a:lnTo>
                  <a:lnTo>
                    <a:pt x="52" y="21"/>
                  </a:lnTo>
                  <a:lnTo>
                    <a:pt x="52" y="22"/>
                  </a:lnTo>
                  <a:lnTo>
                    <a:pt x="50" y="22"/>
                  </a:lnTo>
                  <a:lnTo>
                    <a:pt x="50" y="24"/>
                  </a:lnTo>
                  <a:lnTo>
                    <a:pt x="49" y="24"/>
                  </a:lnTo>
                  <a:lnTo>
                    <a:pt x="47" y="24"/>
                  </a:lnTo>
                  <a:lnTo>
                    <a:pt x="45" y="24"/>
                  </a:lnTo>
                  <a:lnTo>
                    <a:pt x="43" y="24"/>
                  </a:lnTo>
                  <a:lnTo>
                    <a:pt x="42" y="24"/>
                  </a:lnTo>
                  <a:lnTo>
                    <a:pt x="42" y="22"/>
                  </a:lnTo>
                  <a:lnTo>
                    <a:pt x="42" y="21"/>
                  </a:lnTo>
                  <a:lnTo>
                    <a:pt x="40" y="21"/>
                  </a:lnTo>
                  <a:lnTo>
                    <a:pt x="38" y="21"/>
                  </a:lnTo>
                  <a:lnTo>
                    <a:pt x="36" y="21"/>
                  </a:lnTo>
                  <a:lnTo>
                    <a:pt x="36" y="19"/>
                  </a:lnTo>
                  <a:lnTo>
                    <a:pt x="36" y="17"/>
                  </a:lnTo>
                  <a:close/>
                  <a:moveTo>
                    <a:pt x="31" y="21"/>
                  </a:moveTo>
                  <a:lnTo>
                    <a:pt x="31" y="19"/>
                  </a:lnTo>
                  <a:lnTo>
                    <a:pt x="33" y="19"/>
                  </a:lnTo>
                  <a:lnTo>
                    <a:pt x="33" y="17"/>
                  </a:lnTo>
                  <a:lnTo>
                    <a:pt x="31" y="17"/>
                  </a:lnTo>
                  <a:lnTo>
                    <a:pt x="31" y="15"/>
                  </a:lnTo>
                  <a:lnTo>
                    <a:pt x="29" y="15"/>
                  </a:lnTo>
                  <a:lnTo>
                    <a:pt x="29" y="14"/>
                  </a:lnTo>
                  <a:lnTo>
                    <a:pt x="28" y="14"/>
                  </a:lnTo>
                  <a:lnTo>
                    <a:pt x="26" y="14"/>
                  </a:lnTo>
                  <a:lnTo>
                    <a:pt x="26" y="15"/>
                  </a:lnTo>
                  <a:lnTo>
                    <a:pt x="24" y="15"/>
                  </a:lnTo>
                  <a:lnTo>
                    <a:pt x="23" y="15"/>
                  </a:lnTo>
                  <a:lnTo>
                    <a:pt x="21" y="15"/>
                  </a:lnTo>
                  <a:lnTo>
                    <a:pt x="19" y="17"/>
                  </a:lnTo>
                  <a:lnTo>
                    <a:pt x="19" y="15"/>
                  </a:lnTo>
                  <a:lnTo>
                    <a:pt x="17" y="15"/>
                  </a:lnTo>
                  <a:lnTo>
                    <a:pt x="16" y="15"/>
                  </a:lnTo>
                  <a:lnTo>
                    <a:pt x="16" y="14"/>
                  </a:lnTo>
                  <a:lnTo>
                    <a:pt x="16" y="12"/>
                  </a:lnTo>
                  <a:lnTo>
                    <a:pt x="17" y="12"/>
                  </a:lnTo>
                  <a:lnTo>
                    <a:pt x="19" y="12"/>
                  </a:lnTo>
                  <a:lnTo>
                    <a:pt x="21" y="12"/>
                  </a:lnTo>
                  <a:lnTo>
                    <a:pt x="21" y="10"/>
                  </a:lnTo>
                  <a:lnTo>
                    <a:pt x="21" y="9"/>
                  </a:lnTo>
                  <a:lnTo>
                    <a:pt x="19" y="9"/>
                  </a:lnTo>
                  <a:lnTo>
                    <a:pt x="17" y="9"/>
                  </a:lnTo>
                  <a:lnTo>
                    <a:pt x="17" y="10"/>
                  </a:lnTo>
                  <a:lnTo>
                    <a:pt x="16" y="10"/>
                  </a:lnTo>
                  <a:lnTo>
                    <a:pt x="16" y="12"/>
                  </a:lnTo>
                  <a:lnTo>
                    <a:pt x="14" y="12"/>
                  </a:lnTo>
                  <a:lnTo>
                    <a:pt x="14" y="10"/>
                  </a:lnTo>
                  <a:lnTo>
                    <a:pt x="12" y="10"/>
                  </a:lnTo>
                  <a:lnTo>
                    <a:pt x="10" y="10"/>
                  </a:lnTo>
                  <a:lnTo>
                    <a:pt x="10" y="9"/>
                  </a:lnTo>
                  <a:lnTo>
                    <a:pt x="9" y="9"/>
                  </a:lnTo>
                  <a:lnTo>
                    <a:pt x="7" y="9"/>
                  </a:lnTo>
                  <a:lnTo>
                    <a:pt x="7" y="7"/>
                  </a:lnTo>
                  <a:lnTo>
                    <a:pt x="5" y="7"/>
                  </a:lnTo>
                  <a:lnTo>
                    <a:pt x="5" y="5"/>
                  </a:lnTo>
                  <a:lnTo>
                    <a:pt x="5" y="3"/>
                  </a:lnTo>
                  <a:lnTo>
                    <a:pt x="3" y="3"/>
                  </a:lnTo>
                  <a:lnTo>
                    <a:pt x="5" y="3"/>
                  </a:lnTo>
                  <a:lnTo>
                    <a:pt x="5" y="2"/>
                  </a:lnTo>
                  <a:lnTo>
                    <a:pt x="5" y="0"/>
                  </a:lnTo>
                  <a:lnTo>
                    <a:pt x="3" y="0"/>
                  </a:lnTo>
                  <a:lnTo>
                    <a:pt x="3" y="2"/>
                  </a:lnTo>
                  <a:lnTo>
                    <a:pt x="2" y="2"/>
                  </a:lnTo>
                  <a:lnTo>
                    <a:pt x="0" y="2"/>
                  </a:lnTo>
                  <a:lnTo>
                    <a:pt x="0" y="3"/>
                  </a:lnTo>
                  <a:lnTo>
                    <a:pt x="0" y="5"/>
                  </a:lnTo>
                  <a:lnTo>
                    <a:pt x="0" y="7"/>
                  </a:lnTo>
                  <a:lnTo>
                    <a:pt x="0" y="9"/>
                  </a:lnTo>
                  <a:lnTo>
                    <a:pt x="2" y="9"/>
                  </a:lnTo>
                  <a:lnTo>
                    <a:pt x="2" y="10"/>
                  </a:lnTo>
                  <a:lnTo>
                    <a:pt x="3" y="10"/>
                  </a:lnTo>
                  <a:lnTo>
                    <a:pt x="3" y="12"/>
                  </a:lnTo>
                  <a:lnTo>
                    <a:pt x="5" y="14"/>
                  </a:lnTo>
                  <a:lnTo>
                    <a:pt x="5" y="15"/>
                  </a:lnTo>
                  <a:lnTo>
                    <a:pt x="7" y="15"/>
                  </a:lnTo>
                  <a:lnTo>
                    <a:pt x="7" y="17"/>
                  </a:lnTo>
                  <a:lnTo>
                    <a:pt x="9" y="17"/>
                  </a:lnTo>
                  <a:lnTo>
                    <a:pt x="10" y="17"/>
                  </a:lnTo>
                  <a:lnTo>
                    <a:pt x="12" y="17"/>
                  </a:lnTo>
                  <a:lnTo>
                    <a:pt x="10" y="19"/>
                  </a:lnTo>
                  <a:lnTo>
                    <a:pt x="10" y="21"/>
                  </a:lnTo>
                  <a:lnTo>
                    <a:pt x="12" y="21"/>
                  </a:lnTo>
                  <a:lnTo>
                    <a:pt x="12" y="22"/>
                  </a:lnTo>
                  <a:lnTo>
                    <a:pt x="10" y="22"/>
                  </a:lnTo>
                  <a:lnTo>
                    <a:pt x="10" y="24"/>
                  </a:lnTo>
                  <a:lnTo>
                    <a:pt x="10" y="26"/>
                  </a:lnTo>
                  <a:lnTo>
                    <a:pt x="12" y="26"/>
                  </a:lnTo>
                  <a:lnTo>
                    <a:pt x="12" y="24"/>
                  </a:lnTo>
                  <a:lnTo>
                    <a:pt x="12" y="22"/>
                  </a:lnTo>
                  <a:lnTo>
                    <a:pt x="14" y="22"/>
                  </a:lnTo>
                  <a:lnTo>
                    <a:pt x="14" y="24"/>
                  </a:lnTo>
                  <a:lnTo>
                    <a:pt x="16" y="24"/>
                  </a:lnTo>
                  <a:lnTo>
                    <a:pt x="17" y="24"/>
                  </a:lnTo>
                  <a:lnTo>
                    <a:pt x="17" y="22"/>
                  </a:lnTo>
                  <a:lnTo>
                    <a:pt x="19" y="22"/>
                  </a:lnTo>
                  <a:lnTo>
                    <a:pt x="19" y="21"/>
                  </a:lnTo>
                  <a:lnTo>
                    <a:pt x="21" y="21"/>
                  </a:lnTo>
                  <a:lnTo>
                    <a:pt x="21" y="19"/>
                  </a:lnTo>
                  <a:lnTo>
                    <a:pt x="23" y="19"/>
                  </a:lnTo>
                  <a:lnTo>
                    <a:pt x="24" y="19"/>
                  </a:lnTo>
                  <a:lnTo>
                    <a:pt x="24" y="21"/>
                  </a:lnTo>
                  <a:lnTo>
                    <a:pt x="26" y="21"/>
                  </a:lnTo>
                  <a:lnTo>
                    <a:pt x="28" y="21"/>
                  </a:lnTo>
                  <a:lnTo>
                    <a:pt x="29" y="21"/>
                  </a:lnTo>
                  <a:lnTo>
                    <a:pt x="31" y="21"/>
                  </a:lnTo>
                  <a:close/>
                </a:path>
              </a:pathLst>
            </a:custGeom>
            <a:solidFill>
              <a:srgbClr val="19B21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95" name="Freeform 371"/>
            <p:cNvSpPr>
              <a:spLocks noEditPoints="1"/>
            </p:cNvSpPr>
            <p:nvPr/>
          </p:nvSpPr>
          <p:spPr bwMode="auto">
            <a:xfrm>
              <a:off x="1209" y="1408"/>
              <a:ext cx="12" cy="7"/>
            </a:xfrm>
            <a:custGeom>
              <a:avLst/>
              <a:gdLst>
                <a:gd name="T0" fmla="*/ 11 w 12"/>
                <a:gd name="T1" fmla="*/ 5 h 7"/>
                <a:gd name="T2" fmla="*/ 12 w 12"/>
                <a:gd name="T3" fmla="*/ 5 h 7"/>
                <a:gd name="T4" fmla="*/ 12 w 12"/>
                <a:gd name="T5" fmla="*/ 3 h 7"/>
                <a:gd name="T6" fmla="*/ 12 w 12"/>
                <a:gd name="T7" fmla="*/ 5 h 7"/>
                <a:gd name="T8" fmla="*/ 12 w 12"/>
                <a:gd name="T9" fmla="*/ 7 h 7"/>
                <a:gd name="T10" fmla="*/ 12 w 12"/>
                <a:gd name="T11" fmla="*/ 5 h 7"/>
                <a:gd name="T12" fmla="*/ 11 w 12"/>
                <a:gd name="T13" fmla="*/ 5 h 7"/>
                <a:gd name="T14" fmla="*/ 5 w 12"/>
                <a:gd name="T15" fmla="*/ 5 h 7"/>
                <a:gd name="T16" fmla="*/ 4 w 12"/>
                <a:gd name="T17" fmla="*/ 5 h 7"/>
                <a:gd name="T18" fmla="*/ 4 w 12"/>
                <a:gd name="T19" fmla="*/ 7 h 7"/>
                <a:gd name="T20" fmla="*/ 5 w 12"/>
                <a:gd name="T21" fmla="*/ 7 h 7"/>
                <a:gd name="T22" fmla="*/ 5 w 12"/>
                <a:gd name="T23" fmla="*/ 5 h 7"/>
                <a:gd name="T24" fmla="*/ 4 w 12"/>
                <a:gd name="T25" fmla="*/ 0 h 7"/>
                <a:gd name="T26" fmla="*/ 2 w 12"/>
                <a:gd name="T27" fmla="*/ 0 h 7"/>
                <a:gd name="T28" fmla="*/ 2 w 12"/>
                <a:gd name="T29" fmla="*/ 2 h 7"/>
                <a:gd name="T30" fmla="*/ 0 w 12"/>
                <a:gd name="T31" fmla="*/ 2 h 7"/>
                <a:gd name="T32" fmla="*/ 0 w 12"/>
                <a:gd name="T33" fmla="*/ 3 h 7"/>
                <a:gd name="T34" fmla="*/ 2 w 12"/>
                <a:gd name="T35" fmla="*/ 2 h 7"/>
                <a:gd name="T36" fmla="*/ 4 w 12"/>
                <a:gd name="T37" fmla="*/ 2 h 7"/>
                <a:gd name="T38" fmla="*/ 4 w 12"/>
                <a:gd name="T3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7">
                  <a:moveTo>
                    <a:pt x="11" y="5"/>
                  </a:moveTo>
                  <a:lnTo>
                    <a:pt x="12" y="5"/>
                  </a:lnTo>
                  <a:lnTo>
                    <a:pt x="12" y="3"/>
                  </a:lnTo>
                  <a:lnTo>
                    <a:pt x="12" y="5"/>
                  </a:lnTo>
                  <a:lnTo>
                    <a:pt x="12" y="7"/>
                  </a:lnTo>
                  <a:lnTo>
                    <a:pt x="12" y="5"/>
                  </a:lnTo>
                  <a:lnTo>
                    <a:pt x="11" y="5"/>
                  </a:lnTo>
                  <a:close/>
                  <a:moveTo>
                    <a:pt x="5" y="5"/>
                  </a:moveTo>
                  <a:lnTo>
                    <a:pt x="4" y="5"/>
                  </a:lnTo>
                  <a:lnTo>
                    <a:pt x="4" y="7"/>
                  </a:lnTo>
                  <a:lnTo>
                    <a:pt x="5" y="7"/>
                  </a:lnTo>
                  <a:lnTo>
                    <a:pt x="5" y="5"/>
                  </a:lnTo>
                  <a:close/>
                  <a:moveTo>
                    <a:pt x="4" y="0"/>
                  </a:moveTo>
                  <a:lnTo>
                    <a:pt x="2" y="0"/>
                  </a:lnTo>
                  <a:lnTo>
                    <a:pt x="2" y="2"/>
                  </a:lnTo>
                  <a:lnTo>
                    <a:pt x="0" y="2"/>
                  </a:lnTo>
                  <a:lnTo>
                    <a:pt x="0" y="3"/>
                  </a:lnTo>
                  <a:lnTo>
                    <a:pt x="2" y="2"/>
                  </a:lnTo>
                  <a:lnTo>
                    <a:pt x="4" y="2"/>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96" name="Freeform 372"/>
            <p:cNvSpPr>
              <a:spLocks noEditPoints="1"/>
            </p:cNvSpPr>
            <p:nvPr/>
          </p:nvSpPr>
          <p:spPr bwMode="auto">
            <a:xfrm>
              <a:off x="1192" y="1375"/>
              <a:ext cx="5" cy="10"/>
            </a:xfrm>
            <a:custGeom>
              <a:avLst/>
              <a:gdLst>
                <a:gd name="T0" fmla="*/ 5 w 5"/>
                <a:gd name="T1" fmla="*/ 0 h 10"/>
                <a:gd name="T2" fmla="*/ 3 w 5"/>
                <a:gd name="T3" fmla="*/ 0 h 10"/>
                <a:gd name="T4" fmla="*/ 3 w 5"/>
                <a:gd name="T5" fmla="*/ 2 h 10"/>
                <a:gd name="T6" fmla="*/ 3 w 5"/>
                <a:gd name="T7" fmla="*/ 4 h 10"/>
                <a:gd name="T8" fmla="*/ 5 w 5"/>
                <a:gd name="T9" fmla="*/ 4 h 10"/>
                <a:gd name="T10" fmla="*/ 5 w 5"/>
                <a:gd name="T11" fmla="*/ 2 h 10"/>
                <a:gd name="T12" fmla="*/ 3 w 5"/>
                <a:gd name="T13" fmla="*/ 2 h 10"/>
                <a:gd name="T14" fmla="*/ 3 w 5"/>
                <a:gd name="T15" fmla="*/ 0 h 10"/>
                <a:gd name="T16" fmla="*/ 5 w 5"/>
                <a:gd name="T17" fmla="*/ 0 h 10"/>
                <a:gd name="T18" fmla="*/ 0 w 5"/>
                <a:gd name="T19" fmla="*/ 10 h 10"/>
                <a:gd name="T20" fmla="*/ 0 w 5"/>
                <a:gd name="T21" fmla="*/ 10 h 10"/>
                <a:gd name="T22" fmla="*/ 0 w 5"/>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0">
                  <a:moveTo>
                    <a:pt x="5" y="0"/>
                  </a:moveTo>
                  <a:lnTo>
                    <a:pt x="3" y="0"/>
                  </a:lnTo>
                  <a:lnTo>
                    <a:pt x="3" y="2"/>
                  </a:lnTo>
                  <a:lnTo>
                    <a:pt x="3" y="4"/>
                  </a:lnTo>
                  <a:lnTo>
                    <a:pt x="5" y="4"/>
                  </a:lnTo>
                  <a:lnTo>
                    <a:pt x="5" y="2"/>
                  </a:lnTo>
                  <a:lnTo>
                    <a:pt x="3" y="2"/>
                  </a:lnTo>
                  <a:lnTo>
                    <a:pt x="3" y="0"/>
                  </a:lnTo>
                  <a:lnTo>
                    <a:pt x="5" y="0"/>
                  </a:lnTo>
                  <a:close/>
                  <a:moveTo>
                    <a:pt x="0" y="10"/>
                  </a:moveTo>
                  <a:lnTo>
                    <a:pt x="0" y="10"/>
                  </a:lnTo>
                  <a:lnTo>
                    <a:pt x="0"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97" name="Freeform 373"/>
            <p:cNvSpPr>
              <a:spLocks noEditPoints="1"/>
            </p:cNvSpPr>
            <p:nvPr/>
          </p:nvSpPr>
          <p:spPr bwMode="auto">
            <a:xfrm>
              <a:off x="1202" y="1389"/>
              <a:ext cx="25" cy="24"/>
            </a:xfrm>
            <a:custGeom>
              <a:avLst/>
              <a:gdLst>
                <a:gd name="T0" fmla="*/ 6 w 25"/>
                <a:gd name="T1" fmla="*/ 14 h 24"/>
                <a:gd name="T2" fmla="*/ 4 w 25"/>
                <a:gd name="T3" fmla="*/ 16 h 24"/>
                <a:gd name="T4" fmla="*/ 4 w 25"/>
                <a:gd name="T5" fmla="*/ 12 h 24"/>
                <a:gd name="T6" fmla="*/ 2 w 25"/>
                <a:gd name="T7" fmla="*/ 9 h 24"/>
                <a:gd name="T8" fmla="*/ 2 w 25"/>
                <a:gd name="T9" fmla="*/ 5 h 24"/>
                <a:gd name="T10" fmla="*/ 0 w 25"/>
                <a:gd name="T11" fmla="*/ 3 h 24"/>
                <a:gd name="T12" fmla="*/ 4 w 25"/>
                <a:gd name="T13" fmla="*/ 2 h 24"/>
                <a:gd name="T14" fmla="*/ 4 w 25"/>
                <a:gd name="T15" fmla="*/ 5 h 24"/>
                <a:gd name="T16" fmla="*/ 6 w 25"/>
                <a:gd name="T17" fmla="*/ 7 h 24"/>
                <a:gd name="T18" fmla="*/ 6 w 25"/>
                <a:gd name="T19" fmla="*/ 10 h 24"/>
                <a:gd name="T20" fmla="*/ 16 w 25"/>
                <a:gd name="T21" fmla="*/ 12 h 24"/>
                <a:gd name="T22" fmla="*/ 18 w 25"/>
                <a:gd name="T23" fmla="*/ 14 h 24"/>
                <a:gd name="T24" fmla="*/ 18 w 25"/>
                <a:gd name="T25" fmla="*/ 17 h 24"/>
                <a:gd name="T26" fmla="*/ 16 w 25"/>
                <a:gd name="T27" fmla="*/ 19 h 24"/>
                <a:gd name="T28" fmla="*/ 14 w 25"/>
                <a:gd name="T29" fmla="*/ 21 h 24"/>
                <a:gd name="T30" fmla="*/ 12 w 25"/>
                <a:gd name="T31" fmla="*/ 19 h 24"/>
                <a:gd name="T32" fmla="*/ 11 w 25"/>
                <a:gd name="T33" fmla="*/ 21 h 24"/>
                <a:gd name="T34" fmla="*/ 14 w 25"/>
                <a:gd name="T35" fmla="*/ 21 h 24"/>
                <a:gd name="T36" fmla="*/ 12 w 25"/>
                <a:gd name="T37" fmla="*/ 22 h 24"/>
                <a:gd name="T38" fmla="*/ 14 w 25"/>
                <a:gd name="T39" fmla="*/ 24 h 24"/>
                <a:gd name="T40" fmla="*/ 16 w 25"/>
                <a:gd name="T41" fmla="*/ 22 h 24"/>
                <a:gd name="T42" fmla="*/ 18 w 25"/>
                <a:gd name="T43" fmla="*/ 24 h 24"/>
                <a:gd name="T44" fmla="*/ 19 w 25"/>
                <a:gd name="T45" fmla="*/ 22 h 24"/>
                <a:gd name="T46" fmla="*/ 19 w 25"/>
                <a:gd name="T47" fmla="*/ 19 h 24"/>
                <a:gd name="T48" fmla="*/ 19 w 25"/>
                <a:gd name="T49" fmla="*/ 19 h 24"/>
                <a:gd name="T50" fmla="*/ 19 w 25"/>
                <a:gd name="T51" fmla="*/ 16 h 24"/>
                <a:gd name="T52" fmla="*/ 21 w 25"/>
                <a:gd name="T53" fmla="*/ 17 h 24"/>
                <a:gd name="T54" fmla="*/ 23 w 25"/>
                <a:gd name="T55" fmla="*/ 16 h 24"/>
                <a:gd name="T56" fmla="*/ 25 w 25"/>
                <a:gd name="T57" fmla="*/ 14 h 24"/>
                <a:gd name="T58" fmla="*/ 23 w 25"/>
                <a:gd name="T59" fmla="*/ 12 h 24"/>
                <a:gd name="T60" fmla="*/ 23 w 25"/>
                <a:gd name="T61" fmla="*/ 9 h 24"/>
                <a:gd name="T62" fmla="*/ 21 w 25"/>
                <a:gd name="T63" fmla="*/ 7 h 24"/>
                <a:gd name="T64" fmla="*/ 21 w 25"/>
                <a:gd name="T65" fmla="*/ 3 h 24"/>
                <a:gd name="T66" fmla="*/ 19 w 25"/>
                <a:gd name="T67" fmla="*/ 2 h 24"/>
                <a:gd name="T68" fmla="*/ 18 w 25"/>
                <a:gd name="T69" fmla="*/ 0 h 24"/>
                <a:gd name="T70" fmla="*/ 14 w 25"/>
                <a:gd name="T71" fmla="*/ 0 h 24"/>
                <a:gd name="T72" fmla="*/ 12 w 25"/>
                <a:gd name="T73" fmla="*/ 2 h 24"/>
                <a:gd name="T74" fmla="*/ 11 w 25"/>
                <a:gd name="T75" fmla="*/ 3 h 24"/>
                <a:gd name="T76" fmla="*/ 12 w 25"/>
                <a:gd name="T77" fmla="*/ 5 h 24"/>
                <a:gd name="T78" fmla="*/ 12 w 25"/>
                <a:gd name="T79" fmla="*/ 9 h 24"/>
                <a:gd name="T80" fmla="*/ 14 w 25"/>
                <a:gd name="T81" fmla="*/ 10 h 24"/>
                <a:gd name="T82" fmla="*/ 16 w 25"/>
                <a:gd name="T8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 h="24">
                  <a:moveTo>
                    <a:pt x="6" y="12"/>
                  </a:moveTo>
                  <a:lnTo>
                    <a:pt x="6" y="14"/>
                  </a:lnTo>
                  <a:lnTo>
                    <a:pt x="6" y="16"/>
                  </a:lnTo>
                  <a:lnTo>
                    <a:pt x="4" y="16"/>
                  </a:lnTo>
                  <a:lnTo>
                    <a:pt x="4" y="14"/>
                  </a:lnTo>
                  <a:lnTo>
                    <a:pt x="4" y="12"/>
                  </a:lnTo>
                  <a:lnTo>
                    <a:pt x="2" y="10"/>
                  </a:lnTo>
                  <a:lnTo>
                    <a:pt x="2" y="9"/>
                  </a:lnTo>
                  <a:lnTo>
                    <a:pt x="2" y="7"/>
                  </a:lnTo>
                  <a:lnTo>
                    <a:pt x="2" y="5"/>
                  </a:lnTo>
                  <a:lnTo>
                    <a:pt x="0" y="5"/>
                  </a:lnTo>
                  <a:lnTo>
                    <a:pt x="0" y="3"/>
                  </a:lnTo>
                  <a:lnTo>
                    <a:pt x="2" y="2"/>
                  </a:lnTo>
                  <a:lnTo>
                    <a:pt x="4" y="2"/>
                  </a:lnTo>
                  <a:lnTo>
                    <a:pt x="4" y="3"/>
                  </a:lnTo>
                  <a:lnTo>
                    <a:pt x="4" y="5"/>
                  </a:lnTo>
                  <a:lnTo>
                    <a:pt x="4" y="7"/>
                  </a:lnTo>
                  <a:lnTo>
                    <a:pt x="6" y="7"/>
                  </a:lnTo>
                  <a:lnTo>
                    <a:pt x="6" y="9"/>
                  </a:lnTo>
                  <a:lnTo>
                    <a:pt x="6" y="10"/>
                  </a:lnTo>
                  <a:lnTo>
                    <a:pt x="6" y="12"/>
                  </a:lnTo>
                  <a:close/>
                  <a:moveTo>
                    <a:pt x="16" y="12"/>
                  </a:moveTo>
                  <a:lnTo>
                    <a:pt x="16" y="14"/>
                  </a:lnTo>
                  <a:lnTo>
                    <a:pt x="18" y="14"/>
                  </a:lnTo>
                  <a:lnTo>
                    <a:pt x="18" y="16"/>
                  </a:lnTo>
                  <a:lnTo>
                    <a:pt x="18" y="17"/>
                  </a:lnTo>
                  <a:lnTo>
                    <a:pt x="16" y="17"/>
                  </a:lnTo>
                  <a:lnTo>
                    <a:pt x="16" y="19"/>
                  </a:lnTo>
                  <a:lnTo>
                    <a:pt x="14" y="19"/>
                  </a:lnTo>
                  <a:lnTo>
                    <a:pt x="14" y="21"/>
                  </a:lnTo>
                  <a:lnTo>
                    <a:pt x="12" y="21"/>
                  </a:lnTo>
                  <a:lnTo>
                    <a:pt x="12" y="19"/>
                  </a:lnTo>
                  <a:lnTo>
                    <a:pt x="11" y="19"/>
                  </a:lnTo>
                  <a:lnTo>
                    <a:pt x="11" y="21"/>
                  </a:lnTo>
                  <a:lnTo>
                    <a:pt x="12" y="21"/>
                  </a:lnTo>
                  <a:lnTo>
                    <a:pt x="14" y="21"/>
                  </a:lnTo>
                  <a:lnTo>
                    <a:pt x="14" y="22"/>
                  </a:lnTo>
                  <a:lnTo>
                    <a:pt x="12" y="22"/>
                  </a:lnTo>
                  <a:lnTo>
                    <a:pt x="12" y="24"/>
                  </a:lnTo>
                  <a:lnTo>
                    <a:pt x="14" y="24"/>
                  </a:lnTo>
                  <a:lnTo>
                    <a:pt x="14" y="22"/>
                  </a:lnTo>
                  <a:lnTo>
                    <a:pt x="16" y="22"/>
                  </a:lnTo>
                  <a:lnTo>
                    <a:pt x="18" y="22"/>
                  </a:lnTo>
                  <a:lnTo>
                    <a:pt x="18" y="24"/>
                  </a:lnTo>
                  <a:lnTo>
                    <a:pt x="19" y="24"/>
                  </a:lnTo>
                  <a:lnTo>
                    <a:pt x="19" y="22"/>
                  </a:lnTo>
                  <a:lnTo>
                    <a:pt x="19" y="21"/>
                  </a:lnTo>
                  <a:lnTo>
                    <a:pt x="19" y="19"/>
                  </a:lnTo>
                  <a:lnTo>
                    <a:pt x="18" y="19"/>
                  </a:lnTo>
                  <a:lnTo>
                    <a:pt x="19" y="19"/>
                  </a:lnTo>
                  <a:lnTo>
                    <a:pt x="19" y="17"/>
                  </a:lnTo>
                  <a:lnTo>
                    <a:pt x="19" y="16"/>
                  </a:lnTo>
                  <a:lnTo>
                    <a:pt x="19" y="17"/>
                  </a:lnTo>
                  <a:lnTo>
                    <a:pt x="21" y="17"/>
                  </a:lnTo>
                  <a:lnTo>
                    <a:pt x="23" y="17"/>
                  </a:lnTo>
                  <a:lnTo>
                    <a:pt x="23" y="16"/>
                  </a:lnTo>
                  <a:lnTo>
                    <a:pt x="25" y="16"/>
                  </a:lnTo>
                  <a:lnTo>
                    <a:pt x="25" y="14"/>
                  </a:lnTo>
                  <a:lnTo>
                    <a:pt x="25" y="12"/>
                  </a:lnTo>
                  <a:lnTo>
                    <a:pt x="23" y="12"/>
                  </a:lnTo>
                  <a:lnTo>
                    <a:pt x="23" y="10"/>
                  </a:lnTo>
                  <a:lnTo>
                    <a:pt x="23" y="9"/>
                  </a:lnTo>
                  <a:lnTo>
                    <a:pt x="23" y="7"/>
                  </a:lnTo>
                  <a:lnTo>
                    <a:pt x="21" y="7"/>
                  </a:lnTo>
                  <a:lnTo>
                    <a:pt x="21" y="5"/>
                  </a:lnTo>
                  <a:lnTo>
                    <a:pt x="21" y="3"/>
                  </a:lnTo>
                  <a:lnTo>
                    <a:pt x="19" y="3"/>
                  </a:lnTo>
                  <a:lnTo>
                    <a:pt x="19" y="2"/>
                  </a:lnTo>
                  <a:lnTo>
                    <a:pt x="18" y="2"/>
                  </a:lnTo>
                  <a:lnTo>
                    <a:pt x="18" y="0"/>
                  </a:lnTo>
                  <a:lnTo>
                    <a:pt x="16" y="0"/>
                  </a:lnTo>
                  <a:lnTo>
                    <a:pt x="14" y="0"/>
                  </a:lnTo>
                  <a:lnTo>
                    <a:pt x="14" y="2"/>
                  </a:lnTo>
                  <a:lnTo>
                    <a:pt x="12" y="2"/>
                  </a:lnTo>
                  <a:lnTo>
                    <a:pt x="12" y="3"/>
                  </a:lnTo>
                  <a:lnTo>
                    <a:pt x="11" y="3"/>
                  </a:lnTo>
                  <a:lnTo>
                    <a:pt x="11" y="5"/>
                  </a:lnTo>
                  <a:lnTo>
                    <a:pt x="12" y="5"/>
                  </a:lnTo>
                  <a:lnTo>
                    <a:pt x="12" y="7"/>
                  </a:lnTo>
                  <a:lnTo>
                    <a:pt x="12" y="9"/>
                  </a:lnTo>
                  <a:lnTo>
                    <a:pt x="14" y="9"/>
                  </a:lnTo>
                  <a:lnTo>
                    <a:pt x="14" y="10"/>
                  </a:lnTo>
                  <a:lnTo>
                    <a:pt x="16" y="10"/>
                  </a:lnTo>
                  <a:lnTo>
                    <a:pt x="16" y="12"/>
                  </a:lnTo>
                  <a:close/>
                </a:path>
              </a:pathLst>
            </a:custGeom>
            <a:solidFill>
              <a:srgbClr val="F2BF8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98" name="Freeform 374"/>
            <p:cNvSpPr>
              <a:spLocks noEditPoints="1"/>
            </p:cNvSpPr>
            <p:nvPr/>
          </p:nvSpPr>
          <p:spPr bwMode="auto">
            <a:xfrm>
              <a:off x="1183" y="1396"/>
              <a:ext cx="45" cy="24"/>
            </a:xfrm>
            <a:custGeom>
              <a:avLst/>
              <a:gdLst>
                <a:gd name="T0" fmla="*/ 2 w 45"/>
                <a:gd name="T1" fmla="*/ 2 h 24"/>
                <a:gd name="T2" fmla="*/ 2 w 45"/>
                <a:gd name="T3" fmla="*/ 0 h 24"/>
                <a:gd name="T4" fmla="*/ 2 w 45"/>
                <a:gd name="T5" fmla="*/ 2 h 24"/>
                <a:gd name="T6" fmla="*/ 0 w 45"/>
                <a:gd name="T7" fmla="*/ 2 h 24"/>
                <a:gd name="T8" fmla="*/ 0 w 45"/>
                <a:gd name="T9" fmla="*/ 3 h 24"/>
                <a:gd name="T10" fmla="*/ 2 w 45"/>
                <a:gd name="T11" fmla="*/ 3 h 24"/>
                <a:gd name="T12" fmla="*/ 2 w 45"/>
                <a:gd name="T13" fmla="*/ 2 h 24"/>
                <a:gd name="T14" fmla="*/ 12 w 45"/>
                <a:gd name="T15" fmla="*/ 22 h 24"/>
                <a:gd name="T16" fmla="*/ 12 w 45"/>
                <a:gd name="T17" fmla="*/ 21 h 24"/>
                <a:gd name="T18" fmla="*/ 11 w 45"/>
                <a:gd name="T19" fmla="*/ 21 h 24"/>
                <a:gd name="T20" fmla="*/ 11 w 45"/>
                <a:gd name="T21" fmla="*/ 22 h 24"/>
                <a:gd name="T22" fmla="*/ 11 w 45"/>
                <a:gd name="T23" fmla="*/ 24 h 24"/>
                <a:gd name="T24" fmla="*/ 9 w 45"/>
                <a:gd name="T25" fmla="*/ 24 h 24"/>
                <a:gd name="T26" fmla="*/ 11 w 45"/>
                <a:gd name="T27" fmla="*/ 24 h 24"/>
                <a:gd name="T28" fmla="*/ 12 w 45"/>
                <a:gd name="T29" fmla="*/ 24 h 24"/>
                <a:gd name="T30" fmla="*/ 12 w 45"/>
                <a:gd name="T31" fmla="*/ 22 h 24"/>
                <a:gd name="T32" fmla="*/ 44 w 45"/>
                <a:gd name="T33" fmla="*/ 15 h 24"/>
                <a:gd name="T34" fmla="*/ 45 w 45"/>
                <a:gd name="T35" fmla="*/ 15 h 24"/>
                <a:gd name="T36" fmla="*/ 45 w 45"/>
                <a:gd name="T37" fmla="*/ 14 h 24"/>
                <a:gd name="T38" fmla="*/ 44 w 45"/>
                <a:gd name="T39" fmla="*/ 14 h 24"/>
                <a:gd name="T40" fmla="*/ 42 w 45"/>
                <a:gd name="T41" fmla="*/ 14 h 24"/>
                <a:gd name="T42" fmla="*/ 42 w 45"/>
                <a:gd name="T43" fmla="*/ 15 h 24"/>
                <a:gd name="T44" fmla="*/ 42 w 45"/>
                <a:gd name="T45" fmla="*/ 14 h 24"/>
                <a:gd name="T46" fmla="*/ 40 w 45"/>
                <a:gd name="T47" fmla="*/ 14 h 24"/>
                <a:gd name="T48" fmla="*/ 40 w 45"/>
                <a:gd name="T49" fmla="*/ 15 h 24"/>
                <a:gd name="T50" fmla="*/ 42 w 45"/>
                <a:gd name="T51" fmla="*/ 15 h 24"/>
                <a:gd name="T52" fmla="*/ 44 w 45"/>
                <a:gd name="T53"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24">
                  <a:moveTo>
                    <a:pt x="2" y="2"/>
                  </a:moveTo>
                  <a:lnTo>
                    <a:pt x="2" y="0"/>
                  </a:lnTo>
                  <a:lnTo>
                    <a:pt x="2" y="2"/>
                  </a:lnTo>
                  <a:lnTo>
                    <a:pt x="0" y="2"/>
                  </a:lnTo>
                  <a:lnTo>
                    <a:pt x="0" y="3"/>
                  </a:lnTo>
                  <a:lnTo>
                    <a:pt x="2" y="3"/>
                  </a:lnTo>
                  <a:lnTo>
                    <a:pt x="2" y="2"/>
                  </a:lnTo>
                  <a:close/>
                  <a:moveTo>
                    <a:pt x="12" y="22"/>
                  </a:moveTo>
                  <a:lnTo>
                    <a:pt x="12" y="21"/>
                  </a:lnTo>
                  <a:lnTo>
                    <a:pt x="11" y="21"/>
                  </a:lnTo>
                  <a:lnTo>
                    <a:pt x="11" y="22"/>
                  </a:lnTo>
                  <a:lnTo>
                    <a:pt x="11" y="24"/>
                  </a:lnTo>
                  <a:lnTo>
                    <a:pt x="9" y="24"/>
                  </a:lnTo>
                  <a:lnTo>
                    <a:pt x="11" y="24"/>
                  </a:lnTo>
                  <a:lnTo>
                    <a:pt x="12" y="24"/>
                  </a:lnTo>
                  <a:lnTo>
                    <a:pt x="12" y="22"/>
                  </a:lnTo>
                  <a:close/>
                  <a:moveTo>
                    <a:pt x="44" y="15"/>
                  </a:moveTo>
                  <a:lnTo>
                    <a:pt x="45" y="15"/>
                  </a:lnTo>
                  <a:lnTo>
                    <a:pt x="45" y="14"/>
                  </a:lnTo>
                  <a:lnTo>
                    <a:pt x="44" y="14"/>
                  </a:lnTo>
                  <a:lnTo>
                    <a:pt x="42" y="14"/>
                  </a:lnTo>
                  <a:lnTo>
                    <a:pt x="42" y="15"/>
                  </a:lnTo>
                  <a:lnTo>
                    <a:pt x="42" y="14"/>
                  </a:lnTo>
                  <a:lnTo>
                    <a:pt x="40" y="14"/>
                  </a:lnTo>
                  <a:lnTo>
                    <a:pt x="40" y="15"/>
                  </a:lnTo>
                  <a:lnTo>
                    <a:pt x="42" y="15"/>
                  </a:lnTo>
                  <a:lnTo>
                    <a:pt x="44" y="15"/>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999" name="Rectangle 375"/>
            <p:cNvSpPr>
              <a:spLocks noChangeArrowheads="1"/>
            </p:cNvSpPr>
            <p:nvPr/>
          </p:nvSpPr>
          <p:spPr bwMode="auto">
            <a:xfrm>
              <a:off x="4969" y="1630"/>
              <a:ext cx="322" cy="240"/>
            </a:xfrm>
            <a:prstGeom prst="rect">
              <a:avLst/>
            </a:prstGeom>
            <a:solidFill>
              <a:srgbClr val="0066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00" name="Freeform 376"/>
            <p:cNvSpPr>
              <a:spLocks/>
            </p:cNvSpPr>
            <p:nvPr/>
          </p:nvSpPr>
          <p:spPr bwMode="auto">
            <a:xfrm>
              <a:off x="4969" y="1630"/>
              <a:ext cx="158" cy="118"/>
            </a:xfrm>
            <a:custGeom>
              <a:avLst/>
              <a:gdLst>
                <a:gd name="T0" fmla="*/ 91 w 158"/>
                <a:gd name="T1" fmla="*/ 59 h 118"/>
                <a:gd name="T2" fmla="*/ 158 w 158"/>
                <a:gd name="T3" fmla="*/ 12 h 118"/>
                <a:gd name="T4" fmla="*/ 158 w 158"/>
                <a:gd name="T5" fmla="*/ 0 h 118"/>
                <a:gd name="T6" fmla="*/ 144 w 158"/>
                <a:gd name="T7" fmla="*/ 0 h 118"/>
                <a:gd name="T8" fmla="*/ 78 w 158"/>
                <a:gd name="T9" fmla="*/ 49 h 118"/>
                <a:gd name="T10" fmla="*/ 11 w 158"/>
                <a:gd name="T11" fmla="*/ 0 h 118"/>
                <a:gd name="T12" fmla="*/ 0 w 158"/>
                <a:gd name="T13" fmla="*/ 0 h 118"/>
                <a:gd name="T14" fmla="*/ 0 w 158"/>
                <a:gd name="T15" fmla="*/ 9 h 118"/>
                <a:gd name="T16" fmla="*/ 65 w 158"/>
                <a:gd name="T17" fmla="*/ 59 h 118"/>
                <a:gd name="T18" fmla="*/ 0 w 158"/>
                <a:gd name="T19" fmla="*/ 106 h 118"/>
                <a:gd name="T20" fmla="*/ 0 w 158"/>
                <a:gd name="T21" fmla="*/ 118 h 118"/>
                <a:gd name="T22" fmla="*/ 14 w 158"/>
                <a:gd name="T23" fmla="*/ 118 h 118"/>
                <a:gd name="T24" fmla="*/ 78 w 158"/>
                <a:gd name="T25" fmla="*/ 70 h 118"/>
                <a:gd name="T26" fmla="*/ 146 w 158"/>
                <a:gd name="T27" fmla="*/ 118 h 118"/>
                <a:gd name="T28" fmla="*/ 157 w 158"/>
                <a:gd name="T29" fmla="*/ 118 h 118"/>
                <a:gd name="T30" fmla="*/ 157 w 158"/>
                <a:gd name="T31" fmla="*/ 108 h 118"/>
                <a:gd name="T32" fmla="*/ 91 w 158"/>
                <a:gd name="T33"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18">
                  <a:moveTo>
                    <a:pt x="91" y="59"/>
                  </a:moveTo>
                  <a:lnTo>
                    <a:pt x="158" y="12"/>
                  </a:lnTo>
                  <a:lnTo>
                    <a:pt x="158" y="0"/>
                  </a:lnTo>
                  <a:lnTo>
                    <a:pt x="144" y="0"/>
                  </a:lnTo>
                  <a:lnTo>
                    <a:pt x="78" y="49"/>
                  </a:lnTo>
                  <a:lnTo>
                    <a:pt x="11" y="0"/>
                  </a:lnTo>
                  <a:lnTo>
                    <a:pt x="0" y="0"/>
                  </a:lnTo>
                  <a:lnTo>
                    <a:pt x="0" y="9"/>
                  </a:lnTo>
                  <a:lnTo>
                    <a:pt x="65" y="59"/>
                  </a:lnTo>
                  <a:lnTo>
                    <a:pt x="0" y="106"/>
                  </a:lnTo>
                  <a:lnTo>
                    <a:pt x="0" y="118"/>
                  </a:lnTo>
                  <a:lnTo>
                    <a:pt x="14" y="118"/>
                  </a:lnTo>
                  <a:lnTo>
                    <a:pt x="78" y="70"/>
                  </a:lnTo>
                  <a:lnTo>
                    <a:pt x="146" y="118"/>
                  </a:lnTo>
                  <a:lnTo>
                    <a:pt x="157" y="118"/>
                  </a:lnTo>
                  <a:lnTo>
                    <a:pt x="157" y="108"/>
                  </a:lnTo>
                  <a:lnTo>
                    <a:pt x="91" y="5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01" name="Freeform 377"/>
            <p:cNvSpPr>
              <a:spLocks noEditPoints="1"/>
            </p:cNvSpPr>
            <p:nvPr/>
          </p:nvSpPr>
          <p:spPr bwMode="auto">
            <a:xfrm>
              <a:off x="4969" y="1630"/>
              <a:ext cx="318" cy="224"/>
            </a:xfrm>
            <a:custGeom>
              <a:avLst/>
              <a:gdLst>
                <a:gd name="T0" fmla="*/ 271 w 318"/>
                <a:gd name="T1" fmla="*/ 224 h 224"/>
                <a:gd name="T2" fmla="*/ 282 w 318"/>
                <a:gd name="T3" fmla="*/ 210 h 224"/>
                <a:gd name="T4" fmla="*/ 278 w 318"/>
                <a:gd name="T5" fmla="*/ 193 h 224"/>
                <a:gd name="T6" fmla="*/ 263 w 318"/>
                <a:gd name="T7" fmla="*/ 184 h 224"/>
                <a:gd name="T8" fmla="*/ 247 w 318"/>
                <a:gd name="T9" fmla="*/ 193 h 224"/>
                <a:gd name="T10" fmla="*/ 242 w 318"/>
                <a:gd name="T11" fmla="*/ 210 h 224"/>
                <a:gd name="T12" fmla="*/ 254 w 318"/>
                <a:gd name="T13" fmla="*/ 224 h 224"/>
                <a:gd name="T14" fmla="*/ 266 w 318"/>
                <a:gd name="T15" fmla="*/ 148 h 224"/>
                <a:gd name="T16" fmla="*/ 263 w 318"/>
                <a:gd name="T17" fmla="*/ 137 h 224"/>
                <a:gd name="T18" fmla="*/ 271 w 318"/>
                <a:gd name="T19" fmla="*/ 131 h 224"/>
                <a:gd name="T20" fmla="*/ 282 w 318"/>
                <a:gd name="T21" fmla="*/ 137 h 224"/>
                <a:gd name="T22" fmla="*/ 278 w 318"/>
                <a:gd name="T23" fmla="*/ 148 h 224"/>
                <a:gd name="T24" fmla="*/ 266 w 318"/>
                <a:gd name="T25" fmla="*/ 148 h 224"/>
                <a:gd name="T26" fmla="*/ 306 w 318"/>
                <a:gd name="T27" fmla="*/ 104 h 224"/>
                <a:gd name="T28" fmla="*/ 318 w 318"/>
                <a:gd name="T29" fmla="*/ 91 h 224"/>
                <a:gd name="T30" fmla="*/ 315 w 318"/>
                <a:gd name="T31" fmla="*/ 73 h 224"/>
                <a:gd name="T32" fmla="*/ 297 w 318"/>
                <a:gd name="T33" fmla="*/ 66 h 224"/>
                <a:gd name="T34" fmla="*/ 282 w 318"/>
                <a:gd name="T35" fmla="*/ 73 h 224"/>
                <a:gd name="T36" fmla="*/ 278 w 318"/>
                <a:gd name="T37" fmla="*/ 91 h 224"/>
                <a:gd name="T38" fmla="*/ 289 w 318"/>
                <a:gd name="T39" fmla="*/ 104 h 224"/>
                <a:gd name="T40" fmla="*/ 242 w 318"/>
                <a:gd name="T41" fmla="*/ 51 h 224"/>
                <a:gd name="T42" fmla="*/ 250 w 318"/>
                <a:gd name="T43" fmla="*/ 47 h 224"/>
                <a:gd name="T44" fmla="*/ 252 w 318"/>
                <a:gd name="T45" fmla="*/ 39 h 224"/>
                <a:gd name="T46" fmla="*/ 245 w 318"/>
                <a:gd name="T47" fmla="*/ 30 h 224"/>
                <a:gd name="T48" fmla="*/ 236 w 318"/>
                <a:gd name="T49" fmla="*/ 30 h 224"/>
                <a:gd name="T50" fmla="*/ 230 w 318"/>
                <a:gd name="T51" fmla="*/ 39 h 224"/>
                <a:gd name="T52" fmla="*/ 233 w 318"/>
                <a:gd name="T53" fmla="*/ 47 h 224"/>
                <a:gd name="T54" fmla="*/ 242 w 318"/>
                <a:gd name="T55" fmla="*/ 51 h 224"/>
                <a:gd name="T56" fmla="*/ 209 w 318"/>
                <a:gd name="T57" fmla="*/ 117 h 224"/>
                <a:gd name="T58" fmla="*/ 221 w 318"/>
                <a:gd name="T59" fmla="*/ 104 h 224"/>
                <a:gd name="T60" fmla="*/ 217 w 318"/>
                <a:gd name="T61" fmla="*/ 87 h 224"/>
                <a:gd name="T62" fmla="*/ 200 w 318"/>
                <a:gd name="T63" fmla="*/ 78 h 224"/>
                <a:gd name="T64" fmla="*/ 184 w 318"/>
                <a:gd name="T65" fmla="*/ 87 h 224"/>
                <a:gd name="T66" fmla="*/ 181 w 318"/>
                <a:gd name="T67" fmla="*/ 104 h 224"/>
                <a:gd name="T68" fmla="*/ 191 w 318"/>
                <a:gd name="T69" fmla="*/ 117 h 224"/>
                <a:gd name="T70" fmla="*/ 87 w 318"/>
                <a:gd name="T71" fmla="*/ 207 h 224"/>
                <a:gd name="T72" fmla="*/ 103 w 318"/>
                <a:gd name="T73" fmla="*/ 200 h 224"/>
                <a:gd name="T74" fmla="*/ 106 w 318"/>
                <a:gd name="T75" fmla="*/ 183 h 224"/>
                <a:gd name="T76" fmla="*/ 96 w 318"/>
                <a:gd name="T77" fmla="*/ 169 h 224"/>
                <a:gd name="T78" fmla="*/ 78 w 318"/>
                <a:gd name="T79" fmla="*/ 169 h 224"/>
                <a:gd name="T80" fmla="*/ 66 w 318"/>
                <a:gd name="T81" fmla="*/ 183 h 224"/>
                <a:gd name="T82" fmla="*/ 71 w 318"/>
                <a:gd name="T83" fmla="*/ 200 h 224"/>
                <a:gd name="T84" fmla="*/ 87 w 318"/>
                <a:gd name="T85" fmla="*/ 207 h 224"/>
                <a:gd name="T86" fmla="*/ 157 w 318"/>
                <a:gd name="T87" fmla="*/ 71 h 224"/>
                <a:gd name="T88" fmla="*/ 94 w 318"/>
                <a:gd name="T89" fmla="*/ 47 h 224"/>
                <a:gd name="T90" fmla="*/ 63 w 318"/>
                <a:gd name="T91" fmla="*/ 0 h 224"/>
                <a:gd name="T92" fmla="*/ 0 w 318"/>
                <a:gd name="T93" fmla="*/ 47 h 224"/>
                <a:gd name="T94" fmla="*/ 63 w 318"/>
                <a:gd name="T95" fmla="*/ 71 h 224"/>
                <a:gd name="T96" fmla="*/ 94 w 318"/>
                <a:gd name="T97" fmla="*/ 11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8" h="224">
                  <a:moveTo>
                    <a:pt x="263" y="216"/>
                  </a:moveTo>
                  <a:lnTo>
                    <a:pt x="271" y="224"/>
                  </a:lnTo>
                  <a:lnTo>
                    <a:pt x="271" y="212"/>
                  </a:lnTo>
                  <a:lnTo>
                    <a:pt x="282" y="210"/>
                  </a:lnTo>
                  <a:lnTo>
                    <a:pt x="273" y="203"/>
                  </a:lnTo>
                  <a:lnTo>
                    <a:pt x="278" y="193"/>
                  </a:lnTo>
                  <a:lnTo>
                    <a:pt x="268" y="195"/>
                  </a:lnTo>
                  <a:lnTo>
                    <a:pt x="263" y="184"/>
                  </a:lnTo>
                  <a:lnTo>
                    <a:pt x="257" y="195"/>
                  </a:lnTo>
                  <a:lnTo>
                    <a:pt x="247" y="193"/>
                  </a:lnTo>
                  <a:lnTo>
                    <a:pt x="250" y="203"/>
                  </a:lnTo>
                  <a:lnTo>
                    <a:pt x="242" y="210"/>
                  </a:lnTo>
                  <a:lnTo>
                    <a:pt x="254" y="212"/>
                  </a:lnTo>
                  <a:lnTo>
                    <a:pt x="254" y="224"/>
                  </a:lnTo>
                  <a:lnTo>
                    <a:pt x="263" y="216"/>
                  </a:lnTo>
                  <a:close/>
                  <a:moveTo>
                    <a:pt x="266" y="148"/>
                  </a:moveTo>
                  <a:lnTo>
                    <a:pt x="268" y="141"/>
                  </a:lnTo>
                  <a:lnTo>
                    <a:pt x="263" y="137"/>
                  </a:lnTo>
                  <a:lnTo>
                    <a:pt x="269" y="137"/>
                  </a:lnTo>
                  <a:lnTo>
                    <a:pt x="271" y="131"/>
                  </a:lnTo>
                  <a:lnTo>
                    <a:pt x="273" y="137"/>
                  </a:lnTo>
                  <a:lnTo>
                    <a:pt x="282" y="137"/>
                  </a:lnTo>
                  <a:lnTo>
                    <a:pt x="275" y="141"/>
                  </a:lnTo>
                  <a:lnTo>
                    <a:pt x="278" y="148"/>
                  </a:lnTo>
                  <a:lnTo>
                    <a:pt x="271" y="144"/>
                  </a:lnTo>
                  <a:lnTo>
                    <a:pt x="266" y="148"/>
                  </a:lnTo>
                  <a:close/>
                  <a:moveTo>
                    <a:pt x="299" y="98"/>
                  </a:moveTo>
                  <a:lnTo>
                    <a:pt x="306" y="104"/>
                  </a:lnTo>
                  <a:lnTo>
                    <a:pt x="306" y="94"/>
                  </a:lnTo>
                  <a:lnTo>
                    <a:pt x="318" y="91"/>
                  </a:lnTo>
                  <a:lnTo>
                    <a:pt x="309" y="84"/>
                  </a:lnTo>
                  <a:lnTo>
                    <a:pt x="315" y="73"/>
                  </a:lnTo>
                  <a:lnTo>
                    <a:pt x="302" y="77"/>
                  </a:lnTo>
                  <a:lnTo>
                    <a:pt x="297" y="66"/>
                  </a:lnTo>
                  <a:lnTo>
                    <a:pt x="294" y="77"/>
                  </a:lnTo>
                  <a:lnTo>
                    <a:pt x="282" y="73"/>
                  </a:lnTo>
                  <a:lnTo>
                    <a:pt x="287" y="84"/>
                  </a:lnTo>
                  <a:lnTo>
                    <a:pt x="278" y="91"/>
                  </a:lnTo>
                  <a:lnTo>
                    <a:pt x="289" y="94"/>
                  </a:lnTo>
                  <a:lnTo>
                    <a:pt x="289" y="104"/>
                  </a:lnTo>
                  <a:lnTo>
                    <a:pt x="299" y="98"/>
                  </a:lnTo>
                  <a:close/>
                  <a:moveTo>
                    <a:pt x="242" y="51"/>
                  </a:moveTo>
                  <a:lnTo>
                    <a:pt x="250" y="59"/>
                  </a:lnTo>
                  <a:lnTo>
                    <a:pt x="250" y="47"/>
                  </a:lnTo>
                  <a:lnTo>
                    <a:pt x="261" y="45"/>
                  </a:lnTo>
                  <a:lnTo>
                    <a:pt x="252" y="39"/>
                  </a:lnTo>
                  <a:lnTo>
                    <a:pt x="257" y="28"/>
                  </a:lnTo>
                  <a:lnTo>
                    <a:pt x="245" y="30"/>
                  </a:lnTo>
                  <a:lnTo>
                    <a:pt x="242" y="19"/>
                  </a:lnTo>
                  <a:lnTo>
                    <a:pt x="236" y="30"/>
                  </a:lnTo>
                  <a:lnTo>
                    <a:pt x="224" y="28"/>
                  </a:lnTo>
                  <a:lnTo>
                    <a:pt x="230" y="39"/>
                  </a:lnTo>
                  <a:lnTo>
                    <a:pt x="221" y="45"/>
                  </a:lnTo>
                  <a:lnTo>
                    <a:pt x="233" y="47"/>
                  </a:lnTo>
                  <a:lnTo>
                    <a:pt x="233" y="59"/>
                  </a:lnTo>
                  <a:lnTo>
                    <a:pt x="242" y="51"/>
                  </a:lnTo>
                  <a:close/>
                  <a:moveTo>
                    <a:pt x="202" y="110"/>
                  </a:moveTo>
                  <a:lnTo>
                    <a:pt x="209" y="117"/>
                  </a:lnTo>
                  <a:lnTo>
                    <a:pt x="209" y="106"/>
                  </a:lnTo>
                  <a:lnTo>
                    <a:pt x="221" y="104"/>
                  </a:lnTo>
                  <a:lnTo>
                    <a:pt x="212" y="96"/>
                  </a:lnTo>
                  <a:lnTo>
                    <a:pt x="217" y="87"/>
                  </a:lnTo>
                  <a:lnTo>
                    <a:pt x="205" y="89"/>
                  </a:lnTo>
                  <a:lnTo>
                    <a:pt x="200" y="78"/>
                  </a:lnTo>
                  <a:lnTo>
                    <a:pt x="197" y="89"/>
                  </a:lnTo>
                  <a:lnTo>
                    <a:pt x="184" y="87"/>
                  </a:lnTo>
                  <a:lnTo>
                    <a:pt x="190" y="96"/>
                  </a:lnTo>
                  <a:lnTo>
                    <a:pt x="181" y="104"/>
                  </a:lnTo>
                  <a:lnTo>
                    <a:pt x="191" y="106"/>
                  </a:lnTo>
                  <a:lnTo>
                    <a:pt x="191" y="117"/>
                  </a:lnTo>
                  <a:lnTo>
                    <a:pt x="202" y="110"/>
                  </a:lnTo>
                  <a:close/>
                  <a:moveTo>
                    <a:pt x="87" y="207"/>
                  </a:moveTo>
                  <a:lnTo>
                    <a:pt x="103" y="221"/>
                  </a:lnTo>
                  <a:lnTo>
                    <a:pt x="103" y="200"/>
                  </a:lnTo>
                  <a:lnTo>
                    <a:pt x="122" y="197"/>
                  </a:lnTo>
                  <a:lnTo>
                    <a:pt x="106" y="183"/>
                  </a:lnTo>
                  <a:lnTo>
                    <a:pt x="115" y="165"/>
                  </a:lnTo>
                  <a:lnTo>
                    <a:pt x="96" y="169"/>
                  </a:lnTo>
                  <a:lnTo>
                    <a:pt x="87" y="151"/>
                  </a:lnTo>
                  <a:lnTo>
                    <a:pt x="78" y="169"/>
                  </a:lnTo>
                  <a:lnTo>
                    <a:pt x="58" y="165"/>
                  </a:lnTo>
                  <a:lnTo>
                    <a:pt x="66" y="183"/>
                  </a:lnTo>
                  <a:lnTo>
                    <a:pt x="51" y="197"/>
                  </a:lnTo>
                  <a:lnTo>
                    <a:pt x="71" y="200"/>
                  </a:lnTo>
                  <a:lnTo>
                    <a:pt x="71" y="221"/>
                  </a:lnTo>
                  <a:lnTo>
                    <a:pt x="87" y="207"/>
                  </a:lnTo>
                  <a:close/>
                  <a:moveTo>
                    <a:pt x="94" y="71"/>
                  </a:moveTo>
                  <a:lnTo>
                    <a:pt x="157" y="71"/>
                  </a:lnTo>
                  <a:lnTo>
                    <a:pt x="157" y="47"/>
                  </a:lnTo>
                  <a:lnTo>
                    <a:pt x="94" y="47"/>
                  </a:lnTo>
                  <a:lnTo>
                    <a:pt x="94" y="0"/>
                  </a:lnTo>
                  <a:lnTo>
                    <a:pt x="63" y="0"/>
                  </a:lnTo>
                  <a:lnTo>
                    <a:pt x="63" y="47"/>
                  </a:lnTo>
                  <a:lnTo>
                    <a:pt x="0" y="47"/>
                  </a:lnTo>
                  <a:lnTo>
                    <a:pt x="0" y="71"/>
                  </a:lnTo>
                  <a:lnTo>
                    <a:pt x="63" y="71"/>
                  </a:lnTo>
                  <a:lnTo>
                    <a:pt x="63" y="118"/>
                  </a:lnTo>
                  <a:lnTo>
                    <a:pt x="94" y="118"/>
                  </a:lnTo>
                  <a:lnTo>
                    <a:pt x="94" y="7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02" name="Freeform 378"/>
            <p:cNvSpPr>
              <a:spLocks noEditPoints="1"/>
            </p:cNvSpPr>
            <p:nvPr/>
          </p:nvSpPr>
          <p:spPr bwMode="auto">
            <a:xfrm>
              <a:off x="4969" y="1630"/>
              <a:ext cx="158" cy="118"/>
            </a:xfrm>
            <a:custGeom>
              <a:avLst/>
              <a:gdLst>
                <a:gd name="T0" fmla="*/ 89 w 158"/>
                <a:gd name="T1" fmla="*/ 66 h 118"/>
                <a:gd name="T2" fmla="*/ 157 w 158"/>
                <a:gd name="T3" fmla="*/ 66 h 118"/>
                <a:gd name="T4" fmla="*/ 157 w 158"/>
                <a:gd name="T5" fmla="*/ 51 h 118"/>
                <a:gd name="T6" fmla="*/ 89 w 158"/>
                <a:gd name="T7" fmla="*/ 51 h 118"/>
                <a:gd name="T8" fmla="*/ 89 w 158"/>
                <a:gd name="T9" fmla="*/ 0 h 118"/>
                <a:gd name="T10" fmla="*/ 70 w 158"/>
                <a:gd name="T11" fmla="*/ 0 h 118"/>
                <a:gd name="T12" fmla="*/ 70 w 158"/>
                <a:gd name="T13" fmla="*/ 51 h 118"/>
                <a:gd name="T14" fmla="*/ 0 w 158"/>
                <a:gd name="T15" fmla="*/ 51 h 118"/>
                <a:gd name="T16" fmla="*/ 0 w 158"/>
                <a:gd name="T17" fmla="*/ 66 h 118"/>
                <a:gd name="T18" fmla="*/ 70 w 158"/>
                <a:gd name="T19" fmla="*/ 66 h 118"/>
                <a:gd name="T20" fmla="*/ 70 w 158"/>
                <a:gd name="T21" fmla="*/ 118 h 118"/>
                <a:gd name="T22" fmla="*/ 89 w 158"/>
                <a:gd name="T23" fmla="*/ 118 h 118"/>
                <a:gd name="T24" fmla="*/ 89 w 158"/>
                <a:gd name="T25" fmla="*/ 66 h 118"/>
                <a:gd name="T26" fmla="*/ 54 w 158"/>
                <a:gd name="T27" fmla="*/ 71 h 118"/>
                <a:gd name="T28" fmla="*/ 63 w 158"/>
                <a:gd name="T29" fmla="*/ 71 h 118"/>
                <a:gd name="T30" fmla="*/ 4 w 158"/>
                <a:gd name="T31" fmla="*/ 118 h 118"/>
                <a:gd name="T32" fmla="*/ 0 w 158"/>
                <a:gd name="T33" fmla="*/ 118 h 118"/>
                <a:gd name="T34" fmla="*/ 0 w 158"/>
                <a:gd name="T35" fmla="*/ 111 h 118"/>
                <a:gd name="T36" fmla="*/ 54 w 158"/>
                <a:gd name="T37" fmla="*/ 71 h 118"/>
                <a:gd name="T38" fmla="*/ 157 w 158"/>
                <a:gd name="T39" fmla="*/ 118 h 118"/>
                <a:gd name="T40" fmla="*/ 158 w 158"/>
                <a:gd name="T41" fmla="*/ 118 h 118"/>
                <a:gd name="T42" fmla="*/ 158 w 158"/>
                <a:gd name="T43" fmla="*/ 111 h 118"/>
                <a:gd name="T44" fmla="*/ 103 w 158"/>
                <a:gd name="T45" fmla="*/ 71 h 118"/>
                <a:gd name="T46" fmla="*/ 94 w 158"/>
                <a:gd name="T47" fmla="*/ 71 h 118"/>
                <a:gd name="T48" fmla="*/ 157 w 158"/>
                <a:gd name="T49" fmla="*/ 118 h 118"/>
                <a:gd name="T50" fmla="*/ 103 w 158"/>
                <a:gd name="T51" fmla="*/ 45 h 118"/>
                <a:gd name="T52" fmla="*/ 94 w 158"/>
                <a:gd name="T53" fmla="*/ 47 h 118"/>
                <a:gd name="T54" fmla="*/ 157 w 158"/>
                <a:gd name="T55" fmla="*/ 0 h 118"/>
                <a:gd name="T56" fmla="*/ 158 w 158"/>
                <a:gd name="T57" fmla="*/ 0 h 118"/>
                <a:gd name="T58" fmla="*/ 158 w 158"/>
                <a:gd name="T59" fmla="*/ 7 h 118"/>
                <a:gd name="T60" fmla="*/ 103 w 158"/>
                <a:gd name="T61" fmla="*/ 45 h 118"/>
                <a:gd name="T62" fmla="*/ 2 w 158"/>
                <a:gd name="T63" fmla="*/ 0 h 118"/>
                <a:gd name="T64" fmla="*/ 0 w 158"/>
                <a:gd name="T65" fmla="*/ 0 h 118"/>
                <a:gd name="T66" fmla="*/ 0 w 158"/>
                <a:gd name="T67" fmla="*/ 6 h 118"/>
                <a:gd name="T68" fmla="*/ 54 w 158"/>
                <a:gd name="T69" fmla="*/ 47 h 118"/>
                <a:gd name="T70" fmla="*/ 63 w 158"/>
                <a:gd name="T71" fmla="*/ 47 h 118"/>
                <a:gd name="T72" fmla="*/ 2 w 158"/>
                <a:gd name="T7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18">
                  <a:moveTo>
                    <a:pt x="89" y="66"/>
                  </a:moveTo>
                  <a:lnTo>
                    <a:pt x="157" y="66"/>
                  </a:lnTo>
                  <a:lnTo>
                    <a:pt x="157" y="51"/>
                  </a:lnTo>
                  <a:lnTo>
                    <a:pt x="89" y="51"/>
                  </a:lnTo>
                  <a:lnTo>
                    <a:pt x="89" y="0"/>
                  </a:lnTo>
                  <a:lnTo>
                    <a:pt x="70" y="0"/>
                  </a:lnTo>
                  <a:lnTo>
                    <a:pt x="70" y="51"/>
                  </a:lnTo>
                  <a:lnTo>
                    <a:pt x="0" y="51"/>
                  </a:lnTo>
                  <a:lnTo>
                    <a:pt x="0" y="66"/>
                  </a:lnTo>
                  <a:lnTo>
                    <a:pt x="70" y="66"/>
                  </a:lnTo>
                  <a:lnTo>
                    <a:pt x="70" y="118"/>
                  </a:lnTo>
                  <a:lnTo>
                    <a:pt x="89" y="118"/>
                  </a:lnTo>
                  <a:lnTo>
                    <a:pt x="89" y="66"/>
                  </a:lnTo>
                  <a:close/>
                  <a:moveTo>
                    <a:pt x="54" y="71"/>
                  </a:moveTo>
                  <a:lnTo>
                    <a:pt x="63" y="71"/>
                  </a:lnTo>
                  <a:lnTo>
                    <a:pt x="4" y="118"/>
                  </a:lnTo>
                  <a:lnTo>
                    <a:pt x="0" y="118"/>
                  </a:lnTo>
                  <a:lnTo>
                    <a:pt x="0" y="111"/>
                  </a:lnTo>
                  <a:lnTo>
                    <a:pt x="54" y="71"/>
                  </a:lnTo>
                  <a:close/>
                  <a:moveTo>
                    <a:pt x="157" y="118"/>
                  </a:moveTo>
                  <a:lnTo>
                    <a:pt x="158" y="118"/>
                  </a:lnTo>
                  <a:lnTo>
                    <a:pt x="158" y="111"/>
                  </a:lnTo>
                  <a:lnTo>
                    <a:pt x="103" y="71"/>
                  </a:lnTo>
                  <a:lnTo>
                    <a:pt x="94" y="71"/>
                  </a:lnTo>
                  <a:lnTo>
                    <a:pt x="157" y="118"/>
                  </a:lnTo>
                  <a:close/>
                  <a:moveTo>
                    <a:pt x="103" y="45"/>
                  </a:moveTo>
                  <a:lnTo>
                    <a:pt x="94" y="47"/>
                  </a:lnTo>
                  <a:lnTo>
                    <a:pt x="157" y="0"/>
                  </a:lnTo>
                  <a:lnTo>
                    <a:pt x="158" y="0"/>
                  </a:lnTo>
                  <a:lnTo>
                    <a:pt x="158" y="7"/>
                  </a:lnTo>
                  <a:lnTo>
                    <a:pt x="103" y="45"/>
                  </a:lnTo>
                  <a:close/>
                  <a:moveTo>
                    <a:pt x="2" y="0"/>
                  </a:moveTo>
                  <a:lnTo>
                    <a:pt x="0" y="0"/>
                  </a:lnTo>
                  <a:lnTo>
                    <a:pt x="0" y="6"/>
                  </a:lnTo>
                  <a:lnTo>
                    <a:pt x="54" y="47"/>
                  </a:lnTo>
                  <a:lnTo>
                    <a:pt x="63" y="47"/>
                  </a:lnTo>
                  <a:lnTo>
                    <a:pt x="2" y="0"/>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03" name="Rectangle 379"/>
            <p:cNvSpPr>
              <a:spLocks noChangeArrowheads="1"/>
            </p:cNvSpPr>
            <p:nvPr/>
          </p:nvSpPr>
          <p:spPr bwMode="auto">
            <a:xfrm>
              <a:off x="4945" y="1288"/>
              <a:ext cx="379" cy="240"/>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04" name="Freeform 380"/>
            <p:cNvSpPr>
              <a:spLocks noEditPoints="1"/>
            </p:cNvSpPr>
            <p:nvPr/>
          </p:nvSpPr>
          <p:spPr bwMode="auto">
            <a:xfrm>
              <a:off x="4981" y="1304"/>
              <a:ext cx="91" cy="99"/>
            </a:xfrm>
            <a:custGeom>
              <a:avLst/>
              <a:gdLst>
                <a:gd name="T0" fmla="*/ 11 w 91"/>
                <a:gd name="T1" fmla="*/ 71 h 99"/>
                <a:gd name="T2" fmla="*/ 16 w 91"/>
                <a:gd name="T3" fmla="*/ 54 h 99"/>
                <a:gd name="T4" fmla="*/ 0 w 91"/>
                <a:gd name="T5" fmla="*/ 43 h 99"/>
                <a:gd name="T6" fmla="*/ 20 w 91"/>
                <a:gd name="T7" fmla="*/ 43 h 99"/>
                <a:gd name="T8" fmla="*/ 25 w 91"/>
                <a:gd name="T9" fmla="*/ 26 h 99"/>
                <a:gd name="T10" fmla="*/ 30 w 91"/>
                <a:gd name="T11" fmla="*/ 43 h 99"/>
                <a:gd name="T12" fmla="*/ 49 w 91"/>
                <a:gd name="T13" fmla="*/ 43 h 99"/>
                <a:gd name="T14" fmla="*/ 33 w 91"/>
                <a:gd name="T15" fmla="*/ 54 h 99"/>
                <a:gd name="T16" fmla="*/ 40 w 91"/>
                <a:gd name="T17" fmla="*/ 71 h 99"/>
                <a:gd name="T18" fmla="*/ 25 w 91"/>
                <a:gd name="T19" fmla="*/ 61 h 99"/>
                <a:gd name="T20" fmla="*/ 11 w 91"/>
                <a:gd name="T21" fmla="*/ 71 h 99"/>
                <a:gd name="T22" fmla="*/ 54 w 91"/>
                <a:gd name="T23" fmla="*/ 17 h 99"/>
                <a:gd name="T24" fmla="*/ 58 w 91"/>
                <a:gd name="T25" fmla="*/ 10 h 99"/>
                <a:gd name="T26" fmla="*/ 54 w 91"/>
                <a:gd name="T27" fmla="*/ 3 h 99"/>
                <a:gd name="T28" fmla="*/ 61 w 91"/>
                <a:gd name="T29" fmla="*/ 5 h 99"/>
                <a:gd name="T30" fmla="*/ 65 w 91"/>
                <a:gd name="T31" fmla="*/ 0 h 99"/>
                <a:gd name="T32" fmla="*/ 66 w 91"/>
                <a:gd name="T33" fmla="*/ 7 h 99"/>
                <a:gd name="T34" fmla="*/ 73 w 91"/>
                <a:gd name="T35" fmla="*/ 9 h 99"/>
                <a:gd name="T36" fmla="*/ 66 w 91"/>
                <a:gd name="T37" fmla="*/ 12 h 99"/>
                <a:gd name="T38" fmla="*/ 66 w 91"/>
                <a:gd name="T39" fmla="*/ 19 h 99"/>
                <a:gd name="T40" fmla="*/ 61 w 91"/>
                <a:gd name="T41" fmla="*/ 14 h 99"/>
                <a:gd name="T42" fmla="*/ 54 w 91"/>
                <a:gd name="T43" fmla="*/ 17 h 99"/>
                <a:gd name="T44" fmla="*/ 80 w 91"/>
                <a:gd name="T45" fmla="*/ 43 h 99"/>
                <a:gd name="T46" fmla="*/ 79 w 91"/>
                <a:gd name="T47" fmla="*/ 36 h 99"/>
                <a:gd name="T48" fmla="*/ 72 w 91"/>
                <a:gd name="T49" fmla="*/ 35 h 99"/>
                <a:gd name="T50" fmla="*/ 79 w 91"/>
                <a:gd name="T51" fmla="*/ 31 h 99"/>
                <a:gd name="T52" fmla="*/ 77 w 91"/>
                <a:gd name="T53" fmla="*/ 22 h 99"/>
                <a:gd name="T54" fmla="*/ 82 w 91"/>
                <a:gd name="T55" fmla="*/ 28 h 99"/>
                <a:gd name="T56" fmla="*/ 89 w 91"/>
                <a:gd name="T57" fmla="*/ 24 h 99"/>
                <a:gd name="T58" fmla="*/ 86 w 91"/>
                <a:gd name="T59" fmla="*/ 31 h 99"/>
                <a:gd name="T60" fmla="*/ 91 w 91"/>
                <a:gd name="T61" fmla="*/ 38 h 99"/>
                <a:gd name="T62" fmla="*/ 84 w 91"/>
                <a:gd name="T63" fmla="*/ 36 h 99"/>
                <a:gd name="T64" fmla="*/ 80 w 91"/>
                <a:gd name="T65" fmla="*/ 43 h 99"/>
                <a:gd name="T66" fmla="*/ 80 w 91"/>
                <a:gd name="T67" fmla="*/ 76 h 99"/>
                <a:gd name="T68" fmla="*/ 79 w 91"/>
                <a:gd name="T69" fmla="*/ 68 h 99"/>
                <a:gd name="T70" fmla="*/ 72 w 91"/>
                <a:gd name="T71" fmla="*/ 66 h 99"/>
                <a:gd name="T72" fmla="*/ 79 w 91"/>
                <a:gd name="T73" fmla="*/ 62 h 99"/>
                <a:gd name="T74" fmla="*/ 77 w 91"/>
                <a:gd name="T75" fmla="*/ 55 h 99"/>
                <a:gd name="T76" fmla="*/ 82 w 91"/>
                <a:gd name="T77" fmla="*/ 61 h 99"/>
                <a:gd name="T78" fmla="*/ 89 w 91"/>
                <a:gd name="T79" fmla="*/ 57 h 99"/>
                <a:gd name="T80" fmla="*/ 86 w 91"/>
                <a:gd name="T81" fmla="*/ 64 h 99"/>
                <a:gd name="T82" fmla="*/ 91 w 91"/>
                <a:gd name="T83" fmla="*/ 69 h 99"/>
                <a:gd name="T84" fmla="*/ 84 w 91"/>
                <a:gd name="T85" fmla="*/ 68 h 99"/>
                <a:gd name="T86" fmla="*/ 80 w 91"/>
                <a:gd name="T87" fmla="*/ 76 h 99"/>
                <a:gd name="T88" fmla="*/ 63 w 91"/>
                <a:gd name="T89" fmla="*/ 99 h 99"/>
                <a:gd name="T90" fmla="*/ 61 w 91"/>
                <a:gd name="T91" fmla="*/ 90 h 99"/>
                <a:gd name="T92" fmla="*/ 53 w 91"/>
                <a:gd name="T93" fmla="*/ 90 h 99"/>
                <a:gd name="T94" fmla="*/ 59 w 91"/>
                <a:gd name="T95" fmla="*/ 85 h 99"/>
                <a:gd name="T96" fmla="*/ 59 w 91"/>
                <a:gd name="T97" fmla="*/ 78 h 99"/>
                <a:gd name="T98" fmla="*/ 65 w 91"/>
                <a:gd name="T99" fmla="*/ 83 h 99"/>
                <a:gd name="T100" fmla="*/ 72 w 91"/>
                <a:gd name="T101" fmla="*/ 80 h 99"/>
                <a:gd name="T102" fmla="*/ 68 w 91"/>
                <a:gd name="T103" fmla="*/ 87 h 99"/>
                <a:gd name="T104" fmla="*/ 73 w 91"/>
                <a:gd name="T105" fmla="*/ 92 h 99"/>
                <a:gd name="T106" fmla="*/ 66 w 91"/>
                <a:gd name="T107" fmla="*/ 92 h 99"/>
                <a:gd name="T108" fmla="*/ 63 w 91"/>
                <a:gd name="T109"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1" h="99">
                  <a:moveTo>
                    <a:pt x="11" y="71"/>
                  </a:moveTo>
                  <a:lnTo>
                    <a:pt x="16" y="54"/>
                  </a:lnTo>
                  <a:lnTo>
                    <a:pt x="0" y="43"/>
                  </a:lnTo>
                  <a:lnTo>
                    <a:pt x="20" y="43"/>
                  </a:lnTo>
                  <a:lnTo>
                    <a:pt x="25" y="26"/>
                  </a:lnTo>
                  <a:lnTo>
                    <a:pt x="30" y="43"/>
                  </a:lnTo>
                  <a:lnTo>
                    <a:pt x="49" y="43"/>
                  </a:lnTo>
                  <a:lnTo>
                    <a:pt x="33" y="54"/>
                  </a:lnTo>
                  <a:lnTo>
                    <a:pt x="40" y="71"/>
                  </a:lnTo>
                  <a:lnTo>
                    <a:pt x="25" y="61"/>
                  </a:lnTo>
                  <a:lnTo>
                    <a:pt x="11" y="71"/>
                  </a:lnTo>
                  <a:close/>
                  <a:moveTo>
                    <a:pt x="54" y="17"/>
                  </a:moveTo>
                  <a:lnTo>
                    <a:pt x="58" y="10"/>
                  </a:lnTo>
                  <a:lnTo>
                    <a:pt x="54" y="3"/>
                  </a:lnTo>
                  <a:lnTo>
                    <a:pt x="61" y="5"/>
                  </a:lnTo>
                  <a:lnTo>
                    <a:pt x="65" y="0"/>
                  </a:lnTo>
                  <a:lnTo>
                    <a:pt x="66" y="7"/>
                  </a:lnTo>
                  <a:lnTo>
                    <a:pt x="73" y="9"/>
                  </a:lnTo>
                  <a:lnTo>
                    <a:pt x="66" y="12"/>
                  </a:lnTo>
                  <a:lnTo>
                    <a:pt x="66" y="19"/>
                  </a:lnTo>
                  <a:lnTo>
                    <a:pt x="61" y="14"/>
                  </a:lnTo>
                  <a:lnTo>
                    <a:pt x="54" y="17"/>
                  </a:lnTo>
                  <a:close/>
                  <a:moveTo>
                    <a:pt x="80" y="43"/>
                  </a:moveTo>
                  <a:lnTo>
                    <a:pt x="79" y="36"/>
                  </a:lnTo>
                  <a:lnTo>
                    <a:pt x="72" y="35"/>
                  </a:lnTo>
                  <a:lnTo>
                    <a:pt x="79" y="31"/>
                  </a:lnTo>
                  <a:lnTo>
                    <a:pt x="77" y="22"/>
                  </a:lnTo>
                  <a:lnTo>
                    <a:pt x="82" y="28"/>
                  </a:lnTo>
                  <a:lnTo>
                    <a:pt x="89" y="24"/>
                  </a:lnTo>
                  <a:lnTo>
                    <a:pt x="86" y="31"/>
                  </a:lnTo>
                  <a:lnTo>
                    <a:pt x="91" y="38"/>
                  </a:lnTo>
                  <a:lnTo>
                    <a:pt x="84" y="36"/>
                  </a:lnTo>
                  <a:lnTo>
                    <a:pt x="80" y="43"/>
                  </a:lnTo>
                  <a:close/>
                  <a:moveTo>
                    <a:pt x="80" y="76"/>
                  </a:moveTo>
                  <a:lnTo>
                    <a:pt x="79" y="68"/>
                  </a:lnTo>
                  <a:lnTo>
                    <a:pt x="72" y="66"/>
                  </a:lnTo>
                  <a:lnTo>
                    <a:pt x="79" y="62"/>
                  </a:lnTo>
                  <a:lnTo>
                    <a:pt x="77" y="55"/>
                  </a:lnTo>
                  <a:lnTo>
                    <a:pt x="82" y="61"/>
                  </a:lnTo>
                  <a:lnTo>
                    <a:pt x="89" y="57"/>
                  </a:lnTo>
                  <a:lnTo>
                    <a:pt x="86" y="64"/>
                  </a:lnTo>
                  <a:lnTo>
                    <a:pt x="91" y="69"/>
                  </a:lnTo>
                  <a:lnTo>
                    <a:pt x="84" y="68"/>
                  </a:lnTo>
                  <a:lnTo>
                    <a:pt x="80" y="76"/>
                  </a:lnTo>
                  <a:close/>
                  <a:moveTo>
                    <a:pt x="63" y="99"/>
                  </a:moveTo>
                  <a:lnTo>
                    <a:pt x="61" y="90"/>
                  </a:lnTo>
                  <a:lnTo>
                    <a:pt x="53" y="90"/>
                  </a:lnTo>
                  <a:lnTo>
                    <a:pt x="59" y="85"/>
                  </a:lnTo>
                  <a:lnTo>
                    <a:pt x="59" y="78"/>
                  </a:lnTo>
                  <a:lnTo>
                    <a:pt x="65" y="83"/>
                  </a:lnTo>
                  <a:lnTo>
                    <a:pt x="72" y="80"/>
                  </a:lnTo>
                  <a:lnTo>
                    <a:pt x="68" y="87"/>
                  </a:lnTo>
                  <a:lnTo>
                    <a:pt x="73" y="92"/>
                  </a:lnTo>
                  <a:lnTo>
                    <a:pt x="66" y="92"/>
                  </a:lnTo>
                  <a:lnTo>
                    <a:pt x="63" y="99"/>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05" name="Rectangle 381"/>
            <p:cNvSpPr>
              <a:spLocks noChangeArrowheads="1"/>
            </p:cNvSpPr>
            <p:nvPr/>
          </p:nvSpPr>
          <p:spPr bwMode="auto">
            <a:xfrm>
              <a:off x="4969" y="946"/>
              <a:ext cx="322" cy="24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06" name="Rectangle 382"/>
            <p:cNvSpPr>
              <a:spLocks noChangeArrowheads="1"/>
            </p:cNvSpPr>
            <p:nvPr/>
          </p:nvSpPr>
          <p:spPr bwMode="auto">
            <a:xfrm>
              <a:off x="4969" y="946"/>
              <a:ext cx="322" cy="240"/>
            </a:xfrm>
            <a:prstGeom prst="rect">
              <a:avLst/>
            </a:prstGeom>
            <a:noFill/>
            <a:ln w="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7007" name="Freeform 383"/>
            <p:cNvSpPr>
              <a:spLocks/>
            </p:cNvSpPr>
            <p:nvPr/>
          </p:nvSpPr>
          <p:spPr bwMode="auto">
            <a:xfrm>
              <a:off x="5060" y="995"/>
              <a:ext cx="140" cy="142"/>
            </a:xfrm>
            <a:custGeom>
              <a:avLst/>
              <a:gdLst>
                <a:gd name="T0" fmla="*/ 78 w 140"/>
                <a:gd name="T1" fmla="*/ 0 h 142"/>
                <a:gd name="T2" fmla="*/ 88 w 140"/>
                <a:gd name="T3" fmla="*/ 1 h 142"/>
                <a:gd name="T4" fmla="*/ 97 w 140"/>
                <a:gd name="T5" fmla="*/ 5 h 142"/>
                <a:gd name="T6" fmla="*/ 107 w 140"/>
                <a:gd name="T7" fmla="*/ 10 h 142"/>
                <a:gd name="T8" fmla="*/ 114 w 140"/>
                <a:gd name="T9" fmla="*/ 15 h 142"/>
                <a:gd name="T10" fmla="*/ 123 w 140"/>
                <a:gd name="T11" fmla="*/ 24 h 142"/>
                <a:gd name="T12" fmla="*/ 128 w 140"/>
                <a:gd name="T13" fmla="*/ 31 h 142"/>
                <a:gd name="T14" fmla="*/ 133 w 140"/>
                <a:gd name="T15" fmla="*/ 40 h 142"/>
                <a:gd name="T16" fmla="*/ 139 w 140"/>
                <a:gd name="T17" fmla="*/ 50 h 142"/>
                <a:gd name="T18" fmla="*/ 140 w 140"/>
                <a:gd name="T19" fmla="*/ 61 h 142"/>
                <a:gd name="T20" fmla="*/ 140 w 140"/>
                <a:gd name="T21" fmla="*/ 71 h 142"/>
                <a:gd name="T22" fmla="*/ 140 w 140"/>
                <a:gd name="T23" fmla="*/ 81 h 142"/>
                <a:gd name="T24" fmla="*/ 139 w 140"/>
                <a:gd name="T25" fmla="*/ 92 h 142"/>
                <a:gd name="T26" fmla="*/ 133 w 140"/>
                <a:gd name="T27" fmla="*/ 102 h 142"/>
                <a:gd name="T28" fmla="*/ 128 w 140"/>
                <a:gd name="T29" fmla="*/ 111 h 142"/>
                <a:gd name="T30" fmla="*/ 123 w 140"/>
                <a:gd name="T31" fmla="*/ 118 h 142"/>
                <a:gd name="T32" fmla="*/ 114 w 140"/>
                <a:gd name="T33" fmla="*/ 125 h 142"/>
                <a:gd name="T34" fmla="*/ 107 w 140"/>
                <a:gd name="T35" fmla="*/ 132 h 142"/>
                <a:gd name="T36" fmla="*/ 97 w 140"/>
                <a:gd name="T37" fmla="*/ 137 h 142"/>
                <a:gd name="T38" fmla="*/ 88 w 140"/>
                <a:gd name="T39" fmla="*/ 140 h 142"/>
                <a:gd name="T40" fmla="*/ 78 w 140"/>
                <a:gd name="T41" fmla="*/ 142 h 142"/>
                <a:gd name="T42" fmla="*/ 66 w 140"/>
                <a:gd name="T43" fmla="*/ 142 h 142"/>
                <a:gd name="T44" fmla="*/ 55 w 140"/>
                <a:gd name="T45" fmla="*/ 140 h 142"/>
                <a:gd name="T46" fmla="*/ 45 w 140"/>
                <a:gd name="T47" fmla="*/ 137 h 142"/>
                <a:gd name="T48" fmla="*/ 36 w 140"/>
                <a:gd name="T49" fmla="*/ 133 h 142"/>
                <a:gd name="T50" fmla="*/ 27 w 140"/>
                <a:gd name="T51" fmla="*/ 128 h 142"/>
                <a:gd name="T52" fmla="*/ 20 w 140"/>
                <a:gd name="T53" fmla="*/ 121 h 142"/>
                <a:gd name="T54" fmla="*/ 13 w 140"/>
                <a:gd name="T55" fmla="*/ 113 h 142"/>
                <a:gd name="T56" fmla="*/ 8 w 140"/>
                <a:gd name="T57" fmla="*/ 104 h 142"/>
                <a:gd name="T58" fmla="*/ 3 w 140"/>
                <a:gd name="T59" fmla="*/ 95 h 142"/>
                <a:gd name="T60" fmla="*/ 0 w 140"/>
                <a:gd name="T61" fmla="*/ 85 h 142"/>
                <a:gd name="T62" fmla="*/ 0 w 140"/>
                <a:gd name="T63" fmla="*/ 74 h 142"/>
                <a:gd name="T64" fmla="*/ 0 w 140"/>
                <a:gd name="T65" fmla="*/ 64 h 142"/>
                <a:gd name="T66" fmla="*/ 1 w 140"/>
                <a:gd name="T67" fmla="*/ 54 h 142"/>
                <a:gd name="T68" fmla="*/ 5 w 140"/>
                <a:gd name="T69" fmla="*/ 43 h 142"/>
                <a:gd name="T70" fmla="*/ 10 w 140"/>
                <a:gd name="T71" fmla="*/ 34 h 142"/>
                <a:gd name="T72" fmla="*/ 15 w 140"/>
                <a:gd name="T73" fmla="*/ 26 h 142"/>
                <a:gd name="T74" fmla="*/ 22 w 140"/>
                <a:gd name="T75" fmla="*/ 19 h 142"/>
                <a:gd name="T76" fmla="*/ 31 w 140"/>
                <a:gd name="T77" fmla="*/ 12 h 142"/>
                <a:gd name="T78" fmla="*/ 40 w 140"/>
                <a:gd name="T79" fmla="*/ 7 h 142"/>
                <a:gd name="T80" fmla="*/ 48 w 140"/>
                <a:gd name="T81" fmla="*/ 3 h 142"/>
                <a:gd name="T82" fmla="*/ 59 w 140"/>
                <a:gd name="T83" fmla="*/ 1 h 142"/>
                <a:gd name="T84" fmla="*/ 69 w 140"/>
                <a:gd name="T8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2">
                  <a:moveTo>
                    <a:pt x="69" y="0"/>
                  </a:moveTo>
                  <a:lnTo>
                    <a:pt x="74" y="0"/>
                  </a:lnTo>
                  <a:lnTo>
                    <a:pt x="78" y="0"/>
                  </a:lnTo>
                  <a:lnTo>
                    <a:pt x="81" y="1"/>
                  </a:lnTo>
                  <a:lnTo>
                    <a:pt x="85" y="1"/>
                  </a:lnTo>
                  <a:lnTo>
                    <a:pt x="88" y="1"/>
                  </a:lnTo>
                  <a:lnTo>
                    <a:pt x="92" y="3"/>
                  </a:lnTo>
                  <a:lnTo>
                    <a:pt x="95" y="5"/>
                  </a:lnTo>
                  <a:lnTo>
                    <a:pt x="97" y="5"/>
                  </a:lnTo>
                  <a:lnTo>
                    <a:pt x="100" y="7"/>
                  </a:lnTo>
                  <a:lnTo>
                    <a:pt x="104" y="8"/>
                  </a:lnTo>
                  <a:lnTo>
                    <a:pt x="107" y="10"/>
                  </a:lnTo>
                  <a:lnTo>
                    <a:pt x="109" y="12"/>
                  </a:lnTo>
                  <a:lnTo>
                    <a:pt x="112" y="14"/>
                  </a:lnTo>
                  <a:lnTo>
                    <a:pt x="114" y="15"/>
                  </a:lnTo>
                  <a:lnTo>
                    <a:pt x="118" y="19"/>
                  </a:lnTo>
                  <a:lnTo>
                    <a:pt x="119" y="21"/>
                  </a:lnTo>
                  <a:lnTo>
                    <a:pt x="123" y="24"/>
                  </a:lnTo>
                  <a:lnTo>
                    <a:pt x="125" y="26"/>
                  </a:lnTo>
                  <a:lnTo>
                    <a:pt x="126" y="29"/>
                  </a:lnTo>
                  <a:lnTo>
                    <a:pt x="128" y="31"/>
                  </a:lnTo>
                  <a:lnTo>
                    <a:pt x="130" y="34"/>
                  </a:lnTo>
                  <a:lnTo>
                    <a:pt x="132" y="38"/>
                  </a:lnTo>
                  <a:lnTo>
                    <a:pt x="133" y="40"/>
                  </a:lnTo>
                  <a:lnTo>
                    <a:pt x="135" y="43"/>
                  </a:lnTo>
                  <a:lnTo>
                    <a:pt x="137" y="47"/>
                  </a:lnTo>
                  <a:lnTo>
                    <a:pt x="139" y="50"/>
                  </a:lnTo>
                  <a:lnTo>
                    <a:pt x="139" y="54"/>
                  </a:lnTo>
                  <a:lnTo>
                    <a:pt x="140" y="57"/>
                  </a:lnTo>
                  <a:lnTo>
                    <a:pt x="140" y="61"/>
                  </a:lnTo>
                  <a:lnTo>
                    <a:pt x="140" y="64"/>
                  </a:lnTo>
                  <a:lnTo>
                    <a:pt x="140" y="67"/>
                  </a:lnTo>
                  <a:lnTo>
                    <a:pt x="140" y="71"/>
                  </a:lnTo>
                  <a:lnTo>
                    <a:pt x="140" y="74"/>
                  </a:lnTo>
                  <a:lnTo>
                    <a:pt x="140" y="78"/>
                  </a:lnTo>
                  <a:lnTo>
                    <a:pt x="140" y="81"/>
                  </a:lnTo>
                  <a:lnTo>
                    <a:pt x="140" y="85"/>
                  </a:lnTo>
                  <a:lnTo>
                    <a:pt x="139" y="88"/>
                  </a:lnTo>
                  <a:lnTo>
                    <a:pt x="139" y="92"/>
                  </a:lnTo>
                  <a:lnTo>
                    <a:pt x="137" y="95"/>
                  </a:lnTo>
                  <a:lnTo>
                    <a:pt x="135" y="99"/>
                  </a:lnTo>
                  <a:lnTo>
                    <a:pt x="133" y="102"/>
                  </a:lnTo>
                  <a:lnTo>
                    <a:pt x="132" y="104"/>
                  </a:lnTo>
                  <a:lnTo>
                    <a:pt x="130" y="107"/>
                  </a:lnTo>
                  <a:lnTo>
                    <a:pt x="128" y="111"/>
                  </a:lnTo>
                  <a:lnTo>
                    <a:pt x="126" y="113"/>
                  </a:lnTo>
                  <a:lnTo>
                    <a:pt x="125" y="116"/>
                  </a:lnTo>
                  <a:lnTo>
                    <a:pt x="123" y="118"/>
                  </a:lnTo>
                  <a:lnTo>
                    <a:pt x="119" y="121"/>
                  </a:lnTo>
                  <a:lnTo>
                    <a:pt x="118" y="123"/>
                  </a:lnTo>
                  <a:lnTo>
                    <a:pt x="114" y="125"/>
                  </a:lnTo>
                  <a:lnTo>
                    <a:pt x="112" y="128"/>
                  </a:lnTo>
                  <a:lnTo>
                    <a:pt x="109" y="130"/>
                  </a:lnTo>
                  <a:lnTo>
                    <a:pt x="107" y="132"/>
                  </a:lnTo>
                  <a:lnTo>
                    <a:pt x="104" y="133"/>
                  </a:lnTo>
                  <a:lnTo>
                    <a:pt x="100" y="135"/>
                  </a:lnTo>
                  <a:lnTo>
                    <a:pt x="97" y="137"/>
                  </a:lnTo>
                  <a:lnTo>
                    <a:pt x="95" y="137"/>
                  </a:lnTo>
                  <a:lnTo>
                    <a:pt x="92" y="139"/>
                  </a:lnTo>
                  <a:lnTo>
                    <a:pt x="88" y="140"/>
                  </a:lnTo>
                  <a:lnTo>
                    <a:pt x="85" y="140"/>
                  </a:lnTo>
                  <a:lnTo>
                    <a:pt x="81" y="140"/>
                  </a:lnTo>
                  <a:lnTo>
                    <a:pt x="78" y="142"/>
                  </a:lnTo>
                  <a:lnTo>
                    <a:pt x="74" y="142"/>
                  </a:lnTo>
                  <a:lnTo>
                    <a:pt x="69" y="142"/>
                  </a:lnTo>
                  <a:lnTo>
                    <a:pt x="66" y="142"/>
                  </a:lnTo>
                  <a:lnTo>
                    <a:pt x="62" y="142"/>
                  </a:lnTo>
                  <a:lnTo>
                    <a:pt x="59" y="140"/>
                  </a:lnTo>
                  <a:lnTo>
                    <a:pt x="55" y="140"/>
                  </a:lnTo>
                  <a:lnTo>
                    <a:pt x="52" y="140"/>
                  </a:lnTo>
                  <a:lnTo>
                    <a:pt x="48" y="139"/>
                  </a:lnTo>
                  <a:lnTo>
                    <a:pt x="45" y="137"/>
                  </a:lnTo>
                  <a:lnTo>
                    <a:pt x="43" y="137"/>
                  </a:lnTo>
                  <a:lnTo>
                    <a:pt x="40" y="135"/>
                  </a:lnTo>
                  <a:lnTo>
                    <a:pt x="36" y="133"/>
                  </a:lnTo>
                  <a:lnTo>
                    <a:pt x="33" y="132"/>
                  </a:lnTo>
                  <a:lnTo>
                    <a:pt x="31" y="130"/>
                  </a:lnTo>
                  <a:lnTo>
                    <a:pt x="27" y="128"/>
                  </a:lnTo>
                  <a:lnTo>
                    <a:pt x="26" y="125"/>
                  </a:lnTo>
                  <a:lnTo>
                    <a:pt x="22" y="123"/>
                  </a:lnTo>
                  <a:lnTo>
                    <a:pt x="20" y="121"/>
                  </a:lnTo>
                  <a:lnTo>
                    <a:pt x="17" y="118"/>
                  </a:lnTo>
                  <a:lnTo>
                    <a:pt x="15" y="116"/>
                  </a:lnTo>
                  <a:lnTo>
                    <a:pt x="13" y="113"/>
                  </a:lnTo>
                  <a:lnTo>
                    <a:pt x="12" y="111"/>
                  </a:lnTo>
                  <a:lnTo>
                    <a:pt x="10" y="107"/>
                  </a:lnTo>
                  <a:lnTo>
                    <a:pt x="8" y="104"/>
                  </a:lnTo>
                  <a:lnTo>
                    <a:pt x="7" y="102"/>
                  </a:lnTo>
                  <a:lnTo>
                    <a:pt x="5" y="99"/>
                  </a:lnTo>
                  <a:lnTo>
                    <a:pt x="3" y="95"/>
                  </a:lnTo>
                  <a:lnTo>
                    <a:pt x="1" y="92"/>
                  </a:lnTo>
                  <a:lnTo>
                    <a:pt x="1" y="88"/>
                  </a:lnTo>
                  <a:lnTo>
                    <a:pt x="0" y="85"/>
                  </a:lnTo>
                  <a:lnTo>
                    <a:pt x="0" y="81"/>
                  </a:lnTo>
                  <a:lnTo>
                    <a:pt x="0" y="78"/>
                  </a:lnTo>
                  <a:lnTo>
                    <a:pt x="0" y="74"/>
                  </a:lnTo>
                  <a:lnTo>
                    <a:pt x="0" y="71"/>
                  </a:lnTo>
                  <a:lnTo>
                    <a:pt x="0" y="67"/>
                  </a:lnTo>
                  <a:lnTo>
                    <a:pt x="0" y="64"/>
                  </a:lnTo>
                  <a:lnTo>
                    <a:pt x="0" y="61"/>
                  </a:lnTo>
                  <a:lnTo>
                    <a:pt x="0" y="57"/>
                  </a:lnTo>
                  <a:lnTo>
                    <a:pt x="1" y="54"/>
                  </a:lnTo>
                  <a:lnTo>
                    <a:pt x="1" y="50"/>
                  </a:lnTo>
                  <a:lnTo>
                    <a:pt x="3" y="47"/>
                  </a:lnTo>
                  <a:lnTo>
                    <a:pt x="5" y="43"/>
                  </a:lnTo>
                  <a:lnTo>
                    <a:pt x="7" y="40"/>
                  </a:lnTo>
                  <a:lnTo>
                    <a:pt x="8" y="38"/>
                  </a:lnTo>
                  <a:lnTo>
                    <a:pt x="10" y="34"/>
                  </a:lnTo>
                  <a:lnTo>
                    <a:pt x="12" y="31"/>
                  </a:lnTo>
                  <a:lnTo>
                    <a:pt x="13" y="29"/>
                  </a:lnTo>
                  <a:lnTo>
                    <a:pt x="15" y="26"/>
                  </a:lnTo>
                  <a:lnTo>
                    <a:pt x="17" y="24"/>
                  </a:lnTo>
                  <a:lnTo>
                    <a:pt x="20" y="21"/>
                  </a:lnTo>
                  <a:lnTo>
                    <a:pt x="22" y="19"/>
                  </a:lnTo>
                  <a:lnTo>
                    <a:pt x="26" y="15"/>
                  </a:lnTo>
                  <a:lnTo>
                    <a:pt x="27" y="14"/>
                  </a:lnTo>
                  <a:lnTo>
                    <a:pt x="31" y="12"/>
                  </a:lnTo>
                  <a:lnTo>
                    <a:pt x="33" y="10"/>
                  </a:lnTo>
                  <a:lnTo>
                    <a:pt x="36" y="8"/>
                  </a:lnTo>
                  <a:lnTo>
                    <a:pt x="40" y="7"/>
                  </a:lnTo>
                  <a:lnTo>
                    <a:pt x="43" y="5"/>
                  </a:lnTo>
                  <a:lnTo>
                    <a:pt x="45" y="5"/>
                  </a:lnTo>
                  <a:lnTo>
                    <a:pt x="48" y="3"/>
                  </a:lnTo>
                  <a:lnTo>
                    <a:pt x="52" y="1"/>
                  </a:lnTo>
                  <a:lnTo>
                    <a:pt x="55" y="1"/>
                  </a:lnTo>
                  <a:lnTo>
                    <a:pt x="59" y="1"/>
                  </a:lnTo>
                  <a:lnTo>
                    <a:pt x="62" y="0"/>
                  </a:lnTo>
                  <a:lnTo>
                    <a:pt x="66" y="0"/>
                  </a:lnTo>
                  <a:lnTo>
                    <a:pt x="69" y="0"/>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08" name="Freeform 384"/>
            <p:cNvSpPr>
              <a:spLocks/>
            </p:cNvSpPr>
            <p:nvPr/>
          </p:nvSpPr>
          <p:spPr bwMode="auto">
            <a:xfrm>
              <a:off x="5060" y="995"/>
              <a:ext cx="140" cy="142"/>
            </a:xfrm>
            <a:custGeom>
              <a:avLst/>
              <a:gdLst>
                <a:gd name="T0" fmla="*/ 69 w 140"/>
                <a:gd name="T1" fmla="*/ 0 h 142"/>
                <a:gd name="T2" fmla="*/ 85 w 140"/>
                <a:gd name="T3" fmla="*/ 1 h 142"/>
                <a:gd name="T4" fmla="*/ 97 w 140"/>
                <a:gd name="T5" fmla="*/ 5 h 142"/>
                <a:gd name="T6" fmla="*/ 109 w 140"/>
                <a:gd name="T7" fmla="*/ 12 h 142"/>
                <a:gd name="T8" fmla="*/ 119 w 140"/>
                <a:gd name="T9" fmla="*/ 21 h 142"/>
                <a:gd name="T10" fmla="*/ 128 w 140"/>
                <a:gd name="T11" fmla="*/ 31 h 142"/>
                <a:gd name="T12" fmla="*/ 135 w 140"/>
                <a:gd name="T13" fmla="*/ 43 h 142"/>
                <a:gd name="T14" fmla="*/ 140 w 140"/>
                <a:gd name="T15" fmla="*/ 57 h 142"/>
                <a:gd name="T16" fmla="*/ 140 w 140"/>
                <a:gd name="T17" fmla="*/ 71 h 142"/>
                <a:gd name="T18" fmla="*/ 140 w 140"/>
                <a:gd name="T19" fmla="*/ 85 h 142"/>
                <a:gd name="T20" fmla="*/ 135 w 140"/>
                <a:gd name="T21" fmla="*/ 99 h 142"/>
                <a:gd name="T22" fmla="*/ 128 w 140"/>
                <a:gd name="T23" fmla="*/ 111 h 142"/>
                <a:gd name="T24" fmla="*/ 119 w 140"/>
                <a:gd name="T25" fmla="*/ 121 h 142"/>
                <a:gd name="T26" fmla="*/ 109 w 140"/>
                <a:gd name="T27" fmla="*/ 130 h 142"/>
                <a:gd name="T28" fmla="*/ 97 w 140"/>
                <a:gd name="T29" fmla="*/ 137 h 142"/>
                <a:gd name="T30" fmla="*/ 85 w 140"/>
                <a:gd name="T31" fmla="*/ 140 h 142"/>
                <a:gd name="T32" fmla="*/ 69 w 140"/>
                <a:gd name="T33" fmla="*/ 142 h 142"/>
                <a:gd name="T34" fmla="*/ 55 w 140"/>
                <a:gd name="T35" fmla="*/ 140 h 142"/>
                <a:gd name="T36" fmla="*/ 43 w 140"/>
                <a:gd name="T37" fmla="*/ 137 h 142"/>
                <a:gd name="T38" fmla="*/ 31 w 140"/>
                <a:gd name="T39" fmla="*/ 130 h 142"/>
                <a:gd name="T40" fmla="*/ 20 w 140"/>
                <a:gd name="T41" fmla="*/ 121 h 142"/>
                <a:gd name="T42" fmla="*/ 12 w 140"/>
                <a:gd name="T43" fmla="*/ 111 h 142"/>
                <a:gd name="T44" fmla="*/ 5 w 140"/>
                <a:gd name="T45" fmla="*/ 99 h 142"/>
                <a:gd name="T46" fmla="*/ 0 w 140"/>
                <a:gd name="T47" fmla="*/ 85 h 142"/>
                <a:gd name="T48" fmla="*/ 0 w 140"/>
                <a:gd name="T49" fmla="*/ 71 h 142"/>
                <a:gd name="T50" fmla="*/ 0 w 140"/>
                <a:gd name="T51" fmla="*/ 57 h 142"/>
                <a:gd name="T52" fmla="*/ 5 w 140"/>
                <a:gd name="T53" fmla="*/ 43 h 142"/>
                <a:gd name="T54" fmla="*/ 12 w 140"/>
                <a:gd name="T55" fmla="*/ 31 h 142"/>
                <a:gd name="T56" fmla="*/ 20 w 140"/>
                <a:gd name="T57" fmla="*/ 21 h 142"/>
                <a:gd name="T58" fmla="*/ 31 w 140"/>
                <a:gd name="T59" fmla="*/ 12 h 142"/>
                <a:gd name="T60" fmla="*/ 43 w 140"/>
                <a:gd name="T61" fmla="*/ 5 h 142"/>
                <a:gd name="T62" fmla="*/ 55 w 140"/>
                <a:gd name="T63" fmla="*/ 1 h 142"/>
                <a:gd name="T64" fmla="*/ 69 w 140"/>
                <a:gd name="T6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2">
                  <a:moveTo>
                    <a:pt x="69" y="0"/>
                  </a:moveTo>
                  <a:lnTo>
                    <a:pt x="85" y="1"/>
                  </a:lnTo>
                  <a:lnTo>
                    <a:pt x="97" y="5"/>
                  </a:lnTo>
                  <a:lnTo>
                    <a:pt x="109" y="12"/>
                  </a:lnTo>
                  <a:lnTo>
                    <a:pt x="119" y="21"/>
                  </a:lnTo>
                  <a:lnTo>
                    <a:pt x="128" y="31"/>
                  </a:lnTo>
                  <a:lnTo>
                    <a:pt x="135" y="43"/>
                  </a:lnTo>
                  <a:lnTo>
                    <a:pt x="140" y="57"/>
                  </a:lnTo>
                  <a:lnTo>
                    <a:pt x="140" y="71"/>
                  </a:lnTo>
                  <a:lnTo>
                    <a:pt x="140" y="85"/>
                  </a:lnTo>
                  <a:lnTo>
                    <a:pt x="135" y="99"/>
                  </a:lnTo>
                  <a:lnTo>
                    <a:pt x="128" y="111"/>
                  </a:lnTo>
                  <a:lnTo>
                    <a:pt x="119" y="121"/>
                  </a:lnTo>
                  <a:lnTo>
                    <a:pt x="109" y="130"/>
                  </a:lnTo>
                  <a:lnTo>
                    <a:pt x="97" y="137"/>
                  </a:lnTo>
                  <a:lnTo>
                    <a:pt x="85" y="140"/>
                  </a:lnTo>
                  <a:lnTo>
                    <a:pt x="69" y="142"/>
                  </a:lnTo>
                  <a:lnTo>
                    <a:pt x="55" y="140"/>
                  </a:lnTo>
                  <a:lnTo>
                    <a:pt x="43" y="137"/>
                  </a:lnTo>
                  <a:lnTo>
                    <a:pt x="31" y="130"/>
                  </a:lnTo>
                  <a:lnTo>
                    <a:pt x="20" y="121"/>
                  </a:lnTo>
                  <a:lnTo>
                    <a:pt x="12" y="111"/>
                  </a:lnTo>
                  <a:lnTo>
                    <a:pt x="5" y="99"/>
                  </a:lnTo>
                  <a:lnTo>
                    <a:pt x="0" y="85"/>
                  </a:lnTo>
                  <a:lnTo>
                    <a:pt x="0" y="71"/>
                  </a:lnTo>
                  <a:lnTo>
                    <a:pt x="0" y="57"/>
                  </a:lnTo>
                  <a:lnTo>
                    <a:pt x="5" y="43"/>
                  </a:lnTo>
                  <a:lnTo>
                    <a:pt x="12" y="31"/>
                  </a:lnTo>
                  <a:lnTo>
                    <a:pt x="20" y="21"/>
                  </a:lnTo>
                  <a:lnTo>
                    <a:pt x="31" y="12"/>
                  </a:lnTo>
                  <a:lnTo>
                    <a:pt x="43" y="5"/>
                  </a:lnTo>
                  <a:lnTo>
                    <a:pt x="55" y="1"/>
                  </a:lnTo>
                  <a:lnTo>
                    <a:pt x="69" y="0"/>
                  </a:lnTo>
                </a:path>
              </a:pathLst>
            </a:custGeom>
            <a:no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7009" name="Rectangle 385"/>
            <p:cNvSpPr>
              <a:spLocks noChangeArrowheads="1"/>
            </p:cNvSpPr>
            <p:nvPr/>
          </p:nvSpPr>
          <p:spPr bwMode="auto">
            <a:xfrm>
              <a:off x="3620" y="816"/>
              <a:ext cx="304" cy="22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10" name="Rectangle 386"/>
            <p:cNvSpPr>
              <a:spLocks noChangeArrowheads="1"/>
            </p:cNvSpPr>
            <p:nvPr/>
          </p:nvSpPr>
          <p:spPr bwMode="auto">
            <a:xfrm>
              <a:off x="3620" y="816"/>
              <a:ext cx="304" cy="76"/>
            </a:xfrm>
            <a:prstGeom prst="rect">
              <a:avLst/>
            </a:prstGeom>
            <a:solidFill>
              <a:srgbClr val="FF66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11" name="Rectangle 387"/>
            <p:cNvSpPr>
              <a:spLocks noChangeArrowheads="1"/>
            </p:cNvSpPr>
            <p:nvPr/>
          </p:nvSpPr>
          <p:spPr bwMode="auto">
            <a:xfrm>
              <a:off x="3620" y="969"/>
              <a:ext cx="304" cy="74"/>
            </a:xfrm>
            <a:prstGeom prst="rect">
              <a:avLst/>
            </a:prstGeom>
            <a:solidFill>
              <a:srgbClr val="0066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12" name="Freeform 388"/>
            <p:cNvSpPr>
              <a:spLocks/>
            </p:cNvSpPr>
            <p:nvPr/>
          </p:nvSpPr>
          <p:spPr bwMode="auto">
            <a:xfrm>
              <a:off x="3750" y="901"/>
              <a:ext cx="44" cy="57"/>
            </a:xfrm>
            <a:custGeom>
              <a:avLst/>
              <a:gdLst>
                <a:gd name="T0" fmla="*/ 44 w 44"/>
                <a:gd name="T1" fmla="*/ 0 h 57"/>
                <a:gd name="T2" fmla="*/ 44 w 44"/>
                <a:gd name="T3" fmla="*/ 57 h 57"/>
                <a:gd name="T4" fmla="*/ 0 w 44"/>
                <a:gd name="T5" fmla="*/ 57 h 57"/>
                <a:gd name="T6" fmla="*/ 0 w 44"/>
                <a:gd name="T7" fmla="*/ 0 h 57"/>
                <a:gd name="T8" fmla="*/ 7 w 44"/>
                <a:gd name="T9" fmla="*/ 0 h 57"/>
                <a:gd name="T10" fmla="*/ 14 w 44"/>
                <a:gd name="T11" fmla="*/ 0 h 57"/>
                <a:gd name="T12" fmla="*/ 21 w 44"/>
                <a:gd name="T13" fmla="*/ 0 h 57"/>
                <a:gd name="T14" fmla="*/ 26 w 44"/>
                <a:gd name="T15" fmla="*/ 0 h 57"/>
                <a:gd name="T16" fmla="*/ 33 w 44"/>
                <a:gd name="T17" fmla="*/ 0 h 57"/>
                <a:gd name="T18" fmla="*/ 35 w 44"/>
                <a:gd name="T19" fmla="*/ 0 h 57"/>
                <a:gd name="T20" fmla="*/ 44 w 44"/>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57">
                  <a:moveTo>
                    <a:pt x="44" y="0"/>
                  </a:moveTo>
                  <a:lnTo>
                    <a:pt x="44" y="57"/>
                  </a:lnTo>
                  <a:lnTo>
                    <a:pt x="0" y="57"/>
                  </a:lnTo>
                  <a:lnTo>
                    <a:pt x="0" y="0"/>
                  </a:lnTo>
                  <a:lnTo>
                    <a:pt x="7" y="0"/>
                  </a:lnTo>
                  <a:lnTo>
                    <a:pt x="14" y="0"/>
                  </a:lnTo>
                  <a:lnTo>
                    <a:pt x="21" y="0"/>
                  </a:lnTo>
                  <a:lnTo>
                    <a:pt x="26" y="0"/>
                  </a:lnTo>
                  <a:lnTo>
                    <a:pt x="33" y="0"/>
                  </a:lnTo>
                  <a:lnTo>
                    <a:pt x="35" y="0"/>
                  </a:lnTo>
                  <a:lnTo>
                    <a:pt x="4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13" name="Freeform 389"/>
            <p:cNvSpPr>
              <a:spLocks noEditPoints="1"/>
            </p:cNvSpPr>
            <p:nvPr/>
          </p:nvSpPr>
          <p:spPr bwMode="auto">
            <a:xfrm>
              <a:off x="3757" y="901"/>
              <a:ext cx="37" cy="57"/>
            </a:xfrm>
            <a:custGeom>
              <a:avLst/>
              <a:gdLst>
                <a:gd name="T0" fmla="*/ 37 w 37"/>
                <a:gd name="T1" fmla="*/ 0 h 57"/>
                <a:gd name="T2" fmla="*/ 37 w 37"/>
                <a:gd name="T3" fmla="*/ 57 h 57"/>
                <a:gd name="T4" fmla="*/ 30 w 37"/>
                <a:gd name="T5" fmla="*/ 57 h 57"/>
                <a:gd name="T6" fmla="*/ 30 w 37"/>
                <a:gd name="T7" fmla="*/ 0 h 57"/>
                <a:gd name="T8" fmla="*/ 37 w 37"/>
                <a:gd name="T9" fmla="*/ 0 h 57"/>
                <a:gd name="T10" fmla="*/ 23 w 37"/>
                <a:gd name="T11" fmla="*/ 0 h 57"/>
                <a:gd name="T12" fmla="*/ 23 w 37"/>
                <a:gd name="T13" fmla="*/ 57 h 57"/>
                <a:gd name="T14" fmla="*/ 14 w 37"/>
                <a:gd name="T15" fmla="*/ 57 h 57"/>
                <a:gd name="T16" fmla="*/ 14 w 37"/>
                <a:gd name="T17" fmla="*/ 0 h 57"/>
                <a:gd name="T18" fmla="*/ 23 w 37"/>
                <a:gd name="T19" fmla="*/ 0 h 57"/>
                <a:gd name="T20" fmla="*/ 7 w 37"/>
                <a:gd name="T21" fmla="*/ 0 h 57"/>
                <a:gd name="T22" fmla="*/ 7 w 37"/>
                <a:gd name="T23" fmla="*/ 57 h 57"/>
                <a:gd name="T24" fmla="*/ 0 w 37"/>
                <a:gd name="T25" fmla="*/ 57 h 57"/>
                <a:gd name="T26" fmla="*/ 0 w 37"/>
                <a:gd name="T27" fmla="*/ 0 h 57"/>
                <a:gd name="T28" fmla="*/ 7 w 37"/>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57">
                  <a:moveTo>
                    <a:pt x="37" y="0"/>
                  </a:moveTo>
                  <a:lnTo>
                    <a:pt x="37" y="57"/>
                  </a:lnTo>
                  <a:lnTo>
                    <a:pt x="30" y="57"/>
                  </a:lnTo>
                  <a:lnTo>
                    <a:pt x="30" y="0"/>
                  </a:lnTo>
                  <a:lnTo>
                    <a:pt x="37" y="0"/>
                  </a:lnTo>
                  <a:close/>
                  <a:moveTo>
                    <a:pt x="23" y="0"/>
                  </a:moveTo>
                  <a:lnTo>
                    <a:pt x="23" y="57"/>
                  </a:lnTo>
                  <a:lnTo>
                    <a:pt x="14" y="57"/>
                  </a:lnTo>
                  <a:lnTo>
                    <a:pt x="14" y="0"/>
                  </a:lnTo>
                  <a:lnTo>
                    <a:pt x="23" y="0"/>
                  </a:lnTo>
                  <a:close/>
                  <a:moveTo>
                    <a:pt x="7" y="0"/>
                  </a:moveTo>
                  <a:lnTo>
                    <a:pt x="7" y="57"/>
                  </a:lnTo>
                  <a:lnTo>
                    <a:pt x="0" y="57"/>
                  </a:lnTo>
                  <a:lnTo>
                    <a:pt x="0" y="0"/>
                  </a:lnTo>
                  <a:lnTo>
                    <a:pt x="7" y="0"/>
                  </a:lnTo>
                  <a:close/>
                </a:path>
              </a:pathLst>
            </a:custGeom>
            <a:solidFill>
              <a:srgbClr val="FF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14" name="Rectangle 390"/>
            <p:cNvSpPr>
              <a:spLocks noChangeArrowheads="1"/>
            </p:cNvSpPr>
            <p:nvPr/>
          </p:nvSpPr>
          <p:spPr bwMode="auto">
            <a:xfrm>
              <a:off x="3750" y="901"/>
              <a:ext cx="16" cy="2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15" name="Rectangle 391"/>
            <p:cNvSpPr>
              <a:spLocks noChangeArrowheads="1"/>
            </p:cNvSpPr>
            <p:nvPr/>
          </p:nvSpPr>
          <p:spPr bwMode="auto">
            <a:xfrm>
              <a:off x="3794" y="910"/>
              <a:ext cx="52" cy="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16" name="Freeform 392"/>
            <p:cNvSpPr>
              <a:spLocks noEditPoints="1"/>
            </p:cNvSpPr>
            <p:nvPr/>
          </p:nvSpPr>
          <p:spPr bwMode="auto">
            <a:xfrm>
              <a:off x="3700" y="911"/>
              <a:ext cx="146" cy="39"/>
            </a:xfrm>
            <a:custGeom>
              <a:avLst/>
              <a:gdLst>
                <a:gd name="T0" fmla="*/ 94 w 146"/>
                <a:gd name="T1" fmla="*/ 37 h 39"/>
                <a:gd name="T2" fmla="*/ 146 w 146"/>
                <a:gd name="T3" fmla="*/ 37 h 39"/>
                <a:gd name="T4" fmla="*/ 146 w 146"/>
                <a:gd name="T5" fmla="*/ 25 h 39"/>
                <a:gd name="T6" fmla="*/ 94 w 146"/>
                <a:gd name="T7" fmla="*/ 25 h 39"/>
                <a:gd name="T8" fmla="*/ 94 w 146"/>
                <a:gd name="T9" fmla="*/ 37 h 39"/>
                <a:gd name="T10" fmla="*/ 0 w 146"/>
                <a:gd name="T11" fmla="*/ 0 h 39"/>
                <a:gd name="T12" fmla="*/ 50 w 146"/>
                <a:gd name="T13" fmla="*/ 0 h 39"/>
                <a:gd name="T14" fmla="*/ 50 w 146"/>
                <a:gd name="T15" fmla="*/ 39 h 39"/>
                <a:gd name="T16" fmla="*/ 0 w 146"/>
                <a:gd name="T17" fmla="*/ 39 h 39"/>
                <a:gd name="T18" fmla="*/ 0 w 146"/>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39">
                  <a:moveTo>
                    <a:pt x="94" y="37"/>
                  </a:moveTo>
                  <a:lnTo>
                    <a:pt x="146" y="37"/>
                  </a:lnTo>
                  <a:lnTo>
                    <a:pt x="146" y="25"/>
                  </a:lnTo>
                  <a:lnTo>
                    <a:pt x="94" y="25"/>
                  </a:lnTo>
                  <a:lnTo>
                    <a:pt x="94" y="37"/>
                  </a:lnTo>
                  <a:close/>
                  <a:moveTo>
                    <a:pt x="0" y="0"/>
                  </a:moveTo>
                  <a:lnTo>
                    <a:pt x="50" y="0"/>
                  </a:lnTo>
                  <a:lnTo>
                    <a:pt x="50" y="39"/>
                  </a:lnTo>
                  <a:lnTo>
                    <a:pt x="0" y="39"/>
                  </a:lnTo>
                  <a:lnTo>
                    <a:pt x="0" y="0"/>
                  </a:lnTo>
                  <a:close/>
                </a:path>
              </a:pathLst>
            </a:custGeom>
            <a:solidFill>
              <a:srgbClr val="0066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17" name="Freeform 393"/>
            <p:cNvSpPr>
              <a:spLocks/>
            </p:cNvSpPr>
            <p:nvPr/>
          </p:nvSpPr>
          <p:spPr bwMode="auto">
            <a:xfrm>
              <a:off x="3700" y="910"/>
              <a:ext cx="50" cy="38"/>
            </a:xfrm>
            <a:custGeom>
              <a:avLst/>
              <a:gdLst>
                <a:gd name="T0" fmla="*/ 29 w 50"/>
                <a:gd name="T1" fmla="*/ 24 h 38"/>
                <a:gd name="T2" fmla="*/ 50 w 50"/>
                <a:gd name="T3" fmla="*/ 24 h 38"/>
                <a:gd name="T4" fmla="*/ 50 w 50"/>
                <a:gd name="T5" fmla="*/ 15 h 38"/>
                <a:gd name="T6" fmla="*/ 29 w 50"/>
                <a:gd name="T7" fmla="*/ 15 h 38"/>
                <a:gd name="T8" fmla="*/ 29 w 50"/>
                <a:gd name="T9" fmla="*/ 0 h 38"/>
                <a:gd name="T10" fmla="*/ 19 w 50"/>
                <a:gd name="T11" fmla="*/ 0 h 38"/>
                <a:gd name="T12" fmla="*/ 19 w 50"/>
                <a:gd name="T13" fmla="*/ 15 h 38"/>
                <a:gd name="T14" fmla="*/ 0 w 50"/>
                <a:gd name="T15" fmla="*/ 15 h 38"/>
                <a:gd name="T16" fmla="*/ 0 w 50"/>
                <a:gd name="T17" fmla="*/ 24 h 38"/>
                <a:gd name="T18" fmla="*/ 19 w 50"/>
                <a:gd name="T19" fmla="*/ 24 h 38"/>
                <a:gd name="T20" fmla="*/ 19 w 50"/>
                <a:gd name="T21" fmla="*/ 38 h 38"/>
                <a:gd name="T22" fmla="*/ 29 w 50"/>
                <a:gd name="T23" fmla="*/ 38 h 38"/>
                <a:gd name="T24" fmla="*/ 29 w 50"/>
                <a:gd name="T25"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38">
                  <a:moveTo>
                    <a:pt x="29" y="24"/>
                  </a:moveTo>
                  <a:lnTo>
                    <a:pt x="50" y="24"/>
                  </a:lnTo>
                  <a:lnTo>
                    <a:pt x="50" y="15"/>
                  </a:lnTo>
                  <a:lnTo>
                    <a:pt x="29" y="15"/>
                  </a:lnTo>
                  <a:lnTo>
                    <a:pt x="29" y="0"/>
                  </a:lnTo>
                  <a:lnTo>
                    <a:pt x="19" y="0"/>
                  </a:lnTo>
                  <a:lnTo>
                    <a:pt x="19" y="15"/>
                  </a:lnTo>
                  <a:lnTo>
                    <a:pt x="0" y="15"/>
                  </a:lnTo>
                  <a:lnTo>
                    <a:pt x="0" y="24"/>
                  </a:lnTo>
                  <a:lnTo>
                    <a:pt x="19" y="24"/>
                  </a:lnTo>
                  <a:lnTo>
                    <a:pt x="19" y="38"/>
                  </a:lnTo>
                  <a:lnTo>
                    <a:pt x="29" y="38"/>
                  </a:lnTo>
                  <a:lnTo>
                    <a:pt x="29" y="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18" name="Freeform 394"/>
            <p:cNvSpPr>
              <a:spLocks/>
            </p:cNvSpPr>
            <p:nvPr/>
          </p:nvSpPr>
          <p:spPr bwMode="auto">
            <a:xfrm>
              <a:off x="3700" y="910"/>
              <a:ext cx="50" cy="38"/>
            </a:xfrm>
            <a:custGeom>
              <a:avLst/>
              <a:gdLst>
                <a:gd name="T0" fmla="*/ 29 w 50"/>
                <a:gd name="T1" fmla="*/ 19 h 38"/>
                <a:gd name="T2" fmla="*/ 50 w 50"/>
                <a:gd name="T3" fmla="*/ 5 h 38"/>
                <a:gd name="T4" fmla="*/ 50 w 50"/>
                <a:gd name="T5" fmla="*/ 0 h 38"/>
                <a:gd name="T6" fmla="*/ 47 w 50"/>
                <a:gd name="T7" fmla="*/ 0 h 38"/>
                <a:gd name="T8" fmla="*/ 24 w 50"/>
                <a:gd name="T9" fmla="*/ 15 h 38"/>
                <a:gd name="T10" fmla="*/ 3 w 50"/>
                <a:gd name="T11" fmla="*/ 0 h 38"/>
                <a:gd name="T12" fmla="*/ 0 w 50"/>
                <a:gd name="T13" fmla="*/ 0 h 38"/>
                <a:gd name="T14" fmla="*/ 0 w 50"/>
                <a:gd name="T15" fmla="*/ 3 h 38"/>
                <a:gd name="T16" fmla="*/ 21 w 50"/>
                <a:gd name="T17" fmla="*/ 19 h 38"/>
                <a:gd name="T18" fmla="*/ 0 w 50"/>
                <a:gd name="T19" fmla="*/ 34 h 38"/>
                <a:gd name="T20" fmla="*/ 0 w 50"/>
                <a:gd name="T21" fmla="*/ 38 h 38"/>
                <a:gd name="T22" fmla="*/ 3 w 50"/>
                <a:gd name="T23" fmla="*/ 38 h 38"/>
                <a:gd name="T24" fmla="*/ 24 w 50"/>
                <a:gd name="T25" fmla="*/ 22 h 38"/>
                <a:gd name="T26" fmla="*/ 47 w 50"/>
                <a:gd name="T27" fmla="*/ 38 h 38"/>
                <a:gd name="T28" fmla="*/ 50 w 50"/>
                <a:gd name="T29" fmla="*/ 38 h 38"/>
                <a:gd name="T30" fmla="*/ 50 w 50"/>
                <a:gd name="T31" fmla="*/ 36 h 38"/>
                <a:gd name="T32" fmla="*/ 29 w 50"/>
                <a:gd name="T33"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38">
                  <a:moveTo>
                    <a:pt x="29" y="19"/>
                  </a:moveTo>
                  <a:lnTo>
                    <a:pt x="50" y="5"/>
                  </a:lnTo>
                  <a:lnTo>
                    <a:pt x="50" y="0"/>
                  </a:lnTo>
                  <a:lnTo>
                    <a:pt x="47" y="0"/>
                  </a:lnTo>
                  <a:lnTo>
                    <a:pt x="24" y="15"/>
                  </a:lnTo>
                  <a:lnTo>
                    <a:pt x="3" y="0"/>
                  </a:lnTo>
                  <a:lnTo>
                    <a:pt x="0" y="0"/>
                  </a:lnTo>
                  <a:lnTo>
                    <a:pt x="0" y="3"/>
                  </a:lnTo>
                  <a:lnTo>
                    <a:pt x="21" y="19"/>
                  </a:lnTo>
                  <a:lnTo>
                    <a:pt x="0" y="34"/>
                  </a:lnTo>
                  <a:lnTo>
                    <a:pt x="0" y="38"/>
                  </a:lnTo>
                  <a:lnTo>
                    <a:pt x="3" y="38"/>
                  </a:lnTo>
                  <a:lnTo>
                    <a:pt x="24" y="22"/>
                  </a:lnTo>
                  <a:lnTo>
                    <a:pt x="47" y="38"/>
                  </a:lnTo>
                  <a:lnTo>
                    <a:pt x="50" y="38"/>
                  </a:lnTo>
                  <a:lnTo>
                    <a:pt x="50" y="36"/>
                  </a:lnTo>
                  <a:lnTo>
                    <a:pt x="29" y="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19" name="Rectangle 395"/>
            <p:cNvSpPr>
              <a:spLocks noChangeArrowheads="1"/>
            </p:cNvSpPr>
            <p:nvPr/>
          </p:nvSpPr>
          <p:spPr bwMode="auto">
            <a:xfrm>
              <a:off x="3794" y="910"/>
              <a:ext cx="52" cy="12"/>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20" name="Rectangle 396"/>
            <p:cNvSpPr>
              <a:spLocks noChangeArrowheads="1"/>
            </p:cNvSpPr>
            <p:nvPr/>
          </p:nvSpPr>
          <p:spPr bwMode="auto">
            <a:xfrm>
              <a:off x="3794" y="910"/>
              <a:ext cx="12" cy="38"/>
            </a:xfrm>
            <a:prstGeom prst="rect">
              <a:avLst/>
            </a:prstGeom>
            <a:solidFill>
              <a:srgbClr val="00FF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21" name="Freeform 397"/>
            <p:cNvSpPr>
              <a:spLocks/>
            </p:cNvSpPr>
            <p:nvPr/>
          </p:nvSpPr>
          <p:spPr bwMode="auto">
            <a:xfrm>
              <a:off x="3729" y="910"/>
              <a:ext cx="21" cy="15"/>
            </a:xfrm>
            <a:custGeom>
              <a:avLst/>
              <a:gdLst>
                <a:gd name="T0" fmla="*/ 21 w 21"/>
                <a:gd name="T1" fmla="*/ 1 h 15"/>
                <a:gd name="T2" fmla="*/ 21 w 21"/>
                <a:gd name="T3" fmla="*/ 3 h 15"/>
                <a:gd name="T4" fmla="*/ 4 w 21"/>
                <a:gd name="T5" fmla="*/ 15 h 15"/>
                <a:gd name="T6" fmla="*/ 0 w 21"/>
                <a:gd name="T7" fmla="*/ 15 h 15"/>
                <a:gd name="T8" fmla="*/ 19 w 21"/>
                <a:gd name="T9" fmla="*/ 0 h 15"/>
                <a:gd name="T10" fmla="*/ 21 w 21"/>
                <a:gd name="T11" fmla="*/ 1 h 15"/>
              </a:gdLst>
              <a:ahLst/>
              <a:cxnLst>
                <a:cxn ang="0">
                  <a:pos x="T0" y="T1"/>
                </a:cxn>
                <a:cxn ang="0">
                  <a:pos x="T2" y="T3"/>
                </a:cxn>
                <a:cxn ang="0">
                  <a:pos x="T4" y="T5"/>
                </a:cxn>
                <a:cxn ang="0">
                  <a:pos x="T6" y="T7"/>
                </a:cxn>
                <a:cxn ang="0">
                  <a:pos x="T8" y="T9"/>
                </a:cxn>
                <a:cxn ang="0">
                  <a:pos x="T10" y="T11"/>
                </a:cxn>
              </a:cxnLst>
              <a:rect l="0" t="0" r="r" b="b"/>
              <a:pathLst>
                <a:path w="21" h="15">
                  <a:moveTo>
                    <a:pt x="21" y="1"/>
                  </a:moveTo>
                  <a:lnTo>
                    <a:pt x="21" y="3"/>
                  </a:lnTo>
                  <a:lnTo>
                    <a:pt x="4" y="15"/>
                  </a:lnTo>
                  <a:lnTo>
                    <a:pt x="0" y="15"/>
                  </a:lnTo>
                  <a:lnTo>
                    <a:pt x="19" y="0"/>
                  </a:lnTo>
                  <a:lnTo>
                    <a:pt x="21" y="1"/>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22" name="Freeform 398"/>
            <p:cNvSpPr>
              <a:spLocks/>
            </p:cNvSpPr>
            <p:nvPr/>
          </p:nvSpPr>
          <p:spPr bwMode="auto">
            <a:xfrm>
              <a:off x="3700" y="934"/>
              <a:ext cx="21" cy="14"/>
            </a:xfrm>
            <a:custGeom>
              <a:avLst/>
              <a:gdLst>
                <a:gd name="T0" fmla="*/ 0 w 21"/>
                <a:gd name="T1" fmla="*/ 14 h 14"/>
                <a:gd name="T2" fmla="*/ 0 w 21"/>
                <a:gd name="T3" fmla="*/ 12 h 14"/>
                <a:gd name="T4" fmla="*/ 17 w 21"/>
                <a:gd name="T5" fmla="*/ 0 h 14"/>
                <a:gd name="T6" fmla="*/ 21 w 21"/>
                <a:gd name="T7" fmla="*/ 0 h 14"/>
                <a:gd name="T8" fmla="*/ 0 w 21"/>
                <a:gd name="T9" fmla="*/ 14 h 14"/>
              </a:gdLst>
              <a:ahLst/>
              <a:cxnLst>
                <a:cxn ang="0">
                  <a:pos x="T0" y="T1"/>
                </a:cxn>
                <a:cxn ang="0">
                  <a:pos x="T2" y="T3"/>
                </a:cxn>
                <a:cxn ang="0">
                  <a:pos x="T4" y="T5"/>
                </a:cxn>
                <a:cxn ang="0">
                  <a:pos x="T6" y="T7"/>
                </a:cxn>
                <a:cxn ang="0">
                  <a:pos x="T8" y="T9"/>
                </a:cxn>
              </a:cxnLst>
              <a:rect l="0" t="0" r="r" b="b"/>
              <a:pathLst>
                <a:path w="21" h="14">
                  <a:moveTo>
                    <a:pt x="0" y="14"/>
                  </a:moveTo>
                  <a:lnTo>
                    <a:pt x="0" y="12"/>
                  </a:lnTo>
                  <a:lnTo>
                    <a:pt x="17" y="0"/>
                  </a:lnTo>
                  <a:lnTo>
                    <a:pt x="21" y="0"/>
                  </a:lnTo>
                  <a:lnTo>
                    <a:pt x="0" y="14"/>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23" name="Freeform 399"/>
            <p:cNvSpPr>
              <a:spLocks/>
            </p:cNvSpPr>
            <p:nvPr/>
          </p:nvSpPr>
          <p:spPr bwMode="auto">
            <a:xfrm>
              <a:off x="3729" y="934"/>
              <a:ext cx="21" cy="14"/>
            </a:xfrm>
            <a:custGeom>
              <a:avLst/>
              <a:gdLst>
                <a:gd name="T0" fmla="*/ 21 w 21"/>
                <a:gd name="T1" fmla="*/ 14 h 14"/>
                <a:gd name="T2" fmla="*/ 21 w 21"/>
                <a:gd name="T3" fmla="*/ 12 h 14"/>
                <a:gd name="T4" fmla="*/ 4 w 21"/>
                <a:gd name="T5" fmla="*/ 0 h 14"/>
                <a:gd name="T6" fmla="*/ 0 w 21"/>
                <a:gd name="T7" fmla="*/ 0 h 14"/>
                <a:gd name="T8" fmla="*/ 19 w 21"/>
                <a:gd name="T9" fmla="*/ 14 h 14"/>
                <a:gd name="T10" fmla="*/ 21 w 21"/>
                <a:gd name="T11" fmla="*/ 14 h 14"/>
              </a:gdLst>
              <a:ahLst/>
              <a:cxnLst>
                <a:cxn ang="0">
                  <a:pos x="T0" y="T1"/>
                </a:cxn>
                <a:cxn ang="0">
                  <a:pos x="T2" y="T3"/>
                </a:cxn>
                <a:cxn ang="0">
                  <a:pos x="T4" y="T5"/>
                </a:cxn>
                <a:cxn ang="0">
                  <a:pos x="T6" y="T7"/>
                </a:cxn>
                <a:cxn ang="0">
                  <a:pos x="T8" y="T9"/>
                </a:cxn>
                <a:cxn ang="0">
                  <a:pos x="T10" y="T11"/>
                </a:cxn>
              </a:cxnLst>
              <a:rect l="0" t="0" r="r" b="b"/>
              <a:pathLst>
                <a:path w="21" h="14">
                  <a:moveTo>
                    <a:pt x="21" y="14"/>
                  </a:moveTo>
                  <a:lnTo>
                    <a:pt x="21" y="12"/>
                  </a:lnTo>
                  <a:lnTo>
                    <a:pt x="4" y="0"/>
                  </a:lnTo>
                  <a:lnTo>
                    <a:pt x="0" y="0"/>
                  </a:lnTo>
                  <a:lnTo>
                    <a:pt x="19" y="14"/>
                  </a:lnTo>
                  <a:lnTo>
                    <a:pt x="21" y="14"/>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24" name="Freeform 400"/>
            <p:cNvSpPr>
              <a:spLocks/>
            </p:cNvSpPr>
            <p:nvPr/>
          </p:nvSpPr>
          <p:spPr bwMode="auto">
            <a:xfrm>
              <a:off x="3700" y="911"/>
              <a:ext cx="19" cy="14"/>
            </a:xfrm>
            <a:custGeom>
              <a:avLst/>
              <a:gdLst>
                <a:gd name="T0" fmla="*/ 0 w 19"/>
                <a:gd name="T1" fmla="*/ 0 h 14"/>
                <a:gd name="T2" fmla="*/ 0 w 19"/>
                <a:gd name="T3" fmla="*/ 2 h 14"/>
                <a:gd name="T4" fmla="*/ 17 w 19"/>
                <a:gd name="T5" fmla="*/ 14 h 14"/>
                <a:gd name="T6" fmla="*/ 19 w 19"/>
                <a:gd name="T7" fmla="*/ 14 h 14"/>
                <a:gd name="T8" fmla="*/ 0 w 19"/>
                <a:gd name="T9" fmla="*/ 0 h 14"/>
              </a:gdLst>
              <a:ahLst/>
              <a:cxnLst>
                <a:cxn ang="0">
                  <a:pos x="T0" y="T1"/>
                </a:cxn>
                <a:cxn ang="0">
                  <a:pos x="T2" y="T3"/>
                </a:cxn>
                <a:cxn ang="0">
                  <a:pos x="T4" y="T5"/>
                </a:cxn>
                <a:cxn ang="0">
                  <a:pos x="T6" y="T7"/>
                </a:cxn>
                <a:cxn ang="0">
                  <a:pos x="T8" y="T9"/>
                </a:cxn>
              </a:cxnLst>
              <a:rect l="0" t="0" r="r" b="b"/>
              <a:pathLst>
                <a:path w="19" h="14">
                  <a:moveTo>
                    <a:pt x="0" y="0"/>
                  </a:moveTo>
                  <a:lnTo>
                    <a:pt x="0" y="2"/>
                  </a:lnTo>
                  <a:lnTo>
                    <a:pt x="17" y="14"/>
                  </a:lnTo>
                  <a:lnTo>
                    <a:pt x="19" y="14"/>
                  </a:lnTo>
                  <a:lnTo>
                    <a:pt x="0" y="0"/>
                  </a:lnTo>
                  <a:close/>
                </a:path>
              </a:pathLst>
            </a:custGeom>
            <a:solidFill>
              <a:srgbClr val="D90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25" name="Rectangle 401"/>
            <p:cNvSpPr>
              <a:spLocks noChangeArrowheads="1"/>
            </p:cNvSpPr>
            <p:nvPr/>
          </p:nvSpPr>
          <p:spPr bwMode="auto">
            <a:xfrm>
              <a:off x="3797" y="2216"/>
              <a:ext cx="226" cy="163"/>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26" name="Freeform 402"/>
            <p:cNvSpPr>
              <a:spLocks/>
            </p:cNvSpPr>
            <p:nvPr/>
          </p:nvSpPr>
          <p:spPr bwMode="auto">
            <a:xfrm>
              <a:off x="3797" y="2217"/>
              <a:ext cx="226" cy="162"/>
            </a:xfrm>
            <a:custGeom>
              <a:avLst/>
              <a:gdLst>
                <a:gd name="T0" fmla="*/ 226 w 226"/>
                <a:gd name="T1" fmla="*/ 61 h 162"/>
                <a:gd name="T2" fmla="*/ 226 w 226"/>
                <a:gd name="T3" fmla="*/ 101 h 162"/>
                <a:gd name="T4" fmla="*/ 102 w 226"/>
                <a:gd name="T5" fmla="*/ 101 h 162"/>
                <a:gd name="T6" fmla="*/ 102 w 226"/>
                <a:gd name="T7" fmla="*/ 162 h 162"/>
                <a:gd name="T8" fmla="*/ 61 w 226"/>
                <a:gd name="T9" fmla="*/ 162 h 162"/>
                <a:gd name="T10" fmla="*/ 61 w 226"/>
                <a:gd name="T11" fmla="*/ 101 h 162"/>
                <a:gd name="T12" fmla="*/ 0 w 226"/>
                <a:gd name="T13" fmla="*/ 101 h 162"/>
                <a:gd name="T14" fmla="*/ 0 w 226"/>
                <a:gd name="T15" fmla="*/ 61 h 162"/>
                <a:gd name="T16" fmla="*/ 61 w 226"/>
                <a:gd name="T17" fmla="*/ 61 h 162"/>
                <a:gd name="T18" fmla="*/ 61 w 226"/>
                <a:gd name="T19" fmla="*/ 0 h 162"/>
                <a:gd name="T20" fmla="*/ 102 w 226"/>
                <a:gd name="T21" fmla="*/ 0 h 162"/>
                <a:gd name="T22" fmla="*/ 102 w 226"/>
                <a:gd name="T23" fmla="*/ 61 h 162"/>
                <a:gd name="T24" fmla="*/ 226 w 226"/>
                <a:gd name="T25" fmla="*/ 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162">
                  <a:moveTo>
                    <a:pt x="226" y="61"/>
                  </a:moveTo>
                  <a:lnTo>
                    <a:pt x="226" y="101"/>
                  </a:lnTo>
                  <a:lnTo>
                    <a:pt x="102" y="101"/>
                  </a:lnTo>
                  <a:lnTo>
                    <a:pt x="102" y="162"/>
                  </a:lnTo>
                  <a:lnTo>
                    <a:pt x="61" y="162"/>
                  </a:lnTo>
                  <a:lnTo>
                    <a:pt x="61" y="101"/>
                  </a:lnTo>
                  <a:lnTo>
                    <a:pt x="0" y="101"/>
                  </a:lnTo>
                  <a:lnTo>
                    <a:pt x="0" y="61"/>
                  </a:lnTo>
                  <a:lnTo>
                    <a:pt x="61" y="61"/>
                  </a:lnTo>
                  <a:lnTo>
                    <a:pt x="61" y="0"/>
                  </a:lnTo>
                  <a:lnTo>
                    <a:pt x="102" y="0"/>
                  </a:lnTo>
                  <a:lnTo>
                    <a:pt x="102" y="61"/>
                  </a:lnTo>
                  <a:lnTo>
                    <a:pt x="226" y="6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27" name="Freeform 403"/>
            <p:cNvSpPr>
              <a:spLocks/>
            </p:cNvSpPr>
            <p:nvPr/>
          </p:nvSpPr>
          <p:spPr bwMode="auto">
            <a:xfrm>
              <a:off x="3797" y="2216"/>
              <a:ext cx="224" cy="163"/>
            </a:xfrm>
            <a:custGeom>
              <a:avLst/>
              <a:gdLst>
                <a:gd name="T0" fmla="*/ 0 w 224"/>
                <a:gd name="T1" fmla="*/ 92 h 163"/>
                <a:gd name="T2" fmla="*/ 0 w 224"/>
                <a:gd name="T3" fmla="*/ 72 h 163"/>
                <a:gd name="T4" fmla="*/ 71 w 224"/>
                <a:gd name="T5" fmla="*/ 72 h 163"/>
                <a:gd name="T6" fmla="*/ 71 w 224"/>
                <a:gd name="T7" fmla="*/ 0 h 163"/>
                <a:gd name="T8" fmla="*/ 92 w 224"/>
                <a:gd name="T9" fmla="*/ 0 h 163"/>
                <a:gd name="T10" fmla="*/ 92 w 224"/>
                <a:gd name="T11" fmla="*/ 72 h 163"/>
                <a:gd name="T12" fmla="*/ 224 w 224"/>
                <a:gd name="T13" fmla="*/ 72 h 163"/>
                <a:gd name="T14" fmla="*/ 224 w 224"/>
                <a:gd name="T15" fmla="*/ 92 h 163"/>
                <a:gd name="T16" fmla="*/ 92 w 224"/>
                <a:gd name="T17" fmla="*/ 92 h 163"/>
                <a:gd name="T18" fmla="*/ 92 w 224"/>
                <a:gd name="T19" fmla="*/ 163 h 163"/>
                <a:gd name="T20" fmla="*/ 71 w 224"/>
                <a:gd name="T21" fmla="*/ 163 h 163"/>
                <a:gd name="T22" fmla="*/ 71 w 224"/>
                <a:gd name="T23" fmla="*/ 92 h 163"/>
                <a:gd name="T24" fmla="*/ 0 w 224"/>
                <a:gd name="T25" fmla="*/ 9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163">
                  <a:moveTo>
                    <a:pt x="0" y="92"/>
                  </a:moveTo>
                  <a:lnTo>
                    <a:pt x="0" y="72"/>
                  </a:lnTo>
                  <a:lnTo>
                    <a:pt x="71" y="72"/>
                  </a:lnTo>
                  <a:lnTo>
                    <a:pt x="71" y="0"/>
                  </a:lnTo>
                  <a:lnTo>
                    <a:pt x="92" y="0"/>
                  </a:lnTo>
                  <a:lnTo>
                    <a:pt x="92" y="72"/>
                  </a:lnTo>
                  <a:lnTo>
                    <a:pt x="224" y="72"/>
                  </a:lnTo>
                  <a:lnTo>
                    <a:pt x="224" y="92"/>
                  </a:lnTo>
                  <a:lnTo>
                    <a:pt x="92" y="92"/>
                  </a:lnTo>
                  <a:lnTo>
                    <a:pt x="92" y="163"/>
                  </a:lnTo>
                  <a:lnTo>
                    <a:pt x="71" y="163"/>
                  </a:lnTo>
                  <a:lnTo>
                    <a:pt x="71" y="92"/>
                  </a:lnTo>
                  <a:lnTo>
                    <a:pt x="0" y="92"/>
                  </a:lnTo>
                  <a:close/>
                </a:path>
              </a:pathLst>
            </a:custGeom>
            <a:solidFill>
              <a:srgbClr val="0066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28" name="Rectangle 404"/>
            <p:cNvSpPr>
              <a:spLocks noChangeArrowheads="1"/>
            </p:cNvSpPr>
            <p:nvPr/>
          </p:nvSpPr>
          <p:spPr bwMode="auto">
            <a:xfrm>
              <a:off x="3288" y="2408"/>
              <a:ext cx="294" cy="16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29" name="Rectangle 405"/>
            <p:cNvSpPr>
              <a:spLocks noChangeArrowheads="1"/>
            </p:cNvSpPr>
            <p:nvPr/>
          </p:nvSpPr>
          <p:spPr bwMode="auto">
            <a:xfrm>
              <a:off x="3288" y="2408"/>
              <a:ext cx="294" cy="56"/>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30" name="Rectangle 406"/>
            <p:cNvSpPr>
              <a:spLocks noChangeArrowheads="1"/>
            </p:cNvSpPr>
            <p:nvPr/>
          </p:nvSpPr>
          <p:spPr bwMode="auto">
            <a:xfrm>
              <a:off x="3288" y="2519"/>
              <a:ext cx="294" cy="56"/>
            </a:xfrm>
            <a:prstGeom prst="rect">
              <a:avLst/>
            </a:prstGeom>
            <a:solidFill>
              <a:srgbClr val="7F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31" name="Rectangle 407"/>
            <p:cNvSpPr>
              <a:spLocks noChangeArrowheads="1"/>
            </p:cNvSpPr>
            <p:nvPr/>
          </p:nvSpPr>
          <p:spPr bwMode="auto">
            <a:xfrm>
              <a:off x="5457" y="1564"/>
              <a:ext cx="259" cy="16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32" name="Rectangle 408"/>
            <p:cNvSpPr>
              <a:spLocks noChangeArrowheads="1"/>
            </p:cNvSpPr>
            <p:nvPr/>
          </p:nvSpPr>
          <p:spPr bwMode="auto">
            <a:xfrm>
              <a:off x="5457" y="1564"/>
              <a:ext cx="259" cy="56"/>
            </a:xfrm>
            <a:prstGeom prst="rect">
              <a:avLst/>
            </a:prstGeom>
            <a:solidFill>
              <a:srgbClr val="FF66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33" name="Rectangle 409"/>
            <p:cNvSpPr>
              <a:spLocks noChangeArrowheads="1"/>
            </p:cNvSpPr>
            <p:nvPr/>
          </p:nvSpPr>
          <p:spPr bwMode="auto">
            <a:xfrm>
              <a:off x="5457" y="1674"/>
              <a:ext cx="259" cy="54"/>
            </a:xfrm>
            <a:prstGeom prst="rect">
              <a:avLst/>
            </a:prstGeom>
            <a:solidFill>
              <a:srgbClr val="00B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34" name="Freeform 410"/>
            <p:cNvSpPr>
              <a:spLocks/>
            </p:cNvSpPr>
            <p:nvPr/>
          </p:nvSpPr>
          <p:spPr bwMode="auto">
            <a:xfrm>
              <a:off x="5563" y="1623"/>
              <a:ext cx="47" cy="46"/>
            </a:xfrm>
            <a:custGeom>
              <a:avLst/>
              <a:gdLst>
                <a:gd name="T0" fmla="*/ 26 w 47"/>
                <a:gd name="T1" fmla="*/ 0 h 46"/>
                <a:gd name="T2" fmla="*/ 30 w 47"/>
                <a:gd name="T3" fmla="*/ 0 h 46"/>
                <a:gd name="T4" fmla="*/ 31 w 47"/>
                <a:gd name="T5" fmla="*/ 2 h 46"/>
                <a:gd name="T6" fmla="*/ 35 w 47"/>
                <a:gd name="T7" fmla="*/ 2 h 46"/>
                <a:gd name="T8" fmla="*/ 38 w 47"/>
                <a:gd name="T9" fmla="*/ 4 h 46"/>
                <a:gd name="T10" fmla="*/ 40 w 47"/>
                <a:gd name="T11" fmla="*/ 6 h 46"/>
                <a:gd name="T12" fmla="*/ 42 w 47"/>
                <a:gd name="T13" fmla="*/ 7 h 46"/>
                <a:gd name="T14" fmla="*/ 44 w 47"/>
                <a:gd name="T15" fmla="*/ 11 h 46"/>
                <a:gd name="T16" fmla="*/ 45 w 47"/>
                <a:gd name="T17" fmla="*/ 13 h 46"/>
                <a:gd name="T18" fmla="*/ 45 w 47"/>
                <a:gd name="T19" fmla="*/ 16 h 46"/>
                <a:gd name="T20" fmla="*/ 47 w 47"/>
                <a:gd name="T21" fmla="*/ 19 h 46"/>
                <a:gd name="T22" fmla="*/ 47 w 47"/>
                <a:gd name="T23" fmla="*/ 23 h 46"/>
                <a:gd name="T24" fmla="*/ 47 w 47"/>
                <a:gd name="T25" fmla="*/ 26 h 46"/>
                <a:gd name="T26" fmla="*/ 45 w 47"/>
                <a:gd name="T27" fmla="*/ 30 h 46"/>
                <a:gd name="T28" fmla="*/ 45 w 47"/>
                <a:gd name="T29" fmla="*/ 33 h 46"/>
                <a:gd name="T30" fmla="*/ 44 w 47"/>
                <a:gd name="T31" fmla="*/ 35 h 46"/>
                <a:gd name="T32" fmla="*/ 42 w 47"/>
                <a:gd name="T33" fmla="*/ 39 h 46"/>
                <a:gd name="T34" fmla="*/ 40 w 47"/>
                <a:gd name="T35" fmla="*/ 40 h 46"/>
                <a:gd name="T36" fmla="*/ 38 w 47"/>
                <a:gd name="T37" fmla="*/ 42 h 46"/>
                <a:gd name="T38" fmla="*/ 35 w 47"/>
                <a:gd name="T39" fmla="*/ 44 h 46"/>
                <a:gd name="T40" fmla="*/ 31 w 47"/>
                <a:gd name="T41" fmla="*/ 46 h 46"/>
                <a:gd name="T42" fmla="*/ 28 w 47"/>
                <a:gd name="T43" fmla="*/ 46 h 46"/>
                <a:gd name="T44" fmla="*/ 25 w 47"/>
                <a:gd name="T45" fmla="*/ 46 h 46"/>
                <a:gd name="T46" fmla="*/ 21 w 47"/>
                <a:gd name="T47" fmla="*/ 46 h 46"/>
                <a:gd name="T48" fmla="*/ 18 w 47"/>
                <a:gd name="T49" fmla="*/ 46 h 46"/>
                <a:gd name="T50" fmla="*/ 14 w 47"/>
                <a:gd name="T51" fmla="*/ 44 h 46"/>
                <a:gd name="T52" fmla="*/ 12 w 47"/>
                <a:gd name="T53" fmla="*/ 42 h 46"/>
                <a:gd name="T54" fmla="*/ 9 w 47"/>
                <a:gd name="T55" fmla="*/ 40 h 46"/>
                <a:gd name="T56" fmla="*/ 5 w 47"/>
                <a:gd name="T57" fmla="*/ 39 h 46"/>
                <a:gd name="T58" fmla="*/ 5 w 47"/>
                <a:gd name="T59" fmla="*/ 35 h 46"/>
                <a:gd name="T60" fmla="*/ 4 w 47"/>
                <a:gd name="T61" fmla="*/ 33 h 46"/>
                <a:gd name="T62" fmla="*/ 2 w 47"/>
                <a:gd name="T63" fmla="*/ 30 h 46"/>
                <a:gd name="T64" fmla="*/ 0 w 47"/>
                <a:gd name="T65" fmla="*/ 26 h 46"/>
                <a:gd name="T66" fmla="*/ 0 w 47"/>
                <a:gd name="T67" fmla="*/ 23 h 46"/>
                <a:gd name="T68" fmla="*/ 0 w 47"/>
                <a:gd name="T69" fmla="*/ 19 h 46"/>
                <a:gd name="T70" fmla="*/ 2 w 47"/>
                <a:gd name="T71" fmla="*/ 16 h 46"/>
                <a:gd name="T72" fmla="*/ 4 w 47"/>
                <a:gd name="T73" fmla="*/ 13 h 46"/>
                <a:gd name="T74" fmla="*/ 5 w 47"/>
                <a:gd name="T75" fmla="*/ 11 h 46"/>
                <a:gd name="T76" fmla="*/ 7 w 47"/>
                <a:gd name="T77" fmla="*/ 7 h 46"/>
                <a:gd name="T78" fmla="*/ 11 w 47"/>
                <a:gd name="T79" fmla="*/ 4 h 46"/>
                <a:gd name="T80" fmla="*/ 12 w 47"/>
                <a:gd name="T81" fmla="*/ 2 h 46"/>
                <a:gd name="T82" fmla="*/ 16 w 47"/>
                <a:gd name="T83" fmla="*/ 2 h 46"/>
                <a:gd name="T84" fmla="*/ 19 w 47"/>
                <a:gd name="T85" fmla="*/ 0 h 46"/>
                <a:gd name="T86" fmla="*/ 23 w 47"/>
                <a:gd name="T8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46">
                  <a:moveTo>
                    <a:pt x="25" y="0"/>
                  </a:moveTo>
                  <a:lnTo>
                    <a:pt x="26" y="0"/>
                  </a:lnTo>
                  <a:lnTo>
                    <a:pt x="28" y="0"/>
                  </a:lnTo>
                  <a:lnTo>
                    <a:pt x="30" y="0"/>
                  </a:lnTo>
                  <a:lnTo>
                    <a:pt x="31" y="0"/>
                  </a:lnTo>
                  <a:lnTo>
                    <a:pt x="31" y="2"/>
                  </a:lnTo>
                  <a:lnTo>
                    <a:pt x="33" y="2"/>
                  </a:lnTo>
                  <a:lnTo>
                    <a:pt x="35" y="2"/>
                  </a:lnTo>
                  <a:lnTo>
                    <a:pt x="37" y="4"/>
                  </a:lnTo>
                  <a:lnTo>
                    <a:pt x="38" y="4"/>
                  </a:lnTo>
                  <a:lnTo>
                    <a:pt x="38" y="6"/>
                  </a:lnTo>
                  <a:lnTo>
                    <a:pt x="40" y="6"/>
                  </a:lnTo>
                  <a:lnTo>
                    <a:pt x="40" y="7"/>
                  </a:lnTo>
                  <a:lnTo>
                    <a:pt x="42" y="7"/>
                  </a:lnTo>
                  <a:lnTo>
                    <a:pt x="42" y="9"/>
                  </a:lnTo>
                  <a:lnTo>
                    <a:pt x="44" y="11"/>
                  </a:lnTo>
                  <a:lnTo>
                    <a:pt x="44" y="13"/>
                  </a:lnTo>
                  <a:lnTo>
                    <a:pt x="45" y="13"/>
                  </a:lnTo>
                  <a:lnTo>
                    <a:pt x="45" y="14"/>
                  </a:lnTo>
                  <a:lnTo>
                    <a:pt x="45" y="16"/>
                  </a:lnTo>
                  <a:lnTo>
                    <a:pt x="47" y="18"/>
                  </a:lnTo>
                  <a:lnTo>
                    <a:pt x="47" y="19"/>
                  </a:lnTo>
                  <a:lnTo>
                    <a:pt x="47" y="21"/>
                  </a:lnTo>
                  <a:lnTo>
                    <a:pt x="47" y="23"/>
                  </a:lnTo>
                  <a:lnTo>
                    <a:pt x="47" y="25"/>
                  </a:lnTo>
                  <a:lnTo>
                    <a:pt x="47" y="26"/>
                  </a:lnTo>
                  <a:lnTo>
                    <a:pt x="47" y="28"/>
                  </a:lnTo>
                  <a:lnTo>
                    <a:pt x="45" y="30"/>
                  </a:lnTo>
                  <a:lnTo>
                    <a:pt x="45" y="32"/>
                  </a:lnTo>
                  <a:lnTo>
                    <a:pt x="45" y="33"/>
                  </a:lnTo>
                  <a:lnTo>
                    <a:pt x="44" y="33"/>
                  </a:lnTo>
                  <a:lnTo>
                    <a:pt x="44" y="35"/>
                  </a:lnTo>
                  <a:lnTo>
                    <a:pt x="42" y="37"/>
                  </a:lnTo>
                  <a:lnTo>
                    <a:pt x="42" y="39"/>
                  </a:lnTo>
                  <a:lnTo>
                    <a:pt x="40" y="39"/>
                  </a:lnTo>
                  <a:lnTo>
                    <a:pt x="40" y="40"/>
                  </a:lnTo>
                  <a:lnTo>
                    <a:pt x="38" y="40"/>
                  </a:lnTo>
                  <a:lnTo>
                    <a:pt x="38" y="42"/>
                  </a:lnTo>
                  <a:lnTo>
                    <a:pt x="37" y="42"/>
                  </a:lnTo>
                  <a:lnTo>
                    <a:pt x="35" y="44"/>
                  </a:lnTo>
                  <a:lnTo>
                    <a:pt x="33" y="44"/>
                  </a:lnTo>
                  <a:lnTo>
                    <a:pt x="31" y="46"/>
                  </a:lnTo>
                  <a:lnTo>
                    <a:pt x="30" y="46"/>
                  </a:lnTo>
                  <a:lnTo>
                    <a:pt x="28" y="46"/>
                  </a:lnTo>
                  <a:lnTo>
                    <a:pt x="26" y="46"/>
                  </a:lnTo>
                  <a:lnTo>
                    <a:pt x="25" y="46"/>
                  </a:lnTo>
                  <a:lnTo>
                    <a:pt x="23" y="46"/>
                  </a:lnTo>
                  <a:lnTo>
                    <a:pt x="21" y="46"/>
                  </a:lnTo>
                  <a:lnTo>
                    <a:pt x="19" y="46"/>
                  </a:lnTo>
                  <a:lnTo>
                    <a:pt x="18" y="46"/>
                  </a:lnTo>
                  <a:lnTo>
                    <a:pt x="16" y="46"/>
                  </a:lnTo>
                  <a:lnTo>
                    <a:pt x="14" y="44"/>
                  </a:lnTo>
                  <a:lnTo>
                    <a:pt x="12" y="44"/>
                  </a:lnTo>
                  <a:lnTo>
                    <a:pt x="12" y="42"/>
                  </a:lnTo>
                  <a:lnTo>
                    <a:pt x="11" y="42"/>
                  </a:lnTo>
                  <a:lnTo>
                    <a:pt x="9" y="40"/>
                  </a:lnTo>
                  <a:lnTo>
                    <a:pt x="7" y="39"/>
                  </a:lnTo>
                  <a:lnTo>
                    <a:pt x="5" y="39"/>
                  </a:lnTo>
                  <a:lnTo>
                    <a:pt x="5" y="37"/>
                  </a:lnTo>
                  <a:lnTo>
                    <a:pt x="5" y="35"/>
                  </a:lnTo>
                  <a:lnTo>
                    <a:pt x="4" y="35"/>
                  </a:lnTo>
                  <a:lnTo>
                    <a:pt x="4" y="33"/>
                  </a:lnTo>
                  <a:lnTo>
                    <a:pt x="2" y="32"/>
                  </a:lnTo>
                  <a:lnTo>
                    <a:pt x="2" y="30"/>
                  </a:lnTo>
                  <a:lnTo>
                    <a:pt x="2" y="28"/>
                  </a:lnTo>
                  <a:lnTo>
                    <a:pt x="0" y="26"/>
                  </a:lnTo>
                  <a:lnTo>
                    <a:pt x="0" y="25"/>
                  </a:lnTo>
                  <a:lnTo>
                    <a:pt x="0" y="23"/>
                  </a:lnTo>
                  <a:lnTo>
                    <a:pt x="0" y="21"/>
                  </a:lnTo>
                  <a:lnTo>
                    <a:pt x="0" y="19"/>
                  </a:lnTo>
                  <a:lnTo>
                    <a:pt x="2" y="18"/>
                  </a:lnTo>
                  <a:lnTo>
                    <a:pt x="2" y="16"/>
                  </a:lnTo>
                  <a:lnTo>
                    <a:pt x="2" y="14"/>
                  </a:lnTo>
                  <a:lnTo>
                    <a:pt x="4" y="13"/>
                  </a:lnTo>
                  <a:lnTo>
                    <a:pt x="4" y="11"/>
                  </a:lnTo>
                  <a:lnTo>
                    <a:pt x="5" y="11"/>
                  </a:lnTo>
                  <a:lnTo>
                    <a:pt x="5" y="9"/>
                  </a:lnTo>
                  <a:lnTo>
                    <a:pt x="7" y="7"/>
                  </a:lnTo>
                  <a:lnTo>
                    <a:pt x="9" y="6"/>
                  </a:lnTo>
                  <a:lnTo>
                    <a:pt x="11" y="4"/>
                  </a:lnTo>
                  <a:lnTo>
                    <a:pt x="12" y="4"/>
                  </a:lnTo>
                  <a:lnTo>
                    <a:pt x="12" y="2"/>
                  </a:lnTo>
                  <a:lnTo>
                    <a:pt x="14" y="2"/>
                  </a:lnTo>
                  <a:lnTo>
                    <a:pt x="16" y="2"/>
                  </a:lnTo>
                  <a:lnTo>
                    <a:pt x="18" y="0"/>
                  </a:lnTo>
                  <a:lnTo>
                    <a:pt x="19" y="0"/>
                  </a:lnTo>
                  <a:lnTo>
                    <a:pt x="21" y="0"/>
                  </a:lnTo>
                  <a:lnTo>
                    <a:pt x="23" y="0"/>
                  </a:lnTo>
                  <a:lnTo>
                    <a:pt x="25"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35" name="Freeform 411"/>
            <p:cNvSpPr>
              <a:spLocks/>
            </p:cNvSpPr>
            <p:nvPr/>
          </p:nvSpPr>
          <p:spPr bwMode="auto">
            <a:xfrm>
              <a:off x="5567" y="1625"/>
              <a:ext cx="41" cy="42"/>
            </a:xfrm>
            <a:custGeom>
              <a:avLst/>
              <a:gdLst>
                <a:gd name="T0" fmla="*/ 22 w 41"/>
                <a:gd name="T1" fmla="*/ 0 h 42"/>
                <a:gd name="T2" fmla="*/ 26 w 41"/>
                <a:gd name="T3" fmla="*/ 0 h 42"/>
                <a:gd name="T4" fmla="*/ 27 w 41"/>
                <a:gd name="T5" fmla="*/ 2 h 42"/>
                <a:gd name="T6" fmla="*/ 31 w 41"/>
                <a:gd name="T7" fmla="*/ 4 h 42"/>
                <a:gd name="T8" fmla="*/ 33 w 41"/>
                <a:gd name="T9" fmla="*/ 5 h 42"/>
                <a:gd name="T10" fmla="*/ 34 w 41"/>
                <a:gd name="T11" fmla="*/ 7 h 42"/>
                <a:gd name="T12" fmla="*/ 36 w 41"/>
                <a:gd name="T13" fmla="*/ 9 h 42"/>
                <a:gd name="T14" fmla="*/ 38 w 41"/>
                <a:gd name="T15" fmla="*/ 11 h 42"/>
                <a:gd name="T16" fmla="*/ 40 w 41"/>
                <a:gd name="T17" fmla="*/ 12 h 42"/>
                <a:gd name="T18" fmla="*/ 40 w 41"/>
                <a:gd name="T19" fmla="*/ 16 h 42"/>
                <a:gd name="T20" fmla="*/ 41 w 41"/>
                <a:gd name="T21" fmla="*/ 17 h 42"/>
                <a:gd name="T22" fmla="*/ 41 w 41"/>
                <a:gd name="T23" fmla="*/ 21 h 42"/>
                <a:gd name="T24" fmla="*/ 41 w 41"/>
                <a:gd name="T25" fmla="*/ 24 h 42"/>
                <a:gd name="T26" fmla="*/ 40 w 41"/>
                <a:gd name="T27" fmla="*/ 26 h 42"/>
                <a:gd name="T28" fmla="*/ 40 w 41"/>
                <a:gd name="T29" fmla="*/ 30 h 42"/>
                <a:gd name="T30" fmla="*/ 38 w 41"/>
                <a:gd name="T31" fmla="*/ 31 h 42"/>
                <a:gd name="T32" fmla="*/ 36 w 41"/>
                <a:gd name="T33" fmla="*/ 33 h 42"/>
                <a:gd name="T34" fmla="*/ 34 w 41"/>
                <a:gd name="T35" fmla="*/ 37 h 42"/>
                <a:gd name="T36" fmla="*/ 33 w 41"/>
                <a:gd name="T37" fmla="*/ 38 h 42"/>
                <a:gd name="T38" fmla="*/ 29 w 41"/>
                <a:gd name="T39" fmla="*/ 40 h 42"/>
                <a:gd name="T40" fmla="*/ 26 w 41"/>
                <a:gd name="T41" fmla="*/ 42 h 42"/>
                <a:gd name="T42" fmla="*/ 22 w 41"/>
                <a:gd name="T43" fmla="*/ 42 h 42"/>
                <a:gd name="T44" fmla="*/ 19 w 41"/>
                <a:gd name="T45" fmla="*/ 42 h 42"/>
                <a:gd name="T46" fmla="*/ 15 w 41"/>
                <a:gd name="T47" fmla="*/ 42 h 42"/>
                <a:gd name="T48" fmla="*/ 14 w 41"/>
                <a:gd name="T49" fmla="*/ 40 h 42"/>
                <a:gd name="T50" fmla="*/ 10 w 41"/>
                <a:gd name="T51" fmla="*/ 40 h 42"/>
                <a:gd name="T52" fmla="*/ 7 w 41"/>
                <a:gd name="T53" fmla="*/ 38 h 42"/>
                <a:gd name="T54" fmla="*/ 5 w 41"/>
                <a:gd name="T55" fmla="*/ 37 h 42"/>
                <a:gd name="T56" fmla="*/ 3 w 41"/>
                <a:gd name="T57" fmla="*/ 35 h 42"/>
                <a:gd name="T58" fmla="*/ 1 w 41"/>
                <a:gd name="T59" fmla="*/ 31 h 42"/>
                <a:gd name="T60" fmla="*/ 0 w 41"/>
                <a:gd name="T61" fmla="*/ 28 h 42"/>
                <a:gd name="T62" fmla="*/ 0 w 41"/>
                <a:gd name="T63" fmla="*/ 24 h 42"/>
                <a:gd name="T64" fmla="*/ 0 w 41"/>
                <a:gd name="T65" fmla="*/ 21 h 42"/>
                <a:gd name="T66" fmla="*/ 0 w 41"/>
                <a:gd name="T67" fmla="*/ 17 h 42"/>
                <a:gd name="T68" fmla="*/ 0 w 41"/>
                <a:gd name="T69" fmla="*/ 14 h 42"/>
                <a:gd name="T70" fmla="*/ 1 w 41"/>
                <a:gd name="T71" fmla="*/ 11 h 42"/>
                <a:gd name="T72" fmla="*/ 3 w 41"/>
                <a:gd name="T73" fmla="*/ 7 h 42"/>
                <a:gd name="T74" fmla="*/ 7 w 41"/>
                <a:gd name="T75" fmla="*/ 5 h 42"/>
                <a:gd name="T76" fmla="*/ 8 w 41"/>
                <a:gd name="T77" fmla="*/ 4 h 42"/>
                <a:gd name="T78" fmla="*/ 12 w 41"/>
                <a:gd name="T79" fmla="*/ 2 h 42"/>
                <a:gd name="T80" fmla="*/ 15 w 41"/>
                <a:gd name="T81" fmla="*/ 0 h 42"/>
                <a:gd name="T82" fmla="*/ 19 w 41"/>
                <a:gd name="T8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 h="42">
                  <a:moveTo>
                    <a:pt x="21" y="0"/>
                  </a:moveTo>
                  <a:lnTo>
                    <a:pt x="22" y="0"/>
                  </a:lnTo>
                  <a:lnTo>
                    <a:pt x="24" y="0"/>
                  </a:lnTo>
                  <a:lnTo>
                    <a:pt x="26" y="0"/>
                  </a:lnTo>
                  <a:lnTo>
                    <a:pt x="26" y="2"/>
                  </a:lnTo>
                  <a:lnTo>
                    <a:pt x="27" y="2"/>
                  </a:lnTo>
                  <a:lnTo>
                    <a:pt x="29" y="2"/>
                  </a:lnTo>
                  <a:lnTo>
                    <a:pt x="31" y="4"/>
                  </a:lnTo>
                  <a:lnTo>
                    <a:pt x="33" y="4"/>
                  </a:lnTo>
                  <a:lnTo>
                    <a:pt x="33" y="5"/>
                  </a:lnTo>
                  <a:lnTo>
                    <a:pt x="34" y="5"/>
                  </a:lnTo>
                  <a:lnTo>
                    <a:pt x="34" y="7"/>
                  </a:lnTo>
                  <a:lnTo>
                    <a:pt x="36" y="7"/>
                  </a:lnTo>
                  <a:lnTo>
                    <a:pt x="36" y="9"/>
                  </a:lnTo>
                  <a:lnTo>
                    <a:pt x="38" y="9"/>
                  </a:lnTo>
                  <a:lnTo>
                    <a:pt x="38" y="11"/>
                  </a:lnTo>
                  <a:lnTo>
                    <a:pt x="38" y="12"/>
                  </a:lnTo>
                  <a:lnTo>
                    <a:pt x="40" y="12"/>
                  </a:lnTo>
                  <a:lnTo>
                    <a:pt x="40" y="14"/>
                  </a:lnTo>
                  <a:lnTo>
                    <a:pt x="40" y="16"/>
                  </a:lnTo>
                  <a:lnTo>
                    <a:pt x="40" y="17"/>
                  </a:lnTo>
                  <a:lnTo>
                    <a:pt x="41" y="17"/>
                  </a:lnTo>
                  <a:lnTo>
                    <a:pt x="41" y="19"/>
                  </a:lnTo>
                  <a:lnTo>
                    <a:pt x="41" y="21"/>
                  </a:lnTo>
                  <a:lnTo>
                    <a:pt x="41" y="23"/>
                  </a:lnTo>
                  <a:lnTo>
                    <a:pt x="41" y="24"/>
                  </a:lnTo>
                  <a:lnTo>
                    <a:pt x="40" y="24"/>
                  </a:lnTo>
                  <a:lnTo>
                    <a:pt x="40" y="26"/>
                  </a:lnTo>
                  <a:lnTo>
                    <a:pt x="40" y="28"/>
                  </a:lnTo>
                  <a:lnTo>
                    <a:pt x="40" y="30"/>
                  </a:lnTo>
                  <a:lnTo>
                    <a:pt x="38" y="30"/>
                  </a:lnTo>
                  <a:lnTo>
                    <a:pt x="38" y="31"/>
                  </a:lnTo>
                  <a:lnTo>
                    <a:pt x="38" y="33"/>
                  </a:lnTo>
                  <a:lnTo>
                    <a:pt x="36" y="33"/>
                  </a:lnTo>
                  <a:lnTo>
                    <a:pt x="36" y="35"/>
                  </a:lnTo>
                  <a:lnTo>
                    <a:pt x="34" y="37"/>
                  </a:lnTo>
                  <a:lnTo>
                    <a:pt x="33" y="37"/>
                  </a:lnTo>
                  <a:lnTo>
                    <a:pt x="33" y="38"/>
                  </a:lnTo>
                  <a:lnTo>
                    <a:pt x="31" y="38"/>
                  </a:lnTo>
                  <a:lnTo>
                    <a:pt x="29" y="40"/>
                  </a:lnTo>
                  <a:lnTo>
                    <a:pt x="27" y="40"/>
                  </a:lnTo>
                  <a:lnTo>
                    <a:pt x="26" y="42"/>
                  </a:lnTo>
                  <a:lnTo>
                    <a:pt x="24" y="42"/>
                  </a:lnTo>
                  <a:lnTo>
                    <a:pt x="22" y="42"/>
                  </a:lnTo>
                  <a:lnTo>
                    <a:pt x="21" y="42"/>
                  </a:lnTo>
                  <a:lnTo>
                    <a:pt x="19" y="42"/>
                  </a:lnTo>
                  <a:lnTo>
                    <a:pt x="17" y="42"/>
                  </a:lnTo>
                  <a:lnTo>
                    <a:pt x="15" y="42"/>
                  </a:lnTo>
                  <a:lnTo>
                    <a:pt x="14" y="42"/>
                  </a:lnTo>
                  <a:lnTo>
                    <a:pt x="14" y="40"/>
                  </a:lnTo>
                  <a:lnTo>
                    <a:pt x="12" y="40"/>
                  </a:lnTo>
                  <a:lnTo>
                    <a:pt x="10" y="40"/>
                  </a:lnTo>
                  <a:lnTo>
                    <a:pt x="8" y="38"/>
                  </a:lnTo>
                  <a:lnTo>
                    <a:pt x="7" y="38"/>
                  </a:lnTo>
                  <a:lnTo>
                    <a:pt x="7" y="37"/>
                  </a:lnTo>
                  <a:lnTo>
                    <a:pt x="5" y="37"/>
                  </a:lnTo>
                  <a:lnTo>
                    <a:pt x="5" y="35"/>
                  </a:lnTo>
                  <a:lnTo>
                    <a:pt x="3" y="35"/>
                  </a:lnTo>
                  <a:lnTo>
                    <a:pt x="3" y="33"/>
                  </a:lnTo>
                  <a:lnTo>
                    <a:pt x="1" y="31"/>
                  </a:lnTo>
                  <a:lnTo>
                    <a:pt x="1" y="30"/>
                  </a:lnTo>
                  <a:lnTo>
                    <a:pt x="0" y="28"/>
                  </a:lnTo>
                  <a:lnTo>
                    <a:pt x="0" y="26"/>
                  </a:lnTo>
                  <a:lnTo>
                    <a:pt x="0" y="24"/>
                  </a:lnTo>
                  <a:lnTo>
                    <a:pt x="0" y="23"/>
                  </a:lnTo>
                  <a:lnTo>
                    <a:pt x="0" y="21"/>
                  </a:lnTo>
                  <a:lnTo>
                    <a:pt x="0" y="19"/>
                  </a:lnTo>
                  <a:lnTo>
                    <a:pt x="0" y="17"/>
                  </a:lnTo>
                  <a:lnTo>
                    <a:pt x="0" y="16"/>
                  </a:lnTo>
                  <a:lnTo>
                    <a:pt x="0" y="14"/>
                  </a:lnTo>
                  <a:lnTo>
                    <a:pt x="1" y="12"/>
                  </a:lnTo>
                  <a:lnTo>
                    <a:pt x="1" y="11"/>
                  </a:lnTo>
                  <a:lnTo>
                    <a:pt x="3" y="9"/>
                  </a:lnTo>
                  <a:lnTo>
                    <a:pt x="3" y="7"/>
                  </a:lnTo>
                  <a:lnTo>
                    <a:pt x="5" y="7"/>
                  </a:lnTo>
                  <a:lnTo>
                    <a:pt x="7" y="5"/>
                  </a:lnTo>
                  <a:lnTo>
                    <a:pt x="7" y="4"/>
                  </a:lnTo>
                  <a:lnTo>
                    <a:pt x="8" y="4"/>
                  </a:lnTo>
                  <a:lnTo>
                    <a:pt x="10" y="2"/>
                  </a:lnTo>
                  <a:lnTo>
                    <a:pt x="12" y="2"/>
                  </a:lnTo>
                  <a:lnTo>
                    <a:pt x="14" y="2"/>
                  </a:lnTo>
                  <a:lnTo>
                    <a:pt x="15" y="0"/>
                  </a:lnTo>
                  <a:lnTo>
                    <a:pt x="17" y="0"/>
                  </a:lnTo>
                  <a:lnTo>
                    <a:pt x="19" y="0"/>
                  </a:lnTo>
                  <a:lnTo>
                    <a:pt x="2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36" name="Freeform 412"/>
            <p:cNvSpPr>
              <a:spLocks/>
            </p:cNvSpPr>
            <p:nvPr/>
          </p:nvSpPr>
          <p:spPr bwMode="auto">
            <a:xfrm>
              <a:off x="5581" y="1639"/>
              <a:ext cx="12" cy="14"/>
            </a:xfrm>
            <a:custGeom>
              <a:avLst/>
              <a:gdLst>
                <a:gd name="T0" fmla="*/ 7 w 12"/>
                <a:gd name="T1" fmla="*/ 0 h 14"/>
                <a:gd name="T2" fmla="*/ 7 w 12"/>
                <a:gd name="T3" fmla="*/ 2 h 14"/>
                <a:gd name="T4" fmla="*/ 8 w 12"/>
                <a:gd name="T5" fmla="*/ 2 h 14"/>
                <a:gd name="T6" fmla="*/ 10 w 12"/>
                <a:gd name="T7" fmla="*/ 2 h 14"/>
                <a:gd name="T8" fmla="*/ 10 w 12"/>
                <a:gd name="T9" fmla="*/ 3 h 14"/>
                <a:gd name="T10" fmla="*/ 12 w 12"/>
                <a:gd name="T11" fmla="*/ 3 h 14"/>
                <a:gd name="T12" fmla="*/ 12 w 12"/>
                <a:gd name="T13" fmla="*/ 5 h 14"/>
                <a:gd name="T14" fmla="*/ 12 w 12"/>
                <a:gd name="T15" fmla="*/ 7 h 14"/>
                <a:gd name="T16" fmla="*/ 12 w 12"/>
                <a:gd name="T17" fmla="*/ 9 h 14"/>
                <a:gd name="T18" fmla="*/ 12 w 12"/>
                <a:gd name="T19" fmla="*/ 10 h 14"/>
                <a:gd name="T20" fmla="*/ 10 w 12"/>
                <a:gd name="T21" fmla="*/ 10 h 14"/>
                <a:gd name="T22" fmla="*/ 10 w 12"/>
                <a:gd name="T23" fmla="*/ 12 h 14"/>
                <a:gd name="T24" fmla="*/ 8 w 12"/>
                <a:gd name="T25" fmla="*/ 12 h 14"/>
                <a:gd name="T26" fmla="*/ 8 w 12"/>
                <a:gd name="T27" fmla="*/ 14 h 14"/>
                <a:gd name="T28" fmla="*/ 7 w 12"/>
                <a:gd name="T29" fmla="*/ 14 h 14"/>
                <a:gd name="T30" fmla="*/ 5 w 12"/>
                <a:gd name="T31" fmla="*/ 14 h 14"/>
                <a:gd name="T32" fmla="*/ 5 w 12"/>
                <a:gd name="T33" fmla="*/ 12 h 14"/>
                <a:gd name="T34" fmla="*/ 3 w 12"/>
                <a:gd name="T35" fmla="*/ 12 h 14"/>
                <a:gd name="T36" fmla="*/ 1 w 12"/>
                <a:gd name="T37" fmla="*/ 12 h 14"/>
                <a:gd name="T38" fmla="*/ 1 w 12"/>
                <a:gd name="T39" fmla="*/ 10 h 14"/>
                <a:gd name="T40" fmla="*/ 0 w 12"/>
                <a:gd name="T41" fmla="*/ 10 h 14"/>
                <a:gd name="T42" fmla="*/ 0 w 12"/>
                <a:gd name="T43" fmla="*/ 9 h 14"/>
                <a:gd name="T44" fmla="*/ 0 w 12"/>
                <a:gd name="T45" fmla="*/ 7 h 14"/>
                <a:gd name="T46" fmla="*/ 0 w 12"/>
                <a:gd name="T47" fmla="*/ 5 h 14"/>
                <a:gd name="T48" fmla="*/ 1 w 12"/>
                <a:gd name="T49" fmla="*/ 3 h 14"/>
                <a:gd name="T50" fmla="*/ 1 w 12"/>
                <a:gd name="T51" fmla="*/ 2 h 14"/>
                <a:gd name="T52" fmla="*/ 3 w 12"/>
                <a:gd name="T53" fmla="*/ 2 h 14"/>
                <a:gd name="T54" fmla="*/ 5 w 12"/>
                <a:gd name="T55" fmla="*/ 2 h 14"/>
                <a:gd name="T56" fmla="*/ 5 w 12"/>
                <a:gd name="T57" fmla="*/ 0 h 14"/>
                <a:gd name="T58" fmla="*/ 7 w 12"/>
                <a:gd name="T5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14">
                  <a:moveTo>
                    <a:pt x="7" y="0"/>
                  </a:moveTo>
                  <a:lnTo>
                    <a:pt x="7" y="2"/>
                  </a:lnTo>
                  <a:lnTo>
                    <a:pt x="8" y="2"/>
                  </a:lnTo>
                  <a:lnTo>
                    <a:pt x="10" y="2"/>
                  </a:lnTo>
                  <a:lnTo>
                    <a:pt x="10" y="3"/>
                  </a:lnTo>
                  <a:lnTo>
                    <a:pt x="12" y="3"/>
                  </a:lnTo>
                  <a:lnTo>
                    <a:pt x="12" y="5"/>
                  </a:lnTo>
                  <a:lnTo>
                    <a:pt x="12" y="7"/>
                  </a:lnTo>
                  <a:lnTo>
                    <a:pt x="12" y="9"/>
                  </a:lnTo>
                  <a:lnTo>
                    <a:pt x="12" y="10"/>
                  </a:lnTo>
                  <a:lnTo>
                    <a:pt x="10" y="10"/>
                  </a:lnTo>
                  <a:lnTo>
                    <a:pt x="10" y="12"/>
                  </a:lnTo>
                  <a:lnTo>
                    <a:pt x="8" y="12"/>
                  </a:lnTo>
                  <a:lnTo>
                    <a:pt x="8" y="14"/>
                  </a:lnTo>
                  <a:lnTo>
                    <a:pt x="7" y="14"/>
                  </a:lnTo>
                  <a:lnTo>
                    <a:pt x="5" y="14"/>
                  </a:lnTo>
                  <a:lnTo>
                    <a:pt x="5" y="12"/>
                  </a:lnTo>
                  <a:lnTo>
                    <a:pt x="3" y="12"/>
                  </a:lnTo>
                  <a:lnTo>
                    <a:pt x="1" y="12"/>
                  </a:lnTo>
                  <a:lnTo>
                    <a:pt x="1" y="10"/>
                  </a:lnTo>
                  <a:lnTo>
                    <a:pt x="0" y="10"/>
                  </a:lnTo>
                  <a:lnTo>
                    <a:pt x="0" y="9"/>
                  </a:lnTo>
                  <a:lnTo>
                    <a:pt x="0" y="7"/>
                  </a:lnTo>
                  <a:lnTo>
                    <a:pt x="0" y="5"/>
                  </a:lnTo>
                  <a:lnTo>
                    <a:pt x="1" y="3"/>
                  </a:lnTo>
                  <a:lnTo>
                    <a:pt x="1" y="2"/>
                  </a:lnTo>
                  <a:lnTo>
                    <a:pt x="3" y="2"/>
                  </a:lnTo>
                  <a:lnTo>
                    <a:pt x="5" y="2"/>
                  </a:lnTo>
                  <a:lnTo>
                    <a:pt x="5" y="0"/>
                  </a:lnTo>
                  <a:lnTo>
                    <a:pt x="7"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37" name="Freeform 413"/>
            <p:cNvSpPr>
              <a:spLocks/>
            </p:cNvSpPr>
            <p:nvPr/>
          </p:nvSpPr>
          <p:spPr bwMode="auto">
            <a:xfrm>
              <a:off x="5582" y="1641"/>
              <a:ext cx="9" cy="10"/>
            </a:xfrm>
            <a:custGeom>
              <a:avLst/>
              <a:gdLst>
                <a:gd name="T0" fmla="*/ 6 w 9"/>
                <a:gd name="T1" fmla="*/ 0 h 10"/>
                <a:gd name="T2" fmla="*/ 6 w 9"/>
                <a:gd name="T3" fmla="*/ 1 h 10"/>
                <a:gd name="T4" fmla="*/ 7 w 9"/>
                <a:gd name="T5" fmla="*/ 1 h 10"/>
                <a:gd name="T6" fmla="*/ 9 w 9"/>
                <a:gd name="T7" fmla="*/ 1 h 10"/>
                <a:gd name="T8" fmla="*/ 9 w 9"/>
                <a:gd name="T9" fmla="*/ 3 h 10"/>
                <a:gd name="T10" fmla="*/ 9 w 9"/>
                <a:gd name="T11" fmla="*/ 5 h 10"/>
                <a:gd name="T12" fmla="*/ 9 w 9"/>
                <a:gd name="T13" fmla="*/ 7 h 10"/>
                <a:gd name="T14" fmla="*/ 9 w 9"/>
                <a:gd name="T15" fmla="*/ 8 h 10"/>
                <a:gd name="T16" fmla="*/ 7 w 9"/>
                <a:gd name="T17" fmla="*/ 8 h 10"/>
                <a:gd name="T18" fmla="*/ 6 w 9"/>
                <a:gd name="T19" fmla="*/ 10 h 10"/>
                <a:gd name="T20" fmla="*/ 4 w 9"/>
                <a:gd name="T21" fmla="*/ 10 h 10"/>
                <a:gd name="T22" fmla="*/ 4 w 9"/>
                <a:gd name="T23" fmla="*/ 8 h 10"/>
                <a:gd name="T24" fmla="*/ 2 w 9"/>
                <a:gd name="T25" fmla="*/ 8 h 10"/>
                <a:gd name="T26" fmla="*/ 0 w 9"/>
                <a:gd name="T27" fmla="*/ 7 h 10"/>
                <a:gd name="T28" fmla="*/ 0 w 9"/>
                <a:gd name="T29" fmla="*/ 5 h 10"/>
                <a:gd name="T30" fmla="*/ 0 w 9"/>
                <a:gd name="T31" fmla="*/ 3 h 10"/>
                <a:gd name="T32" fmla="*/ 2 w 9"/>
                <a:gd name="T33" fmla="*/ 3 h 10"/>
                <a:gd name="T34" fmla="*/ 2 w 9"/>
                <a:gd name="T35" fmla="*/ 1 h 10"/>
                <a:gd name="T36" fmla="*/ 4 w 9"/>
                <a:gd name="T37" fmla="*/ 1 h 10"/>
                <a:gd name="T38" fmla="*/ 4 w 9"/>
                <a:gd name="T39" fmla="*/ 0 h 10"/>
                <a:gd name="T40" fmla="*/ 6 w 9"/>
                <a:gd name="T4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10">
                  <a:moveTo>
                    <a:pt x="6" y="0"/>
                  </a:moveTo>
                  <a:lnTo>
                    <a:pt x="6" y="1"/>
                  </a:lnTo>
                  <a:lnTo>
                    <a:pt x="7" y="1"/>
                  </a:lnTo>
                  <a:lnTo>
                    <a:pt x="9" y="1"/>
                  </a:lnTo>
                  <a:lnTo>
                    <a:pt x="9" y="3"/>
                  </a:lnTo>
                  <a:lnTo>
                    <a:pt x="9" y="5"/>
                  </a:lnTo>
                  <a:lnTo>
                    <a:pt x="9" y="7"/>
                  </a:lnTo>
                  <a:lnTo>
                    <a:pt x="9" y="8"/>
                  </a:lnTo>
                  <a:lnTo>
                    <a:pt x="7" y="8"/>
                  </a:lnTo>
                  <a:lnTo>
                    <a:pt x="6" y="10"/>
                  </a:lnTo>
                  <a:lnTo>
                    <a:pt x="4" y="10"/>
                  </a:lnTo>
                  <a:lnTo>
                    <a:pt x="4" y="8"/>
                  </a:lnTo>
                  <a:lnTo>
                    <a:pt x="2" y="8"/>
                  </a:lnTo>
                  <a:lnTo>
                    <a:pt x="0" y="7"/>
                  </a:lnTo>
                  <a:lnTo>
                    <a:pt x="0" y="5"/>
                  </a:lnTo>
                  <a:lnTo>
                    <a:pt x="0" y="3"/>
                  </a:lnTo>
                  <a:lnTo>
                    <a:pt x="2" y="3"/>
                  </a:lnTo>
                  <a:lnTo>
                    <a:pt x="2" y="1"/>
                  </a:lnTo>
                  <a:lnTo>
                    <a:pt x="4" y="1"/>
                  </a:lnTo>
                  <a:lnTo>
                    <a:pt x="4" y="0"/>
                  </a:lnTo>
                  <a:lnTo>
                    <a:pt x="6"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38" name="Freeform 414"/>
            <p:cNvSpPr>
              <a:spLocks/>
            </p:cNvSpPr>
            <p:nvPr/>
          </p:nvSpPr>
          <p:spPr bwMode="auto">
            <a:xfrm>
              <a:off x="5586" y="1625"/>
              <a:ext cx="2" cy="16"/>
            </a:xfrm>
            <a:custGeom>
              <a:avLst/>
              <a:gdLst>
                <a:gd name="T0" fmla="*/ 2 w 2"/>
                <a:gd name="T1" fmla="*/ 16 h 16"/>
                <a:gd name="T2" fmla="*/ 2 w 2"/>
                <a:gd name="T3" fmla="*/ 14 h 16"/>
                <a:gd name="T4" fmla="*/ 0 w 2"/>
                <a:gd name="T5" fmla="*/ 14 h 16"/>
                <a:gd name="T6" fmla="*/ 0 w 2"/>
                <a:gd name="T7" fmla="*/ 12 h 16"/>
                <a:gd name="T8" fmla="*/ 0 w 2"/>
                <a:gd name="T9" fmla="*/ 11 h 16"/>
                <a:gd name="T10" fmla="*/ 0 w 2"/>
                <a:gd name="T11" fmla="*/ 9 h 16"/>
                <a:gd name="T12" fmla="*/ 0 w 2"/>
                <a:gd name="T13" fmla="*/ 7 h 16"/>
                <a:gd name="T14" fmla="*/ 0 w 2"/>
                <a:gd name="T15" fmla="*/ 5 h 16"/>
                <a:gd name="T16" fmla="*/ 2 w 2"/>
                <a:gd name="T17" fmla="*/ 5 h 16"/>
                <a:gd name="T18" fmla="*/ 2 w 2"/>
                <a:gd name="T19" fmla="*/ 4 h 16"/>
                <a:gd name="T20" fmla="*/ 2 w 2"/>
                <a:gd name="T21" fmla="*/ 2 h 16"/>
                <a:gd name="T22" fmla="*/ 2 w 2"/>
                <a:gd name="T23" fmla="*/ 0 h 16"/>
                <a:gd name="T24" fmla="*/ 2 w 2"/>
                <a:gd name="T25" fmla="*/ 2 h 16"/>
                <a:gd name="T26" fmla="*/ 2 w 2"/>
                <a:gd name="T27" fmla="*/ 4 h 16"/>
                <a:gd name="T28" fmla="*/ 2 w 2"/>
                <a:gd name="T29" fmla="*/ 5 h 16"/>
                <a:gd name="T30" fmla="*/ 2 w 2"/>
                <a:gd name="T31" fmla="*/ 7 h 16"/>
                <a:gd name="T32" fmla="*/ 2 w 2"/>
                <a:gd name="T33" fmla="*/ 9 h 16"/>
                <a:gd name="T34" fmla="*/ 2 w 2"/>
                <a:gd name="T35" fmla="*/ 11 h 16"/>
                <a:gd name="T36" fmla="*/ 2 w 2"/>
                <a:gd name="T37" fmla="*/ 12 h 16"/>
                <a:gd name="T38" fmla="*/ 2 w 2"/>
                <a:gd name="T39" fmla="*/ 14 h 16"/>
                <a:gd name="T40" fmla="*/ 2 w 2"/>
                <a:gd name="T4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 h="16">
                  <a:moveTo>
                    <a:pt x="2" y="16"/>
                  </a:moveTo>
                  <a:lnTo>
                    <a:pt x="2" y="14"/>
                  </a:lnTo>
                  <a:lnTo>
                    <a:pt x="0" y="14"/>
                  </a:lnTo>
                  <a:lnTo>
                    <a:pt x="0" y="12"/>
                  </a:lnTo>
                  <a:lnTo>
                    <a:pt x="0" y="11"/>
                  </a:lnTo>
                  <a:lnTo>
                    <a:pt x="0" y="9"/>
                  </a:lnTo>
                  <a:lnTo>
                    <a:pt x="0" y="7"/>
                  </a:lnTo>
                  <a:lnTo>
                    <a:pt x="0" y="5"/>
                  </a:lnTo>
                  <a:lnTo>
                    <a:pt x="2" y="5"/>
                  </a:lnTo>
                  <a:lnTo>
                    <a:pt x="2" y="4"/>
                  </a:lnTo>
                  <a:lnTo>
                    <a:pt x="2" y="2"/>
                  </a:lnTo>
                  <a:lnTo>
                    <a:pt x="2" y="0"/>
                  </a:lnTo>
                  <a:lnTo>
                    <a:pt x="2" y="2"/>
                  </a:lnTo>
                  <a:lnTo>
                    <a:pt x="2" y="4"/>
                  </a:lnTo>
                  <a:lnTo>
                    <a:pt x="2" y="5"/>
                  </a:lnTo>
                  <a:lnTo>
                    <a:pt x="2" y="7"/>
                  </a:lnTo>
                  <a:lnTo>
                    <a:pt x="2" y="9"/>
                  </a:lnTo>
                  <a:lnTo>
                    <a:pt x="2" y="11"/>
                  </a:lnTo>
                  <a:lnTo>
                    <a:pt x="2" y="12"/>
                  </a:lnTo>
                  <a:lnTo>
                    <a:pt x="2" y="14"/>
                  </a:lnTo>
                  <a:lnTo>
                    <a:pt x="2" y="16"/>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39" name="Freeform 415"/>
            <p:cNvSpPr>
              <a:spLocks/>
            </p:cNvSpPr>
            <p:nvPr/>
          </p:nvSpPr>
          <p:spPr bwMode="auto">
            <a:xfrm>
              <a:off x="5582" y="1625"/>
              <a:ext cx="4" cy="16"/>
            </a:xfrm>
            <a:custGeom>
              <a:avLst/>
              <a:gdLst>
                <a:gd name="T0" fmla="*/ 4 w 4"/>
                <a:gd name="T1" fmla="*/ 16 h 16"/>
                <a:gd name="T2" fmla="*/ 4 w 4"/>
                <a:gd name="T3" fmla="*/ 14 h 16"/>
                <a:gd name="T4" fmla="*/ 2 w 4"/>
                <a:gd name="T5" fmla="*/ 12 h 16"/>
                <a:gd name="T6" fmla="*/ 2 w 4"/>
                <a:gd name="T7" fmla="*/ 11 h 16"/>
                <a:gd name="T8" fmla="*/ 2 w 4"/>
                <a:gd name="T9" fmla="*/ 9 h 16"/>
                <a:gd name="T10" fmla="*/ 2 w 4"/>
                <a:gd name="T11" fmla="*/ 7 h 16"/>
                <a:gd name="T12" fmla="*/ 2 w 4"/>
                <a:gd name="T13" fmla="*/ 5 h 16"/>
                <a:gd name="T14" fmla="*/ 2 w 4"/>
                <a:gd name="T15" fmla="*/ 4 h 16"/>
                <a:gd name="T16" fmla="*/ 0 w 4"/>
                <a:gd name="T17" fmla="*/ 2 h 16"/>
                <a:gd name="T18" fmla="*/ 0 w 4"/>
                <a:gd name="T19" fmla="*/ 0 h 16"/>
                <a:gd name="T20" fmla="*/ 2 w 4"/>
                <a:gd name="T21" fmla="*/ 2 h 16"/>
                <a:gd name="T22" fmla="*/ 2 w 4"/>
                <a:gd name="T23" fmla="*/ 4 h 16"/>
                <a:gd name="T24" fmla="*/ 2 w 4"/>
                <a:gd name="T25" fmla="*/ 5 h 16"/>
                <a:gd name="T26" fmla="*/ 2 w 4"/>
                <a:gd name="T27" fmla="*/ 7 h 16"/>
                <a:gd name="T28" fmla="*/ 4 w 4"/>
                <a:gd name="T29" fmla="*/ 9 h 16"/>
                <a:gd name="T30" fmla="*/ 4 w 4"/>
                <a:gd name="T31" fmla="*/ 11 h 16"/>
                <a:gd name="T32" fmla="*/ 4 w 4"/>
                <a:gd name="T33" fmla="*/ 12 h 16"/>
                <a:gd name="T34" fmla="*/ 4 w 4"/>
                <a:gd name="T35" fmla="*/ 14 h 16"/>
                <a:gd name="T36" fmla="*/ 4 w 4"/>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6">
                  <a:moveTo>
                    <a:pt x="4" y="16"/>
                  </a:moveTo>
                  <a:lnTo>
                    <a:pt x="4" y="14"/>
                  </a:lnTo>
                  <a:lnTo>
                    <a:pt x="2" y="12"/>
                  </a:lnTo>
                  <a:lnTo>
                    <a:pt x="2" y="11"/>
                  </a:lnTo>
                  <a:lnTo>
                    <a:pt x="2" y="9"/>
                  </a:lnTo>
                  <a:lnTo>
                    <a:pt x="2" y="7"/>
                  </a:lnTo>
                  <a:lnTo>
                    <a:pt x="2" y="5"/>
                  </a:lnTo>
                  <a:lnTo>
                    <a:pt x="2" y="4"/>
                  </a:lnTo>
                  <a:lnTo>
                    <a:pt x="0" y="2"/>
                  </a:lnTo>
                  <a:lnTo>
                    <a:pt x="0" y="0"/>
                  </a:lnTo>
                  <a:lnTo>
                    <a:pt x="2" y="2"/>
                  </a:lnTo>
                  <a:lnTo>
                    <a:pt x="2" y="4"/>
                  </a:lnTo>
                  <a:lnTo>
                    <a:pt x="2" y="5"/>
                  </a:lnTo>
                  <a:lnTo>
                    <a:pt x="2" y="7"/>
                  </a:lnTo>
                  <a:lnTo>
                    <a:pt x="4" y="9"/>
                  </a:lnTo>
                  <a:lnTo>
                    <a:pt x="4" y="11"/>
                  </a:lnTo>
                  <a:lnTo>
                    <a:pt x="4" y="12"/>
                  </a:lnTo>
                  <a:lnTo>
                    <a:pt x="4" y="14"/>
                  </a:lnTo>
                  <a:lnTo>
                    <a:pt x="4" y="16"/>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40" name="Freeform 416"/>
            <p:cNvSpPr>
              <a:spLocks/>
            </p:cNvSpPr>
            <p:nvPr/>
          </p:nvSpPr>
          <p:spPr bwMode="auto">
            <a:xfrm>
              <a:off x="5579" y="1627"/>
              <a:ext cx="5" cy="14"/>
            </a:xfrm>
            <a:custGeom>
              <a:avLst/>
              <a:gdLst>
                <a:gd name="T0" fmla="*/ 5 w 5"/>
                <a:gd name="T1" fmla="*/ 14 h 14"/>
                <a:gd name="T2" fmla="*/ 5 w 5"/>
                <a:gd name="T3" fmla="*/ 12 h 14"/>
                <a:gd name="T4" fmla="*/ 3 w 5"/>
                <a:gd name="T5" fmla="*/ 10 h 14"/>
                <a:gd name="T6" fmla="*/ 3 w 5"/>
                <a:gd name="T7" fmla="*/ 9 h 14"/>
                <a:gd name="T8" fmla="*/ 3 w 5"/>
                <a:gd name="T9" fmla="*/ 7 h 14"/>
                <a:gd name="T10" fmla="*/ 2 w 5"/>
                <a:gd name="T11" fmla="*/ 7 h 14"/>
                <a:gd name="T12" fmla="*/ 2 w 5"/>
                <a:gd name="T13" fmla="*/ 5 h 14"/>
                <a:gd name="T14" fmla="*/ 2 w 5"/>
                <a:gd name="T15" fmla="*/ 3 h 14"/>
                <a:gd name="T16" fmla="*/ 2 w 5"/>
                <a:gd name="T17" fmla="*/ 2 h 14"/>
                <a:gd name="T18" fmla="*/ 0 w 5"/>
                <a:gd name="T19" fmla="*/ 2 h 14"/>
                <a:gd name="T20" fmla="*/ 0 w 5"/>
                <a:gd name="T21" fmla="*/ 0 h 14"/>
                <a:gd name="T22" fmla="*/ 0 w 5"/>
                <a:gd name="T23" fmla="*/ 2 h 14"/>
                <a:gd name="T24" fmla="*/ 2 w 5"/>
                <a:gd name="T25" fmla="*/ 2 h 14"/>
                <a:gd name="T26" fmla="*/ 2 w 5"/>
                <a:gd name="T27" fmla="*/ 3 h 14"/>
                <a:gd name="T28" fmla="*/ 2 w 5"/>
                <a:gd name="T29" fmla="*/ 5 h 14"/>
                <a:gd name="T30" fmla="*/ 3 w 5"/>
                <a:gd name="T31" fmla="*/ 5 h 14"/>
                <a:gd name="T32" fmla="*/ 3 w 5"/>
                <a:gd name="T33" fmla="*/ 7 h 14"/>
                <a:gd name="T34" fmla="*/ 3 w 5"/>
                <a:gd name="T35" fmla="*/ 9 h 14"/>
                <a:gd name="T36" fmla="*/ 5 w 5"/>
                <a:gd name="T37" fmla="*/ 9 h 14"/>
                <a:gd name="T38" fmla="*/ 5 w 5"/>
                <a:gd name="T39" fmla="*/ 10 h 14"/>
                <a:gd name="T40" fmla="*/ 5 w 5"/>
                <a:gd name="T41" fmla="*/ 12 h 14"/>
                <a:gd name="T42" fmla="*/ 5 w 5"/>
                <a:gd name="T4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14">
                  <a:moveTo>
                    <a:pt x="5" y="14"/>
                  </a:moveTo>
                  <a:lnTo>
                    <a:pt x="5" y="12"/>
                  </a:lnTo>
                  <a:lnTo>
                    <a:pt x="3" y="10"/>
                  </a:lnTo>
                  <a:lnTo>
                    <a:pt x="3" y="9"/>
                  </a:lnTo>
                  <a:lnTo>
                    <a:pt x="3" y="7"/>
                  </a:lnTo>
                  <a:lnTo>
                    <a:pt x="2" y="7"/>
                  </a:lnTo>
                  <a:lnTo>
                    <a:pt x="2" y="5"/>
                  </a:lnTo>
                  <a:lnTo>
                    <a:pt x="2" y="3"/>
                  </a:lnTo>
                  <a:lnTo>
                    <a:pt x="2" y="2"/>
                  </a:lnTo>
                  <a:lnTo>
                    <a:pt x="0" y="2"/>
                  </a:lnTo>
                  <a:lnTo>
                    <a:pt x="0" y="0"/>
                  </a:lnTo>
                  <a:lnTo>
                    <a:pt x="0" y="2"/>
                  </a:lnTo>
                  <a:lnTo>
                    <a:pt x="2" y="2"/>
                  </a:lnTo>
                  <a:lnTo>
                    <a:pt x="2" y="3"/>
                  </a:lnTo>
                  <a:lnTo>
                    <a:pt x="2" y="5"/>
                  </a:lnTo>
                  <a:lnTo>
                    <a:pt x="3" y="5"/>
                  </a:lnTo>
                  <a:lnTo>
                    <a:pt x="3" y="7"/>
                  </a:lnTo>
                  <a:lnTo>
                    <a:pt x="3" y="9"/>
                  </a:lnTo>
                  <a:lnTo>
                    <a:pt x="5" y="9"/>
                  </a:lnTo>
                  <a:lnTo>
                    <a:pt x="5" y="10"/>
                  </a:lnTo>
                  <a:lnTo>
                    <a:pt x="5" y="12"/>
                  </a:lnTo>
                  <a:lnTo>
                    <a:pt x="5" y="14"/>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41" name="Freeform 417"/>
            <p:cNvSpPr>
              <a:spLocks/>
            </p:cNvSpPr>
            <p:nvPr/>
          </p:nvSpPr>
          <p:spPr bwMode="auto">
            <a:xfrm>
              <a:off x="5575" y="1629"/>
              <a:ext cx="9" cy="12"/>
            </a:xfrm>
            <a:custGeom>
              <a:avLst/>
              <a:gdLst>
                <a:gd name="T0" fmla="*/ 9 w 9"/>
                <a:gd name="T1" fmla="*/ 12 h 12"/>
                <a:gd name="T2" fmla="*/ 7 w 9"/>
                <a:gd name="T3" fmla="*/ 12 h 12"/>
                <a:gd name="T4" fmla="*/ 7 w 9"/>
                <a:gd name="T5" fmla="*/ 10 h 12"/>
                <a:gd name="T6" fmla="*/ 6 w 9"/>
                <a:gd name="T7" fmla="*/ 10 h 12"/>
                <a:gd name="T8" fmla="*/ 6 w 9"/>
                <a:gd name="T9" fmla="*/ 8 h 12"/>
                <a:gd name="T10" fmla="*/ 4 w 9"/>
                <a:gd name="T11" fmla="*/ 7 h 12"/>
                <a:gd name="T12" fmla="*/ 4 w 9"/>
                <a:gd name="T13" fmla="*/ 5 h 12"/>
                <a:gd name="T14" fmla="*/ 2 w 9"/>
                <a:gd name="T15" fmla="*/ 3 h 12"/>
                <a:gd name="T16" fmla="*/ 2 w 9"/>
                <a:gd name="T17" fmla="*/ 1 h 12"/>
                <a:gd name="T18" fmla="*/ 0 w 9"/>
                <a:gd name="T19" fmla="*/ 1 h 12"/>
                <a:gd name="T20" fmla="*/ 0 w 9"/>
                <a:gd name="T21" fmla="*/ 0 h 12"/>
                <a:gd name="T22" fmla="*/ 2 w 9"/>
                <a:gd name="T23" fmla="*/ 1 h 12"/>
                <a:gd name="T24" fmla="*/ 2 w 9"/>
                <a:gd name="T25" fmla="*/ 3 h 12"/>
                <a:gd name="T26" fmla="*/ 4 w 9"/>
                <a:gd name="T27" fmla="*/ 3 h 12"/>
                <a:gd name="T28" fmla="*/ 4 w 9"/>
                <a:gd name="T29" fmla="*/ 5 h 12"/>
                <a:gd name="T30" fmla="*/ 6 w 9"/>
                <a:gd name="T31" fmla="*/ 5 h 12"/>
                <a:gd name="T32" fmla="*/ 6 w 9"/>
                <a:gd name="T33" fmla="*/ 7 h 12"/>
                <a:gd name="T34" fmla="*/ 6 w 9"/>
                <a:gd name="T35" fmla="*/ 8 h 12"/>
                <a:gd name="T36" fmla="*/ 7 w 9"/>
                <a:gd name="T37" fmla="*/ 8 h 12"/>
                <a:gd name="T38" fmla="*/ 7 w 9"/>
                <a:gd name="T39" fmla="*/ 10 h 12"/>
                <a:gd name="T40" fmla="*/ 9 w 9"/>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12">
                  <a:moveTo>
                    <a:pt x="9" y="12"/>
                  </a:moveTo>
                  <a:lnTo>
                    <a:pt x="7" y="12"/>
                  </a:lnTo>
                  <a:lnTo>
                    <a:pt x="7" y="10"/>
                  </a:lnTo>
                  <a:lnTo>
                    <a:pt x="6" y="10"/>
                  </a:lnTo>
                  <a:lnTo>
                    <a:pt x="6" y="8"/>
                  </a:lnTo>
                  <a:lnTo>
                    <a:pt x="4" y="7"/>
                  </a:lnTo>
                  <a:lnTo>
                    <a:pt x="4" y="5"/>
                  </a:lnTo>
                  <a:lnTo>
                    <a:pt x="2" y="3"/>
                  </a:lnTo>
                  <a:lnTo>
                    <a:pt x="2" y="1"/>
                  </a:lnTo>
                  <a:lnTo>
                    <a:pt x="0" y="1"/>
                  </a:lnTo>
                  <a:lnTo>
                    <a:pt x="0" y="0"/>
                  </a:lnTo>
                  <a:lnTo>
                    <a:pt x="2" y="1"/>
                  </a:lnTo>
                  <a:lnTo>
                    <a:pt x="2" y="3"/>
                  </a:lnTo>
                  <a:lnTo>
                    <a:pt x="4" y="3"/>
                  </a:lnTo>
                  <a:lnTo>
                    <a:pt x="4" y="5"/>
                  </a:lnTo>
                  <a:lnTo>
                    <a:pt x="6" y="5"/>
                  </a:lnTo>
                  <a:lnTo>
                    <a:pt x="6" y="7"/>
                  </a:lnTo>
                  <a:lnTo>
                    <a:pt x="6" y="8"/>
                  </a:lnTo>
                  <a:lnTo>
                    <a:pt x="7" y="8"/>
                  </a:lnTo>
                  <a:lnTo>
                    <a:pt x="7" y="10"/>
                  </a:lnTo>
                  <a:lnTo>
                    <a:pt x="9" y="12"/>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42" name="Freeform 418"/>
            <p:cNvSpPr>
              <a:spLocks/>
            </p:cNvSpPr>
            <p:nvPr/>
          </p:nvSpPr>
          <p:spPr bwMode="auto">
            <a:xfrm>
              <a:off x="5572" y="1632"/>
              <a:ext cx="10" cy="10"/>
            </a:xfrm>
            <a:custGeom>
              <a:avLst/>
              <a:gdLst>
                <a:gd name="T0" fmla="*/ 10 w 10"/>
                <a:gd name="T1" fmla="*/ 10 h 10"/>
                <a:gd name="T2" fmla="*/ 10 w 10"/>
                <a:gd name="T3" fmla="*/ 9 h 10"/>
                <a:gd name="T4" fmla="*/ 9 w 10"/>
                <a:gd name="T5" fmla="*/ 9 h 10"/>
                <a:gd name="T6" fmla="*/ 7 w 10"/>
                <a:gd name="T7" fmla="*/ 7 h 10"/>
                <a:gd name="T8" fmla="*/ 7 w 10"/>
                <a:gd name="T9" fmla="*/ 5 h 10"/>
                <a:gd name="T10" fmla="*/ 5 w 10"/>
                <a:gd name="T11" fmla="*/ 5 h 10"/>
                <a:gd name="T12" fmla="*/ 3 w 10"/>
                <a:gd name="T13" fmla="*/ 4 h 10"/>
                <a:gd name="T14" fmla="*/ 3 w 10"/>
                <a:gd name="T15" fmla="*/ 2 h 10"/>
                <a:gd name="T16" fmla="*/ 2 w 10"/>
                <a:gd name="T17" fmla="*/ 2 h 10"/>
                <a:gd name="T18" fmla="*/ 2 w 10"/>
                <a:gd name="T19" fmla="*/ 0 h 10"/>
                <a:gd name="T20" fmla="*/ 0 w 10"/>
                <a:gd name="T21" fmla="*/ 0 h 10"/>
                <a:gd name="T22" fmla="*/ 2 w 10"/>
                <a:gd name="T23" fmla="*/ 0 h 10"/>
                <a:gd name="T24" fmla="*/ 3 w 10"/>
                <a:gd name="T25" fmla="*/ 2 h 10"/>
                <a:gd name="T26" fmla="*/ 3 w 10"/>
                <a:gd name="T27" fmla="*/ 4 h 10"/>
                <a:gd name="T28" fmla="*/ 5 w 10"/>
                <a:gd name="T29" fmla="*/ 4 h 10"/>
                <a:gd name="T30" fmla="*/ 7 w 10"/>
                <a:gd name="T31" fmla="*/ 5 h 10"/>
                <a:gd name="T32" fmla="*/ 9 w 10"/>
                <a:gd name="T33" fmla="*/ 7 h 10"/>
                <a:gd name="T34" fmla="*/ 9 w 10"/>
                <a:gd name="T35" fmla="*/ 9 h 10"/>
                <a:gd name="T36" fmla="*/ 10 w 10"/>
                <a:gd name="T37" fmla="*/ 9 h 10"/>
                <a:gd name="T38" fmla="*/ 10 w 10"/>
                <a:gd name="T3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0">
                  <a:moveTo>
                    <a:pt x="10" y="10"/>
                  </a:moveTo>
                  <a:lnTo>
                    <a:pt x="10" y="9"/>
                  </a:lnTo>
                  <a:lnTo>
                    <a:pt x="9" y="9"/>
                  </a:lnTo>
                  <a:lnTo>
                    <a:pt x="7" y="7"/>
                  </a:lnTo>
                  <a:lnTo>
                    <a:pt x="7" y="5"/>
                  </a:lnTo>
                  <a:lnTo>
                    <a:pt x="5" y="5"/>
                  </a:lnTo>
                  <a:lnTo>
                    <a:pt x="3" y="4"/>
                  </a:lnTo>
                  <a:lnTo>
                    <a:pt x="3" y="2"/>
                  </a:lnTo>
                  <a:lnTo>
                    <a:pt x="2" y="2"/>
                  </a:lnTo>
                  <a:lnTo>
                    <a:pt x="2" y="0"/>
                  </a:lnTo>
                  <a:lnTo>
                    <a:pt x="0" y="0"/>
                  </a:lnTo>
                  <a:lnTo>
                    <a:pt x="2" y="0"/>
                  </a:lnTo>
                  <a:lnTo>
                    <a:pt x="3" y="2"/>
                  </a:lnTo>
                  <a:lnTo>
                    <a:pt x="3" y="4"/>
                  </a:lnTo>
                  <a:lnTo>
                    <a:pt x="5" y="4"/>
                  </a:lnTo>
                  <a:lnTo>
                    <a:pt x="7" y="5"/>
                  </a:lnTo>
                  <a:lnTo>
                    <a:pt x="9" y="7"/>
                  </a:lnTo>
                  <a:lnTo>
                    <a:pt x="9" y="9"/>
                  </a:lnTo>
                  <a:lnTo>
                    <a:pt x="10" y="9"/>
                  </a:lnTo>
                  <a:lnTo>
                    <a:pt x="10" y="1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43" name="Freeform 419"/>
            <p:cNvSpPr>
              <a:spLocks/>
            </p:cNvSpPr>
            <p:nvPr/>
          </p:nvSpPr>
          <p:spPr bwMode="auto">
            <a:xfrm>
              <a:off x="5570" y="1634"/>
              <a:ext cx="12" cy="8"/>
            </a:xfrm>
            <a:custGeom>
              <a:avLst/>
              <a:gdLst>
                <a:gd name="T0" fmla="*/ 12 w 12"/>
                <a:gd name="T1" fmla="*/ 8 h 8"/>
                <a:gd name="T2" fmla="*/ 11 w 12"/>
                <a:gd name="T3" fmla="*/ 8 h 8"/>
                <a:gd name="T4" fmla="*/ 9 w 12"/>
                <a:gd name="T5" fmla="*/ 8 h 8"/>
                <a:gd name="T6" fmla="*/ 9 w 12"/>
                <a:gd name="T7" fmla="*/ 7 h 8"/>
                <a:gd name="T8" fmla="*/ 7 w 12"/>
                <a:gd name="T9" fmla="*/ 7 h 8"/>
                <a:gd name="T10" fmla="*/ 7 w 12"/>
                <a:gd name="T11" fmla="*/ 5 h 8"/>
                <a:gd name="T12" fmla="*/ 5 w 12"/>
                <a:gd name="T13" fmla="*/ 5 h 8"/>
                <a:gd name="T14" fmla="*/ 4 w 12"/>
                <a:gd name="T15" fmla="*/ 5 h 8"/>
                <a:gd name="T16" fmla="*/ 4 w 12"/>
                <a:gd name="T17" fmla="*/ 3 h 8"/>
                <a:gd name="T18" fmla="*/ 2 w 12"/>
                <a:gd name="T19" fmla="*/ 3 h 8"/>
                <a:gd name="T20" fmla="*/ 2 w 12"/>
                <a:gd name="T21" fmla="*/ 2 h 8"/>
                <a:gd name="T22" fmla="*/ 0 w 12"/>
                <a:gd name="T23" fmla="*/ 2 h 8"/>
                <a:gd name="T24" fmla="*/ 0 w 12"/>
                <a:gd name="T25" fmla="*/ 0 h 8"/>
                <a:gd name="T26" fmla="*/ 0 w 12"/>
                <a:gd name="T27" fmla="*/ 2 h 8"/>
                <a:gd name="T28" fmla="*/ 2 w 12"/>
                <a:gd name="T29" fmla="*/ 2 h 8"/>
                <a:gd name="T30" fmla="*/ 4 w 12"/>
                <a:gd name="T31" fmla="*/ 3 h 8"/>
                <a:gd name="T32" fmla="*/ 5 w 12"/>
                <a:gd name="T33" fmla="*/ 3 h 8"/>
                <a:gd name="T34" fmla="*/ 5 w 12"/>
                <a:gd name="T35" fmla="*/ 5 h 8"/>
                <a:gd name="T36" fmla="*/ 7 w 12"/>
                <a:gd name="T37" fmla="*/ 5 h 8"/>
                <a:gd name="T38" fmla="*/ 9 w 12"/>
                <a:gd name="T39" fmla="*/ 5 h 8"/>
                <a:gd name="T40" fmla="*/ 9 w 12"/>
                <a:gd name="T41" fmla="*/ 7 h 8"/>
                <a:gd name="T42" fmla="*/ 11 w 12"/>
                <a:gd name="T43" fmla="*/ 7 h 8"/>
                <a:gd name="T44" fmla="*/ 11 w 12"/>
                <a:gd name="T45" fmla="*/ 8 h 8"/>
                <a:gd name="T46" fmla="*/ 12 w 12"/>
                <a:gd name="T4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8">
                  <a:moveTo>
                    <a:pt x="12" y="8"/>
                  </a:moveTo>
                  <a:lnTo>
                    <a:pt x="11" y="8"/>
                  </a:lnTo>
                  <a:lnTo>
                    <a:pt x="9" y="8"/>
                  </a:lnTo>
                  <a:lnTo>
                    <a:pt x="9" y="7"/>
                  </a:lnTo>
                  <a:lnTo>
                    <a:pt x="7" y="7"/>
                  </a:lnTo>
                  <a:lnTo>
                    <a:pt x="7" y="5"/>
                  </a:lnTo>
                  <a:lnTo>
                    <a:pt x="5" y="5"/>
                  </a:lnTo>
                  <a:lnTo>
                    <a:pt x="4" y="5"/>
                  </a:lnTo>
                  <a:lnTo>
                    <a:pt x="4" y="3"/>
                  </a:lnTo>
                  <a:lnTo>
                    <a:pt x="2" y="3"/>
                  </a:lnTo>
                  <a:lnTo>
                    <a:pt x="2" y="2"/>
                  </a:lnTo>
                  <a:lnTo>
                    <a:pt x="0" y="2"/>
                  </a:lnTo>
                  <a:lnTo>
                    <a:pt x="0" y="0"/>
                  </a:lnTo>
                  <a:lnTo>
                    <a:pt x="0" y="2"/>
                  </a:lnTo>
                  <a:lnTo>
                    <a:pt x="2" y="2"/>
                  </a:lnTo>
                  <a:lnTo>
                    <a:pt x="4" y="3"/>
                  </a:lnTo>
                  <a:lnTo>
                    <a:pt x="5" y="3"/>
                  </a:lnTo>
                  <a:lnTo>
                    <a:pt x="5" y="5"/>
                  </a:lnTo>
                  <a:lnTo>
                    <a:pt x="7" y="5"/>
                  </a:lnTo>
                  <a:lnTo>
                    <a:pt x="9" y="5"/>
                  </a:lnTo>
                  <a:lnTo>
                    <a:pt x="9" y="7"/>
                  </a:lnTo>
                  <a:lnTo>
                    <a:pt x="11" y="7"/>
                  </a:lnTo>
                  <a:lnTo>
                    <a:pt x="11" y="8"/>
                  </a:lnTo>
                  <a:lnTo>
                    <a:pt x="12" y="8"/>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44" name="Freeform 420"/>
            <p:cNvSpPr>
              <a:spLocks/>
            </p:cNvSpPr>
            <p:nvPr/>
          </p:nvSpPr>
          <p:spPr bwMode="auto">
            <a:xfrm>
              <a:off x="5568" y="1637"/>
              <a:ext cx="14" cy="7"/>
            </a:xfrm>
            <a:custGeom>
              <a:avLst/>
              <a:gdLst>
                <a:gd name="T0" fmla="*/ 14 w 14"/>
                <a:gd name="T1" fmla="*/ 7 h 7"/>
                <a:gd name="T2" fmla="*/ 13 w 14"/>
                <a:gd name="T3" fmla="*/ 7 h 7"/>
                <a:gd name="T4" fmla="*/ 11 w 14"/>
                <a:gd name="T5" fmla="*/ 7 h 7"/>
                <a:gd name="T6" fmla="*/ 11 w 14"/>
                <a:gd name="T7" fmla="*/ 5 h 7"/>
                <a:gd name="T8" fmla="*/ 9 w 14"/>
                <a:gd name="T9" fmla="*/ 5 h 7"/>
                <a:gd name="T10" fmla="*/ 7 w 14"/>
                <a:gd name="T11" fmla="*/ 5 h 7"/>
                <a:gd name="T12" fmla="*/ 7 w 14"/>
                <a:gd name="T13" fmla="*/ 4 h 7"/>
                <a:gd name="T14" fmla="*/ 6 w 14"/>
                <a:gd name="T15" fmla="*/ 4 h 7"/>
                <a:gd name="T16" fmla="*/ 4 w 14"/>
                <a:gd name="T17" fmla="*/ 4 h 7"/>
                <a:gd name="T18" fmla="*/ 2 w 14"/>
                <a:gd name="T19" fmla="*/ 2 h 7"/>
                <a:gd name="T20" fmla="*/ 0 w 14"/>
                <a:gd name="T21" fmla="*/ 2 h 7"/>
                <a:gd name="T22" fmla="*/ 0 w 14"/>
                <a:gd name="T23" fmla="*/ 0 h 7"/>
                <a:gd name="T24" fmla="*/ 0 w 14"/>
                <a:gd name="T25" fmla="*/ 2 h 7"/>
                <a:gd name="T26" fmla="*/ 2 w 14"/>
                <a:gd name="T27" fmla="*/ 2 h 7"/>
                <a:gd name="T28" fmla="*/ 4 w 14"/>
                <a:gd name="T29" fmla="*/ 2 h 7"/>
                <a:gd name="T30" fmla="*/ 6 w 14"/>
                <a:gd name="T31" fmla="*/ 4 h 7"/>
                <a:gd name="T32" fmla="*/ 7 w 14"/>
                <a:gd name="T33" fmla="*/ 4 h 7"/>
                <a:gd name="T34" fmla="*/ 9 w 14"/>
                <a:gd name="T35" fmla="*/ 4 h 7"/>
                <a:gd name="T36" fmla="*/ 9 w 14"/>
                <a:gd name="T37" fmla="*/ 5 h 7"/>
                <a:gd name="T38" fmla="*/ 11 w 14"/>
                <a:gd name="T39" fmla="*/ 5 h 7"/>
                <a:gd name="T40" fmla="*/ 13 w 14"/>
                <a:gd name="T41" fmla="*/ 5 h 7"/>
                <a:gd name="T42" fmla="*/ 13 w 14"/>
                <a:gd name="T43" fmla="*/ 7 h 7"/>
                <a:gd name="T44" fmla="*/ 14 w 14"/>
                <a:gd name="T4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7">
                  <a:moveTo>
                    <a:pt x="14" y="7"/>
                  </a:moveTo>
                  <a:lnTo>
                    <a:pt x="13" y="7"/>
                  </a:lnTo>
                  <a:lnTo>
                    <a:pt x="11" y="7"/>
                  </a:lnTo>
                  <a:lnTo>
                    <a:pt x="11" y="5"/>
                  </a:lnTo>
                  <a:lnTo>
                    <a:pt x="9" y="5"/>
                  </a:lnTo>
                  <a:lnTo>
                    <a:pt x="7" y="5"/>
                  </a:lnTo>
                  <a:lnTo>
                    <a:pt x="7" y="4"/>
                  </a:lnTo>
                  <a:lnTo>
                    <a:pt x="6" y="4"/>
                  </a:lnTo>
                  <a:lnTo>
                    <a:pt x="4" y="4"/>
                  </a:lnTo>
                  <a:lnTo>
                    <a:pt x="2" y="2"/>
                  </a:lnTo>
                  <a:lnTo>
                    <a:pt x="0" y="2"/>
                  </a:lnTo>
                  <a:lnTo>
                    <a:pt x="0" y="0"/>
                  </a:lnTo>
                  <a:lnTo>
                    <a:pt x="0" y="2"/>
                  </a:lnTo>
                  <a:lnTo>
                    <a:pt x="2" y="2"/>
                  </a:lnTo>
                  <a:lnTo>
                    <a:pt x="4" y="2"/>
                  </a:lnTo>
                  <a:lnTo>
                    <a:pt x="6" y="4"/>
                  </a:lnTo>
                  <a:lnTo>
                    <a:pt x="7" y="4"/>
                  </a:lnTo>
                  <a:lnTo>
                    <a:pt x="9" y="4"/>
                  </a:lnTo>
                  <a:lnTo>
                    <a:pt x="9" y="5"/>
                  </a:lnTo>
                  <a:lnTo>
                    <a:pt x="11" y="5"/>
                  </a:lnTo>
                  <a:lnTo>
                    <a:pt x="13" y="5"/>
                  </a:lnTo>
                  <a:lnTo>
                    <a:pt x="13" y="7"/>
                  </a:lnTo>
                  <a:lnTo>
                    <a:pt x="14" y="7"/>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45" name="Freeform 421"/>
            <p:cNvSpPr>
              <a:spLocks/>
            </p:cNvSpPr>
            <p:nvPr/>
          </p:nvSpPr>
          <p:spPr bwMode="auto">
            <a:xfrm>
              <a:off x="5567" y="1642"/>
              <a:ext cx="14" cy="2"/>
            </a:xfrm>
            <a:custGeom>
              <a:avLst/>
              <a:gdLst>
                <a:gd name="T0" fmla="*/ 14 w 14"/>
                <a:gd name="T1" fmla="*/ 2 h 2"/>
                <a:gd name="T2" fmla="*/ 12 w 14"/>
                <a:gd name="T3" fmla="*/ 2 h 2"/>
                <a:gd name="T4" fmla="*/ 10 w 14"/>
                <a:gd name="T5" fmla="*/ 2 h 2"/>
                <a:gd name="T6" fmla="*/ 8 w 14"/>
                <a:gd name="T7" fmla="*/ 2 h 2"/>
                <a:gd name="T8" fmla="*/ 7 w 14"/>
                <a:gd name="T9" fmla="*/ 2 h 2"/>
                <a:gd name="T10" fmla="*/ 5 w 14"/>
                <a:gd name="T11" fmla="*/ 2 h 2"/>
                <a:gd name="T12" fmla="*/ 5 w 14"/>
                <a:gd name="T13" fmla="*/ 0 h 2"/>
                <a:gd name="T14" fmla="*/ 3 w 14"/>
                <a:gd name="T15" fmla="*/ 0 h 2"/>
                <a:gd name="T16" fmla="*/ 1 w 14"/>
                <a:gd name="T17" fmla="*/ 0 h 2"/>
                <a:gd name="T18" fmla="*/ 0 w 14"/>
                <a:gd name="T19" fmla="*/ 0 h 2"/>
                <a:gd name="T20" fmla="*/ 1 w 14"/>
                <a:gd name="T21" fmla="*/ 0 h 2"/>
                <a:gd name="T22" fmla="*/ 3 w 14"/>
                <a:gd name="T23" fmla="*/ 0 h 2"/>
                <a:gd name="T24" fmla="*/ 5 w 14"/>
                <a:gd name="T25" fmla="*/ 0 h 2"/>
                <a:gd name="T26" fmla="*/ 7 w 14"/>
                <a:gd name="T27" fmla="*/ 0 h 2"/>
                <a:gd name="T28" fmla="*/ 8 w 14"/>
                <a:gd name="T29" fmla="*/ 0 h 2"/>
                <a:gd name="T30" fmla="*/ 10 w 14"/>
                <a:gd name="T31" fmla="*/ 2 h 2"/>
                <a:gd name="T32" fmla="*/ 12 w 14"/>
                <a:gd name="T33" fmla="*/ 2 h 2"/>
                <a:gd name="T34" fmla="*/ 14 w 14"/>
                <a:gd name="T3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2">
                  <a:moveTo>
                    <a:pt x="14" y="2"/>
                  </a:moveTo>
                  <a:lnTo>
                    <a:pt x="12" y="2"/>
                  </a:lnTo>
                  <a:lnTo>
                    <a:pt x="10" y="2"/>
                  </a:lnTo>
                  <a:lnTo>
                    <a:pt x="8" y="2"/>
                  </a:lnTo>
                  <a:lnTo>
                    <a:pt x="7" y="2"/>
                  </a:lnTo>
                  <a:lnTo>
                    <a:pt x="5" y="2"/>
                  </a:lnTo>
                  <a:lnTo>
                    <a:pt x="5" y="0"/>
                  </a:lnTo>
                  <a:lnTo>
                    <a:pt x="3" y="0"/>
                  </a:lnTo>
                  <a:lnTo>
                    <a:pt x="1" y="0"/>
                  </a:lnTo>
                  <a:lnTo>
                    <a:pt x="0" y="0"/>
                  </a:lnTo>
                  <a:lnTo>
                    <a:pt x="1" y="0"/>
                  </a:lnTo>
                  <a:lnTo>
                    <a:pt x="3" y="0"/>
                  </a:lnTo>
                  <a:lnTo>
                    <a:pt x="5" y="0"/>
                  </a:lnTo>
                  <a:lnTo>
                    <a:pt x="7" y="0"/>
                  </a:lnTo>
                  <a:lnTo>
                    <a:pt x="8" y="0"/>
                  </a:lnTo>
                  <a:lnTo>
                    <a:pt x="10" y="2"/>
                  </a:lnTo>
                  <a:lnTo>
                    <a:pt x="12" y="2"/>
                  </a:lnTo>
                  <a:lnTo>
                    <a:pt x="14" y="2"/>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46" name="Freeform 422"/>
            <p:cNvSpPr>
              <a:spLocks/>
            </p:cNvSpPr>
            <p:nvPr/>
          </p:nvSpPr>
          <p:spPr bwMode="auto">
            <a:xfrm>
              <a:off x="5567" y="1646"/>
              <a:ext cx="14" cy="1"/>
            </a:xfrm>
            <a:custGeom>
              <a:avLst/>
              <a:gdLst>
                <a:gd name="T0" fmla="*/ 14 w 14"/>
                <a:gd name="T1" fmla="*/ 12 w 14"/>
                <a:gd name="T2" fmla="*/ 10 w 14"/>
                <a:gd name="T3" fmla="*/ 8 w 14"/>
                <a:gd name="T4" fmla="*/ 7 w 14"/>
                <a:gd name="T5" fmla="*/ 5 w 14"/>
                <a:gd name="T6" fmla="*/ 3 w 14"/>
                <a:gd name="T7" fmla="*/ 1 w 14"/>
                <a:gd name="T8" fmla="*/ 0 w 14"/>
                <a:gd name="T9" fmla="*/ 1 w 14"/>
                <a:gd name="T10" fmla="*/ 3 w 14"/>
                <a:gd name="T11" fmla="*/ 5 w 14"/>
                <a:gd name="T12" fmla="*/ 7 w 14"/>
                <a:gd name="T13" fmla="*/ 8 w 14"/>
                <a:gd name="T14" fmla="*/ 10 w 14"/>
                <a:gd name="T15" fmla="*/ 12 w 14"/>
                <a:gd name="T16" fmla="*/ 14 w 1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Lst>
              <a:rect l="0" t="0" r="r" b="b"/>
              <a:pathLst>
                <a:path w="14">
                  <a:moveTo>
                    <a:pt x="14" y="0"/>
                  </a:moveTo>
                  <a:lnTo>
                    <a:pt x="12" y="0"/>
                  </a:lnTo>
                  <a:lnTo>
                    <a:pt x="10" y="0"/>
                  </a:lnTo>
                  <a:lnTo>
                    <a:pt x="8" y="0"/>
                  </a:lnTo>
                  <a:lnTo>
                    <a:pt x="7" y="0"/>
                  </a:lnTo>
                  <a:lnTo>
                    <a:pt x="5" y="0"/>
                  </a:lnTo>
                  <a:lnTo>
                    <a:pt x="3" y="0"/>
                  </a:lnTo>
                  <a:lnTo>
                    <a:pt x="1" y="0"/>
                  </a:lnTo>
                  <a:lnTo>
                    <a:pt x="0" y="0"/>
                  </a:lnTo>
                  <a:lnTo>
                    <a:pt x="1" y="0"/>
                  </a:lnTo>
                  <a:lnTo>
                    <a:pt x="3" y="0"/>
                  </a:lnTo>
                  <a:lnTo>
                    <a:pt x="5" y="0"/>
                  </a:lnTo>
                  <a:lnTo>
                    <a:pt x="7" y="0"/>
                  </a:lnTo>
                  <a:lnTo>
                    <a:pt x="8" y="0"/>
                  </a:lnTo>
                  <a:lnTo>
                    <a:pt x="10" y="0"/>
                  </a:lnTo>
                  <a:lnTo>
                    <a:pt x="12" y="0"/>
                  </a:lnTo>
                  <a:lnTo>
                    <a:pt x="14"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47" name="Freeform 423"/>
            <p:cNvSpPr>
              <a:spLocks/>
            </p:cNvSpPr>
            <p:nvPr/>
          </p:nvSpPr>
          <p:spPr bwMode="auto">
            <a:xfrm>
              <a:off x="5567" y="1648"/>
              <a:ext cx="14" cy="1"/>
            </a:xfrm>
            <a:custGeom>
              <a:avLst/>
              <a:gdLst>
                <a:gd name="T0" fmla="*/ 14 w 14"/>
                <a:gd name="T1" fmla="*/ 0 h 1"/>
                <a:gd name="T2" fmla="*/ 12 w 14"/>
                <a:gd name="T3" fmla="*/ 0 h 1"/>
                <a:gd name="T4" fmla="*/ 10 w 14"/>
                <a:gd name="T5" fmla="*/ 0 h 1"/>
                <a:gd name="T6" fmla="*/ 10 w 14"/>
                <a:gd name="T7" fmla="*/ 1 h 1"/>
                <a:gd name="T8" fmla="*/ 8 w 14"/>
                <a:gd name="T9" fmla="*/ 1 h 1"/>
                <a:gd name="T10" fmla="*/ 7 w 14"/>
                <a:gd name="T11" fmla="*/ 1 h 1"/>
                <a:gd name="T12" fmla="*/ 5 w 14"/>
                <a:gd name="T13" fmla="*/ 1 h 1"/>
                <a:gd name="T14" fmla="*/ 3 w 14"/>
                <a:gd name="T15" fmla="*/ 1 h 1"/>
                <a:gd name="T16" fmla="*/ 1 w 14"/>
                <a:gd name="T17" fmla="*/ 1 h 1"/>
                <a:gd name="T18" fmla="*/ 0 w 14"/>
                <a:gd name="T19" fmla="*/ 1 h 1"/>
                <a:gd name="T20" fmla="*/ 1 w 14"/>
                <a:gd name="T21" fmla="*/ 1 h 1"/>
                <a:gd name="T22" fmla="*/ 3 w 14"/>
                <a:gd name="T23" fmla="*/ 1 h 1"/>
                <a:gd name="T24" fmla="*/ 5 w 14"/>
                <a:gd name="T25" fmla="*/ 1 h 1"/>
                <a:gd name="T26" fmla="*/ 7 w 14"/>
                <a:gd name="T27" fmla="*/ 0 h 1"/>
                <a:gd name="T28" fmla="*/ 8 w 14"/>
                <a:gd name="T29" fmla="*/ 0 h 1"/>
                <a:gd name="T30" fmla="*/ 10 w 14"/>
                <a:gd name="T31" fmla="*/ 0 h 1"/>
                <a:gd name="T32" fmla="*/ 12 w 14"/>
                <a:gd name="T33" fmla="*/ 0 h 1"/>
                <a:gd name="T34" fmla="*/ 14 w 14"/>
                <a:gd name="T3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
                  <a:moveTo>
                    <a:pt x="14" y="0"/>
                  </a:moveTo>
                  <a:lnTo>
                    <a:pt x="12" y="0"/>
                  </a:lnTo>
                  <a:lnTo>
                    <a:pt x="10" y="0"/>
                  </a:lnTo>
                  <a:lnTo>
                    <a:pt x="10" y="1"/>
                  </a:lnTo>
                  <a:lnTo>
                    <a:pt x="8" y="1"/>
                  </a:lnTo>
                  <a:lnTo>
                    <a:pt x="7" y="1"/>
                  </a:lnTo>
                  <a:lnTo>
                    <a:pt x="5" y="1"/>
                  </a:lnTo>
                  <a:lnTo>
                    <a:pt x="3" y="1"/>
                  </a:lnTo>
                  <a:lnTo>
                    <a:pt x="1" y="1"/>
                  </a:lnTo>
                  <a:lnTo>
                    <a:pt x="0" y="1"/>
                  </a:lnTo>
                  <a:lnTo>
                    <a:pt x="1" y="1"/>
                  </a:lnTo>
                  <a:lnTo>
                    <a:pt x="3" y="1"/>
                  </a:lnTo>
                  <a:lnTo>
                    <a:pt x="5" y="1"/>
                  </a:lnTo>
                  <a:lnTo>
                    <a:pt x="7" y="0"/>
                  </a:lnTo>
                  <a:lnTo>
                    <a:pt x="8" y="0"/>
                  </a:lnTo>
                  <a:lnTo>
                    <a:pt x="10" y="0"/>
                  </a:lnTo>
                  <a:lnTo>
                    <a:pt x="12" y="0"/>
                  </a:lnTo>
                  <a:lnTo>
                    <a:pt x="14"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48" name="Freeform 424"/>
            <p:cNvSpPr>
              <a:spLocks/>
            </p:cNvSpPr>
            <p:nvPr/>
          </p:nvSpPr>
          <p:spPr bwMode="auto">
            <a:xfrm>
              <a:off x="5568" y="1648"/>
              <a:ext cx="14" cy="7"/>
            </a:xfrm>
            <a:custGeom>
              <a:avLst/>
              <a:gdLst>
                <a:gd name="T0" fmla="*/ 14 w 14"/>
                <a:gd name="T1" fmla="*/ 0 h 7"/>
                <a:gd name="T2" fmla="*/ 13 w 14"/>
                <a:gd name="T3" fmla="*/ 0 h 7"/>
                <a:gd name="T4" fmla="*/ 13 w 14"/>
                <a:gd name="T5" fmla="*/ 1 h 7"/>
                <a:gd name="T6" fmla="*/ 11 w 14"/>
                <a:gd name="T7" fmla="*/ 1 h 7"/>
                <a:gd name="T8" fmla="*/ 9 w 14"/>
                <a:gd name="T9" fmla="*/ 3 h 7"/>
                <a:gd name="T10" fmla="*/ 7 w 14"/>
                <a:gd name="T11" fmla="*/ 3 h 7"/>
                <a:gd name="T12" fmla="*/ 6 w 14"/>
                <a:gd name="T13" fmla="*/ 3 h 7"/>
                <a:gd name="T14" fmla="*/ 4 w 14"/>
                <a:gd name="T15" fmla="*/ 5 h 7"/>
                <a:gd name="T16" fmla="*/ 2 w 14"/>
                <a:gd name="T17" fmla="*/ 5 h 7"/>
                <a:gd name="T18" fmla="*/ 0 w 14"/>
                <a:gd name="T19" fmla="*/ 5 h 7"/>
                <a:gd name="T20" fmla="*/ 0 w 14"/>
                <a:gd name="T21" fmla="*/ 7 h 7"/>
                <a:gd name="T22" fmla="*/ 0 w 14"/>
                <a:gd name="T23" fmla="*/ 5 h 7"/>
                <a:gd name="T24" fmla="*/ 2 w 14"/>
                <a:gd name="T25" fmla="*/ 5 h 7"/>
                <a:gd name="T26" fmla="*/ 4 w 14"/>
                <a:gd name="T27" fmla="*/ 5 h 7"/>
                <a:gd name="T28" fmla="*/ 4 w 14"/>
                <a:gd name="T29" fmla="*/ 3 h 7"/>
                <a:gd name="T30" fmla="*/ 6 w 14"/>
                <a:gd name="T31" fmla="*/ 3 h 7"/>
                <a:gd name="T32" fmla="*/ 7 w 14"/>
                <a:gd name="T33" fmla="*/ 3 h 7"/>
                <a:gd name="T34" fmla="*/ 7 w 14"/>
                <a:gd name="T35" fmla="*/ 1 h 7"/>
                <a:gd name="T36" fmla="*/ 9 w 14"/>
                <a:gd name="T37" fmla="*/ 1 h 7"/>
                <a:gd name="T38" fmla="*/ 11 w 14"/>
                <a:gd name="T39" fmla="*/ 1 h 7"/>
                <a:gd name="T40" fmla="*/ 13 w 14"/>
                <a:gd name="T41" fmla="*/ 1 h 7"/>
                <a:gd name="T42" fmla="*/ 13 w 14"/>
                <a:gd name="T43" fmla="*/ 0 h 7"/>
                <a:gd name="T44" fmla="*/ 14 w 14"/>
                <a:gd name="T4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7">
                  <a:moveTo>
                    <a:pt x="14" y="0"/>
                  </a:moveTo>
                  <a:lnTo>
                    <a:pt x="13" y="0"/>
                  </a:lnTo>
                  <a:lnTo>
                    <a:pt x="13" y="1"/>
                  </a:lnTo>
                  <a:lnTo>
                    <a:pt x="11" y="1"/>
                  </a:lnTo>
                  <a:lnTo>
                    <a:pt x="9" y="3"/>
                  </a:lnTo>
                  <a:lnTo>
                    <a:pt x="7" y="3"/>
                  </a:lnTo>
                  <a:lnTo>
                    <a:pt x="6" y="3"/>
                  </a:lnTo>
                  <a:lnTo>
                    <a:pt x="4" y="5"/>
                  </a:lnTo>
                  <a:lnTo>
                    <a:pt x="2" y="5"/>
                  </a:lnTo>
                  <a:lnTo>
                    <a:pt x="0" y="5"/>
                  </a:lnTo>
                  <a:lnTo>
                    <a:pt x="0" y="7"/>
                  </a:lnTo>
                  <a:lnTo>
                    <a:pt x="0" y="5"/>
                  </a:lnTo>
                  <a:lnTo>
                    <a:pt x="2" y="5"/>
                  </a:lnTo>
                  <a:lnTo>
                    <a:pt x="4" y="5"/>
                  </a:lnTo>
                  <a:lnTo>
                    <a:pt x="4" y="3"/>
                  </a:lnTo>
                  <a:lnTo>
                    <a:pt x="6" y="3"/>
                  </a:lnTo>
                  <a:lnTo>
                    <a:pt x="7" y="3"/>
                  </a:lnTo>
                  <a:lnTo>
                    <a:pt x="7" y="1"/>
                  </a:lnTo>
                  <a:lnTo>
                    <a:pt x="9" y="1"/>
                  </a:lnTo>
                  <a:lnTo>
                    <a:pt x="11" y="1"/>
                  </a:lnTo>
                  <a:lnTo>
                    <a:pt x="13" y="1"/>
                  </a:lnTo>
                  <a:lnTo>
                    <a:pt x="13" y="0"/>
                  </a:lnTo>
                  <a:lnTo>
                    <a:pt x="14"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49" name="Freeform 425"/>
            <p:cNvSpPr>
              <a:spLocks/>
            </p:cNvSpPr>
            <p:nvPr/>
          </p:nvSpPr>
          <p:spPr bwMode="auto">
            <a:xfrm>
              <a:off x="5570" y="1649"/>
              <a:ext cx="12" cy="9"/>
            </a:xfrm>
            <a:custGeom>
              <a:avLst/>
              <a:gdLst>
                <a:gd name="T0" fmla="*/ 12 w 12"/>
                <a:gd name="T1" fmla="*/ 0 h 9"/>
                <a:gd name="T2" fmla="*/ 11 w 12"/>
                <a:gd name="T3" fmla="*/ 0 h 9"/>
                <a:gd name="T4" fmla="*/ 11 w 12"/>
                <a:gd name="T5" fmla="*/ 2 h 9"/>
                <a:gd name="T6" fmla="*/ 9 w 12"/>
                <a:gd name="T7" fmla="*/ 2 h 9"/>
                <a:gd name="T8" fmla="*/ 9 w 12"/>
                <a:gd name="T9" fmla="*/ 4 h 9"/>
                <a:gd name="T10" fmla="*/ 7 w 12"/>
                <a:gd name="T11" fmla="*/ 4 h 9"/>
                <a:gd name="T12" fmla="*/ 5 w 12"/>
                <a:gd name="T13" fmla="*/ 4 h 9"/>
                <a:gd name="T14" fmla="*/ 5 w 12"/>
                <a:gd name="T15" fmla="*/ 6 h 9"/>
                <a:gd name="T16" fmla="*/ 4 w 12"/>
                <a:gd name="T17" fmla="*/ 6 h 9"/>
                <a:gd name="T18" fmla="*/ 2 w 12"/>
                <a:gd name="T19" fmla="*/ 7 h 9"/>
                <a:gd name="T20" fmla="*/ 0 w 12"/>
                <a:gd name="T21" fmla="*/ 7 h 9"/>
                <a:gd name="T22" fmla="*/ 0 w 12"/>
                <a:gd name="T23" fmla="*/ 9 h 9"/>
                <a:gd name="T24" fmla="*/ 0 w 12"/>
                <a:gd name="T25" fmla="*/ 7 h 9"/>
                <a:gd name="T26" fmla="*/ 2 w 12"/>
                <a:gd name="T27" fmla="*/ 7 h 9"/>
                <a:gd name="T28" fmla="*/ 4 w 12"/>
                <a:gd name="T29" fmla="*/ 6 h 9"/>
                <a:gd name="T30" fmla="*/ 5 w 12"/>
                <a:gd name="T31" fmla="*/ 4 h 9"/>
                <a:gd name="T32" fmla="*/ 7 w 12"/>
                <a:gd name="T33" fmla="*/ 4 h 9"/>
                <a:gd name="T34" fmla="*/ 7 w 12"/>
                <a:gd name="T35" fmla="*/ 2 h 9"/>
                <a:gd name="T36" fmla="*/ 9 w 12"/>
                <a:gd name="T37" fmla="*/ 2 h 9"/>
                <a:gd name="T38" fmla="*/ 11 w 12"/>
                <a:gd name="T39" fmla="*/ 0 h 9"/>
                <a:gd name="T40" fmla="*/ 12 w 12"/>
                <a:gd name="T4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9">
                  <a:moveTo>
                    <a:pt x="12" y="0"/>
                  </a:moveTo>
                  <a:lnTo>
                    <a:pt x="11" y="0"/>
                  </a:lnTo>
                  <a:lnTo>
                    <a:pt x="11" y="2"/>
                  </a:lnTo>
                  <a:lnTo>
                    <a:pt x="9" y="2"/>
                  </a:lnTo>
                  <a:lnTo>
                    <a:pt x="9" y="4"/>
                  </a:lnTo>
                  <a:lnTo>
                    <a:pt x="7" y="4"/>
                  </a:lnTo>
                  <a:lnTo>
                    <a:pt x="5" y="4"/>
                  </a:lnTo>
                  <a:lnTo>
                    <a:pt x="5" y="6"/>
                  </a:lnTo>
                  <a:lnTo>
                    <a:pt x="4" y="6"/>
                  </a:lnTo>
                  <a:lnTo>
                    <a:pt x="2" y="7"/>
                  </a:lnTo>
                  <a:lnTo>
                    <a:pt x="0" y="7"/>
                  </a:lnTo>
                  <a:lnTo>
                    <a:pt x="0" y="9"/>
                  </a:lnTo>
                  <a:lnTo>
                    <a:pt x="0" y="7"/>
                  </a:lnTo>
                  <a:lnTo>
                    <a:pt x="2" y="7"/>
                  </a:lnTo>
                  <a:lnTo>
                    <a:pt x="4" y="6"/>
                  </a:lnTo>
                  <a:lnTo>
                    <a:pt x="5" y="4"/>
                  </a:lnTo>
                  <a:lnTo>
                    <a:pt x="7" y="4"/>
                  </a:lnTo>
                  <a:lnTo>
                    <a:pt x="7" y="2"/>
                  </a:lnTo>
                  <a:lnTo>
                    <a:pt x="9" y="2"/>
                  </a:lnTo>
                  <a:lnTo>
                    <a:pt x="11" y="0"/>
                  </a:lnTo>
                  <a:lnTo>
                    <a:pt x="12"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50" name="Freeform 426"/>
            <p:cNvSpPr>
              <a:spLocks/>
            </p:cNvSpPr>
            <p:nvPr/>
          </p:nvSpPr>
          <p:spPr bwMode="auto">
            <a:xfrm>
              <a:off x="5572" y="1649"/>
              <a:ext cx="10" cy="13"/>
            </a:xfrm>
            <a:custGeom>
              <a:avLst/>
              <a:gdLst>
                <a:gd name="T0" fmla="*/ 10 w 10"/>
                <a:gd name="T1" fmla="*/ 0 h 13"/>
                <a:gd name="T2" fmla="*/ 10 w 10"/>
                <a:gd name="T3" fmla="*/ 2 h 13"/>
                <a:gd name="T4" fmla="*/ 10 w 10"/>
                <a:gd name="T5" fmla="*/ 4 h 13"/>
                <a:gd name="T6" fmla="*/ 9 w 10"/>
                <a:gd name="T7" fmla="*/ 4 h 13"/>
                <a:gd name="T8" fmla="*/ 9 w 10"/>
                <a:gd name="T9" fmla="*/ 6 h 13"/>
                <a:gd name="T10" fmla="*/ 7 w 10"/>
                <a:gd name="T11" fmla="*/ 6 h 13"/>
                <a:gd name="T12" fmla="*/ 5 w 10"/>
                <a:gd name="T13" fmla="*/ 7 h 13"/>
                <a:gd name="T14" fmla="*/ 3 w 10"/>
                <a:gd name="T15" fmla="*/ 9 h 13"/>
                <a:gd name="T16" fmla="*/ 2 w 10"/>
                <a:gd name="T17" fmla="*/ 11 h 13"/>
                <a:gd name="T18" fmla="*/ 0 w 10"/>
                <a:gd name="T19" fmla="*/ 13 h 13"/>
                <a:gd name="T20" fmla="*/ 2 w 10"/>
                <a:gd name="T21" fmla="*/ 11 h 13"/>
                <a:gd name="T22" fmla="*/ 2 w 10"/>
                <a:gd name="T23" fmla="*/ 9 h 13"/>
                <a:gd name="T24" fmla="*/ 3 w 10"/>
                <a:gd name="T25" fmla="*/ 9 h 13"/>
                <a:gd name="T26" fmla="*/ 3 w 10"/>
                <a:gd name="T27" fmla="*/ 7 h 13"/>
                <a:gd name="T28" fmla="*/ 5 w 10"/>
                <a:gd name="T29" fmla="*/ 7 h 13"/>
                <a:gd name="T30" fmla="*/ 5 w 10"/>
                <a:gd name="T31" fmla="*/ 6 h 13"/>
                <a:gd name="T32" fmla="*/ 7 w 10"/>
                <a:gd name="T33" fmla="*/ 6 h 13"/>
                <a:gd name="T34" fmla="*/ 7 w 10"/>
                <a:gd name="T35" fmla="*/ 4 h 13"/>
                <a:gd name="T36" fmla="*/ 9 w 10"/>
                <a:gd name="T37" fmla="*/ 4 h 13"/>
                <a:gd name="T38" fmla="*/ 9 w 10"/>
                <a:gd name="T39" fmla="*/ 2 h 13"/>
                <a:gd name="T40" fmla="*/ 10 w 10"/>
                <a:gd name="T41" fmla="*/ 2 h 13"/>
                <a:gd name="T42" fmla="*/ 10 w 10"/>
                <a:gd name="T4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3">
                  <a:moveTo>
                    <a:pt x="10" y="0"/>
                  </a:moveTo>
                  <a:lnTo>
                    <a:pt x="10" y="2"/>
                  </a:lnTo>
                  <a:lnTo>
                    <a:pt x="10" y="4"/>
                  </a:lnTo>
                  <a:lnTo>
                    <a:pt x="9" y="4"/>
                  </a:lnTo>
                  <a:lnTo>
                    <a:pt x="9" y="6"/>
                  </a:lnTo>
                  <a:lnTo>
                    <a:pt x="7" y="6"/>
                  </a:lnTo>
                  <a:lnTo>
                    <a:pt x="5" y="7"/>
                  </a:lnTo>
                  <a:lnTo>
                    <a:pt x="3" y="9"/>
                  </a:lnTo>
                  <a:lnTo>
                    <a:pt x="2" y="11"/>
                  </a:lnTo>
                  <a:lnTo>
                    <a:pt x="0" y="13"/>
                  </a:lnTo>
                  <a:lnTo>
                    <a:pt x="2" y="11"/>
                  </a:lnTo>
                  <a:lnTo>
                    <a:pt x="2" y="9"/>
                  </a:lnTo>
                  <a:lnTo>
                    <a:pt x="3" y="9"/>
                  </a:lnTo>
                  <a:lnTo>
                    <a:pt x="3" y="7"/>
                  </a:lnTo>
                  <a:lnTo>
                    <a:pt x="5" y="7"/>
                  </a:lnTo>
                  <a:lnTo>
                    <a:pt x="5" y="6"/>
                  </a:lnTo>
                  <a:lnTo>
                    <a:pt x="7" y="6"/>
                  </a:lnTo>
                  <a:lnTo>
                    <a:pt x="7" y="4"/>
                  </a:lnTo>
                  <a:lnTo>
                    <a:pt x="9" y="4"/>
                  </a:lnTo>
                  <a:lnTo>
                    <a:pt x="9" y="2"/>
                  </a:lnTo>
                  <a:lnTo>
                    <a:pt x="10" y="2"/>
                  </a:lnTo>
                  <a:lnTo>
                    <a:pt x="10"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51" name="Freeform 427"/>
            <p:cNvSpPr>
              <a:spLocks/>
            </p:cNvSpPr>
            <p:nvPr/>
          </p:nvSpPr>
          <p:spPr bwMode="auto">
            <a:xfrm>
              <a:off x="5575" y="1651"/>
              <a:ext cx="9" cy="12"/>
            </a:xfrm>
            <a:custGeom>
              <a:avLst/>
              <a:gdLst>
                <a:gd name="T0" fmla="*/ 9 w 9"/>
                <a:gd name="T1" fmla="*/ 0 h 12"/>
                <a:gd name="T2" fmla="*/ 9 w 9"/>
                <a:gd name="T3" fmla="*/ 2 h 12"/>
                <a:gd name="T4" fmla="*/ 7 w 9"/>
                <a:gd name="T5" fmla="*/ 2 h 12"/>
                <a:gd name="T6" fmla="*/ 7 w 9"/>
                <a:gd name="T7" fmla="*/ 4 h 12"/>
                <a:gd name="T8" fmla="*/ 6 w 9"/>
                <a:gd name="T9" fmla="*/ 4 h 12"/>
                <a:gd name="T10" fmla="*/ 6 w 9"/>
                <a:gd name="T11" fmla="*/ 5 h 12"/>
                <a:gd name="T12" fmla="*/ 6 w 9"/>
                <a:gd name="T13" fmla="*/ 7 h 12"/>
                <a:gd name="T14" fmla="*/ 4 w 9"/>
                <a:gd name="T15" fmla="*/ 7 h 12"/>
                <a:gd name="T16" fmla="*/ 4 w 9"/>
                <a:gd name="T17" fmla="*/ 9 h 12"/>
                <a:gd name="T18" fmla="*/ 2 w 9"/>
                <a:gd name="T19" fmla="*/ 9 h 12"/>
                <a:gd name="T20" fmla="*/ 2 w 9"/>
                <a:gd name="T21" fmla="*/ 11 h 12"/>
                <a:gd name="T22" fmla="*/ 0 w 9"/>
                <a:gd name="T23" fmla="*/ 11 h 12"/>
                <a:gd name="T24" fmla="*/ 0 w 9"/>
                <a:gd name="T25" fmla="*/ 12 h 12"/>
                <a:gd name="T26" fmla="*/ 0 w 9"/>
                <a:gd name="T27" fmla="*/ 11 h 12"/>
                <a:gd name="T28" fmla="*/ 2 w 9"/>
                <a:gd name="T29" fmla="*/ 11 h 12"/>
                <a:gd name="T30" fmla="*/ 2 w 9"/>
                <a:gd name="T31" fmla="*/ 9 h 12"/>
                <a:gd name="T32" fmla="*/ 4 w 9"/>
                <a:gd name="T33" fmla="*/ 7 h 12"/>
                <a:gd name="T34" fmla="*/ 4 w 9"/>
                <a:gd name="T35" fmla="*/ 5 h 12"/>
                <a:gd name="T36" fmla="*/ 6 w 9"/>
                <a:gd name="T37" fmla="*/ 5 h 12"/>
                <a:gd name="T38" fmla="*/ 6 w 9"/>
                <a:gd name="T39" fmla="*/ 4 h 12"/>
                <a:gd name="T40" fmla="*/ 6 w 9"/>
                <a:gd name="T41" fmla="*/ 2 h 12"/>
                <a:gd name="T42" fmla="*/ 7 w 9"/>
                <a:gd name="T43" fmla="*/ 2 h 12"/>
                <a:gd name="T44" fmla="*/ 7 w 9"/>
                <a:gd name="T45" fmla="*/ 0 h 12"/>
                <a:gd name="T46" fmla="*/ 9 w 9"/>
                <a:gd name="T4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2">
                  <a:moveTo>
                    <a:pt x="9" y="0"/>
                  </a:moveTo>
                  <a:lnTo>
                    <a:pt x="9" y="2"/>
                  </a:lnTo>
                  <a:lnTo>
                    <a:pt x="7" y="2"/>
                  </a:lnTo>
                  <a:lnTo>
                    <a:pt x="7" y="4"/>
                  </a:lnTo>
                  <a:lnTo>
                    <a:pt x="6" y="4"/>
                  </a:lnTo>
                  <a:lnTo>
                    <a:pt x="6" y="5"/>
                  </a:lnTo>
                  <a:lnTo>
                    <a:pt x="6" y="7"/>
                  </a:lnTo>
                  <a:lnTo>
                    <a:pt x="4" y="7"/>
                  </a:lnTo>
                  <a:lnTo>
                    <a:pt x="4" y="9"/>
                  </a:lnTo>
                  <a:lnTo>
                    <a:pt x="2" y="9"/>
                  </a:lnTo>
                  <a:lnTo>
                    <a:pt x="2" y="11"/>
                  </a:lnTo>
                  <a:lnTo>
                    <a:pt x="0" y="11"/>
                  </a:lnTo>
                  <a:lnTo>
                    <a:pt x="0" y="12"/>
                  </a:lnTo>
                  <a:lnTo>
                    <a:pt x="0" y="11"/>
                  </a:lnTo>
                  <a:lnTo>
                    <a:pt x="2" y="11"/>
                  </a:lnTo>
                  <a:lnTo>
                    <a:pt x="2" y="9"/>
                  </a:lnTo>
                  <a:lnTo>
                    <a:pt x="4" y="7"/>
                  </a:lnTo>
                  <a:lnTo>
                    <a:pt x="4" y="5"/>
                  </a:lnTo>
                  <a:lnTo>
                    <a:pt x="6" y="5"/>
                  </a:lnTo>
                  <a:lnTo>
                    <a:pt x="6" y="4"/>
                  </a:lnTo>
                  <a:lnTo>
                    <a:pt x="6" y="2"/>
                  </a:lnTo>
                  <a:lnTo>
                    <a:pt x="7" y="2"/>
                  </a:lnTo>
                  <a:lnTo>
                    <a:pt x="7" y="0"/>
                  </a:lnTo>
                  <a:lnTo>
                    <a:pt x="9"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52" name="Freeform 428"/>
            <p:cNvSpPr>
              <a:spLocks/>
            </p:cNvSpPr>
            <p:nvPr/>
          </p:nvSpPr>
          <p:spPr bwMode="auto">
            <a:xfrm>
              <a:off x="5579" y="1651"/>
              <a:ext cx="5" cy="14"/>
            </a:xfrm>
            <a:custGeom>
              <a:avLst/>
              <a:gdLst>
                <a:gd name="T0" fmla="*/ 5 w 5"/>
                <a:gd name="T1" fmla="*/ 0 h 14"/>
                <a:gd name="T2" fmla="*/ 5 w 5"/>
                <a:gd name="T3" fmla="*/ 2 h 14"/>
                <a:gd name="T4" fmla="*/ 5 w 5"/>
                <a:gd name="T5" fmla="*/ 4 h 14"/>
                <a:gd name="T6" fmla="*/ 5 w 5"/>
                <a:gd name="T7" fmla="*/ 5 h 14"/>
                <a:gd name="T8" fmla="*/ 3 w 5"/>
                <a:gd name="T9" fmla="*/ 5 h 14"/>
                <a:gd name="T10" fmla="*/ 3 w 5"/>
                <a:gd name="T11" fmla="*/ 7 h 14"/>
                <a:gd name="T12" fmla="*/ 3 w 5"/>
                <a:gd name="T13" fmla="*/ 9 h 14"/>
                <a:gd name="T14" fmla="*/ 2 w 5"/>
                <a:gd name="T15" fmla="*/ 9 h 14"/>
                <a:gd name="T16" fmla="*/ 2 w 5"/>
                <a:gd name="T17" fmla="*/ 11 h 14"/>
                <a:gd name="T18" fmla="*/ 2 w 5"/>
                <a:gd name="T19" fmla="*/ 12 h 14"/>
                <a:gd name="T20" fmla="*/ 0 w 5"/>
                <a:gd name="T21" fmla="*/ 12 h 14"/>
                <a:gd name="T22" fmla="*/ 0 w 5"/>
                <a:gd name="T23" fmla="*/ 14 h 14"/>
                <a:gd name="T24" fmla="*/ 0 w 5"/>
                <a:gd name="T25" fmla="*/ 12 h 14"/>
                <a:gd name="T26" fmla="*/ 2 w 5"/>
                <a:gd name="T27" fmla="*/ 11 h 14"/>
                <a:gd name="T28" fmla="*/ 2 w 5"/>
                <a:gd name="T29" fmla="*/ 9 h 14"/>
                <a:gd name="T30" fmla="*/ 2 w 5"/>
                <a:gd name="T31" fmla="*/ 7 h 14"/>
                <a:gd name="T32" fmla="*/ 3 w 5"/>
                <a:gd name="T33" fmla="*/ 7 h 14"/>
                <a:gd name="T34" fmla="*/ 3 w 5"/>
                <a:gd name="T35" fmla="*/ 5 h 14"/>
                <a:gd name="T36" fmla="*/ 3 w 5"/>
                <a:gd name="T37" fmla="*/ 4 h 14"/>
                <a:gd name="T38" fmla="*/ 5 w 5"/>
                <a:gd name="T39" fmla="*/ 2 h 14"/>
                <a:gd name="T40" fmla="*/ 5 w 5"/>
                <a:gd name="T4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14">
                  <a:moveTo>
                    <a:pt x="5" y="0"/>
                  </a:moveTo>
                  <a:lnTo>
                    <a:pt x="5" y="2"/>
                  </a:lnTo>
                  <a:lnTo>
                    <a:pt x="5" y="4"/>
                  </a:lnTo>
                  <a:lnTo>
                    <a:pt x="5" y="5"/>
                  </a:lnTo>
                  <a:lnTo>
                    <a:pt x="3" y="5"/>
                  </a:lnTo>
                  <a:lnTo>
                    <a:pt x="3" y="7"/>
                  </a:lnTo>
                  <a:lnTo>
                    <a:pt x="3" y="9"/>
                  </a:lnTo>
                  <a:lnTo>
                    <a:pt x="2" y="9"/>
                  </a:lnTo>
                  <a:lnTo>
                    <a:pt x="2" y="11"/>
                  </a:lnTo>
                  <a:lnTo>
                    <a:pt x="2" y="12"/>
                  </a:lnTo>
                  <a:lnTo>
                    <a:pt x="0" y="12"/>
                  </a:lnTo>
                  <a:lnTo>
                    <a:pt x="0" y="14"/>
                  </a:lnTo>
                  <a:lnTo>
                    <a:pt x="0" y="12"/>
                  </a:lnTo>
                  <a:lnTo>
                    <a:pt x="2" y="11"/>
                  </a:lnTo>
                  <a:lnTo>
                    <a:pt x="2" y="9"/>
                  </a:lnTo>
                  <a:lnTo>
                    <a:pt x="2" y="7"/>
                  </a:lnTo>
                  <a:lnTo>
                    <a:pt x="3" y="7"/>
                  </a:lnTo>
                  <a:lnTo>
                    <a:pt x="3" y="5"/>
                  </a:lnTo>
                  <a:lnTo>
                    <a:pt x="3" y="4"/>
                  </a:lnTo>
                  <a:lnTo>
                    <a:pt x="5" y="2"/>
                  </a:lnTo>
                  <a:lnTo>
                    <a:pt x="5"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53" name="Freeform 429"/>
            <p:cNvSpPr>
              <a:spLocks/>
            </p:cNvSpPr>
            <p:nvPr/>
          </p:nvSpPr>
          <p:spPr bwMode="auto">
            <a:xfrm>
              <a:off x="5582" y="1651"/>
              <a:ext cx="4" cy="16"/>
            </a:xfrm>
            <a:custGeom>
              <a:avLst/>
              <a:gdLst>
                <a:gd name="T0" fmla="*/ 4 w 4"/>
                <a:gd name="T1" fmla="*/ 0 h 16"/>
                <a:gd name="T2" fmla="*/ 4 w 4"/>
                <a:gd name="T3" fmla="*/ 2 h 16"/>
                <a:gd name="T4" fmla="*/ 4 w 4"/>
                <a:gd name="T5" fmla="*/ 4 h 16"/>
                <a:gd name="T6" fmla="*/ 4 w 4"/>
                <a:gd name="T7" fmla="*/ 5 h 16"/>
                <a:gd name="T8" fmla="*/ 4 w 4"/>
                <a:gd name="T9" fmla="*/ 7 h 16"/>
                <a:gd name="T10" fmla="*/ 2 w 4"/>
                <a:gd name="T11" fmla="*/ 7 h 16"/>
                <a:gd name="T12" fmla="*/ 2 w 4"/>
                <a:gd name="T13" fmla="*/ 9 h 16"/>
                <a:gd name="T14" fmla="*/ 2 w 4"/>
                <a:gd name="T15" fmla="*/ 11 h 16"/>
                <a:gd name="T16" fmla="*/ 2 w 4"/>
                <a:gd name="T17" fmla="*/ 12 h 16"/>
                <a:gd name="T18" fmla="*/ 2 w 4"/>
                <a:gd name="T19" fmla="*/ 14 h 16"/>
                <a:gd name="T20" fmla="*/ 0 w 4"/>
                <a:gd name="T21" fmla="*/ 14 h 16"/>
                <a:gd name="T22" fmla="*/ 0 w 4"/>
                <a:gd name="T23" fmla="*/ 16 h 16"/>
                <a:gd name="T24" fmla="*/ 0 w 4"/>
                <a:gd name="T25" fmla="*/ 14 h 16"/>
                <a:gd name="T26" fmla="*/ 0 w 4"/>
                <a:gd name="T27" fmla="*/ 12 h 16"/>
                <a:gd name="T28" fmla="*/ 2 w 4"/>
                <a:gd name="T29" fmla="*/ 11 h 16"/>
                <a:gd name="T30" fmla="*/ 2 w 4"/>
                <a:gd name="T31" fmla="*/ 9 h 16"/>
                <a:gd name="T32" fmla="*/ 2 w 4"/>
                <a:gd name="T33" fmla="*/ 7 h 16"/>
                <a:gd name="T34" fmla="*/ 2 w 4"/>
                <a:gd name="T35" fmla="*/ 5 h 16"/>
                <a:gd name="T36" fmla="*/ 2 w 4"/>
                <a:gd name="T37" fmla="*/ 4 h 16"/>
                <a:gd name="T38" fmla="*/ 4 w 4"/>
                <a:gd name="T39" fmla="*/ 2 h 16"/>
                <a:gd name="T40" fmla="*/ 4 w 4"/>
                <a:gd name="T4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 h="16">
                  <a:moveTo>
                    <a:pt x="4" y="0"/>
                  </a:moveTo>
                  <a:lnTo>
                    <a:pt x="4" y="2"/>
                  </a:lnTo>
                  <a:lnTo>
                    <a:pt x="4" y="4"/>
                  </a:lnTo>
                  <a:lnTo>
                    <a:pt x="4" y="5"/>
                  </a:lnTo>
                  <a:lnTo>
                    <a:pt x="4" y="7"/>
                  </a:lnTo>
                  <a:lnTo>
                    <a:pt x="2" y="7"/>
                  </a:lnTo>
                  <a:lnTo>
                    <a:pt x="2" y="9"/>
                  </a:lnTo>
                  <a:lnTo>
                    <a:pt x="2" y="11"/>
                  </a:lnTo>
                  <a:lnTo>
                    <a:pt x="2" y="12"/>
                  </a:lnTo>
                  <a:lnTo>
                    <a:pt x="2" y="14"/>
                  </a:lnTo>
                  <a:lnTo>
                    <a:pt x="0" y="14"/>
                  </a:lnTo>
                  <a:lnTo>
                    <a:pt x="0" y="16"/>
                  </a:lnTo>
                  <a:lnTo>
                    <a:pt x="0" y="14"/>
                  </a:lnTo>
                  <a:lnTo>
                    <a:pt x="0" y="12"/>
                  </a:lnTo>
                  <a:lnTo>
                    <a:pt x="2" y="11"/>
                  </a:lnTo>
                  <a:lnTo>
                    <a:pt x="2" y="9"/>
                  </a:lnTo>
                  <a:lnTo>
                    <a:pt x="2" y="7"/>
                  </a:lnTo>
                  <a:lnTo>
                    <a:pt x="2" y="5"/>
                  </a:lnTo>
                  <a:lnTo>
                    <a:pt x="2" y="4"/>
                  </a:lnTo>
                  <a:lnTo>
                    <a:pt x="4" y="2"/>
                  </a:lnTo>
                  <a:lnTo>
                    <a:pt x="4"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54" name="Freeform 430"/>
            <p:cNvSpPr>
              <a:spLocks/>
            </p:cNvSpPr>
            <p:nvPr/>
          </p:nvSpPr>
          <p:spPr bwMode="auto">
            <a:xfrm>
              <a:off x="5586" y="1651"/>
              <a:ext cx="2" cy="16"/>
            </a:xfrm>
            <a:custGeom>
              <a:avLst/>
              <a:gdLst>
                <a:gd name="T0" fmla="*/ 2 w 2"/>
                <a:gd name="T1" fmla="*/ 0 h 16"/>
                <a:gd name="T2" fmla="*/ 2 w 2"/>
                <a:gd name="T3" fmla="*/ 2 h 16"/>
                <a:gd name="T4" fmla="*/ 0 w 2"/>
                <a:gd name="T5" fmla="*/ 2 h 16"/>
                <a:gd name="T6" fmla="*/ 0 w 2"/>
                <a:gd name="T7" fmla="*/ 4 h 16"/>
                <a:gd name="T8" fmla="*/ 0 w 2"/>
                <a:gd name="T9" fmla="*/ 5 h 16"/>
                <a:gd name="T10" fmla="*/ 0 w 2"/>
                <a:gd name="T11" fmla="*/ 7 h 16"/>
                <a:gd name="T12" fmla="*/ 0 w 2"/>
                <a:gd name="T13" fmla="*/ 9 h 16"/>
                <a:gd name="T14" fmla="*/ 0 w 2"/>
                <a:gd name="T15" fmla="*/ 11 h 16"/>
                <a:gd name="T16" fmla="*/ 2 w 2"/>
                <a:gd name="T17" fmla="*/ 12 h 16"/>
                <a:gd name="T18" fmla="*/ 2 w 2"/>
                <a:gd name="T19" fmla="*/ 14 h 16"/>
                <a:gd name="T20" fmla="*/ 2 w 2"/>
                <a:gd name="T21" fmla="*/ 16 h 16"/>
                <a:gd name="T22" fmla="*/ 2 w 2"/>
                <a:gd name="T23" fmla="*/ 14 h 16"/>
                <a:gd name="T24" fmla="*/ 2 w 2"/>
                <a:gd name="T25" fmla="*/ 12 h 16"/>
                <a:gd name="T26" fmla="*/ 2 w 2"/>
                <a:gd name="T27" fmla="*/ 11 h 16"/>
                <a:gd name="T28" fmla="*/ 2 w 2"/>
                <a:gd name="T29" fmla="*/ 9 h 16"/>
                <a:gd name="T30" fmla="*/ 2 w 2"/>
                <a:gd name="T31" fmla="*/ 7 h 16"/>
                <a:gd name="T32" fmla="*/ 2 w 2"/>
                <a:gd name="T33" fmla="*/ 5 h 16"/>
                <a:gd name="T34" fmla="*/ 2 w 2"/>
                <a:gd name="T35" fmla="*/ 4 h 16"/>
                <a:gd name="T36" fmla="*/ 2 w 2"/>
                <a:gd name="T37" fmla="*/ 2 h 16"/>
                <a:gd name="T38" fmla="*/ 2 w 2"/>
                <a:gd name="T3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16">
                  <a:moveTo>
                    <a:pt x="2" y="0"/>
                  </a:moveTo>
                  <a:lnTo>
                    <a:pt x="2" y="2"/>
                  </a:lnTo>
                  <a:lnTo>
                    <a:pt x="0" y="2"/>
                  </a:lnTo>
                  <a:lnTo>
                    <a:pt x="0" y="4"/>
                  </a:lnTo>
                  <a:lnTo>
                    <a:pt x="0" y="5"/>
                  </a:lnTo>
                  <a:lnTo>
                    <a:pt x="0" y="7"/>
                  </a:lnTo>
                  <a:lnTo>
                    <a:pt x="0" y="9"/>
                  </a:lnTo>
                  <a:lnTo>
                    <a:pt x="0" y="11"/>
                  </a:lnTo>
                  <a:lnTo>
                    <a:pt x="2" y="12"/>
                  </a:lnTo>
                  <a:lnTo>
                    <a:pt x="2" y="14"/>
                  </a:lnTo>
                  <a:lnTo>
                    <a:pt x="2" y="16"/>
                  </a:lnTo>
                  <a:lnTo>
                    <a:pt x="2" y="14"/>
                  </a:lnTo>
                  <a:lnTo>
                    <a:pt x="2" y="12"/>
                  </a:lnTo>
                  <a:lnTo>
                    <a:pt x="2" y="11"/>
                  </a:lnTo>
                  <a:lnTo>
                    <a:pt x="2" y="9"/>
                  </a:lnTo>
                  <a:lnTo>
                    <a:pt x="2" y="7"/>
                  </a:lnTo>
                  <a:lnTo>
                    <a:pt x="2" y="5"/>
                  </a:lnTo>
                  <a:lnTo>
                    <a:pt x="2" y="4"/>
                  </a:lnTo>
                  <a:lnTo>
                    <a:pt x="2" y="2"/>
                  </a:lnTo>
                  <a:lnTo>
                    <a:pt x="2"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55" name="Freeform 431"/>
            <p:cNvSpPr>
              <a:spLocks/>
            </p:cNvSpPr>
            <p:nvPr/>
          </p:nvSpPr>
          <p:spPr bwMode="auto">
            <a:xfrm>
              <a:off x="5588" y="1651"/>
              <a:ext cx="3" cy="16"/>
            </a:xfrm>
            <a:custGeom>
              <a:avLst/>
              <a:gdLst>
                <a:gd name="T0" fmla="*/ 0 w 3"/>
                <a:gd name="T1" fmla="*/ 0 h 16"/>
                <a:gd name="T2" fmla="*/ 0 w 3"/>
                <a:gd name="T3" fmla="*/ 2 h 16"/>
                <a:gd name="T4" fmla="*/ 0 w 3"/>
                <a:gd name="T5" fmla="*/ 4 h 16"/>
                <a:gd name="T6" fmla="*/ 0 w 3"/>
                <a:gd name="T7" fmla="*/ 5 h 16"/>
                <a:gd name="T8" fmla="*/ 1 w 3"/>
                <a:gd name="T9" fmla="*/ 5 h 16"/>
                <a:gd name="T10" fmla="*/ 1 w 3"/>
                <a:gd name="T11" fmla="*/ 7 h 16"/>
                <a:gd name="T12" fmla="*/ 1 w 3"/>
                <a:gd name="T13" fmla="*/ 9 h 16"/>
                <a:gd name="T14" fmla="*/ 1 w 3"/>
                <a:gd name="T15" fmla="*/ 11 h 16"/>
                <a:gd name="T16" fmla="*/ 1 w 3"/>
                <a:gd name="T17" fmla="*/ 12 h 16"/>
                <a:gd name="T18" fmla="*/ 3 w 3"/>
                <a:gd name="T19" fmla="*/ 14 h 16"/>
                <a:gd name="T20" fmla="*/ 3 w 3"/>
                <a:gd name="T21" fmla="*/ 16 h 16"/>
                <a:gd name="T22" fmla="*/ 3 w 3"/>
                <a:gd name="T23" fmla="*/ 14 h 16"/>
                <a:gd name="T24" fmla="*/ 3 w 3"/>
                <a:gd name="T25" fmla="*/ 12 h 16"/>
                <a:gd name="T26" fmla="*/ 3 w 3"/>
                <a:gd name="T27" fmla="*/ 11 h 16"/>
                <a:gd name="T28" fmla="*/ 1 w 3"/>
                <a:gd name="T29" fmla="*/ 9 h 16"/>
                <a:gd name="T30" fmla="*/ 1 w 3"/>
                <a:gd name="T31" fmla="*/ 7 h 16"/>
                <a:gd name="T32" fmla="*/ 1 w 3"/>
                <a:gd name="T33" fmla="*/ 5 h 16"/>
                <a:gd name="T34" fmla="*/ 1 w 3"/>
                <a:gd name="T35" fmla="*/ 4 h 16"/>
                <a:gd name="T36" fmla="*/ 1 w 3"/>
                <a:gd name="T37" fmla="*/ 2 h 16"/>
                <a:gd name="T38" fmla="*/ 0 w 3"/>
                <a:gd name="T39" fmla="*/ 2 h 16"/>
                <a:gd name="T40" fmla="*/ 0 w 3"/>
                <a:gd name="T4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 h="16">
                  <a:moveTo>
                    <a:pt x="0" y="0"/>
                  </a:moveTo>
                  <a:lnTo>
                    <a:pt x="0" y="2"/>
                  </a:lnTo>
                  <a:lnTo>
                    <a:pt x="0" y="4"/>
                  </a:lnTo>
                  <a:lnTo>
                    <a:pt x="0" y="5"/>
                  </a:lnTo>
                  <a:lnTo>
                    <a:pt x="1" y="5"/>
                  </a:lnTo>
                  <a:lnTo>
                    <a:pt x="1" y="7"/>
                  </a:lnTo>
                  <a:lnTo>
                    <a:pt x="1" y="9"/>
                  </a:lnTo>
                  <a:lnTo>
                    <a:pt x="1" y="11"/>
                  </a:lnTo>
                  <a:lnTo>
                    <a:pt x="1" y="12"/>
                  </a:lnTo>
                  <a:lnTo>
                    <a:pt x="3" y="14"/>
                  </a:lnTo>
                  <a:lnTo>
                    <a:pt x="3" y="16"/>
                  </a:lnTo>
                  <a:lnTo>
                    <a:pt x="3" y="14"/>
                  </a:lnTo>
                  <a:lnTo>
                    <a:pt x="3" y="12"/>
                  </a:lnTo>
                  <a:lnTo>
                    <a:pt x="3" y="11"/>
                  </a:lnTo>
                  <a:lnTo>
                    <a:pt x="1" y="9"/>
                  </a:lnTo>
                  <a:lnTo>
                    <a:pt x="1" y="7"/>
                  </a:lnTo>
                  <a:lnTo>
                    <a:pt x="1" y="5"/>
                  </a:lnTo>
                  <a:lnTo>
                    <a:pt x="1" y="4"/>
                  </a:lnTo>
                  <a:lnTo>
                    <a:pt x="1" y="2"/>
                  </a:lnTo>
                  <a:lnTo>
                    <a:pt x="0" y="2"/>
                  </a:lnTo>
                  <a:lnTo>
                    <a:pt x="0"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56" name="Freeform 432"/>
            <p:cNvSpPr>
              <a:spLocks/>
            </p:cNvSpPr>
            <p:nvPr/>
          </p:nvSpPr>
          <p:spPr bwMode="auto">
            <a:xfrm>
              <a:off x="5589" y="1651"/>
              <a:ext cx="5" cy="14"/>
            </a:xfrm>
            <a:custGeom>
              <a:avLst/>
              <a:gdLst>
                <a:gd name="T0" fmla="*/ 0 w 5"/>
                <a:gd name="T1" fmla="*/ 0 h 14"/>
                <a:gd name="T2" fmla="*/ 0 w 5"/>
                <a:gd name="T3" fmla="*/ 2 h 14"/>
                <a:gd name="T4" fmla="*/ 0 w 5"/>
                <a:gd name="T5" fmla="*/ 4 h 14"/>
                <a:gd name="T6" fmla="*/ 2 w 5"/>
                <a:gd name="T7" fmla="*/ 5 h 14"/>
                <a:gd name="T8" fmla="*/ 2 w 5"/>
                <a:gd name="T9" fmla="*/ 7 h 14"/>
                <a:gd name="T10" fmla="*/ 2 w 5"/>
                <a:gd name="T11" fmla="*/ 9 h 14"/>
                <a:gd name="T12" fmla="*/ 4 w 5"/>
                <a:gd name="T13" fmla="*/ 9 h 14"/>
                <a:gd name="T14" fmla="*/ 4 w 5"/>
                <a:gd name="T15" fmla="*/ 11 h 14"/>
                <a:gd name="T16" fmla="*/ 4 w 5"/>
                <a:gd name="T17" fmla="*/ 12 h 14"/>
                <a:gd name="T18" fmla="*/ 5 w 5"/>
                <a:gd name="T19" fmla="*/ 12 h 14"/>
                <a:gd name="T20" fmla="*/ 5 w 5"/>
                <a:gd name="T21" fmla="*/ 14 h 14"/>
                <a:gd name="T22" fmla="*/ 5 w 5"/>
                <a:gd name="T23" fmla="*/ 12 h 14"/>
                <a:gd name="T24" fmla="*/ 5 w 5"/>
                <a:gd name="T25" fmla="*/ 11 h 14"/>
                <a:gd name="T26" fmla="*/ 4 w 5"/>
                <a:gd name="T27" fmla="*/ 11 h 14"/>
                <a:gd name="T28" fmla="*/ 4 w 5"/>
                <a:gd name="T29" fmla="*/ 9 h 14"/>
                <a:gd name="T30" fmla="*/ 4 w 5"/>
                <a:gd name="T31" fmla="*/ 7 h 14"/>
                <a:gd name="T32" fmla="*/ 4 w 5"/>
                <a:gd name="T33" fmla="*/ 5 h 14"/>
                <a:gd name="T34" fmla="*/ 2 w 5"/>
                <a:gd name="T35" fmla="*/ 5 h 14"/>
                <a:gd name="T36" fmla="*/ 2 w 5"/>
                <a:gd name="T37" fmla="*/ 4 h 14"/>
                <a:gd name="T38" fmla="*/ 2 w 5"/>
                <a:gd name="T39" fmla="*/ 2 h 14"/>
                <a:gd name="T40" fmla="*/ 0 w 5"/>
                <a:gd name="T41" fmla="*/ 2 h 14"/>
                <a:gd name="T42" fmla="*/ 0 w 5"/>
                <a:gd name="T4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14">
                  <a:moveTo>
                    <a:pt x="0" y="0"/>
                  </a:moveTo>
                  <a:lnTo>
                    <a:pt x="0" y="2"/>
                  </a:lnTo>
                  <a:lnTo>
                    <a:pt x="0" y="4"/>
                  </a:lnTo>
                  <a:lnTo>
                    <a:pt x="2" y="5"/>
                  </a:lnTo>
                  <a:lnTo>
                    <a:pt x="2" y="7"/>
                  </a:lnTo>
                  <a:lnTo>
                    <a:pt x="2" y="9"/>
                  </a:lnTo>
                  <a:lnTo>
                    <a:pt x="4" y="9"/>
                  </a:lnTo>
                  <a:lnTo>
                    <a:pt x="4" y="11"/>
                  </a:lnTo>
                  <a:lnTo>
                    <a:pt x="4" y="12"/>
                  </a:lnTo>
                  <a:lnTo>
                    <a:pt x="5" y="12"/>
                  </a:lnTo>
                  <a:lnTo>
                    <a:pt x="5" y="14"/>
                  </a:lnTo>
                  <a:lnTo>
                    <a:pt x="5" y="12"/>
                  </a:lnTo>
                  <a:lnTo>
                    <a:pt x="5" y="11"/>
                  </a:lnTo>
                  <a:lnTo>
                    <a:pt x="4" y="11"/>
                  </a:lnTo>
                  <a:lnTo>
                    <a:pt x="4" y="9"/>
                  </a:lnTo>
                  <a:lnTo>
                    <a:pt x="4" y="7"/>
                  </a:lnTo>
                  <a:lnTo>
                    <a:pt x="4" y="5"/>
                  </a:lnTo>
                  <a:lnTo>
                    <a:pt x="2" y="5"/>
                  </a:lnTo>
                  <a:lnTo>
                    <a:pt x="2" y="4"/>
                  </a:lnTo>
                  <a:lnTo>
                    <a:pt x="2" y="2"/>
                  </a:lnTo>
                  <a:lnTo>
                    <a:pt x="0" y="2"/>
                  </a:lnTo>
                  <a:lnTo>
                    <a:pt x="0"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57" name="Freeform 433"/>
            <p:cNvSpPr>
              <a:spLocks/>
            </p:cNvSpPr>
            <p:nvPr/>
          </p:nvSpPr>
          <p:spPr bwMode="auto">
            <a:xfrm>
              <a:off x="5589" y="1651"/>
              <a:ext cx="9" cy="12"/>
            </a:xfrm>
            <a:custGeom>
              <a:avLst/>
              <a:gdLst>
                <a:gd name="T0" fmla="*/ 0 w 9"/>
                <a:gd name="T1" fmla="*/ 0 h 12"/>
                <a:gd name="T2" fmla="*/ 2 w 9"/>
                <a:gd name="T3" fmla="*/ 0 h 12"/>
                <a:gd name="T4" fmla="*/ 2 w 9"/>
                <a:gd name="T5" fmla="*/ 2 h 12"/>
                <a:gd name="T6" fmla="*/ 2 w 9"/>
                <a:gd name="T7" fmla="*/ 4 h 12"/>
                <a:gd name="T8" fmla="*/ 4 w 9"/>
                <a:gd name="T9" fmla="*/ 4 h 12"/>
                <a:gd name="T10" fmla="*/ 4 w 9"/>
                <a:gd name="T11" fmla="*/ 5 h 12"/>
                <a:gd name="T12" fmla="*/ 5 w 9"/>
                <a:gd name="T13" fmla="*/ 7 h 12"/>
                <a:gd name="T14" fmla="*/ 5 w 9"/>
                <a:gd name="T15" fmla="*/ 9 h 12"/>
                <a:gd name="T16" fmla="*/ 7 w 9"/>
                <a:gd name="T17" fmla="*/ 9 h 12"/>
                <a:gd name="T18" fmla="*/ 7 w 9"/>
                <a:gd name="T19" fmla="*/ 11 h 12"/>
                <a:gd name="T20" fmla="*/ 9 w 9"/>
                <a:gd name="T21" fmla="*/ 12 h 12"/>
                <a:gd name="T22" fmla="*/ 9 w 9"/>
                <a:gd name="T23" fmla="*/ 11 h 12"/>
                <a:gd name="T24" fmla="*/ 7 w 9"/>
                <a:gd name="T25" fmla="*/ 11 h 12"/>
                <a:gd name="T26" fmla="*/ 7 w 9"/>
                <a:gd name="T27" fmla="*/ 9 h 12"/>
                <a:gd name="T28" fmla="*/ 7 w 9"/>
                <a:gd name="T29" fmla="*/ 7 h 12"/>
                <a:gd name="T30" fmla="*/ 5 w 9"/>
                <a:gd name="T31" fmla="*/ 7 h 12"/>
                <a:gd name="T32" fmla="*/ 5 w 9"/>
                <a:gd name="T33" fmla="*/ 5 h 12"/>
                <a:gd name="T34" fmla="*/ 4 w 9"/>
                <a:gd name="T35" fmla="*/ 4 h 12"/>
                <a:gd name="T36" fmla="*/ 4 w 9"/>
                <a:gd name="T37" fmla="*/ 2 h 12"/>
                <a:gd name="T38" fmla="*/ 2 w 9"/>
                <a:gd name="T39" fmla="*/ 2 h 12"/>
                <a:gd name="T40" fmla="*/ 2 w 9"/>
                <a:gd name="T41" fmla="*/ 0 h 12"/>
                <a:gd name="T42" fmla="*/ 0 w 9"/>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12">
                  <a:moveTo>
                    <a:pt x="0" y="0"/>
                  </a:moveTo>
                  <a:lnTo>
                    <a:pt x="2" y="0"/>
                  </a:lnTo>
                  <a:lnTo>
                    <a:pt x="2" y="2"/>
                  </a:lnTo>
                  <a:lnTo>
                    <a:pt x="2" y="4"/>
                  </a:lnTo>
                  <a:lnTo>
                    <a:pt x="4" y="4"/>
                  </a:lnTo>
                  <a:lnTo>
                    <a:pt x="4" y="5"/>
                  </a:lnTo>
                  <a:lnTo>
                    <a:pt x="5" y="7"/>
                  </a:lnTo>
                  <a:lnTo>
                    <a:pt x="5" y="9"/>
                  </a:lnTo>
                  <a:lnTo>
                    <a:pt x="7" y="9"/>
                  </a:lnTo>
                  <a:lnTo>
                    <a:pt x="7" y="11"/>
                  </a:lnTo>
                  <a:lnTo>
                    <a:pt x="9" y="12"/>
                  </a:lnTo>
                  <a:lnTo>
                    <a:pt x="9" y="11"/>
                  </a:lnTo>
                  <a:lnTo>
                    <a:pt x="7" y="11"/>
                  </a:lnTo>
                  <a:lnTo>
                    <a:pt x="7" y="9"/>
                  </a:lnTo>
                  <a:lnTo>
                    <a:pt x="7" y="7"/>
                  </a:lnTo>
                  <a:lnTo>
                    <a:pt x="5" y="7"/>
                  </a:lnTo>
                  <a:lnTo>
                    <a:pt x="5" y="5"/>
                  </a:lnTo>
                  <a:lnTo>
                    <a:pt x="4" y="4"/>
                  </a:lnTo>
                  <a:lnTo>
                    <a:pt x="4" y="2"/>
                  </a:lnTo>
                  <a:lnTo>
                    <a:pt x="2" y="2"/>
                  </a:lnTo>
                  <a:lnTo>
                    <a:pt x="2" y="0"/>
                  </a:lnTo>
                  <a:lnTo>
                    <a:pt x="0"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58" name="Freeform 434"/>
            <p:cNvSpPr>
              <a:spLocks/>
            </p:cNvSpPr>
            <p:nvPr/>
          </p:nvSpPr>
          <p:spPr bwMode="auto">
            <a:xfrm>
              <a:off x="5591" y="1649"/>
              <a:ext cx="10" cy="13"/>
            </a:xfrm>
            <a:custGeom>
              <a:avLst/>
              <a:gdLst>
                <a:gd name="T0" fmla="*/ 0 w 10"/>
                <a:gd name="T1" fmla="*/ 0 h 13"/>
                <a:gd name="T2" fmla="*/ 0 w 10"/>
                <a:gd name="T3" fmla="*/ 2 h 13"/>
                <a:gd name="T4" fmla="*/ 2 w 10"/>
                <a:gd name="T5" fmla="*/ 2 h 13"/>
                <a:gd name="T6" fmla="*/ 2 w 10"/>
                <a:gd name="T7" fmla="*/ 4 h 13"/>
                <a:gd name="T8" fmla="*/ 3 w 10"/>
                <a:gd name="T9" fmla="*/ 4 h 13"/>
                <a:gd name="T10" fmla="*/ 3 w 10"/>
                <a:gd name="T11" fmla="*/ 6 h 13"/>
                <a:gd name="T12" fmla="*/ 5 w 10"/>
                <a:gd name="T13" fmla="*/ 6 h 13"/>
                <a:gd name="T14" fmla="*/ 5 w 10"/>
                <a:gd name="T15" fmla="*/ 7 h 13"/>
                <a:gd name="T16" fmla="*/ 7 w 10"/>
                <a:gd name="T17" fmla="*/ 7 h 13"/>
                <a:gd name="T18" fmla="*/ 7 w 10"/>
                <a:gd name="T19" fmla="*/ 9 h 13"/>
                <a:gd name="T20" fmla="*/ 9 w 10"/>
                <a:gd name="T21" fmla="*/ 9 h 13"/>
                <a:gd name="T22" fmla="*/ 9 w 10"/>
                <a:gd name="T23" fmla="*/ 11 h 13"/>
                <a:gd name="T24" fmla="*/ 10 w 10"/>
                <a:gd name="T25" fmla="*/ 11 h 13"/>
                <a:gd name="T26" fmla="*/ 10 w 10"/>
                <a:gd name="T27" fmla="*/ 13 h 13"/>
                <a:gd name="T28" fmla="*/ 10 w 10"/>
                <a:gd name="T29" fmla="*/ 11 h 13"/>
                <a:gd name="T30" fmla="*/ 9 w 10"/>
                <a:gd name="T31" fmla="*/ 11 h 13"/>
                <a:gd name="T32" fmla="*/ 9 w 10"/>
                <a:gd name="T33" fmla="*/ 9 h 13"/>
                <a:gd name="T34" fmla="*/ 7 w 10"/>
                <a:gd name="T35" fmla="*/ 7 h 13"/>
                <a:gd name="T36" fmla="*/ 5 w 10"/>
                <a:gd name="T37" fmla="*/ 6 h 13"/>
                <a:gd name="T38" fmla="*/ 3 w 10"/>
                <a:gd name="T39" fmla="*/ 4 h 13"/>
                <a:gd name="T40" fmla="*/ 2 w 10"/>
                <a:gd name="T41" fmla="*/ 2 h 13"/>
                <a:gd name="T42" fmla="*/ 0 w 10"/>
                <a:gd name="T43" fmla="*/ 2 h 13"/>
                <a:gd name="T44" fmla="*/ 0 w 10"/>
                <a:gd name="T4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13">
                  <a:moveTo>
                    <a:pt x="0" y="0"/>
                  </a:moveTo>
                  <a:lnTo>
                    <a:pt x="0" y="2"/>
                  </a:lnTo>
                  <a:lnTo>
                    <a:pt x="2" y="2"/>
                  </a:lnTo>
                  <a:lnTo>
                    <a:pt x="2" y="4"/>
                  </a:lnTo>
                  <a:lnTo>
                    <a:pt x="3" y="4"/>
                  </a:lnTo>
                  <a:lnTo>
                    <a:pt x="3" y="6"/>
                  </a:lnTo>
                  <a:lnTo>
                    <a:pt x="5" y="6"/>
                  </a:lnTo>
                  <a:lnTo>
                    <a:pt x="5" y="7"/>
                  </a:lnTo>
                  <a:lnTo>
                    <a:pt x="7" y="7"/>
                  </a:lnTo>
                  <a:lnTo>
                    <a:pt x="7" y="9"/>
                  </a:lnTo>
                  <a:lnTo>
                    <a:pt x="9" y="9"/>
                  </a:lnTo>
                  <a:lnTo>
                    <a:pt x="9" y="11"/>
                  </a:lnTo>
                  <a:lnTo>
                    <a:pt x="10" y="11"/>
                  </a:lnTo>
                  <a:lnTo>
                    <a:pt x="10" y="13"/>
                  </a:lnTo>
                  <a:lnTo>
                    <a:pt x="10" y="11"/>
                  </a:lnTo>
                  <a:lnTo>
                    <a:pt x="9" y="11"/>
                  </a:lnTo>
                  <a:lnTo>
                    <a:pt x="9" y="9"/>
                  </a:lnTo>
                  <a:lnTo>
                    <a:pt x="7" y="7"/>
                  </a:lnTo>
                  <a:lnTo>
                    <a:pt x="5" y="6"/>
                  </a:lnTo>
                  <a:lnTo>
                    <a:pt x="3" y="4"/>
                  </a:lnTo>
                  <a:lnTo>
                    <a:pt x="2" y="2"/>
                  </a:lnTo>
                  <a:lnTo>
                    <a:pt x="0" y="2"/>
                  </a:lnTo>
                  <a:lnTo>
                    <a:pt x="0"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59" name="Freeform 435"/>
            <p:cNvSpPr>
              <a:spLocks/>
            </p:cNvSpPr>
            <p:nvPr/>
          </p:nvSpPr>
          <p:spPr bwMode="auto">
            <a:xfrm>
              <a:off x="5591" y="1649"/>
              <a:ext cx="14" cy="9"/>
            </a:xfrm>
            <a:custGeom>
              <a:avLst/>
              <a:gdLst>
                <a:gd name="T0" fmla="*/ 0 w 14"/>
                <a:gd name="T1" fmla="*/ 0 h 9"/>
                <a:gd name="T2" fmla="*/ 2 w 14"/>
                <a:gd name="T3" fmla="*/ 0 h 9"/>
                <a:gd name="T4" fmla="*/ 2 w 14"/>
                <a:gd name="T5" fmla="*/ 2 h 9"/>
                <a:gd name="T6" fmla="*/ 3 w 14"/>
                <a:gd name="T7" fmla="*/ 2 h 9"/>
                <a:gd name="T8" fmla="*/ 3 w 14"/>
                <a:gd name="T9" fmla="*/ 4 h 9"/>
                <a:gd name="T10" fmla="*/ 5 w 14"/>
                <a:gd name="T11" fmla="*/ 4 h 9"/>
                <a:gd name="T12" fmla="*/ 7 w 14"/>
                <a:gd name="T13" fmla="*/ 4 h 9"/>
                <a:gd name="T14" fmla="*/ 7 w 14"/>
                <a:gd name="T15" fmla="*/ 6 h 9"/>
                <a:gd name="T16" fmla="*/ 9 w 14"/>
                <a:gd name="T17" fmla="*/ 6 h 9"/>
                <a:gd name="T18" fmla="*/ 9 w 14"/>
                <a:gd name="T19" fmla="*/ 7 h 9"/>
                <a:gd name="T20" fmla="*/ 10 w 14"/>
                <a:gd name="T21" fmla="*/ 7 h 9"/>
                <a:gd name="T22" fmla="*/ 12 w 14"/>
                <a:gd name="T23" fmla="*/ 7 h 9"/>
                <a:gd name="T24" fmla="*/ 14 w 14"/>
                <a:gd name="T25" fmla="*/ 9 h 9"/>
                <a:gd name="T26" fmla="*/ 12 w 14"/>
                <a:gd name="T27" fmla="*/ 7 h 9"/>
                <a:gd name="T28" fmla="*/ 10 w 14"/>
                <a:gd name="T29" fmla="*/ 7 h 9"/>
                <a:gd name="T30" fmla="*/ 10 w 14"/>
                <a:gd name="T31" fmla="*/ 6 h 9"/>
                <a:gd name="T32" fmla="*/ 9 w 14"/>
                <a:gd name="T33" fmla="*/ 6 h 9"/>
                <a:gd name="T34" fmla="*/ 9 w 14"/>
                <a:gd name="T35" fmla="*/ 4 h 9"/>
                <a:gd name="T36" fmla="*/ 7 w 14"/>
                <a:gd name="T37" fmla="*/ 4 h 9"/>
                <a:gd name="T38" fmla="*/ 5 w 14"/>
                <a:gd name="T39" fmla="*/ 4 h 9"/>
                <a:gd name="T40" fmla="*/ 5 w 14"/>
                <a:gd name="T41" fmla="*/ 2 h 9"/>
                <a:gd name="T42" fmla="*/ 3 w 14"/>
                <a:gd name="T43" fmla="*/ 2 h 9"/>
                <a:gd name="T44" fmla="*/ 3 w 14"/>
                <a:gd name="T45" fmla="*/ 0 h 9"/>
                <a:gd name="T46" fmla="*/ 2 w 14"/>
                <a:gd name="T47" fmla="*/ 0 h 9"/>
                <a:gd name="T48" fmla="*/ 0 w 14"/>
                <a:gd name="T4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9">
                  <a:moveTo>
                    <a:pt x="0" y="0"/>
                  </a:moveTo>
                  <a:lnTo>
                    <a:pt x="2" y="0"/>
                  </a:lnTo>
                  <a:lnTo>
                    <a:pt x="2" y="2"/>
                  </a:lnTo>
                  <a:lnTo>
                    <a:pt x="3" y="2"/>
                  </a:lnTo>
                  <a:lnTo>
                    <a:pt x="3" y="4"/>
                  </a:lnTo>
                  <a:lnTo>
                    <a:pt x="5" y="4"/>
                  </a:lnTo>
                  <a:lnTo>
                    <a:pt x="7" y="4"/>
                  </a:lnTo>
                  <a:lnTo>
                    <a:pt x="7" y="6"/>
                  </a:lnTo>
                  <a:lnTo>
                    <a:pt x="9" y="6"/>
                  </a:lnTo>
                  <a:lnTo>
                    <a:pt x="9" y="7"/>
                  </a:lnTo>
                  <a:lnTo>
                    <a:pt x="10" y="7"/>
                  </a:lnTo>
                  <a:lnTo>
                    <a:pt x="12" y="7"/>
                  </a:lnTo>
                  <a:lnTo>
                    <a:pt x="14" y="9"/>
                  </a:lnTo>
                  <a:lnTo>
                    <a:pt x="12" y="7"/>
                  </a:lnTo>
                  <a:lnTo>
                    <a:pt x="10" y="7"/>
                  </a:lnTo>
                  <a:lnTo>
                    <a:pt x="10" y="6"/>
                  </a:lnTo>
                  <a:lnTo>
                    <a:pt x="9" y="6"/>
                  </a:lnTo>
                  <a:lnTo>
                    <a:pt x="9" y="4"/>
                  </a:lnTo>
                  <a:lnTo>
                    <a:pt x="7" y="4"/>
                  </a:lnTo>
                  <a:lnTo>
                    <a:pt x="5" y="4"/>
                  </a:lnTo>
                  <a:lnTo>
                    <a:pt x="5" y="2"/>
                  </a:lnTo>
                  <a:lnTo>
                    <a:pt x="3" y="2"/>
                  </a:lnTo>
                  <a:lnTo>
                    <a:pt x="3" y="0"/>
                  </a:lnTo>
                  <a:lnTo>
                    <a:pt x="2" y="0"/>
                  </a:lnTo>
                  <a:lnTo>
                    <a:pt x="0"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60" name="Freeform 436"/>
            <p:cNvSpPr>
              <a:spLocks/>
            </p:cNvSpPr>
            <p:nvPr/>
          </p:nvSpPr>
          <p:spPr bwMode="auto">
            <a:xfrm>
              <a:off x="5593" y="1648"/>
              <a:ext cx="14" cy="7"/>
            </a:xfrm>
            <a:custGeom>
              <a:avLst/>
              <a:gdLst>
                <a:gd name="T0" fmla="*/ 0 w 14"/>
                <a:gd name="T1" fmla="*/ 0 h 7"/>
                <a:gd name="T2" fmla="*/ 0 w 14"/>
                <a:gd name="T3" fmla="*/ 1 h 7"/>
                <a:gd name="T4" fmla="*/ 1 w 14"/>
                <a:gd name="T5" fmla="*/ 1 h 7"/>
                <a:gd name="T6" fmla="*/ 3 w 14"/>
                <a:gd name="T7" fmla="*/ 3 h 7"/>
                <a:gd name="T8" fmla="*/ 5 w 14"/>
                <a:gd name="T9" fmla="*/ 3 h 7"/>
                <a:gd name="T10" fmla="*/ 7 w 14"/>
                <a:gd name="T11" fmla="*/ 3 h 7"/>
                <a:gd name="T12" fmla="*/ 7 w 14"/>
                <a:gd name="T13" fmla="*/ 5 h 7"/>
                <a:gd name="T14" fmla="*/ 8 w 14"/>
                <a:gd name="T15" fmla="*/ 5 h 7"/>
                <a:gd name="T16" fmla="*/ 10 w 14"/>
                <a:gd name="T17" fmla="*/ 5 h 7"/>
                <a:gd name="T18" fmla="*/ 12 w 14"/>
                <a:gd name="T19" fmla="*/ 7 h 7"/>
                <a:gd name="T20" fmla="*/ 14 w 14"/>
                <a:gd name="T21" fmla="*/ 7 h 7"/>
                <a:gd name="T22" fmla="*/ 12 w 14"/>
                <a:gd name="T23" fmla="*/ 5 h 7"/>
                <a:gd name="T24" fmla="*/ 10 w 14"/>
                <a:gd name="T25" fmla="*/ 5 h 7"/>
                <a:gd name="T26" fmla="*/ 8 w 14"/>
                <a:gd name="T27" fmla="*/ 3 h 7"/>
                <a:gd name="T28" fmla="*/ 7 w 14"/>
                <a:gd name="T29" fmla="*/ 3 h 7"/>
                <a:gd name="T30" fmla="*/ 5 w 14"/>
                <a:gd name="T31" fmla="*/ 3 h 7"/>
                <a:gd name="T32" fmla="*/ 5 w 14"/>
                <a:gd name="T33" fmla="*/ 1 h 7"/>
                <a:gd name="T34" fmla="*/ 3 w 14"/>
                <a:gd name="T35" fmla="*/ 1 h 7"/>
                <a:gd name="T36" fmla="*/ 1 w 14"/>
                <a:gd name="T37" fmla="*/ 1 h 7"/>
                <a:gd name="T38" fmla="*/ 0 w 14"/>
                <a:gd name="T39" fmla="*/ 1 h 7"/>
                <a:gd name="T40" fmla="*/ 0 w 14"/>
                <a:gd name="T4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7">
                  <a:moveTo>
                    <a:pt x="0" y="0"/>
                  </a:moveTo>
                  <a:lnTo>
                    <a:pt x="0" y="1"/>
                  </a:lnTo>
                  <a:lnTo>
                    <a:pt x="1" y="1"/>
                  </a:lnTo>
                  <a:lnTo>
                    <a:pt x="3" y="3"/>
                  </a:lnTo>
                  <a:lnTo>
                    <a:pt x="5" y="3"/>
                  </a:lnTo>
                  <a:lnTo>
                    <a:pt x="7" y="3"/>
                  </a:lnTo>
                  <a:lnTo>
                    <a:pt x="7" y="5"/>
                  </a:lnTo>
                  <a:lnTo>
                    <a:pt x="8" y="5"/>
                  </a:lnTo>
                  <a:lnTo>
                    <a:pt x="10" y="5"/>
                  </a:lnTo>
                  <a:lnTo>
                    <a:pt x="12" y="7"/>
                  </a:lnTo>
                  <a:lnTo>
                    <a:pt x="14" y="7"/>
                  </a:lnTo>
                  <a:lnTo>
                    <a:pt x="12" y="5"/>
                  </a:lnTo>
                  <a:lnTo>
                    <a:pt x="10" y="5"/>
                  </a:lnTo>
                  <a:lnTo>
                    <a:pt x="8" y="3"/>
                  </a:lnTo>
                  <a:lnTo>
                    <a:pt x="7" y="3"/>
                  </a:lnTo>
                  <a:lnTo>
                    <a:pt x="5" y="3"/>
                  </a:lnTo>
                  <a:lnTo>
                    <a:pt x="5" y="1"/>
                  </a:lnTo>
                  <a:lnTo>
                    <a:pt x="3" y="1"/>
                  </a:lnTo>
                  <a:lnTo>
                    <a:pt x="1" y="1"/>
                  </a:lnTo>
                  <a:lnTo>
                    <a:pt x="0" y="1"/>
                  </a:lnTo>
                  <a:lnTo>
                    <a:pt x="0"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61" name="Freeform 437"/>
            <p:cNvSpPr>
              <a:spLocks/>
            </p:cNvSpPr>
            <p:nvPr/>
          </p:nvSpPr>
          <p:spPr bwMode="auto">
            <a:xfrm>
              <a:off x="5593" y="1648"/>
              <a:ext cx="14" cy="3"/>
            </a:xfrm>
            <a:custGeom>
              <a:avLst/>
              <a:gdLst>
                <a:gd name="T0" fmla="*/ 0 w 14"/>
                <a:gd name="T1" fmla="*/ 0 h 3"/>
                <a:gd name="T2" fmla="*/ 1 w 14"/>
                <a:gd name="T3" fmla="*/ 0 h 3"/>
                <a:gd name="T4" fmla="*/ 3 w 14"/>
                <a:gd name="T5" fmla="*/ 0 h 3"/>
                <a:gd name="T6" fmla="*/ 3 w 14"/>
                <a:gd name="T7" fmla="*/ 1 h 3"/>
                <a:gd name="T8" fmla="*/ 5 w 14"/>
                <a:gd name="T9" fmla="*/ 1 h 3"/>
                <a:gd name="T10" fmla="*/ 7 w 14"/>
                <a:gd name="T11" fmla="*/ 1 h 3"/>
                <a:gd name="T12" fmla="*/ 8 w 14"/>
                <a:gd name="T13" fmla="*/ 1 h 3"/>
                <a:gd name="T14" fmla="*/ 10 w 14"/>
                <a:gd name="T15" fmla="*/ 1 h 3"/>
                <a:gd name="T16" fmla="*/ 12 w 14"/>
                <a:gd name="T17" fmla="*/ 1 h 3"/>
                <a:gd name="T18" fmla="*/ 14 w 14"/>
                <a:gd name="T19" fmla="*/ 1 h 3"/>
                <a:gd name="T20" fmla="*/ 14 w 14"/>
                <a:gd name="T21" fmla="*/ 3 h 3"/>
                <a:gd name="T22" fmla="*/ 14 w 14"/>
                <a:gd name="T23" fmla="*/ 1 h 3"/>
                <a:gd name="T24" fmla="*/ 12 w 14"/>
                <a:gd name="T25" fmla="*/ 1 h 3"/>
                <a:gd name="T26" fmla="*/ 10 w 14"/>
                <a:gd name="T27" fmla="*/ 1 h 3"/>
                <a:gd name="T28" fmla="*/ 8 w 14"/>
                <a:gd name="T29" fmla="*/ 1 h 3"/>
                <a:gd name="T30" fmla="*/ 7 w 14"/>
                <a:gd name="T31" fmla="*/ 0 h 3"/>
                <a:gd name="T32" fmla="*/ 5 w 14"/>
                <a:gd name="T33" fmla="*/ 0 h 3"/>
                <a:gd name="T34" fmla="*/ 3 w 14"/>
                <a:gd name="T35" fmla="*/ 0 h 3"/>
                <a:gd name="T36" fmla="*/ 1 w 14"/>
                <a:gd name="T37" fmla="*/ 0 h 3"/>
                <a:gd name="T38" fmla="*/ 0 w 14"/>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3">
                  <a:moveTo>
                    <a:pt x="0" y="0"/>
                  </a:moveTo>
                  <a:lnTo>
                    <a:pt x="1" y="0"/>
                  </a:lnTo>
                  <a:lnTo>
                    <a:pt x="3" y="0"/>
                  </a:lnTo>
                  <a:lnTo>
                    <a:pt x="3" y="1"/>
                  </a:lnTo>
                  <a:lnTo>
                    <a:pt x="5" y="1"/>
                  </a:lnTo>
                  <a:lnTo>
                    <a:pt x="7" y="1"/>
                  </a:lnTo>
                  <a:lnTo>
                    <a:pt x="8" y="1"/>
                  </a:lnTo>
                  <a:lnTo>
                    <a:pt x="10" y="1"/>
                  </a:lnTo>
                  <a:lnTo>
                    <a:pt x="12" y="1"/>
                  </a:lnTo>
                  <a:lnTo>
                    <a:pt x="14" y="1"/>
                  </a:lnTo>
                  <a:lnTo>
                    <a:pt x="14" y="3"/>
                  </a:lnTo>
                  <a:lnTo>
                    <a:pt x="14" y="1"/>
                  </a:lnTo>
                  <a:lnTo>
                    <a:pt x="12" y="1"/>
                  </a:lnTo>
                  <a:lnTo>
                    <a:pt x="10" y="1"/>
                  </a:lnTo>
                  <a:lnTo>
                    <a:pt x="8" y="1"/>
                  </a:lnTo>
                  <a:lnTo>
                    <a:pt x="7" y="0"/>
                  </a:lnTo>
                  <a:lnTo>
                    <a:pt x="5" y="0"/>
                  </a:lnTo>
                  <a:lnTo>
                    <a:pt x="3" y="0"/>
                  </a:lnTo>
                  <a:lnTo>
                    <a:pt x="1" y="0"/>
                  </a:lnTo>
                  <a:lnTo>
                    <a:pt x="0"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62" name="Freeform 438"/>
            <p:cNvSpPr>
              <a:spLocks/>
            </p:cNvSpPr>
            <p:nvPr/>
          </p:nvSpPr>
          <p:spPr bwMode="auto">
            <a:xfrm>
              <a:off x="5593" y="1646"/>
              <a:ext cx="15" cy="1"/>
            </a:xfrm>
            <a:custGeom>
              <a:avLst/>
              <a:gdLst>
                <a:gd name="T0" fmla="*/ 0 w 15"/>
                <a:gd name="T1" fmla="*/ 1 w 15"/>
                <a:gd name="T2" fmla="*/ 3 w 15"/>
                <a:gd name="T3" fmla="*/ 5 w 15"/>
                <a:gd name="T4" fmla="*/ 7 w 15"/>
                <a:gd name="T5" fmla="*/ 8 w 15"/>
                <a:gd name="T6" fmla="*/ 10 w 15"/>
                <a:gd name="T7" fmla="*/ 12 w 15"/>
                <a:gd name="T8" fmla="*/ 14 w 15"/>
                <a:gd name="T9" fmla="*/ 15 w 15"/>
                <a:gd name="T10" fmla="*/ 14 w 15"/>
                <a:gd name="T11" fmla="*/ 12 w 15"/>
                <a:gd name="T12" fmla="*/ 10 w 15"/>
                <a:gd name="T13" fmla="*/ 8 w 15"/>
                <a:gd name="T14" fmla="*/ 7 w 15"/>
                <a:gd name="T15" fmla="*/ 5 w 15"/>
                <a:gd name="T16" fmla="*/ 3 w 15"/>
                <a:gd name="T17" fmla="*/ 1 w 15"/>
                <a:gd name="T18" fmla="*/ 0 w 15"/>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Lst>
              <a:rect l="0" t="0" r="r" b="b"/>
              <a:pathLst>
                <a:path w="15">
                  <a:moveTo>
                    <a:pt x="0" y="0"/>
                  </a:moveTo>
                  <a:lnTo>
                    <a:pt x="1" y="0"/>
                  </a:lnTo>
                  <a:lnTo>
                    <a:pt x="3" y="0"/>
                  </a:lnTo>
                  <a:lnTo>
                    <a:pt x="5" y="0"/>
                  </a:lnTo>
                  <a:lnTo>
                    <a:pt x="7" y="0"/>
                  </a:lnTo>
                  <a:lnTo>
                    <a:pt x="8" y="0"/>
                  </a:lnTo>
                  <a:lnTo>
                    <a:pt x="10" y="0"/>
                  </a:lnTo>
                  <a:lnTo>
                    <a:pt x="12" y="0"/>
                  </a:lnTo>
                  <a:lnTo>
                    <a:pt x="14" y="0"/>
                  </a:lnTo>
                  <a:lnTo>
                    <a:pt x="15" y="0"/>
                  </a:lnTo>
                  <a:lnTo>
                    <a:pt x="14" y="0"/>
                  </a:lnTo>
                  <a:lnTo>
                    <a:pt x="12" y="0"/>
                  </a:lnTo>
                  <a:lnTo>
                    <a:pt x="10" y="0"/>
                  </a:lnTo>
                  <a:lnTo>
                    <a:pt x="8" y="0"/>
                  </a:lnTo>
                  <a:lnTo>
                    <a:pt x="7" y="0"/>
                  </a:lnTo>
                  <a:lnTo>
                    <a:pt x="5" y="0"/>
                  </a:lnTo>
                  <a:lnTo>
                    <a:pt x="3" y="0"/>
                  </a:lnTo>
                  <a:lnTo>
                    <a:pt x="1" y="0"/>
                  </a:lnTo>
                  <a:lnTo>
                    <a:pt x="0" y="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63" name="Freeform 439"/>
            <p:cNvSpPr>
              <a:spLocks/>
            </p:cNvSpPr>
            <p:nvPr/>
          </p:nvSpPr>
          <p:spPr bwMode="auto">
            <a:xfrm>
              <a:off x="5593" y="1642"/>
              <a:ext cx="14" cy="4"/>
            </a:xfrm>
            <a:custGeom>
              <a:avLst/>
              <a:gdLst>
                <a:gd name="T0" fmla="*/ 0 w 14"/>
                <a:gd name="T1" fmla="*/ 2 h 4"/>
                <a:gd name="T2" fmla="*/ 0 w 14"/>
                <a:gd name="T3" fmla="*/ 4 h 4"/>
                <a:gd name="T4" fmla="*/ 1 w 14"/>
                <a:gd name="T5" fmla="*/ 4 h 4"/>
                <a:gd name="T6" fmla="*/ 1 w 14"/>
                <a:gd name="T7" fmla="*/ 2 h 4"/>
                <a:gd name="T8" fmla="*/ 3 w 14"/>
                <a:gd name="T9" fmla="*/ 2 h 4"/>
                <a:gd name="T10" fmla="*/ 5 w 14"/>
                <a:gd name="T11" fmla="*/ 2 h 4"/>
                <a:gd name="T12" fmla="*/ 7 w 14"/>
                <a:gd name="T13" fmla="*/ 2 h 4"/>
                <a:gd name="T14" fmla="*/ 8 w 14"/>
                <a:gd name="T15" fmla="*/ 2 h 4"/>
                <a:gd name="T16" fmla="*/ 10 w 14"/>
                <a:gd name="T17" fmla="*/ 2 h 4"/>
                <a:gd name="T18" fmla="*/ 10 w 14"/>
                <a:gd name="T19" fmla="*/ 0 h 4"/>
                <a:gd name="T20" fmla="*/ 12 w 14"/>
                <a:gd name="T21" fmla="*/ 0 h 4"/>
                <a:gd name="T22" fmla="*/ 14 w 14"/>
                <a:gd name="T23" fmla="*/ 0 h 4"/>
                <a:gd name="T24" fmla="*/ 12 w 14"/>
                <a:gd name="T25" fmla="*/ 0 h 4"/>
                <a:gd name="T26" fmla="*/ 10 w 14"/>
                <a:gd name="T27" fmla="*/ 0 h 4"/>
                <a:gd name="T28" fmla="*/ 8 w 14"/>
                <a:gd name="T29" fmla="*/ 0 h 4"/>
                <a:gd name="T30" fmla="*/ 7 w 14"/>
                <a:gd name="T31" fmla="*/ 0 h 4"/>
                <a:gd name="T32" fmla="*/ 5 w 14"/>
                <a:gd name="T33" fmla="*/ 0 h 4"/>
                <a:gd name="T34" fmla="*/ 5 w 14"/>
                <a:gd name="T35" fmla="*/ 2 h 4"/>
                <a:gd name="T36" fmla="*/ 3 w 14"/>
                <a:gd name="T37" fmla="*/ 2 h 4"/>
                <a:gd name="T38" fmla="*/ 1 w 14"/>
                <a:gd name="T39" fmla="*/ 2 h 4"/>
                <a:gd name="T40" fmla="*/ 0 w 14"/>
                <a:gd name="T4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4">
                  <a:moveTo>
                    <a:pt x="0" y="2"/>
                  </a:moveTo>
                  <a:lnTo>
                    <a:pt x="0" y="4"/>
                  </a:lnTo>
                  <a:lnTo>
                    <a:pt x="1" y="4"/>
                  </a:lnTo>
                  <a:lnTo>
                    <a:pt x="1" y="2"/>
                  </a:lnTo>
                  <a:lnTo>
                    <a:pt x="3" y="2"/>
                  </a:lnTo>
                  <a:lnTo>
                    <a:pt x="5" y="2"/>
                  </a:lnTo>
                  <a:lnTo>
                    <a:pt x="7" y="2"/>
                  </a:lnTo>
                  <a:lnTo>
                    <a:pt x="8" y="2"/>
                  </a:lnTo>
                  <a:lnTo>
                    <a:pt x="10" y="2"/>
                  </a:lnTo>
                  <a:lnTo>
                    <a:pt x="10" y="0"/>
                  </a:lnTo>
                  <a:lnTo>
                    <a:pt x="12" y="0"/>
                  </a:lnTo>
                  <a:lnTo>
                    <a:pt x="14" y="0"/>
                  </a:lnTo>
                  <a:lnTo>
                    <a:pt x="12" y="0"/>
                  </a:lnTo>
                  <a:lnTo>
                    <a:pt x="10" y="0"/>
                  </a:lnTo>
                  <a:lnTo>
                    <a:pt x="8" y="0"/>
                  </a:lnTo>
                  <a:lnTo>
                    <a:pt x="7" y="0"/>
                  </a:lnTo>
                  <a:lnTo>
                    <a:pt x="5" y="0"/>
                  </a:lnTo>
                  <a:lnTo>
                    <a:pt x="5" y="2"/>
                  </a:lnTo>
                  <a:lnTo>
                    <a:pt x="3" y="2"/>
                  </a:lnTo>
                  <a:lnTo>
                    <a:pt x="1" y="2"/>
                  </a:lnTo>
                  <a:lnTo>
                    <a:pt x="0" y="2"/>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64" name="Freeform 440"/>
            <p:cNvSpPr>
              <a:spLocks/>
            </p:cNvSpPr>
            <p:nvPr/>
          </p:nvSpPr>
          <p:spPr bwMode="auto">
            <a:xfrm>
              <a:off x="5593" y="1639"/>
              <a:ext cx="14" cy="5"/>
            </a:xfrm>
            <a:custGeom>
              <a:avLst/>
              <a:gdLst>
                <a:gd name="T0" fmla="*/ 0 w 14"/>
                <a:gd name="T1" fmla="*/ 5 h 5"/>
                <a:gd name="T2" fmla="*/ 1 w 14"/>
                <a:gd name="T3" fmla="*/ 5 h 5"/>
                <a:gd name="T4" fmla="*/ 3 w 14"/>
                <a:gd name="T5" fmla="*/ 3 h 5"/>
                <a:gd name="T6" fmla="*/ 5 w 14"/>
                <a:gd name="T7" fmla="*/ 3 h 5"/>
                <a:gd name="T8" fmla="*/ 7 w 14"/>
                <a:gd name="T9" fmla="*/ 2 h 5"/>
                <a:gd name="T10" fmla="*/ 8 w 14"/>
                <a:gd name="T11" fmla="*/ 2 h 5"/>
                <a:gd name="T12" fmla="*/ 10 w 14"/>
                <a:gd name="T13" fmla="*/ 2 h 5"/>
                <a:gd name="T14" fmla="*/ 10 w 14"/>
                <a:gd name="T15" fmla="*/ 0 h 5"/>
                <a:gd name="T16" fmla="*/ 12 w 14"/>
                <a:gd name="T17" fmla="*/ 0 h 5"/>
                <a:gd name="T18" fmla="*/ 14 w 14"/>
                <a:gd name="T19" fmla="*/ 0 h 5"/>
                <a:gd name="T20" fmla="*/ 12 w 14"/>
                <a:gd name="T21" fmla="*/ 0 h 5"/>
                <a:gd name="T22" fmla="*/ 10 w 14"/>
                <a:gd name="T23" fmla="*/ 0 h 5"/>
                <a:gd name="T24" fmla="*/ 8 w 14"/>
                <a:gd name="T25" fmla="*/ 2 h 5"/>
                <a:gd name="T26" fmla="*/ 7 w 14"/>
                <a:gd name="T27" fmla="*/ 2 h 5"/>
                <a:gd name="T28" fmla="*/ 5 w 14"/>
                <a:gd name="T29" fmla="*/ 2 h 5"/>
                <a:gd name="T30" fmla="*/ 3 w 14"/>
                <a:gd name="T31" fmla="*/ 2 h 5"/>
                <a:gd name="T32" fmla="*/ 3 w 14"/>
                <a:gd name="T33" fmla="*/ 3 h 5"/>
                <a:gd name="T34" fmla="*/ 1 w 14"/>
                <a:gd name="T35" fmla="*/ 3 h 5"/>
                <a:gd name="T36" fmla="*/ 0 w 14"/>
                <a:gd name="T37" fmla="*/ 3 h 5"/>
                <a:gd name="T38" fmla="*/ 0 w 1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5">
                  <a:moveTo>
                    <a:pt x="0" y="5"/>
                  </a:moveTo>
                  <a:lnTo>
                    <a:pt x="1" y="5"/>
                  </a:lnTo>
                  <a:lnTo>
                    <a:pt x="3" y="3"/>
                  </a:lnTo>
                  <a:lnTo>
                    <a:pt x="5" y="3"/>
                  </a:lnTo>
                  <a:lnTo>
                    <a:pt x="7" y="2"/>
                  </a:lnTo>
                  <a:lnTo>
                    <a:pt x="8" y="2"/>
                  </a:lnTo>
                  <a:lnTo>
                    <a:pt x="10" y="2"/>
                  </a:lnTo>
                  <a:lnTo>
                    <a:pt x="10" y="0"/>
                  </a:lnTo>
                  <a:lnTo>
                    <a:pt x="12" y="0"/>
                  </a:lnTo>
                  <a:lnTo>
                    <a:pt x="14" y="0"/>
                  </a:lnTo>
                  <a:lnTo>
                    <a:pt x="12" y="0"/>
                  </a:lnTo>
                  <a:lnTo>
                    <a:pt x="10" y="0"/>
                  </a:lnTo>
                  <a:lnTo>
                    <a:pt x="8" y="2"/>
                  </a:lnTo>
                  <a:lnTo>
                    <a:pt x="7" y="2"/>
                  </a:lnTo>
                  <a:lnTo>
                    <a:pt x="5" y="2"/>
                  </a:lnTo>
                  <a:lnTo>
                    <a:pt x="3" y="2"/>
                  </a:lnTo>
                  <a:lnTo>
                    <a:pt x="3" y="3"/>
                  </a:lnTo>
                  <a:lnTo>
                    <a:pt x="1" y="3"/>
                  </a:lnTo>
                  <a:lnTo>
                    <a:pt x="0" y="3"/>
                  </a:lnTo>
                  <a:lnTo>
                    <a:pt x="0" y="5"/>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65" name="Freeform 441"/>
            <p:cNvSpPr>
              <a:spLocks/>
            </p:cNvSpPr>
            <p:nvPr/>
          </p:nvSpPr>
          <p:spPr bwMode="auto">
            <a:xfrm>
              <a:off x="5591" y="1636"/>
              <a:ext cx="14" cy="6"/>
            </a:xfrm>
            <a:custGeom>
              <a:avLst/>
              <a:gdLst>
                <a:gd name="T0" fmla="*/ 0 w 14"/>
                <a:gd name="T1" fmla="*/ 6 h 6"/>
                <a:gd name="T2" fmla="*/ 2 w 14"/>
                <a:gd name="T3" fmla="*/ 6 h 6"/>
                <a:gd name="T4" fmla="*/ 3 w 14"/>
                <a:gd name="T5" fmla="*/ 6 h 6"/>
                <a:gd name="T6" fmla="*/ 3 w 14"/>
                <a:gd name="T7" fmla="*/ 5 h 6"/>
                <a:gd name="T8" fmla="*/ 5 w 14"/>
                <a:gd name="T9" fmla="*/ 5 h 6"/>
                <a:gd name="T10" fmla="*/ 7 w 14"/>
                <a:gd name="T11" fmla="*/ 5 h 6"/>
                <a:gd name="T12" fmla="*/ 7 w 14"/>
                <a:gd name="T13" fmla="*/ 3 h 6"/>
                <a:gd name="T14" fmla="*/ 9 w 14"/>
                <a:gd name="T15" fmla="*/ 3 h 6"/>
                <a:gd name="T16" fmla="*/ 9 w 14"/>
                <a:gd name="T17" fmla="*/ 1 h 6"/>
                <a:gd name="T18" fmla="*/ 10 w 14"/>
                <a:gd name="T19" fmla="*/ 1 h 6"/>
                <a:gd name="T20" fmla="*/ 12 w 14"/>
                <a:gd name="T21" fmla="*/ 0 h 6"/>
                <a:gd name="T22" fmla="*/ 14 w 14"/>
                <a:gd name="T23" fmla="*/ 0 h 6"/>
                <a:gd name="T24" fmla="*/ 12 w 14"/>
                <a:gd name="T25" fmla="*/ 0 h 6"/>
                <a:gd name="T26" fmla="*/ 10 w 14"/>
                <a:gd name="T27" fmla="*/ 0 h 6"/>
                <a:gd name="T28" fmla="*/ 10 w 14"/>
                <a:gd name="T29" fmla="*/ 1 h 6"/>
                <a:gd name="T30" fmla="*/ 9 w 14"/>
                <a:gd name="T31" fmla="*/ 1 h 6"/>
                <a:gd name="T32" fmla="*/ 7 w 14"/>
                <a:gd name="T33" fmla="*/ 1 h 6"/>
                <a:gd name="T34" fmla="*/ 7 w 14"/>
                <a:gd name="T35" fmla="*/ 3 h 6"/>
                <a:gd name="T36" fmla="*/ 5 w 14"/>
                <a:gd name="T37" fmla="*/ 3 h 6"/>
                <a:gd name="T38" fmla="*/ 5 w 14"/>
                <a:gd name="T39" fmla="*/ 5 h 6"/>
                <a:gd name="T40" fmla="*/ 3 w 14"/>
                <a:gd name="T41" fmla="*/ 5 h 6"/>
                <a:gd name="T42" fmla="*/ 2 w 14"/>
                <a:gd name="T43" fmla="*/ 5 h 6"/>
                <a:gd name="T44" fmla="*/ 2 w 14"/>
                <a:gd name="T45" fmla="*/ 6 h 6"/>
                <a:gd name="T46" fmla="*/ 0 w 14"/>
                <a:gd name="T4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6">
                  <a:moveTo>
                    <a:pt x="0" y="6"/>
                  </a:moveTo>
                  <a:lnTo>
                    <a:pt x="2" y="6"/>
                  </a:lnTo>
                  <a:lnTo>
                    <a:pt x="3" y="6"/>
                  </a:lnTo>
                  <a:lnTo>
                    <a:pt x="3" y="5"/>
                  </a:lnTo>
                  <a:lnTo>
                    <a:pt x="5" y="5"/>
                  </a:lnTo>
                  <a:lnTo>
                    <a:pt x="7" y="5"/>
                  </a:lnTo>
                  <a:lnTo>
                    <a:pt x="7" y="3"/>
                  </a:lnTo>
                  <a:lnTo>
                    <a:pt x="9" y="3"/>
                  </a:lnTo>
                  <a:lnTo>
                    <a:pt x="9" y="1"/>
                  </a:lnTo>
                  <a:lnTo>
                    <a:pt x="10" y="1"/>
                  </a:lnTo>
                  <a:lnTo>
                    <a:pt x="12" y="0"/>
                  </a:lnTo>
                  <a:lnTo>
                    <a:pt x="14" y="0"/>
                  </a:lnTo>
                  <a:lnTo>
                    <a:pt x="12" y="0"/>
                  </a:lnTo>
                  <a:lnTo>
                    <a:pt x="10" y="0"/>
                  </a:lnTo>
                  <a:lnTo>
                    <a:pt x="10" y="1"/>
                  </a:lnTo>
                  <a:lnTo>
                    <a:pt x="9" y="1"/>
                  </a:lnTo>
                  <a:lnTo>
                    <a:pt x="7" y="1"/>
                  </a:lnTo>
                  <a:lnTo>
                    <a:pt x="7" y="3"/>
                  </a:lnTo>
                  <a:lnTo>
                    <a:pt x="5" y="3"/>
                  </a:lnTo>
                  <a:lnTo>
                    <a:pt x="5" y="5"/>
                  </a:lnTo>
                  <a:lnTo>
                    <a:pt x="3" y="5"/>
                  </a:lnTo>
                  <a:lnTo>
                    <a:pt x="2" y="5"/>
                  </a:lnTo>
                  <a:lnTo>
                    <a:pt x="2" y="6"/>
                  </a:lnTo>
                  <a:lnTo>
                    <a:pt x="0" y="6"/>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66" name="Freeform 442"/>
            <p:cNvSpPr>
              <a:spLocks/>
            </p:cNvSpPr>
            <p:nvPr/>
          </p:nvSpPr>
          <p:spPr bwMode="auto">
            <a:xfrm>
              <a:off x="5591" y="1632"/>
              <a:ext cx="10" cy="10"/>
            </a:xfrm>
            <a:custGeom>
              <a:avLst/>
              <a:gdLst>
                <a:gd name="T0" fmla="*/ 0 w 10"/>
                <a:gd name="T1" fmla="*/ 10 h 10"/>
                <a:gd name="T2" fmla="*/ 2 w 10"/>
                <a:gd name="T3" fmla="*/ 9 h 10"/>
                <a:gd name="T4" fmla="*/ 3 w 10"/>
                <a:gd name="T5" fmla="*/ 9 h 10"/>
                <a:gd name="T6" fmla="*/ 3 w 10"/>
                <a:gd name="T7" fmla="*/ 7 h 10"/>
                <a:gd name="T8" fmla="*/ 5 w 10"/>
                <a:gd name="T9" fmla="*/ 5 h 10"/>
                <a:gd name="T10" fmla="*/ 7 w 10"/>
                <a:gd name="T11" fmla="*/ 5 h 10"/>
                <a:gd name="T12" fmla="*/ 7 w 10"/>
                <a:gd name="T13" fmla="*/ 4 h 10"/>
                <a:gd name="T14" fmla="*/ 9 w 10"/>
                <a:gd name="T15" fmla="*/ 2 h 10"/>
                <a:gd name="T16" fmla="*/ 10 w 10"/>
                <a:gd name="T17" fmla="*/ 0 h 10"/>
                <a:gd name="T18" fmla="*/ 9 w 10"/>
                <a:gd name="T19" fmla="*/ 0 h 10"/>
                <a:gd name="T20" fmla="*/ 9 w 10"/>
                <a:gd name="T21" fmla="*/ 2 h 10"/>
                <a:gd name="T22" fmla="*/ 7 w 10"/>
                <a:gd name="T23" fmla="*/ 2 h 10"/>
                <a:gd name="T24" fmla="*/ 7 w 10"/>
                <a:gd name="T25" fmla="*/ 4 h 10"/>
                <a:gd name="T26" fmla="*/ 5 w 10"/>
                <a:gd name="T27" fmla="*/ 4 h 10"/>
                <a:gd name="T28" fmla="*/ 5 w 10"/>
                <a:gd name="T29" fmla="*/ 5 h 10"/>
                <a:gd name="T30" fmla="*/ 3 w 10"/>
                <a:gd name="T31" fmla="*/ 5 h 10"/>
                <a:gd name="T32" fmla="*/ 3 w 10"/>
                <a:gd name="T33" fmla="*/ 7 h 10"/>
                <a:gd name="T34" fmla="*/ 2 w 10"/>
                <a:gd name="T35" fmla="*/ 7 h 10"/>
                <a:gd name="T36" fmla="*/ 2 w 10"/>
                <a:gd name="T37" fmla="*/ 9 h 10"/>
                <a:gd name="T38" fmla="*/ 0 w 10"/>
                <a:gd name="T39" fmla="*/ 9 h 10"/>
                <a:gd name="T40" fmla="*/ 0 w 10"/>
                <a:gd name="T4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10">
                  <a:moveTo>
                    <a:pt x="0" y="10"/>
                  </a:moveTo>
                  <a:lnTo>
                    <a:pt x="2" y="9"/>
                  </a:lnTo>
                  <a:lnTo>
                    <a:pt x="3" y="9"/>
                  </a:lnTo>
                  <a:lnTo>
                    <a:pt x="3" y="7"/>
                  </a:lnTo>
                  <a:lnTo>
                    <a:pt x="5" y="5"/>
                  </a:lnTo>
                  <a:lnTo>
                    <a:pt x="7" y="5"/>
                  </a:lnTo>
                  <a:lnTo>
                    <a:pt x="7" y="4"/>
                  </a:lnTo>
                  <a:lnTo>
                    <a:pt x="9" y="2"/>
                  </a:lnTo>
                  <a:lnTo>
                    <a:pt x="10" y="0"/>
                  </a:lnTo>
                  <a:lnTo>
                    <a:pt x="9" y="0"/>
                  </a:lnTo>
                  <a:lnTo>
                    <a:pt x="9" y="2"/>
                  </a:lnTo>
                  <a:lnTo>
                    <a:pt x="7" y="2"/>
                  </a:lnTo>
                  <a:lnTo>
                    <a:pt x="7" y="4"/>
                  </a:lnTo>
                  <a:lnTo>
                    <a:pt x="5" y="4"/>
                  </a:lnTo>
                  <a:lnTo>
                    <a:pt x="5" y="5"/>
                  </a:lnTo>
                  <a:lnTo>
                    <a:pt x="3" y="5"/>
                  </a:lnTo>
                  <a:lnTo>
                    <a:pt x="3" y="7"/>
                  </a:lnTo>
                  <a:lnTo>
                    <a:pt x="2" y="7"/>
                  </a:lnTo>
                  <a:lnTo>
                    <a:pt x="2" y="9"/>
                  </a:lnTo>
                  <a:lnTo>
                    <a:pt x="0" y="9"/>
                  </a:lnTo>
                  <a:lnTo>
                    <a:pt x="0" y="10"/>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67" name="Freeform 443"/>
            <p:cNvSpPr>
              <a:spLocks/>
            </p:cNvSpPr>
            <p:nvPr/>
          </p:nvSpPr>
          <p:spPr bwMode="auto">
            <a:xfrm>
              <a:off x="5591" y="1629"/>
              <a:ext cx="7" cy="12"/>
            </a:xfrm>
            <a:custGeom>
              <a:avLst/>
              <a:gdLst>
                <a:gd name="T0" fmla="*/ 0 w 7"/>
                <a:gd name="T1" fmla="*/ 12 h 12"/>
                <a:gd name="T2" fmla="*/ 0 w 7"/>
                <a:gd name="T3" fmla="*/ 10 h 12"/>
                <a:gd name="T4" fmla="*/ 2 w 7"/>
                <a:gd name="T5" fmla="*/ 10 h 12"/>
                <a:gd name="T6" fmla="*/ 2 w 7"/>
                <a:gd name="T7" fmla="*/ 8 h 12"/>
                <a:gd name="T8" fmla="*/ 3 w 7"/>
                <a:gd name="T9" fmla="*/ 8 h 12"/>
                <a:gd name="T10" fmla="*/ 3 w 7"/>
                <a:gd name="T11" fmla="*/ 7 h 12"/>
                <a:gd name="T12" fmla="*/ 5 w 7"/>
                <a:gd name="T13" fmla="*/ 5 h 12"/>
                <a:gd name="T14" fmla="*/ 5 w 7"/>
                <a:gd name="T15" fmla="*/ 3 h 12"/>
                <a:gd name="T16" fmla="*/ 7 w 7"/>
                <a:gd name="T17" fmla="*/ 1 h 12"/>
                <a:gd name="T18" fmla="*/ 7 w 7"/>
                <a:gd name="T19" fmla="*/ 0 h 12"/>
                <a:gd name="T20" fmla="*/ 7 w 7"/>
                <a:gd name="T21" fmla="*/ 1 h 12"/>
                <a:gd name="T22" fmla="*/ 5 w 7"/>
                <a:gd name="T23" fmla="*/ 3 h 12"/>
                <a:gd name="T24" fmla="*/ 3 w 7"/>
                <a:gd name="T25" fmla="*/ 5 h 12"/>
                <a:gd name="T26" fmla="*/ 3 w 7"/>
                <a:gd name="T27" fmla="*/ 7 h 12"/>
                <a:gd name="T28" fmla="*/ 2 w 7"/>
                <a:gd name="T29" fmla="*/ 7 h 12"/>
                <a:gd name="T30" fmla="*/ 2 w 7"/>
                <a:gd name="T31" fmla="*/ 8 h 12"/>
                <a:gd name="T32" fmla="*/ 0 w 7"/>
                <a:gd name="T33" fmla="*/ 10 h 12"/>
                <a:gd name="T34" fmla="*/ 0 w 7"/>
                <a:gd name="T3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12">
                  <a:moveTo>
                    <a:pt x="0" y="12"/>
                  </a:moveTo>
                  <a:lnTo>
                    <a:pt x="0" y="10"/>
                  </a:lnTo>
                  <a:lnTo>
                    <a:pt x="2" y="10"/>
                  </a:lnTo>
                  <a:lnTo>
                    <a:pt x="2" y="8"/>
                  </a:lnTo>
                  <a:lnTo>
                    <a:pt x="3" y="8"/>
                  </a:lnTo>
                  <a:lnTo>
                    <a:pt x="3" y="7"/>
                  </a:lnTo>
                  <a:lnTo>
                    <a:pt x="5" y="5"/>
                  </a:lnTo>
                  <a:lnTo>
                    <a:pt x="5" y="3"/>
                  </a:lnTo>
                  <a:lnTo>
                    <a:pt x="7" y="1"/>
                  </a:lnTo>
                  <a:lnTo>
                    <a:pt x="7" y="0"/>
                  </a:lnTo>
                  <a:lnTo>
                    <a:pt x="7" y="1"/>
                  </a:lnTo>
                  <a:lnTo>
                    <a:pt x="5" y="3"/>
                  </a:lnTo>
                  <a:lnTo>
                    <a:pt x="3" y="5"/>
                  </a:lnTo>
                  <a:lnTo>
                    <a:pt x="3" y="7"/>
                  </a:lnTo>
                  <a:lnTo>
                    <a:pt x="2" y="7"/>
                  </a:lnTo>
                  <a:lnTo>
                    <a:pt x="2" y="8"/>
                  </a:lnTo>
                  <a:lnTo>
                    <a:pt x="0" y="10"/>
                  </a:lnTo>
                  <a:lnTo>
                    <a:pt x="0" y="12"/>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68" name="Freeform 444"/>
            <p:cNvSpPr>
              <a:spLocks/>
            </p:cNvSpPr>
            <p:nvPr/>
          </p:nvSpPr>
          <p:spPr bwMode="auto">
            <a:xfrm>
              <a:off x="5589" y="1627"/>
              <a:ext cx="5" cy="14"/>
            </a:xfrm>
            <a:custGeom>
              <a:avLst/>
              <a:gdLst>
                <a:gd name="T0" fmla="*/ 0 w 5"/>
                <a:gd name="T1" fmla="*/ 14 h 14"/>
                <a:gd name="T2" fmla="*/ 0 w 5"/>
                <a:gd name="T3" fmla="*/ 12 h 14"/>
                <a:gd name="T4" fmla="*/ 2 w 5"/>
                <a:gd name="T5" fmla="*/ 12 h 14"/>
                <a:gd name="T6" fmla="*/ 2 w 5"/>
                <a:gd name="T7" fmla="*/ 10 h 14"/>
                <a:gd name="T8" fmla="*/ 2 w 5"/>
                <a:gd name="T9" fmla="*/ 9 h 14"/>
                <a:gd name="T10" fmla="*/ 4 w 5"/>
                <a:gd name="T11" fmla="*/ 9 h 14"/>
                <a:gd name="T12" fmla="*/ 4 w 5"/>
                <a:gd name="T13" fmla="*/ 7 h 14"/>
                <a:gd name="T14" fmla="*/ 4 w 5"/>
                <a:gd name="T15" fmla="*/ 5 h 14"/>
                <a:gd name="T16" fmla="*/ 5 w 5"/>
                <a:gd name="T17" fmla="*/ 3 h 14"/>
                <a:gd name="T18" fmla="*/ 5 w 5"/>
                <a:gd name="T19" fmla="*/ 2 h 14"/>
                <a:gd name="T20" fmla="*/ 5 w 5"/>
                <a:gd name="T21" fmla="*/ 0 h 14"/>
                <a:gd name="T22" fmla="*/ 5 w 5"/>
                <a:gd name="T23" fmla="*/ 2 h 14"/>
                <a:gd name="T24" fmla="*/ 5 w 5"/>
                <a:gd name="T25" fmla="*/ 3 h 14"/>
                <a:gd name="T26" fmla="*/ 4 w 5"/>
                <a:gd name="T27" fmla="*/ 3 h 14"/>
                <a:gd name="T28" fmla="*/ 4 w 5"/>
                <a:gd name="T29" fmla="*/ 5 h 14"/>
                <a:gd name="T30" fmla="*/ 2 w 5"/>
                <a:gd name="T31" fmla="*/ 7 h 14"/>
                <a:gd name="T32" fmla="*/ 2 w 5"/>
                <a:gd name="T33" fmla="*/ 9 h 14"/>
                <a:gd name="T34" fmla="*/ 2 w 5"/>
                <a:gd name="T35" fmla="*/ 10 h 14"/>
                <a:gd name="T36" fmla="*/ 0 w 5"/>
                <a:gd name="T37" fmla="*/ 10 h 14"/>
                <a:gd name="T38" fmla="*/ 0 w 5"/>
                <a:gd name="T39" fmla="*/ 12 h 14"/>
                <a:gd name="T40" fmla="*/ 0 w 5"/>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14">
                  <a:moveTo>
                    <a:pt x="0" y="14"/>
                  </a:moveTo>
                  <a:lnTo>
                    <a:pt x="0" y="12"/>
                  </a:lnTo>
                  <a:lnTo>
                    <a:pt x="2" y="12"/>
                  </a:lnTo>
                  <a:lnTo>
                    <a:pt x="2" y="10"/>
                  </a:lnTo>
                  <a:lnTo>
                    <a:pt x="2" y="9"/>
                  </a:lnTo>
                  <a:lnTo>
                    <a:pt x="4" y="9"/>
                  </a:lnTo>
                  <a:lnTo>
                    <a:pt x="4" y="7"/>
                  </a:lnTo>
                  <a:lnTo>
                    <a:pt x="4" y="5"/>
                  </a:lnTo>
                  <a:lnTo>
                    <a:pt x="5" y="3"/>
                  </a:lnTo>
                  <a:lnTo>
                    <a:pt x="5" y="2"/>
                  </a:lnTo>
                  <a:lnTo>
                    <a:pt x="5" y="0"/>
                  </a:lnTo>
                  <a:lnTo>
                    <a:pt x="5" y="2"/>
                  </a:lnTo>
                  <a:lnTo>
                    <a:pt x="5" y="3"/>
                  </a:lnTo>
                  <a:lnTo>
                    <a:pt x="4" y="3"/>
                  </a:lnTo>
                  <a:lnTo>
                    <a:pt x="4" y="5"/>
                  </a:lnTo>
                  <a:lnTo>
                    <a:pt x="2" y="7"/>
                  </a:lnTo>
                  <a:lnTo>
                    <a:pt x="2" y="9"/>
                  </a:lnTo>
                  <a:lnTo>
                    <a:pt x="2" y="10"/>
                  </a:lnTo>
                  <a:lnTo>
                    <a:pt x="0" y="10"/>
                  </a:lnTo>
                  <a:lnTo>
                    <a:pt x="0" y="12"/>
                  </a:lnTo>
                  <a:lnTo>
                    <a:pt x="0" y="14"/>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69" name="Freeform 445"/>
            <p:cNvSpPr>
              <a:spLocks/>
            </p:cNvSpPr>
            <p:nvPr/>
          </p:nvSpPr>
          <p:spPr bwMode="auto">
            <a:xfrm>
              <a:off x="5588" y="1625"/>
              <a:ext cx="3" cy="16"/>
            </a:xfrm>
            <a:custGeom>
              <a:avLst/>
              <a:gdLst>
                <a:gd name="T0" fmla="*/ 0 w 3"/>
                <a:gd name="T1" fmla="*/ 16 h 16"/>
                <a:gd name="T2" fmla="*/ 1 w 3"/>
                <a:gd name="T3" fmla="*/ 16 h 16"/>
                <a:gd name="T4" fmla="*/ 1 w 3"/>
                <a:gd name="T5" fmla="*/ 14 h 16"/>
                <a:gd name="T6" fmla="*/ 1 w 3"/>
                <a:gd name="T7" fmla="*/ 12 h 16"/>
                <a:gd name="T8" fmla="*/ 1 w 3"/>
                <a:gd name="T9" fmla="*/ 11 h 16"/>
                <a:gd name="T10" fmla="*/ 1 w 3"/>
                <a:gd name="T11" fmla="*/ 9 h 16"/>
                <a:gd name="T12" fmla="*/ 3 w 3"/>
                <a:gd name="T13" fmla="*/ 9 h 16"/>
                <a:gd name="T14" fmla="*/ 3 w 3"/>
                <a:gd name="T15" fmla="*/ 7 h 16"/>
                <a:gd name="T16" fmla="*/ 3 w 3"/>
                <a:gd name="T17" fmla="*/ 5 h 16"/>
                <a:gd name="T18" fmla="*/ 3 w 3"/>
                <a:gd name="T19" fmla="*/ 4 h 16"/>
                <a:gd name="T20" fmla="*/ 3 w 3"/>
                <a:gd name="T21" fmla="*/ 2 h 16"/>
                <a:gd name="T22" fmla="*/ 3 w 3"/>
                <a:gd name="T23" fmla="*/ 0 h 16"/>
                <a:gd name="T24" fmla="*/ 3 w 3"/>
                <a:gd name="T25" fmla="*/ 2 h 16"/>
                <a:gd name="T26" fmla="*/ 3 w 3"/>
                <a:gd name="T27" fmla="*/ 4 h 16"/>
                <a:gd name="T28" fmla="*/ 3 w 3"/>
                <a:gd name="T29" fmla="*/ 5 h 16"/>
                <a:gd name="T30" fmla="*/ 1 w 3"/>
                <a:gd name="T31" fmla="*/ 5 h 16"/>
                <a:gd name="T32" fmla="*/ 1 w 3"/>
                <a:gd name="T33" fmla="*/ 7 h 16"/>
                <a:gd name="T34" fmla="*/ 1 w 3"/>
                <a:gd name="T35" fmla="*/ 9 h 16"/>
                <a:gd name="T36" fmla="*/ 1 w 3"/>
                <a:gd name="T37" fmla="*/ 11 h 16"/>
                <a:gd name="T38" fmla="*/ 1 w 3"/>
                <a:gd name="T39" fmla="*/ 12 h 16"/>
                <a:gd name="T40" fmla="*/ 0 w 3"/>
                <a:gd name="T41" fmla="*/ 12 h 16"/>
                <a:gd name="T42" fmla="*/ 0 w 3"/>
                <a:gd name="T43" fmla="*/ 14 h 16"/>
                <a:gd name="T44" fmla="*/ 0 w 3"/>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 h="16">
                  <a:moveTo>
                    <a:pt x="0" y="16"/>
                  </a:moveTo>
                  <a:lnTo>
                    <a:pt x="1" y="16"/>
                  </a:lnTo>
                  <a:lnTo>
                    <a:pt x="1" y="14"/>
                  </a:lnTo>
                  <a:lnTo>
                    <a:pt x="1" y="12"/>
                  </a:lnTo>
                  <a:lnTo>
                    <a:pt x="1" y="11"/>
                  </a:lnTo>
                  <a:lnTo>
                    <a:pt x="1" y="9"/>
                  </a:lnTo>
                  <a:lnTo>
                    <a:pt x="3" y="9"/>
                  </a:lnTo>
                  <a:lnTo>
                    <a:pt x="3" y="7"/>
                  </a:lnTo>
                  <a:lnTo>
                    <a:pt x="3" y="5"/>
                  </a:lnTo>
                  <a:lnTo>
                    <a:pt x="3" y="4"/>
                  </a:lnTo>
                  <a:lnTo>
                    <a:pt x="3" y="2"/>
                  </a:lnTo>
                  <a:lnTo>
                    <a:pt x="3" y="0"/>
                  </a:lnTo>
                  <a:lnTo>
                    <a:pt x="3" y="2"/>
                  </a:lnTo>
                  <a:lnTo>
                    <a:pt x="3" y="4"/>
                  </a:lnTo>
                  <a:lnTo>
                    <a:pt x="3" y="5"/>
                  </a:lnTo>
                  <a:lnTo>
                    <a:pt x="1" y="5"/>
                  </a:lnTo>
                  <a:lnTo>
                    <a:pt x="1" y="7"/>
                  </a:lnTo>
                  <a:lnTo>
                    <a:pt x="1" y="9"/>
                  </a:lnTo>
                  <a:lnTo>
                    <a:pt x="1" y="11"/>
                  </a:lnTo>
                  <a:lnTo>
                    <a:pt x="1" y="12"/>
                  </a:lnTo>
                  <a:lnTo>
                    <a:pt x="0" y="12"/>
                  </a:lnTo>
                  <a:lnTo>
                    <a:pt x="0" y="14"/>
                  </a:lnTo>
                  <a:lnTo>
                    <a:pt x="0" y="16"/>
                  </a:lnTo>
                  <a:close/>
                </a:path>
              </a:pathLst>
            </a:cu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70" name="Rectangle 446"/>
            <p:cNvSpPr>
              <a:spLocks noChangeArrowheads="1"/>
            </p:cNvSpPr>
            <p:nvPr/>
          </p:nvSpPr>
          <p:spPr bwMode="auto">
            <a:xfrm>
              <a:off x="5468" y="1109"/>
              <a:ext cx="248" cy="1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71" name="Freeform 447"/>
            <p:cNvSpPr>
              <a:spLocks noEditPoints="1"/>
            </p:cNvSpPr>
            <p:nvPr/>
          </p:nvSpPr>
          <p:spPr bwMode="auto">
            <a:xfrm>
              <a:off x="5468" y="1109"/>
              <a:ext cx="248" cy="148"/>
            </a:xfrm>
            <a:custGeom>
              <a:avLst/>
              <a:gdLst>
                <a:gd name="T0" fmla="*/ 0 w 248"/>
                <a:gd name="T1" fmla="*/ 138 h 148"/>
                <a:gd name="T2" fmla="*/ 248 w 248"/>
                <a:gd name="T3" fmla="*/ 138 h 148"/>
                <a:gd name="T4" fmla="*/ 248 w 248"/>
                <a:gd name="T5" fmla="*/ 148 h 148"/>
                <a:gd name="T6" fmla="*/ 0 w 248"/>
                <a:gd name="T7" fmla="*/ 148 h 148"/>
                <a:gd name="T8" fmla="*/ 0 w 248"/>
                <a:gd name="T9" fmla="*/ 138 h 148"/>
                <a:gd name="T10" fmla="*/ 0 w 248"/>
                <a:gd name="T11" fmla="*/ 115 h 148"/>
                <a:gd name="T12" fmla="*/ 248 w 248"/>
                <a:gd name="T13" fmla="*/ 115 h 148"/>
                <a:gd name="T14" fmla="*/ 248 w 248"/>
                <a:gd name="T15" fmla="*/ 125 h 148"/>
                <a:gd name="T16" fmla="*/ 0 w 248"/>
                <a:gd name="T17" fmla="*/ 125 h 148"/>
                <a:gd name="T18" fmla="*/ 0 w 248"/>
                <a:gd name="T19" fmla="*/ 115 h 148"/>
                <a:gd name="T20" fmla="*/ 0 w 248"/>
                <a:gd name="T21" fmla="*/ 91 h 148"/>
                <a:gd name="T22" fmla="*/ 248 w 248"/>
                <a:gd name="T23" fmla="*/ 91 h 148"/>
                <a:gd name="T24" fmla="*/ 248 w 248"/>
                <a:gd name="T25" fmla="*/ 103 h 148"/>
                <a:gd name="T26" fmla="*/ 0 w 248"/>
                <a:gd name="T27" fmla="*/ 103 h 148"/>
                <a:gd name="T28" fmla="*/ 0 w 248"/>
                <a:gd name="T29" fmla="*/ 91 h 148"/>
                <a:gd name="T30" fmla="*/ 0 w 248"/>
                <a:gd name="T31" fmla="*/ 68 h 148"/>
                <a:gd name="T32" fmla="*/ 248 w 248"/>
                <a:gd name="T33" fmla="*/ 68 h 148"/>
                <a:gd name="T34" fmla="*/ 248 w 248"/>
                <a:gd name="T35" fmla="*/ 80 h 148"/>
                <a:gd name="T36" fmla="*/ 0 w 248"/>
                <a:gd name="T37" fmla="*/ 80 h 148"/>
                <a:gd name="T38" fmla="*/ 0 w 248"/>
                <a:gd name="T39" fmla="*/ 68 h 148"/>
                <a:gd name="T40" fmla="*/ 0 w 248"/>
                <a:gd name="T41" fmla="*/ 45 h 148"/>
                <a:gd name="T42" fmla="*/ 248 w 248"/>
                <a:gd name="T43" fmla="*/ 45 h 148"/>
                <a:gd name="T44" fmla="*/ 248 w 248"/>
                <a:gd name="T45" fmla="*/ 56 h 148"/>
                <a:gd name="T46" fmla="*/ 0 w 248"/>
                <a:gd name="T47" fmla="*/ 56 h 148"/>
                <a:gd name="T48" fmla="*/ 0 w 248"/>
                <a:gd name="T49" fmla="*/ 45 h 148"/>
                <a:gd name="T50" fmla="*/ 0 w 248"/>
                <a:gd name="T51" fmla="*/ 21 h 148"/>
                <a:gd name="T52" fmla="*/ 248 w 248"/>
                <a:gd name="T53" fmla="*/ 21 h 148"/>
                <a:gd name="T54" fmla="*/ 248 w 248"/>
                <a:gd name="T55" fmla="*/ 33 h 148"/>
                <a:gd name="T56" fmla="*/ 0 w 248"/>
                <a:gd name="T57" fmla="*/ 33 h 148"/>
                <a:gd name="T58" fmla="*/ 0 w 248"/>
                <a:gd name="T59" fmla="*/ 21 h 148"/>
                <a:gd name="T60" fmla="*/ 0 w 248"/>
                <a:gd name="T61" fmla="*/ 0 h 148"/>
                <a:gd name="T62" fmla="*/ 248 w 248"/>
                <a:gd name="T63" fmla="*/ 0 h 148"/>
                <a:gd name="T64" fmla="*/ 248 w 248"/>
                <a:gd name="T65" fmla="*/ 11 h 148"/>
                <a:gd name="T66" fmla="*/ 0 w 248"/>
                <a:gd name="T67" fmla="*/ 11 h 148"/>
                <a:gd name="T68" fmla="*/ 0 w 248"/>
                <a:gd name="T6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8" h="148">
                  <a:moveTo>
                    <a:pt x="0" y="138"/>
                  </a:moveTo>
                  <a:lnTo>
                    <a:pt x="248" y="138"/>
                  </a:lnTo>
                  <a:lnTo>
                    <a:pt x="248" y="148"/>
                  </a:lnTo>
                  <a:lnTo>
                    <a:pt x="0" y="148"/>
                  </a:lnTo>
                  <a:lnTo>
                    <a:pt x="0" y="138"/>
                  </a:lnTo>
                  <a:close/>
                  <a:moveTo>
                    <a:pt x="0" y="115"/>
                  </a:moveTo>
                  <a:lnTo>
                    <a:pt x="248" y="115"/>
                  </a:lnTo>
                  <a:lnTo>
                    <a:pt x="248" y="125"/>
                  </a:lnTo>
                  <a:lnTo>
                    <a:pt x="0" y="125"/>
                  </a:lnTo>
                  <a:lnTo>
                    <a:pt x="0" y="115"/>
                  </a:lnTo>
                  <a:close/>
                  <a:moveTo>
                    <a:pt x="0" y="91"/>
                  </a:moveTo>
                  <a:lnTo>
                    <a:pt x="248" y="91"/>
                  </a:lnTo>
                  <a:lnTo>
                    <a:pt x="248" y="103"/>
                  </a:lnTo>
                  <a:lnTo>
                    <a:pt x="0" y="103"/>
                  </a:lnTo>
                  <a:lnTo>
                    <a:pt x="0" y="91"/>
                  </a:lnTo>
                  <a:close/>
                  <a:moveTo>
                    <a:pt x="0" y="68"/>
                  </a:moveTo>
                  <a:lnTo>
                    <a:pt x="248" y="68"/>
                  </a:lnTo>
                  <a:lnTo>
                    <a:pt x="248" y="80"/>
                  </a:lnTo>
                  <a:lnTo>
                    <a:pt x="0" y="80"/>
                  </a:lnTo>
                  <a:lnTo>
                    <a:pt x="0" y="68"/>
                  </a:lnTo>
                  <a:close/>
                  <a:moveTo>
                    <a:pt x="0" y="45"/>
                  </a:moveTo>
                  <a:lnTo>
                    <a:pt x="248" y="45"/>
                  </a:lnTo>
                  <a:lnTo>
                    <a:pt x="248" y="56"/>
                  </a:lnTo>
                  <a:lnTo>
                    <a:pt x="0" y="56"/>
                  </a:lnTo>
                  <a:lnTo>
                    <a:pt x="0" y="45"/>
                  </a:lnTo>
                  <a:close/>
                  <a:moveTo>
                    <a:pt x="0" y="21"/>
                  </a:moveTo>
                  <a:lnTo>
                    <a:pt x="248" y="21"/>
                  </a:lnTo>
                  <a:lnTo>
                    <a:pt x="248" y="33"/>
                  </a:lnTo>
                  <a:lnTo>
                    <a:pt x="0" y="33"/>
                  </a:lnTo>
                  <a:lnTo>
                    <a:pt x="0" y="21"/>
                  </a:lnTo>
                  <a:close/>
                  <a:moveTo>
                    <a:pt x="0" y="0"/>
                  </a:moveTo>
                  <a:lnTo>
                    <a:pt x="248" y="0"/>
                  </a:lnTo>
                  <a:lnTo>
                    <a:pt x="248" y="11"/>
                  </a:lnTo>
                  <a:lnTo>
                    <a:pt x="0" y="11"/>
                  </a:lnTo>
                  <a:lnTo>
                    <a:pt x="0" y="0"/>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72" name="Rectangle 448"/>
            <p:cNvSpPr>
              <a:spLocks noChangeArrowheads="1"/>
            </p:cNvSpPr>
            <p:nvPr/>
          </p:nvSpPr>
          <p:spPr bwMode="auto">
            <a:xfrm>
              <a:off x="5468" y="1109"/>
              <a:ext cx="106" cy="91"/>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7073" name="Freeform 449"/>
            <p:cNvSpPr>
              <a:spLocks noEditPoints="1"/>
            </p:cNvSpPr>
            <p:nvPr/>
          </p:nvSpPr>
          <p:spPr bwMode="auto">
            <a:xfrm>
              <a:off x="5482" y="1125"/>
              <a:ext cx="85" cy="66"/>
            </a:xfrm>
            <a:custGeom>
              <a:avLst/>
              <a:gdLst>
                <a:gd name="T0" fmla="*/ 41 w 85"/>
                <a:gd name="T1" fmla="*/ 62 h 66"/>
                <a:gd name="T2" fmla="*/ 38 w 85"/>
                <a:gd name="T3" fmla="*/ 64 h 66"/>
                <a:gd name="T4" fmla="*/ 34 w 85"/>
                <a:gd name="T5" fmla="*/ 66 h 66"/>
                <a:gd name="T6" fmla="*/ 29 w 85"/>
                <a:gd name="T7" fmla="*/ 66 h 66"/>
                <a:gd name="T8" fmla="*/ 24 w 85"/>
                <a:gd name="T9" fmla="*/ 66 h 66"/>
                <a:gd name="T10" fmla="*/ 20 w 85"/>
                <a:gd name="T11" fmla="*/ 64 h 66"/>
                <a:gd name="T12" fmla="*/ 15 w 85"/>
                <a:gd name="T13" fmla="*/ 62 h 66"/>
                <a:gd name="T14" fmla="*/ 10 w 85"/>
                <a:gd name="T15" fmla="*/ 59 h 66"/>
                <a:gd name="T16" fmla="*/ 7 w 85"/>
                <a:gd name="T17" fmla="*/ 56 h 66"/>
                <a:gd name="T18" fmla="*/ 3 w 85"/>
                <a:gd name="T19" fmla="*/ 50 h 66"/>
                <a:gd name="T20" fmla="*/ 1 w 85"/>
                <a:gd name="T21" fmla="*/ 45 h 66"/>
                <a:gd name="T22" fmla="*/ 0 w 85"/>
                <a:gd name="T23" fmla="*/ 40 h 66"/>
                <a:gd name="T24" fmla="*/ 0 w 85"/>
                <a:gd name="T25" fmla="*/ 35 h 66"/>
                <a:gd name="T26" fmla="*/ 0 w 85"/>
                <a:gd name="T27" fmla="*/ 29 h 66"/>
                <a:gd name="T28" fmla="*/ 0 w 85"/>
                <a:gd name="T29" fmla="*/ 24 h 66"/>
                <a:gd name="T30" fmla="*/ 1 w 85"/>
                <a:gd name="T31" fmla="*/ 19 h 66"/>
                <a:gd name="T32" fmla="*/ 5 w 85"/>
                <a:gd name="T33" fmla="*/ 14 h 66"/>
                <a:gd name="T34" fmla="*/ 8 w 85"/>
                <a:gd name="T35" fmla="*/ 9 h 66"/>
                <a:gd name="T36" fmla="*/ 13 w 85"/>
                <a:gd name="T37" fmla="*/ 3 h 66"/>
                <a:gd name="T38" fmla="*/ 17 w 85"/>
                <a:gd name="T39" fmla="*/ 2 h 66"/>
                <a:gd name="T40" fmla="*/ 22 w 85"/>
                <a:gd name="T41" fmla="*/ 0 h 66"/>
                <a:gd name="T42" fmla="*/ 27 w 85"/>
                <a:gd name="T43" fmla="*/ 0 h 66"/>
                <a:gd name="T44" fmla="*/ 33 w 85"/>
                <a:gd name="T45" fmla="*/ 0 h 66"/>
                <a:gd name="T46" fmla="*/ 38 w 85"/>
                <a:gd name="T47" fmla="*/ 0 h 66"/>
                <a:gd name="T48" fmla="*/ 43 w 85"/>
                <a:gd name="T49" fmla="*/ 2 h 66"/>
                <a:gd name="T50" fmla="*/ 43 w 85"/>
                <a:gd name="T51" fmla="*/ 3 h 66"/>
                <a:gd name="T52" fmla="*/ 38 w 85"/>
                <a:gd name="T53" fmla="*/ 3 h 66"/>
                <a:gd name="T54" fmla="*/ 33 w 85"/>
                <a:gd name="T55" fmla="*/ 5 h 66"/>
                <a:gd name="T56" fmla="*/ 27 w 85"/>
                <a:gd name="T57" fmla="*/ 7 h 66"/>
                <a:gd name="T58" fmla="*/ 24 w 85"/>
                <a:gd name="T59" fmla="*/ 9 h 66"/>
                <a:gd name="T60" fmla="*/ 19 w 85"/>
                <a:gd name="T61" fmla="*/ 12 h 66"/>
                <a:gd name="T62" fmla="*/ 17 w 85"/>
                <a:gd name="T63" fmla="*/ 16 h 66"/>
                <a:gd name="T64" fmla="*/ 13 w 85"/>
                <a:gd name="T65" fmla="*/ 21 h 66"/>
                <a:gd name="T66" fmla="*/ 12 w 85"/>
                <a:gd name="T67" fmla="*/ 26 h 66"/>
                <a:gd name="T68" fmla="*/ 12 w 85"/>
                <a:gd name="T69" fmla="*/ 31 h 66"/>
                <a:gd name="T70" fmla="*/ 12 w 85"/>
                <a:gd name="T71" fmla="*/ 36 h 66"/>
                <a:gd name="T72" fmla="*/ 12 w 85"/>
                <a:gd name="T73" fmla="*/ 42 h 66"/>
                <a:gd name="T74" fmla="*/ 13 w 85"/>
                <a:gd name="T75" fmla="*/ 47 h 66"/>
                <a:gd name="T76" fmla="*/ 17 w 85"/>
                <a:gd name="T77" fmla="*/ 52 h 66"/>
                <a:gd name="T78" fmla="*/ 20 w 85"/>
                <a:gd name="T79" fmla="*/ 56 h 66"/>
                <a:gd name="T80" fmla="*/ 26 w 85"/>
                <a:gd name="T81" fmla="*/ 57 h 66"/>
                <a:gd name="T82" fmla="*/ 31 w 85"/>
                <a:gd name="T83" fmla="*/ 59 h 66"/>
                <a:gd name="T84" fmla="*/ 36 w 85"/>
                <a:gd name="T85" fmla="*/ 61 h 66"/>
                <a:gd name="T86" fmla="*/ 41 w 85"/>
                <a:gd name="T87" fmla="*/ 61 h 66"/>
                <a:gd name="T88" fmla="*/ 64 w 85"/>
                <a:gd name="T89" fmla="*/ 21 h 66"/>
                <a:gd name="T90" fmla="*/ 55 w 85"/>
                <a:gd name="T91" fmla="*/ 2 h 66"/>
                <a:gd name="T92" fmla="*/ 50 w 85"/>
                <a:gd name="T93" fmla="*/ 23 h 66"/>
                <a:gd name="T94" fmla="*/ 29 w 85"/>
                <a:gd name="T95" fmla="*/ 26 h 66"/>
                <a:gd name="T96" fmla="*/ 48 w 85"/>
                <a:gd name="T97" fmla="*/ 36 h 66"/>
                <a:gd name="T98" fmla="*/ 45 w 85"/>
                <a:gd name="T99" fmla="*/ 57 h 66"/>
                <a:gd name="T100" fmla="*/ 60 w 85"/>
                <a:gd name="T101" fmla="*/ 42 h 66"/>
                <a:gd name="T102" fmla="*/ 79 w 85"/>
                <a:gd name="T103" fmla="*/ 47 h 66"/>
                <a:gd name="T104" fmla="*/ 69 w 85"/>
                <a:gd name="T105" fmla="*/ 29 h 66"/>
                <a:gd name="T106" fmla="*/ 78 w 85"/>
                <a:gd name="T107"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 h="66">
                  <a:moveTo>
                    <a:pt x="45" y="61"/>
                  </a:moveTo>
                  <a:lnTo>
                    <a:pt x="43" y="62"/>
                  </a:lnTo>
                  <a:lnTo>
                    <a:pt x="41" y="62"/>
                  </a:lnTo>
                  <a:lnTo>
                    <a:pt x="41" y="64"/>
                  </a:lnTo>
                  <a:lnTo>
                    <a:pt x="40" y="64"/>
                  </a:lnTo>
                  <a:lnTo>
                    <a:pt x="38" y="64"/>
                  </a:lnTo>
                  <a:lnTo>
                    <a:pt x="36" y="64"/>
                  </a:lnTo>
                  <a:lnTo>
                    <a:pt x="36" y="66"/>
                  </a:lnTo>
                  <a:lnTo>
                    <a:pt x="34" y="66"/>
                  </a:lnTo>
                  <a:lnTo>
                    <a:pt x="33" y="66"/>
                  </a:lnTo>
                  <a:lnTo>
                    <a:pt x="31" y="66"/>
                  </a:lnTo>
                  <a:lnTo>
                    <a:pt x="29" y="66"/>
                  </a:lnTo>
                  <a:lnTo>
                    <a:pt x="27" y="66"/>
                  </a:lnTo>
                  <a:lnTo>
                    <a:pt x="26" y="66"/>
                  </a:lnTo>
                  <a:lnTo>
                    <a:pt x="24" y="66"/>
                  </a:lnTo>
                  <a:lnTo>
                    <a:pt x="22" y="66"/>
                  </a:lnTo>
                  <a:lnTo>
                    <a:pt x="22" y="64"/>
                  </a:lnTo>
                  <a:lnTo>
                    <a:pt x="20" y="64"/>
                  </a:lnTo>
                  <a:lnTo>
                    <a:pt x="19" y="64"/>
                  </a:lnTo>
                  <a:lnTo>
                    <a:pt x="17" y="62"/>
                  </a:lnTo>
                  <a:lnTo>
                    <a:pt x="15" y="62"/>
                  </a:lnTo>
                  <a:lnTo>
                    <a:pt x="13" y="61"/>
                  </a:lnTo>
                  <a:lnTo>
                    <a:pt x="12" y="59"/>
                  </a:lnTo>
                  <a:lnTo>
                    <a:pt x="10" y="59"/>
                  </a:lnTo>
                  <a:lnTo>
                    <a:pt x="10" y="57"/>
                  </a:lnTo>
                  <a:lnTo>
                    <a:pt x="8" y="57"/>
                  </a:lnTo>
                  <a:lnTo>
                    <a:pt x="7" y="56"/>
                  </a:lnTo>
                  <a:lnTo>
                    <a:pt x="7" y="54"/>
                  </a:lnTo>
                  <a:lnTo>
                    <a:pt x="5" y="52"/>
                  </a:lnTo>
                  <a:lnTo>
                    <a:pt x="3" y="50"/>
                  </a:lnTo>
                  <a:lnTo>
                    <a:pt x="3" y="49"/>
                  </a:lnTo>
                  <a:lnTo>
                    <a:pt x="1" y="47"/>
                  </a:lnTo>
                  <a:lnTo>
                    <a:pt x="1" y="45"/>
                  </a:lnTo>
                  <a:lnTo>
                    <a:pt x="1" y="43"/>
                  </a:lnTo>
                  <a:lnTo>
                    <a:pt x="0" y="42"/>
                  </a:lnTo>
                  <a:lnTo>
                    <a:pt x="0" y="40"/>
                  </a:lnTo>
                  <a:lnTo>
                    <a:pt x="0" y="38"/>
                  </a:lnTo>
                  <a:lnTo>
                    <a:pt x="0" y="36"/>
                  </a:lnTo>
                  <a:lnTo>
                    <a:pt x="0" y="35"/>
                  </a:lnTo>
                  <a:lnTo>
                    <a:pt x="0" y="33"/>
                  </a:lnTo>
                  <a:lnTo>
                    <a:pt x="0" y="31"/>
                  </a:lnTo>
                  <a:lnTo>
                    <a:pt x="0" y="29"/>
                  </a:lnTo>
                  <a:lnTo>
                    <a:pt x="0" y="28"/>
                  </a:lnTo>
                  <a:lnTo>
                    <a:pt x="0" y="26"/>
                  </a:lnTo>
                  <a:lnTo>
                    <a:pt x="0" y="24"/>
                  </a:lnTo>
                  <a:lnTo>
                    <a:pt x="1" y="23"/>
                  </a:lnTo>
                  <a:lnTo>
                    <a:pt x="1" y="21"/>
                  </a:lnTo>
                  <a:lnTo>
                    <a:pt x="1" y="19"/>
                  </a:lnTo>
                  <a:lnTo>
                    <a:pt x="3" y="17"/>
                  </a:lnTo>
                  <a:lnTo>
                    <a:pt x="3" y="16"/>
                  </a:lnTo>
                  <a:lnTo>
                    <a:pt x="5" y="14"/>
                  </a:lnTo>
                  <a:lnTo>
                    <a:pt x="7" y="12"/>
                  </a:lnTo>
                  <a:lnTo>
                    <a:pt x="7" y="10"/>
                  </a:lnTo>
                  <a:lnTo>
                    <a:pt x="8" y="9"/>
                  </a:lnTo>
                  <a:lnTo>
                    <a:pt x="10" y="7"/>
                  </a:lnTo>
                  <a:lnTo>
                    <a:pt x="12" y="5"/>
                  </a:lnTo>
                  <a:lnTo>
                    <a:pt x="13" y="3"/>
                  </a:lnTo>
                  <a:lnTo>
                    <a:pt x="15" y="3"/>
                  </a:lnTo>
                  <a:lnTo>
                    <a:pt x="17" y="3"/>
                  </a:lnTo>
                  <a:lnTo>
                    <a:pt x="17" y="2"/>
                  </a:lnTo>
                  <a:lnTo>
                    <a:pt x="19" y="2"/>
                  </a:lnTo>
                  <a:lnTo>
                    <a:pt x="20" y="2"/>
                  </a:lnTo>
                  <a:lnTo>
                    <a:pt x="22" y="0"/>
                  </a:lnTo>
                  <a:lnTo>
                    <a:pt x="24" y="0"/>
                  </a:lnTo>
                  <a:lnTo>
                    <a:pt x="26" y="0"/>
                  </a:lnTo>
                  <a:lnTo>
                    <a:pt x="27" y="0"/>
                  </a:lnTo>
                  <a:lnTo>
                    <a:pt x="29" y="0"/>
                  </a:lnTo>
                  <a:lnTo>
                    <a:pt x="31" y="0"/>
                  </a:lnTo>
                  <a:lnTo>
                    <a:pt x="33" y="0"/>
                  </a:lnTo>
                  <a:lnTo>
                    <a:pt x="34" y="0"/>
                  </a:lnTo>
                  <a:lnTo>
                    <a:pt x="36" y="0"/>
                  </a:lnTo>
                  <a:lnTo>
                    <a:pt x="38" y="0"/>
                  </a:lnTo>
                  <a:lnTo>
                    <a:pt x="40" y="2"/>
                  </a:lnTo>
                  <a:lnTo>
                    <a:pt x="41" y="2"/>
                  </a:lnTo>
                  <a:lnTo>
                    <a:pt x="43" y="2"/>
                  </a:lnTo>
                  <a:lnTo>
                    <a:pt x="43" y="3"/>
                  </a:lnTo>
                  <a:lnTo>
                    <a:pt x="45" y="3"/>
                  </a:lnTo>
                  <a:lnTo>
                    <a:pt x="43" y="3"/>
                  </a:lnTo>
                  <a:lnTo>
                    <a:pt x="41" y="3"/>
                  </a:lnTo>
                  <a:lnTo>
                    <a:pt x="40" y="3"/>
                  </a:lnTo>
                  <a:lnTo>
                    <a:pt x="38" y="3"/>
                  </a:lnTo>
                  <a:lnTo>
                    <a:pt x="36" y="3"/>
                  </a:lnTo>
                  <a:lnTo>
                    <a:pt x="34" y="5"/>
                  </a:lnTo>
                  <a:lnTo>
                    <a:pt x="33" y="5"/>
                  </a:lnTo>
                  <a:lnTo>
                    <a:pt x="31" y="5"/>
                  </a:lnTo>
                  <a:lnTo>
                    <a:pt x="29" y="5"/>
                  </a:lnTo>
                  <a:lnTo>
                    <a:pt x="27" y="7"/>
                  </a:lnTo>
                  <a:lnTo>
                    <a:pt x="26" y="7"/>
                  </a:lnTo>
                  <a:lnTo>
                    <a:pt x="24" y="7"/>
                  </a:lnTo>
                  <a:lnTo>
                    <a:pt x="24" y="9"/>
                  </a:lnTo>
                  <a:lnTo>
                    <a:pt x="22" y="9"/>
                  </a:lnTo>
                  <a:lnTo>
                    <a:pt x="20" y="10"/>
                  </a:lnTo>
                  <a:lnTo>
                    <a:pt x="19" y="12"/>
                  </a:lnTo>
                  <a:lnTo>
                    <a:pt x="19" y="14"/>
                  </a:lnTo>
                  <a:lnTo>
                    <a:pt x="17" y="14"/>
                  </a:lnTo>
                  <a:lnTo>
                    <a:pt x="17" y="16"/>
                  </a:lnTo>
                  <a:lnTo>
                    <a:pt x="15" y="17"/>
                  </a:lnTo>
                  <a:lnTo>
                    <a:pt x="13" y="19"/>
                  </a:lnTo>
                  <a:lnTo>
                    <a:pt x="13" y="21"/>
                  </a:lnTo>
                  <a:lnTo>
                    <a:pt x="13" y="23"/>
                  </a:lnTo>
                  <a:lnTo>
                    <a:pt x="12" y="24"/>
                  </a:lnTo>
                  <a:lnTo>
                    <a:pt x="12" y="26"/>
                  </a:lnTo>
                  <a:lnTo>
                    <a:pt x="12" y="28"/>
                  </a:lnTo>
                  <a:lnTo>
                    <a:pt x="12" y="29"/>
                  </a:lnTo>
                  <a:lnTo>
                    <a:pt x="12" y="31"/>
                  </a:lnTo>
                  <a:lnTo>
                    <a:pt x="12" y="33"/>
                  </a:lnTo>
                  <a:lnTo>
                    <a:pt x="12" y="35"/>
                  </a:lnTo>
                  <a:lnTo>
                    <a:pt x="12" y="36"/>
                  </a:lnTo>
                  <a:lnTo>
                    <a:pt x="12" y="38"/>
                  </a:lnTo>
                  <a:lnTo>
                    <a:pt x="12" y="40"/>
                  </a:lnTo>
                  <a:lnTo>
                    <a:pt x="12" y="42"/>
                  </a:lnTo>
                  <a:lnTo>
                    <a:pt x="13" y="43"/>
                  </a:lnTo>
                  <a:lnTo>
                    <a:pt x="13" y="45"/>
                  </a:lnTo>
                  <a:lnTo>
                    <a:pt x="13" y="47"/>
                  </a:lnTo>
                  <a:lnTo>
                    <a:pt x="15" y="49"/>
                  </a:lnTo>
                  <a:lnTo>
                    <a:pt x="15" y="50"/>
                  </a:lnTo>
                  <a:lnTo>
                    <a:pt x="17" y="52"/>
                  </a:lnTo>
                  <a:lnTo>
                    <a:pt x="19" y="54"/>
                  </a:lnTo>
                  <a:lnTo>
                    <a:pt x="20" y="54"/>
                  </a:lnTo>
                  <a:lnTo>
                    <a:pt x="20" y="56"/>
                  </a:lnTo>
                  <a:lnTo>
                    <a:pt x="22" y="56"/>
                  </a:lnTo>
                  <a:lnTo>
                    <a:pt x="24" y="57"/>
                  </a:lnTo>
                  <a:lnTo>
                    <a:pt x="26" y="57"/>
                  </a:lnTo>
                  <a:lnTo>
                    <a:pt x="27" y="59"/>
                  </a:lnTo>
                  <a:lnTo>
                    <a:pt x="29" y="59"/>
                  </a:lnTo>
                  <a:lnTo>
                    <a:pt x="31" y="59"/>
                  </a:lnTo>
                  <a:lnTo>
                    <a:pt x="33" y="61"/>
                  </a:lnTo>
                  <a:lnTo>
                    <a:pt x="34" y="61"/>
                  </a:lnTo>
                  <a:lnTo>
                    <a:pt x="36" y="61"/>
                  </a:lnTo>
                  <a:lnTo>
                    <a:pt x="38" y="61"/>
                  </a:lnTo>
                  <a:lnTo>
                    <a:pt x="40" y="61"/>
                  </a:lnTo>
                  <a:lnTo>
                    <a:pt x="41" y="61"/>
                  </a:lnTo>
                  <a:lnTo>
                    <a:pt x="43" y="61"/>
                  </a:lnTo>
                  <a:lnTo>
                    <a:pt x="45" y="61"/>
                  </a:lnTo>
                  <a:close/>
                  <a:moveTo>
                    <a:pt x="64" y="21"/>
                  </a:moveTo>
                  <a:lnTo>
                    <a:pt x="67" y="5"/>
                  </a:lnTo>
                  <a:lnTo>
                    <a:pt x="57" y="19"/>
                  </a:lnTo>
                  <a:lnTo>
                    <a:pt x="55" y="2"/>
                  </a:lnTo>
                  <a:lnTo>
                    <a:pt x="52" y="19"/>
                  </a:lnTo>
                  <a:lnTo>
                    <a:pt x="43" y="5"/>
                  </a:lnTo>
                  <a:lnTo>
                    <a:pt x="50" y="23"/>
                  </a:lnTo>
                  <a:lnTo>
                    <a:pt x="34" y="14"/>
                  </a:lnTo>
                  <a:lnTo>
                    <a:pt x="48" y="26"/>
                  </a:lnTo>
                  <a:lnTo>
                    <a:pt x="29" y="26"/>
                  </a:lnTo>
                  <a:lnTo>
                    <a:pt x="46" y="33"/>
                  </a:lnTo>
                  <a:lnTo>
                    <a:pt x="29" y="38"/>
                  </a:lnTo>
                  <a:lnTo>
                    <a:pt x="48" y="36"/>
                  </a:lnTo>
                  <a:lnTo>
                    <a:pt x="34" y="49"/>
                  </a:lnTo>
                  <a:lnTo>
                    <a:pt x="52" y="40"/>
                  </a:lnTo>
                  <a:lnTo>
                    <a:pt x="45" y="57"/>
                  </a:lnTo>
                  <a:lnTo>
                    <a:pt x="55" y="42"/>
                  </a:lnTo>
                  <a:lnTo>
                    <a:pt x="57" y="59"/>
                  </a:lnTo>
                  <a:lnTo>
                    <a:pt x="60" y="42"/>
                  </a:lnTo>
                  <a:lnTo>
                    <a:pt x="71" y="56"/>
                  </a:lnTo>
                  <a:lnTo>
                    <a:pt x="66" y="40"/>
                  </a:lnTo>
                  <a:lnTo>
                    <a:pt x="79" y="47"/>
                  </a:lnTo>
                  <a:lnTo>
                    <a:pt x="67" y="35"/>
                  </a:lnTo>
                  <a:lnTo>
                    <a:pt x="85" y="36"/>
                  </a:lnTo>
                  <a:lnTo>
                    <a:pt x="69" y="29"/>
                  </a:lnTo>
                  <a:lnTo>
                    <a:pt x="83" y="23"/>
                  </a:lnTo>
                  <a:lnTo>
                    <a:pt x="67" y="24"/>
                  </a:lnTo>
                  <a:lnTo>
                    <a:pt x="78" y="12"/>
                  </a:lnTo>
                  <a:lnTo>
                    <a:pt x="64" y="21"/>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074" name="Text Box 450"/>
            <p:cNvSpPr txBox="1">
              <a:spLocks noChangeArrowheads="1"/>
            </p:cNvSpPr>
            <p:nvPr/>
          </p:nvSpPr>
          <p:spPr bwMode="auto">
            <a:xfrm>
              <a:off x="3072" y="2016"/>
              <a:ext cx="720"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00489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GB" altLang="en-US" sz="1200" b="1" dirty="0" smtClean="0"/>
                <a:t>EURAMET</a:t>
              </a:r>
              <a:r>
                <a:rPr lang="en-GB" altLang="en-US" sz="1200" dirty="0" smtClean="0"/>
                <a:t> </a:t>
              </a:r>
              <a:r>
                <a:rPr lang="en-GB" altLang="en-US" sz="1200" dirty="0"/>
                <a:t>Regional comparisons</a:t>
              </a:r>
            </a:p>
          </p:txBody>
        </p:sp>
        <p:sp>
          <p:nvSpPr>
            <p:cNvPr id="27075" name="Text Box 451"/>
            <p:cNvSpPr txBox="1">
              <a:spLocks noChangeArrowheads="1"/>
            </p:cNvSpPr>
            <p:nvPr/>
          </p:nvSpPr>
          <p:spPr bwMode="auto">
            <a:xfrm>
              <a:off x="2496" y="1104"/>
              <a:ext cx="1968"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00489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GB" altLang="en-US" sz="1600" b="1" dirty="0"/>
                <a:t>CONVENTION OF THE METRE </a:t>
              </a:r>
              <a:r>
                <a:rPr lang="en-GB" altLang="en-US" sz="1600" dirty="0"/>
                <a:t>Key comparison of primary unit</a:t>
              </a:r>
            </a:p>
          </p:txBody>
        </p:sp>
        <p:sp>
          <p:nvSpPr>
            <p:cNvPr id="27076" name="Text Box 452"/>
            <p:cNvSpPr txBox="1">
              <a:spLocks noChangeArrowheads="1"/>
            </p:cNvSpPr>
            <p:nvPr/>
          </p:nvSpPr>
          <p:spPr bwMode="auto">
            <a:xfrm>
              <a:off x="1691" y="1392"/>
              <a:ext cx="340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00489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GB" altLang="en-US" i="1" dirty="0">
                  <a:solidFill>
                    <a:schemeClr val="bg1"/>
                  </a:solidFill>
                </a:rPr>
                <a:t>National Metrology Institutes</a:t>
              </a:r>
            </a:p>
          </p:txBody>
        </p:sp>
        <p:sp>
          <p:nvSpPr>
            <p:cNvPr id="27077" name="Rectangle 453"/>
            <p:cNvSpPr>
              <a:spLocks noChangeArrowheads="1"/>
            </p:cNvSpPr>
            <p:nvPr/>
          </p:nvSpPr>
          <p:spPr bwMode="auto">
            <a:xfrm>
              <a:off x="1344" y="1296"/>
              <a:ext cx="432"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00489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sz="1200" b="1"/>
                <a:t>SIM</a:t>
              </a:r>
            </a:p>
          </p:txBody>
        </p:sp>
        <p:sp>
          <p:nvSpPr>
            <p:cNvPr id="27078" name="Rectangle 454"/>
            <p:cNvSpPr>
              <a:spLocks noChangeArrowheads="1"/>
            </p:cNvSpPr>
            <p:nvPr/>
          </p:nvSpPr>
          <p:spPr bwMode="auto">
            <a:xfrm>
              <a:off x="5306" y="1323"/>
              <a:ext cx="410" cy="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00489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GB" altLang="en-US" sz="1000" b="1" dirty="0" smtClean="0"/>
                <a:t>APMP</a:t>
              </a:r>
              <a:endParaRPr lang="en-GB" altLang="en-US" sz="1000" b="1" dirty="0"/>
            </a:p>
          </p:txBody>
        </p:sp>
      </p:grpSp>
      <p:pic>
        <p:nvPicPr>
          <p:cNvPr id="45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60945" y="332656"/>
            <a:ext cx="1187624" cy="6506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902662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26631"/>
                                        </p:tgtEl>
                                        <p:attrNameLst>
                                          <p:attrName>style.visibility</p:attrName>
                                        </p:attrNameLst>
                                      </p:cBhvr>
                                      <p:to>
                                        <p:strVal val="visible"/>
                                      </p:to>
                                    </p:set>
                                    <p:anim calcmode="lin" valueType="num">
                                      <p:cBhvr>
                                        <p:cTn id="7" dur="500" fill="hold"/>
                                        <p:tgtEl>
                                          <p:spTgt spid="26631"/>
                                        </p:tgtEl>
                                        <p:attrNameLst>
                                          <p:attrName>ppt_x</p:attrName>
                                        </p:attrNameLst>
                                      </p:cBhvr>
                                      <p:tavLst>
                                        <p:tav tm="0">
                                          <p:val>
                                            <p:strVal val="#ppt_x"/>
                                          </p:val>
                                        </p:tav>
                                        <p:tav tm="100000">
                                          <p:val>
                                            <p:strVal val="#ppt_x"/>
                                          </p:val>
                                        </p:tav>
                                      </p:tavLst>
                                    </p:anim>
                                    <p:anim calcmode="lin" valueType="num">
                                      <p:cBhvr>
                                        <p:cTn id="8" dur="500" fill="hold"/>
                                        <p:tgtEl>
                                          <p:spTgt spid="26631"/>
                                        </p:tgtEl>
                                        <p:attrNameLst>
                                          <p:attrName>ppt_y</p:attrName>
                                        </p:attrNameLst>
                                      </p:cBhvr>
                                      <p:tavLst>
                                        <p:tav tm="0">
                                          <p:val>
                                            <p:strVal val="#ppt_y-#ppt_h/2"/>
                                          </p:val>
                                        </p:tav>
                                        <p:tav tm="100000">
                                          <p:val>
                                            <p:strVal val="#ppt_y"/>
                                          </p:val>
                                        </p:tav>
                                      </p:tavLst>
                                    </p:anim>
                                    <p:anim calcmode="lin" valueType="num">
                                      <p:cBhvr>
                                        <p:cTn id="9" dur="500" fill="hold"/>
                                        <p:tgtEl>
                                          <p:spTgt spid="26631"/>
                                        </p:tgtEl>
                                        <p:attrNameLst>
                                          <p:attrName>ppt_w</p:attrName>
                                        </p:attrNameLst>
                                      </p:cBhvr>
                                      <p:tavLst>
                                        <p:tav tm="0">
                                          <p:val>
                                            <p:strVal val="#ppt_w"/>
                                          </p:val>
                                        </p:tav>
                                        <p:tav tm="100000">
                                          <p:val>
                                            <p:strVal val="#ppt_w"/>
                                          </p:val>
                                        </p:tav>
                                      </p:tavLst>
                                    </p:anim>
                                    <p:anim calcmode="lin" valueType="num">
                                      <p:cBhvr>
                                        <p:cTn id="10" dur="500" fill="hold"/>
                                        <p:tgtEl>
                                          <p:spTgt spid="266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descr="http://kcdb.bipm.org/kcdb_apb_images/pr-k1.a_1000_aug10.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4934"/>
            <a:ext cx="8640960" cy="67788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ounded Rectangular Callout 4"/>
          <p:cNvSpPr/>
          <p:nvPr/>
        </p:nvSpPr>
        <p:spPr bwMode="auto">
          <a:xfrm>
            <a:off x="5736674" y="131037"/>
            <a:ext cx="3168352" cy="824066"/>
          </a:xfrm>
          <a:prstGeom prst="wedgeRoundRectCallout">
            <a:avLst>
              <a:gd name="adj1" fmla="val -55586"/>
              <a:gd name="adj2" fmla="val 153518"/>
              <a:gd name="adj3" fmla="val 16667"/>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ea typeface="ヒラギノ角ゴ Pro W3" pitchFamily="28" charset="-128"/>
              </a:rPr>
              <a:t>Do</a:t>
            </a:r>
            <a:r>
              <a:rPr kumimoji="0" lang="en-GB" sz="2400" b="0" i="0" u="none" strike="noStrike" cap="none" normalizeH="0" dirty="0" smtClean="0">
                <a:ln>
                  <a:noFill/>
                </a:ln>
                <a:solidFill>
                  <a:schemeClr val="tx1"/>
                </a:solidFill>
                <a:effectLst/>
                <a:latin typeface="Arial" charset="0"/>
                <a:ea typeface="ヒラギノ角ゴ Pro W3" pitchFamily="28" charset="-128"/>
              </a:rPr>
              <a:t> we need to review CMCs?</a:t>
            </a:r>
            <a:endParaRPr kumimoji="0" lang="en-GB" sz="2400" b="0" i="0" u="none" strike="noStrike" cap="none" normalizeH="0" baseline="0" dirty="0" smtClean="0">
              <a:ln>
                <a:noFill/>
              </a:ln>
              <a:solidFill>
                <a:schemeClr val="tx1"/>
              </a:solidFill>
              <a:effectLst/>
              <a:latin typeface="Arial" charset="0"/>
              <a:ea typeface="ヒラギノ角ゴ Pro W3" pitchFamily="28" charset="-128"/>
            </a:endParaRPr>
          </a:p>
        </p:txBody>
      </p:sp>
    </p:spTree>
    <p:extLst>
      <p:ext uri="{BB962C8B-B14F-4D97-AF65-F5344CB8AC3E}">
        <p14:creationId xmlns:p14="http://schemas.microsoft.com/office/powerpoint/2010/main" xmlns="" val="2263714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BIPM</a:t>
            </a:r>
            <a:endParaRPr lang="en-GB" dirty="0"/>
          </a:p>
        </p:txBody>
      </p:sp>
      <p:sp>
        <p:nvSpPr>
          <p:cNvPr id="3" name="Rectangle 2"/>
          <p:cNvSpPr/>
          <p:nvPr/>
        </p:nvSpPr>
        <p:spPr>
          <a:xfrm>
            <a:off x="179512" y="764704"/>
            <a:ext cx="8640960" cy="2973122"/>
          </a:xfrm>
          <a:prstGeom prst="rect">
            <a:avLst/>
          </a:prstGeom>
        </p:spPr>
        <p:txBody>
          <a:bodyPr wrap="square">
            <a:spAutoFit/>
          </a:bodyPr>
          <a:lstStyle/>
          <a:p>
            <a:pPr algn="l"/>
            <a:r>
              <a:rPr lang="en-GB" sz="1800" dirty="0" smtClean="0"/>
              <a:t>Established </a:t>
            </a:r>
            <a:r>
              <a:rPr lang="en-GB" sz="1800" dirty="0"/>
              <a:t>by </a:t>
            </a:r>
            <a:r>
              <a:rPr lang="en-GB" sz="1800" dirty="0" smtClean="0"/>
              <a:t>the </a:t>
            </a:r>
            <a:r>
              <a:rPr lang="en-GB" sz="1800" dirty="0"/>
              <a:t>Metre </a:t>
            </a:r>
            <a:r>
              <a:rPr lang="en-GB" sz="1800" dirty="0" smtClean="0"/>
              <a:t>Convention (Paris, 1875)</a:t>
            </a:r>
            <a:endParaRPr lang="en-GB" sz="1800" dirty="0"/>
          </a:p>
          <a:p>
            <a:pPr algn="l"/>
            <a:endParaRPr lang="en-GB" sz="1800" dirty="0"/>
          </a:p>
          <a:p>
            <a:pPr algn="l"/>
            <a:r>
              <a:rPr lang="en-GB" sz="1800" b="1" dirty="0" smtClean="0"/>
              <a:t>The </a:t>
            </a:r>
            <a:r>
              <a:rPr lang="en-GB" sz="1800" b="1" dirty="0"/>
              <a:t>mission of the BIPM is </a:t>
            </a:r>
            <a:r>
              <a:rPr lang="en-GB" sz="1800" b="1" dirty="0" smtClean="0"/>
              <a:t>to </a:t>
            </a:r>
            <a:r>
              <a:rPr lang="en-GB" sz="1800" dirty="0" smtClean="0"/>
              <a:t>ensure </a:t>
            </a:r>
            <a:r>
              <a:rPr lang="en-GB" sz="1800" dirty="0"/>
              <a:t>and promote the </a:t>
            </a:r>
            <a:r>
              <a:rPr lang="en-GB" sz="1800" dirty="0" smtClean="0"/>
              <a:t>global comparability </a:t>
            </a:r>
            <a:r>
              <a:rPr lang="en-GB" sz="1800" dirty="0"/>
              <a:t>of m</a:t>
            </a:r>
            <a:r>
              <a:rPr lang="en-GB" sz="1800" dirty="0" smtClean="0"/>
              <a:t>easurements</a:t>
            </a:r>
            <a:r>
              <a:rPr lang="en-GB" sz="1800" dirty="0"/>
              <a:t>, including providing a coherent </a:t>
            </a:r>
            <a:r>
              <a:rPr lang="en-GB" sz="1800" dirty="0" smtClean="0"/>
              <a:t>international </a:t>
            </a:r>
            <a:r>
              <a:rPr lang="en-GB" sz="1800" dirty="0"/>
              <a:t>system of </a:t>
            </a:r>
            <a:r>
              <a:rPr lang="en-GB" sz="1800" dirty="0" smtClean="0"/>
              <a:t>units</a:t>
            </a:r>
          </a:p>
          <a:p>
            <a:pPr algn="l"/>
            <a:endParaRPr lang="en-GB" sz="1800" dirty="0"/>
          </a:p>
          <a:p>
            <a:pPr algn="l"/>
            <a:r>
              <a:rPr lang="en-GB" sz="1800" b="1" dirty="0" smtClean="0"/>
              <a:t>Three main roles of the BIPM are:</a:t>
            </a:r>
          </a:p>
          <a:p>
            <a:pPr marL="285750" indent="-285750" algn="l">
              <a:buFont typeface="Arial" panose="020B0604020202020204" pitchFamily="34" charset="0"/>
              <a:buChar char="•"/>
            </a:pPr>
            <a:r>
              <a:rPr lang="en-GB" sz="1800" dirty="0" smtClean="0"/>
              <a:t>Coordinate the improvement of the worldwide measurement system</a:t>
            </a:r>
          </a:p>
          <a:p>
            <a:pPr marL="285750" indent="-285750" algn="l">
              <a:buFont typeface="Arial" panose="020B0604020202020204" pitchFamily="34" charset="0"/>
              <a:buChar char="•"/>
            </a:pPr>
            <a:r>
              <a:rPr lang="en-GB" sz="1800" dirty="0" smtClean="0"/>
              <a:t>Provide scientific and technical work to Member States</a:t>
            </a:r>
          </a:p>
          <a:p>
            <a:pPr marL="285750" indent="-285750" algn="l">
              <a:buFont typeface="Arial" panose="020B0604020202020204" pitchFamily="34" charset="0"/>
              <a:buChar char="•"/>
            </a:pPr>
            <a:r>
              <a:rPr lang="en-GB" sz="1800" dirty="0" smtClean="0"/>
              <a:t>Promote the importance of metrology</a:t>
            </a:r>
            <a:endParaRPr lang="en-GB" sz="1800" dirty="0"/>
          </a:p>
        </p:txBody>
      </p:sp>
      <p:sp>
        <p:nvSpPr>
          <p:cNvPr id="4" name="AutoShape 2" descr="data:image/jpeg;base64,/9j/4AAQSkZJRgABAQAAAQABAAD/2wCEAAkGBxQTEhUUExQUFhUXFxgXFRcYFR8eHBoYGhYYFhUXGBwaHyggGRomHRQUIjEiJSotLi4uFyAzODcsNygtLisBCgoKDg0OGxAQGy0mICQ4NDQsNDQsLS8vLCwsLzIsLCwsNDA0LCwsLCwsLCwsLCwsLCwsLCwsLCwsLCwsLCwsLP/AABEIAKYBLwMBEQACEQEDEQH/xAAcAAEAAgMBAQEAAAAAAAAAAAAABAUDBgcCAQj/xABTEAACAQIDAgcKCQkECAcAAAABAgMAEQQSIQUxBhMiQVFhcQcyM0JygZGhsbIUIzRSYnOCkrMVJFNUg5OiwdFjdMPTFhc1Q0SjwvAlZISFpLTS/8QAGgEBAAMBAQEAAAAAAAAAAAAAAAECAwQFBv/EAD4RAAIBAgIGCQMCBAUEAwAAAAABAgMRBDESIUFRcfAFMmGBkaGxwdETIjNC4RQVUqJigpKy8UNywtIjNOL/2gAMAwEAAhEDEQA/AO30AoBQCgFAKAUAoBQCgFAKAUAoBQCgFAKAUAoBQCgFAKAUAoBQCgFAKAUAoBQCgFAKAUAoBQCgFAKAUAoBQCgFAKAUAoBQEPE7VgjNpJolPQzgHzC9zVlCTV7FXJLNkc7fh3Lxr+TC9vvFQvrrCdejDrTiv8y9Myb7k/Ax/lxj3uGl7WaMD1OW9Vc8uksJH9d+Cl7pLzJUZvZ6GM7VxB3QwgdJnYn0CK3rrCXTOFWSk+5L/wAvYnQn2eP7HlsbiTuaBf2bt/1rWT6cpLKm3/mS9mT9KW9eB8+EYnnlj+zCR7ZDWT6c3U/7v2RP0nv8jyXnP/EMOyOP+amqfz2pspx8/lE/S7fQ+Wn/AFmX7kX+VUfz2r/RH+7/ANh9Htfl8DLP+szfch/yqj+e1f6If3f+w+j2vy+ABP8ArMv3Iv8ALqf57V/oh/d/7D6Pa/L4PYkxA/35PlRL/K1SunZbYR8X+4+j2j4TiuaSHzwN/KUVounY7af93/5ZH0pb/L9z0NoYkeLA3ndP/wB1rHpug84SXen8EfTn2c+J6TbEw7/Dr+zmze+iVuulsI9slxj8NkaE9q8/+DIm3h48E6fZV/wmc10Rx2FllUXmvVIr921PnhcyLwgw/jShPrQ0f4gWumDU+o0+DT9CNJLPV5E+CdXF0ZWHSpBHpFS01mSnfIyVBIoBQCgFAKAUAoBQCgFAKAUAoBQCgFAVs23YFNg+dgbFYwZCD0NkBy/atUVJRpq9RqPF28L59xXSTy1kZtsSt3kGUdMsgB7Qsee/YSK8+p0thYZNy4LV4u3oy6jN7Lc9hgeTEN30+XqijVfMTJnPotXDU6cl/wBOmlxbfpo+5ZUXtfPmYX2cjXz55L7xJIzj7rEqPMK4p9K4uf67cEl5rX5lvow3GeDDqgsiqo6FUD2Vw1Ks6jvOTfF3NEksjFLj4lOUyJm+bmu3mUan0VtSwdeqrwg2uGrxyKupFZs+riGbwcE7/YyfjFLjsrth0LiX1tGPF3/26RR1lsTfPbYzLhsSd0cSj6cpv91UI/irqh0Gv11PCPy16EOq9i8zIuypzvmjA6FhN/S0lvVXTHofCrPSfel7e5XTn2eB7Gwzz4ibsAjA/Dv666I9HYSP/TXjL5sReW/0PZ2BEe+ac/t5F9xlrWOFoRypx/0p+tyHd5t+J6XYMHzWPlSyN7zGtVTprKEf9MfgW5uz1+QsNzwRntW/tqy1ZEaKPn+j2E/VsP8AuU/pV/qSW0j6cdwHB/Cfq2H80Kf0p9SW8fTjuPv5Cw3NDGOxbeyqPXmW0UeW2DB81x5Msi+6wqrp03nCP+mPwLc3Z5GwIhuacf8AqJG99jWcsNQlnTj/AKUvSwSayb8WeW2GebETjq+LI9cd/XWL6Owj/wCmvGXyTeW/0+Dw2yZh3s6fbhv7rr7Kxl0PhHlpLvXumTpzIU+wXJzcThXb59yjeYhGI+9UxwFSmrUq812Zr1S8iG75xR4GHxEeiri1G8lZUlXstMzNbsArRRx0P1QnxTT8kl4sr9u5rz9T0NvSx3zlCB+likg9LsGU+YAVoq9ZaqlGX+VqfktfmL7mu+6J2G4SIwuySAfOQCVT2GIsQOtgKtHFUW7aVnuleL/usvBsm73e/oWWEx0coJjkR7b8rA26jbceo10OLWYTTyJFQSKAUAoBQCgFAKAUAoCFjdqxRHKzXfeI1BZ7cxyrcgdZsOuok1COlNpLe9SIvrsV8m0p37xFhHS/Lfr5KnKp68zdleXX6YoQ1U05PwXy/BcSypyeeoiyYEP4Vnm+sN1/dqBH58t68qt0viamT0V/h1efW8zRUY7dfPgSVUAWAAA3Abq81tt3ZoYsRiUjsXZVvoLm1z0DpPUK0pUKlZ2pxbfYrkSko5s+RySP4OGQj5zji18+fl+cIa9Sl0JWl+RqPm/LV5mbrLYvbnwJCbJmbv5VjHREl2H25Lg/cr0aXRGGh1ry4uy8Fr/uKOc32c87CQmwIfHDy9PGOWU/Yvk9C1306NKl+OCXdr8c/Mq1fPn2LDD4dEGVFVB0KoA9ArVyb1thJLIyVBIoBQCgFAKAUAoBQCgFAKAUAoBQCgFAQ8TsuGQ3eKMt87KMw7G3ip0na2wjRRX4rgtC5BDSqRuOfOR5JlDFfskVSMIR6qtw+3yVk+9Mhxvzf1MH5Ox0PgcRHMOZJww0+sBZyeskjqreLpvrX8v2Xl3lNGayZKw+2pF0xOGliPzk+NjP2o+Uo62VRUukn1JJ+T54MnTa6y9y1gnVxmRlZTuKkEekVk007M0TuZKgCgFAKAUBC2htSOKwN2ci6xoLuw6bcy82ZiFHTUTlGEdObst751vsWshvYVU000vftxSfMjPKI17+XeObRMtj4xFeJiemkvtw6737LLxvwRdUm+s+ePx4jD4dUFkUKL3NhvPOT0nrNeFVrVKstKo232myio6kZazLEZMXnJWFWlINiV7wHccznkgjnAJbqr08P0TiKuuS0Vvfss/btMnVitS1kuLZEr6yy5B8yH1hpGGYjrUIa9qh0VhqWtrSfbl4L3bMnKb2253/APBYYLZkUWsaAMd7b3PlO12bzmvRvZaK1LctS8MiFFIl1BIoDXcft7EAynDYYYhIjlb43KzHxsgykMR0aHcRe4rohShq05Wv2GUpy16KvY1uLutwXtJhp1INiAVJBGhBuV1rpfR09kkYfxsdqZY4fuo4Bu+MqeVET7hNZvAVlu8S6xdJljh+Hmz33YlB5QZfeArN4Ssv0l1iKT2nleExaYcU2HfDZspkEhvf4oGxHJ3zqLX5j54+haP3XUuHH4H1bvVaxsoN9RXObH0mgNb2ltSSSQLhp4cg4sMVIdg7TCNlbeALOp6dDXRGCSvNP02GTk2/tZcbHmd4UaTLnYXOXdvOXfz2tfrvWU0lJpF4ttayZVCwoBQCgFAKAUAoBQCgFAKAUAoDyEF72FzvNtaA9UAoBQCgKPGbWaQlMObKNGnsCL7isQOjsPnHkg/OIIHFjMfTwup657t3/d8Zvs1MiKc8st/xz4mDDYZUvlGrG7MTdmPSzHUn2bq+WxGJq4iWlUd/RcFsOiMFHIzVgXI8mJ5XFopkksDkXmB3M5OiLodTvsbAnSu7CdH1cTrWqO95d299i77Gc6ijq2kuDYZfXEMH/sluIx1Nzy/a5J+aK+lw2BoYbXBXlvefdsXdr7TBty63hznzqLlEAAAAAGgAGgHQK6iT7QCgFAVm38aY48qayyHJGBvudC3Va413XK3rSnG7u8kUm7IhYbaMOHjSGL41wNyAkE+Mbi+gOhC5iumlhV3CU25S1c88SFJRVka9trgwmOmRpwsbFzG/FMvGC0TyAPowJ5C6k3se9WuilXdKLUdfHLPZkYzoqo9ZGxHchiPeYmVfKRW9mWrrpKW2KKPBR2MqNody0xb8bAL7uMTJfqHKN/NWsekFL9DM5YO36j4nBXGLhJMKkSzK7Fs6FltdoGOkyoGH5uBo3jdVP4ik6im3bl7r7wqNRQcLX5W/gStgbG21hUKQKAhGiyyowXrRbnKeq5HVVatXC1HeXkmWpwrwVo+ZG2pwN2xifDyq4+aZrL9xRl9VWhicNT6q8isqFefWfmS+CnBjH4FnJw6yq5iJyTKCOLkEmgawN7EbxVK9ejWS+61r7N5ajSqUr6r95EGN23hWYrFOY8zFY2QSgKWJC3S7AAaaG1X0MLUWtq/h6ldLEQeWrxLLCd1ZoyFxmEZDzlLg+ZJLe9Wcuj1LXTlfns+C6xjXXibVsvh5gJ7ZZ1Q/Nl5B7LtyT5ia5Z4StDOPhrOiGIpyyZsiOCLggg7iDpXMbH2gFAKAUAoBQCgFAKAUAoBQCgFAKA1/aOLM7NEhIiUlZWB79ho0Sn5o3MRz3XmavO6Rx/8ADLQh13/at/F7Ny17hCOm+z152+B6VQAAAABoANwHMBXyjbbuzpPtQSR4Q87FYjlRSVea19RoyRA6Mw3Fjop01IIHu9H9FaSVWutWxb+17lu2vsWfPOpfVHxL3A4JIlyxrYXudbknnZidWY9J1r6Ds5XDcUSSJFCRQCgFAKA1PhjEvGwlgz5gVVM2VcwNrk2JClZHvYXNl3WrqoN6LsY1FrR52dKRPKi8mMRqQgA1LQZyzNbM7X5yd1Jr7E3n+4WbI+wXI4qOJAWVjJYnImXLNHobG5BddFBtpe1xe1Ta5PnUysNiRb43HxIbYjE3b9FDcEeaMmU+c26hWMYSfVj3v99Ro5JZshyYlXhnbDQJGIyWZ3srF4wJVYKly4uF74rV1G0kpu9/fUVvdOyM21dpOikmeQZXVXaPDEIAWCsczq45N77/ABbVEIJvUvP/AIJlKyz8ilHCIEWaecHLqcpGXMIgCQqAWUtOeviue4vt9F7Eub9vDxM/qreX2yZlkSO8mJDSXZcwcDUFwoLLlNl068t6wmnFvUtXA0i7pZkuOCQzOnwiWypGw0jOrGQHfHfxBVbrRTsvP5LWd7XJBgnHezRny4ST/C6j1VW8dq8ybPeUXCXhWmDGXECCQn/dq5zkdPFlCAN+rMBW9HDur1b+3iZVayp9Y59tvhhgZb5NlxG/jMwQ+fihf+KvQp4atHOo/X1OOdem/wBBr2ytoSLKxw7PhhklfLFI9rpE8gvnY5r5QNa6KkE4/fryzttZjCT0vt1f8F/svuo42Owk4ucfSXK33ksPSprnngKUstRrHGTWes6Pwd4c4XFIt5EilPfRO1iD0KzAB/NXnVsJUpvK63nbTxEJrPWbOK5jcUAoBQCgFAKAUAoBQCgFAVe3sWyqscZtJKSoI3ooF5JPMCAPpMvNWVevGhSlVlsyW9vJe77EyHdvRW0hwxBFCqLKoAA6AN1fFVKkqknOTu3mdSSSsj3VCSOYzNJxKkqoAMzg2KqdyKeZ2sdR3oBOhK17fROBVR/XqL7Vkt7+F5vVvMKs/wBK7+efQ2KCFUVURQqqAFUCwAGgAHMK+jbbd2ZpJKyPdQSKAUAoCNjNoRReEkROpmAJ7BvPmq0YylkiHJLM1XbHdFhiOWKHETMdB8WUUnozOAfOFNdVPBSlrbS77mE8So5JspoNtYnHSI3wdskRDKyA5DfvwJHsrWyrrcA300Fzs6UKKtpZ85FI1JTeRcYKJzI7h4+UEXLGrTEZYhGQxSyI1772IrCTWil+23zNFe/LGM2cIYQzxSsiSRluNlXNYyBTaOP4trhmHKINmPZSM9KVk13Ls3vWHGy1n3hZhEaWKI5liUxAJEMp+MaUPbIM26JdAbc/WFGTUXLbrz7vkmpFNpGHYmGRMNicqZL4a5vqxJRjdmub3JJ1PPzbqtUk3ON3tIgkouxZ7f8AkOJ+tb8YVlS/JHnYWn1GfNrCb88uY/ki3sG3fnO7Xfvqaej9vH4Ilf7uHyTcD4LA9i//AFZKpLrT52lo9WPOw+4/asOGlmknkWNBHFqec5ptFA1Y9Q1pGnKcUoq+fsJTjFtyOb8Ke6lJJdMIDEm7jGtxh8kbkHpPZXo0Oj4rXU19mw4auMb1Q1GhRwyzMSqySsTckBnJPOSRck13txjnZHJaUnvLPC8EsdJ3uFn+0mX37VnLE0o5yRoqFR/pZc7P4B46O7vEqhleIAyrfNKjQqeSTpmkF+q9YTxdF6k+3LdrNYYaotbXL1GGbub7RG6FW8mVP+oirLG0Xt8mVeEqrYRJOAm0Bvwr+ZkPsarLF0f6vUr/AA1XcSNn4Xa+E8DHjEA8UIzJ9yxX1VEpYap1mi0VXhlc2rZvdBx0dhisDI452WJ0btIIIJ9Fck8HRfUmvFHRHE1F1om1bN4e4OWwZ2gb5s6lP4jyPXXLPCVY5K/DWdEcRB56uJssUgYAqQwO4g3B7CK5mrajY9UAoBQCgFAKAUAoDXpnz4iVuZMsS/dEjkdpdQfqxXgdOVdcKS4vv1LwS8y9Ja2+4yV4JuYsVOERnIJCgmw3mw3DpJ3eetaNKVWpGnHNu3iVlLRTZabGwRiiAaxkblykc7t31uoaKOpQOavt4wjCKhDJalw/fN9pzK+3MnVJIoBQCgIO3FPESEEgqufQkXy8oqSNQDaxtrrV6fWRWeRq0WMGeVojxZgE6usUaKCVUOy3YOW1jtmKqerXXpcXZKWu9s7/ALGKedthlmxskizRO8tskqk6C9oQ/Ph05mta9+eoUVFqSXN+LJu3dPnyMM+0blwIkZkmWMPMzS7xLmYIxAQ/FaBTbWpUNS17Nmrd8jSvs9zaI8ejIVDrxnF5ioIuOQDu5u+X7w6RXM4tO+w10lY1QRgYGawAu8RPWePtc9JsBr1V1p3qrv8AQxt9jJvCecLio7yKmsHKJGnyrXXSs6Kbg9W/2LTdnz2kTYmKR8Pigj8YUw4VzbcTETlNgBpu06NdavUi1ON1a7Kwaadiw4QP+bTxZZMzS8n4pyDmlXLygpXW/TWdJfepe63F59VogYwws2IC4KQFoFVR8GAyNecBzYaA3Go15B6BWkdJKN5bd/Ao7NvVs3cS62VNnjwahZLoqlrxOoA+DunfMoB1YDQ89YzVnJ+63mkMlzsK5+D8DyuZ8K2JmWwMrSAqVOq8l5AENjqqrlve2+tPrTUVoyst3K9WZ/Si39yuyywux1j8FgsHH1iwPnyxa+mspVHLrSb54miglkkTJmlQXeaCNeuM6c3fGQD1VVaL1JN88Czutp4ww425TFs4GhycVbde1whI9NH9ucfUha8mYtqbNXKpLTE8ZEPDyc8qcwYAeiphN32bdi3CUSYNmqO9eYftnb3yarpt5peBOiPgL82Im7CsX+Xf100luXn8iz3gwTDdKh8qK/uutReO1eYsz6BiBzwt9lk/6mqfs7efAazBi8XOi3McO9VB41jqzBFJHFi4uwvrUxjFvN+H7kNyRKwODEakDVmOZ2tqzWAJNt2gAA5gAKrKWkWSsSaqSKAUAoBQCgFAKA1nAm/GE7+Pn9UzqPUBXy3TP/25cI/7Ua0er4+pJryzUj4hczwIdzTLf9mrTD1xD016/QsNLEOX9Kb8bR9zGs9SXb+/sbLX0xmKAUAoBQFdwixATDTMQx5BUBRcln5CgDrZgK0pK80Um7RZpmCbXHaaE4oqeYi0ov6QR5q65fo7jFfq7y6xfGZp8+S2aXvb7/gadPNasVayt2epo76786igYtnnsF+Vra5P/mt+mldGqy4fBnr18fktNmxnjchJKx3dLsd8sDs2gsuhMm8E8odFYzf233+zLJayGFDbPmUtxgaSJDu8acKV5IHTfp17K0V1VTyz9Ctv/jfO0slxkWH4lFjdjG8qKETMwjz4hIkBJuQBG1hzBaz0ZTu7529rltJRsudph2F8hfrwEZ9Pwk39dTV/Kv8AufsRT6nd8lztzaVkk+KcrFJFme6W0aKU2Ba+5gN2+sacNa15390aSl2EJ9ugSzOYcQAYYwbxHkgNOczaaLyt/wBE1f6X2pXWe/gV09bdudZZ7Ix5KQK0TrmQBWJQi4S/isTuB5qznHW2mXjLUtRKw3hZvse5VX1USs2avtDDqIIHtdzArFiSSW4zCgkk3vozDsY9NdEW9Jrt+TNrUudx7wUWF41eLeNnEkWTK631HL0SwPPzVEnPR1oLRvqNlwnhZu1PcrCXVRos2Nq94v1sP4yUhn4+gkTKoWFAKAUBC2v4MfWQ/jR1en1vH0KyyJtULCgFAKAUAoBQCgFAa6y5J5k6SJV8lxZvPnSQ/aFfO9N0rVI1N6t3r9mjSk80Za8Q2MJNp8Mf7Vh6YJbf089e30G0q01/h/8AKJjW2cfZmx19EZigFAKAUBW8IheAj6cX4qH+VaUut4+hWeRp2CHIn64sWf8AmYmuuWa7vRGCyff7lk7R55sglBvL36ygW+CJ+kFr389uqs7OyvbZu39ha6u/33FO+HUvOCoIOLW4Ivf5V01tdpLh8FbLXx+S2wES/CJGyjNkjGa2tvg76X3+KPQKxm3oJc5l0ldswKn5nYc+Iwg/+aoqy/J3P/aVa+zvXqecc4E8ZLiMCcXckDL8dtDXladWvTUxV4PVfV7RIk/u57TNsAf+H/8AtsHuT1FX8v8AmfsTDqdyLLbvyfHfWL+FBWVLrw52svPqsw7QjntiryRH80TNaFhdfzjQfGmx3667xppraLh9up57+HYVlfXw+SywXeYPs/wWrKWcudposkTMN4Wb7HuVV9VErNmubU+TYf8Au6/i4St4dd8fkzeS53EyPEsz2MUigyQasUsOSN+VydeoVRxVs9+8tfsLfCeFm7U9ys5dVFlmxtXvF+th/GSkM/H0EiZVCwoBQCgIW1/Bj6yH8aOr0+t4+hWWRNqhYUAoBQCgFAKAUAoCr27hWIWVAS8d+SN7xm3GIOvRWHWgGgJrDE4dYik6T25djWXdsfYyLuL0kQ4ZQyhlIKsAQRzg7jXxc4ShJxkrNZnUmmroxY6JmQ5LZ1IdL7s6EMt+okAHqJrowWI/h68ajy28HqfkVqR0o2L7A4tZY1kW9mF7HeDuKnoYG4I5iDX2jVjnTurmeoJFAKAUBTcK5XWAcXGZGMkfJGbcGuScqsbadHPW1BJy1uxnVbUdSNR2FM7s0csMsYaOdGYKz2LO7aqq3XTEaXAvkNdVVJK8Wnlz5GMG3qa38+ZsGJGkrF3YsJGCjDSLyjCIgNb6WUadJrnWxW81vuavnUV+I2VH8YRjUjZ5VlHGRjkW4262LKT4Xn+b11qqj1LRvbVq7uO4po/4jPs10bFSIrBhZAHA5JAhdSQ246su489UmmoJvnWWVtJns7MkhwwE7xE/CcKQUBAsMVG5vmJ1uTz9FNOMp/bfJ+jI0Wo63tXqYMPFxuIUxuoyylg1sy6TY/TRh09NWb0Ya1s9okW0pauczNs+Di8G6Xvl2dCt7WvZJxfqqJPSqJ/4n7Foq0bdnyZeEGJQQ45S6huMXQsL+Cw/NVaUXpQ1c3Ym1ZlLitr4I8flVeVh1SPkDwg46/Z36a/0rZU6uq+/y1GTnDXwNl2Zi0dMHkdWOW9gwJtxLa2rnnFpyuubm8WmlYssL4Wb7HuVm+qiyzZrm1sJiOKij4pbrFkzBnYXVoG1CRki/FHmreEoaTd9vz2mclKyVj5BiMUZFzQqVLxlgiyggIOYyIqcw3kUcadtT9PZkJzvl6mx4FWzyOyFMxWwJBOi2J5JIrCVrJI1WZ92r3i/Ww/jJSGfj6CRMqhYUAoBQELa/gx9ZD+NHV6fW8fQrLIm1QsKAUAoBQCgFAKAUAoCg2jgzCzSICYmJaRALlGOrSIBvB3so57sNSb+d0hgP4lacOuv7lu47n3PZZGWhw9AjggEEEEXBBuCDuIPOK+UlFxdmrNHSnc8YTE8RIb+BlPKP6OQ2AbqR9AehrHxmI+k6Jxn1IfQnmur2rdxWzs1bEc9SOi77GbFXsECgFAfGUEEEXB0IPRQEP8AJUXihk6kkdB6EYCr6ciuih8BYd7PMB0HIw9LIW9dNJbUhbtHFzjdJEw6DEQfvB7fw0vHc/EWkBNON8UZH0Zjc+ZkA9dLR3+Qu9xilmVvC4aS30kR/UjMfVUpNZS9hfeio2xs/CSxFFEeHJ8ZoWj3gj6B577+bnrWnOpGV8++/wAmcoxatkVcXBZyWeDFrIxuc3GtvObdlzWHKO7mrR4hZSj5FVT2pknD8F5442WMRIWjkjYiYi4Zvi7/ABBuFUkec7qh14t3d/Dx27SVTklq58i4bCT72MhP0XhPvQrWOlDZ7/Jez5t8HniZPm4v0YWpvHs/uFn2+RGwmEleWRsrlVyxgNiDGwIGdjlgQJrxijeTyRrzCzlFRS9r+pCTvf3+CWMK6EkR4kE2uUnRr20Hhm/lVLp7V4fBNrHoNIO+fGL2xwt+GpNRq7PMnX2+Q+GsN0r/ALTBye0ZRTQW7zQvzYflS2/E4TsKlPbIfZU6F8ov19iNLtR9mnllACfBms6NcTnxXV7WEZ35emoSjHO/h+5LbeVibx8w3wg+RKD7wWq2jv8AIm73Hz4c/wCrzemL+Ul6aK3rz+Bd7j6dogd9HMP2TN7gNNDtXiNI+DakfPxg8qGQe1RTQfLQ0kQ9rbVhyAcbHfjIjYuAdJkJ0PUDVoQlfLf6ESkrZlnh8ZG/eOj+SwPsNZuLWaLJp5GaoJFAKAUAoBQCgFAKAUBR43ZTRkvhxcElnhvYEnUtETojneQeSx+aSWPHjMDTxSu9Utj39kt/HNLerIiLcMvD4I8MySBhv8V0YWIuNVdTqNDuO8Hor5atQrYadpqz2fKZ0RlGa1HvA484fkSkmHxJCbmPoSUnxeh/M3zj9JgOkI4laE9U/wDdw7d671uWEo6HD053+JsNeiBQCgFAKAUAoBQCgI+JwMUnhI438pAfaKspSWTIcU80YjsqLxQ6dSSOg9CMBU6ciNFD4Cw72eUDoORh6WQt66aS3IW7Rxc43SRMOgxEH0h7eql47vMayJNgizF3wuHc/OVgXP3ox71WUrKyk+e8i21o8cUo1aLFxjqlYjzLFK3sqbvY14fKI7mfTOg/4meIf2ihfXNHf11Fn/Snz2MXW8kQO7D4rExOOkoG9aOo9VQ0lnFltbyZlJxA5oX+0yfyeo+zt9fgfcYJkJ8JhUfyWRvxAlSmllLnuuQ+1GBcPCu/CNH5MS3/AOSSas3J/qv3/JFkth9HwfeWxCeU+IQfxkCn37l5D7e3zPcckTG0eMN+gSxsf41Y1DUlnH1J1PJkpcNKO9nY+UiH3AtV0luJs944vEfpIT+xYevjD7KXhufj+w+4yYcSZjnWPd3yk37LFd3nqHbYSrkmqkigFAKAUAoBQCgFAKAUBB2hspJSGN0kAssiGzAdHOGX6LAjqqs4QqR0JpNbnzqfatZFtd1mVU8c0XhE4xP0kSkm3049WH2c32a8PE9CvrYd9zz7nk++3eaKq11jDs+cxjNhmWSLdxWbki2/im1yH6B5OluRqatQ6UqUpfSxid99vu71tXbnxK/T1Xp5bvjnwLzZ+045bhSQ4F2jYWdesjnH0hdTbQmvbjKM46cGmntXOfY9ZVPYTakkUAoBQGk8Ke6GmDxDQGBnKhTmDgd8L7iK7aGCdWGlexy1cSqctGxUf634/wBVf94P6Vr/AC2X9Rn/AB0dx8Hdgj/VX/er/Sp/lsv6vIfx0dxLwvdbwxIDwzp1jKwHbqD6qpLo6psaLLGw2pm57G21BikzwSK67jbQqehlOqntrjqUp03aSsdMJxmrxZYVmXOcYvusIkjp8Gc5GZb8YNcrEX3dVejHo6TSekcUsYk2rFpwS4fpjpzCIWjORnzFwdxUWsB9L1VlXwbpR0r3NKOJVSVkjc64zpOebU7qiQzSxHDOxjkeMkSAXyMVva2m6vQh0e5RUtLM45YxRk1bIrcR3UcO/f4HN5TIfataLo+aymUeMg84mH/WXhvFwkydSYkoPQlhU/wE/wCpeBH8ZDc/Ek4funQ31+GIOgcU48+YZj6aq8BLs80WWLj2+Rt+weEC4sE4fEQyZe+RomVx28vd1hbVyVaLp9eLXedNOop9VmLhjwwGzxDniMhlD969gCmS+8a9/wCqrYfDOteztYrWrqla6zNYfutQto2Ecjnu6n1EV0ro6SykYfxsf6TfcJgsLKiyxxRFXUMrKgBIIuDcC9cEpTi9FtnWlFq6Mv5LTmaYdk8lvRmt6qjTfZ4InRRC2ztBcFDJiJJJHVRZUOXViQFAIUNcnTUkAXPNV6cHVkoJFZyVOLkzTP8AW/H+qv8AvB/Suz+Wy/qOX+OW43fgvtsYzDJOEKBiwyk3IysV3+auKtSdKbizqpVNOKkW1ZGgoBQCgFAKAUAoBQCgFAQMbsiKRs5UrJ+kQ5W03XI74dTXHVUTjGpHRmk1uevw3dxFtd0VWM2LLpqk4XVSTxUq6WJV00zdmSuBdHxpy08NNwe7rRfY767cdINtq0lfyfPgYU27LBpMGK/2oEbi+4CUfESncLZlPSTXTCdZaqsO+H3Lvj11xs+CK6Vv31eeTLzA7WilNlazWvkYZWt05TqR9IXHXW0WpLSi7rs51PsessmTqkkUBwrusf7Sk8iP3K9zA/hXeeVi/wAprmwvlMH10X4i101Oo+BjT68eKO7QbFjnQ5wpFyCCgI3Dp7a8N1XB6j2dFNazifC7Zi4bGTQobqjDL2MqvbzZreavZoVHUpqT2nj1oKE3FFh3OMdJFjo+LOjh1ccxUIWF+wqP+zVMXCMqTuaYWTVRJHesPLnUMOf/ALNeC1Z2PWPzTtj5RN9bJ77V9JT6i4I8Op13xL/ubfLD9U/vJWGM/H3m+E/J3HdcF4NPJHsrw5Zs9U/OnCr5bi/7zP8AitX0NH8UeC9DxKnXlxZM4BoDjYwQCLPoRfxDVMS7U2aYX8iOxR8HIpEBZYyCNxiU15Dryi/3PUcE1rRybujbCjwmLCRWyvGJMo8UlmUgdA5N/TXq4Ss6tO7PMxNNQnZFLsHHPBiIpIyQyuu7nBIDKekEEjz1tVgpwcWZUpOM00b33Y8Txi4M8448H/k1xdHx0dLu9zrx36e/2Oa16JwnTe5Fwiyk4Vzp30d+i/KXzE37CeivMx9G600d+Dq/ofcdYryjvOKd1jhFx+I+DofioCQbbml3Mfsjk9uavawNHQhpvN+h5mLq6UtFZL1NFruOQ7F3K/k0HlS+89ePjeu+49XC/jXO06HXnnSKAUAoBQCgFAKAUAoBQCgFACKAqMbwZw0g1iC63vGSnK+dZbAnrINXU3fS2+fjmUcIsxYbZGJh0ixbSJ8zEoHNuhZEysO1s1XdSEs424cv2IUJLJ+JaYeSTdIgU9KvmX0kKfVWbS2Mur7TiXdY/wBpSeRH7le1gfwrvPLxf5TVcDMUkjdRdldWUdJDAgaa6kV1SV00c8XZpo3lu6NjY4yFw6R6k52jc20tpcgem9cX8FSk7uV/A7Hi6lurbxNHeUyyF5X5Tks7kE3JNyTau22irJHHfSd2zpHADZGHF3hlE8pFmIFsgJ3ZDqt7bzvtXn4qpPKSsj0MNCC1xd2dRwcORFXo39u8+2vKk7u52n5q2x8om+tk99q+kp9RcEeHU674l/3Nvlh+qf3krDGfj7zfCfk7juuC8Gnkj2V4cs2eqfnThV8txf8AeZ/xWr6Gj+KPBeh4lTry4sxbCxUsUyvAueQBrLlLXupB5K6nS9TUjGUbSyFKUoyvHM3JOGu1guVcORbcRhZL+skequN4XDt30vNHV9ev/T5M1nG4DHYqUySxTvI29mjK9gFwFA6hXTGdGnGyaSMHCrN3adzYuC3Al0kWbE2GQhljBucw1BYjSwOthf8ArhWxSa0YHRRwrT0pGbutQlUwhPjGc+b4m1VwLu5d3uRjf09/sa/wk2Lkgw2IQcmSKISW5n4sWP2gPSOuuilVvKUHseoyq0rRjNbUrlFgsU0UiyIbMhDDzcx6ju89bSipKzMIycXdHZtq8OVTZgxEZ+NkGSIc4cggk+RZr9agc9ePDCN1tB5LPntPUniEqWktuRzpNk8XsyTEOOXM6ZSd4jD79dbuwv2Kp569D6l66gsl6/scap2oubzfyaxXUcx2PuV/JoPKl9568fG9d9x6uF/Gudp0KvPOkUAoBQCgFAKAUAoBQCgFAKAUAoBQCgOFd1j/AGlJ5EfuV7mB/Cu88rF/lNd2F8pw/wBdF+ItdNTqPgY0+vHijv2z8CsikktvI0I6B1ddeDObi9R7Rx7umbIjw2NKxiyvGslugksptbyL+evXwdR1KV3s1HlYqCjU1FJwf2o+GxEc0ZIKsAfpKSAynpBH8jzVtVpqpBxZlTm4STR+jsFic633G9iOuvnZR0We2fmzbHyib62T32r6On1FwR4dTrviX/c2+WH6p/eSsMZ+PvN8J+TuO64LwaeSPZXhyzZ6p+dOFXy3F/3mf8Vq+ho/ijwXoeJU68uLJvAD5dH2Se41UxX4maYX8qO4YPZ6Misb3PX114kptOx61jN+So/pemo+pIWM0WBjXUKL9evtqrm2TY5n3cf+D/b/AODXp9G/q7vc8/HZx7/YveDezExOBSCQcl8LGD1HKhVh1ggEdlYVpuFXSWxnRTip0lF7jje1dnvh5pIZBZ42Knr5ww6iCCOo168JqcVJbTy5xcZOLM+w8A2Jmjgu2XMSde9XQyMOYGyjz2qKk1CLlz2FqcHOSidI4e4YDZzkCyq0SqBuAzAADqAt6q87Cy/+ZLid+JVqXgcmr1TzDsfcr+TQeVL7z14+N677j1cL+Nc7ToVeedIoBQCgFAKAUAoBQCgFAKAUAoBQCgFAcJ7rB/8AEpPIj9yvcwH4V3nlYv8AKats/EiOWOQ6hHR7X35WDW9Vdco3i0c8ZJST3HScN3WI40IXDMTe4vIANw3kA9HRXmy6PlJ9Y7v46NtSNC29tmTG4hppLZmsFVdwUd6qjeefzk130qUaUNFHHUqOpK7L7glwQkeRJZ1KRqQwVtGcjUC3Mt999/nvWFfERScY5nRQw8m1KWR2XYsZCknxjp2dNeNUes9JH502wfzib62T32r6Gn1I8EeJU674l/3NT+eH6p/eSsMZ+PvN8J+TuO7YLwaeSPZXhyzZ6p+c+FR/PsX/AHmf8Vq+iofijwXoeJV68uLJ3c/P59H2Se41Z4r8TNML+VHe9m+CXs/ma8GfWZ66JNVAoDlfdyPyP9v/AINer0Z+ru9zz8d+nv8AY2rgF4CD+7x+6tcuK6z4nXR6keCKDuwcHc8YxkY5UYCy25478lvsk+huqtuj61n9N7cuJz4yldaa2Ff3N9jZIuOI5c2ieRfT7x17Ata4upeWjsQwlO0dJ7TYu6jCE2Wy9DxX7c4vXNgneunxNMV+JnEM1e2eTc7J3K/k0HlS+89ePjeu+49bC/jXO06FXnnSKAUAoBQCgFAKAUAoBQCgFAKAUAoBQETG7OjkBzImY25RQE6dtXjNxyIcUyu/0aj6I/3QrT675ZGgtw/0aj6I/wB0KfXfLGgtx7i2Aq96VHYgHsNQ6zY0UiXBstBqbt27vRVXUbJsTqzJK3HbGjktyIwbkk8WDe9aQqOJXRW4jx8HlU3UqD0iMD2Grus3/wAjRSLeGPKoXfYAeisW7u5YhY/ZEcg7yMG9ycgJO+9/TV41HEq4pkRODqA3GQHpEYB9tX+u+WNFFvhosihb3tz1jJ3dyxkqAKAxT4ZHtnRWtuzKDa++1/NUptZENJkbZ+zuKOhBFrABbW3dfVV5z0glYmuoIIIBB0IO4joNZkkSLZ6q+caC2igaA7tP6VdzbViLEmWJWFmUMOgi49dVTayJauVM3B2NmJtGLm9uKFaqs0re5XQW4z4HZIjYEEWF9Att4PX11EqmkiUrFlWRIoBQCgFAKAUAoBQCgFAKAUAoBQCgFAKAUAoBQCgFAKAUAoBQCgFAKAUAoBQCgFAKAUAoBQCgFAKAUB//2Q=="/>
          <p:cNvSpPr>
            <a:spLocks noChangeAspect="1" noChangeArrowheads="1"/>
          </p:cNvSpPr>
          <p:nvPr/>
        </p:nvSpPr>
        <p:spPr bwMode="auto">
          <a:xfrm>
            <a:off x="155575" y="-2217738"/>
            <a:ext cx="8401050" cy="46196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149080"/>
            <a:ext cx="4296644" cy="23539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96644" y="3863251"/>
            <a:ext cx="4762500" cy="2895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97802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NPL -NiCEMSI 2015">
  <a:themeElements>
    <a:clrScheme name="NPL Colours">
      <a:dk1>
        <a:srgbClr val="005596"/>
      </a:dk1>
      <a:lt1>
        <a:sysClr val="window" lastClr="FFFFFF"/>
      </a:lt1>
      <a:dk2>
        <a:srgbClr val="00AEEF"/>
      </a:dk2>
      <a:lt2>
        <a:srgbClr val="EEECE1"/>
      </a:lt2>
      <a:accent1>
        <a:srgbClr val="005596"/>
      </a:accent1>
      <a:accent2>
        <a:srgbClr val="00AEEF"/>
      </a:accent2>
      <a:accent3>
        <a:srgbClr val="791D7E"/>
      </a:accent3>
      <a:accent4>
        <a:srgbClr val="FFC425"/>
      </a:accent4>
      <a:accent5>
        <a:srgbClr val="EE3224"/>
      </a:accent5>
      <a:accent6>
        <a:srgbClr val="6DB33F"/>
      </a:accent6>
      <a:hlink>
        <a:srgbClr val="0000FF"/>
      </a:hlink>
      <a:folHlink>
        <a:srgbClr val="800080"/>
      </a:folHlink>
    </a:clrScheme>
    <a:fontScheme name="NP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ea typeface="ヒラギノ角ゴ Pro W3"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ea typeface="ヒラギノ角ゴ Pro W3" pitchFamily="28"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6" id="{3E4324FA-6587-420F-A9B4-235974A4E86D}" vid="{54520005-2013-4237-BF3E-C82F1995F7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NPL Presentation Master 2015</Template>
  <TotalTime>11</TotalTime>
  <Words>1227</Words>
  <Application>Microsoft Office PowerPoint</Application>
  <PresentationFormat>On-screen Show (4:3)</PresentationFormat>
  <Paragraphs>114</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NPL -NiCEMSI 2015</vt:lpstr>
      <vt:lpstr>Key Comparisons and the MRA Emma Woolliams</vt:lpstr>
      <vt:lpstr>Slide 2</vt:lpstr>
      <vt:lpstr>To test and validate an uncertainty budget</vt:lpstr>
      <vt:lpstr>Do methods agree?</vt:lpstr>
      <vt:lpstr>Lab-to-lab  (results of a scientific comparison)</vt:lpstr>
      <vt:lpstr>For trade</vt:lpstr>
      <vt:lpstr>SI traceability Mutual Recognition Arrangement</vt:lpstr>
      <vt:lpstr>Slide 8</vt:lpstr>
      <vt:lpstr>BIPM</vt:lpstr>
      <vt:lpstr>Slide 10</vt:lpstr>
      <vt:lpstr>SI traceability Mutual Recognition Arrangement</vt:lpstr>
      <vt:lpstr>KC: Luminous intensity</vt:lpstr>
    </vt:vector>
  </TitlesOfParts>
  <Company>InHouse Productions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Comparisons and the MRA Emma Woolliams</dc:title>
  <dc:subject>Powerpoint general presentation</dc:subject>
  <dc:creator>Emma Woolliams</dc:creator>
  <cp:lastModifiedBy>Tim Hewison</cp:lastModifiedBy>
  <cp:revision>3</cp:revision>
  <cp:lastPrinted>2015-02-02T13:33:46Z</cp:lastPrinted>
  <dcterms:created xsi:type="dcterms:W3CDTF">2016-02-19T14:48:56Z</dcterms:created>
  <dcterms:modified xsi:type="dcterms:W3CDTF">2016-02-20T11:04:01Z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rcoClassification">
    <vt:lpwstr>Not an NPL document (No visible marking)</vt:lpwstr>
  </property>
  <property fmtid="{D5CDD505-2E9C-101B-9397-08002B2CF9AE}" pid="3" name="aliashPowerpointFooter">
    <vt:lpwstr/>
  </property>
</Properties>
</file>