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charts/chart3.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714" r:id="rId2"/>
    <p:sldId id="715" r:id="rId3"/>
    <p:sldId id="721" r:id="rId4"/>
    <p:sldId id="722" r:id="rId5"/>
    <p:sldId id="723" r:id="rId6"/>
    <p:sldId id="724" r:id="rId7"/>
    <p:sldId id="729" r:id="rId8"/>
    <p:sldId id="730" r:id="rId9"/>
    <p:sldId id="731" r:id="rId10"/>
    <p:sldId id="728" r:id="rId11"/>
  </p:sldIdLst>
  <p:sldSz cx="9144000" cy="6858000" type="screen4x3"/>
  <p:notesSz cx="6797675" cy="9926638"/>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008000"/>
    <a:srgbClr val="5F5F5F"/>
    <a:srgbClr val="333333"/>
    <a:srgbClr val="FF3300"/>
    <a:srgbClr val="CC3300"/>
    <a:srgbClr val="800080"/>
    <a:srgbClr val="0066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129" autoAdjust="0"/>
    <p:restoredTop sz="91694" autoAdjust="0"/>
  </p:normalViewPr>
  <p:slideViewPr>
    <p:cSldViewPr snapToGrid="0">
      <p:cViewPr varScale="1">
        <p:scale>
          <a:sx n="109" d="100"/>
          <a:sy n="109" d="100"/>
        </p:scale>
        <p:origin x="-1722"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88" d="100"/>
          <a:sy n="88" d="100"/>
        </p:scale>
        <p:origin x="-2874" y="-108"/>
      </p:cViewPr>
      <p:guideLst>
        <p:guide orient="horz" pos="3126"/>
        <p:guide pos="2142"/>
      </p:guideLst>
    </p:cSldViewPr>
  </p:notesViewPr>
  <p:gridSpacing cx="46085125" cy="46085125"/>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oleObject" Target="file:///\\fsw0642\user2\HewisonT\MY%20DOCUMENTS\GSICS\ATBD\PrimaryGSICSReferenceTransferStrategy.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fsw0642\user2\HewisonT\MY%20DOCUMENTS\GSICS\ATBD\PrimaryGSICSReferenceTransferStrategy.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fsw0642\user2\HewisonT\MY%20DOCUMENTS\GSICS\ATBD\PrimaryGSICSReferenceTransferStrategy.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GB"/>
  <c:chart>
    <c:title>
      <c:tx>
        <c:rich>
          <a:bodyPr/>
          <a:lstStyle/>
          <a:p>
            <a:pPr>
              <a:defRPr/>
            </a:pPr>
            <a:r>
              <a:rPr lang="en-GB" dirty="0"/>
              <a:t>Availability of References</a:t>
            </a:r>
          </a:p>
        </c:rich>
      </c:tx>
      <c:layout>
        <c:manualLayout>
          <c:xMode val="edge"/>
          <c:yMode val="edge"/>
          <c:x val="0.24935333514345226"/>
          <c:y val="2.3494860499265812E-2"/>
        </c:manualLayout>
      </c:layout>
    </c:title>
    <c:plotArea>
      <c:layout>
        <c:manualLayout>
          <c:layoutTarget val="inner"/>
          <c:xMode val="edge"/>
          <c:yMode val="edge"/>
          <c:x val="0.14444444444444629"/>
          <c:y val="0.16607340236092896"/>
          <c:w val="0.67200000000000404"/>
          <c:h val="0.65091291881053881"/>
        </c:manualLayout>
      </c:layout>
      <c:lineChart>
        <c:grouping val="standard"/>
        <c:ser>
          <c:idx val="0"/>
          <c:order val="0"/>
          <c:tx>
            <c:strRef>
              <c:f>Simple!$A$1</c:f>
              <c:strCache>
                <c:ptCount val="1"/>
                <c:pt idx="0">
                  <c:v>Mon</c:v>
                </c:pt>
              </c:strCache>
            </c:strRef>
          </c:tx>
          <c:val>
            <c:numRef>
              <c:f>Simple!$C$1:$V$1</c:f>
              <c:numCache>
                <c:formatCode>General</c:formatCode>
                <c:ptCount val="20"/>
                <c:pt idx="2">
                  <c:v>4</c:v>
                </c:pt>
                <c:pt idx="3">
                  <c:v>4</c:v>
                </c:pt>
                <c:pt idx="4">
                  <c:v>4</c:v>
                </c:pt>
                <c:pt idx="5">
                  <c:v>4</c:v>
                </c:pt>
                <c:pt idx="6">
                  <c:v>4</c:v>
                </c:pt>
                <c:pt idx="7">
                  <c:v>4</c:v>
                </c:pt>
                <c:pt idx="8">
                  <c:v>4</c:v>
                </c:pt>
                <c:pt idx="9">
                  <c:v>4</c:v>
                </c:pt>
                <c:pt idx="10">
                  <c:v>4</c:v>
                </c:pt>
                <c:pt idx="11">
                  <c:v>4</c:v>
                </c:pt>
                <c:pt idx="12">
                  <c:v>4</c:v>
                </c:pt>
                <c:pt idx="13">
                  <c:v>4</c:v>
                </c:pt>
                <c:pt idx="14">
                  <c:v>4</c:v>
                </c:pt>
                <c:pt idx="15">
                  <c:v>4</c:v>
                </c:pt>
                <c:pt idx="16">
                  <c:v>4</c:v>
                </c:pt>
                <c:pt idx="17">
                  <c:v>4</c:v>
                </c:pt>
                <c:pt idx="18">
                  <c:v>4</c:v>
                </c:pt>
              </c:numCache>
            </c:numRef>
          </c:val>
        </c:ser>
        <c:ser>
          <c:idx val="1"/>
          <c:order val="1"/>
          <c:tx>
            <c:strRef>
              <c:f>Simple!$A$2</c:f>
              <c:strCache>
                <c:ptCount val="1"/>
                <c:pt idx="0">
                  <c:v>Ref1</c:v>
                </c:pt>
              </c:strCache>
            </c:strRef>
          </c:tx>
          <c:val>
            <c:numRef>
              <c:f>Simple!$C$2:$V$2</c:f>
              <c:numCache>
                <c:formatCode>General</c:formatCode>
                <c:ptCount val="20"/>
                <c:pt idx="1">
                  <c:v>3</c:v>
                </c:pt>
                <c:pt idx="2">
                  <c:v>3</c:v>
                </c:pt>
                <c:pt idx="3">
                  <c:v>3</c:v>
                </c:pt>
                <c:pt idx="4">
                  <c:v>3</c:v>
                </c:pt>
                <c:pt idx="5">
                  <c:v>3</c:v>
                </c:pt>
                <c:pt idx="6">
                  <c:v>3</c:v>
                </c:pt>
                <c:pt idx="7">
                  <c:v>3</c:v>
                </c:pt>
                <c:pt idx="8">
                  <c:v>3</c:v>
                </c:pt>
                <c:pt idx="9">
                  <c:v>3</c:v>
                </c:pt>
                <c:pt idx="10">
                  <c:v>3</c:v>
                </c:pt>
                <c:pt idx="11">
                  <c:v>3</c:v>
                </c:pt>
              </c:numCache>
            </c:numRef>
          </c:val>
        </c:ser>
        <c:ser>
          <c:idx val="2"/>
          <c:order val="2"/>
          <c:tx>
            <c:strRef>
              <c:f>Simple!$A$3</c:f>
              <c:strCache>
                <c:ptCount val="1"/>
                <c:pt idx="0">
                  <c:v>Ref2</c:v>
                </c:pt>
              </c:strCache>
            </c:strRef>
          </c:tx>
          <c:val>
            <c:numRef>
              <c:f>Simple!$C$3:$V$3</c:f>
              <c:numCache>
                <c:formatCode>General</c:formatCode>
                <c:ptCount val="20"/>
                <c:pt idx="8">
                  <c:v>2</c:v>
                </c:pt>
                <c:pt idx="9">
                  <c:v>2</c:v>
                </c:pt>
                <c:pt idx="10">
                  <c:v>2</c:v>
                </c:pt>
                <c:pt idx="11">
                  <c:v>2</c:v>
                </c:pt>
                <c:pt idx="12">
                  <c:v>2</c:v>
                </c:pt>
                <c:pt idx="13">
                  <c:v>2</c:v>
                </c:pt>
                <c:pt idx="14">
                  <c:v>2</c:v>
                </c:pt>
                <c:pt idx="15">
                  <c:v>2</c:v>
                </c:pt>
                <c:pt idx="16">
                  <c:v>2</c:v>
                </c:pt>
              </c:numCache>
            </c:numRef>
          </c:val>
        </c:ser>
        <c:ser>
          <c:idx val="3"/>
          <c:order val="3"/>
          <c:tx>
            <c:strRef>
              <c:f>Simple!$A$4</c:f>
              <c:strCache>
                <c:ptCount val="1"/>
                <c:pt idx="0">
                  <c:v>Ref3</c:v>
                </c:pt>
              </c:strCache>
            </c:strRef>
          </c:tx>
          <c:val>
            <c:numRef>
              <c:f>Simple!$C$4:$V$4</c:f>
              <c:numCache>
                <c:formatCode>General</c:formatCode>
                <c:ptCount val="20"/>
                <c:pt idx="11">
                  <c:v>1</c:v>
                </c:pt>
                <c:pt idx="12">
                  <c:v>1</c:v>
                </c:pt>
                <c:pt idx="13">
                  <c:v>1</c:v>
                </c:pt>
                <c:pt idx="14">
                  <c:v>1</c:v>
                </c:pt>
                <c:pt idx="15">
                  <c:v>1</c:v>
                </c:pt>
                <c:pt idx="16">
                  <c:v>1</c:v>
                </c:pt>
                <c:pt idx="17">
                  <c:v>1</c:v>
                </c:pt>
                <c:pt idx="18">
                  <c:v>1</c:v>
                </c:pt>
                <c:pt idx="19">
                  <c:v>1</c:v>
                </c:pt>
              </c:numCache>
            </c:numRef>
          </c:val>
        </c:ser>
        <c:marker val="1"/>
        <c:axId val="76412416"/>
        <c:axId val="76414336"/>
      </c:lineChart>
      <c:catAx>
        <c:axId val="76412416"/>
        <c:scaling>
          <c:orientation val="minMax"/>
        </c:scaling>
        <c:axPos val="b"/>
        <c:title>
          <c:tx>
            <c:rich>
              <a:bodyPr/>
              <a:lstStyle/>
              <a:p>
                <a:pPr>
                  <a:defRPr/>
                </a:pPr>
                <a:r>
                  <a:rPr lang="en-GB"/>
                  <a:t>Time /years</a:t>
                </a:r>
              </a:p>
            </c:rich>
          </c:tx>
          <c:layout/>
        </c:title>
        <c:tickLblPos val="nextTo"/>
        <c:crossAx val="76414336"/>
        <c:crosses val="autoZero"/>
        <c:auto val="1"/>
        <c:lblAlgn val="ctr"/>
        <c:lblOffset val="100"/>
      </c:catAx>
      <c:valAx>
        <c:axId val="76414336"/>
        <c:scaling>
          <c:orientation val="minMax"/>
          <c:min val="0.5"/>
        </c:scaling>
        <c:axPos val="l"/>
        <c:majorGridlines/>
        <c:numFmt formatCode="General" sourceLinked="1"/>
        <c:tickLblPos val="none"/>
        <c:crossAx val="76412416"/>
        <c:crosses val="autoZero"/>
        <c:crossBetween val="between"/>
      </c:valAx>
    </c:plotArea>
    <c:legend>
      <c:legendPos val="r"/>
      <c:layout/>
    </c:legend>
    <c:plotVisOnly val="1"/>
    <c:dispBlanksAs val="gap"/>
  </c:chart>
  <c:spPr>
    <a:solidFill>
      <a:schemeClr val="bg1"/>
    </a:solidFill>
  </c:sp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GB"/>
  <c:chart>
    <c:title>
      <c:tx>
        <c:rich>
          <a:bodyPr/>
          <a:lstStyle/>
          <a:p>
            <a:pPr>
              <a:defRPr/>
            </a:pPr>
            <a:r>
              <a:rPr lang="en-GB" dirty="0" smtClean="0"/>
              <a:t>       Modified   References      </a:t>
            </a:r>
            <a:endParaRPr lang="en-GB" dirty="0"/>
          </a:p>
        </c:rich>
      </c:tx>
      <c:layout>
        <c:manualLayout>
          <c:xMode val="edge"/>
          <c:yMode val="edge"/>
          <c:x val="0.21702574893655535"/>
          <c:y val="1.7621145374449341E-2"/>
        </c:manualLayout>
      </c:layout>
      <c:spPr>
        <a:solidFill>
          <a:prstClr val="white"/>
        </a:solidFill>
      </c:spPr>
    </c:title>
    <c:plotArea>
      <c:layout>
        <c:manualLayout>
          <c:layoutTarget val="inner"/>
          <c:xMode val="edge"/>
          <c:yMode val="edge"/>
          <c:x val="0.14444444444444643"/>
          <c:y val="0.16607340236092849"/>
          <c:w val="0.67200000000000426"/>
          <c:h val="0.65091291881053881"/>
        </c:manualLayout>
      </c:layout>
      <c:lineChart>
        <c:grouping val="standard"/>
        <c:ser>
          <c:idx val="0"/>
          <c:order val="0"/>
          <c:tx>
            <c:strRef>
              <c:f>Simple!$A$1</c:f>
              <c:strCache>
                <c:ptCount val="1"/>
                <c:pt idx="0">
                  <c:v>Mon</c:v>
                </c:pt>
              </c:strCache>
            </c:strRef>
          </c:tx>
          <c:val>
            <c:numRef>
              <c:f>Simple!$C$1:$V$1</c:f>
              <c:numCache>
                <c:formatCode>General</c:formatCode>
                <c:ptCount val="20"/>
                <c:pt idx="2">
                  <c:v>4</c:v>
                </c:pt>
                <c:pt idx="3">
                  <c:v>4</c:v>
                </c:pt>
                <c:pt idx="4">
                  <c:v>4</c:v>
                </c:pt>
                <c:pt idx="5">
                  <c:v>4</c:v>
                </c:pt>
                <c:pt idx="6">
                  <c:v>4</c:v>
                </c:pt>
                <c:pt idx="7">
                  <c:v>4</c:v>
                </c:pt>
                <c:pt idx="8">
                  <c:v>4</c:v>
                </c:pt>
                <c:pt idx="9">
                  <c:v>4</c:v>
                </c:pt>
                <c:pt idx="10">
                  <c:v>4</c:v>
                </c:pt>
                <c:pt idx="11">
                  <c:v>4</c:v>
                </c:pt>
                <c:pt idx="12">
                  <c:v>4</c:v>
                </c:pt>
                <c:pt idx="13">
                  <c:v>4</c:v>
                </c:pt>
                <c:pt idx="14">
                  <c:v>4</c:v>
                </c:pt>
                <c:pt idx="15">
                  <c:v>4</c:v>
                </c:pt>
                <c:pt idx="16">
                  <c:v>4</c:v>
                </c:pt>
                <c:pt idx="17">
                  <c:v>4</c:v>
                </c:pt>
                <c:pt idx="18">
                  <c:v>4</c:v>
                </c:pt>
              </c:numCache>
            </c:numRef>
          </c:val>
        </c:ser>
        <c:ser>
          <c:idx val="1"/>
          <c:order val="1"/>
          <c:tx>
            <c:strRef>
              <c:f>Simple!$A$2</c:f>
              <c:strCache>
                <c:ptCount val="1"/>
                <c:pt idx="0">
                  <c:v>Ref1</c:v>
                </c:pt>
              </c:strCache>
            </c:strRef>
          </c:tx>
          <c:val>
            <c:numRef>
              <c:f>Simple!$C$2:$V$2</c:f>
              <c:numCache>
                <c:formatCode>General</c:formatCode>
                <c:ptCount val="20"/>
                <c:pt idx="1">
                  <c:v>3</c:v>
                </c:pt>
                <c:pt idx="2">
                  <c:v>3</c:v>
                </c:pt>
                <c:pt idx="3">
                  <c:v>3</c:v>
                </c:pt>
                <c:pt idx="4">
                  <c:v>3</c:v>
                </c:pt>
                <c:pt idx="5">
                  <c:v>3</c:v>
                </c:pt>
                <c:pt idx="6">
                  <c:v>3</c:v>
                </c:pt>
                <c:pt idx="7">
                  <c:v>3</c:v>
                </c:pt>
                <c:pt idx="8">
                  <c:v>3</c:v>
                </c:pt>
                <c:pt idx="9">
                  <c:v>3</c:v>
                </c:pt>
                <c:pt idx="10">
                  <c:v>3</c:v>
                </c:pt>
                <c:pt idx="11">
                  <c:v>3</c:v>
                </c:pt>
              </c:numCache>
            </c:numRef>
          </c:val>
        </c:ser>
        <c:ser>
          <c:idx val="2"/>
          <c:order val="2"/>
          <c:tx>
            <c:strRef>
              <c:f>Simple!$A$3</c:f>
              <c:strCache>
                <c:ptCount val="1"/>
                <c:pt idx="0">
                  <c:v>Ref2</c:v>
                </c:pt>
              </c:strCache>
            </c:strRef>
          </c:tx>
          <c:val>
            <c:numRef>
              <c:f>Simple!$C$3:$V$3</c:f>
              <c:numCache>
                <c:formatCode>General</c:formatCode>
                <c:ptCount val="20"/>
                <c:pt idx="8">
                  <c:v>3</c:v>
                </c:pt>
                <c:pt idx="9">
                  <c:v>3</c:v>
                </c:pt>
                <c:pt idx="10">
                  <c:v>3</c:v>
                </c:pt>
                <c:pt idx="11">
                  <c:v>3</c:v>
                </c:pt>
                <c:pt idx="12">
                  <c:v>3</c:v>
                </c:pt>
                <c:pt idx="13">
                  <c:v>3</c:v>
                </c:pt>
                <c:pt idx="14">
                  <c:v>3</c:v>
                </c:pt>
                <c:pt idx="15">
                  <c:v>3</c:v>
                </c:pt>
                <c:pt idx="16">
                  <c:v>3</c:v>
                </c:pt>
              </c:numCache>
            </c:numRef>
          </c:val>
        </c:ser>
        <c:ser>
          <c:idx val="3"/>
          <c:order val="3"/>
          <c:tx>
            <c:strRef>
              <c:f>Simple!$A$4</c:f>
              <c:strCache>
                <c:ptCount val="1"/>
                <c:pt idx="0">
                  <c:v>Ref3</c:v>
                </c:pt>
              </c:strCache>
            </c:strRef>
          </c:tx>
          <c:val>
            <c:numRef>
              <c:f>Simple!$C$4:$V$4</c:f>
              <c:numCache>
                <c:formatCode>General</c:formatCode>
                <c:ptCount val="20"/>
                <c:pt idx="11">
                  <c:v>3</c:v>
                </c:pt>
                <c:pt idx="12">
                  <c:v>3</c:v>
                </c:pt>
                <c:pt idx="13">
                  <c:v>3</c:v>
                </c:pt>
                <c:pt idx="14">
                  <c:v>3</c:v>
                </c:pt>
                <c:pt idx="15">
                  <c:v>3</c:v>
                </c:pt>
                <c:pt idx="16">
                  <c:v>3</c:v>
                </c:pt>
                <c:pt idx="17">
                  <c:v>3</c:v>
                </c:pt>
                <c:pt idx="18">
                  <c:v>3</c:v>
                </c:pt>
                <c:pt idx="19">
                  <c:v>3</c:v>
                </c:pt>
              </c:numCache>
            </c:numRef>
          </c:val>
        </c:ser>
        <c:marker val="1"/>
        <c:axId val="76346880"/>
        <c:axId val="76348800"/>
      </c:lineChart>
      <c:catAx>
        <c:axId val="76346880"/>
        <c:scaling>
          <c:orientation val="minMax"/>
        </c:scaling>
        <c:axPos val="b"/>
        <c:title>
          <c:tx>
            <c:rich>
              <a:bodyPr/>
              <a:lstStyle/>
              <a:p>
                <a:pPr>
                  <a:defRPr/>
                </a:pPr>
                <a:r>
                  <a:rPr lang="en-GB"/>
                  <a:t>Time /years</a:t>
                </a:r>
              </a:p>
            </c:rich>
          </c:tx>
          <c:layout/>
        </c:title>
        <c:tickLblPos val="nextTo"/>
        <c:crossAx val="76348800"/>
        <c:crosses val="autoZero"/>
        <c:auto val="1"/>
        <c:lblAlgn val="ctr"/>
        <c:lblOffset val="100"/>
      </c:catAx>
      <c:valAx>
        <c:axId val="76348800"/>
        <c:scaling>
          <c:orientation val="minMax"/>
          <c:min val="0.5"/>
        </c:scaling>
        <c:axPos val="l"/>
        <c:majorGridlines/>
        <c:numFmt formatCode="General" sourceLinked="1"/>
        <c:tickLblPos val="none"/>
        <c:crossAx val="76346880"/>
        <c:crosses val="autoZero"/>
        <c:crossBetween val="between"/>
      </c:valAx>
      <c:spPr>
        <a:solidFill>
          <a:schemeClr val="bg1"/>
        </a:solidFill>
      </c:spPr>
    </c:plotArea>
    <c:legend>
      <c:legendPos val="r"/>
      <c:layout/>
    </c:legend>
    <c:plotVisOnly val="1"/>
    <c:dispBlanksAs val="gap"/>
  </c:chart>
  <c:spPr>
    <a:solidFill>
      <a:schemeClr val="bg1"/>
    </a:solidFill>
  </c:sp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lang val="en-GB"/>
  <c:chart>
    <c:title>
      <c:tx>
        <c:rich>
          <a:bodyPr/>
          <a:lstStyle/>
          <a:p>
            <a:pPr>
              <a:defRPr/>
            </a:pPr>
            <a:r>
              <a:rPr lang="en-GB" dirty="0" smtClean="0"/>
              <a:t>Simple Weighting </a:t>
            </a:r>
            <a:r>
              <a:rPr lang="en-GB" dirty="0"/>
              <a:t>of Each Reference</a:t>
            </a:r>
          </a:p>
        </c:rich>
      </c:tx>
      <c:layout/>
    </c:title>
    <c:plotArea>
      <c:layout/>
      <c:lineChart>
        <c:grouping val="standard"/>
        <c:ser>
          <c:idx val="0"/>
          <c:order val="0"/>
          <c:tx>
            <c:strRef>
              <c:f>Simple!$A$14</c:f>
              <c:strCache>
                <c:ptCount val="1"/>
                <c:pt idx="0">
                  <c:v>%Ref1</c:v>
                </c:pt>
              </c:strCache>
            </c:strRef>
          </c:tx>
          <c:spPr>
            <a:ln>
              <a:solidFill>
                <a:schemeClr val="accent2"/>
              </a:solidFill>
            </a:ln>
          </c:spPr>
          <c:marker>
            <c:symbol val="none"/>
          </c:marker>
          <c:val>
            <c:numRef>
              <c:f>Simple!$C$14:$V$14</c:f>
              <c:numCache>
                <c:formatCode>0</c:formatCode>
                <c:ptCount val="20"/>
                <c:pt idx="1">
                  <c:v>103</c:v>
                </c:pt>
                <c:pt idx="2">
                  <c:v>103</c:v>
                </c:pt>
                <c:pt idx="3">
                  <c:v>103</c:v>
                </c:pt>
                <c:pt idx="4">
                  <c:v>103</c:v>
                </c:pt>
                <c:pt idx="5">
                  <c:v>103</c:v>
                </c:pt>
                <c:pt idx="6">
                  <c:v>103</c:v>
                </c:pt>
                <c:pt idx="7">
                  <c:v>103</c:v>
                </c:pt>
                <c:pt idx="8">
                  <c:v>53</c:v>
                </c:pt>
                <c:pt idx="9">
                  <c:v>53</c:v>
                </c:pt>
                <c:pt idx="10">
                  <c:v>53</c:v>
                </c:pt>
                <c:pt idx="11">
                  <c:v>36.333333333333336</c:v>
                </c:pt>
                <c:pt idx="12">
                  <c:v>0</c:v>
                </c:pt>
                <c:pt idx="13">
                  <c:v>0</c:v>
                </c:pt>
                <c:pt idx="14">
                  <c:v>0</c:v>
                </c:pt>
                <c:pt idx="15">
                  <c:v>0</c:v>
                </c:pt>
                <c:pt idx="16">
                  <c:v>0</c:v>
                </c:pt>
                <c:pt idx="17">
                  <c:v>0</c:v>
                </c:pt>
                <c:pt idx="18">
                  <c:v>0</c:v>
                </c:pt>
                <c:pt idx="19">
                  <c:v>0</c:v>
                </c:pt>
              </c:numCache>
            </c:numRef>
          </c:val>
        </c:ser>
        <c:ser>
          <c:idx val="1"/>
          <c:order val="1"/>
          <c:tx>
            <c:strRef>
              <c:f>Simple!$A$15</c:f>
              <c:strCache>
                <c:ptCount val="1"/>
                <c:pt idx="0">
                  <c:v>%Ref2</c:v>
                </c:pt>
              </c:strCache>
            </c:strRef>
          </c:tx>
          <c:spPr>
            <a:ln>
              <a:solidFill>
                <a:schemeClr val="accent3"/>
              </a:solidFill>
            </a:ln>
          </c:spPr>
          <c:marker>
            <c:symbol val="none"/>
          </c:marker>
          <c:val>
            <c:numRef>
              <c:f>Simple!$C$15:$V$15</c:f>
              <c:numCache>
                <c:formatCode>0</c:formatCode>
                <c:ptCount val="20"/>
                <c:pt idx="1">
                  <c:v>0</c:v>
                </c:pt>
                <c:pt idx="2">
                  <c:v>0</c:v>
                </c:pt>
                <c:pt idx="3">
                  <c:v>0</c:v>
                </c:pt>
                <c:pt idx="4">
                  <c:v>0</c:v>
                </c:pt>
                <c:pt idx="5">
                  <c:v>0</c:v>
                </c:pt>
                <c:pt idx="6">
                  <c:v>0</c:v>
                </c:pt>
                <c:pt idx="7">
                  <c:v>0</c:v>
                </c:pt>
                <c:pt idx="8">
                  <c:v>52</c:v>
                </c:pt>
                <c:pt idx="9">
                  <c:v>52</c:v>
                </c:pt>
                <c:pt idx="10">
                  <c:v>52</c:v>
                </c:pt>
                <c:pt idx="11">
                  <c:v>35.333333333333336</c:v>
                </c:pt>
                <c:pt idx="12">
                  <c:v>52</c:v>
                </c:pt>
                <c:pt idx="13">
                  <c:v>52</c:v>
                </c:pt>
                <c:pt idx="14">
                  <c:v>52</c:v>
                </c:pt>
                <c:pt idx="15">
                  <c:v>52</c:v>
                </c:pt>
                <c:pt idx="16">
                  <c:v>52</c:v>
                </c:pt>
                <c:pt idx="17">
                  <c:v>0</c:v>
                </c:pt>
                <c:pt idx="18">
                  <c:v>0</c:v>
                </c:pt>
                <c:pt idx="19">
                  <c:v>0</c:v>
                </c:pt>
              </c:numCache>
            </c:numRef>
          </c:val>
        </c:ser>
        <c:ser>
          <c:idx val="2"/>
          <c:order val="2"/>
          <c:tx>
            <c:strRef>
              <c:f>Simple!$A$16</c:f>
              <c:strCache>
                <c:ptCount val="1"/>
                <c:pt idx="0">
                  <c:v>%Ref3</c:v>
                </c:pt>
              </c:strCache>
            </c:strRef>
          </c:tx>
          <c:spPr>
            <a:ln>
              <a:solidFill>
                <a:schemeClr val="accent4"/>
              </a:solidFill>
            </a:ln>
          </c:spPr>
          <c:marker>
            <c:symbol val="none"/>
          </c:marker>
          <c:val>
            <c:numRef>
              <c:f>Simple!$C$16:$V$16</c:f>
              <c:numCache>
                <c:formatCode>0</c:formatCode>
                <c:ptCount val="20"/>
                <c:pt idx="1">
                  <c:v>0</c:v>
                </c:pt>
                <c:pt idx="2">
                  <c:v>0</c:v>
                </c:pt>
                <c:pt idx="3">
                  <c:v>0</c:v>
                </c:pt>
                <c:pt idx="4">
                  <c:v>0</c:v>
                </c:pt>
                <c:pt idx="5">
                  <c:v>0</c:v>
                </c:pt>
                <c:pt idx="6">
                  <c:v>0</c:v>
                </c:pt>
                <c:pt idx="7">
                  <c:v>0</c:v>
                </c:pt>
                <c:pt idx="8">
                  <c:v>0</c:v>
                </c:pt>
                <c:pt idx="9">
                  <c:v>0</c:v>
                </c:pt>
                <c:pt idx="10">
                  <c:v>0</c:v>
                </c:pt>
                <c:pt idx="11">
                  <c:v>34.333333333333336</c:v>
                </c:pt>
                <c:pt idx="12">
                  <c:v>51</c:v>
                </c:pt>
                <c:pt idx="13">
                  <c:v>51</c:v>
                </c:pt>
                <c:pt idx="14">
                  <c:v>51</c:v>
                </c:pt>
                <c:pt idx="15">
                  <c:v>51</c:v>
                </c:pt>
                <c:pt idx="16">
                  <c:v>51</c:v>
                </c:pt>
                <c:pt idx="17">
                  <c:v>101</c:v>
                </c:pt>
                <c:pt idx="18">
                  <c:v>101</c:v>
                </c:pt>
                <c:pt idx="19">
                  <c:v>101</c:v>
                </c:pt>
              </c:numCache>
            </c:numRef>
          </c:val>
        </c:ser>
        <c:marker val="1"/>
        <c:axId val="77178752"/>
        <c:axId val="77185024"/>
      </c:lineChart>
      <c:catAx>
        <c:axId val="77178752"/>
        <c:scaling>
          <c:orientation val="minMax"/>
        </c:scaling>
        <c:axPos val="b"/>
        <c:title>
          <c:tx>
            <c:rich>
              <a:bodyPr/>
              <a:lstStyle/>
              <a:p>
                <a:pPr>
                  <a:defRPr/>
                </a:pPr>
                <a:r>
                  <a:rPr lang="en-GB"/>
                  <a:t>Time /years</a:t>
                </a:r>
              </a:p>
            </c:rich>
          </c:tx>
          <c:layout/>
        </c:title>
        <c:tickLblPos val="nextTo"/>
        <c:crossAx val="77185024"/>
        <c:crosses val="autoZero"/>
        <c:auto val="1"/>
        <c:lblAlgn val="ctr"/>
        <c:lblOffset val="100"/>
      </c:catAx>
      <c:valAx>
        <c:axId val="77185024"/>
        <c:scaling>
          <c:orientation val="minMax"/>
          <c:max val="105"/>
          <c:min val="0"/>
        </c:scaling>
        <c:axPos val="l"/>
        <c:majorGridlines/>
        <c:title>
          <c:tx>
            <c:rich>
              <a:bodyPr rot="-5400000" vert="horz"/>
              <a:lstStyle/>
              <a:p>
                <a:pPr>
                  <a:defRPr/>
                </a:pPr>
                <a:r>
                  <a:rPr lang="en-GB"/>
                  <a:t>Weighting /%</a:t>
                </a:r>
              </a:p>
            </c:rich>
          </c:tx>
          <c:layout/>
        </c:title>
        <c:numFmt formatCode="General" sourceLinked="1"/>
        <c:tickLblPos val="nextTo"/>
        <c:crossAx val="77178752"/>
        <c:crosses val="autoZero"/>
        <c:crossBetween val="between"/>
      </c:valAx>
    </c:plotArea>
    <c:legend>
      <c:legendPos val="r"/>
      <c:layout/>
    </c:legend>
    <c:plotVisOnly val="1"/>
    <c:dispBlanksAs val="gap"/>
  </c:chart>
  <c:externalData r:id="rId1"/>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0338" name="Rectangle 2"/>
          <p:cNvSpPr>
            <a:spLocks noGrp="1" noChangeArrowheads="1"/>
          </p:cNvSpPr>
          <p:nvPr>
            <p:ph type="hdr" sz="quarter"/>
          </p:nvPr>
        </p:nvSpPr>
        <p:spPr bwMode="auto">
          <a:xfrm>
            <a:off x="0" y="0"/>
            <a:ext cx="2946400" cy="495300"/>
          </a:xfrm>
          <a:prstGeom prst="rect">
            <a:avLst/>
          </a:prstGeom>
          <a:noFill/>
          <a:ln w="9525">
            <a:noFill/>
            <a:miter lim="800000"/>
            <a:headEnd/>
            <a:tailEnd/>
          </a:ln>
          <a:effectLst/>
        </p:spPr>
        <p:txBody>
          <a:bodyPr vert="horz" wrap="square" lIns="92309" tIns="46154" rIns="92309" bIns="46154" numCol="1" anchor="t" anchorCtr="0" compatLnSpc="1">
            <a:prstTxWarp prst="textNoShape">
              <a:avLst/>
            </a:prstTxWarp>
          </a:bodyPr>
          <a:lstStyle>
            <a:lvl1pPr defTabSz="922338">
              <a:defRPr sz="1200"/>
            </a:lvl1pPr>
          </a:lstStyle>
          <a:p>
            <a:pPr>
              <a:defRPr/>
            </a:pPr>
            <a:endParaRPr lang="en-US"/>
          </a:p>
        </p:txBody>
      </p:sp>
      <p:sp>
        <p:nvSpPr>
          <p:cNvPr id="270339" name="Rectangle 3"/>
          <p:cNvSpPr>
            <a:spLocks noGrp="1" noChangeArrowheads="1"/>
          </p:cNvSpPr>
          <p:nvPr>
            <p:ph type="dt" sz="quarter" idx="1"/>
          </p:nvPr>
        </p:nvSpPr>
        <p:spPr bwMode="auto">
          <a:xfrm>
            <a:off x="3849688" y="0"/>
            <a:ext cx="2946400" cy="495300"/>
          </a:xfrm>
          <a:prstGeom prst="rect">
            <a:avLst/>
          </a:prstGeom>
          <a:noFill/>
          <a:ln w="9525">
            <a:noFill/>
            <a:miter lim="800000"/>
            <a:headEnd/>
            <a:tailEnd/>
          </a:ln>
          <a:effectLst/>
        </p:spPr>
        <p:txBody>
          <a:bodyPr vert="horz" wrap="square" lIns="92309" tIns="46154" rIns="92309" bIns="46154" numCol="1" anchor="t" anchorCtr="0" compatLnSpc="1">
            <a:prstTxWarp prst="textNoShape">
              <a:avLst/>
            </a:prstTxWarp>
          </a:bodyPr>
          <a:lstStyle>
            <a:lvl1pPr algn="r" defTabSz="922338">
              <a:defRPr sz="1200"/>
            </a:lvl1pPr>
          </a:lstStyle>
          <a:p>
            <a:pPr>
              <a:defRPr/>
            </a:pPr>
            <a:endParaRPr lang="en-US"/>
          </a:p>
        </p:txBody>
      </p:sp>
      <p:sp>
        <p:nvSpPr>
          <p:cNvPr id="270340" name="Rectangle 4"/>
          <p:cNvSpPr>
            <a:spLocks noGrp="1" noChangeArrowheads="1"/>
          </p:cNvSpPr>
          <p:nvPr>
            <p:ph type="ftr" sz="quarter" idx="2"/>
          </p:nvPr>
        </p:nvSpPr>
        <p:spPr bwMode="auto">
          <a:xfrm>
            <a:off x="0" y="9429750"/>
            <a:ext cx="2946400" cy="495300"/>
          </a:xfrm>
          <a:prstGeom prst="rect">
            <a:avLst/>
          </a:prstGeom>
          <a:noFill/>
          <a:ln w="9525">
            <a:noFill/>
            <a:miter lim="800000"/>
            <a:headEnd/>
            <a:tailEnd/>
          </a:ln>
          <a:effectLst/>
        </p:spPr>
        <p:txBody>
          <a:bodyPr vert="horz" wrap="square" lIns="92309" tIns="46154" rIns="92309" bIns="46154" numCol="1" anchor="b" anchorCtr="0" compatLnSpc="1">
            <a:prstTxWarp prst="textNoShape">
              <a:avLst/>
            </a:prstTxWarp>
          </a:bodyPr>
          <a:lstStyle>
            <a:lvl1pPr defTabSz="922338">
              <a:defRPr sz="1200"/>
            </a:lvl1pPr>
          </a:lstStyle>
          <a:p>
            <a:pPr>
              <a:defRPr/>
            </a:pPr>
            <a:endParaRPr lang="en-US"/>
          </a:p>
        </p:txBody>
      </p:sp>
      <p:sp>
        <p:nvSpPr>
          <p:cNvPr id="270341" name="Rectangle 5"/>
          <p:cNvSpPr>
            <a:spLocks noGrp="1" noChangeArrowheads="1"/>
          </p:cNvSpPr>
          <p:nvPr>
            <p:ph type="sldNum" sz="quarter" idx="3"/>
          </p:nvPr>
        </p:nvSpPr>
        <p:spPr bwMode="auto">
          <a:xfrm>
            <a:off x="3849688" y="9429750"/>
            <a:ext cx="2946400" cy="495300"/>
          </a:xfrm>
          <a:prstGeom prst="rect">
            <a:avLst/>
          </a:prstGeom>
          <a:noFill/>
          <a:ln w="9525">
            <a:noFill/>
            <a:miter lim="800000"/>
            <a:headEnd/>
            <a:tailEnd/>
          </a:ln>
          <a:effectLst/>
        </p:spPr>
        <p:txBody>
          <a:bodyPr vert="horz" wrap="square" lIns="92309" tIns="46154" rIns="92309" bIns="46154" numCol="1" anchor="b" anchorCtr="0" compatLnSpc="1">
            <a:prstTxWarp prst="textNoShape">
              <a:avLst/>
            </a:prstTxWarp>
          </a:bodyPr>
          <a:lstStyle>
            <a:lvl1pPr algn="r" defTabSz="922338">
              <a:defRPr sz="1200"/>
            </a:lvl1pPr>
          </a:lstStyle>
          <a:p>
            <a:pPr>
              <a:defRPr/>
            </a:pPr>
            <a:fld id="{5D828D66-AEB5-4DE2-AE3C-788B6F5E35E5}"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938" name="Rectangle 2"/>
          <p:cNvSpPr>
            <a:spLocks noGrp="1" noChangeArrowheads="1"/>
          </p:cNvSpPr>
          <p:nvPr>
            <p:ph type="hdr" sz="quarter"/>
          </p:nvPr>
        </p:nvSpPr>
        <p:spPr bwMode="auto">
          <a:xfrm>
            <a:off x="0" y="0"/>
            <a:ext cx="2946400" cy="495300"/>
          </a:xfrm>
          <a:prstGeom prst="rect">
            <a:avLst/>
          </a:prstGeom>
          <a:noFill/>
          <a:ln w="9525">
            <a:noFill/>
            <a:miter lim="800000"/>
            <a:headEnd/>
            <a:tailEnd/>
          </a:ln>
          <a:effectLst/>
        </p:spPr>
        <p:txBody>
          <a:bodyPr vert="horz" wrap="square" lIns="92309" tIns="46154" rIns="92309" bIns="46154" numCol="1" anchor="t" anchorCtr="0" compatLnSpc="1">
            <a:prstTxWarp prst="textNoShape">
              <a:avLst/>
            </a:prstTxWarp>
          </a:bodyPr>
          <a:lstStyle>
            <a:lvl1pPr defTabSz="922338">
              <a:defRPr sz="1200"/>
            </a:lvl1pPr>
          </a:lstStyle>
          <a:p>
            <a:pPr>
              <a:defRPr/>
            </a:pPr>
            <a:endParaRPr lang="en-US"/>
          </a:p>
        </p:txBody>
      </p:sp>
      <p:sp>
        <p:nvSpPr>
          <p:cNvPr id="39939" name="Rectangle 3"/>
          <p:cNvSpPr>
            <a:spLocks noGrp="1" noChangeArrowheads="1"/>
          </p:cNvSpPr>
          <p:nvPr>
            <p:ph type="dt" idx="1"/>
          </p:nvPr>
        </p:nvSpPr>
        <p:spPr bwMode="auto">
          <a:xfrm>
            <a:off x="3849688" y="0"/>
            <a:ext cx="2946400" cy="495300"/>
          </a:xfrm>
          <a:prstGeom prst="rect">
            <a:avLst/>
          </a:prstGeom>
          <a:noFill/>
          <a:ln w="9525">
            <a:noFill/>
            <a:miter lim="800000"/>
            <a:headEnd/>
            <a:tailEnd/>
          </a:ln>
          <a:effectLst/>
        </p:spPr>
        <p:txBody>
          <a:bodyPr vert="horz" wrap="square" lIns="92309" tIns="46154" rIns="92309" bIns="46154" numCol="1" anchor="t" anchorCtr="0" compatLnSpc="1">
            <a:prstTxWarp prst="textNoShape">
              <a:avLst/>
            </a:prstTxWarp>
          </a:bodyPr>
          <a:lstStyle>
            <a:lvl1pPr algn="r" defTabSz="922338">
              <a:defRPr sz="1200"/>
            </a:lvl1pPr>
          </a:lstStyle>
          <a:p>
            <a:pPr>
              <a:defRPr/>
            </a:pPr>
            <a:endParaRPr lang="en-US"/>
          </a:p>
        </p:txBody>
      </p:sp>
      <p:sp>
        <p:nvSpPr>
          <p:cNvPr id="7172" name="Rectangle 4"/>
          <p:cNvSpPr>
            <a:spLocks noGrp="1" noRot="1" noChangeAspect="1" noChangeArrowheads="1" noTextEdit="1"/>
          </p:cNvSpPr>
          <p:nvPr>
            <p:ph type="sldImg" idx="2"/>
          </p:nvPr>
        </p:nvSpPr>
        <p:spPr bwMode="auto">
          <a:xfrm>
            <a:off x="917575" y="746125"/>
            <a:ext cx="4962525" cy="3722688"/>
          </a:xfrm>
          <a:prstGeom prst="rect">
            <a:avLst/>
          </a:prstGeom>
          <a:noFill/>
          <a:ln w="9525">
            <a:solidFill>
              <a:srgbClr val="000000"/>
            </a:solidFill>
            <a:miter lim="800000"/>
            <a:headEnd/>
            <a:tailEnd/>
          </a:ln>
        </p:spPr>
      </p:sp>
      <p:sp>
        <p:nvSpPr>
          <p:cNvPr id="39941" name="Rectangle 5"/>
          <p:cNvSpPr>
            <a:spLocks noGrp="1" noChangeArrowheads="1"/>
          </p:cNvSpPr>
          <p:nvPr>
            <p:ph type="body" sz="quarter" idx="3"/>
          </p:nvPr>
        </p:nvSpPr>
        <p:spPr bwMode="auto">
          <a:xfrm>
            <a:off x="679450" y="4716463"/>
            <a:ext cx="5438775" cy="4464050"/>
          </a:xfrm>
          <a:prstGeom prst="rect">
            <a:avLst/>
          </a:prstGeom>
          <a:noFill/>
          <a:ln w="9525">
            <a:noFill/>
            <a:miter lim="800000"/>
            <a:headEnd/>
            <a:tailEnd/>
          </a:ln>
          <a:effectLst/>
        </p:spPr>
        <p:txBody>
          <a:bodyPr vert="horz" wrap="square" lIns="92309" tIns="46154" rIns="92309" bIns="46154"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9942" name="Rectangle 6"/>
          <p:cNvSpPr>
            <a:spLocks noGrp="1" noChangeArrowheads="1"/>
          </p:cNvSpPr>
          <p:nvPr>
            <p:ph type="ftr" sz="quarter" idx="4"/>
          </p:nvPr>
        </p:nvSpPr>
        <p:spPr bwMode="auto">
          <a:xfrm>
            <a:off x="0" y="9429750"/>
            <a:ext cx="2946400" cy="495300"/>
          </a:xfrm>
          <a:prstGeom prst="rect">
            <a:avLst/>
          </a:prstGeom>
          <a:noFill/>
          <a:ln w="9525">
            <a:noFill/>
            <a:miter lim="800000"/>
            <a:headEnd/>
            <a:tailEnd/>
          </a:ln>
          <a:effectLst/>
        </p:spPr>
        <p:txBody>
          <a:bodyPr vert="horz" wrap="square" lIns="92309" tIns="46154" rIns="92309" bIns="46154" numCol="1" anchor="b" anchorCtr="0" compatLnSpc="1">
            <a:prstTxWarp prst="textNoShape">
              <a:avLst/>
            </a:prstTxWarp>
          </a:bodyPr>
          <a:lstStyle>
            <a:lvl1pPr defTabSz="922338">
              <a:defRPr sz="1200"/>
            </a:lvl1pPr>
          </a:lstStyle>
          <a:p>
            <a:pPr>
              <a:defRPr/>
            </a:pPr>
            <a:endParaRPr lang="en-US"/>
          </a:p>
        </p:txBody>
      </p:sp>
      <p:sp>
        <p:nvSpPr>
          <p:cNvPr id="39943" name="Rectangle 7"/>
          <p:cNvSpPr>
            <a:spLocks noGrp="1" noChangeArrowheads="1"/>
          </p:cNvSpPr>
          <p:nvPr>
            <p:ph type="sldNum" sz="quarter" idx="5"/>
          </p:nvPr>
        </p:nvSpPr>
        <p:spPr bwMode="auto">
          <a:xfrm>
            <a:off x="3849688" y="9429750"/>
            <a:ext cx="2946400" cy="495300"/>
          </a:xfrm>
          <a:prstGeom prst="rect">
            <a:avLst/>
          </a:prstGeom>
          <a:noFill/>
          <a:ln w="9525">
            <a:noFill/>
            <a:miter lim="800000"/>
            <a:headEnd/>
            <a:tailEnd/>
          </a:ln>
          <a:effectLst/>
        </p:spPr>
        <p:txBody>
          <a:bodyPr vert="horz" wrap="square" lIns="92309" tIns="46154" rIns="92309" bIns="46154" numCol="1" anchor="b" anchorCtr="0" compatLnSpc="1">
            <a:prstTxWarp prst="textNoShape">
              <a:avLst/>
            </a:prstTxWarp>
          </a:bodyPr>
          <a:lstStyle>
            <a:lvl1pPr algn="r" defTabSz="922338">
              <a:defRPr sz="1200"/>
            </a:lvl1pPr>
          </a:lstStyle>
          <a:p>
            <a:pPr>
              <a:defRPr/>
            </a:pPr>
            <a:fld id="{D2E840EC-3661-47EA-B292-7ED791E1B58E}"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p>
            <a:fld id="{79AD4F94-4851-4065-BA9C-947A644B85B9}" type="slidenum">
              <a:rPr lang="en-US" smtClean="0"/>
              <a:pPr/>
              <a:t>1</a:t>
            </a:fld>
            <a:endParaRPr lang="en-US" smtClean="0"/>
          </a:p>
        </p:txBody>
      </p:sp>
      <p:sp>
        <p:nvSpPr>
          <p:cNvPr id="8195" name="Rectangle 2"/>
          <p:cNvSpPr>
            <a:spLocks noGrp="1" noRot="1" noChangeAspect="1" noChangeArrowheads="1" noTextEdit="1"/>
          </p:cNvSpPr>
          <p:nvPr>
            <p:ph type="sldImg"/>
          </p:nvPr>
        </p:nvSpPr>
        <p:spPr>
          <a:ln/>
        </p:spPr>
      </p:sp>
      <p:sp>
        <p:nvSpPr>
          <p:cNvPr id="8196" name="Rectangle 3"/>
          <p:cNvSpPr>
            <a:spLocks noGrp="1" noChangeArrowheads="1"/>
          </p:cNvSpPr>
          <p:nvPr>
            <p:ph type="body" idx="1"/>
          </p:nvPr>
        </p:nvSpPr>
        <p:spPr>
          <a:noFill/>
          <a:ln/>
        </p:spPr>
        <p:txBody>
          <a:bodyPr/>
          <a:lstStyle/>
          <a:p>
            <a:pPr eaLnBrk="1" hangingPunct="1"/>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6"/>
          <p:cNvSpPr>
            <a:spLocks noGrp="1" noChangeArrowheads="1"/>
          </p:cNvSpPr>
          <p:nvPr>
            <p:ph type="sldNum" sz="quarter" idx="10"/>
          </p:nvPr>
        </p:nvSpPr>
        <p:spPr>
          <a:ln/>
        </p:spPr>
        <p:txBody>
          <a:bodyPr/>
          <a:lstStyle>
            <a:lvl1pPr>
              <a:defRPr/>
            </a:lvl1pPr>
          </a:lstStyle>
          <a:p>
            <a:pPr>
              <a:defRPr/>
            </a:pPr>
            <a:fld id="{CAF0C06C-A120-4CEF-A9AD-F4118C12BC70}"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6"/>
          <p:cNvSpPr>
            <a:spLocks noGrp="1" noChangeArrowheads="1"/>
          </p:cNvSpPr>
          <p:nvPr>
            <p:ph type="sldNum" sz="quarter" idx="10"/>
          </p:nvPr>
        </p:nvSpPr>
        <p:spPr>
          <a:ln/>
        </p:spPr>
        <p:txBody>
          <a:bodyPr/>
          <a:lstStyle>
            <a:lvl1pPr>
              <a:defRPr/>
            </a:lvl1pPr>
          </a:lstStyle>
          <a:p>
            <a:pPr>
              <a:defRPr/>
            </a:pPr>
            <a:fld id="{64157037-F5AB-4234-8B75-84F7F4C5E29A}"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6"/>
          <p:cNvSpPr>
            <a:spLocks noGrp="1" noChangeArrowheads="1"/>
          </p:cNvSpPr>
          <p:nvPr>
            <p:ph type="sldNum" sz="quarter" idx="10"/>
          </p:nvPr>
        </p:nvSpPr>
        <p:spPr>
          <a:ln/>
        </p:spPr>
        <p:txBody>
          <a:bodyPr/>
          <a:lstStyle>
            <a:lvl1pPr>
              <a:defRPr/>
            </a:lvl1pPr>
          </a:lstStyle>
          <a:p>
            <a:pPr>
              <a:defRPr/>
            </a:pPr>
            <a:fld id="{A1C6CA05-B660-4EEB-890E-A679DF02DE35}"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fourObj">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300405" y="128588"/>
            <a:ext cx="8295542" cy="1090612"/>
          </a:xfrm>
          <a:prstGeom prst="rect">
            <a:avLst/>
          </a:prstGeom>
        </p:spPr>
        <p:txBody>
          <a:bodyPr/>
          <a:lstStyle/>
          <a:p>
            <a:r>
              <a:rPr lang="en-US" smtClean="0"/>
              <a:t>Click to edit Master title style</a:t>
            </a:r>
            <a:endParaRPr lang="en-GB"/>
          </a:p>
        </p:txBody>
      </p:sp>
      <p:sp>
        <p:nvSpPr>
          <p:cNvPr id="3" name="Content Placeholder 2"/>
          <p:cNvSpPr>
            <a:spLocks noGrp="1"/>
          </p:cNvSpPr>
          <p:nvPr>
            <p:ph sz="quarter" idx="1"/>
          </p:nvPr>
        </p:nvSpPr>
        <p:spPr>
          <a:xfrm>
            <a:off x="296008" y="1606551"/>
            <a:ext cx="4079631" cy="21621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quarter" idx="2"/>
          </p:nvPr>
        </p:nvSpPr>
        <p:spPr>
          <a:xfrm>
            <a:off x="4516315" y="1606551"/>
            <a:ext cx="4079631" cy="21621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Content Placeholder 4"/>
          <p:cNvSpPr>
            <a:spLocks noGrp="1"/>
          </p:cNvSpPr>
          <p:nvPr>
            <p:ph sz="quarter" idx="3"/>
          </p:nvPr>
        </p:nvSpPr>
        <p:spPr>
          <a:xfrm>
            <a:off x="296008" y="3921125"/>
            <a:ext cx="4079631" cy="21637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Content Placeholder 5"/>
          <p:cNvSpPr>
            <a:spLocks noGrp="1"/>
          </p:cNvSpPr>
          <p:nvPr>
            <p:ph sz="quarter" idx="4"/>
          </p:nvPr>
        </p:nvSpPr>
        <p:spPr>
          <a:xfrm>
            <a:off x="4516315" y="3921125"/>
            <a:ext cx="4079631" cy="21637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6"/>
          <p:cNvSpPr>
            <a:spLocks noGrp="1" noChangeArrowheads="1"/>
          </p:cNvSpPr>
          <p:nvPr>
            <p:ph type="sldNum" sz="quarter" idx="10"/>
          </p:nvPr>
        </p:nvSpPr>
        <p:spPr>
          <a:ln/>
        </p:spPr>
        <p:txBody>
          <a:bodyPr/>
          <a:lstStyle>
            <a:lvl1pPr>
              <a:defRPr/>
            </a:lvl1pPr>
          </a:lstStyle>
          <a:p>
            <a:pPr>
              <a:defRPr/>
            </a:pPr>
            <a:fld id="{DA28AC38-E0E8-49D7-B2FE-71FD7C42C09E}"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sldNum" sz="quarter" idx="10"/>
          </p:nvPr>
        </p:nvSpPr>
        <p:spPr>
          <a:ln/>
        </p:spPr>
        <p:txBody>
          <a:bodyPr/>
          <a:lstStyle>
            <a:lvl1pPr>
              <a:defRPr/>
            </a:lvl1pPr>
          </a:lstStyle>
          <a:p>
            <a:pPr>
              <a:defRPr/>
            </a:pPr>
            <a:fld id="{62C94469-C24B-4485-9554-864CA5BFE27B}"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6"/>
          <p:cNvSpPr>
            <a:spLocks noGrp="1" noChangeArrowheads="1"/>
          </p:cNvSpPr>
          <p:nvPr>
            <p:ph type="sldNum" sz="quarter" idx="10"/>
          </p:nvPr>
        </p:nvSpPr>
        <p:spPr>
          <a:ln/>
        </p:spPr>
        <p:txBody>
          <a:bodyPr/>
          <a:lstStyle>
            <a:lvl1pPr>
              <a:defRPr/>
            </a:lvl1pPr>
          </a:lstStyle>
          <a:p>
            <a:pPr>
              <a:defRPr/>
            </a:pPr>
            <a:fld id="{D4866AD1-022E-4E0E-AE7E-C7A6C4DD8D01}"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6"/>
          <p:cNvSpPr>
            <a:spLocks noGrp="1" noChangeArrowheads="1"/>
          </p:cNvSpPr>
          <p:nvPr>
            <p:ph type="sldNum" sz="quarter" idx="10"/>
          </p:nvPr>
        </p:nvSpPr>
        <p:spPr>
          <a:ln/>
        </p:spPr>
        <p:txBody>
          <a:bodyPr/>
          <a:lstStyle>
            <a:lvl1pPr>
              <a:defRPr/>
            </a:lvl1pPr>
          </a:lstStyle>
          <a:p>
            <a:pPr>
              <a:defRPr/>
            </a:pPr>
            <a:fld id="{0D0EA962-5ACB-4E0A-B99B-F2A901C15787}"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GB"/>
          </a:p>
        </p:txBody>
      </p:sp>
      <p:sp>
        <p:nvSpPr>
          <p:cNvPr id="3" name="Rectangle 6"/>
          <p:cNvSpPr>
            <a:spLocks noGrp="1" noChangeArrowheads="1"/>
          </p:cNvSpPr>
          <p:nvPr>
            <p:ph type="sldNum" sz="quarter" idx="10"/>
          </p:nvPr>
        </p:nvSpPr>
        <p:spPr>
          <a:ln/>
        </p:spPr>
        <p:txBody>
          <a:bodyPr/>
          <a:lstStyle>
            <a:lvl1pPr>
              <a:defRPr/>
            </a:lvl1pPr>
          </a:lstStyle>
          <a:p>
            <a:pPr>
              <a:defRPr/>
            </a:pPr>
            <a:fld id="{D24831DE-8CB6-4B98-B2F1-D4EBA8FF1804}"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63F3BB8C-0C0C-4EAB-9830-DC513CDAB615}"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528B3AD7-A00B-4A91-9B8B-0BA01B14E5A4}"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265D3E82-9912-4669-9E99-524028854B59}"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30" name="Rectangle 6"/>
          <p:cNvSpPr>
            <a:spLocks noGrp="1" noChangeArrowheads="1"/>
          </p:cNvSpPr>
          <p:nvPr>
            <p:ph type="sldNum" sz="quarter" idx="4"/>
          </p:nvPr>
        </p:nvSpPr>
        <p:spPr bwMode="auto">
          <a:xfrm>
            <a:off x="6629400" y="6400800"/>
            <a:ext cx="2133600" cy="3238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800"/>
            </a:lvl1pPr>
          </a:lstStyle>
          <a:p>
            <a:pPr>
              <a:defRPr/>
            </a:pPr>
            <a:fld id="{47E33C82-C2A6-478E-8FB2-E20C8DB41475}" type="slidenum">
              <a:rPr lang="en-US"/>
              <a:pPr>
                <a:defRPr/>
              </a:pPr>
              <a:t>‹#›</a:t>
            </a:fld>
            <a:endParaRPr lang="en-US"/>
          </a:p>
        </p:txBody>
      </p:sp>
      <p:sp>
        <p:nvSpPr>
          <p:cNvPr id="1031" name="Rectangle 7"/>
          <p:cNvSpPr>
            <a:spLocks noChangeArrowheads="1"/>
          </p:cNvSpPr>
          <p:nvPr/>
        </p:nvSpPr>
        <p:spPr bwMode="auto">
          <a:xfrm>
            <a:off x="457200" y="1600200"/>
            <a:ext cx="8229600" cy="4724400"/>
          </a:xfrm>
          <a:prstGeom prst="rect">
            <a:avLst/>
          </a:prstGeom>
          <a:noFill/>
          <a:ln w="9525">
            <a:noFill/>
            <a:miter lim="800000"/>
            <a:headEnd/>
            <a:tailEnd/>
          </a:ln>
          <a:effectLst/>
        </p:spPr>
        <p:txBody>
          <a:bodyPr/>
          <a:lstStyle/>
          <a:p>
            <a:pPr marL="342900" indent="-342900">
              <a:spcBef>
                <a:spcPct val="20000"/>
              </a:spcBef>
              <a:buClr>
                <a:srgbClr val="FF0000"/>
              </a:buClr>
              <a:buFont typeface="Wingdings" pitchFamily="2" charset="2"/>
              <a:buChar char="v"/>
              <a:defRPr/>
            </a:pPr>
            <a:endParaRPr lang="en-GB" sz="3200"/>
          </a:p>
        </p:txBody>
      </p:sp>
      <p:sp>
        <p:nvSpPr>
          <p:cNvPr id="1032" name="Rectangle 8"/>
          <p:cNvSpPr>
            <a:spLocks noChangeArrowheads="1"/>
          </p:cNvSpPr>
          <p:nvPr/>
        </p:nvSpPr>
        <p:spPr bwMode="auto">
          <a:xfrm>
            <a:off x="457200" y="6400800"/>
            <a:ext cx="5646738" cy="244475"/>
          </a:xfrm>
          <a:prstGeom prst="rect">
            <a:avLst/>
          </a:prstGeom>
          <a:noFill/>
          <a:ln w="9525">
            <a:noFill/>
            <a:miter lim="800000"/>
            <a:headEnd/>
            <a:tailEnd/>
          </a:ln>
          <a:effectLst/>
        </p:spPr>
        <p:txBody>
          <a:bodyPr/>
          <a:lstStyle/>
          <a:p>
            <a:pPr>
              <a:defRPr/>
            </a:pPr>
            <a:r>
              <a:rPr lang="it-IT" sz="1000" b="1" dirty="0" smtClean="0"/>
              <a:t>GRWG </a:t>
            </a:r>
            <a:r>
              <a:rPr lang="en-GB" sz="1000" b="1" dirty="0" smtClean="0"/>
              <a:t>Agenda Item</a:t>
            </a:r>
            <a:endParaRPr lang="en-US" sz="1000" b="1" dirty="0"/>
          </a:p>
        </p:txBody>
      </p:sp>
      <p:sp>
        <p:nvSpPr>
          <p:cNvPr id="1035" name="Line 11"/>
          <p:cNvSpPr>
            <a:spLocks noChangeShapeType="1"/>
          </p:cNvSpPr>
          <p:nvPr/>
        </p:nvSpPr>
        <p:spPr bwMode="auto">
          <a:xfrm flipV="1">
            <a:off x="457200" y="6324600"/>
            <a:ext cx="8229600" cy="0"/>
          </a:xfrm>
          <a:prstGeom prst="line">
            <a:avLst/>
          </a:prstGeom>
          <a:noFill/>
          <a:ln w="38100">
            <a:solidFill>
              <a:srgbClr val="0000FF"/>
            </a:solidFill>
            <a:round/>
            <a:headEnd/>
            <a:tailEnd/>
          </a:ln>
          <a:effectLst/>
        </p:spPr>
        <p:txBody>
          <a:bodyPr/>
          <a:lstStyle/>
          <a:p>
            <a:pPr>
              <a:defRPr/>
            </a:pPr>
            <a:endParaRPr lang="en-GB"/>
          </a:p>
        </p:txBody>
      </p:sp>
      <p:sp>
        <p:nvSpPr>
          <p:cNvPr id="1037" name="Rectangle 13"/>
          <p:cNvSpPr>
            <a:spLocks noChangeArrowheads="1"/>
          </p:cNvSpPr>
          <p:nvPr/>
        </p:nvSpPr>
        <p:spPr bwMode="auto">
          <a:xfrm>
            <a:off x="6553200" y="6477000"/>
            <a:ext cx="2133600" cy="244475"/>
          </a:xfrm>
          <a:prstGeom prst="rect">
            <a:avLst/>
          </a:prstGeom>
          <a:noFill/>
          <a:ln w="9525">
            <a:noFill/>
            <a:miter lim="800000"/>
            <a:headEnd/>
            <a:tailEnd/>
          </a:ln>
          <a:effectLst/>
        </p:spPr>
        <p:txBody>
          <a:bodyPr/>
          <a:lstStyle/>
          <a:p>
            <a:pPr algn="r">
              <a:defRPr/>
            </a:pPr>
            <a:endParaRPr lang="en-GB" sz="1400"/>
          </a:p>
        </p:txBody>
      </p:sp>
      <p:pic>
        <p:nvPicPr>
          <p:cNvPr id="2" name="Picture 18" descr="GLOGO_small"/>
          <p:cNvPicPr>
            <a:picLocks noChangeAspect="1" noChangeArrowheads="1"/>
          </p:cNvPicPr>
          <p:nvPr/>
        </p:nvPicPr>
        <p:blipFill>
          <a:blip r:embed="rId14" cstate="print"/>
          <a:srcRect/>
          <a:stretch>
            <a:fillRect/>
          </a:stretch>
        </p:blipFill>
        <p:spPr bwMode="auto">
          <a:xfrm>
            <a:off x="37971413" y="854075"/>
            <a:ext cx="4102100" cy="4102100"/>
          </a:xfrm>
          <a:prstGeom prst="rect">
            <a:avLst/>
          </a:prstGeom>
          <a:noFill/>
          <a:ln w="9525">
            <a:noFill/>
            <a:miter lim="800000"/>
            <a:headEnd/>
            <a:tailEnd/>
          </a:ln>
        </p:spPr>
      </p:pic>
      <p:pic>
        <p:nvPicPr>
          <p:cNvPr id="1033" name="Picture 19" descr="GLOGO_small"/>
          <p:cNvPicPr>
            <a:picLocks noChangeAspect="1" noChangeArrowheads="1"/>
          </p:cNvPicPr>
          <p:nvPr/>
        </p:nvPicPr>
        <p:blipFill>
          <a:blip r:embed="rId14" cstate="print"/>
          <a:srcRect/>
          <a:stretch>
            <a:fillRect/>
          </a:stretch>
        </p:blipFill>
        <p:spPr bwMode="auto">
          <a:xfrm>
            <a:off x="38123813" y="1006475"/>
            <a:ext cx="4102100" cy="4102100"/>
          </a:xfrm>
          <a:prstGeom prst="rect">
            <a:avLst/>
          </a:prstGeom>
          <a:noFill/>
          <a:ln w="9525">
            <a:noFill/>
            <a:miter lim="800000"/>
            <a:headEnd/>
            <a:tailEnd/>
          </a:ln>
        </p:spPr>
      </p:pic>
      <p:pic>
        <p:nvPicPr>
          <p:cNvPr id="1034" name="Picture 20" descr="GLOGO_small"/>
          <p:cNvPicPr>
            <a:picLocks noChangeAspect="1" noChangeArrowheads="1"/>
          </p:cNvPicPr>
          <p:nvPr/>
        </p:nvPicPr>
        <p:blipFill>
          <a:blip r:embed="rId14" cstate="print"/>
          <a:srcRect/>
          <a:stretch>
            <a:fillRect/>
          </a:stretch>
        </p:blipFill>
        <p:spPr bwMode="auto">
          <a:xfrm>
            <a:off x="37866638" y="815975"/>
            <a:ext cx="4102100" cy="4102100"/>
          </a:xfrm>
          <a:prstGeom prst="rect">
            <a:avLst/>
          </a:prstGeom>
          <a:noFill/>
          <a:ln w="9525">
            <a:noFill/>
            <a:miter lim="800000"/>
            <a:headEnd/>
            <a:tailEnd/>
          </a:ln>
        </p:spPr>
      </p:pic>
      <p:pic>
        <p:nvPicPr>
          <p:cNvPr id="3" name="Picture 2" descr="C:\Users\miu\Dropbox\gsics_WG_logo.jpg"/>
          <p:cNvPicPr>
            <a:picLocks noChangeAspect="1" noChangeArrowheads="1"/>
          </p:cNvPicPr>
          <p:nvPr userDrawn="1"/>
        </p:nvPicPr>
        <p:blipFill>
          <a:blip r:embed="rId15" cstate="print"/>
          <a:srcRect/>
          <a:stretch>
            <a:fillRect/>
          </a:stretch>
        </p:blipFill>
        <p:spPr bwMode="auto">
          <a:xfrm>
            <a:off x="366183" y="330201"/>
            <a:ext cx="2815396" cy="719666"/>
          </a:xfrm>
          <a:prstGeom prst="rect">
            <a:avLst/>
          </a:prstGeom>
          <a:noFill/>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iming>
    <p:tnLst>
      <p:par>
        <p:cTn id="1" dur="indefinite" restart="never" nodeType="tmRoot"/>
      </p:par>
    </p:tnLst>
  </p:timing>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lr>
          <a:srgbClr val="FF0000"/>
        </a:buClr>
        <a:buFont typeface="Wingdings" pitchFamily="2" charset="2"/>
        <a:buChar char="v"/>
        <a:defRPr sz="3200">
          <a:solidFill>
            <a:schemeClr val="tx1"/>
          </a:solidFill>
          <a:latin typeface="+mn-lt"/>
          <a:ea typeface="+mn-ea"/>
          <a:cs typeface="+mn-cs"/>
        </a:defRPr>
      </a:lvl1pPr>
      <a:lvl2pPr marL="742950" indent="-285750" algn="l" rtl="0" eaLnBrk="0" fontAlgn="base" hangingPunct="0">
        <a:spcBef>
          <a:spcPct val="20000"/>
        </a:spcBef>
        <a:spcAft>
          <a:spcPct val="0"/>
        </a:spcAft>
        <a:buClr>
          <a:srgbClr val="006600"/>
        </a:buClr>
        <a:buFont typeface="Wingdings" pitchFamily="2" charset="2"/>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12.xml"/><Relationship Id="rId4" Type="http://schemas.openxmlformats.org/officeDocument/2006/relationships/chart" Target="../charts/char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2"/>
          <p:cNvSpPr>
            <a:spLocks noGrp="1" noChangeArrowheads="1"/>
          </p:cNvSpPr>
          <p:nvPr>
            <p:ph type="ctrTitle"/>
          </p:nvPr>
        </p:nvSpPr>
        <p:spPr bwMode="auto">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n-US" sz="3200" dirty="0" smtClean="0">
                <a:solidFill>
                  <a:srgbClr val="0000FF"/>
                </a:solidFill>
              </a:rPr>
              <a:t>Do we need to generate Prime GSICS NRTCs?</a:t>
            </a:r>
            <a:endParaRPr lang="en-US" sz="3200" dirty="0" smtClean="0">
              <a:solidFill>
                <a:srgbClr val="0000FF"/>
              </a:solidFill>
            </a:endParaRPr>
          </a:p>
        </p:txBody>
      </p:sp>
      <p:sp>
        <p:nvSpPr>
          <p:cNvPr id="2052" name="Rectangle 3"/>
          <p:cNvSpPr>
            <a:spLocks noGrp="1" noChangeArrowheads="1"/>
          </p:cNvSpPr>
          <p:nvPr>
            <p:ph type="subTitle" idx="1"/>
          </p:nvPr>
        </p:nvSpPr>
        <p:spPr/>
        <p:txBody>
          <a:bodyPr/>
          <a:lstStyle/>
          <a:p>
            <a:pPr eaLnBrk="1" hangingPunct="1">
              <a:lnSpc>
                <a:spcPct val="80000"/>
              </a:lnSpc>
              <a:spcBef>
                <a:spcPct val="100000"/>
              </a:spcBef>
              <a:spcAft>
                <a:spcPct val="100000"/>
              </a:spcAft>
            </a:pPr>
            <a:endParaRPr lang="en-US" sz="2800" b="1" dirty="0" smtClean="0">
              <a:solidFill>
                <a:schemeClr val="accent2"/>
              </a:solidFill>
              <a:latin typeface="Times New Roman" pitchFamily="18" charset="0"/>
            </a:endParaRPr>
          </a:p>
          <a:p>
            <a:pPr eaLnBrk="1" hangingPunct="1">
              <a:lnSpc>
                <a:spcPct val="80000"/>
              </a:lnSpc>
            </a:pPr>
            <a:r>
              <a:rPr lang="en-US" altLang="zh-CN" sz="2000" b="1" dirty="0" smtClean="0">
                <a:latin typeface="Times New Roman" pitchFamily="18" charset="0"/>
                <a:ea typeface="宋体" pitchFamily="2" charset="-122"/>
              </a:rPr>
              <a:t>Tim Hewison</a:t>
            </a:r>
          </a:p>
          <a:p>
            <a:pPr eaLnBrk="1" hangingPunct="1">
              <a:lnSpc>
                <a:spcPct val="80000"/>
              </a:lnSpc>
            </a:pPr>
            <a:endParaRPr lang="en-US" altLang="zh-CN" sz="2000" dirty="0" smtClean="0">
              <a:latin typeface="Times New Roman" pitchFamily="18" charset="0"/>
              <a:ea typeface="宋体" pitchFamily="2" charset="-122"/>
            </a:endParaRPr>
          </a:p>
          <a:p>
            <a:pPr eaLnBrk="1" hangingPunct="1">
              <a:lnSpc>
                <a:spcPct val="80000"/>
              </a:lnSpc>
            </a:pPr>
            <a:r>
              <a:rPr lang="en-US" altLang="zh-CN" sz="2000" b="1" dirty="0" smtClean="0">
                <a:latin typeface="Times New Roman" pitchFamily="18" charset="0"/>
                <a:ea typeface="宋体" pitchFamily="2" charset="-122"/>
              </a:rPr>
              <a:t>EUMETSAT</a:t>
            </a:r>
          </a:p>
        </p:txBody>
      </p:sp>
      <p:sp>
        <p:nvSpPr>
          <p:cNvPr id="2050" name="Slide Number Placeholder 3"/>
          <p:cNvSpPr>
            <a:spLocks noGrp="1"/>
          </p:cNvSpPr>
          <p:nvPr>
            <p:ph type="sldNum" sz="quarter" idx="10"/>
          </p:nvPr>
        </p:nvSpPr>
        <p:spPr>
          <a:noFill/>
        </p:spPr>
        <p:txBody>
          <a:bodyPr/>
          <a:lstStyle/>
          <a:p>
            <a:fld id="{7C66A421-960F-40DF-BDE6-CED4FB09D906}" type="slidenum">
              <a:rPr lang="en-US" smtClean="0"/>
              <a:pPr/>
              <a:t>1</a:t>
            </a:fld>
            <a:endParaRPr lang="en-US"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19060" y="235131"/>
            <a:ext cx="5673013" cy="679270"/>
          </a:xfrm>
        </p:spPr>
        <p:txBody>
          <a:bodyPr/>
          <a:lstStyle/>
          <a:p>
            <a:r>
              <a:rPr lang="en-GB" sz="2800" dirty="0" smtClean="0"/>
              <a:t>Outstanding Issues with Prime GSICS Corrections</a:t>
            </a:r>
            <a:endParaRPr lang="en-GB" sz="2800" dirty="0"/>
          </a:p>
        </p:txBody>
      </p:sp>
      <p:sp>
        <p:nvSpPr>
          <p:cNvPr id="3" name="Content Placeholder 2"/>
          <p:cNvSpPr>
            <a:spLocks noGrp="1"/>
          </p:cNvSpPr>
          <p:nvPr>
            <p:ph idx="1"/>
          </p:nvPr>
        </p:nvSpPr>
        <p:spPr>
          <a:xfrm>
            <a:off x="289249" y="1175658"/>
            <a:ext cx="8602824" cy="4950506"/>
          </a:xfrm>
        </p:spPr>
        <p:txBody>
          <a:bodyPr/>
          <a:lstStyle/>
          <a:p>
            <a:pPr marL="514350" indent="-514350"/>
            <a:endParaRPr lang="en-US" sz="2400" dirty="0" smtClean="0"/>
          </a:p>
          <a:p>
            <a:pPr marL="514350" indent="-514350"/>
            <a:r>
              <a:rPr lang="en-US" sz="2400" dirty="0" smtClean="0"/>
              <a:t>Still </a:t>
            </a:r>
            <a:r>
              <a:rPr lang="en-US" sz="2400" dirty="0" smtClean="0"/>
              <a:t>need to develop stationarity tests to check overlap period can be extrapolated – </a:t>
            </a:r>
            <a:r>
              <a:rPr lang="en-US" sz="2400" dirty="0" smtClean="0">
                <a:solidFill>
                  <a:srgbClr val="FF0000"/>
                </a:solidFill>
              </a:rPr>
              <a:t>Anyone</a:t>
            </a:r>
            <a:r>
              <a:rPr lang="en-US" sz="2400" dirty="0" smtClean="0"/>
              <a:t>?</a:t>
            </a:r>
          </a:p>
          <a:p>
            <a:pPr marL="514350" indent="-514350"/>
            <a:r>
              <a:rPr lang="en-US" sz="2400" dirty="0" smtClean="0"/>
              <a:t>Where are we with GPPA?</a:t>
            </a:r>
          </a:p>
          <a:p>
            <a:pPr marL="514350" indent="-514350"/>
            <a:r>
              <a:rPr lang="en-US" sz="2400" dirty="0" smtClean="0"/>
              <a:t>Need to identify beta testers</a:t>
            </a:r>
          </a:p>
          <a:p>
            <a:pPr marL="914400" lvl="1" indent="-514350"/>
            <a:r>
              <a:rPr lang="en-US" sz="2000" dirty="0" smtClean="0"/>
              <a:t>Nothing from User Workshop</a:t>
            </a:r>
          </a:p>
          <a:p>
            <a:pPr marL="914400" lvl="1" indent="-514350"/>
            <a:r>
              <a:rPr lang="en-US" sz="2000" dirty="0" smtClean="0">
                <a:solidFill>
                  <a:srgbClr val="FF0000"/>
                </a:solidFill>
              </a:rPr>
              <a:t>Ideas? </a:t>
            </a:r>
          </a:p>
          <a:p>
            <a:pPr marL="914400" lvl="1" indent="-514350"/>
            <a:r>
              <a:rPr lang="en-US" sz="2000" dirty="0" smtClean="0">
                <a:solidFill>
                  <a:srgbClr val="FF0000"/>
                </a:solidFill>
              </a:rPr>
              <a:t>SCOPE-CM?</a:t>
            </a:r>
            <a:endParaRPr lang="en-US" sz="2000" dirty="0" smtClean="0">
              <a:solidFill>
                <a:srgbClr val="FF0000"/>
              </a:solidFill>
            </a:endParaRPr>
          </a:p>
          <a:p>
            <a:pPr marL="514350" indent="-514350">
              <a:buFont typeface="+mj-lt"/>
              <a:buAutoNum type="arabicPeriod"/>
            </a:pPr>
            <a:endParaRPr lang="en-GB" sz="2400" dirty="0" smtClean="0"/>
          </a:p>
        </p:txBody>
      </p:sp>
      <p:sp>
        <p:nvSpPr>
          <p:cNvPr id="4" name="Slide Number Placeholder 3"/>
          <p:cNvSpPr>
            <a:spLocks noGrp="1"/>
          </p:cNvSpPr>
          <p:nvPr>
            <p:ph type="sldNum" sz="quarter" idx="10"/>
          </p:nvPr>
        </p:nvSpPr>
        <p:spPr/>
        <p:txBody>
          <a:bodyPr/>
          <a:lstStyle/>
          <a:p>
            <a:pPr>
              <a:defRPr/>
            </a:pPr>
            <a:fld id="{DA28AC38-E0E8-49D7-B2FE-71FD7C42C09E}" type="slidenum">
              <a:rPr lang="en-US" smtClean="0"/>
              <a:pPr>
                <a:defRPr/>
              </a:pPr>
              <a:t>10</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19060" y="457201"/>
            <a:ext cx="5673013" cy="457200"/>
          </a:xfrm>
        </p:spPr>
        <p:txBody>
          <a:bodyPr/>
          <a:lstStyle/>
          <a:p>
            <a:r>
              <a:rPr lang="en-GB" sz="2000" dirty="0" smtClean="0"/>
              <a:t>Overview &amp; Purpose of the Presentation</a:t>
            </a:r>
            <a:endParaRPr lang="en-GB" sz="2000" dirty="0"/>
          </a:p>
        </p:txBody>
      </p:sp>
      <p:sp>
        <p:nvSpPr>
          <p:cNvPr id="3" name="Content Placeholder 2"/>
          <p:cNvSpPr>
            <a:spLocks noGrp="1"/>
          </p:cNvSpPr>
          <p:nvPr>
            <p:ph idx="1"/>
          </p:nvPr>
        </p:nvSpPr>
        <p:spPr>
          <a:xfrm>
            <a:off x="289249" y="1175658"/>
            <a:ext cx="8602824" cy="4950506"/>
          </a:xfrm>
        </p:spPr>
        <p:txBody>
          <a:bodyPr/>
          <a:lstStyle/>
          <a:p>
            <a:r>
              <a:rPr lang="en-GB" sz="2800" dirty="0" smtClean="0"/>
              <a:t> Overview</a:t>
            </a:r>
          </a:p>
          <a:p>
            <a:pPr marL="0" indent="0">
              <a:buNone/>
            </a:pPr>
            <a:r>
              <a:rPr lang="en-US" sz="2800" dirty="0" smtClean="0">
                <a:solidFill>
                  <a:srgbClr val="0000FF"/>
                </a:solidFill>
              </a:rPr>
              <a:t>Do we need to generate Prime GSICS NRTCs?</a:t>
            </a:r>
            <a:endParaRPr lang="en-GB" sz="2800" dirty="0" smtClean="0"/>
          </a:p>
          <a:p>
            <a:pPr marL="0" indent="0">
              <a:buNone/>
            </a:pPr>
            <a:endParaRPr lang="en-GB" sz="2800" dirty="0" smtClean="0"/>
          </a:p>
          <a:p>
            <a:pPr marL="0" indent="0"/>
            <a:r>
              <a:rPr lang="en-GB" sz="2800" dirty="0" smtClean="0"/>
              <a:t>Purpose of the Presentation</a:t>
            </a:r>
          </a:p>
          <a:p>
            <a:pPr marL="514350" indent="-514350">
              <a:buFont typeface="+mj-lt"/>
              <a:buAutoNum type="arabicPeriod"/>
            </a:pPr>
            <a:r>
              <a:rPr lang="en-GB" sz="2400" dirty="0" smtClean="0"/>
              <a:t>Quick reminder on Prime GSICS Corrections concept</a:t>
            </a:r>
          </a:p>
          <a:p>
            <a:pPr marL="514350" indent="-514350">
              <a:buFont typeface="+mj-lt"/>
              <a:buAutoNum type="arabicPeriod"/>
            </a:pPr>
            <a:r>
              <a:rPr lang="en-GB" sz="2400" dirty="0" smtClean="0"/>
              <a:t>Seek decision on whether to generate Prime NRTC</a:t>
            </a:r>
          </a:p>
          <a:p>
            <a:pPr marL="514350" indent="-514350">
              <a:buFont typeface="+mj-lt"/>
              <a:buAutoNum type="arabicPeriod"/>
            </a:pPr>
            <a:r>
              <a:rPr lang="en-US" sz="2400" dirty="0" smtClean="0"/>
              <a:t>Seek decisions on way forward with Prime RACs</a:t>
            </a:r>
            <a:endParaRPr lang="en-GB" sz="2800" dirty="0" smtClean="0"/>
          </a:p>
        </p:txBody>
      </p:sp>
      <p:sp>
        <p:nvSpPr>
          <p:cNvPr id="4" name="Slide Number Placeholder 3"/>
          <p:cNvSpPr>
            <a:spLocks noGrp="1"/>
          </p:cNvSpPr>
          <p:nvPr>
            <p:ph type="sldNum" sz="quarter" idx="10"/>
          </p:nvPr>
        </p:nvSpPr>
        <p:spPr/>
        <p:txBody>
          <a:bodyPr/>
          <a:lstStyle/>
          <a:p>
            <a:pPr>
              <a:defRPr/>
            </a:pPr>
            <a:fld id="{DA28AC38-E0E8-49D7-B2FE-71FD7C42C09E}" type="slidenum">
              <a:rPr lang="en-US" smtClean="0"/>
              <a:pPr>
                <a:defRPr/>
              </a:pPr>
              <a:t>2</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 name="Content Placeholder 12"/>
          <p:cNvGraphicFramePr>
            <a:graphicFrameLocks noGrp="1"/>
          </p:cNvGraphicFramePr>
          <p:nvPr>
            <p:ph sz="quarter" idx="2"/>
          </p:nvPr>
        </p:nvGraphicFramePr>
        <p:xfrm>
          <a:off x="4780085" y="1606551"/>
          <a:ext cx="4079631" cy="2162175"/>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1" name="Content Placeholder 12"/>
          <p:cNvGraphicFramePr>
            <a:graphicFrameLocks/>
          </p:cNvGraphicFramePr>
          <p:nvPr/>
        </p:nvGraphicFramePr>
        <p:xfrm>
          <a:off x="4780085" y="1606551"/>
          <a:ext cx="4079631" cy="2162175"/>
        </p:xfrm>
        <a:graphic>
          <a:graphicData uri="http://schemas.openxmlformats.org/drawingml/2006/chart">
            <c:chart xmlns:c="http://schemas.openxmlformats.org/drawingml/2006/chart" xmlns:r="http://schemas.openxmlformats.org/officeDocument/2006/relationships" r:id="rId3"/>
          </a:graphicData>
        </a:graphic>
      </p:graphicFrame>
      <p:sp>
        <p:nvSpPr>
          <p:cNvPr id="4" name="Title 3"/>
          <p:cNvSpPr>
            <a:spLocks noGrp="1"/>
          </p:cNvSpPr>
          <p:nvPr>
            <p:ph type="title" sz="quarter"/>
          </p:nvPr>
        </p:nvSpPr>
        <p:spPr>
          <a:xfrm>
            <a:off x="3206839" y="128588"/>
            <a:ext cx="5389108" cy="1090612"/>
          </a:xfrm>
        </p:spPr>
        <p:txBody>
          <a:bodyPr/>
          <a:lstStyle/>
          <a:p>
            <a:r>
              <a:rPr lang="en-GB" sz="3600" dirty="0" smtClean="0"/>
              <a:t>New </a:t>
            </a:r>
            <a:r>
              <a:rPr lang="en-GB" sz="3600" i="1" dirty="0" smtClean="0"/>
              <a:t>Prime GSICS Corrections</a:t>
            </a:r>
            <a:endParaRPr lang="en-GB" sz="3600" dirty="0"/>
          </a:p>
        </p:txBody>
      </p:sp>
      <p:sp>
        <p:nvSpPr>
          <p:cNvPr id="5" name="Content Placeholder 4"/>
          <p:cNvSpPr>
            <a:spLocks noGrp="1"/>
          </p:cNvSpPr>
          <p:nvPr>
            <p:ph sz="quarter" idx="1"/>
          </p:nvPr>
        </p:nvSpPr>
        <p:spPr>
          <a:xfrm>
            <a:off x="296006" y="1204889"/>
            <a:ext cx="4724401" cy="4702834"/>
          </a:xfrm>
        </p:spPr>
        <p:txBody>
          <a:bodyPr/>
          <a:lstStyle/>
          <a:p>
            <a:r>
              <a:rPr lang="en-GB" sz="2000" dirty="0" smtClean="0"/>
              <a:t>Define one </a:t>
            </a:r>
            <a:r>
              <a:rPr lang="en-GB" sz="2000" i="1" dirty="0" smtClean="0"/>
              <a:t>Primary GSICS Reference</a:t>
            </a:r>
          </a:p>
          <a:p>
            <a:pPr lvl="1"/>
            <a:r>
              <a:rPr lang="en-GB" sz="1800" dirty="0" smtClean="0"/>
              <a:t>For each spectral band/application</a:t>
            </a:r>
          </a:p>
          <a:p>
            <a:pPr lvl="1"/>
            <a:r>
              <a:rPr lang="en-GB" sz="1800" dirty="0" smtClean="0"/>
              <a:t>By consensus agreement within GSICS</a:t>
            </a:r>
          </a:p>
          <a:p>
            <a:r>
              <a:rPr lang="en-GB" sz="2000" dirty="0" smtClean="0"/>
              <a:t>Use others as </a:t>
            </a:r>
            <a:r>
              <a:rPr lang="en-GB" sz="2000" i="1" dirty="0" smtClean="0"/>
              <a:t>Transfer References</a:t>
            </a:r>
            <a:r>
              <a:rPr lang="en-GB" sz="2000" dirty="0" smtClean="0"/>
              <a:t> </a:t>
            </a:r>
          </a:p>
          <a:p>
            <a:r>
              <a:rPr lang="en-GB" sz="2000" b="1" dirty="0" smtClean="0"/>
              <a:t>Blend </a:t>
            </a:r>
            <a:r>
              <a:rPr lang="en-GB" sz="2000" dirty="0" smtClean="0"/>
              <a:t>corrections from all references</a:t>
            </a:r>
          </a:p>
          <a:p>
            <a:pPr lvl="1"/>
            <a:r>
              <a:rPr lang="en-GB" sz="1800" dirty="0" smtClean="0"/>
              <a:t>After modifying Corrections to </a:t>
            </a:r>
            <a:r>
              <a:rPr lang="en-GB" sz="1800" i="1" dirty="0" smtClean="0"/>
              <a:t>Primary GSICS Reference</a:t>
            </a:r>
          </a:p>
          <a:p>
            <a:r>
              <a:rPr lang="en-GB" sz="2000" dirty="0" smtClean="0"/>
              <a:t>Ensures long-term continuity</a:t>
            </a:r>
          </a:p>
          <a:p>
            <a:pPr lvl="1"/>
            <a:r>
              <a:rPr lang="en-GB" sz="1800" dirty="0" smtClean="0"/>
              <a:t>Without calibration jumps</a:t>
            </a:r>
          </a:p>
          <a:p>
            <a:r>
              <a:rPr lang="en-GB" sz="2000" dirty="0" smtClean="0"/>
              <a:t>Ensures Traceability </a:t>
            </a:r>
          </a:p>
          <a:p>
            <a:pPr lvl="1"/>
            <a:r>
              <a:rPr lang="en-GB" sz="1800" dirty="0" smtClean="0"/>
              <a:t>back to single Primary Reference</a:t>
            </a:r>
          </a:p>
          <a:p>
            <a:r>
              <a:rPr lang="en-IE" sz="2000" dirty="0" smtClean="0"/>
              <a:t>Simplifies users’ implementation</a:t>
            </a:r>
          </a:p>
          <a:p>
            <a:r>
              <a:rPr lang="en-IE" sz="2000" i="1" dirty="0" smtClean="0"/>
              <a:t>Could also blend multiple methods?</a:t>
            </a:r>
          </a:p>
        </p:txBody>
      </p:sp>
      <p:graphicFrame>
        <p:nvGraphicFramePr>
          <p:cNvPr id="18" name="Content Placeholder 17"/>
          <p:cNvGraphicFramePr>
            <a:graphicFrameLocks noGrp="1"/>
          </p:cNvGraphicFramePr>
          <p:nvPr>
            <p:ph sz="quarter" idx="4"/>
          </p:nvPr>
        </p:nvGraphicFramePr>
        <p:xfrm>
          <a:off x="4780085" y="3921125"/>
          <a:ext cx="4079631" cy="2163763"/>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6" end="6"/>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5">
                                            <p:txEl>
                                              <p:pRg st="7" end="7"/>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5">
                                            <p:txEl>
                                              <p:pRg st="8" end="8"/>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5">
                                            <p:txEl>
                                              <p:pRg st="9" end="9"/>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5">
                                            <p:txEl>
                                              <p:pRg st="10" end="10"/>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5">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3" grpId="0">
        <p:bldAsOne/>
      </p:bldGraphic>
      <p:bldGraphic spid="18" grpId="0">
        <p:bldAsOne/>
      </p:bldGraphic>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 name="TextBox 130"/>
          <p:cNvSpPr txBox="1">
            <a:spLocks noChangeAspect="1"/>
          </p:cNvSpPr>
          <p:nvPr/>
        </p:nvSpPr>
        <p:spPr>
          <a:xfrm>
            <a:off x="3880899" y="5895995"/>
            <a:ext cx="920367" cy="584775"/>
          </a:xfrm>
          <a:prstGeom prst="rect">
            <a:avLst/>
          </a:prstGeom>
          <a:solidFill>
            <a:schemeClr val="bg1"/>
          </a:solidFill>
        </p:spPr>
        <p:txBody>
          <a:bodyPr wrap="square" rtlCol="0">
            <a:spAutoFit/>
          </a:bodyPr>
          <a:lstStyle/>
          <a:p>
            <a:pPr algn="r"/>
            <a:r>
              <a:rPr lang="en-GB" sz="1600" dirty="0" smtClean="0">
                <a:solidFill>
                  <a:schemeClr val="accent2"/>
                </a:solidFill>
              </a:rPr>
              <a:t>Applied </a:t>
            </a:r>
          </a:p>
          <a:p>
            <a:pPr algn="r"/>
            <a:r>
              <a:rPr lang="en-GB" sz="1600" dirty="0" smtClean="0">
                <a:solidFill>
                  <a:schemeClr val="accent2"/>
                </a:solidFill>
              </a:rPr>
              <a:t>by User</a:t>
            </a:r>
            <a:endParaRPr lang="en-GB" sz="1600" dirty="0">
              <a:solidFill>
                <a:schemeClr val="accent2"/>
              </a:solidFill>
            </a:endParaRPr>
          </a:p>
        </p:txBody>
      </p:sp>
      <p:sp>
        <p:nvSpPr>
          <p:cNvPr id="14338" name="Title 1"/>
          <p:cNvSpPr>
            <a:spLocks noGrp="1"/>
          </p:cNvSpPr>
          <p:nvPr>
            <p:ph type="title"/>
          </p:nvPr>
        </p:nvSpPr>
        <p:spPr>
          <a:xfrm>
            <a:off x="3129566" y="98557"/>
            <a:ext cx="5557234" cy="954087"/>
          </a:xfrm>
        </p:spPr>
        <p:txBody>
          <a:bodyPr/>
          <a:lstStyle/>
          <a:p>
            <a:r>
              <a:rPr lang="en-GB" sz="3200" dirty="0" smtClean="0">
                <a:solidFill>
                  <a:schemeClr val="tx1"/>
                </a:solidFill>
              </a:rPr>
              <a:t>Correcting the Corrections </a:t>
            </a:r>
            <a:br>
              <a:rPr lang="en-GB" sz="3200" dirty="0" smtClean="0">
                <a:solidFill>
                  <a:schemeClr val="tx1"/>
                </a:solidFill>
              </a:rPr>
            </a:br>
            <a:r>
              <a:rPr lang="en-GB" sz="3200" dirty="0" smtClean="0">
                <a:solidFill>
                  <a:schemeClr val="tx1"/>
                </a:solidFill>
              </a:rPr>
              <a:t>and Blending References</a:t>
            </a:r>
          </a:p>
        </p:txBody>
      </p:sp>
      <p:sp>
        <p:nvSpPr>
          <p:cNvPr id="93" name="AutoShape 20"/>
          <p:cNvSpPr>
            <a:spLocks noChangeAspect="1" noChangeArrowheads="1"/>
          </p:cNvSpPr>
          <p:nvPr/>
        </p:nvSpPr>
        <p:spPr bwMode="auto">
          <a:xfrm>
            <a:off x="1539101" y="1411855"/>
            <a:ext cx="1447629" cy="946560"/>
          </a:xfrm>
          <a:prstGeom prst="can">
            <a:avLst>
              <a:gd name="adj" fmla="val 25000"/>
            </a:avLst>
          </a:prstGeom>
          <a:solidFill>
            <a:srgbClr val="99CC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GB" sz="700"/>
          </a:p>
        </p:txBody>
      </p:sp>
      <p:sp>
        <p:nvSpPr>
          <p:cNvPr id="94" name="Text Box 13"/>
          <p:cNvSpPr txBox="1">
            <a:spLocks noChangeAspect="1" noChangeArrowheads="1"/>
          </p:cNvSpPr>
          <p:nvPr/>
        </p:nvSpPr>
        <p:spPr bwMode="auto">
          <a:xfrm>
            <a:off x="1539101" y="1560056"/>
            <a:ext cx="1434930" cy="7888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effectLst/>
                <a:latin typeface="Arial" pitchFamily="34" charset="0"/>
                <a:ea typeface="Times New Roman" pitchFamily="18" charset="0"/>
                <a:cs typeface="Arial" pitchFamily="34" charset="0"/>
              </a:rPr>
              <a:t>Reference-1</a:t>
            </a:r>
            <a:r>
              <a:rPr lang="en-US" sz="1600" b="1" dirty="0" smtClean="0">
                <a:latin typeface="Arial" pitchFamily="34" charset="0"/>
                <a:cs typeface="Arial" pitchFamily="34" charset="0"/>
              </a:rPr>
              <a:t/>
            </a:r>
            <a:br>
              <a:rPr lang="en-US" sz="1600" b="1" dirty="0" smtClean="0">
                <a:latin typeface="Arial" pitchFamily="34" charset="0"/>
                <a:cs typeface="Arial" pitchFamily="34" charset="0"/>
              </a:rPr>
            </a:br>
            <a:r>
              <a:rPr lang="en-US" sz="1600" b="1" dirty="0" smtClean="0">
                <a:latin typeface="Arial" pitchFamily="34" charset="0"/>
                <a:cs typeface="Arial" pitchFamily="34" charset="0"/>
              </a:rPr>
              <a:t>(Primary)</a:t>
            </a:r>
            <a:endParaRPr kumimoji="0" lang="en-US" sz="1600" b="1" i="0" u="none" strike="noStrike" cap="none" normalizeH="0" baseline="0" dirty="0" smtClean="0">
              <a:ln>
                <a:noFill/>
              </a:ln>
              <a:effectLst/>
              <a:latin typeface="Arial" pitchFamily="34" charset="0"/>
              <a:ea typeface="Times New Roman" pitchFamily="18" charset="0"/>
              <a:cs typeface="Arial" pitchFamily="34" charset="0"/>
            </a:endParaRPr>
          </a:p>
        </p:txBody>
      </p:sp>
      <p:sp>
        <p:nvSpPr>
          <p:cNvPr id="95" name="AutoShape 20"/>
          <p:cNvSpPr>
            <a:spLocks noChangeAspect="1" noChangeArrowheads="1"/>
          </p:cNvSpPr>
          <p:nvPr/>
        </p:nvSpPr>
        <p:spPr bwMode="auto">
          <a:xfrm>
            <a:off x="3767689" y="1411855"/>
            <a:ext cx="1447629" cy="946560"/>
          </a:xfrm>
          <a:prstGeom prst="can">
            <a:avLst>
              <a:gd name="adj" fmla="val 25000"/>
            </a:avLst>
          </a:prstGeom>
          <a:solidFill>
            <a:srgbClr val="99CC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GB" sz="700"/>
          </a:p>
        </p:txBody>
      </p:sp>
      <p:sp>
        <p:nvSpPr>
          <p:cNvPr id="96" name="Text Box 13"/>
          <p:cNvSpPr txBox="1">
            <a:spLocks noChangeAspect="1" noChangeArrowheads="1"/>
          </p:cNvSpPr>
          <p:nvPr/>
        </p:nvSpPr>
        <p:spPr bwMode="auto">
          <a:xfrm>
            <a:off x="3767688" y="1554303"/>
            <a:ext cx="1434930" cy="7888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effectLst/>
                <a:latin typeface="Arial" pitchFamily="34" charset="0"/>
                <a:ea typeface="Times New Roman" pitchFamily="18" charset="0"/>
                <a:cs typeface="Arial" pitchFamily="34" charset="0"/>
              </a:rPr>
              <a:t>Monitored Instrument</a:t>
            </a:r>
            <a:endParaRPr kumimoji="0" lang="en-US" sz="4000" b="0" i="0" u="none" strike="noStrike" cap="none" normalizeH="0" baseline="0" dirty="0" smtClean="0">
              <a:ln>
                <a:noFill/>
              </a:ln>
              <a:effectLst/>
              <a:latin typeface="Arial" pitchFamily="34" charset="0"/>
              <a:cs typeface="Arial" pitchFamily="34" charset="0"/>
            </a:endParaRPr>
          </a:p>
        </p:txBody>
      </p:sp>
      <p:sp>
        <p:nvSpPr>
          <p:cNvPr id="97" name="Text Box 73"/>
          <p:cNvSpPr txBox="1">
            <a:spLocks noChangeAspect="1" noChangeArrowheads="1"/>
          </p:cNvSpPr>
          <p:nvPr/>
        </p:nvSpPr>
        <p:spPr bwMode="auto">
          <a:xfrm>
            <a:off x="2608950" y="2754420"/>
            <a:ext cx="1434930" cy="662653"/>
          </a:xfrm>
          <a:prstGeom prst="rect">
            <a:avLst/>
          </a:prstGeom>
          <a:solidFill>
            <a:schemeClr val="accent3"/>
          </a:solidFill>
          <a:ln w="9525">
            <a:solidFill>
              <a:srgbClr val="000000"/>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effectLst/>
                <a:latin typeface="Arial" pitchFamily="34" charset="0"/>
                <a:ea typeface="Times New Roman" pitchFamily="18" charset="0"/>
                <a:cs typeface="Arial" pitchFamily="34" charset="0"/>
              </a:rPr>
              <a:t>GSICS Correction, g</a:t>
            </a:r>
            <a:r>
              <a:rPr kumimoji="0" lang="en-US" sz="1400" b="0" i="0" u="none" strike="noStrike" cap="none" normalizeH="0" baseline="-25000" dirty="0" smtClean="0">
                <a:ln>
                  <a:noFill/>
                </a:ln>
                <a:effectLst/>
                <a:latin typeface="Arial" pitchFamily="34" charset="0"/>
                <a:ea typeface="Times New Roman" pitchFamily="18" charset="0"/>
                <a:cs typeface="Arial" pitchFamily="34" charset="0"/>
              </a:rPr>
              <a:t>1</a:t>
            </a:r>
            <a:r>
              <a:rPr kumimoji="0" lang="en-US" sz="1400" b="0" i="0" u="none" strike="noStrike" cap="none" normalizeH="0" baseline="0" dirty="0" smtClean="0">
                <a:ln>
                  <a:noFill/>
                </a:ln>
                <a:effectLst/>
                <a:latin typeface="Arial" pitchFamily="34" charset="0"/>
                <a:ea typeface="Times New Roman" pitchFamily="18" charset="0"/>
                <a:cs typeface="Arial" pitchFamily="34" charset="0"/>
              </a:rPr>
              <a:t> Mon</a:t>
            </a:r>
            <a:r>
              <a:rPr kumimoji="0" lang="en-US" sz="1400" b="0" i="0" u="none" strike="noStrike" cap="none" normalizeH="0" baseline="0" dirty="0" smtClean="0">
                <a:ln>
                  <a:noFill/>
                </a:ln>
                <a:effectLst/>
                <a:latin typeface="Arial" pitchFamily="34" charset="0"/>
                <a:ea typeface="Times New Roman" pitchFamily="18" charset="0"/>
                <a:cs typeface="Arial" pitchFamily="34" charset="0"/>
                <a:sym typeface="Wingdings" pitchFamily="2" charset="2"/>
              </a:rPr>
              <a:t>1</a:t>
            </a:r>
            <a:endParaRPr kumimoji="0" lang="en-US" sz="3200" b="0" i="0" u="none" strike="noStrike" cap="none" normalizeH="0" baseline="0" dirty="0" smtClean="0">
              <a:ln>
                <a:noFill/>
              </a:ln>
              <a:effectLst/>
              <a:latin typeface="Arial" pitchFamily="34" charset="0"/>
              <a:cs typeface="Arial" pitchFamily="34" charset="0"/>
            </a:endParaRPr>
          </a:p>
        </p:txBody>
      </p:sp>
      <p:sp>
        <p:nvSpPr>
          <p:cNvPr id="98" name="AutoShape 20"/>
          <p:cNvSpPr>
            <a:spLocks noChangeAspect="1" noChangeArrowheads="1"/>
          </p:cNvSpPr>
          <p:nvPr/>
        </p:nvSpPr>
        <p:spPr bwMode="auto">
          <a:xfrm>
            <a:off x="5866275" y="1411855"/>
            <a:ext cx="1447629" cy="946560"/>
          </a:xfrm>
          <a:prstGeom prst="can">
            <a:avLst>
              <a:gd name="adj" fmla="val 25000"/>
            </a:avLst>
          </a:prstGeom>
          <a:solidFill>
            <a:srgbClr val="99CC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GB" sz="700"/>
          </a:p>
        </p:txBody>
      </p:sp>
      <p:sp>
        <p:nvSpPr>
          <p:cNvPr id="99" name="Text Box 13"/>
          <p:cNvSpPr txBox="1">
            <a:spLocks noChangeAspect="1" noChangeArrowheads="1"/>
          </p:cNvSpPr>
          <p:nvPr/>
        </p:nvSpPr>
        <p:spPr bwMode="auto">
          <a:xfrm>
            <a:off x="5878974" y="1554303"/>
            <a:ext cx="1434930" cy="7888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effectLst/>
                <a:latin typeface="Arial" pitchFamily="34" charset="0"/>
                <a:ea typeface="Times New Roman" pitchFamily="18" charset="0"/>
                <a:cs typeface="Arial" pitchFamily="34" charset="0"/>
              </a:rPr>
              <a:t>Reference-2</a:t>
            </a:r>
          </a:p>
          <a:p>
            <a:pPr marL="0" marR="0" lvl="0" indent="0" algn="ctr" defTabSz="914400" rtl="0" eaLnBrk="1" fontAlgn="base" latinLnBrk="0" hangingPunct="1">
              <a:lnSpc>
                <a:spcPct val="100000"/>
              </a:lnSpc>
              <a:spcBef>
                <a:spcPct val="0"/>
              </a:spcBef>
              <a:spcAft>
                <a:spcPct val="0"/>
              </a:spcAft>
              <a:buClrTx/>
              <a:buSzTx/>
              <a:buFontTx/>
              <a:buNone/>
              <a:tabLst/>
            </a:pPr>
            <a:r>
              <a:rPr lang="en-US" sz="1600" b="1" dirty="0" smtClean="0">
                <a:latin typeface="Arial" pitchFamily="34" charset="0"/>
                <a:cs typeface="Arial" pitchFamily="34" charset="0"/>
              </a:rPr>
              <a:t>(Secondary)</a:t>
            </a:r>
            <a:endParaRPr kumimoji="0" lang="en-US" sz="3600" b="1" i="0" u="none" strike="noStrike" cap="none" normalizeH="0" baseline="0" dirty="0" smtClean="0">
              <a:ln>
                <a:noFill/>
              </a:ln>
              <a:effectLst/>
              <a:latin typeface="Arial" pitchFamily="34" charset="0"/>
              <a:cs typeface="Arial" pitchFamily="34" charset="0"/>
            </a:endParaRPr>
          </a:p>
        </p:txBody>
      </p:sp>
      <p:sp>
        <p:nvSpPr>
          <p:cNvPr id="100" name="Text Box 73"/>
          <p:cNvSpPr txBox="1">
            <a:spLocks noChangeAspect="1" noChangeArrowheads="1"/>
          </p:cNvSpPr>
          <p:nvPr/>
        </p:nvSpPr>
        <p:spPr bwMode="auto">
          <a:xfrm>
            <a:off x="4837537" y="2754420"/>
            <a:ext cx="1434930" cy="662653"/>
          </a:xfrm>
          <a:prstGeom prst="rect">
            <a:avLst/>
          </a:prstGeom>
          <a:solidFill>
            <a:schemeClr val="accent3"/>
          </a:solidFill>
          <a:ln w="9525">
            <a:solidFill>
              <a:srgbClr val="000000"/>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effectLst/>
                <a:latin typeface="Arial" pitchFamily="34" charset="0"/>
                <a:ea typeface="Times New Roman" pitchFamily="18" charset="0"/>
                <a:cs typeface="Arial" pitchFamily="34" charset="0"/>
              </a:rPr>
              <a:t>GSICS Correction, g</a:t>
            </a:r>
            <a:r>
              <a:rPr kumimoji="0" lang="en-US" sz="1400" b="0" i="0" u="none" strike="noStrike" cap="none" normalizeH="0" baseline="-25000" dirty="0" smtClean="0">
                <a:ln>
                  <a:noFill/>
                </a:ln>
                <a:effectLst/>
                <a:latin typeface="Arial" pitchFamily="34" charset="0"/>
                <a:ea typeface="Times New Roman" pitchFamily="18" charset="0"/>
                <a:cs typeface="Arial" pitchFamily="34" charset="0"/>
              </a:rPr>
              <a:t>2</a:t>
            </a:r>
            <a:r>
              <a:rPr kumimoji="0" lang="en-US" sz="1400" b="0" i="0" u="none" strike="noStrike" cap="none" normalizeH="0" baseline="0" dirty="0" smtClean="0">
                <a:ln>
                  <a:noFill/>
                </a:ln>
                <a:effectLst/>
                <a:latin typeface="Arial" pitchFamily="34" charset="0"/>
                <a:ea typeface="Times New Roman" pitchFamily="18" charset="0"/>
                <a:cs typeface="Arial" pitchFamily="34" charset="0"/>
              </a:rPr>
              <a:t> Mon</a:t>
            </a:r>
            <a:r>
              <a:rPr kumimoji="0" lang="en-US" sz="1400" b="0" i="0" u="none" strike="noStrike" cap="none" normalizeH="0" baseline="0" dirty="0" smtClean="0">
                <a:ln>
                  <a:noFill/>
                </a:ln>
                <a:effectLst/>
                <a:latin typeface="Arial" pitchFamily="34" charset="0"/>
                <a:ea typeface="Times New Roman" pitchFamily="18" charset="0"/>
                <a:cs typeface="Arial" pitchFamily="34" charset="0"/>
                <a:sym typeface="Wingdings" pitchFamily="2" charset="2"/>
              </a:rPr>
              <a:t>2</a:t>
            </a:r>
            <a:endParaRPr kumimoji="0" lang="en-US" sz="3200" b="0" i="0" u="none" strike="noStrike" cap="none" normalizeH="0" baseline="0" dirty="0" smtClean="0">
              <a:ln>
                <a:noFill/>
              </a:ln>
              <a:effectLst/>
              <a:latin typeface="Arial" pitchFamily="34" charset="0"/>
              <a:cs typeface="Arial" pitchFamily="34" charset="0"/>
            </a:endParaRPr>
          </a:p>
        </p:txBody>
      </p:sp>
      <p:sp>
        <p:nvSpPr>
          <p:cNvPr id="101" name="AutoShape 20"/>
          <p:cNvSpPr>
            <a:spLocks noChangeAspect="1" noChangeArrowheads="1"/>
          </p:cNvSpPr>
          <p:nvPr/>
        </p:nvSpPr>
        <p:spPr bwMode="auto">
          <a:xfrm>
            <a:off x="4811413" y="5366179"/>
            <a:ext cx="1447629" cy="946560"/>
          </a:xfrm>
          <a:prstGeom prst="can">
            <a:avLst>
              <a:gd name="adj" fmla="val 25000"/>
            </a:avLst>
          </a:prstGeom>
          <a:solidFill>
            <a:srgbClr val="99CC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GB" sz="700"/>
          </a:p>
        </p:txBody>
      </p:sp>
      <p:sp>
        <p:nvSpPr>
          <p:cNvPr id="102" name="Text Box 13"/>
          <p:cNvSpPr txBox="1">
            <a:spLocks noChangeAspect="1" noChangeArrowheads="1"/>
          </p:cNvSpPr>
          <p:nvPr/>
        </p:nvSpPr>
        <p:spPr bwMode="auto">
          <a:xfrm>
            <a:off x="4811412" y="5573964"/>
            <a:ext cx="1434930" cy="620456"/>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lgn="ctr"/>
            <a:r>
              <a:rPr lang="en-US" sz="1800" b="0" dirty="0" smtClean="0">
                <a:latin typeface="Arial" pitchFamily="34" charset="0"/>
                <a:ea typeface="Times New Roman" pitchFamily="18" charset="0"/>
                <a:cs typeface="Arial" pitchFamily="34" charset="0"/>
              </a:rPr>
              <a:t>Mon</a:t>
            </a:r>
            <a:r>
              <a:rPr lang="en-US" sz="1800" b="0" dirty="0" smtClean="0">
                <a:latin typeface="Arial" pitchFamily="34" charset="0"/>
                <a:ea typeface="Times New Roman" pitchFamily="18" charset="0"/>
                <a:cs typeface="Arial" pitchFamily="34" charset="0"/>
                <a:sym typeface="Wingdings" pitchFamily="2" charset="2"/>
              </a:rPr>
              <a:t>Ref1</a:t>
            </a:r>
            <a:endParaRPr lang="en-US" sz="1800" b="0" dirty="0" smtClean="0">
              <a:latin typeface="Arial" pitchFamily="34" charset="0"/>
              <a:ea typeface="Times New Roman" pitchFamily="18" charset="0"/>
              <a:cs typeface="Arial" pitchFamily="34" charset="0"/>
            </a:endParaRPr>
          </a:p>
        </p:txBody>
      </p:sp>
      <p:sp>
        <p:nvSpPr>
          <p:cNvPr id="103" name="Text Box 73"/>
          <p:cNvSpPr txBox="1">
            <a:spLocks noChangeAspect="1" noChangeArrowheads="1"/>
          </p:cNvSpPr>
          <p:nvPr/>
        </p:nvSpPr>
        <p:spPr bwMode="auto">
          <a:xfrm>
            <a:off x="3748361" y="3846492"/>
            <a:ext cx="1434930" cy="662653"/>
          </a:xfrm>
          <a:prstGeom prst="rect">
            <a:avLst/>
          </a:prstGeom>
          <a:solidFill>
            <a:srgbClr val="CDE3A0"/>
          </a:solidFill>
          <a:ln w="9525">
            <a:solidFill>
              <a:srgbClr val="000000"/>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effectLst/>
                <a:latin typeface="Arial" pitchFamily="34" charset="0"/>
                <a:ea typeface="Times New Roman" pitchFamily="18" charset="0"/>
                <a:cs typeface="Arial" pitchFamily="34" charset="0"/>
              </a:rPr>
              <a:t>Delta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effectLst/>
                <a:latin typeface="Arial" pitchFamily="34" charset="0"/>
                <a:ea typeface="Times New Roman" pitchFamily="18" charset="0"/>
                <a:cs typeface="Arial" pitchFamily="34" charset="0"/>
              </a:rPr>
              <a:t>Correction, g</a:t>
            </a:r>
            <a:r>
              <a:rPr kumimoji="0" lang="en-US" sz="1400" b="0" i="0" u="none" strike="noStrike" cap="none" normalizeH="0" baseline="-25000" dirty="0" smtClean="0">
                <a:ln>
                  <a:noFill/>
                </a:ln>
                <a:effectLst/>
                <a:latin typeface="Arial" pitchFamily="34" charset="0"/>
                <a:ea typeface="Times New Roman" pitchFamily="18" charset="0"/>
                <a:cs typeface="Arial" pitchFamily="34" charset="0"/>
              </a:rPr>
              <a:t>1/2</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effectLst/>
                <a:latin typeface="Arial" pitchFamily="34" charset="0"/>
                <a:ea typeface="Times New Roman" pitchFamily="18" charset="0"/>
                <a:cs typeface="Arial" pitchFamily="34" charset="0"/>
              </a:rPr>
              <a:t> 2</a:t>
            </a:r>
            <a:r>
              <a:rPr kumimoji="0" lang="en-US" sz="1400" b="0" i="0" u="none" strike="noStrike" cap="none" normalizeH="0" baseline="0" dirty="0" smtClean="0">
                <a:ln>
                  <a:noFill/>
                </a:ln>
                <a:effectLst/>
                <a:latin typeface="Arial" pitchFamily="34" charset="0"/>
                <a:ea typeface="Times New Roman" pitchFamily="18" charset="0"/>
                <a:cs typeface="Arial" pitchFamily="34" charset="0"/>
                <a:sym typeface="Wingdings" pitchFamily="2" charset="2"/>
              </a:rPr>
              <a:t>1</a:t>
            </a:r>
            <a:endParaRPr kumimoji="0" lang="en-US" sz="3200" b="0" i="0" u="none" strike="noStrike" cap="none" normalizeH="0" baseline="0" dirty="0" smtClean="0">
              <a:ln>
                <a:noFill/>
              </a:ln>
              <a:effectLst/>
              <a:latin typeface="Arial" pitchFamily="34" charset="0"/>
              <a:cs typeface="Arial" pitchFamily="34" charset="0"/>
            </a:endParaRPr>
          </a:p>
        </p:txBody>
      </p:sp>
      <p:cxnSp>
        <p:nvCxnSpPr>
          <p:cNvPr id="105" name="Straight Arrow Connector 104"/>
          <p:cNvCxnSpPr>
            <a:cxnSpLocks noChangeAspect="1"/>
            <a:stCxn id="93" idx="3"/>
            <a:endCxn id="97" idx="0"/>
          </p:cNvCxnSpPr>
          <p:nvPr/>
        </p:nvCxnSpPr>
        <p:spPr>
          <a:xfrm>
            <a:off x="2262916" y="2358415"/>
            <a:ext cx="1063499" cy="396004"/>
          </a:xfrm>
          <a:prstGeom prst="straightConnector1">
            <a:avLst/>
          </a:prstGeom>
          <a:ln w="38100">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106" name="Straight Arrow Connector 105"/>
          <p:cNvCxnSpPr>
            <a:cxnSpLocks noChangeAspect="1"/>
            <a:stCxn id="95" idx="3"/>
            <a:endCxn id="97" idx="0"/>
          </p:cNvCxnSpPr>
          <p:nvPr/>
        </p:nvCxnSpPr>
        <p:spPr>
          <a:xfrm flipH="1">
            <a:off x="3326415" y="2358415"/>
            <a:ext cx="1165087" cy="396004"/>
          </a:xfrm>
          <a:prstGeom prst="straightConnector1">
            <a:avLst/>
          </a:prstGeom>
          <a:ln w="38100">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109" name="Straight Arrow Connector 108"/>
          <p:cNvCxnSpPr>
            <a:cxnSpLocks noChangeAspect="1"/>
          </p:cNvCxnSpPr>
          <p:nvPr/>
        </p:nvCxnSpPr>
        <p:spPr>
          <a:xfrm>
            <a:off x="4491502" y="2358415"/>
            <a:ext cx="1063499" cy="396004"/>
          </a:xfrm>
          <a:prstGeom prst="straightConnector1">
            <a:avLst/>
          </a:prstGeom>
          <a:ln w="38100">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110" name="Straight Arrow Connector 109"/>
          <p:cNvCxnSpPr>
            <a:cxnSpLocks noChangeAspect="1"/>
            <a:stCxn id="98" idx="3"/>
          </p:cNvCxnSpPr>
          <p:nvPr/>
        </p:nvCxnSpPr>
        <p:spPr>
          <a:xfrm flipH="1">
            <a:off x="5555002" y="2358415"/>
            <a:ext cx="1035087" cy="396004"/>
          </a:xfrm>
          <a:prstGeom prst="straightConnector1">
            <a:avLst/>
          </a:prstGeom>
          <a:ln w="38100">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114" name="Straight Arrow Connector 113"/>
          <p:cNvCxnSpPr>
            <a:cxnSpLocks noChangeAspect="1"/>
            <a:stCxn id="100" idx="1"/>
            <a:endCxn id="58" idx="6"/>
          </p:cNvCxnSpPr>
          <p:nvPr/>
        </p:nvCxnSpPr>
        <p:spPr>
          <a:xfrm flipH="1">
            <a:off x="4603376" y="3085746"/>
            <a:ext cx="234162" cy="388260"/>
          </a:xfrm>
          <a:prstGeom prst="straightConnector1">
            <a:avLst/>
          </a:prstGeom>
          <a:ln w="38100">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116" name="Straight Arrow Connector 115"/>
          <p:cNvCxnSpPr>
            <a:cxnSpLocks noChangeAspect="1"/>
            <a:stCxn id="97" idx="3"/>
            <a:endCxn id="58" idx="2"/>
          </p:cNvCxnSpPr>
          <p:nvPr/>
        </p:nvCxnSpPr>
        <p:spPr>
          <a:xfrm>
            <a:off x="4043881" y="3085746"/>
            <a:ext cx="284395" cy="388260"/>
          </a:xfrm>
          <a:prstGeom prst="straightConnector1">
            <a:avLst/>
          </a:prstGeom>
          <a:ln w="38100">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119" name="Straight Arrow Connector 118"/>
          <p:cNvCxnSpPr>
            <a:cxnSpLocks noChangeAspect="1"/>
            <a:stCxn id="48" idx="3"/>
            <a:endCxn id="102" idx="1"/>
          </p:cNvCxnSpPr>
          <p:nvPr/>
        </p:nvCxnSpPr>
        <p:spPr>
          <a:xfrm>
            <a:off x="4043880" y="5712902"/>
            <a:ext cx="767532" cy="171290"/>
          </a:xfrm>
          <a:prstGeom prst="straightConnector1">
            <a:avLst/>
          </a:prstGeom>
          <a:ln w="38100">
            <a:solidFill>
              <a:schemeClr val="accent2"/>
            </a:solidFill>
            <a:tailEnd type="arrow"/>
          </a:ln>
        </p:spPr>
        <p:style>
          <a:lnRef idx="1">
            <a:schemeClr val="accent1"/>
          </a:lnRef>
          <a:fillRef idx="0">
            <a:schemeClr val="accent1"/>
          </a:fillRef>
          <a:effectRef idx="0">
            <a:schemeClr val="accent1"/>
          </a:effectRef>
          <a:fontRef idx="minor">
            <a:schemeClr val="tx1"/>
          </a:fontRef>
        </p:style>
      </p:cxnSp>
      <p:sp>
        <p:nvSpPr>
          <p:cNvPr id="130" name="TextBox 129"/>
          <p:cNvSpPr txBox="1">
            <a:spLocks noChangeAspect="1"/>
          </p:cNvSpPr>
          <p:nvPr/>
        </p:nvSpPr>
        <p:spPr>
          <a:xfrm>
            <a:off x="1502433" y="3846491"/>
            <a:ext cx="1293225" cy="584775"/>
          </a:xfrm>
          <a:prstGeom prst="rect">
            <a:avLst/>
          </a:prstGeom>
          <a:noFill/>
        </p:spPr>
        <p:txBody>
          <a:bodyPr wrap="square" rtlCol="0">
            <a:spAutoFit/>
          </a:bodyPr>
          <a:lstStyle/>
          <a:p>
            <a:r>
              <a:rPr lang="en-GB" sz="1600" dirty="0" smtClean="0">
                <a:solidFill>
                  <a:srgbClr val="00B050"/>
                </a:solidFill>
              </a:rPr>
              <a:t>Derived by GSICS</a:t>
            </a:r>
            <a:endParaRPr lang="en-GB" sz="1600" dirty="0">
              <a:solidFill>
                <a:srgbClr val="00B050"/>
              </a:solidFill>
            </a:endParaRPr>
          </a:p>
        </p:txBody>
      </p:sp>
      <p:cxnSp>
        <p:nvCxnSpPr>
          <p:cNvPr id="137" name="Straight Arrow Connector 136"/>
          <p:cNvCxnSpPr>
            <a:cxnSpLocks noChangeAspect="1"/>
          </p:cNvCxnSpPr>
          <p:nvPr/>
        </p:nvCxnSpPr>
        <p:spPr>
          <a:xfrm>
            <a:off x="1502433" y="3710960"/>
            <a:ext cx="1063499" cy="0"/>
          </a:xfrm>
          <a:prstGeom prst="straightConnector1">
            <a:avLst/>
          </a:prstGeom>
          <a:ln w="38100">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39" name="Text Box 73"/>
          <p:cNvSpPr txBox="1">
            <a:spLocks noChangeAspect="1" noChangeArrowheads="1"/>
          </p:cNvSpPr>
          <p:nvPr/>
        </p:nvSpPr>
        <p:spPr bwMode="auto">
          <a:xfrm>
            <a:off x="4837537" y="4656600"/>
            <a:ext cx="1434930" cy="662653"/>
          </a:xfrm>
          <a:prstGeom prst="rect">
            <a:avLst/>
          </a:prstGeom>
          <a:solidFill>
            <a:srgbClr val="CDE3A0"/>
          </a:solidFill>
          <a:ln w="9525">
            <a:solidFill>
              <a:srgbClr val="000000"/>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effectLst/>
                <a:latin typeface="Arial" pitchFamily="34" charset="0"/>
                <a:ea typeface="Times New Roman" pitchFamily="18" charset="0"/>
                <a:cs typeface="Arial" pitchFamily="34" charset="0"/>
              </a:rPr>
              <a:t>Modified</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effectLst/>
                <a:latin typeface="Arial" pitchFamily="34" charset="0"/>
                <a:ea typeface="Times New Roman" pitchFamily="18" charset="0"/>
                <a:cs typeface="Arial" pitchFamily="34" charset="0"/>
              </a:rPr>
              <a:t>Correction, g</a:t>
            </a:r>
            <a:r>
              <a:rPr kumimoji="0" lang="en-US" sz="1200" b="0" i="0" u="none" strike="noStrike" cap="none" normalizeH="0" baseline="-25000" dirty="0" smtClean="0">
                <a:ln>
                  <a:noFill/>
                </a:ln>
                <a:effectLst/>
                <a:latin typeface="Arial" pitchFamily="34" charset="0"/>
                <a:ea typeface="Times New Roman" pitchFamily="18" charset="0"/>
                <a:cs typeface="Arial" pitchFamily="34" charset="0"/>
              </a:rPr>
              <a:t>2,1/2</a:t>
            </a:r>
          </a:p>
          <a:p>
            <a:pPr lvl="0" algn="ctr"/>
            <a:r>
              <a:rPr kumimoji="0" lang="en-US" sz="1200" b="0" i="0" u="none" strike="noStrike" cap="none" normalizeH="0" baseline="0" dirty="0" smtClean="0">
                <a:ln>
                  <a:noFill/>
                </a:ln>
                <a:effectLst/>
                <a:latin typeface="Arial" pitchFamily="34" charset="0"/>
                <a:ea typeface="Times New Roman" pitchFamily="18" charset="0"/>
                <a:cs typeface="Arial" pitchFamily="34" charset="0"/>
              </a:rPr>
              <a:t> Mon</a:t>
            </a:r>
            <a:r>
              <a:rPr lang="en-US" sz="1200" b="0" dirty="0" smtClean="0">
                <a:latin typeface="Arial" pitchFamily="34" charset="0"/>
                <a:ea typeface="Times New Roman" pitchFamily="18" charset="0"/>
                <a:cs typeface="Arial" pitchFamily="34" charset="0"/>
                <a:sym typeface="Wingdings" pitchFamily="2" charset="2"/>
              </a:rPr>
              <a:t> 2</a:t>
            </a:r>
            <a:r>
              <a:rPr kumimoji="0" lang="en-US" sz="1200" b="0" i="0" u="none" strike="noStrike" cap="none" normalizeH="0" baseline="0" dirty="0" smtClean="0">
                <a:ln>
                  <a:noFill/>
                </a:ln>
                <a:effectLst/>
                <a:latin typeface="Arial" pitchFamily="34" charset="0"/>
                <a:ea typeface="Times New Roman" pitchFamily="18" charset="0"/>
                <a:cs typeface="Arial" pitchFamily="34" charset="0"/>
                <a:sym typeface="Wingdings" pitchFamily="2" charset="2"/>
              </a:rPr>
              <a:t>1</a:t>
            </a:r>
            <a:endParaRPr kumimoji="0" lang="en-US" sz="2800" b="0" i="0" u="none" strike="noStrike" cap="none" normalizeH="0" baseline="0" dirty="0" smtClean="0">
              <a:ln>
                <a:noFill/>
              </a:ln>
              <a:effectLst/>
              <a:latin typeface="Arial" pitchFamily="34" charset="0"/>
              <a:cs typeface="Arial" pitchFamily="34" charset="0"/>
            </a:endParaRPr>
          </a:p>
        </p:txBody>
      </p:sp>
      <p:cxnSp>
        <p:nvCxnSpPr>
          <p:cNvPr id="40" name="Straight Arrow Connector 39"/>
          <p:cNvCxnSpPr>
            <a:cxnSpLocks noChangeAspect="1"/>
            <a:stCxn id="61" idx="4"/>
            <a:endCxn id="39" idx="0"/>
          </p:cNvCxnSpPr>
          <p:nvPr/>
        </p:nvCxnSpPr>
        <p:spPr>
          <a:xfrm>
            <a:off x="5555002" y="4312837"/>
            <a:ext cx="0" cy="343763"/>
          </a:xfrm>
          <a:prstGeom prst="straightConnector1">
            <a:avLst/>
          </a:prstGeom>
          <a:ln w="38100">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44" name="Straight Arrow Connector 43"/>
          <p:cNvCxnSpPr>
            <a:cxnSpLocks noChangeAspect="1"/>
            <a:stCxn id="103" idx="3"/>
            <a:endCxn id="61" idx="2"/>
          </p:cNvCxnSpPr>
          <p:nvPr/>
        </p:nvCxnSpPr>
        <p:spPr>
          <a:xfrm>
            <a:off x="5183291" y="4177818"/>
            <a:ext cx="234161" cy="0"/>
          </a:xfrm>
          <a:prstGeom prst="straightConnector1">
            <a:avLst/>
          </a:prstGeom>
          <a:ln w="38100">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48" name="Text Box 73"/>
          <p:cNvSpPr txBox="1">
            <a:spLocks noChangeAspect="1" noChangeArrowheads="1"/>
          </p:cNvSpPr>
          <p:nvPr/>
        </p:nvSpPr>
        <p:spPr bwMode="auto">
          <a:xfrm>
            <a:off x="2608950" y="5381575"/>
            <a:ext cx="1434930" cy="662653"/>
          </a:xfrm>
          <a:prstGeom prst="rect">
            <a:avLst/>
          </a:prstGeom>
          <a:solidFill>
            <a:schemeClr val="accent3"/>
          </a:solidFill>
          <a:ln w="9525">
            <a:solidFill>
              <a:srgbClr val="000000"/>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effectLst/>
                <a:latin typeface="Arial" pitchFamily="34" charset="0"/>
                <a:ea typeface="Times New Roman" pitchFamily="18" charset="0"/>
                <a:cs typeface="Arial" pitchFamily="34" charset="0"/>
              </a:rPr>
              <a:t>Prime GSICS Correction, g</a:t>
            </a:r>
            <a:r>
              <a:rPr kumimoji="0" lang="en-US" sz="1400" b="0" i="0" u="none" strike="noStrike" cap="none" normalizeH="0" baseline="-25000" dirty="0" smtClean="0">
                <a:ln>
                  <a:noFill/>
                </a:ln>
                <a:effectLst/>
                <a:latin typeface="Arial" pitchFamily="34" charset="0"/>
                <a:ea typeface="Times New Roman" pitchFamily="18" charset="0"/>
                <a:cs typeface="Arial" pitchFamily="34" charset="0"/>
              </a:rPr>
              <a:t>0</a:t>
            </a:r>
            <a:r>
              <a:rPr kumimoji="0" lang="en-US" sz="1400" b="0" i="0" u="none" strike="noStrike" cap="none" normalizeH="0" baseline="0" dirty="0" smtClean="0">
                <a:ln>
                  <a:noFill/>
                </a:ln>
                <a:effectLst/>
                <a:latin typeface="Arial" pitchFamily="34" charset="0"/>
                <a:ea typeface="Times New Roman" pitchFamily="18" charset="0"/>
                <a:cs typeface="Arial" pitchFamily="34" charset="0"/>
              </a:rPr>
              <a:t> Mon</a:t>
            </a:r>
            <a:r>
              <a:rPr kumimoji="0" lang="en-US" sz="1400" b="0" i="0" u="none" strike="noStrike" cap="none" normalizeH="0" baseline="0" dirty="0" smtClean="0">
                <a:ln>
                  <a:noFill/>
                </a:ln>
                <a:effectLst/>
                <a:latin typeface="Arial" pitchFamily="34" charset="0"/>
                <a:ea typeface="Times New Roman" pitchFamily="18" charset="0"/>
                <a:cs typeface="Arial" pitchFamily="34" charset="0"/>
                <a:sym typeface="Wingdings" pitchFamily="2" charset="2"/>
              </a:rPr>
              <a:t>1</a:t>
            </a:r>
            <a:endParaRPr kumimoji="0" lang="en-US" sz="3200" b="0" i="0" u="none" strike="noStrike" cap="none" normalizeH="0" baseline="0" dirty="0" smtClean="0">
              <a:ln>
                <a:noFill/>
              </a:ln>
              <a:effectLst/>
              <a:latin typeface="Arial" pitchFamily="34" charset="0"/>
              <a:cs typeface="Arial" pitchFamily="34" charset="0"/>
            </a:endParaRPr>
          </a:p>
        </p:txBody>
      </p:sp>
      <p:cxnSp>
        <p:nvCxnSpPr>
          <p:cNvPr id="49" name="Straight Arrow Connector 48"/>
          <p:cNvCxnSpPr>
            <a:cxnSpLocks noChangeAspect="1"/>
            <a:stCxn id="97" idx="2"/>
            <a:endCxn id="60" idx="0"/>
          </p:cNvCxnSpPr>
          <p:nvPr/>
        </p:nvCxnSpPr>
        <p:spPr>
          <a:xfrm>
            <a:off x="3326415" y="3417073"/>
            <a:ext cx="0" cy="1418121"/>
          </a:xfrm>
          <a:prstGeom prst="straightConnector1">
            <a:avLst/>
          </a:prstGeom>
          <a:ln w="38100">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50" name="Straight Arrow Connector 49"/>
          <p:cNvCxnSpPr>
            <a:cxnSpLocks noChangeAspect="1"/>
            <a:stCxn id="39" idx="1"/>
            <a:endCxn id="60" idx="6"/>
          </p:cNvCxnSpPr>
          <p:nvPr/>
        </p:nvCxnSpPr>
        <p:spPr>
          <a:xfrm flipH="1" flipV="1">
            <a:off x="3463965" y="4970212"/>
            <a:ext cx="1373573" cy="17715"/>
          </a:xfrm>
          <a:prstGeom prst="straightConnector1">
            <a:avLst/>
          </a:prstGeom>
          <a:ln w="38100">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58" name="Oval 57"/>
          <p:cNvSpPr/>
          <p:nvPr/>
        </p:nvSpPr>
        <p:spPr>
          <a:xfrm>
            <a:off x="4328276" y="3338988"/>
            <a:ext cx="275100" cy="2700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800" dirty="0" smtClean="0">
                <a:solidFill>
                  <a:schemeClr val="tx1"/>
                </a:solidFill>
              </a:rPr>
              <a:t>-</a:t>
            </a:r>
            <a:endParaRPr lang="en-GB" dirty="0">
              <a:solidFill>
                <a:schemeClr val="tx1"/>
              </a:solidFill>
            </a:endParaRPr>
          </a:p>
        </p:txBody>
      </p:sp>
      <p:sp>
        <p:nvSpPr>
          <p:cNvPr id="60" name="Oval 59"/>
          <p:cNvSpPr/>
          <p:nvPr/>
        </p:nvSpPr>
        <p:spPr>
          <a:xfrm>
            <a:off x="3188865" y="4835193"/>
            <a:ext cx="275100" cy="2700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800" b="0" dirty="0" smtClean="0">
                <a:solidFill>
                  <a:schemeClr val="tx1"/>
                </a:solidFill>
              </a:rPr>
              <a:t>g̅</a:t>
            </a:r>
            <a:endParaRPr lang="en-GB" sz="1200" b="0" dirty="0">
              <a:solidFill>
                <a:schemeClr val="tx1"/>
              </a:solidFill>
            </a:endParaRPr>
          </a:p>
        </p:txBody>
      </p:sp>
      <p:sp>
        <p:nvSpPr>
          <p:cNvPr id="61" name="Oval 60"/>
          <p:cNvSpPr/>
          <p:nvPr/>
        </p:nvSpPr>
        <p:spPr>
          <a:xfrm>
            <a:off x="5417452" y="4042800"/>
            <a:ext cx="275100" cy="2700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800" dirty="0" smtClean="0">
                <a:solidFill>
                  <a:schemeClr val="tx1"/>
                </a:solidFill>
              </a:rPr>
              <a:t>+</a:t>
            </a:r>
            <a:endParaRPr lang="en-GB" dirty="0">
              <a:solidFill>
                <a:schemeClr val="tx1"/>
              </a:solidFill>
            </a:endParaRPr>
          </a:p>
        </p:txBody>
      </p:sp>
      <p:cxnSp>
        <p:nvCxnSpPr>
          <p:cNvPr id="67" name="Straight Arrow Connector 66"/>
          <p:cNvCxnSpPr>
            <a:cxnSpLocks noChangeAspect="1"/>
            <a:stCxn id="58" idx="4"/>
            <a:endCxn id="103" idx="0"/>
          </p:cNvCxnSpPr>
          <p:nvPr/>
        </p:nvCxnSpPr>
        <p:spPr>
          <a:xfrm>
            <a:off x="4465826" y="3609024"/>
            <a:ext cx="0" cy="237467"/>
          </a:xfrm>
          <a:prstGeom prst="straightConnector1">
            <a:avLst/>
          </a:prstGeom>
          <a:ln w="38100">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74" name="Straight Arrow Connector 73"/>
          <p:cNvCxnSpPr>
            <a:cxnSpLocks noChangeAspect="1"/>
            <a:stCxn id="100" idx="2"/>
          </p:cNvCxnSpPr>
          <p:nvPr/>
        </p:nvCxnSpPr>
        <p:spPr>
          <a:xfrm>
            <a:off x="5555002" y="3417073"/>
            <a:ext cx="0" cy="608627"/>
          </a:xfrm>
          <a:prstGeom prst="straightConnector1">
            <a:avLst/>
          </a:prstGeom>
          <a:ln w="38100">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123" name="Straight Arrow Connector 122"/>
          <p:cNvCxnSpPr>
            <a:cxnSpLocks noChangeAspect="1"/>
            <a:stCxn id="60" idx="4"/>
            <a:endCxn id="48" idx="0"/>
          </p:cNvCxnSpPr>
          <p:nvPr/>
        </p:nvCxnSpPr>
        <p:spPr>
          <a:xfrm>
            <a:off x="3326415" y="5105230"/>
            <a:ext cx="0" cy="276345"/>
          </a:xfrm>
          <a:prstGeom prst="straightConnector1">
            <a:avLst/>
          </a:prstGeom>
          <a:ln w="38100">
            <a:solidFill>
              <a:srgbClr val="00B05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3168202" y="98557"/>
            <a:ext cx="5518597" cy="954087"/>
          </a:xfrm>
        </p:spPr>
        <p:txBody>
          <a:bodyPr/>
          <a:lstStyle/>
          <a:p>
            <a:r>
              <a:rPr lang="en-GB" sz="3600" dirty="0" smtClean="0"/>
              <a:t>Users’ Application of Prime GSICS Correction</a:t>
            </a:r>
          </a:p>
        </p:txBody>
      </p:sp>
      <p:sp>
        <p:nvSpPr>
          <p:cNvPr id="95" name="AutoShape 20"/>
          <p:cNvSpPr>
            <a:spLocks noChangeAspect="1" noChangeArrowheads="1"/>
          </p:cNvSpPr>
          <p:nvPr/>
        </p:nvSpPr>
        <p:spPr bwMode="auto">
          <a:xfrm>
            <a:off x="3767689" y="1411855"/>
            <a:ext cx="1447629" cy="946560"/>
          </a:xfrm>
          <a:prstGeom prst="can">
            <a:avLst>
              <a:gd name="adj" fmla="val 25000"/>
            </a:avLst>
          </a:prstGeom>
          <a:solidFill>
            <a:srgbClr val="99CC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GB" sz="700"/>
          </a:p>
        </p:txBody>
      </p:sp>
      <p:sp>
        <p:nvSpPr>
          <p:cNvPr id="96" name="Text Box 13"/>
          <p:cNvSpPr txBox="1">
            <a:spLocks noChangeAspect="1" noChangeArrowheads="1"/>
          </p:cNvSpPr>
          <p:nvPr/>
        </p:nvSpPr>
        <p:spPr bwMode="auto">
          <a:xfrm>
            <a:off x="3767688" y="1554303"/>
            <a:ext cx="1434930" cy="7888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Monitored Instrument</a:t>
            </a:r>
            <a:endParaRPr kumimoji="0" lang="en-US" sz="4000" b="0" i="0" u="none" strike="noStrike" cap="none" normalizeH="0" baseline="0" dirty="0" smtClean="0">
              <a:ln>
                <a:noFill/>
              </a:ln>
              <a:solidFill>
                <a:schemeClr val="tx1"/>
              </a:solidFill>
              <a:effectLst/>
              <a:latin typeface="Arial" pitchFamily="34" charset="0"/>
              <a:cs typeface="Arial" pitchFamily="34" charset="0"/>
            </a:endParaRPr>
          </a:p>
        </p:txBody>
      </p:sp>
      <p:sp>
        <p:nvSpPr>
          <p:cNvPr id="48" name="Text Box 73"/>
          <p:cNvSpPr txBox="1">
            <a:spLocks noChangeAspect="1" noChangeArrowheads="1"/>
          </p:cNvSpPr>
          <p:nvPr/>
        </p:nvSpPr>
        <p:spPr bwMode="auto">
          <a:xfrm>
            <a:off x="2608950" y="5381575"/>
            <a:ext cx="1434930" cy="662653"/>
          </a:xfrm>
          <a:prstGeom prst="rect">
            <a:avLst/>
          </a:prstGeom>
          <a:solidFill>
            <a:schemeClr val="accent3"/>
          </a:solidFill>
          <a:ln w="9525">
            <a:solidFill>
              <a:srgbClr val="000000"/>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Prime GSICS Correction, g</a:t>
            </a:r>
            <a:r>
              <a:rPr kumimoji="0" lang="en-US" sz="1400" b="0" i="0" u="none" strike="noStrike" cap="none" normalizeH="0" baseline="-25000" dirty="0" smtClean="0">
                <a:ln>
                  <a:noFill/>
                </a:ln>
                <a:solidFill>
                  <a:schemeClr val="tx1"/>
                </a:solidFill>
                <a:effectLst/>
                <a:latin typeface="Arial" pitchFamily="34" charset="0"/>
                <a:ea typeface="Times New Roman" pitchFamily="18" charset="0"/>
                <a:cs typeface="Arial" pitchFamily="34" charset="0"/>
              </a:rPr>
              <a:t>0</a:t>
            </a: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Mon</a:t>
            </a: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sym typeface="Wingdings" pitchFamily="2" charset="2"/>
              </a:rPr>
              <a:t>1</a:t>
            </a:r>
            <a:endParaRPr kumimoji="0" lang="en-US" sz="3200" b="0" i="0" u="none" strike="noStrike" cap="none" normalizeH="0" baseline="0" dirty="0" smtClean="0">
              <a:ln>
                <a:noFill/>
              </a:ln>
              <a:solidFill>
                <a:schemeClr val="tx1"/>
              </a:solidFill>
              <a:effectLst/>
              <a:latin typeface="Arial" pitchFamily="34" charset="0"/>
              <a:cs typeface="Arial" pitchFamily="34" charset="0"/>
            </a:endParaRPr>
          </a:p>
        </p:txBody>
      </p:sp>
      <p:cxnSp>
        <p:nvCxnSpPr>
          <p:cNvPr id="36" name="Straight Arrow Connector 35"/>
          <p:cNvCxnSpPr>
            <a:cxnSpLocks noChangeAspect="1"/>
            <a:stCxn id="95" idx="3"/>
            <a:endCxn id="48" idx="0"/>
          </p:cNvCxnSpPr>
          <p:nvPr/>
        </p:nvCxnSpPr>
        <p:spPr>
          <a:xfrm flipH="1">
            <a:off x="3326415" y="2358416"/>
            <a:ext cx="1165088" cy="3023159"/>
          </a:xfrm>
          <a:prstGeom prst="straightConnector1">
            <a:avLst/>
          </a:prstGeom>
          <a:ln w="38100">
            <a:solidFill>
              <a:schemeClr val="accent2"/>
            </a:solidFill>
            <a:tailEnd type="arrow"/>
          </a:ln>
        </p:spPr>
        <p:style>
          <a:lnRef idx="1">
            <a:schemeClr val="accent1"/>
          </a:lnRef>
          <a:fillRef idx="0">
            <a:schemeClr val="accent1"/>
          </a:fillRef>
          <a:effectRef idx="0">
            <a:schemeClr val="accent1"/>
          </a:effectRef>
          <a:fontRef idx="minor">
            <a:schemeClr val="tx1"/>
          </a:fontRef>
        </p:style>
      </p:cxnSp>
      <p:sp>
        <p:nvSpPr>
          <p:cNvPr id="10" name="AutoShape 20"/>
          <p:cNvSpPr>
            <a:spLocks noChangeAspect="1" noChangeArrowheads="1"/>
          </p:cNvSpPr>
          <p:nvPr/>
        </p:nvSpPr>
        <p:spPr bwMode="auto">
          <a:xfrm>
            <a:off x="4811413" y="5366179"/>
            <a:ext cx="1447629" cy="946560"/>
          </a:xfrm>
          <a:prstGeom prst="can">
            <a:avLst>
              <a:gd name="adj" fmla="val 25000"/>
            </a:avLst>
          </a:prstGeom>
          <a:solidFill>
            <a:srgbClr val="99CC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GB" sz="700"/>
          </a:p>
        </p:txBody>
      </p:sp>
      <p:sp>
        <p:nvSpPr>
          <p:cNvPr id="11" name="Text Box 13"/>
          <p:cNvSpPr txBox="1">
            <a:spLocks noChangeAspect="1" noChangeArrowheads="1"/>
          </p:cNvSpPr>
          <p:nvPr/>
        </p:nvSpPr>
        <p:spPr bwMode="auto">
          <a:xfrm>
            <a:off x="4811412" y="5573964"/>
            <a:ext cx="1434930" cy="620456"/>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lgn="ctr"/>
            <a:r>
              <a:rPr lang="en-US" sz="1800" b="0" dirty="0" smtClean="0">
                <a:latin typeface="Arial" pitchFamily="34" charset="0"/>
                <a:ea typeface="Times New Roman" pitchFamily="18" charset="0"/>
                <a:cs typeface="Arial" pitchFamily="34" charset="0"/>
              </a:rPr>
              <a:t>Mon</a:t>
            </a:r>
            <a:r>
              <a:rPr lang="en-US" sz="1800" b="0" dirty="0" smtClean="0">
                <a:latin typeface="Arial" pitchFamily="34" charset="0"/>
                <a:ea typeface="Times New Roman" pitchFamily="18" charset="0"/>
                <a:cs typeface="Arial" pitchFamily="34" charset="0"/>
                <a:sym typeface="Wingdings" pitchFamily="2" charset="2"/>
              </a:rPr>
              <a:t>Ref1</a:t>
            </a:r>
            <a:endParaRPr lang="en-US" sz="1800" b="0" dirty="0" smtClean="0">
              <a:latin typeface="Arial" pitchFamily="34" charset="0"/>
              <a:ea typeface="Times New Roman" pitchFamily="18" charset="0"/>
              <a:cs typeface="Arial" pitchFamily="34" charset="0"/>
            </a:endParaRPr>
          </a:p>
        </p:txBody>
      </p:sp>
      <p:cxnSp>
        <p:nvCxnSpPr>
          <p:cNvPr id="12" name="Straight Arrow Connector 11"/>
          <p:cNvCxnSpPr>
            <a:cxnSpLocks noChangeAspect="1"/>
            <a:endCxn id="11" idx="1"/>
          </p:cNvCxnSpPr>
          <p:nvPr/>
        </p:nvCxnSpPr>
        <p:spPr>
          <a:xfrm>
            <a:off x="4043880" y="5712902"/>
            <a:ext cx="767532" cy="171290"/>
          </a:xfrm>
          <a:prstGeom prst="straightConnector1">
            <a:avLst/>
          </a:prstGeom>
          <a:ln w="38100">
            <a:solidFill>
              <a:schemeClr val="accent2"/>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3155324" y="274638"/>
            <a:ext cx="5531476" cy="1143000"/>
          </a:xfrm>
        </p:spPr>
        <p:txBody>
          <a:bodyPr/>
          <a:lstStyle/>
          <a:p>
            <a:r>
              <a:rPr lang="en-GB" sz="3600" dirty="0" smtClean="0"/>
              <a:t>Scope of Prime Corrections</a:t>
            </a:r>
            <a:endParaRPr lang="en-GB" sz="3600" dirty="0"/>
          </a:p>
        </p:txBody>
      </p:sp>
      <p:sp>
        <p:nvSpPr>
          <p:cNvPr id="3" name="Content Placeholder 2"/>
          <p:cNvSpPr>
            <a:spLocks noGrp="1"/>
          </p:cNvSpPr>
          <p:nvPr>
            <p:ph idx="1"/>
          </p:nvPr>
        </p:nvSpPr>
        <p:spPr/>
        <p:txBody>
          <a:bodyPr/>
          <a:lstStyle/>
          <a:p>
            <a:r>
              <a:rPr lang="en-IE" sz="1400" dirty="0" smtClean="0"/>
              <a:t>In the future the concept could be extended to obtain SI traceability if such a reference instrument becomes available - either using the double difference of GSICS Corrections, or by applying the SRFs to direct differences of hyperspectral instruments obtained by SNOs.</a:t>
            </a:r>
          </a:p>
          <a:p>
            <a:r>
              <a:rPr lang="en-IE" sz="1400" dirty="0" smtClean="0"/>
              <a:t>It was pointed out that after the overlap period, the traceability chain is strictly broken. This means we need to characterise the uncertainty growth - particularly in the case where there is a significant trend in the references' double differences.</a:t>
            </a:r>
          </a:p>
          <a:p>
            <a:r>
              <a:rPr lang="en-IE" sz="1400" dirty="0" smtClean="0"/>
              <a:t>The necessary </a:t>
            </a:r>
            <a:r>
              <a:rPr lang="en-IE" sz="1400" dirty="0" err="1" smtClean="0"/>
              <a:t>stationarity</a:t>
            </a:r>
            <a:r>
              <a:rPr lang="en-IE" sz="1400" dirty="0" smtClean="0"/>
              <a:t> tests should be applied to time series of double differences of GSICS Corrections using AIRS and IASI. [Masaya Takahashi (JMA) plans to investigate this.] They could also be applied to time series of IASI-A/B double differences after applying synthetic jumps.</a:t>
            </a:r>
          </a:p>
          <a:p>
            <a:r>
              <a:rPr lang="en-IE" sz="1400" dirty="0" smtClean="0"/>
              <a:t>We also discussed applying the concept to blend results from different inter-calibration methods (e.g. for GEO-LEO VIS products). It was noted that in general the uncertainty of the blended product could be larger than that of the best method, if the methods are applicable to different scenes, as this could cause them to underestimate the uncertainty when applying their results to more general scenes.</a:t>
            </a:r>
          </a:p>
          <a:p>
            <a:r>
              <a:rPr lang="en-IE" sz="1400" dirty="0" smtClean="0"/>
              <a:t>Rob Roebeling delivered Viju John's presentation on the impact for Archive Re-Calibration products. This analysis will need to account for diurnal variations in the geostationary imagers' calibration. It was greatly appreciated that NOAA (Manik Bali) plans to investigate this for both GOES and Meteosat imagers.</a:t>
            </a:r>
          </a:p>
          <a:p>
            <a:r>
              <a:rPr lang="en-IE" sz="1400" dirty="0" smtClean="0"/>
              <a:t>Masaya Takahashi (JMA) proposed changes to the content of the </a:t>
            </a:r>
            <a:r>
              <a:rPr lang="en-IE" sz="1400" dirty="0" err="1" smtClean="0"/>
              <a:t>netCDF</a:t>
            </a:r>
            <a:r>
              <a:rPr lang="en-IE" sz="1400" dirty="0" smtClean="0"/>
              <a:t> files and GSICS servers to accommodate the changes proposed above. Masaya's recommended solutions were approved in principle, but the details will be discussed further by email.</a:t>
            </a:r>
          </a:p>
        </p:txBody>
      </p:sp>
      <p:sp>
        <p:nvSpPr>
          <p:cNvPr id="4" name="Slide Number Placeholder 3"/>
          <p:cNvSpPr>
            <a:spLocks noGrp="1"/>
          </p:cNvSpPr>
          <p:nvPr>
            <p:ph type="sldNum" sz="quarter" idx="10"/>
          </p:nvPr>
        </p:nvSpPr>
        <p:spPr/>
        <p:txBody>
          <a:bodyPr/>
          <a:lstStyle/>
          <a:p>
            <a:pPr>
              <a:defRPr/>
            </a:pPr>
            <a:fld id="{DA28AC38-E0E8-49D7-B2FE-71FD7C42C09E}" type="slidenum">
              <a:rPr lang="en-US" smtClean="0"/>
              <a:pPr>
                <a:defRPr/>
              </a:pPr>
              <a:t>6</a:t>
            </a:fld>
            <a:endParaRPr lang="en-US"/>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55324" y="274638"/>
            <a:ext cx="5531476" cy="1143000"/>
          </a:xfrm>
        </p:spPr>
        <p:txBody>
          <a:bodyPr/>
          <a:lstStyle/>
          <a:p>
            <a:r>
              <a:rPr lang="en-GB" sz="3600" dirty="0" smtClean="0"/>
              <a:t>Aims of Near-Real-Time Corrections</a:t>
            </a:r>
            <a:endParaRPr lang="en-GB" sz="3600" dirty="0"/>
          </a:p>
        </p:txBody>
      </p:sp>
      <p:sp>
        <p:nvSpPr>
          <p:cNvPr id="3" name="Content Placeholder 2"/>
          <p:cNvSpPr>
            <a:spLocks noGrp="1"/>
          </p:cNvSpPr>
          <p:nvPr>
            <p:ph idx="1"/>
          </p:nvPr>
        </p:nvSpPr>
        <p:spPr/>
        <p:txBody>
          <a:bodyPr/>
          <a:lstStyle/>
          <a:p>
            <a:r>
              <a:rPr lang="en-IE" sz="1800" dirty="0" smtClean="0"/>
              <a:t>Provide users with </a:t>
            </a:r>
            <a:r>
              <a:rPr lang="en-IE" sz="1800" i="1" dirty="0" smtClean="0"/>
              <a:t>best estimate </a:t>
            </a:r>
            <a:r>
              <a:rPr lang="en-IE" sz="1800" dirty="0" smtClean="0"/>
              <a:t>of the current calibration </a:t>
            </a:r>
          </a:p>
          <a:p>
            <a:pPr lvl="1"/>
            <a:r>
              <a:rPr lang="en-IE" sz="1400" dirty="0" smtClean="0"/>
              <a:t>of the monitored instruments</a:t>
            </a:r>
          </a:p>
          <a:p>
            <a:pPr lvl="1"/>
            <a:r>
              <a:rPr lang="en-IE" sz="1400" dirty="0" smtClean="0"/>
              <a:t>To make consistent with reference instrument*</a:t>
            </a:r>
          </a:p>
          <a:p>
            <a:r>
              <a:rPr lang="en-IE" sz="1800" dirty="0" smtClean="0"/>
              <a:t>Based on data from recent period (e.g. 2 weeks for GEO-LEO IR)</a:t>
            </a:r>
          </a:p>
          <a:p>
            <a:pPr lvl="1"/>
            <a:r>
              <a:rPr lang="en-IE" sz="1400" dirty="0" smtClean="0"/>
              <a:t>Asymmetric</a:t>
            </a:r>
          </a:p>
          <a:p>
            <a:pPr lvl="1"/>
            <a:r>
              <a:rPr lang="en-IE" sz="1400" dirty="0" smtClean="0"/>
              <a:t>Short lead-time</a:t>
            </a:r>
          </a:p>
          <a:p>
            <a:r>
              <a:rPr lang="en-IE" sz="1800" dirty="0" smtClean="0"/>
              <a:t>For Real-Time applications</a:t>
            </a:r>
          </a:p>
          <a:p>
            <a:pPr lvl="1"/>
            <a:r>
              <a:rPr lang="en-IE" sz="1400" dirty="0" smtClean="0"/>
              <a:t>Incorporation into L2 processing algorithms</a:t>
            </a:r>
          </a:p>
          <a:p>
            <a:pPr lvl="1"/>
            <a:r>
              <a:rPr lang="en-IE" sz="1400" dirty="0" smtClean="0"/>
              <a:t>Alternative calibration coefficients in header</a:t>
            </a:r>
            <a:endParaRPr lang="en-IE" sz="1400" dirty="0" smtClean="0"/>
          </a:p>
          <a:p>
            <a:pPr lvl="1"/>
            <a:endParaRPr lang="en-IE" sz="1400" dirty="0" smtClean="0"/>
          </a:p>
          <a:p>
            <a:pPr>
              <a:buNone/>
            </a:pPr>
            <a:r>
              <a:rPr lang="en-IE" sz="1800" i="1" dirty="0" smtClean="0"/>
              <a:t>* But which reference instrument?</a:t>
            </a:r>
          </a:p>
          <a:p>
            <a:endParaRPr lang="en-IE" sz="1800" i="1" dirty="0" smtClean="0"/>
          </a:p>
        </p:txBody>
      </p:sp>
      <p:sp>
        <p:nvSpPr>
          <p:cNvPr id="4" name="Slide Number Placeholder 3"/>
          <p:cNvSpPr>
            <a:spLocks noGrp="1"/>
          </p:cNvSpPr>
          <p:nvPr>
            <p:ph type="sldNum" sz="quarter" idx="10"/>
          </p:nvPr>
        </p:nvSpPr>
        <p:spPr/>
        <p:txBody>
          <a:bodyPr/>
          <a:lstStyle/>
          <a:p>
            <a:pPr>
              <a:defRPr/>
            </a:pPr>
            <a:fld id="{DA28AC38-E0E8-49D7-B2FE-71FD7C42C09E}" type="slidenum">
              <a:rPr lang="en-US" smtClean="0"/>
              <a:pPr>
                <a:defRPr/>
              </a:pPr>
              <a:t>7</a:t>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55324" y="274638"/>
            <a:ext cx="5531476" cy="1143000"/>
          </a:xfrm>
        </p:spPr>
        <p:txBody>
          <a:bodyPr/>
          <a:lstStyle/>
          <a:p>
            <a:r>
              <a:rPr lang="en-IE" sz="3600" dirty="0" smtClean="0"/>
              <a:t>Which </a:t>
            </a:r>
            <a:r>
              <a:rPr lang="en-IE" sz="3600" dirty="0" smtClean="0"/>
              <a:t>reference instrument?</a:t>
            </a:r>
            <a:endParaRPr lang="en-IE" sz="3600" dirty="0" smtClean="0"/>
          </a:p>
        </p:txBody>
      </p:sp>
      <p:sp>
        <p:nvSpPr>
          <p:cNvPr id="3" name="Content Placeholder 2"/>
          <p:cNvSpPr>
            <a:spLocks noGrp="1"/>
          </p:cNvSpPr>
          <p:nvPr>
            <p:ph idx="1"/>
          </p:nvPr>
        </p:nvSpPr>
        <p:spPr/>
        <p:txBody>
          <a:bodyPr/>
          <a:lstStyle/>
          <a:p>
            <a:pPr>
              <a:buNone/>
            </a:pPr>
            <a:r>
              <a:rPr lang="en-IE" sz="1800" i="1" dirty="0" smtClean="0"/>
              <a:t>* But which reference instrument?</a:t>
            </a:r>
          </a:p>
          <a:p>
            <a:r>
              <a:rPr lang="en-IE" sz="1800" dirty="0" smtClean="0"/>
              <a:t>The Primary Reference for each spectral band?</a:t>
            </a:r>
          </a:p>
          <a:p>
            <a:r>
              <a:rPr lang="en-IE" sz="1800" dirty="0" smtClean="0"/>
              <a:t>One current (contemporary) reference instrument?</a:t>
            </a:r>
          </a:p>
          <a:p>
            <a:pPr lvl="1"/>
            <a:r>
              <a:rPr lang="en-IE" sz="1400" dirty="0" smtClean="0"/>
              <a:t>Which?</a:t>
            </a:r>
          </a:p>
          <a:p>
            <a:endParaRPr lang="en-IE" sz="1800" dirty="0" smtClean="0"/>
          </a:p>
          <a:p>
            <a:pPr>
              <a:buNone/>
            </a:pPr>
            <a:r>
              <a:rPr lang="en-IE" sz="1800" dirty="0" smtClean="0"/>
              <a:t>Q: Are the following important for NRT applications?</a:t>
            </a:r>
          </a:p>
          <a:p>
            <a:pPr>
              <a:buFont typeface="+mj-lt"/>
              <a:buAutoNum type="arabicPeriod"/>
            </a:pPr>
            <a:r>
              <a:rPr lang="en-IE" sz="1800" dirty="0" smtClean="0"/>
              <a:t>Temporal consistency</a:t>
            </a:r>
          </a:p>
          <a:p>
            <a:pPr marL="800100" lvl="1" indent="-342900"/>
            <a:r>
              <a:rPr lang="en-IE" sz="1400" dirty="0" smtClean="0"/>
              <a:t>No jumps at change of reference instrument</a:t>
            </a:r>
          </a:p>
          <a:p>
            <a:pPr>
              <a:buFont typeface="+mj-lt"/>
              <a:buAutoNum type="arabicPeriod"/>
            </a:pPr>
            <a:r>
              <a:rPr lang="en-IE" sz="1800" dirty="0" smtClean="0"/>
              <a:t>Simplicity of implementation</a:t>
            </a:r>
          </a:p>
          <a:p>
            <a:pPr marL="800100" lvl="1" indent="-342900"/>
            <a:r>
              <a:rPr lang="en-IE" sz="1400" dirty="0" smtClean="0"/>
              <a:t>Don’t need to read multiple files</a:t>
            </a:r>
          </a:p>
          <a:p>
            <a:pPr>
              <a:buFont typeface="+mj-lt"/>
              <a:buAutoNum type="arabicPeriod"/>
            </a:pPr>
            <a:r>
              <a:rPr lang="en-IE" sz="1800" dirty="0" smtClean="0"/>
              <a:t>Low calibration noise</a:t>
            </a:r>
          </a:p>
          <a:p>
            <a:endParaRPr lang="en-IE" sz="1800" dirty="0" smtClean="0"/>
          </a:p>
          <a:p>
            <a:r>
              <a:rPr lang="en-IE" sz="1800" dirty="0" smtClean="0"/>
              <a:t>If 1 and 2, then we should consider generating Prime NRTCs</a:t>
            </a:r>
            <a:endParaRPr lang="en-IE" sz="1800" dirty="0" smtClean="0"/>
          </a:p>
        </p:txBody>
      </p:sp>
      <p:sp>
        <p:nvSpPr>
          <p:cNvPr id="4" name="Slide Number Placeholder 3"/>
          <p:cNvSpPr>
            <a:spLocks noGrp="1"/>
          </p:cNvSpPr>
          <p:nvPr>
            <p:ph type="sldNum" sz="quarter" idx="10"/>
          </p:nvPr>
        </p:nvSpPr>
        <p:spPr/>
        <p:txBody>
          <a:bodyPr/>
          <a:lstStyle/>
          <a:p>
            <a:pPr>
              <a:defRPr/>
            </a:pPr>
            <a:fld id="{DA28AC38-E0E8-49D7-B2FE-71FD7C42C09E}" type="slidenum">
              <a:rPr lang="en-US" smtClean="0"/>
              <a:pPr>
                <a:defRPr/>
              </a:pPr>
              <a:t>8</a:t>
            </a:fld>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55324" y="274638"/>
            <a:ext cx="5531476" cy="1143000"/>
          </a:xfrm>
        </p:spPr>
        <p:txBody>
          <a:bodyPr/>
          <a:lstStyle/>
          <a:p>
            <a:r>
              <a:rPr lang="en-IE" sz="3600" dirty="0" smtClean="0"/>
              <a:t>Do we still need RACs?</a:t>
            </a:r>
            <a:endParaRPr lang="en-IE" sz="3600" dirty="0" smtClean="0"/>
          </a:p>
        </p:txBody>
      </p:sp>
      <p:sp>
        <p:nvSpPr>
          <p:cNvPr id="3" name="Content Placeholder 2"/>
          <p:cNvSpPr>
            <a:spLocks noGrp="1"/>
          </p:cNvSpPr>
          <p:nvPr>
            <p:ph idx="1"/>
          </p:nvPr>
        </p:nvSpPr>
        <p:spPr/>
        <p:txBody>
          <a:bodyPr/>
          <a:lstStyle/>
          <a:p>
            <a:pPr>
              <a:buNone/>
            </a:pPr>
            <a:r>
              <a:rPr lang="en-IE" sz="1800" dirty="0" smtClean="0"/>
              <a:t>What is the aim of Re-Analysis Corrections?</a:t>
            </a:r>
          </a:p>
          <a:p>
            <a:r>
              <a:rPr lang="en-IE" sz="1800" dirty="0" smtClean="0"/>
              <a:t>Provide users with </a:t>
            </a:r>
            <a:r>
              <a:rPr lang="en-IE" sz="1800" i="1" dirty="0" smtClean="0"/>
              <a:t>best estimate </a:t>
            </a:r>
            <a:r>
              <a:rPr lang="en-IE" sz="1800" dirty="0" smtClean="0"/>
              <a:t>of the </a:t>
            </a:r>
            <a:r>
              <a:rPr lang="en-IE" sz="1800" dirty="0" smtClean="0"/>
              <a:t>calibration of historic data</a:t>
            </a:r>
            <a:endParaRPr lang="en-IE" sz="1800" dirty="0" smtClean="0"/>
          </a:p>
          <a:p>
            <a:pPr lvl="1"/>
            <a:r>
              <a:rPr lang="en-IE" sz="1400" dirty="0" smtClean="0"/>
              <a:t>of the monitored instruments</a:t>
            </a:r>
          </a:p>
          <a:p>
            <a:pPr lvl="1"/>
            <a:r>
              <a:rPr lang="en-IE" sz="1400" dirty="0" smtClean="0"/>
              <a:t>To make consistent with reference </a:t>
            </a:r>
            <a:r>
              <a:rPr lang="en-IE" sz="1400" dirty="0" smtClean="0"/>
              <a:t>instrument</a:t>
            </a:r>
            <a:endParaRPr lang="en-IE" sz="1400" dirty="0" smtClean="0"/>
          </a:p>
          <a:p>
            <a:r>
              <a:rPr lang="en-IE" sz="1800" dirty="0" smtClean="0"/>
              <a:t>Based on data from recent period (e.g. 4 weeks for GEO-LEO IR)</a:t>
            </a:r>
          </a:p>
          <a:p>
            <a:pPr lvl="1"/>
            <a:r>
              <a:rPr lang="en-IE" sz="1400" dirty="0" smtClean="0"/>
              <a:t>Symmetric</a:t>
            </a:r>
          </a:p>
          <a:p>
            <a:pPr lvl="1"/>
            <a:r>
              <a:rPr lang="en-IE" sz="1400" dirty="0" smtClean="0"/>
              <a:t>Longer lead-time</a:t>
            </a:r>
          </a:p>
          <a:p>
            <a:r>
              <a:rPr lang="en-IE" sz="1800" dirty="0" smtClean="0"/>
              <a:t>For Retrospective re-analysis</a:t>
            </a:r>
            <a:endParaRPr lang="en-IE" sz="1800" dirty="0" smtClean="0"/>
          </a:p>
          <a:p>
            <a:pPr lvl="1"/>
            <a:r>
              <a:rPr lang="en-IE" sz="1400" dirty="0" smtClean="0"/>
              <a:t>Case studies</a:t>
            </a:r>
            <a:endParaRPr lang="en-IE" sz="1400" dirty="0" smtClean="0"/>
          </a:p>
          <a:p>
            <a:pPr lvl="1"/>
            <a:r>
              <a:rPr lang="en-IE" sz="1400" dirty="0" smtClean="0">
                <a:solidFill>
                  <a:srgbClr val="FF0000"/>
                </a:solidFill>
              </a:rPr>
              <a:t>To build FCDRs by combining multiple monitored instruments (need Prime Corrections)?</a:t>
            </a:r>
          </a:p>
          <a:p>
            <a:pPr lvl="1"/>
            <a:r>
              <a:rPr lang="en-IE" sz="1400" dirty="0" smtClean="0">
                <a:solidFill>
                  <a:srgbClr val="FF0000"/>
                </a:solidFill>
              </a:rPr>
              <a:t>What else?</a:t>
            </a:r>
          </a:p>
          <a:p>
            <a:pPr lvl="1"/>
            <a:endParaRPr lang="en-IE" sz="1400" dirty="0" smtClean="0"/>
          </a:p>
          <a:p>
            <a:r>
              <a:rPr lang="en-IE" sz="1800" dirty="0" smtClean="0"/>
              <a:t>Or do we need something like </a:t>
            </a:r>
            <a:r>
              <a:rPr lang="en-IE" sz="1800" i="1" dirty="0" smtClean="0"/>
              <a:t>Archive Re-Calibration </a:t>
            </a:r>
            <a:r>
              <a:rPr lang="en-IE" sz="1800" dirty="0" smtClean="0"/>
              <a:t>products?</a:t>
            </a:r>
          </a:p>
          <a:p>
            <a:pPr lvl="1"/>
            <a:r>
              <a:rPr lang="en-IE" sz="1400" dirty="0" smtClean="0"/>
              <a:t>Closer to FCDRs</a:t>
            </a:r>
          </a:p>
          <a:p>
            <a:pPr lvl="1"/>
            <a:endParaRPr lang="en-US" sz="1400" dirty="0" smtClean="0"/>
          </a:p>
          <a:p>
            <a:pPr lvl="1"/>
            <a:endParaRPr lang="en-IE" sz="1400" dirty="0" smtClean="0"/>
          </a:p>
          <a:p>
            <a:pPr lvl="1"/>
            <a:endParaRPr lang="en-IE" sz="1400" dirty="0" smtClean="0"/>
          </a:p>
          <a:p>
            <a:pPr lvl="1"/>
            <a:endParaRPr lang="en-IE" sz="1400" dirty="0" smtClean="0"/>
          </a:p>
        </p:txBody>
      </p:sp>
      <p:sp>
        <p:nvSpPr>
          <p:cNvPr id="4" name="Slide Number Placeholder 3"/>
          <p:cNvSpPr>
            <a:spLocks noGrp="1"/>
          </p:cNvSpPr>
          <p:nvPr>
            <p:ph type="sldNum" sz="quarter" idx="10"/>
          </p:nvPr>
        </p:nvSpPr>
        <p:spPr/>
        <p:txBody>
          <a:bodyPr/>
          <a:lstStyle/>
          <a:p>
            <a:pPr>
              <a:defRPr/>
            </a:pPr>
            <a:fld id="{DA28AC38-E0E8-49D7-B2FE-71FD7C42C09E}" type="slidenum">
              <a:rPr lang="en-US" smtClean="0"/>
              <a:pPr>
                <a:defRPr/>
              </a:pPr>
              <a:t>9</a:t>
            </a:fld>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31259</TotalTime>
  <Words>791</Words>
  <Application>Microsoft Office PowerPoint</Application>
  <PresentationFormat>On-screen Show (4:3)</PresentationFormat>
  <Paragraphs>124</Paragraphs>
  <Slides>10</Slides>
  <Notes>1</Notes>
  <HiddenSlides>1</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Default Design</vt:lpstr>
      <vt:lpstr>Do we need to generate Prime GSICS NRTCs?</vt:lpstr>
      <vt:lpstr>Overview &amp; Purpose of the Presentation</vt:lpstr>
      <vt:lpstr>New Prime GSICS Corrections</vt:lpstr>
      <vt:lpstr>Correcting the Corrections  and Blending References</vt:lpstr>
      <vt:lpstr>Users’ Application of Prime GSICS Correction</vt:lpstr>
      <vt:lpstr>Scope of Prime Corrections</vt:lpstr>
      <vt:lpstr>Aims of Near-Real-Time Corrections</vt:lpstr>
      <vt:lpstr>Which reference instrument?</vt:lpstr>
      <vt:lpstr>Do we still need RACs?</vt:lpstr>
      <vt:lpstr>Outstanding Issues with Prime GSICS Corrections</vt:lpstr>
    </vt:vector>
  </TitlesOfParts>
  <Company>NOAA / NESDIS / ORA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GSICS GEO-LEO ATBD</dc:title>
  <dc:subject>SPIE 2009 tALK</dc:subject>
  <dc:creator>Fred Wu</dc:creator>
  <cp:lastModifiedBy>Tim Hewison</cp:lastModifiedBy>
  <cp:revision>833</cp:revision>
  <dcterms:created xsi:type="dcterms:W3CDTF">2004-06-10T15:46:18Z</dcterms:created>
  <dcterms:modified xsi:type="dcterms:W3CDTF">2016-02-19T13:22:29Z</dcterms:modified>
</cp:coreProperties>
</file>