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589" r:id="rId2"/>
    <p:sldId id="590" r:id="rId3"/>
    <p:sldId id="591" r:id="rId4"/>
    <p:sldId id="593" r:id="rId5"/>
    <p:sldId id="594" r:id="rId6"/>
    <p:sldId id="595" r:id="rId7"/>
    <p:sldId id="598" r:id="rId8"/>
    <p:sldId id="599" r:id="rId9"/>
    <p:sldId id="602" r:id="rId10"/>
    <p:sldId id="603" r:id="rId11"/>
    <p:sldId id="605" r:id="rId12"/>
    <p:sldId id="606" r:id="rId13"/>
    <p:sldId id="607" r:id="rId14"/>
    <p:sldId id="608" r:id="rId15"/>
    <p:sldId id="609" r:id="rId16"/>
    <p:sldId id="615" r:id="rId17"/>
    <p:sldId id="616" r:id="rId18"/>
    <p:sldId id="618" r:id="rId19"/>
    <p:sldId id="619" r:id="rId20"/>
    <p:sldId id="625" r:id="rId21"/>
    <p:sldId id="627" r:id="rId22"/>
    <p:sldId id="610" r:id="rId23"/>
    <p:sldId id="611" r:id="rId24"/>
    <p:sldId id="612" r:id="rId25"/>
    <p:sldId id="613" r:id="rId26"/>
    <p:sldId id="614" r:id="rId27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205B"/>
    <a:srgbClr val="00B5E2"/>
    <a:srgbClr val="FE5000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0299" autoAdjust="0"/>
  </p:normalViewPr>
  <p:slideViewPr>
    <p:cSldViewPr snapToGrid="0">
      <p:cViewPr varScale="1">
        <p:scale>
          <a:sx n="62" d="100"/>
          <a:sy n="62" d="100"/>
        </p:scale>
        <p:origin x="-780" y="-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UMETSATLogo_hor_noTagline_gradient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025" y="6092825"/>
            <a:ext cx="25447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28464" y="6453336"/>
            <a:ext cx="7200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 smtClean="0">
                <a:solidFill>
                  <a:srgbClr val="002060"/>
                </a:solidFill>
                <a:latin typeface="BankGothic Md BT"/>
              </a:rPr>
              <a:t>GSICS UV Sub-group</a:t>
            </a:r>
            <a:r>
              <a:rPr lang="en-GB" sz="1100" b="1" baseline="0" dirty="0" smtClean="0">
                <a:solidFill>
                  <a:srgbClr val="002060"/>
                </a:solidFill>
                <a:latin typeface="BankGothic Md BT"/>
              </a:rPr>
              <a:t> Web-Meeting December </a:t>
            </a:r>
            <a:r>
              <a:rPr lang="en-GB" sz="1100" b="1" dirty="0" smtClean="0">
                <a:solidFill>
                  <a:srgbClr val="002060"/>
                </a:solidFill>
                <a:latin typeface="BankGothic Md BT"/>
              </a:rPr>
              <a:t>2014 </a:t>
            </a:r>
            <a:r>
              <a:rPr lang="en-GB" sz="1100" b="1" dirty="0">
                <a:solidFill>
                  <a:srgbClr val="002060"/>
                </a:solidFill>
                <a:latin typeface="BankGothic Md BT"/>
              </a:rPr>
              <a:t>	</a:t>
            </a:r>
            <a:r>
              <a:rPr lang="de-DE" sz="1100" b="1" dirty="0">
                <a:solidFill>
                  <a:srgbClr val="002060"/>
                </a:solidFill>
                <a:latin typeface="BankGothic Md BT"/>
              </a:rPr>
              <a:t>Slide: </a:t>
            </a:r>
            <a:fld id="{D2DDE2D0-36E2-4D3C-A9AF-713EED030A7F}" type="slidenum">
              <a:rPr lang="de-DE" sz="1100" b="1">
                <a:solidFill>
                  <a:srgbClr val="002060"/>
                </a:solidFill>
                <a:latin typeface="BankGothic Md B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100" b="1" dirty="0">
              <a:solidFill>
                <a:srgbClr val="002060"/>
              </a:solidFill>
              <a:latin typeface="BankGothic Md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1"/>
          <p:cNvSpPr>
            <a:spLocks noChangeArrowheads="1"/>
          </p:cNvSpPr>
          <p:nvPr userDrawn="1"/>
        </p:nvSpPr>
        <p:spPr bwMode="auto">
          <a:xfrm>
            <a:off x="627063" y="6652878"/>
            <a:ext cx="28501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GRWG/GDWG Annual Meeting Tsukuba 29 Feb – 4 Mar 2016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651513" y="3383176"/>
            <a:ext cx="5033838" cy="12921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hu-HU" sz="18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Rűdiger Lang, </a:t>
            </a:r>
            <a:r>
              <a:rPr lang="hu-HU" sz="1800" u="sng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Rose Munro</a:t>
            </a:r>
            <a:r>
              <a:rPr lang="hu-HU" sz="18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, Gabriele Poli, Antoine Lacan, Christian Retscher, Michael Grzegorski, Alexander Kokhanovsky, Rasmus Lindstrot, Richard Dyer and Ed Trollope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1103029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GSICS UV sub-group:</a:t>
            </a:r>
            <a:b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GOME-2 hyper-spectral radiances for calibration of AVHRR imager data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1052736"/>
            <a:ext cx="7200000" cy="5400000"/>
            <a:chOff x="0" y="1052736"/>
            <a:chExt cx="4806066" cy="3604550"/>
          </a:xfrm>
        </p:grpSpPr>
        <p:pic>
          <p:nvPicPr>
            <p:cNvPr id="323588" name="Picture 4" descr="H:\DESKTOP\ruedi\Documentation\AVHRR\400_AVHRR_GOME_AllCollocated_g2avhrr_scan_PPF500_20070624080417_200706240947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736"/>
              <a:ext cx="4806066" cy="360455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923506" y="2302052"/>
              <a:ext cx="427152" cy="225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2007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0" y="1052736"/>
            <a:ext cx="7200000" cy="5400000"/>
            <a:chOff x="5524791" y="880294"/>
            <a:chExt cx="4752528" cy="3564396"/>
          </a:xfrm>
        </p:grpSpPr>
        <p:pic>
          <p:nvPicPr>
            <p:cNvPr id="323589" name="Picture 5" descr="H:\DESKTOP\ruedi\Documentation\AVHRR\400_AVHRR_GOME_AllCollocated_g2avhrr_scan_PPF520_20090723092058_2009072309234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4791" y="880294"/>
              <a:ext cx="4752528" cy="356439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41573" y="2157779"/>
              <a:ext cx="422393" cy="223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2009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57256" y="1508760"/>
            <a:ext cx="2520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AVHRR channel 1 to GOME-2/Metop-A gain in </a:t>
            </a: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reflectance </a:t>
            </a:r>
            <a:r>
              <a:rPr lang="en-GB" sz="1600" dirty="0">
                <a:solidFill>
                  <a:srgbClr val="990099"/>
                </a:solidFill>
                <a:latin typeface="Helvetica" pitchFamily="34" charset="0"/>
              </a:rPr>
              <a:t>&gt;</a:t>
            </a: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10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(AVHRR &lt; GOME-2)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Results indicate that the gain has been quite stable from 2007 to 2011.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990099"/>
                </a:solidFill>
                <a:latin typeface="Helvetica" pitchFamily="34" charset="0"/>
              </a:rPr>
              <a:t>see GSICS Quarterly Newsletters, </a:t>
            </a:r>
            <a:r>
              <a:rPr lang="en-GB" sz="1400" b="1" dirty="0" err="1">
                <a:solidFill>
                  <a:srgbClr val="990099"/>
                </a:solidFill>
                <a:latin typeface="Helvetica" pitchFamily="34" charset="0"/>
              </a:rPr>
              <a:t>vol</a:t>
            </a:r>
            <a:r>
              <a:rPr lang="en-GB" sz="1400" b="1" dirty="0">
                <a:solidFill>
                  <a:srgbClr val="990099"/>
                </a:solidFill>
                <a:latin typeface="Helvetica" pitchFamily="34" charset="0"/>
              </a:rPr>
              <a:t> 5, number 3, </a:t>
            </a:r>
            <a:r>
              <a:rPr lang="en-GB" sz="1400" b="1" i="1" dirty="0">
                <a:solidFill>
                  <a:srgbClr val="990099"/>
                </a:solidFill>
                <a:latin typeface="Helvetica" pitchFamily="34" charset="0"/>
              </a:rPr>
              <a:t>Latter et 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1075" y="849656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 / AVHRR </a:t>
            </a:r>
            <a:r>
              <a:rPr lang="en-GB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AVHRR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1/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-A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0" y="1052736"/>
            <a:ext cx="7200000" cy="5400000"/>
            <a:chOff x="2360712" y="2924944"/>
            <a:chExt cx="4806066" cy="3604550"/>
          </a:xfrm>
        </p:grpSpPr>
        <p:pic>
          <p:nvPicPr>
            <p:cNvPr id="323586" name="Picture 2" descr="H:\DESKTOP\ruedi\Documentation\AVHRR\400_AVHRR_GOME_AllCollocated_g2avhrr_scan_PPF500_20110821091459_2011082109175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0712" y="2924944"/>
              <a:ext cx="4806066" cy="360455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82331" y="4172568"/>
              <a:ext cx="419576" cy="225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2011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257256" y="5508547"/>
            <a:ext cx="239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spatial aliasing accounted for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601075" y="834416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4" y="1052736"/>
            <a:ext cx="7199999" cy="5400000"/>
            <a:chOff x="344488" y="1124744"/>
            <a:chExt cx="7199999" cy="5400000"/>
          </a:xfrm>
        </p:grpSpPr>
        <p:pic>
          <p:nvPicPr>
            <p:cNvPr id="21" name="Picture 2" descr="S:\EPS GOME2\Meetings\GSICS\GSICS_Workshop_March14\Plots\AVHRR\400_AVHRR_GOME_AllCollocated_g2avhrr_scan_PPF530_CGS1_M02_20130405043258_2013040506145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488" y="1124744"/>
              <a:ext cx="7199999" cy="54000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871897" y="314621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2013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57256" y="1351228"/>
            <a:ext cx="25202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AVHRR channel 1 to GOME-2/Metop-A gain in </a:t>
            </a: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reflectance 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&lt;8%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(AVHRR &lt; GOME-2)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2011 - 2013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990099"/>
                </a:solidFill>
                <a:latin typeface="Helvetica" pitchFamily="34" charset="0"/>
              </a:rPr>
              <a:t>see GSICS Quarterly Newsletters, </a:t>
            </a:r>
            <a:r>
              <a:rPr lang="en-GB" sz="1400" b="1" dirty="0" err="1">
                <a:solidFill>
                  <a:srgbClr val="990099"/>
                </a:solidFill>
                <a:latin typeface="Helvetica" pitchFamily="34" charset="0"/>
              </a:rPr>
              <a:t>vol</a:t>
            </a:r>
            <a:r>
              <a:rPr lang="en-GB" sz="1400" b="1" dirty="0">
                <a:solidFill>
                  <a:srgbClr val="990099"/>
                </a:solidFill>
                <a:latin typeface="Helvetica" pitchFamily="34" charset="0"/>
              </a:rPr>
              <a:t> 5, number 3, </a:t>
            </a:r>
            <a:r>
              <a:rPr lang="en-GB" sz="1400" b="1" i="1" dirty="0">
                <a:solidFill>
                  <a:srgbClr val="990099"/>
                </a:solidFill>
                <a:latin typeface="Helvetica" pitchFamily="34" charset="0"/>
              </a:rPr>
              <a:t>Latter et 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 / AVHRR </a:t>
            </a:r>
            <a:r>
              <a:rPr lang="en-GB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AVHRR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1/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-A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256" y="5508547"/>
            <a:ext cx="239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spatial aliasing accounted for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01075" y="845006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038" y="88188"/>
            <a:ext cx="892943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itchFamily="34" charset="0"/>
              </a:rPr>
              <a:t>Sahara </a:t>
            </a:r>
            <a:r>
              <a:rPr lang="en-GB" sz="2000" dirty="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Reflectance </a:t>
            </a:r>
            <a:r>
              <a:rPr lang="en-GB" dirty="0">
                <a:solidFill>
                  <a:srgbClr val="FFFFFF"/>
                </a:solidFill>
                <a:latin typeface="Arial" pitchFamily="34" charset="0"/>
              </a:rPr>
              <a:t>Degradation / AVHRR ch1-domain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3717" y="2793339"/>
            <a:ext cx="2007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Reflectance</a:t>
            </a:r>
            <a:endParaRPr lang="en-GB" sz="1600" b="1" dirty="0">
              <a:solidFill>
                <a:srgbClr val="1C1C1C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1C1C1C"/>
                </a:solidFill>
                <a:latin typeface="Helvetica" pitchFamily="34" charset="0"/>
              </a:rPr>
              <a:t>Degradation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0000"/>
                </a:solidFill>
                <a:latin typeface="Helvetica" pitchFamily="34" charset="0"/>
              </a:rPr>
              <a:t>600 nm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B050"/>
                </a:solidFill>
                <a:latin typeface="Helvetica" pitchFamily="34" charset="0"/>
              </a:rPr>
              <a:t>640 nm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1E59">
                    <a:lumMod val="50000"/>
                    <a:lumOff val="50000"/>
                  </a:srgbClr>
                </a:solidFill>
                <a:latin typeface="Helvetica" pitchFamily="34" charset="0"/>
              </a:rPr>
              <a:t>680 nm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>
                <a:solidFill>
                  <a:srgbClr val="990099"/>
                </a:solidFill>
                <a:latin typeface="Helvetica" pitchFamily="34" charset="0"/>
              </a:rPr>
              <a:t>Average over all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>
                <a:solidFill>
                  <a:srgbClr val="990099"/>
                </a:solidFill>
                <a:latin typeface="Helvetica" pitchFamily="34" charset="0"/>
              </a:rPr>
              <a:t>GOME-2 viewing angles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208898" name="Picture 2" descr="C:\Users\Lang\AppData\Roaming\Ipswitch\WS_FTP\storage\50_DegStudy_Version1A_Refl_nonnorm_600_640_680__TimeSeriesReflectivityegradation_perWav_AVHRRCH1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1060676"/>
            <a:ext cx="7200000" cy="5400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5529064" y="2852936"/>
            <a:ext cx="504056" cy="30243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00" b="1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930" y="17301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R2 campaign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Jan 2007– Jan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OPS phase (same PPF 5.3)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Jan 2012 – Oct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01075" y="845962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892943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srgbClr val="FFFFFF"/>
                </a:solidFill>
                <a:latin typeface="Arial" pitchFamily="34" charset="0"/>
              </a:rPr>
              <a:t>Sahara – </a:t>
            </a: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</a:rPr>
              <a:t>Reflectance 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</a:rPr>
              <a:t>Degradation / AVHRR ch1-domain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7866" y="2276872"/>
            <a:ext cx="2007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Reflectance </a:t>
            </a:r>
            <a:endParaRPr lang="en-GB" sz="1600" b="1" dirty="0">
              <a:solidFill>
                <a:srgbClr val="1C1C1C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1C1C1C"/>
                </a:solidFill>
                <a:latin typeface="Helvetica" pitchFamily="34" charset="0"/>
              </a:rPr>
              <a:t>Degradation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1C1C1C"/>
                </a:solidFill>
                <a:latin typeface="Helvetica" pitchFamily="34" charset="0"/>
              </a:rPr>
              <a:t>640 nm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>
                <a:solidFill>
                  <a:srgbClr val="990099"/>
                </a:solidFill>
                <a:latin typeface="Helvetica" pitchFamily="34" charset="0"/>
              </a:rPr>
              <a:t>Over all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>
                <a:solidFill>
                  <a:srgbClr val="990099"/>
                </a:solidFill>
                <a:latin typeface="Helvetica" pitchFamily="34" charset="0"/>
              </a:rPr>
              <a:t>GOME-2 viewing angles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1C1C1C"/>
                </a:solidFill>
                <a:latin typeface="Helvetica" pitchFamily="34" charset="0"/>
              </a:rPr>
              <a:t>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0000"/>
                </a:solidFill>
                <a:latin typeface="Helvetica" pitchFamily="34" charset="0"/>
              </a:rPr>
              <a:t>2008/02/01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B050"/>
                </a:solidFill>
                <a:latin typeface="Helvetica" pitchFamily="34" charset="0"/>
              </a:rPr>
              <a:t>2009/10/01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2011/12/01</a:t>
            </a:r>
          </a:p>
        </p:txBody>
      </p:sp>
      <p:pic>
        <p:nvPicPr>
          <p:cNvPr id="209922" name="Picture 2" descr="S:\EPS GOME2\Meetings\GSAG\GSAG50\Plots\120_InstThroughAvgEarthM02_R2_OPS_nonnorm_DegModVersion1A__NormFitCoeffOverViewingPosition_Wav640nm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268760"/>
            <a:ext cx="6624737" cy="49685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329264" y="11967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R2 campaign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Jan 2007– Jan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OPS phase (same PPF 5.3)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Jan 2012 – Oct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EPS GOME2\Meetings\GSICS\GSICS_Workshop_March14\Plots\AVHRR\400_AVHRR_GOME_AllCollocated_g2avhrr_scan_PPF530_CGS1_M02_WithCorr_20130405043258_2013040506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7200000" cy="540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01075" y="841042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7256" y="1351241"/>
            <a:ext cx="25202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AVHRR channel 1 to GOME-2/Metop-A gain in </a:t>
            </a: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reflectance 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&lt;8%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(AVHRR &lt; GOME-2)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2013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0000"/>
                </a:solidFill>
                <a:latin typeface="Helvetica" pitchFamily="34" charset="0"/>
              </a:rPr>
              <a:t>Corrected /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Un-corrected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rgbClr val="990099"/>
                </a:solidFill>
                <a:latin typeface="Helvetica" pitchFamily="34" charset="0"/>
              </a:rPr>
              <a:t>see GSICS Quarterly Newsletters, </a:t>
            </a:r>
            <a:r>
              <a:rPr lang="en-GB" sz="1100" b="1" dirty="0" err="1">
                <a:solidFill>
                  <a:srgbClr val="990099"/>
                </a:solidFill>
                <a:latin typeface="Helvetica" pitchFamily="34" charset="0"/>
              </a:rPr>
              <a:t>vol</a:t>
            </a:r>
            <a:r>
              <a:rPr lang="en-GB" sz="1100" b="1" dirty="0">
                <a:solidFill>
                  <a:srgbClr val="990099"/>
                </a:solidFill>
                <a:latin typeface="Helvetica" pitchFamily="34" charset="0"/>
              </a:rPr>
              <a:t> 5, number 3, </a:t>
            </a:r>
            <a:r>
              <a:rPr lang="en-GB" sz="1100" b="1" i="1" dirty="0">
                <a:solidFill>
                  <a:srgbClr val="990099"/>
                </a:solidFill>
                <a:latin typeface="Helvetica" pitchFamily="34" charset="0"/>
              </a:rPr>
              <a:t>Latter et 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GOME-2/AVHRR </a:t>
            </a:r>
            <a:r>
              <a:rPr lang="en-GB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AVHRR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1/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-A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256" y="5508547"/>
            <a:ext cx="239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spatial aliasing accounted for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7423" y="307421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EPS GOME2\Meetings\GSICS\GSICS_Workshop_March14\Plots\AVHRR\402_AVHRR_GOME_AllCollocatedWithCorr_g2avhrr_scan_PPF530_CGS1_M02_WithCorr_20130405043258_2013040506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" y="1196752"/>
            <a:ext cx="7199999" cy="540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01075" y="849656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7256" y="1351241"/>
            <a:ext cx="25202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AVHRR channel 1 to GOME-2/Metop-A gain in </a:t>
            </a: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reflectance 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&lt;8%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(AVHRR &lt; GOME-2)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2013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0000"/>
                </a:solidFill>
                <a:latin typeface="Helvetica" pitchFamily="34" charset="0"/>
              </a:rPr>
              <a:t>Corrected /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Un-corrected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990099"/>
                </a:solidFill>
                <a:latin typeface="Helvetica" pitchFamily="34" charset="0"/>
              </a:rPr>
              <a:t>see GSICS Quarterly Newsletters, </a:t>
            </a:r>
            <a:r>
              <a:rPr lang="en-GB" sz="1400" b="1" dirty="0" err="1">
                <a:solidFill>
                  <a:srgbClr val="990099"/>
                </a:solidFill>
                <a:latin typeface="Helvetica" pitchFamily="34" charset="0"/>
              </a:rPr>
              <a:t>vol</a:t>
            </a:r>
            <a:r>
              <a:rPr lang="en-GB" sz="1400" b="1" dirty="0">
                <a:solidFill>
                  <a:srgbClr val="990099"/>
                </a:solidFill>
                <a:latin typeface="Helvetica" pitchFamily="34" charset="0"/>
              </a:rPr>
              <a:t> 5, number 3, </a:t>
            </a:r>
            <a:r>
              <a:rPr lang="en-GB" sz="1400" b="1" i="1" dirty="0">
                <a:solidFill>
                  <a:srgbClr val="990099"/>
                </a:solidFill>
                <a:latin typeface="Helvetica" pitchFamily="34" charset="0"/>
              </a:rPr>
              <a:t>Latter et 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GOME-2/AVHRR </a:t>
            </a:r>
            <a:r>
              <a:rPr lang="en-GB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AVHRR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1/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-A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256" y="5508547"/>
            <a:ext cx="239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spatial aliasing accounted for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7423" y="307421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53455" y="215405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553455" y="663082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309" y="96503"/>
            <a:ext cx="963352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smtClean="0">
                <a:solidFill>
                  <a:schemeClr val="bg1"/>
                </a:solidFill>
                <a:latin typeface="Arial" charset="0"/>
              </a:rPr>
              <a:t>AOD / volcanic ash retrieval from two </a:t>
            </a:r>
            <a:r>
              <a:rPr lang="en-GB" sz="2400" b="0" dirty="0" err="1" smtClean="0">
                <a:solidFill>
                  <a:schemeClr val="bg1"/>
                </a:solidFill>
                <a:latin typeface="Arial" charset="0"/>
              </a:rPr>
              <a:t>Metop</a:t>
            </a:r>
            <a:r>
              <a:rPr lang="en-GB" sz="2400" b="0" dirty="0" err="1" smtClean="0">
                <a:latin typeface="Arial" charset="0"/>
              </a:rPr>
              <a:t>s</a:t>
            </a:r>
            <a:r>
              <a:rPr lang="en-GB" sz="2400" b="0" dirty="0" smtClean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en-GB" sz="2400" b="0" dirty="0" err="1" smtClean="0">
                <a:solidFill>
                  <a:schemeClr val="bg1"/>
                </a:solidFill>
                <a:latin typeface="Arial" charset="0"/>
              </a:rPr>
              <a:t>PMAp</a:t>
            </a:r>
            <a:endParaRPr lang="en-GB" sz="2400" b="0" dirty="0" smtClean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charset="0"/>
              </a:rPr>
              <a:t>Multi-sensor aerosol properties retrieval using GOME-2 stokes fractions from PMDs</a:t>
            </a:r>
            <a:endParaRPr lang="en-GB" sz="18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2" descr="C:\Users\Lang\AppData\Roaming\Ipswitch\WS_FTP\storage\1_PMAp_Aerosol_AOD_20130830000258 20130830235955.jpg"/>
          <p:cNvPicPr>
            <a:picLocks noChangeAspect="1" noChangeArrowheads="1"/>
          </p:cNvPicPr>
          <p:nvPr/>
        </p:nvPicPr>
        <p:blipFill>
          <a:blip r:embed="rId2" cstate="print"/>
          <a:srcRect l="14157" t="9051" r="11170" b="12201"/>
          <a:stretch>
            <a:fillRect/>
          </a:stretch>
        </p:blipFill>
        <p:spPr bwMode="auto">
          <a:xfrm rot="5400000">
            <a:off x="1400604" y="-75382"/>
            <a:ext cx="5376600" cy="8064896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1987" y="4541372"/>
            <a:ext cx="5781526" cy="839788"/>
          </a:xfrm>
          <a:solidFill>
            <a:srgbClr val="D9D9D9">
              <a:alpha val="56078"/>
            </a:srgbClr>
          </a:solidFill>
        </p:spPr>
        <p:txBody>
          <a:bodyPr/>
          <a:lstStyle/>
          <a:p>
            <a:r>
              <a:rPr lang="en-GB" sz="1800" dirty="0" err="1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PMAp</a:t>
            </a:r>
            <a:r>
              <a:rPr lang="en-GB" sz="18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: Aerosol Optical Depth and volcanic ash </a:t>
            </a:r>
            <a:r>
              <a:rPr lang="en-GB" sz="1800" b="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800" b="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from GOME-2 (Polarisation Measurements) / IASI and AVHRR</a:t>
            </a:r>
            <a:endParaRPr lang="en-GB" sz="1800" dirty="0" smtClean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0783" y="1261210"/>
            <a:ext cx="1828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GOME-2 PMD - </a:t>
            </a:r>
          </a:p>
          <a:p>
            <a:pPr algn="l"/>
            <a:r>
              <a:rPr lang="en-GB" sz="12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ground pixel sizes</a:t>
            </a:r>
          </a:p>
          <a:p>
            <a:pPr algn="l"/>
            <a:endParaRPr lang="en-GB" sz="120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200" dirty="0" err="1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12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-B: 10 by 40 km</a:t>
            </a:r>
          </a:p>
          <a:p>
            <a:pPr algn="l"/>
            <a:r>
              <a:rPr lang="en-GB" sz="1200" dirty="0" err="1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12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-A: </a:t>
            </a:r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by 40 km</a:t>
            </a:r>
            <a:endParaRPr lang="en-GB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OMEAvhrrColoc_3_cropped"/>
          <p:cNvPicPr/>
          <p:nvPr/>
        </p:nvPicPr>
        <p:blipFill>
          <a:blip r:embed="rId3" cstate="print"/>
          <a:srcRect l="30635" t="650" r="34326" b="975"/>
          <a:stretch>
            <a:fillRect/>
          </a:stretch>
        </p:blipFill>
        <p:spPr bwMode="auto">
          <a:xfrm>
            <a:off x="8235278" y="2207326"/>
            <a:ext cx="1408337" cy="2257383"/>
          </a:xfrm>
          <a:prstGeom prst="rect">
            <a:avLst/>
          </a:prstGeom>
          <a:noFill/>
          <a:ln w="6350" cmpd="sng">
            <a:solidFill>
              <a:srgbClr val="A5A5A5"/>
            </a:solidFill>
            <a:miter lim="800000"/>
            <a:headEnd/>
            <a:tailEnd/>
          </a:ln>
          <a:effectLst/>
        </p:spPr>
      </p:pic>
      <p:pic>
        <p:nvPicPr>
          <p:cNvPr id="9" name="Picture 8" descr="H:\DESKTOP\December6\MidScan.tif"/>
          <p:cNvPicPr/>
          <p:nvPr/>
        </p:nvPicPr>
        <p:blipFill>
          <a:blip r:embed="rId4" cstate="print"/>
          <a:srcRect l="31001" t="7217" r="27557" b="10498"/>
          <a:stretch>
            <a:fillRect/>
          </a:stretch>
        </p:blipFill>
        <p:spPr bwMode="auto">
          <a:xfrm>
            <a:off x="8218395" y="4521157"/>
            <a:ext cx="1448237" cy="214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96079" y="2223225"/>
            <a:ext cx="1132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 smtClean="0">
                <a:solidFill>
                  <a:srgbClr val="00B050"/>
                </a:solidFill>
              </a:rPr>
              <a:t>GOME-2 PMD</a:t>
            </a:r>
          </a:p>
          <a:p>
            <a:pPr algn="l"/>
            <a:r>
              <a:rPr lang="en-GB" sz="1100" dirty="0" smtClean="0">
                <a:solidFill>
                  <a:srgbClr val="00205B"/>
                </a:solidFill>
              </a:rPr>
              <a:t>AVHRR</a:t>
            </a:r>
            <a:endParaRPr lang="en-GB" sz="1100" dirty="0">
              <a:solidFill>
                <a:srgbClr val="00205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9881" y="4570185"/>
            <a:ext cx="1132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 smtClean="0">
                <a:solidFill>
                  <a:srgbClr val="00B050"/>
                </a:solidFill>
              </a:rPr>
              <a:t>GOME-2 PMD</a:t>
            </a:r>
          </a:p>
          <a:p>
            <a:pPr algn="l"/>
            <a:r>
              <a:rPr lang="en-GB" sz="1100" dirty="0" smtClean="0">
                <a:solidFill>
                  <a:srgbClr val="00205B"/>
                </a:solidFill>
              </a:rPr>
              <a:t>IASI</a:t>
            </a:r>
            <a:endParaRPr lang="en-GB" sz="1100" dirty="0">
              <a:solidFill>
                <a:srgbClr val="00205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PMAp</a:t>
            </a:r>
            <a:r>
              <a:rPr lang="en-GB" dirty="0" smtClean="0"/>
              <a:t> – Multi-sensor co-location for aerosol optical depth retrievals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9872584"/>
              </p:ext>
            </p:extLst>
          </p:nvPr>
        </p:nvGraphicFramePr>
        <p:xfrm>
          <a:off x="171450" y="1276350"/>
          <a:ext cx="9486898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4"/>
                <a:gridCol w="1933574"/>
                <a:gridCol w="2000250"/>
                <a:gridCol w="1933574"/>
                <a:gridCol w="2676526"/>
              </a:tblGrid>
              <a:tr h="483697">
                <a:tc>
                  <a:txBody>
                    <a:bodyPr/>
                    <a:lstStyle/>
                    <a:p>
                      <a:r>
                        <a:rPr lang="en-GB" dirty="0" smtClean="0"/>
                        <a:t>Instrument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Spatial resolution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Spectral range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comments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639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GOME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Main science</a:t>
                      </a:r>
                      <a:r>
                        <a:rPr lang="en-GB" sz="1600" baseline="0" dirty="0" smtClean="0">
                          <a:latin typeface="+mn-lt"/>
                        </a:rPr>
                        <a:t> channel 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80 x 40 km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240nm -800nm, res. 0.25-0.5nm 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AAI, low spatial resolution,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not used </a:t>
                      </a:r>
                      <a:endParaRPr lang="en-GB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7630">
                <a:tc>
                  <a:txBody>
                    <a:bodyPr/>
                    <a:lstStyle/>
                    <a:p>
                      <a:endParaRPr lang="en-GB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Polarization Monitoring Device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10 x 40 km </a:t>
                      </a:r>
                      <a:r>
                        <a:rPr lang="en-GB" sz="1400" dirty="0" err="1" smtClean="0">
                          <a:latin typeface="+mn-lt"/>
                        </a:rPr>
                        <a:t>Metop</a:t>
                      </a:r>
                      <a:r>
                        <a:rPr lang="en-GB" sz="1400" dirty="0" smtClean="0">
                          <a:latin typeface="+mn-lt"/>
                        </a:rPr>
                        <a:t>-B</a:t>
                      </a:r>
                      <a:endParaRPr lang="en-GB" sz="1600" dirty="0" smtClean="0">
                        <a:latin typeface="+mn-lt"/>
                      </a:endParaRPr>
                    </a:p>
                    <a:p>
                      <a:r>
                        <a:rPr lang="en-GB" sz="1600" dirty="0" smtClean="0">
                          <a:latin typeface="+mn-lt"/>
                        </a:rPr>
                        <a:t>5 x 40 km</a:t>
                      </a:r>
                      <a:r>
                        <a:rPr lang="en-GB" sz="1600" baseline="0" dirty="0" smtClean="0">
                          <a:latin typeface="+mn-lt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Metop</a:t>
                      </a:r>
                      <a:r>
                        <a:rPr lang="en-GB" sz="1400" baseline="0" dirty="0" smtClean="0">
                          <a:latin typeface="+mn-lt"/>
                        </a:rPr>
                        <a:t>-A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311nm-803nm, 15 bands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AOD, aerosol</a:t>
                      </a:r>
                      <a:r>
                        <a:rPr lang="en-GB" sz="1600" baseline="0" dirty="0" smtClean="0">
                          <a:latin typeface="+mn-lt"/>
                        </a:rPr>
                        <a:t> type, AAI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43763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AVHRR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-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1.08</a:t>
                      </a:r>
                      <a:r>
                        <a:rPr lang="en-GB" sz="1600" baseline="0" dirty="0" smtClean="0">
                          <a:latin typeface="+mn-lt"/>
                        </a:rPr>
                        <a:t> x 1.08 km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580nm-12500nm,</a:t>
                      </a:r>
                      <a:r>
                        <a:rPr lang="en-GB" sz="1600" baseline="0" dirty="0" smtClean="0">
                          <a:latin typeface="+mn-lt"/>
                        </a:rPr>
                        <a:t> 5 bands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Clouds</a:t>
                      </a:r>
                      <a:r>
                        <a:rPr lang="en-GB" sz="1600" baseline="0" dirty="0" smtClean="0">
                          <a:latin typeface="+mn-lt"/>
                        </a:rPr>
                        <a:t>, scene heterogeneity, dust/ash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43763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IASI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-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12km (circular)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3700–15500nm, resolution </a:t>
                      </a:r>
                      <a:r>
                        <a:rPr lang="en-GB" sz="1600" dirty="0" smtClean="0"/>
                        <a:t>0.5 cm</a:t>
                      </a:r>
                      <a:r>
                        <a:rPr lang="en-GB" sz="1600" baseline="30000" dirty="0" smtClean="0"/>
                        <a:t>-1</a:t>
                      </a:r>
                      <a:r>
                        <a:rPr lang="en-GB" sz="1600" dirty="0" smtClean="0"/>
                        <a:t> 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>
                          <a:latin typeface="+mn-lt"/>
                        </a:rPr>
                        <a:t>desert dust, volcanic ash</a:t>
                      </a:r>
                    </a:p>
                    <a:p>
                      <a:r>
                        <a:rPr lang="en-GB" sz="1600" baseline="0" dirty="0" smtClean="0">
                          <a:latin typeface="+mn-lt"/>
                        </a:rPr>
                        <a:t>aerosol heights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53365"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621896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Auxiliary</a:t>
                      </a:r>
                      <a:r>
                        <a:rPr lang="en-GB" sz="1600" baseline="0" dirty="0" smtClean="0">
                          <a:latin typeface="+mn-lt"/>
                        </a:rPr>
                        <a:t> data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ECMWF</a:t>
                      </a:r>
                      <a:r>
                        <a:rPr lang="en-GB" sz="1600" baseline="0" dirty="0" smtClean="0">
                          <a:latin typeface="+mn-lt"/>
                        </a:rPr>
                        <a:t> wind speed (forecasting)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Temporal interpolation necessary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-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Required</a:t>
                      </a:r>
                      <a:r>
                        <a:rPr lang="en-GB" sz="1600" baseline="0" dirty="0" smtClean="0">
                          <a:latin typeface="+mn-lt"/>
                        </a:rPr>
                        <a:t> for retrievals over ocean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53365"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surface</a:t>
                      </a:r>
                      <a:r>
                        <a:rPr lang="en-GB" sz="1600" baseline="0" dirty="0" smtClean="0">
                          <a:latin typeface="+mn-lt"/>
                        </a:rPr>
                        <a:t> </a:t>
                      </a:r>
                      <a:r>
                        <a:rPr lang="en-GB" sz="1600" baseline="0" dirty="0" err="1" smtClean="0">
                          <a:latin typeface="+mn-lt"/>
                        </a:rPr>
                        <a:t>albedo</a:t>
                      </a:r>
                      <a:r>
                        <a:rPr lang="en-GB" sz="1600" baseline="0" dirty="0" smtClean="0">
                          <a:latin typeface="+mn-lt"/>
                        </a:rPr>
                        <a:t>,</a:t>
                      </a:r>
                    </a:p>
                    <a:p>
                      <a:r>
                        <a:rPr lang="en-GB" sz="1600" baseline="0" dirty="0" smtClean="0">
                          <a:latin typeface="+mn-lt"/>
                        </a:rPr>
                        <a:t>Surface elevation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-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-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n-lt"/>
                        </a:rPr>
                        <a:t>Required for retrievals</a:t>
                      </a:r>
                      <a:r>
                        <a:rPr lang="en-GB" sz="1600" baseline="0" dirty="0" smtClean="0">
                          <a:latin typeface="+mn-lt"/>
                        </a:rPr>
                        <a:t> over land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3841887" y="6108968"/>
            <a:ext cx="1034144" cy="28302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7114" y="6074228"/>
            <a:ext cx="271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2569"/>
                </a:solidFill>
              </a:rPr>
              <a:t>Target spatial resolution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01075" y="840245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601075" y="1303162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3" descr="H:\DESKTOP\December6\Iasi215.tif"/>
          <p:cNvPicPr>
            <a:picLocks noChangeAspect="1" noChangeArrowheads="1"/>
          </p:cNvPicPr>
          <p:nvPr/>
        </p:nvPicPr>
        <p:blipFill>
          <a:blip r:embed="rId2" cstate="print"/>
          <a:srcRect l="32480" t="7217" r="29034" b="9843"/>
          <a:stretch>
            <a:fillRect/>
          </a:stretch>
        </p:blipFill>
        <p:spPr bwMode="auto">
          <a:xfrm>
            <a:off x="6843713" y="1677988"/>
            <a:ext cx="3062287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01075" y="870725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601075" y="1303162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pic>
        <p:nvPicPr>
          <p:cNvPr id="11268" name="Picture 2" descr="H:\DESKTOP\December6\prova.tif"/>
          <p:cNvPicPr>
            <a:picLocks noChangeAspect="1" noChangeArrowheads="1"/>
          </p:cNvPicPr>
          <p:nvPr/>
        </p:nvPicPr>
        <p:blipFill>
          <a:blip r:embed="rId3" cstate="print"/>
          <a:srcRect l="42612" t="7039" r="39137" b="9854"/>
          <a:stretch>
            <a:fillRect/>
          </a:stretch>
        </p:blipFill>
        <p:spPr bwMode="auto">
          <a:xfrm>
            <a:off x="230188" y="1371600"/>
            <a:ext cx="167163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30413" y="1484313"/>
            <a:ext cx="312261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u="sng" kern="0" dirty="0">
                <a:solidFill>
                  <a:srgbClr val="002569"/>
                </a:solidFill>
              </a:rPr>
              <a:t>AVHRR collocation</a:t>
            </a:r>
            <a:r>
              <a:rPr lang="en-GB" sz="2000" kern="0" dirty="0">
                <a:solidFill>
                  <a:srgbClr val="002569"/>
                </a:solidFill>
              </a:rPr>
              <a:t>:</a:t>
            </a:r>
            <a:br>
              <a:rPr lang="en-GB" sz="2000" kern="0" dirty="0">
                <a:solidFill>
                  <a:srgbClr val="002569"/>
                </a:solidFill>
              </a:rPr>
            </a:br>
            <a:r>
              <a:rPr lang="en-GB" sz="2000" kern="0" dirty="0">
                <a:solidFill>
                  <a:srgbClr val="002569"/>
                </a:solidFill>
              </a:rPr>
              <a:t>an AVHRR pixel is collocated to a GOME-2 PMD pixel if it is inside the GOME-2 pixel</a:t>
            </a:r>
            <a:endParaRPr lang="en-GB" sz="20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4416" y="4598988"/>
            <a:ext cx="312261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u="sng" kern="0" dirty="0">
                <a:solidFill>
                  <a:srgbClr val="002569"/>
                </a:solidFill>
              </a:rPr>
              <a:t>IASI collocation</a:t>
            </a:r>
            <a:r>
              <a:rPr lang="en-GB" sz="2000" kern="0" dirty="0">
                <a:solidFill>
                  <a:srgbClr val="002569"/>
                </a:solidFill>
              </a:rPr>
              <a:t>:</a:t>
            </a:r>
            <a:br>
              <a:rPr lang="en-GB" sz="2000" kern="0" dirty="0">
                <a:solidFill>
                  <a:srgbClr val="002569"/>
                </a:solidFill>
              </a:rPr>
            </a:br>
            <a:r>
              <a:rPr lang="en-GB" sz="2000" kern="0" dirty="0">
                <a:solidFill>
                  <a:srgbClr val="002569"/>
                </a:solidFill>
              </a:rPr>
              <a:t>a IASI pixel may span up to 6 GOME-2 PMD pixels. </a:t>
            </a:r>
            <a:r>
              <a:rPr lang="en-GB" sz="2000" kern="0" dirty="0">
                <a:solidFill>
                  <a:srgbClr val="FF0000"/>
                </a:solidFill>
              </a:rPr>
              <a:t>Which GOME-2 pixel should it be collocated to?</a:t>
            </a:r>
            <a:endParaRPr lang="en-GB" sz="2000" b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7893" y="3287485"/>
            <a:ext cx="296091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</a:rPr>
              <a:t>Spatial aliasing due to read-out timing of detectors is taken into account!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0350" cy="839788"/>
          </a:xfrm>
        </p:spPr>
        <p:txBody>
          <a:bodyPr/>
          <a:lstStyle/>
          <a:p>
            <a:r>
              <a:rPr lang="en-GB" sz="2000" dirty="0" err="1" smtClean="0"/>
              <a:t>PMAp</a:t>
            </a:r>
            <a:r>
              <a:rPr lang="en-GB" sz="2000" dirty="0" smtClean="0"/>
              <a:t> – Multi-sensor co-location for aerosol optical depth retrievals</a:t>
            </a:r>
            <a:br>
              <a:rPr lang="en-GB" sz="2000" dirty="0" smtClean="0"/>
            </a:br>
            <a:r>
              <a:rPr lang="en-GB" sz="1600" dirty="0" smtClean="0"/>
              <a:t>The GOME-2 PMD / AVHRR / IASI co-location</a:t>
            </a:r>
            <a:endParaRPr lang="en-GB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706290"/>
          <a:ext cx="4232920" cy="238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023"/>
                <a:gridCol w="1756736"/>
                <a:gridCol w="1435161"/>
              </a:tblGrid>
              <a:tr h="57476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Channel</a:t>
                      </a:r>
                      <a:endParaRPr lang="en-GB" sz="1600" dirty="0"/>
                    </a:p>
                  </a:txBody>
                  <a:tcPr marL="79649" marR="79649" marT="39824" marB="398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Central</a:t>
                      </a:r>
                      <a:r>
                        <a:rPr lang="en-GB" sz="1600" baseline="0" dirty="0" smtClean="0"/>
                        <a:t> wave-length[</a:t>
                      </a:r>
                      <a:r>
                        <a:rPr lang="el-GR" sz="1600" dirty="0" smtClean="0"/>
                        <a:t>μ</a:t>
                      </a:r>
                      <a:r>
                        <a:rPr lang="en-GB" sz="1600" dirty="0" smtClean="0"/>
                        <a:t>m]</a:t>
                      </a:r>
                      <a:endParaRPr lang="en-GB" sz="1600" dirty="0"/>
                    </a:p>
                  </a:txBody>
                  <a:tcPr marL="79649" marR="79649" marT="39824" marB="398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Wavelength  range [</a:t>
                      </a:r>
                      <a:r>
                        <a:rPr lang="el-GR" sz="1600" dirty="0" smtClean="0"/>
                        <a:t>μ</a:t>
                      </a:r>
                      <a:r>
                        <a:rPr lang="en-GB" sz="1600" dirty="0" smtClean="0"/>
                        <a:t>m]</a:t>
                      </a:r>
                      <a:endParaRPr lang="en-GB" sz="1600" dirty="0"/>
                    </a:p>
                  </a:txBody>
                  <a:tcPr marL="79649" marR="79649" marT="39824" marB="39824">
                    <a:solidFill>
                      <a:schemeClr val="tx2"/>
                    </a:solidFill>
                  </a:tcPr>
                </a:tc>
              </a:tr>
              <a:tr h="3010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0.630 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0.580 - 0.680 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</a:tr>
              <a:tr h="3010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0.865 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0.725 - 1.000 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</a:tr>
              <a:tr h="3010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3A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1.610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1.580 - 1.640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</a:tr>
              <a:tr h="3010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3B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3.740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3.550 - 3.930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</a:tr>
              <a:tr h="3010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10.800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10.300- 11.300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</a:tr>
              <a:tr h="3010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12.000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11.500- 12.500</a:t>
                      </a:r>
                      <a:endParaRPr lang="en-GB" sz="1400" dirty="0"/>
                    </a:p>
                  </a:txBody>
                  <a:tcPr marL="79649" marR="79649" marT="39824" marB="39824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0350" cy="839788"/>
          </a:xfrm>
        </p:spPr>
        <p:txBody>
          <a:bodyPr/>
          <a:lstStyle/>
          <a:p>
            <a:r>
              <a:rPr lang="en-GB" sz="2000" dirty="0" err="1" smtClean="0"/>
              <a:t>PMAp</a:t>
            </a:r>
            <a:r>
              <a:rPr lang="en-GB" sz="2000" dirty="0" smtClean="0"/>
              <a:t> – Multi-sensor co-location for aerosol optical depth retrievals</a:t>
            </a:r>
            <a:br>
              <a:rPr lang="en-GB" sz="2000" dirty="0" smtClean="0"/>
            </a:br>
            <a:r>
              <a:rPr lang="en-GB" sz="1600" dirty="0" smtClean="0"/>
              <a:t>Towards continuous calibration of AVHRR channels</a:t>
            </a:r>
            <a:endParaRPr lang="en-GB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711" y="2348880"/>
            <a:ext cx="1841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AVHRR channels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73" y="126878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80808"/>
                </a:solidFill>
                <a:latin typeface="Helvetica" pitchFamily="34" charset="0"/>
              </a:rPr>
              <a:t>For </a:t>
            </a:r>
            <a:r>
              <a:rPr lang="en-US" sz="1600" b="1" i="1" dirty="0" err="1">
                <a:solidFill>
                  <a:srgbClr val="080808"/>
                </a:solidFill>
                <a:latin typeface="Helvetica" pitchFamily="34" charset="0"/>
              </a:rPr>
              <a:t>PMAp</a:t>
            </a:r>
            <a:r>
              <a:rPr lang="en-US" sz="1600" b="1" i="1" dirty="0">
                <a:solidFill>
                  <a:srgbClr val="080808"/>
                </a:solidFill>
                <a:latin typeface="Helvetica" pitchFamily="34" charset="0"/>
              </a:rPr>
              <a:t> a consistent and continuous AVHRR – GOME-2/IASI radiometric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80808"/>
                </a:solidFill>
                <a:latin typeface="Helvetica" pitchFamily="34" charset="0"/>
              </a:rPr>
              <a:t>inter-calibration is needed!</a:t>
            </a:r>
            <a:endParaRPr lang="en-GB" sz="1600" b="1" i="1" dirty="0">
              <a:solidFill>
                <a:srgbClr val="080808"/>
              </a:solidFill>
              <a:latin typeface="Helvetica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4304928" y="3570386"/>
            <a:ext cx="144016" cy="576064"/>
          </a:xfrm>
          <a:prstGeom prst="rightBrace">
            <a:avLst/>
          </a:prstGeom>
          <a:noFill/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00" b="1">
              <a:solidFill>
                <a:srgbClr val="FFFFFF"/>
              </a:solidFill>
            </a:endParaRPr>
          </a:p>
        </p:txBody>
      </p:sp>
      <p:pic>
        <p:nvPicPr>
          <p:cNvPr id="9" name="Picture 2" descr="S:\EPS GOME2\Meetings\GSICS\GSICS_Workshop_March14\Plots\AVHRR\402_AVHRR_GOME_AllCollocatedWithCorr_g2avhrr_scan_PPF530_CGS1_M02_WithCorr_20130405043258_2013040506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13" y="1628800"/>
            <a:ext cx="2159999" cy="162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34293" y="2074097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AVHRR </a:t>
            </a:r>
            <a:r>
              <a:rPr lang="en-US" sz="1200" b="1" dirty="0" err="1">
                <a:solidFill>
                  <a:srgbClr val="080808"/>
                </a:solidFill>
                <a:latin typeface="Helvetica" pitchFamily="34" charset="0"/>
              </a:rPr>
              <a:t>vs</a:t>
            </a: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 GOME-2: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0099"/>
                </a:solidFill>
                <a:latin typeface="Helvetica" pitchFamily="34" charset="0"/>
              </a:rPr>
              <a:t>Use GOME-2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0099"/>
                </a:solidFill>
                <a:latin typeface="Helvetica" pitchFamily="34" charset="0"/>
              </a:rPr>
              <a:t>Main channels to calibrate AVHRR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990099"/>
                </a:solidFill>
                <a:latin typeface="Helvetica" pitchFamily="34" charset="0"/>
              </a:rPr>
              <a:t>ch</a:t>
            </a:r>
            <a:r>
              <a:rPr lang="en-US" sz="1200" b="1" dirty="0">
                <a:solidFill>
                  <a:srgbClr val="990099"/>
                </a:solidFill>
                <a:latin typeface="Helvetica" pitchFamily="34" charset="0"/>
              </a:rPr>
              <a:t> 1 and </a:t>
            </a:r>
            <a:r>
              <a:rPr lang="en-US" sz="1200" b="1" dirty="0" smtClean="0">
                <a:solidFill>
                  <a:srgbClr val="990099"/>
                </a:solidFill>
                <a:latin typeface="Helvetica" pitchFamily="34" charset="0"/>
              </a:rPr>
              <a:t>2 (?)</a:t>
            </a:r>
            <a:endParaRPr lang="en-US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11" name="Picture 7" descr="C:\Documents and Settings\Lang\Application Data\Ipswitch\WS_FTP\storage\314a_PMDS_AndFPAconvMEANEARTH_PPF520_NoKappaCorr__MethodB_20100521183301_2010052118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216" y="3645024"/>
            <a:ext cx="2160000" cy="1620000"/>
          </a:xfrm>
          <a:prstGeom prst="rect">
            <a:avLst/>
          </a:prstGeom>
          <a:noFill/>
        </p:spPr>
      </p:pic>
      <p:pic>
        <p:nvPicPr>
          <p:cNvPr id="12" name="Picture 8" descr="C:\Documents and Settings\Lang\Application Data\Ipswitch\WS_FTP\storage\314a_PMDS_AndFPAconvMEANEARTH_PPF530_KappaCorr__MethodB_20100521183301_20100521183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432" y="3645024"/>
            <a:ext cx="2160000" cy="1620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 bwMode="auto">
          <a:xfrm>
            <a:off x="4736976" y="3429000"/>
            <a:ext cx="4752528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08080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36976" y="5445224"/>
            <a:ext cx="4752528" cy="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08080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ight Arrow 18"/>
          <p:cNvSpPr/>
          <p:nvPr/>
        </p:nvSpPr>
        <p:spPr bwMode="auto">
          <a:xfrm>
            <a:off x="6537177" y="3789040"/>
            <a:ext cx="576064" cy="288032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00" b="1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1112" y="3501008"/>
            <a:ext cx="1728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80808"/>
                </a:solidFill>
                <a:latin typeface="Helvetica" pitchFamily="34" charset="0"/>
              </a:rPr>
              <a:t>Correct PMDs using MSC</a:t>
            </a:r>
            <a:endParaRPr lang="en-GB" sz="1000" b="1" dirty="0">
              <a:solidFill>
                <a:srgbClr val="080808"/>
              </a:solidFill>
              <a:latin typeface="Helvetic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3408" y="3501008"/>
            <a:ext cx="1424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GOME-2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PMD </a:t>
            </a:r>
            <a:r>
              <a:rPr lang="en-US" sz="1200" b="1" dirty="0" err="1">
                <a:solidFill>
                  <a:srgbClr val="080808"/>
                </a:solidFill>
                <a:latin typeface="Helvetica" pitchFamily="34" charset="0"/>
              </a:rPr>
              <a:t>vs</a:t>
            </a: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 Main channels (MSC):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0099"/>
                </a:solidFill>
                <a:latin typeface="Helvetica" pitchFamily="34" charset="0"/>
              </a:rPr>
              <a:t>Make PMDs consistent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0099"/>
                </a:solidFill>
                <a:latin typeface="Helvetica" pitchFamily="34" charset="0"/>
              </a:rPr>
              <a:t>with main science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0099"/>
                </a:solidFill>
                <a:latin typeface="Helvetica" pitchFamily="34" charset="0"/>
              </a:rPr>
              <a:t>channel radiances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3" y="5591005"/>
            <a:ext cx="32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AVHRR </a:t>
            </a:r>
            <a:r>
              <a:rPr lang="en-US" sz="1200" b="1" dirty="0" err="1">
                <a:solidFill>
                  <a:srgbClr val="080808"/>
                </a:solidFill>
                <a:latin typeface="Helvetica" pitchFamily="34" charset="0"/>
              </a:rPr>
              <a:t>vs</a:t>
            </a: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 IASI: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990099"/>
                </a:solidFill>
                <a:latin typeface="Helvetica" pitchFamily="34" charset="0"/>
              </a:rPr>
              <a:t>Use IASI to calibrate AVHRR </a:t>
            </a:r>
            <a:r>
              <a:rPr lang="en-US" sz="1200" b="1" dirty="0" err="1">
                <a:solidFill>
                  <a:srgbClr val="990099"/>
                </a:solidFill>
                <a:latin typeface="Helvetica" pitchFamily="34" charset="0"/>
              </a:rPr>
              <a:t>ch</a:t>
            </a:r>
            <a:r>
              <a:rPr lang="en-US" sz="1200" b="1" dirty="0">
                <a:solidFill>
                  <a:srgbClr val="990099"/>
                </a:solidFill>
                <a:latin typeface="Helvetica" pitchFamily="34" charset="0"/>
              </a:rPr>
              <a:t> 3 to 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>
            <a:off x="4304928" y="4434482"/>
            <a:ext cx="102011" cy="1298774"/>
          </a:xfrm>
          <a:prstGeom prst="rightBrace">
            <a:avLst/>
          </a:prstGeom>
          <a:noFill/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00" b="1">
              <a:solidFill>
                <a:srgbClr val="FFFFFF"/>
              </a:solidFill>
            </a:endParaRPr>
          </a:p>
        </p:txBody>
      </p:sp>
      <p:cxnSp>
        <p:nvCxnSpPr>
          <p:cNvPr id="25" name="Elbow Connector 24"/>
          <p:cNvCxnSpPr>
            <a:stCxn id="8" idx="1"/>
            <a:endCxn id="9" idx="1"/>
          </p:cNvCxnSpPr>
          <p:nvPr/>
        </p:nvCxnSpPr>
        <p:spPr bwMode="auto">
          <a:xfrm rot="10800000" flipH="1">
            <a:off x="4448944" y="2438800"/>
            <a:ext cx="504056" cy="1419618"/>
          </a:xfrm>
          <a:prstGeom prst="bentConnector3">
            <a:avLst>
              <a:gd name="adj1" fmla="val 28760"/>
            </a:avLst>
          </a:prstGeom>
          <a:solidFill>
            <a:schemeClr val="bg2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Elbow Connector 27"/>
          <p:cNvCxnSpPr>
            <a:stCxn id="23" idx="1"/>
            <a:endCxn id="22" idx="1"/>
          </p:cNvCxnSpPr>
          <p:nvPr/>
        </p:nvCxnSpPr>
        <p:spPr bwMode="auto">
          <a:xfrm rot="10800000" flipH="1" flipV="1">
            <a:off x="4406943" y="5083879"/>
            <a:ext cx="546064" cy="830291"/>
          </a:xfrm>
          <a:prstGeom prst="bentConnector3">
            <a:avLst>
              <a:gd name="adj1" fmla="val 35824"/>
            </a:avLst>
          </a:prstGeom>
          <a:solidFill>
            <a:schemeClr val="bg2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57600" y="156784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1)</a:t>
            </a:r>
            <a:endParaRPr lang="en-GB" sz="1200" b="1" dirty="0">
              <a:solidFill>
                <a:srgbClr val="080808"/>
              </a:solidFill>
              <a:latin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64963" y="3512048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2)</a:t>
            </a:r>
            <a:endParaRPr lang="en-GB" sz="1200" b="1" dirty="0">
              <a:solidFill>
                <a:srgbClr val="080808"/>
              </a:solidFill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57600" y="5589264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80808"/>
                </a:solidFill>
                <a:latin typeface="Helvetica" pitchFamily="34" charset="0"/>
              </a:rPr>
              <a:t>3)</a:t>
            </a:r>
            <a:endParaRPr lang="en-GB" sz="1200" b="1" dirty="0">
              <a:solidFill>
                <a:srgbClr val="080808"/>
              </a:solidFill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1075" y="859461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601075" y="1307138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52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GOME-2 Hyper-Spectral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adiances for calibration </a:t>
            </a:r>
            <a:b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AVHRR imager data - </a:t>
            </a:r>
            <a:r>
              <a:rPr lang="en-US" sz="1600" dirty="0" smtClean="0">
                <a:solidFill>
                  <a:schemeClr val="bg1"/>
                </a:solidFill>
              </a:rPr>
              <a:t>Outline</a:t>
            </a: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497" y="1628813"/>
            <a:ext cx="7800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 algn="l">
              <a:buFont typeface="Arial" pitchFamily="34" charset="0"/>
              <a:buChar char="•"/>
              <a:tabLst>
                <a:tab pos="9207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GOME-2 calibration of AVHRR channel 1 radiances</a:t>
            </a:r>
          </a:p>
          <a:p>
            <a:pPr marL="441325" indent="-441325" algn="l">
              <a:buFont typeface="Arial" pitchFamily="34" charset="0"/>
              <a:buChar char="•"/>
              <a:tabLst>
                <a:tab pos="92075" algn="l"/>
              </a:tabLst>
            </a:pPr>
            <a:endParaRPr lang="en-US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441325" indent="-441325">
              <a:buFont typeface="Arial" pitchFamily="34" charset="0"/>
              <a:buChar char="•"/>
              <a:tabLst>
                <a:tab pos="92075" algn="l"/>
              </a:tabLst>
            </a:pPr>
            <a:r>
              <a:rPr lang="en-US" sz="2400" dirty="0" smtClean="0">
                <a:solidFill>
                  <a:srgbClr val="00205B"/>
                </a:solidFill>
                <a:latin typeface="Helvetica" pitchFamily="34" charset="0"/>
                <a:cs typeface="Helvetica" pitchFamily="34" charset="0"/>
              </a:rPr>
              <a:t>GOME-2 calibration of </a:t>
            </a:r>
            <a:r>
              <a:rPr lang="en-US" sz="2400" dirty="0" err="1" smtClean="0">
                <a:solidFill>
                  <a:srgbClr val="00205B"/>
                </a:solidFill>
                <a:latin typeface="Helvetica" pitchFamily="34" charset="0"/>
                <a:cs typeface="Helvetica" pitchFamily="34" charset="0"/>
              </a:rPr>
              <a:t>Seviri</a:t>
            </a:r>
            <a:r>
              <a:rPr lang="en-US" sz="2400" dirty="0" smtClean="0">
                <a:solidFill>
                  <a:srgbClr val="00205B"/>
                </a:solidFill>
                <a:latin typeface="Helvetica" pitchFamily="34" charset="0"/>
                <a:cs typeface="Helvetica" pitchFamily="34" charset="0"/>
              </a:rPr>
              <a:t> channel 1 radiances (as additional material)</a:t>
            </a:r>
          </a:p>
          <a:p>
            <a:pPr marL="441325" indent="-441325" algn="l">
              <a:tabLst>
                <a:tab pos="92075" algn="l"/>
              </a:tabLst>
            </a:pPr>
            <a:endParaRPr lang="en-US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441325" indent="-441325" algn="l">
              <a:buFont typeface="Arial" pitchFamily="34" charset="0"/>
              <a:buChar char="•"/>
              <a:tabLst>
                <a:tab pos="92075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PMAp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– Polar Multi-sensor Aerosol product: Towards continuous calibration of AVHRR Visible (and IR) channels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-1"/>
            <a:ext cx="9150350" cy="840259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 inter-calibration (AVHRR/</a:t>
            </a:r>
            <a:r>
              <a:rPr lang="en-US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</a:t>
            </a:r>
            <a:r>
              <a:rPr lang="en-US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PMAp</a:t>
            </a:r>
            <a:r>
              <a:rPr lang="en-US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485" y="1268763"/>
            <a:ext cx="78488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GOME-2 / </a:t>
            </a:r>
            <a:r>
              <a:rPr lang="en-GB" sz="20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20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-A channel 3/4 </a:t>
            </a:r>
            <a:r>
              <a:rPr lang="en-GB" sz="20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GB" sz="20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AVHRR / </a:t>
            </a:r>
            <a:r>
              <a:rPr lang="en-GB" sz="20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20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-A channel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Scale factor of 0.89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600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2007 to 2011, 2011 to 2013 after correction of GOME-2 data, spatial aliasing accounted for by empirical correlation optimisation)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GOME-2 </a:t>
            </a:r>
            <a:r>
              <a:rPr lang="en-GB" sz="20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/ Metop-B channel 3/4 </a:t>
            </a:r>
            <a:r>
              <a:rPr lang="en-GB" sz="20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GB" sz="20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Seviri</a:t>
            </a:r>
            <a:r>
              <a:rPr lang="en-GB" sz="20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/ MSG-3 channel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Scale factor of ~</a:t>
            </a:r>
            <a:r>
              <a:rPr lang="en-GB" sz="20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0.92 (see additional material)</a:t>
            </a:r>
            <a:endParaRPr lang="en-GB" sz="2000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600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2013, no correction of GOME-2 data, no spatial aliasing</a:t>
            </a:r>
            <a:r>
              <a:rPr lang="en-GB" sz="1600" i="1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0" hangingPunct="0"/>
            <a:endParaRPr lang="en-GB" sz="1600" i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eaLnBrk="0" hangingPunct="0">
              <a:buFont typeface="Arial" pitchFamily="34" charset="0"/>
              <a:buChar char="•"/>
            </a:pPr>
            <a:r>
              <a:rPr lang="en-GB" sz="2000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PMAp</a:t>
            </a:r>
            <a:r>
              <a:rPr lang="en-GB" sz="20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: GOME-2/(IASI) AVHRR 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Towards continuous (operational) calibration for consistency with GOME-2 main science </a:t>
            </a:r>
            <a:r>
              <a:rPr lang="en-US" sz="16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channels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88765" y="276228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Additional Material</a:t>
            </a:r>
            <a:endParaRPr lang="en-GB" sz="28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h:\Desktop\ruedi\Documentation\MSG\ProFig\10_Reflectances_GOME2Ch3and4_and_MSGresponse_g2msg_PPF520_WESTbox_20110728145955_2011072815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106742"/>
            <a:ext cx="9217024" cy="5418602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81250" y="2851231"/>
            <a:ext cx="3214688" cy="1785937"/>
            <a:chOff x="2381232" y="2928934"/>
            <a:chExt cx="3214710" cy="1785950"/>
          </a:xfrm>
        </p:grpSpPr>
        <p:sp>
          <p:nvSpPr>
            <p:cNvPr id="4" name="TextBox 3"/>
            <p:cNvSpPr txBox="1"/>
            <p:nvPr/>
          </p:nvSpPr>
          <p:spPr>
            <a:xfrm>
              <a:off x="2800335" y="2928934"/>
              <a:ext cx="1835772" cy="438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33CC"/>
                  </a:solidFill>
                  <a:latin typeface="Helvetica" pitchFamily="34" charset="0"/>
                </a:rPr>
                <a:t>GOME-2 Ch:3 (Band 5)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b="1" dirty="0">
                  <a:solidFill>
                    <a:srgbClr val="0033CC"/>
                  </a:solidFill>
                  <a:latin typeface="Helvetica" pitchFamily="34" charset="0"/>
                </a:rPr>
                <a:t>1024 measurements</a:t>
              </a:r>
            </a:p>
          </p:txBody>
        </p:sp>
        <p:cxnSp>
          <p:nvCxnSpPr>
            <p:cNvPr id="9229" name="Straight Connector 5"/>
            <p:cNvCxnSpPr>
              <a:cxnSpLocks noChangeShapeType="1"/>
            </p:cNvCxnSpPr>
            <p:nvPr/>
          </p:nvCxnSpPr>
          <p:spPr bwMode="auto">
            <a:xfrm rot="10800000" flipV="1">
              <a:off x="2381232" y="3286124"/>
              <a:ext cx="1071570" cy="8572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0" name="Straight Connector 7"/>
            <p:cNvCxnSpPr>
              <a:cxnSpLocks noChangeShapeType="1"/>
            </p:cNvCxnSpPr>
            <p:nvPr/>
          </p:nvCxnSpPr>
          <p:spPr bwMode="auto">
            <a:xfrm>
              <a:off x="3452802" y="3286124"/>
              <a:ext cx="2143140" cy="1428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95941" y="2636912"/>
            <a:ext cx="3316287" cy="2000250"/>
            <a:chOff x="5595942" y="2714620"/>
            <a:chExt cx="3315886" cy="2000264"/>
          </a:xfrm>
        </p:grpSpPr>
        <p:sp>
          <p:nvSpPr>
            <p:cNvPr id="13" name="TextBox 12"/>
            <p:cNvSpPr txBox="1"/>
            <p:nvPr/>
          </p:nvSpPr>
          <p:spPr>
            <a:xfrm>
              <a:off x="6524517" y="2714620"/>
              <a:ext cx="2387311" cy="438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33CC"/>
                  </a:solidFill>
                  <a:latin typeface="Helvetica" pitchFamily="34" charset="0"/>
                </a:rPr>
                <a:t>GOME-2 Ch:4 (Band 6)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b="1" dirty="0">
                  <a:solidFill>
                    <a:srgbClr val="0033CC"/>
                  </a:solidFill>
                  <a:latin typeface="Helvetica" pitchFamily="34" charset="0"/>
                </a:rPr>
                <a:t>1024 measurements</a:t>
              </a:r>
            </a:p>
          </p:txBody>
        </p:sp>
        <p:cxnSp>
          <p:nvCxnSpPr>
            <p:cNvPr id="9226" name="Straight Connector 13"/>
            <p:cNvCxnSpPr>
              <a:cxnSpLocks noChangeShapeType="1"/>
            </p:cNvCxnSpPr>
            <p:nvPr/>
          </p:nvCxnSpPr>
          <p:spPr bwMode="auto">
            <a:xfrm rot="10800000" flipV="1">
              <a:off x="5595942" y="3071810"/>
              <a:ext cx="1857388" cy="16430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27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7274735" y="3250405"/>
              <a:ext cx="1571636" cy="121444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46143" y="1857400"/>
            <a:ext cx="1678361" cy="571499"/>
            <a:chOff x="3845483" y="1857364"/>
            <a:chExt cx="1679031" cy="571502"/>
          </a:xfrm>
        </p:grpSpPr>
        <p:sp>
          <p:nvSpPr>
            <p:cNvPr id="21" name="TextBox 20"/>
            <p:cNvSpPr txBox="1"/>
            <p:nvPr/>
          </p:nvSpPr>
          <p:spPr>
            <a:xfrm>
              <a:off x="3845483" y="1857364"/>
              <a:ext cx="1520575" cy="461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 err="1">
                  <a:solidFill>
                    <a:srgbClr val="169A35"/>
                  </a:solidFill>
                  <a:latin typeface="Helvetica" pitchFamily="34" charset="0"/>
                </a:rPr>
                <a:t>Seviri</a:t>
              </a:r>
              <a:r>
                <a:rPr lang="en-GB" sz="1200" b="1" dirty="0">
                  <a:solidFill>
                    <a:srgbClr val="169A35"/>
                  </a:solidFill>
                  <a:latin typeface="Helvetica" pitchFamily="34" charset="0"/>
                </a:rPr>
                <a:t> ch1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169A35"/>
                  </a:solidFill>
                  <a:latin typeface="Helvetica" pitchFamily="34" charset="0"/>
                </a:rPr>
                <a:t>response function</a:t>
              </a:r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 bwMode="auto">
            <a:xfrm>
              <a:off x="4605771" y="2319031"/>
              <a:ext cx="918743" cy="109835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 / </a:t>
            </a:r>
            <a:r>
              <a:rPr lang="en-GB" sz="32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</a:t>
            </a:r>
            <a:r>
              <a:rPr lang="en-GB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  <a:endParaRPr lang="en-GB" sz="28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 ch1/ MSG-2 – preliminary results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1075" y="844576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H:\DESKTOP\ruedi\Documentation\MSG\ProFig\3_GOME2vsMSGResiduals_Reflectance_g2msg_PPF520_fullDisk_20110728050255_2011072815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124752"/>
            <a:ext cx="7315167" cy="5486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09184" y="1556792"/>
            <a:ext cx="29725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Co-location of GOME-2 </a:t>
            </a:r>
            <a:r>
              <a:rPr lang="en-GB" sz="16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-A with </a:t>
            </a:r>
            <a:r>
              <a:rPr lang="en-GB" sz="1600" b="1" dirty="0" err="1">
                <a:solidFill>
                  <a:srgbClr val="990099"/>
                </a:solidFill>
                <a:latin typeface="Helvetica" pitchFamily="34" charset="0"/>
              </a:rPr>
              <a:t>Seviri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 / MSG data.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Spatial collocation: </a:t>
            </a: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Average of all </a:t>
            </a:r>
            <a:r>
              <a:rPr lang="en-GB" sz="1600" b="1" dirty="0" err="1">
                <a:solidFill>
                  <a:srgbClr val="002569"/>
                </a:solidFill>
                <a:latin typeface="Helvetica" pitchFamily="34" charset="0"/>
              </a:rPr>
              <a:t>Seviri</a:t>
            </a: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 measurements (~4km) in one GOME-2 ground pixel (40 by 80 km)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Temporal collocation: </a:t>
            </a: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Within +- 15 min of sensing time.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1C1C1C"/>
                </a:solidFill>
                <a:latin typeface="Helvetica" pitchFamily="34" charset="0"/>
              </a:rPr>
              <a:t>No spatial aliasing correction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1075" y="849231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 / </a:t>
            </a:r>
            <a:r>
              <a:rPr lang="en-GB" sz="32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</a:t>
            </a:r>
            <a:r>
              <a:rPr lang="en-GB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3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  <a:endParaRPr lang="en-GB" sz="28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 ch1/ MSG-2 – preliminary results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GOME-2/Metop-B </a:t>
            </a:r>
            <a:r>
              <a:rPr lang="en-GB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 ch1/ MSG-3 – preliminary results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1075" y="832298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-B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-2" y="1196759"/>
            <a:ext cx="5331064" cy="4905255"/>
            <a:chOff x="-2" y="1196752"/>
            <a:chExt cx="5331064" cy="4905255"/>
          </a:xfrm>
        </p:grpSpPr>
        <p:pic>
          <p:nvPicPr>
            <p:cNvPr id="130050" name="Picture 2" descr="S:\EPS GOME2\Meetings\GSICS\GSICS_Workshop_March14\Plots\MSG\1_MSG_Reflectance_g2msg_PPF520_MSG3_fulldisk_ver2_1.5degBox_20130107092843_20131122093043.jpg"/>
            <p:cNvPicPr>
              <a:picLocks noChangeAspect="1" noChangeArrowheads="1"/>
            </p:cNvPicPr>
            <p:nvPr/>
          </p:nvPicPr>
          <p:blipFill>
            <a:blip r:embed="rId2" cstate="print"/>
            <a:srcRect l="8498" r="6290" b="7932"/>
            <a:stretch>
              <a:fillRect/>
            </a:stretch>
          </p:blipFill>
          <p:spPr bwMode="auto">
            <a:xfrm>
              <a:off x="-2" y="1196752"/>
              <a:ext cx="5331064" cy="4320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136575" y="5517232"/>
              <a:ext cx="32095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Reflectance MSG3 / </a:t>
              </a:r>
              <a:r>
                <a:rPr lang="en-GB" sz="1600" b="1" dirty="0" err="1">
                  <a:solidFill>
                    <a:srgbClr val="990099"/>
                  </a:solidFill>
                  <a:latin typeface="Helvetica" pitchFamily="34" charset="0"/>
                </a:rPr>
                <a:t>Seviri</a:t>
              </a: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 Ch 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1.5/1.5 degrees box at 0/0</a:t>
              </a:r>
              <a:r>
                <a:rPr lang="en-GB" sz="1600" b="1" baseline="30000" dirty="0">
                  <a:solidFill>
                    <a:srgbClr val="990099"/>
                  </a:solidFill>
                  <a:latin typeface="Helvetica" pitchFamily="34" charset="0"/>
                </a:rPr>
                <a:t>o</a:t>
              </a: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4880990" y="1196759"/>
            <a:ext cx="5087102" cy="4905255"/>
            <a:chOff x="4880990" y="1196752"/>
            <a:chExt cx="5087102" cy="4905255"/>
          </a:xfrm>
        </p:grpSpPr>
        <p:pic>
          <p:nvPicPr>
            <p:cNvPr id="130051" name="Picture 3" descr="S:\EPS GOME2\Meetings\GSICS\GSICS_Workshop_March14\Plots\MSG\2_GOME-2_Reflectance_g2msg_PPF520_MSG3_fulldisk_ver2_1.5degBox_20130107092843_20131122093043.jpg"/>
            <p:cNvPicPr>
              <a:picLocks noChangeAspect="1" noChangeArrowheads="1"/>
            </p:cNvPicPr>
            <p:nvPr/>
          </p:nvPicPr>
          <p:blipFill>
            <a:blip r:embed="rId3" cstate="print"/>
            <a:srcRect l="11970" r="8651" b="10121"/>
            <a:stretch>
              <a:fillRect/>
            </a:stretch>
          </p:blipFill>
          <p:spPr bwMode="auto">
            <a:xfrm>
              <a:off x="4880990" y="1196752"/>
              <a:ext cx="5087102" cy="4320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033122" y="5517232"/>
              <a:ext cx="31983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Reflectance GOME-2 / </a:t>
              </a:r>
              <a:r>
                <a:rPr lang="en-GB" sz="1600" b="1" dirty="0" err="1">
                  <a:solidFill>
                    <a:srgbClr val="990099"/>
                  </a:solidFill>
                  <a:latin typeface="Helvetica" pitchFamily="34" charset="0"/>
                </a:rPr>
                <a:t>Metop</a:t>
              </a: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-B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90099"/>
                  </a:solidFill>
                  <a:latin typeface="Helvetica" pitchFamily="34" charset="0"/>
                </a:rPr>
                <a:t>1.5/1.5 degrees box at 0/0</a:t>
              </a:r>
              <a:r>
                <a:rPr lang="en-GB" sz="1600" b="1" baseline="30000" dirty="0">
                  <a:solidFill>
                    <a:srgbClr val="990099"/>
                  </a:solidFill>
                  <a:latin typeface="Helvetica" pitchFamily="34" charset="0"/>
                </a:rPr>
                <a:t>o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1856656" y="980728"/>
            <a:ext cx="6408712" cy="5761206"/>
            <a:chOff x="1856656" y="980728"/>
            <a:chExt cx="6408712" cy="5761206"/>
          </a:xfrm>
        </p:grpSpPr>
        <p:pic>
          <p:nvPicPr>
            <p:cNvPr id="130052" name="Picture 4" descr="S:\EPS GOME2\Meetings\GSICS\GSICS_Workshop_March14\Plots\MSG\3_GOME2vsMSGResiduals_Reflectance_g2msg_PPF520_MSG3_fulldisk_ver2_1.5degBox_20130107092843_20131122093043.jpg"/>
            <p:cNvPicPr>
              <a:picLocks noChangeAspect="1" noChangeArrowheads="1"/>
            </p:cNvPicPr>
            <p:nvPr/>
          </p:nvPicPr>
          <p:blipFill>
            <a:blip r:embed="rId4" cstate="print"/>
            <a:srcRect l="10216" r="6355"/>
            <a:stretch>
              <a:fillRect/>
            </a:stretch>
          </p:blipFill>
          <p:spPr bwMode="auto">
            <a:xfrm>
              <a:off x="1856656" y="980728"/>
              <a:ext cx="6408712" cy="576120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531598" y="6093296"/>
              <a:ext cx="4948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1C1C1C"/>
                  </a:solidFill>
                  <a:latin typeface="Helvetica" pitchFamily="34" charset="0"/>
                </a:rPr>
                <a:t>Residual MSG-3 /</a:t>
              </a:r>
              <a:r>
                <a:rPr lang="en-GB" sz="1600" b="1" dirty="0" err="1">
                  <a:solidFill>
                    <a:srgbClr val="1C1C1C"/>
                  </a:solidFill>
                  <a:latin typeface="Helvetica" pitchFamily="34" charset="0"/>
                </a:rPr>
                <a:t>Seviri</a:t>
              </a:r>
              <a:r>
                <a:rPr lang="en-GB" sz="1600" b="1" dirty="0">
                  <a:solidFill>
                    <a:srgbClr val="1C1C1C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1C1C1C"/>
                  </a:solidFill>
                  <a:latin typeface="Helvetica" pitchFamily="34" charset="0"/>
                </a:rPr>
                <a:t>vs</a:t>
              </a:r>
              <a:r>
                <a:rPr lang="en-GB" sz="1600" b="1" dirty="0">
                  <a:solidFill>
                    <a:srgbClr val="1C1C1C"/>
                  </a:solidFill>
                  <a:latin typeface="Helvetica" pitchFamily="34" charset="0"/>
                </a:rPr>
                <a:t> GOME-2 / </a:t>
              </a:r>
              <a:r>
                <a:rPr lang="en-GB" sz="1600" b="1" dirty="0" err="1">
                  <a:solidFill>
                    <a:srgbClr val="1C1C1C"/>
                  </a:solidFill>
                  <a:latin typeface="Helvetica" pitchFamily="34" charset="0"/>
                </a:rPr>
                <a:t>Metop</a:t>
              </a:r>
              <a:r>
                <a:rPr lang="en-GB" sz="1600" b="1" dirty="0">
                  <a:solidFill>
                    <a:srgbClr val="1C1C1C"/>
                  </a:solidFill>
                  <a:latin typeface="Helvetica" pitchFamily="34" charset="0"/>
                </a:rPr>
                <a:t>-B [%]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1C1C1C"/>
                  </a:solidFill>
                  <a:latin typeface="Helvetica" pitchFamily="34" charset="0"/>
                </a:rPr>
                <a:t>1.5/1.5 degrees box at 0/0</a:t>
              </a:r>
              <a:r>
                <a:rPr lang="en-GB" sz="1600" b="1" baseline="30000" dirty="0">
                  <a:solidFill>
                    <a:srgbClr val="1C1C1C"/>
                  </a:solidFill>
                  <a:latin typeface="Helvetica" pitchFamily="34" charset="0"/>
                </a:rPr>
                <a:t>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GOME-2/</a:t>
            </a:r>
            <a:r>
              <a:rPr lang="en-GB" sz="28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 ch1/ MSG-3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GOME-2/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-B – preliminary results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8329" y="849231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-B</a:t>
            </a:r>
          </a:p>
        </p:txBody>
      </p:sp>
      <p:pic>
        <p:nvPicPr>
          <p:cNvPr id="131074" name="Picture 2" descr="S:\EPS GOME2\Meetings\GSICS\GSICS_Workshop_March14\Plots\MSG\11_MSG_GOME_AllCollocated_g2msg_PPF520_MSG3_fulldisk_ver2_1.5degBox_20130107092843_20131122093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1197359"/>
            <a:ext cx="7200000" cy="5400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63058" y="1597719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MSG-3 / </a:t>
            </a:r>
            <a:r>
              <a:rPr lang="en-GB" sz="1600" b="1" dirty="0" err="1">
                <a:solidFill>
                  <a:srgbClr val="990099"/>
                </a:solidFill>
                <a:latin typeface="Helvetica" pitchFamily="34" charset="0"/>
              </a:rPr>
              <a:t>Seviri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 </a:t>
            </a:r>
            <a:r>
              <a:rPr lang="en-GB" sz="1600" b="1" dirty="0" err="1">
                <a:solidFill>
                  <a:srgbClr val="990099"/>
                </a:solidFill>
                <a:latin typeface="Helvetica" pitchFamily="34" charset="0"/>
              </a:rPr>
              <a:t>ch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 1 to GOME-2/Metop-B gain in </a:t>
            </a: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reflectance 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~8%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(</a:t>
            </a:r>
            <a:r>
              <a:rPr lang="en-GB" sz="1600" b="1" dirty="0" err="1">
                <a:solidFill>
                  <a:srgbClr val="990099"/>
                </a:solidFill>
                <a:latin typeface="Helvetica" pitchFamily="34" charset="0"/>
              </a:rPr>
              <a:t>Seviri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 &lt; GOME-2)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1</a:t>
            </a:r>
            <a:r>
              <a:rPr lang="en-GB" sz="1600" b="1" baseline="30000" dirty="0">
                <a:solidFill>
                  <a:srgbClr val="002569"/>
                </a:solidFill>
                <a:latin typeface="Helvetica" pitchFamily="34" charset="0"/>
              </a:rPr>
              <a:t>st</a:t>
            </a: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 Jan to 22</a:t>
            </a:r>
            <a:r>
              <a:rPr lang="en-GB" sz="1600" b="1" baseline="30000" dirty="0">
                <a:solidFill>
                  <a:srgbClr val="002569"/>
                </a:solidFill>
                <a:latin typeface="Helvetica" pitchFamily="34" charset="0"/>
              </a:rPr>
              <a:t>nd</a:t>
            </a: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 Nov 2013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1277" y="3429000"/>
            <a:ext cx="2079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34" charset="0"/>
              </a:rPr>
              <a:t>* bi-weekly average</a:t>
            </a:r>
            <a:endParaRPr lang="en-GB" sz="1600" b="1" dirty="0">
              <a:solidFill>
                <a:srgbClr val="FF00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GOME-2/Metop-B </a:t>
            </a:r>
            <a:r>
              <a:rPr lang="en-GB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SEVIRI ch1/ MSG-3 – preliminary results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1075" y="840764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-B</a:t>
            </a:r>
          </a:p>
        </p:txBody>
      </p:sp>
      <p:pic>
        <p:nvPicPr>
          <p:cNvPr id="132098" name="Picture 2" descr="S:\EPS GOME2\Meetings\GSICS\GSICS_Workshop_March14\Plots\MSG\10_MSG_GOME_TimeSeriesCollocated_g2msg_PPF520_MSG3_fulldisk_ver2_1.5degBox_20130107092843_20131122093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7200000" cy="54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29264" y="3861074"/>
            <a:ext cx="209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1C1C1C"/>
                </a:solidFill>
                <a:latin typeface="Helvetica" pitchFamily="34" charset="0"/>
              </a:rPr>
              <a:t>No spatial aliasing correction yet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i="1" dirty="0">
              <a:solidFill>
                <a:srgbClr val="1C1C1C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1C1C1C"/>
                </a:solidFill>
                <a:latin typeface="Helvetica" pitchFamily="34" charset="0"/>
              </a:rPr>
              <a:t>No correlation with SZA found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7256" y="1351228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MSG-3 / </a:t>
            </a:r>
            <a:r>
              <a:rPr lang="en-GB" sz="1600" b="1" dirty="0" err="1">
                <a:solidFill>
                  <a:srgbClr val="990099"/>
                </a:solidFill>
                <a:latin typeface="Helvetica" pitchFamily="34" charset="0"/>
              </a:rPr>
              <a:t>Seviri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 </a:t>
            </a:r>
            <a:r>
              <a:rPr lang="en-GB" sz="1600" b="1" dirty="0" err="1">
                <a:solidFill>
                  <a:srgbClr val="990099"/>
                </a:solidFill>
                <a:latin typeface="Helvetica" pitchFamily="34" charset="0"/>
              </a:rPr>
              <a:t>ch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 1 to GOME-2/Metop-B gain in </a:t>
            </a: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reflectance 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~8.5%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(</a:t>
            </a:r>
            <a:r>
              <a:rPr lang="en-GB" sz="1600" b="1" dirty="0" err="1">
                <a:solidFill>
                  <a:srgbClr val="990099"/>
                </a:solidFill>
                <a:latin typeface="Helvetica" pitchFamily="34" charset="0"/>
              </a:rPr>
              <a:t>Seviri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 &lt; GOME-2)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1</a:t>
            </a:r>
            <a:r>
              <a:rPr lang="en-GB" sz="1600" b="1" baseline="30000" dirty="0">
                <a:solidFill>
                  <a:srgbClr val="002569"/>
                </a:solidFill>
                <a:latin typeface="Helvetica" pitchFamily="34" charset="0"/>
              </a:rPr>
              <a:t>st</a:t>
            </a: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 Jan to 22</a:t>
            </a:r>
            <a:r>
              <a:rPr lang="en-GB" sz="1600" b="1" baseline="30000" dirty="0">
                <a:solidFill>
                  <a:srgbClr val="002569"/>
                </a:solidFill>
                <a:latin typeface="Helvetica" pitchFamily="34" charset="0"/>
              </a:rPr>
              <a:t>nd</a:t>
            </a:r>
            <a:r>
              <a:rPr lang="en-GB" sz="1600" b="1" dirty="0">
                <a:solidFill>
                  <a:srgbClr val="002569"/>
                </a:solidFill>
                <a:latin typeface="Helvetica" pitchFamily="34" charset="0"/>
              </a:rPr>
              <a:t> Nov 2013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256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041357"/>
            <a:ext cx="7200000" cy="54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7160"/>
            <a:ext cx="970552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Radiometric accuracy and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Arial" charset="0"/>
              </a:rPr>
              <a:t>Earthshine measurement co-location FM2 to FM3 / Co-location criteria</a:t>
            </a:r>
            <a:endParaRPr lang="en-GB" sz="16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5248" y="3429028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Co-location criteria: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 smtClean="0">
              <a:solidFill>
                <a:srgbClr val="1C1C1C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 Area overlap &gt; 80%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 Geo. AMF diff &lt; 2%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 Relative O</a:t>
            </a:r>
            <a:r>
              <a:rPr lang="en-GB" sz="1600" b="1" baseline="-25000" dirty="0" smtClean="0">
                <a:solidFill>
                  <a:srgbClr val="1C1C1C"/>
                </a:solidFill>
                <a:latin typeface="Helvetica" pitchFamily="34" charset="0"/>
              </a:rPr>
              <a:t>2</a:t>
            </a: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 A-Band residual (ROR) smaller than empirical threshold</a:t>
            </a:r>
            <a:endParaRPr lang="en-GB" sz="16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1075" y="851351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075" y="1304106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3659" y="2615319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err="1" smtClean="0">
                <a:solidFill>
                  <a:srgbClr val="186DB4"/>
                </a:solidFill>
                <a:latin typeface="Helvetica" pitchFamily="34" charset="0"/>
              </a:rPr>
              <a:t>Metop</a:t>
            </a:r>
            <a:r>
              <a:rPr lang="en-GB" sz="1600" b="1" dirty="0" smtClean="0">
                <a:solidFill>
                  <a:srgbClr val="186DB4"/>
                </a:solidFill>
                <a:latin typeface="Helvetica" pitchFamily="34" charset="0"/>
              </a:rPr>
              <a:t>-A (M02): FM3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err="1" smtClean="0">
                <a:solidFill>
                  <a:srgbClr val="1C1C1C"/>
                </a:solidFill>
                <a:latin typeface="Helvetica" pitchFamily="34" charset="0"/>
              </a:rPr>
              <a:t>Metop</a:t>
            </a: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-B (M01): FM2</a:t>
            </a:r>
            <a:endParaRPr lang="en-GB" sz="16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8987" y="5148509"/>
            <a:ext cx="2240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Time difference: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49 min (half an orbit)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1052740"/>
            <a:ext cx="7200000" cy="54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480" y="116632"/>
            <a:ext cx="970552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-B / FM2 Radiometric accuracy and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Arial" charset="0"/>
              </a:rPr>
              <a:t>Earthshine measurement co-location to </a:t>
            </a:r>
            <a:r>
              <a:rPr lang="en-GB" sz="16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600" dirty="0" smtClean="0">
                <a:solidFill>
                  <a:srgbClr val="FFFFFF"/>
                </a:solidFill>
                <a:latin typeface="Arial" charset="0"/>
              </a:rPr>
              <a:t>-A / FM3 / Radiances</a:t>
            </a:r>
            <a:endParaRPr lang="en-GB" sz="16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216" y="4653164"/>
            <a:ext cx="276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Radiance residuals are dominated by FM3 degradation signature</a:t>
            </a:r>
            <a:endParaRPr lang="en-GB" sz="16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1075" y="863205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075" y="1341359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31" y="1049543"/>
            <a:ext cx="7200000" cy="54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529288" y="139576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Example for an average over multiple FM2/FM3 residuals in reflectance. </a:t>
            </a:r>
            <a:endParaRPr lang="en-GB" sz="16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176" y="2806484"/>
            <a:ext cx="29606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 smtClean="0">
                <a:solidFill>
                  <a:srgbClr val="990099"/>
                </a:solidFill>
                <a:latin typeface="Helvetica" pitchFamily="34" charset="0"/>
              </a:rPr>
              <a:t>Prelim. Approach: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Helvetica" pitchFamily="34" charset="0"/>
              </a:rPr>
              <a:t>A linear background is subtracted per channel to account for the difference in reflectance-degradation and for broad-band differences in the different observed atmospheric paths per instrument.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6629764" y="4869160"/>
            <a:ext cx="792088" cy="288032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00" b="1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3860" y="4797152"/>
            <a:ext cx="206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Looking for the small scale structures per channel</a:t>
            </a:r>
            <a:endParaRPr lang="en-GB" sz="16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1075" y="869978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1075" y="1341359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705528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Radiometric accuracy and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sz="1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-A/B residuals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Background predominantly from </a:t>
            </a:r>
            <a:r>
              <a:rPr lang="en-GB" sz="1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-A degradation</a:t>
            </a:r>
            <a:endParaRPr lang="en-GB" sz="1400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980734"/>
            <a:ext cx="7200000" cy="54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69224" y="3933084"/>
            <a:ext cx="2792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Helvetica" pitchFamily="34" charset="0"/>
              </a:rPr>
              <a:t>Residual in reflectance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FFC000"/>
                </a:solidFill>
                <a:latin typeface="Helvetica" pitchFamily="34" charset="0"/>
              </a:rPr>
              <a:t>+ Lin. background subtracted per channel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1C1C1C"/>
                </a:solidFill>
                <a:latin typeface="Helvetica" pitchFamily="34" charset="0"/>
              </a:rPr>
              <a:t>+ 20 </a:t>
            </a:r>
            <a:r>
              <a:rPr lang="en-GB" sz="1400" b="1" dirty="0" err="1" smtClean="0">
                <a:solidFill>
                  <a:srgbClr val="1C1C1C"/>
                </a:solidFill>
                <a:latin typeface="Helvetica" pitchFamily="34" charset="0"/>
              </a:rPr>
              <a:t>pix</a:t>
            </a:r>
            <a:r>
              <a:rPr lang="en-GB" sz="1400" b="1" dirty="0" smtClean="0">
                <a:solidFill>
                  <a:srgbClr val="1C1C1C"/>
                </a:solidFill>
                <a:latin typeface="Helvetica" pitchFamily="34" charset="0"/>
              </a:rPr>
              <a:t>. moving average smoothing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1C1C1C"/>
                </a:solidFill>
                <a:latin typeface="Helvetica" pitchFamily="34" charset="0"/>
              </a:rPr>
              <a:t>+ Relative Oxygen-A band Residual (ROR) selection </a:t>
            </a:r>
            <a:r>
              <a:rPr lang="en-GB" sz="1400" b="1" dirty="0" err="1" smtClean="0">
                <a:solidFill>
                  <a:srgbClr val="1C1C1C"/>
                </a:solidFill>
                <a:latin typeface="Helvetica" pitchFamily="34" charset="0"/>
              </a:rPr>
              <a:t>criterium</a:t>
            </a:r>
            <a:endParaRPr lang="en-GB" sz="14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15330"/>
            <a:ext cx="970552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Radiometric accuracy and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sz="16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600" dirty="0" smtClean="0">
                <a:solidFill>
                  <a:srgbClr val="FFFFFF"/>
                </a:solidFill>
                <a:latin typeface="Arial" charset="0"/>
              </a:rPr>
              <a:t>-A/B </a:t>
            </a:r>
            <a:r>
              <a:rPr lang="en-GB" sz="1600" dirty="0" err="1" smtClean="0">
                <a:solidFill>
                  <a:srgbClr val="FFFFFF"/>
                </a:solidFill>
                <a:latin typeface="Arial" charset="0"/>
              </a:rPr>
              <a:t>reflectances</a:t>
            </a:r>
            <a:r>
              <a:rPr lang="en-GB" sz="1600" dirty="0" smtClean="0">
                <a:solidFill>
                  <a:srgbClr val="FFFFFF"/>
                </a:solidFill>
                <a:latin typeface="Arial" charset="0"/>
              </a:rPr>
              <a:t> and residuals</a:t>
            </a:r>
            <a:endParaRPr lang="en-GB" sz="16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1075" y="929245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075" y="1393853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01075" y="886912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075" y="1317653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9218" name="Picture 2" descr="C:\Documents and Settings\Lang\Application Data\Ipswitch\WS_FTP\storage\10_ResidualAveragedM01vsM02_Sahara_InstThroughAvgEarthCompM01vsM02_1Month_20121225084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4915"/>
            <a:ext cx="7200000" cy="54000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705528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Radiometric accuracy and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sz="1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-A/B residuals / Background-subtracted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plus degradation residual from </a:t>
            </a:r>
            <a:r>
              <a:rPr lang="en-GB" sz="1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-A</a:t>
            </a:r>
            <a:endParaRPr lang="en-GB" sz="14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4818" y="5085212"/>
            <a:ext cx="6364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Background subtracted co-located </a:t>
            </a:r>
            <a:r>
              <a:rPr lang="en-GB" sz="1600" b="1" dirty="0" err="1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Metop</a:t>
            </a: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-A/B residual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Background subtracted temporal degradation residual </a:t>
            </a:r>
            <a:r>
              <a:rPr lang="en-GB" sz="1600" b="1" dirty="0" err="1" smtClean="0">
                <a:solidFill>
                  <a:srgbClr val="1C1C1C"/>
                </a:solidFill>
                <a:latin typeface="Helvetica" pitchFamily="34" charset="0"/>
              </a:rPr>
              <a:t>Metop</a:t>
            </a:r>
            <a:r>
              <a:rPr lang="en-GB" sz="1600" b="1" dirty="0" smtClean="0">
                <a:solidFill>
                  <a:srgbClr val="1C1C1C"/>
                </a:solidFill>
                <a:latin typeface="Helvetica" pitchFamily="34" charset="0"/>
              </a:rPr>
              <a:t>-A</a:t>
            </a:r>
            <a:endParaRPr lang="en-GB" sz="1600" b="1" dirty="0">
              <a:solidFill>
                <a:srgbClr val="1C1C1C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01075" y="912312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075" y="1343053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10242" name="Picture 2" descr="C:\Documents and Settings\Lang\Application Data\Ipswitch\WS_FTP\storage\110_DegBackSubtracktedResidualAveragedM01vsM02_Sahara_InstThroughAvgEarthCompM01vsM02_1Month_20121225084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209673"/>
            <a:ext cx="7200000" cy="540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84848" y="4653164"/>
            <a:ext cx="5822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Background subtracted co-located </a:t>
            </a:r>
            <a:r>
              <a:rPr lang="en-GB" sz="1600" b="1" dirty="0" err="1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Metop</a:t>
            </a: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-A/B residual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without the temporal degradation contribution of </a:t>
            </a:r>
            <a:r>
              <a:rPr lang="en-GB" sz="1600" b="1" dirty="0" err="1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Metop</a:t>
            </a: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-A</a:t>
            </a:r>
            <a:endParaRPr lang="en-GB" sz="1600" b="1" dirty="0">
              <a:solidFill>
                <a:srgbClr val="001E59">
                  <a:lumMod val="75000"/>
                  <a:lumOff val="25000"/>
                </a:srgbClr>
              </a:solidFill>
              <a:latin typeface="Helvetic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0480" y="44652"/>
            <a:ext cx="9705528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Radiometric accuracy and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sz="1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-A/B residuals / Background-subtracted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plus degradation residual from </a:t>
            </a:r>
            <a:r>
              <a:rPr lang="en-GB" sz="1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400" dirty="0" smtClean="0">
                <a:solidFill>
                  <a:srgbClr val="FFFFFF"/>
                </a:solidFill>
                <a:latin typeface="Arial" charset="0"/>
              </a:rPr>
              <a:t>-A subtracted</a:t>
            </a:r>
            <a:endParaRPr lang="en-GB" sz="1400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H:\DESKTOP\ruedi\Documentation\GOME2\Plots\GroundPixelSize\309_Reflectances_GOME2Ch3and4_and_AVHRRresponse_g2avhrr_scan20100419143854_20100419144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52739"/>
            <a:ext cx="9215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81250" y="2928942"/>
            <a:ext cx="3214688" cy="1785937"/>
            <a:chOff x="2381232" y="2928934"/>
            <a:chExt cx="3214710" cy="1785950"/>
          </a:xfrm>
        </p:grpSpPr>
        <p:sp>
          <p:nvSpPr>
            <p:cNvPr id="4" name="TextBox 3"/>
            <p:cNvSpPr txBox="1"/>
            <p:nvPr/>
          </p:nvSpPr>
          <p:spPr>
            <a:xfrm>
              <a:off x="2800335" y="2928934"/>
              <a:ext cx="1835772" cy="438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33CC"/>
                  </a:solidFill>
                  <a:latin typeface="Helvetica" pitchFamily="34" charset="0"/>
                </a:rPr>
                <a:t>GOME-2 Ch:3 (Band 5)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b="1" dirty="0">
                  <a:solidFill>
                    <a:srgbClr val="0033CC"/>
                  </a:solidFill>
                  <a:latin typeface="Helvetica" pitchFamily="34" charset="0"/>
                </a:rPr>
                <a:t>1024 measurements</a:t>
              </a:r>
            </a:p>
          </p:txBody>
        </p:sp>
        <p:cxnSp>
          <p:nvCxnSpPr>
            <p:cNvPr id="9229" name="Straight Connector 5"/>
            <p:cNvCxnSpPr>
              <a:cxnSpLocks noChangeShapeType="1"/>
            </p:cNvCxnSpPr>
            <p:nvPr/>
          </p:nvCxnSpPr>
          <p:spPr bwMode="auto">
            <a:xfrm rot="10800000" flipV="1">
              <a:off x="2381232" y="3286124"/>
              <a:ext cx="1071570" cy="8572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0" name="Straight Connector 7"/>
            <p:cNvCxnSpPr>
              <a:cxnSpLocks noChangeShapeType="1"/>
            </p:cNvCxnSpPr>
            <p:nvPr/>
          </p:nvCxnSpPr>
          <p:spPr bwMode="auto">
            <a:xfrm>
              <a:off x="3452802" y="3286124"/>
              <a:ext cx="2143140" cy="1428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95941" y="2714625"/>
            <a:ext cx="3316287" cy="2000250"/>
            <a:chOff x="5595942" y="2714620"/>
            <a:chExt cx="3315886" cy="2000264"/>
          </a:xfrm>
        </p:grpSpPr>
        <p:sp>
          <p:nvSpPr>
            <p:cNvPr id="13" name="TextBox 12"/>
            <p:cNvSpPr txBox="1"/>
            <p:nvPr/>
          </p:nvSpPr>
          <p:spPr>
            <a:xfrm>
              <a:off x="6524517" y="2714620"/>
              <a:ext cx="2387311" cy="438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33CC"/>
                  </a:solidFill>
                  <a:latin typeface="Helvetica" pitchFamily="34" charset="0"/>
                </a:rPr>
                <a:t>GOME-2 Ch:4 (Band 6)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b="1" dirty="0">
                  <a:solidFill>
                    <a:srgbClr val="0033CC"/>
                  </a:solidFill>
                  <a:latin typeface="Helvetica" pitchFamily="34" charset="0"/>
                </a:rPr>
                <a:t>1024 measurements</a:t>
              </a:r>
            </a:p>
          </p:txBody>
        </p:sp>
        <p:cxnSp>
          <p:nvCxnSpPr>
            <p:cNvPr id="9226" name="Straight Connector 13"/>
            <p:cNvCxnSpPr>
              <a:cxnSpLocks noChangeShapeType="1"/>
            </p:cNvCxnSpPr>
            <p:nvPr/>
          </p:nvCxnSpPr>
          <p:spPr bwMode="auto">
            <a:xfrm rot="10800000" flipV="1">
              <a:off x="5595942" y="3071810"/>
              <a:ext cx="1857388" cy="16430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27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7274735" y="3250405"/>
              <a:ext cx="1571636" cy="121444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46143" y="1857400"/>
            <a:ext cx="1678361" cy="571499"/>
            <a:chOff x="3845483" y="1857364"/>
            <a:chExt cx="1679031" cy="571502"/>
          </a:xfrm>
        </p:grpSpPr>
        <p:sp>
          <p:nvSpPr>
            <p:cNvPr id="21" name="TextBox 20"/>
            <p:cNvSpPr txBox="1"/>
            <p:nvPr/>
          </p:nvSpPr>
          <p:spPr>
            <a:xfrm>
              <a:off x="3845483" y="1857364"/>
              <a:ext cx="1520575" cy="461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B050"/>
                  </a:solidFill>
                  <a:latin typeface="Helvetica" pitchFamily="34" charset="0"/>
                </a:rPr>
                <a:t>AVHRR ch1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rgbClr val="00B050"/>
                  </a:solidFill>
                  <a:latin typeface="Helvetica" pitchFamily="34" charset="0"/>
                </a:rPr>
                <a:t>response function</a:t>
              </a:r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 bwMode="auto">
            <a:xfrm>
              <a:off x="4605771" y="2319031"/>
              <a:ext cx="918743" cy="109835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5240" y="15240"/>
            <a:ext cx="9150350" cy="8397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GOME-2/AVHRR </a:t>
            </a:r>
            <a:r>
              <a:rPr lang="en-GB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reflectance </a:t>
            </a:r>
            <a:r>
              <a:rPr lang="en-GB" sz="2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AVHRR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1/ </a:t>
            </a:r>
            <a:r>
              <a:rPr lang="en-GB" sz="2000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20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-A</a:t>
            </a:r>
            <a:endParaRPr lang="en-GB" sz="16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1075" y="876749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  <p:pic>
        <p:nvPicPr>
          <p:cNvPr id="17" name="Picture 2" descr="H:\DESKTOP\December6\prova.tif"/>
          <p:cNvPicPr>
            <a:picLocks noChangeAspect="1" noChangeArrowheads="1"/>
          </p:cNvPicPr>
          <p:nvPr/>
        </p:nvPicPr>
        <p:blipFill>
          <a:blip r:embed="rId3" cstate="print"/>
          <a:srcRect l="42612" t="7039" r="39137" b="9854"/>
          <a:stretch>
            <a:fillRect/>
          </a:stretch>
        </p:blipFill>
        <p:spPr bwMode="auto">
          <a:xfrm rot="5400000">
            <a:off x="1472252" y="-3020"/>
            <a:ext cx="1057262" cy="31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1456</TotalTime>
  <Words>1394</Words>
  <Application>Microsoft Office PowerPoint</Application>
  <PresentationFormat>A4 Paper (210x297 mm)</PresentationFormat>
  <Paragraphs>329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Viewgraph Landscape Template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PMAp: Aerosol Optical Depth and volcanic ash  from GOME-2 (Polarisation Measurements) / IASI and AVHRR</vt:lpstr>
      <vt:lpstr>PMAp – Multi-sensor co-location for aerosol optical depth retrievals </vt:lpstr>
      <vt:lpstr>PMAp – Multi-sensor co-location for aerosol optical depth retrievals The GOME-2 PMD / AVHRR / IASI co-location</vt:lpstr>
      <vt:lpstr>PMAp – Multi-sensor co-location for aerosol optical depth retrievals Towards continuous calibration of AVHRR channels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Rosemary Munro</dc:creator>
  <cp:lastModifiedBy>Rosemary Munro</cp:lastModifiedBy>
  <cp:revision>93</cp:revision>
  <cp:lastPrinted>2006-03-06T14:11:17Z</cp:lastPrinted>
  <dcterms:created xsi:type="dcterms:W3CDTF">2016-02-19T10:39:38Z</dcterms:created>
  <dcterms:modified xsi:type="dcterms:W3CDTF">2016-03-01T06:12:40Z</dcterms:modified>
</cp:coreProperties>
</file>