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8" r:id="rId4"/>
    <p:sldId id="258" r:id="rId5"/>
    <p:sldId id="264" r:id="rId6"/>
    <p:sldId id="259" r:id="rId7"/>
    <p:sldId id="266" r:id="rId8"/>
    <p:sldId id="260" r:id="rId9"/>
    <p:sldId id="257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9" autoAdjust="0"/>
  </p:normalViewPr>
  <p:slideViewPr>
    <p:cSldViewPr>
      <p:cViewPr varScale="1">
        <p:scale>
          <a:sx n="95" d="100"/>
          <a:sy n="95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DA64E-0C10-458C-9111-9206CFC12D88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4B3F0-C6DA-4064-9094-ED046BFF9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43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4B3F0-C6DA-4064-9094-ED046BFF9C6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456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4B767-2209-4C52-904A-6012993F738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61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4B3F0-C6DA-4064-9094-ED046BFF9C6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298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8B7A3-2A8D-4182-A385-075B36027BBF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0270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4B3F0-C6DA-4064-9094-ED046BFF9C6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765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4B3F0-C6DA-4064-9094-ED046BFF9C6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79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GSICS annual meeting, 29 February – 4 March, 2015, Tsukuba, Japan</a:t>
            </a:r>
            <a:endParaRPr lang="ja-JP" altLang="en-US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GSICS annual meeting, 29 February – 4 March, 2015, Tsukuba, Japan</a:t>
            </a:r>
            <a:endParaRPr lang="ja-JP" altLang="en-US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79000">
              <a:schemeClr val="bg1">
                <a:tint val="45000"/>
                <a:shade val="99000"/>
                <a:satMod val="35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39752" y="6448251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z="1200" dirty="0" smtClean="0">
                <a:solidFill>
                  <a:schemeClr val="bg1">
                    <a:lumMod val="65000"/>
                  </a:schemeClr>
                </a:solidFill>
              </a:rPr>
              <a:t>GSICS annual meeting, 29 February – 4 March, 2015, Tsukuba, Japan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ja-JP" dirty="0"/>
              <a:t>GEO-LEO IR Progress at JMA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Work pla</a:t>
            </a:r>
            <a:r>
              <a:rPr lang="en-US" altLang="ja-JP" dirty="0" smtClean="0"/>
              <a:t>n and i</a:t>
            </a:r>
            <a:r>
              <a:rPr kumimoji="1" lang="en-US" altLang="ja-JP" dirty="0" smtClean="0"/>
              <a:t>ssues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/>
              <a:t>New imager’s GSICS Correction with current algorithm</a:t>
            </a:r>
          </a:p>
          <a:p>
            <a:pPr lvl="1">
              <a:lnSpc>
                <a:spcPct val="120000"/>
              </a:lnSpc>
            </a:pPr>
            <a:r>
              <a:rPr lang="en-US" altLang="ja-JP" dirty="0"/>
              <a:t>GSICS Correction for MTSAT-2 IR is now in demonstration phase.</a:t>
            </a:r>
          </a:p>
          <a:p>
            <a:pPr lvl="1">
              <a:lnSpc>
                <a:spcPct val="120000"/>
              </a:lnSpc>
            </a:pPr>
            <a:r>
              <a:rPr lang="en-US" altLang="ja-JP" dirty="0"/>
              <a:t>The algorithm for AHI is same as the one for MTSAT-2.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GSICS Correction of AHI IR will be submitted to Pre-operational phase after uncertainty </a:t>
            </a:r>
            <a:r>
              <a:rPr lang="en-US" altLang="ja-JP" dirty="0"/>
              <a:t>analysis and </a:t>
            </a:r>
            <a:r>
              <a:rPr lang="en-US" altLang="ja-JP" dirty="0" smtClean="0"/>
              <a:t>external users</a:t>
            </a:r>
            <a:r>
              <a:rPr lang="en-US" altLang="ja-JP" dirty="0"/>
              <a:t>’ </a:t>
            </a:r>
            <a:r>
              <a:rPr lang="en-US" altLang="ja-JP" dirty="0" smtClean="0"/>
              <a:t>review.</a:t>
            </a:r>
          </a:p>
          <a:p>
            <a:pPr lvl="1">
              <a:lnSpc>
                <a:spcPct val="120000"/>
              </a:lnSpc>
            </a:pP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lang="en-US" altLang="ja-JP" dirty="0" smtClean="0"/>
              <a:t>Should we </a:t>
            </a:r>
            <a:r>
              <a:rPr lang="en-US" altLang="ja-JP" dirty="0"/>
              <a:t>continue </a:t>
            </a:r>
            <a:r>
              <a:rPr lang="en-US" altLang="ja-JP" dirty="0" smtClean="0"/>
              <a:t>update retired imager’s GSICS Correction?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MTSAT-2 operation was over. Do we need to promote the MT2 GSICS Correction to operational phase?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We </a:t>
            </a:r>
            <a:r>
              <a:rPr lang="en-US" altLang="ja-JP" dirty="0"/>
              <a:t>will revisit this </a:t>
            </a:r>
            <a:r>
              <a:rPr lang="en-US" altLang="ja-JP" dirty="0" smtClean="0"/>
              <a:t>question </a:t>
            </a:r>
            <a:r>
              <a:rPr lang="en-US" altLang="ja-JP" dirty="0"/>
              <a:t>in </a:t>
            </a:r>
            <a:r>
              <a:rPr lang="en-US" altLang="ja-JP" dirty="0" smtClean="0"/>
              <a:t>future, if </a:t>
            </a:r>
            <a:r>
              <a:rPr lang="en-US" altLang="ja-JP" dirty="0"/>
              <a:t>we establish an approach to </a:t>
            </a:r>
            <a:r>
              <a:rPr lang="en-US" altLang="ja-JP" dirty="0" smtClean="0"/>
              <a:t>correct diurnal variation, because some of MTSAT-2 IR bands had a </a:t>
            </a:r>
            <a:r>
              <a:rPr lang="en-US" altLang="ja-JP" smtClean="0"/>
              <a:t>diurnal variation.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en-US" altLang="ja-JP" dirty="0" smtClean="0"/>
              <a:t>Is it in a scope of SCOPE-CM IOGEO?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0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Achievement in 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2800" dirty="0" smtClean="0"/>
              <a:t>AHI started operation on 7 July, 2015.</a:t>
            </a:r>
          </a:p>
          <a:p>
            <a:r>
              <a:rPr lang="en-US" altLang="ja-JP" sz="2800" dirty="0"/>
              <a:t>GSICS approach </a:t>
            </a:r>
            <a:r>
              <a:rPr lang="en-US" altLang="ja-JP" sz="2800" dirty="0" smtClean="0"/>
              <a:t>was helpful for AHI </a:t>
            </a:r>
            <a:r>
              <a:rPr lang="en-US" altLang="ja-JP" sz="2800" dirty="0"/>
              <a:t>commissioning </a:t>
            </a:r>
            <a:r>
              <a:rPr lang="en-US" altLang="ja-JP" sz="2800" dirty="0" smtClean="0"/>
              <a:t>phase data analysis.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AHI IR calibration performance has been evaluated by the GSICS approach.</a:t>
            </a:r>
          </a:p>
          <a:p>
            <a:pPr lvl="1"/>
            <a:r>
              <a:rPr lang="en-US" altLang="ja-JP" sz="2400" dirty="0" smtClean="0"/>
              <a:t>Tb biases are less than 0.2K at standard radiance in all IR bands. The biases in low Tb region are larger.</a:t>
            </a:r>
          </a:p>
          <a:p>
            <a:pPr lvl="1"/>
            <a:r>
              <a:rPr lang="en-US" altLang="ja-JP" sz="2400" dirty="0" smtClean="0"/>
              <a:t>Diurnal variation is not significant.</a:t>
            </a:r>
          </a:p>
          <a:p>
            <a:pPr lvl="1"/>
            <a:r>
              <a:rPr lang="en-US" altLang="ja-JP" sz="2400" dirty="0" smtClean="0"/>
              <a:t>Trend is stable. 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AHI c</a:t>
            </a:r>
            <a:r>
              <a:rPr kumimoji="1" lang="en-US" altLang="ja-JP" sz="2800" dirty="0" smtClean="0"/>
              <a:t>alibration monitoring web page opened.</a:t>
            </a:r>
          </a:p>
          <a:p>
            <a:r>
              <a:rPr lang="en-US" altLang="ja-JP" sz="2800" dirty="0" smtClean="0"/>
              <a:t>An application to SST was presented at the Mini conference [1l].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183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720080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/>
              <a:t>GSICS approach helped AHI commissioning phase</a:t>
            </a:r>
            <a:endParaRPr kumimoji="1" lang="ja-JP" altLang="en-US" sz="32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5" r="8485"/>
          <a:stretch/>
        </p:blipFill>
        <p:spPr>
          <a:xfrm>
            <a:off x="811213" y="2238376"/>
            <a:ext cx="3112715" cy="457417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5" r="8081"/>
          <a:stretch/>
        </p:blipFill>
        <p:spPr>
          <a:xfrm>
            <a:off x="4932040" y="2238376"/>
            <a:ext cx="3158840" cy="4605113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971600" y="1907540"/>
            <a:ext cx="711928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 smtClean="0"/>
              <a:t>Diurnal variation in commissioning phase data at the earliest stage</a:t>
            </a:r>
            <a:endParaRPr kumimoji="1" lang="ja-JP" altLang="en-US" b="1" u="sng" dirty="0"/>
          </a:p>
        </p:txBody>
      </p:sp>
      <p:sp>
        <p:nvSpPr>
          <p:cNvPr id="7" name="右矢印 6"/>
          <p:cNvSpPr/>
          <p:nvPr/>
        </p:nvSpPr>
        <p:spPr>
          <a:xfrm>
            <a:off x="4211960" y="3789040"/>
            <a:ext cx="64807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474290" y="792088"/>
            <a:ext cx="8229600" cy="112474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Application of the GSICS approach revealed diurnal variation of </a:t>
            </a:r>
            <a:r>
              <a:rPr lang="en-US" altLang="ja-JP" dirty="0" smtClean="0"/>
              <a:t>IR calibration performance caused by a software bug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After a bug fix update, the variation resolved.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0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D:\okuyama\11_ひまわり８号\[ 発表 ]\20160122_データ利用WG\tbBi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331" y="1692032"/>
            <a:ext cx="6456037" cy="490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275856" y="165416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7 (3.9)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75856" y="26281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8 (6.2)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75856" y="36362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9 (6.9)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75856" y="461021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10 (7.3)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75856" y="55804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11 (8.6)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72200" y="164487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12 (9.6)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72200" y="26188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13 (10.4)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72200" y="36269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14 (11.2)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372200" y="460092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15 (12.4)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72200" y="55711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Band 16 (13.3)</a:t>
            </a:r>
            <a:endParaRPr kumimoji="1" lang="ja-JP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62461" y="260648"/>
            <a:ext cx="806437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b="1" dirty="0" smtClean="0">
                <a:solidFill>
                  <a:schemeClr val="tx1"/>
                </a:solidFill>
              </a:rPr>
              <a:t>AHI </a:t>
            </a:r>
            <a:r>
              <a:rPr lang="en-US" altLang="ja-JP" sz="2800" b="1" dirty="0">
                <a:solidFill>
                  <a:schemeClr val="tx1"/>
                </a:solidFill>
              </a:rPr>
              <a:t>data 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quality</a:t>
            </a:r>
            <a:endParaRPr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19672" y="6239053"/>
            <a:ext cx="72008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Mar. 2015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23928" y="6239053"/>
            <a:ext cx="72008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Dec.</a:t>
            </a:r>
          </a:p>
          <a:p>
            <a:pPr algn="ctr"/>
            <a:r>
              <a:rPr kumimoji="1" lang="en-US" altLang="ja-JP" dirty="0" smtClean="0"/>
              <a:t>2015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60032" y="6239053"/>
            <a:ext cx="72008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Mar. 2015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64288" y="6239053"/>
            <a:ext cx="72008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Dec.</a:t>
            </a:r>
          </a:p>
          <a:p>
            <a:pPr algn="ctr"/>
            <a:r>
              <a:rPr kumimoji="1" lang="en-US" altLang="ja-JP" dirty="0" smtClean="0"/>
              <a:t>2015</a:t>
            </a:r>
            <a:endParaRPr kumimoji="1" lang="ja-JP" altLang="en-US" dirty="0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895621" y="908720"/>
            <a:ext cx="7731217" cy="7920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/>
              <a:t>Tb biases at standard radiance are less than 0.2K. 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7504" y="1702549"/>
            <a:ext cx="1259633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Reference:</a:t>
            </a:r>
          </a:p>
          <a:p>
            <a:r>
              <a:rPr kumimoji="1" lang="en-US" altLang="ja-JP" dirty="0" smtClean="0"/>
              <a:t>IASI-A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7503" y="2422629"/>
            <a:ext cx="125963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x: Daily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o: 30 days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62461" y="116632"/>
            <a:ext cx="806437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b="1" dirty="0" smtClean="0">
                <a:solidFill>
                  <a:schemeClr val="tx1"/>
                </a:solidFill>
              </a:rPr>
              <a:t>AHI </a:t>
            </a:r>
            <a:r>
              <a:rPr lang="en-US" altLang="ja-JP" sz="2800" b="1" dirty="0">
                <a:solidFill>
                  <a:schemeClr val="tx1"/>
                </a:solidFill>
              </a:rPr>
              <a:t>data 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quality</a:t>
            </a:r>
            <a:endParaRPr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95621" y="764704"/>
            <a:ext cx="7731217" cy="7920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/>
              <a:t>Tb biases look stable comparing with MTSAT-2.</a:t>
            </a:r>
          </a:p>
          <a:p>
            <a:pPr lvl="1"/>
            <a:r>
              <a:rPr lang="en-US" altLang="ja-JP" sz="2400" dirty="0" smtClean="0"/>
              <a:t>less long/short-term variation</a:t>
            </a:r>
          </a:p>
        </p:txBody>
      </p:sp>
      <p:pic>
        <p:nvPicPr>
          <p:cNvPr id="1026" name="Picture 2" descr="Please choose statistics on the lef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9"/>
            <a:ext cx="3552364" cy="502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ease choose statistics on the left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51" y="1700809"/>
            <a:ext cx="3552364" cy="502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325432" y="1576505"/>
            <a:ext cx="327054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MTSAT-2 IR4 (3.7um) vs IASI-A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47198" y="1585367"/>
            <a:ext cx="327054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AHI Band 7 (3.7um) vs IASI-A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2132856"/>
            <a:ext cx="1087639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at std. radiance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504" y="3284984"/>
            <a:ext cx="1087639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at 290 K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504" y="4509120"/>
            <a:ext cx="1087639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at 250 K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504" y="5661248"/>
            <a:ext cx="1087639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at 220 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47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sc-svdebnas3\全体共用\出張外勤_打合せ_プレゼン等\2015年度\20160122_ひまわりデータ利活用WG\図\diurnal_tbbias_std_Himawari8_20151201-2015123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4" r="5815"/>
          <a:stretch/>
        </p:blipFill>
        <p:spPr bwMode="auto">
          <a:xfrm>
            <a:off x="4644008" y="210126"/>
            <a:ext cx="4385175" cy="638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256986" y="1546034"/>
            <a:ext cx="2253764" cy="5161426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13354"/>
            <a:ext cx="4403246" cy="1199422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en-US" altLang="ja-JP" sz="2800" b="1" dirty="0" smtClean="0">
                <a:solidFill>
                  <a:schemeClr val="tx1"/>
                </a:solidFill>
              </a:rPr>
              <a:t>AHI data quality</a:t>
            </a:r>
            <a:br>
              <a:rPr kumimoji="1" lang="en-US" altLang="ja-JP" sz="2800" b="1" dirty="0" smtClean="0">
                <a:solidFill>
                  <a:schemeClr val="tx1"/>
                </a:solidFill>
              </a:rPr>
            </a:br>
            <a:r>
              <a:rPr lang="en-US" altLang="ja-JP" sz="2800" b="1" dirty="0" smtClean="0">
                <a:solidFill>
                  <a:schemeClr val="tx1"/>
                </a:solidFill>
              </a:rPr>
              <a:t>(Diurnal variation in IR)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07504" y="1548553"/>
            <a:ext cx="2088232" cy="51589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ja-JP" sz="1800" dirty="0" smtClean="0"/>
              <a:t>There is no significant diurnal variation seen in MTSAT-2</a:t>
            </a:r>
          </a:p>
          <a:p>
            <a:pPr marL="182563" lvl="1" indent="-182563">
              <a:lnSpc>
                <a:spcPct val="120000"/>
              </a:lnSpc>
            </a:pPr>
            <a:endParaRPr lang="en-US" altLang="ja-JP" sz="1400" dirty="0" smtClean="0"/>
          </a:p>
          <a:p>
            <a:pPr marL="182563" lvl="1" indent="-182563">
              <a:lnSpc>
                <a:spcPct val="120000"/>
              </a:lnSpc>
            </a:pPr>
            <a:r>
              <a:rPr lang="en-US" altLang="ja-JP" sz="1400" dirty="0" smtClean="0"/>
              <a:t>The </a:t>
            </a:r>
            <a:r>
              <a:rPr lang="en-US" altLang="ja-JP" sz="1400" dirty="0"/>
              <a:t>biases at the standard radiance are shown.</a:t>
            </a:r>
          </a:p>
          <a:p>
            <a:pPr marL="182563" lvl="1" indent="-182563">
              <a:lnSpc>
                <a:spcPct val="120000"/>
              </a:lnSpc>
            </a:pPr>
            <a:r>
              <a:rPr lang="en-US" altLang="ja-JP" sz="1400" dirty="0"/>
              <a:t>Data </a:t>
            </a:r>
            <a:r>
              <a:rPr lang="en-US" altLang="ja-JP" sz="1400" dirty="0" smtClean="0"/>
              <a:t>periods are Dec. 2015</a:t>
            </a:r>
            <a:r>
              <a:rPr lang="ja-JP" altLang="en-US" sz="1400" dirty="0"/>
              <a:t> </a:t>
            </a:r>
            <a:r>
              <a:rPr lang="en-US" altLang="ja-JP" sz="1400" dirty="0" smtClean="0"/>
              <a:t>(AHI) and Dec. 2014 (MTSAT-2).</a:t>
            </a:r>
            <a:endParaRPr lang="en-US" altLang="ja-JP" sz="1400" dirty="0"/>
          </a:p>
          <a:p>
            <a:pPr marL="182563" lvl="1" indent="-182563">
              <a:lnSpc>
                <a:spcPct val="120000"/>
              </a:lnSpc>
            </a:pPr>
            <a:r>
              <a:rPr lang="en-US" altLang="ja-JP" sz="1400" dirty="0"/>
              <a:t>Reference sensors are:</a:t>
            </a:r>
          </a:p>
          <a:p>
            <a:pPr marL="144000"/>
            <a:r>
              <a:rPr lang="en-US" altLang="ja-JP" sz="1400" dirty="0" err="1">
                <a:solidFill>
                  <a:srgbClr val="FF0000"/>
                </a:solidFill>
              </a:rPr>
              <a:t>Metop</a:t>
            </a:r>
            <a:r>
              <a:rPr lang="en-US" altLang="ja-JP" sz="1400" dirty="0">
                <a:solidFill>
                  <a:srgbClr val="FF0000"/>
                </a:solidFill>
              </a:rPr>
              <a:t>-A/IASI</a:t>
            </a:r>
          </a:p>
          <a:p>
            <a:pPr marL="144000"/>
            <a:r>
              <a:rPr lang="en-US" altLang="ja-JP" sz="1400" dirty="0" err="1">
                <a:solidFill>
                  <a:srgbClr val="0000FF"/>
                </a:solidFill>
              </a:rPr>
              <a:t>Metop</a:t>
            </a:r>
            <a:r>
              <a:rPr lang="en-US" altLang="ja-JP" sz="1400" dirty="0">
                <a:solidFill>
                  <a:srgbClr val="0000FF"/>
                </a:solidFill>
              </a:rPr>
              <a:t>-B/IASI</a:t>
            </a:r>
          </a:p>
          <a:p>
            <a:pPr marL="144000"/>
            <a:r>
              <a:rPr lang="en-US" altLang="ja-JP" sz="1400" dirty="0">
                <a:solidFill>
                  <a:srgbClr val="006600"/>
                </a:solidFill>
              </a:rPr>
              <a:t>Aqua/AIRS</a:t>
            </a:r>
          </a:p>
          <a:p>
            <a:pPr marL="144000"/>
            <a:r>
              <a:rPr lang="en-US" altLang="ja-JP" sz="1400" dirty="0">
                <a:solidFill>
                  <a:srgbClr val="FF6600"/>
                </a:solidFill>
              </a:rPr>
              <a:t>S-NPP/</a:t>
            </a:r>
            <a:r>
              <a:rPr lang="en-US" altLang="ja-JP" sz="1400" dirty="0" err="1">
                <a:solidFill>
                  <a:srgbClr val="FF6600"/>
                </a:solidFill>
              </a:rPr>
              <a:t>CrIS</a:t>
            </a:r>
            <a:endParaRPr lang="en-US" altLang="ja-JP" sz="1000" dirty="0"/>
          </a:p>
          <a:p>
            <a:pPr marL="0" indent="0" algn="ctr">
              <a:lnSpc>
                <a:spcPct val="120000"/>
              </a:lnSpc>
              <a:buNone/>
            </a:pPr>
            <a:endParaRPr lang="en-US" altLang="ja-JP" sz="1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57360" y="1535276"/>
            <a:ext cx="1436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MTSAT-2/Imager</a:t>
            </a:r>
            <a:endParaRPr kumimoji="1" lang="ja-JP" altLang="en-US" sz="14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60032" y="210126"/>
            <a:ext cx="4051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/>
              <a:t>Himawari-8/AHI</a:t>
            </a:r>
            <a:endParaRPr kumimoji="1" lang="ja-JP" altLang="en-US" sz="1600" b="1" dirty="0"/>
          </a:p>
        </p:txBody>
      </p:sp>
      <p:sp>
        <p:nvSpPr>
          <p:cNvPr id="47" name="正方形/長方形 46"/>
          <p:cNvSpPr/>
          <p:nvPr/>
        </p:nvSpPr>
        <p:spPr>
          <a:xfrm>
            <a:off x="5013573" y="631446"/>
            <a:ext cx="1710000" cy="972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7201530" y="631446"/>
            <a:ext cx="1710000" cy="972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5023499" y="4249663"/>
            <a:ext cx="1710000" cy="9720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5017272" y="5452761"/>
            <a:ext cx="1710000" cy="972000"/>
          </a:xfrm>
          <a:prstGeom prst="rect">
            <a:avLst/>
          </a:prstGeom>
          <a:noFill/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637183" y="210126"/>
            <a:ext cx="4392000" cy="649733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/>
          <p:cNvGrpSpPr>
            <a:grpSpLocks noChangeAspect="1"/>
          </p:cNvGrpSpPr>
          <p:nvPr/>
        </p:nvGrpSpPr>
        <p:grpSpPr>
          <a:xfrm>
            <a:off x="2267744" y="1772815"/>
            <a:ext cx="2145372" cy="4858551"/>
            <a:chOff x="11520424" y="-2178901"/>
            <a:chExt cx="3638410" cy="8239781"/>
          </a:xfrm>
        </p:grpSpPr>
        <p:pic>
          <p:nvPicPr>
            <p:cNvPr id="2051" name="Picture 3" descr="\\sc-svdebnas3\全体共用\出張外勤_打合せ_プレゼン等\2015年度\20160122_ひまわりデータ利活用WG\図\diurnal_tbbias_std_Mt2_20151201-20151231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4" t="8656" r="53301" b="72701"/>
            <a:stretch/>
          </p:blipFill>
          <p:spPr bwMode="auto">
            <a:xfrm>
              <a:off x="11520424" y="-2178901"/>
              <a:ext cx="3638409" cy="2074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\\sc-svdebnas3\全体共用\出張外勤_打合せ_プレゼン等\2015年度\20160122_ひまわりデータ利活用WG\図\diurnal_tbbias_std_Mt2_20151201-20151231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573" t="8656" r="6182" b="72701"/>
            <a:stretch/>
          </p:blipFill>
          <p:spPr bwMode="auto">
            <a:xfrm>
              <a:off x="11520425" y="-128408"/>
              <a:ext cx="3638409" cy="2074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\\sc-svdebnas3\全体共用\出張外勤_打合せ_プレゼン等\2015年度\20160122_ひまわりデータ利活用WG\図\diurnal_tbbias_std_Mt2_20151201-20151231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" t="27299" r="53444" b="54058"/>
            <a:stretch/>
          </p:blipFill>
          <p:spPr bwMode="auto">
            <a:xfrm>
              <a:off x="11520424" y="1928846"/>
              <a:ext cx="3627275" cy="2074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\\sc-svdebnas3\全体共用\出張外勤_打合せ_プレゼン等\2015年度\20160122_ひまわりデータ利活用WG\図\diurnal_tbbias_std_Mt2_20151201-20151231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572" t="26816" r="6324" b="54058"/>
            <a:stretch/>
          </p:blipFill>
          <p:spPr bwMode="auto">
            <a:xfrm>
              <a:off x="11520425" y="3933056"/>
              <a:ext cx="3627275" cy="2127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正方形/長方形 42"/>
          <p:cNvSpPr/>
          <p:nvPr/>
        </p:nvSpPr>
        <p:spPr>
          <a:xfrm>
            <a:off x="2593416" y="1817590"/>
            <a:ext cx="1762560" cy="99144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2608674" y="3019786"/>
            <a:ext cx="1730826" cy="9914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2611308" y="4212426"/>
            <a:ext cx="1728452" cy="99144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2610190" y="5445224"/>
            <a:ext cx="1737548" cy="972597"/>
          </a:xfrm>
          <a:prstGeom prst="rect">
            <a:avLst/>
          </a:prstGeom>
          <a:noFill/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1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vkva.naps.kishou.go.jp/~msysen07/monit/cal/Monit/monitoring/gsics/ir/himawari8/colmap/mapstat/clr_AVE_Himawari8_BAND12_MetopA_IASI_Asc_20150901-201511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58372"/>
            <a:ext cx="2520806" cy="252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vkva.naps.kishou.go.jp/~msysen07/monit/cal/Monit/monitoring/gsics/ir/himawari8/colmap/mapstat/clr_NUM_Himawari8_BAND12_MetopA_IASI_Asc_20150901-2015113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58372"/>
            <a:ext cx="2520806" cy="252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819993" y="1362254"/>
            <a:ext cx="3096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AHI Band 12 (9.6um) vs. IASI-A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938" y="3779748"/>
            <a:ext cx="832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# of collocation data                   Mean TB bias                    TB bias in each longitudinal bin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3010" y="4149080"/>
            <a:ext cx="1495922" cy="4001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chemeClr val="bg1"/>
                </a:solidFill>
              </a:rPr>
              <a:t>~clear scene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b="1" dirty="0" smtClean="0"/>
              <a:t>AHI data quality (Tb bias vs location)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8938" y="1052736"/>
            <a:ext cx="5218688" cy="266429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 smtClean="0"/>
              <a:t>What is </a:t>
            </a:r>
            <a:r>
              <a:rPr lang="en-US" altLang="ja-JP" dirty="0" smtClean="0"/>
              <a:t>an </a:t>
            </a:r>
            <a:r>
              <a:rPr lang="en-US" altLang="ja-JP" dirty="0"/>
              <a:t>uneven plot </a:t>
            </a:r>
            <a:r>
              <a:rPr lang="en-US" altLang="ja-JP" dirty="0" smtClean="0"/>
              <a:t>in the </a:t>
            </a:r>
            <a:r>
              <a:rPr lang="en-US" altLang="ja-JP" dirty="0"/>
              <a:t>diurnal </a:t>
            </a:r>
            <a:r>
              <a:rPr lang="en-US" altLang="ja-JP" dirty="0" smtClean="0"/>
              <a:t>variation?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endParaRPr kumimoji="1" lang="en-US" altLang="ja-JP" sz="1800" dirty="0" smtClean="0"/>
          </a:p>
          <a:p>
            <a:pPr>
              <a:lnSpc>
                <a:spcPct val="120000"/>
              </a:lnSpc>
            </a:pPr>
            <a:r>
              <a:rPr kumimoji="1" lang="en-US" altLang="ja-JP" dirty="0" smtClean="0"/>
              <a:t>Collocation data location depends on time of day </a:t>
            </a:r>
            <a:r>
              <a:rPr lang="en-US" altLang="ja-JP" dirty="0"/>
              <a:t>and equatorial crossing </a:t>
            </a:r>
            <a:r>
              <a:rPr lang="en-US" altLang="ja-JP" dirty="0" smtClean="0"/>
              <a:t>time of LEO satellite.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kumimoji="1" lang="en-US" altLang="ja-JP" dirty="0" smtClean="0"/>
              <a:t>Assuming that GEO Tb bias depends on observed location, the uneven plot might be appeared at the timing of reference sensor change.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/>
              <a:t>Further investigation is required.</a:t>
            </a:r>
            <a:endParaRPr kumimoji="1" lang="ja-JP" altLang="en-US" dirty="0"/>
          </a:p>
        </p:txBody>
      </p:sp>
      <p:pic>
        <p:nvPicPr>
          <p:cNvPr id="2050" name="Picture 2" descr="http://svkva.naps.kishou.go.jp/~msysen07/monit/cal/Monit/monitoring/gsics/ir/himawari8/colmap/lonstat/TbBiasLon_clr_Himawari8_BAND12_MetopA_IASI_Asc_20150901-2015113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58372"/>
            <a:ext cx="3635896" cy="257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5868144" y="5898758"/>
            <a:ext cx="316835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2 x 2 degrees grid statistics for 2015 (Sep. - Nov.)</a:t>
            </a:r>
            <a:endParaRPr kumimoji="1" lang="ja-JP" altLang="en-US" sz="2000" dirty="0"/>
          </a:p>
        </p:txBody>
      </p:sp>
      <p:pic>
        <p:nvPicPr>
          <p:cNvPr id="11" name="Picture 2" descr="\\sc-svdebnas3\全体共用\出張外勤_打合せ_プレゼン等\2015年度\20160122_ひまわりデータ利活用WG\図\diurnal_tbbias_std_Himawari8_20151201-20151231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3" t="45510" r="5815" b="35972"/>
          <a:stretch/>
        </p:blipFill>
        <p:spPr bwMode="auto">
          <a:xfrm>
            <a:off x="5617626" y="1628800"/>
            <a:ext cx="310795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上矢印 11"/>
          <p:cNvSpPr/>
          <p:nvPr/>
        </p:nvSpPr>
        <p:spPr>
          <a:xfrm>
            <a:off x="7449988" y="2708920"/>
            <a:ext cx="144016" cy="1501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6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89533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Application of GEO-GEO</a:t>
            </a:r>
            <a:br>
              <a:rPr lang="en-US" altLang="ja-JP" dirty="0" smtClean="0"/>
            </a:br>
            <a:r>
              <a:rPr lang="en-US" altLang="ja-JP" sz="3100" dirty="0" smtClean="0"/>
              <a:t>Potential to figure out the diurnal variation</a:t>
            </a:r>
            <a:endParaRPr kumimoji="1" lang="ja-JP" altLang="en-US" sz="3100" dirty="0"/>
          </a:p>
        </p:txBody>
      </p:sp>
      <p:pic>
        <p:nvPicPr>
          <p:cNvPr id="5" name="Picture 8" descr="Himawari-8/AHI IR bands bias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54" r="50000" b="1868"/>
          <a:stretch/>
        </p:blipFill>
        <p:spPr bwMode="auto">
          <a:xfrm>
            <a:off x="430569" y="1795168"/>
            <a:ext cx="4213439" cy="212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imawari-8/AHI IR bands biase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39" b="48866"/>
          <a:stretch/>
        </p:blipFill>
        <p:spPr bwMode="auto">
          <a:xfrm>
            <a:off x="4570377" y="1800809"/>
            <a:ext cx="3764849" cy="197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4149080"/>
            <a:ext cx="3168351" cy="217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475656" y="4159747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GEO - GEO</a:t>
            </a:r>
          </a:p>
          <a:p>
            <a:r>
              <a:rPr kumimoji="1" lang="en-US" altLang="ja-JP" sz="2000" dirty="0" smtClean="0"/>
              <a:t>H8-MT2 (SBAF applied)</a:t>
            </a:r>
            <a:endParaRPr kumimoji="1"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9592" y="6338487"/>
            <a:ext cx="2264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17 Dec. 2015 – 14 Jan. 2016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03648" y="1198493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GEO – LEO</a:t>
            </a:r>
            <a:endParaRPr lang="en-US" altLang="ja-JP" sz="2000" dirty="0" smtClean="0"/>
          </a:p>
          <a:p>
            <a:r>
              <a:rPr lang="en-US" altLang="ja-JP" sz="2000" dirty="0" smtClean="0"/>
              <a:t>Himawari8(12.4um) -LEO</a:t>
            </a:r>
            <a:endParaRPr lang="en-US" altLang="ja-JP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74050" y="1207230"/>
            <a:ext cx="3054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GEO - LEO</a:t>
            </a:r>
          </a:p>
          <a:p>
            <a:r>
              <a:rPr lang="en-US" altLang="ja-JP" sz="2000" dirty="0" smtClean="0"/>
              <a:t>MTSAT2(12.0um) - LEO</a:t>
            </a:r>
            <a:endParaRPr lang="en-US" altLang="ja-JP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44008" y="3861048"/>
            <a:ext cx="4025652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MTSAT-2 imager had a diurnal variation, especially in 12.0um band.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Himawari-8 has no significant bias.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The pattern of the [H8 – MT2] looks roughly consistent with [MT2 – LEO].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GEO-GEO information could be useful for filling the gap of LEO </a:t>
            </a:r>
            <a:r>
              <a:rPr lang="en-US" altLang="ja-JP" dirty="0" smtClean="0"/>
              <a:t>orbits.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As a food of thought for now...</a:t>
            </a:r>
            <a:endParaRPr kumimoji="1" lang="ja-JP" altLang="en-US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4073737" y="2651574"/>
            <a:ext cx="3987988" cy="1668492"/>
            <a:chOff x="4073737" y="2651574"/>
            <a:chExt cx="3987988" cy="1668492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4857725" y="2651574"/>
              <a:ext cx="3204000" cy="867901"/>
              <a:chOff x="4860940" y="4037243"/>
              <a:chExt cx="3204000" cy="867901"/>
            </a:xfrm>
          </p:grpSpPr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V="1">
                <a:off x="4860940" y="4037243"/>
                <a:ext cx="3204000" cy="867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フリーフォーム 18"/>
              <p:cNvSpPr/>
              <p:nvPr/>
            </p:nvSpPr>
            <p:spPr>
              <a:xfrm>
                <a:off x="5083175" y="4159250"/>
                <a:ext cx="2854325" cy="425450"/>
              </a:xfrm>
              <a:custGeom>
                <a:avLst/>
                <a:gdLst>
                  <a:gd name="connsiteX0" fmla="*/ 0 w 2854325"/>
                  <a:gd name="connsiteY0" fmla="*/ 41275 h 425450"/>
                  <a:gd name="connsiteX1" fmla="*/ 123825 w 2854325"/>
                  <a:gd name="connsiteY1" fmla="*/ 0 h 425450"/>
                  <a:gd name="connsiteX2" fmla="*/ 238125 w 2854325"/>
                  <a:gd name="connsiteY2" fmla="*/ 53975 h 425450"/>
                  <a:gd name="connsiteX3" fmla="*/ 381000 w 2854325"/>
                  <a:gd name="connsiteY3" fmla="*/ 85725 h 425450"/>
                  <a:gd name="connsiteX4" fmla="*/ 600075 w 2854325"/>
                  <a:gd name="connsiteY4" fmla="*/ 171450 h 425450"/>
                  <a:gd name="connsiteX5" fmla="*/ 723900 w 2854325"/>
                  <a:gd name="connsiteY5" fmla="*/ 190500 h 425450"/>
                  <a:gd name="connsiteX6" fmla="*/ 847725 w 2854325"/>
                  <a:gd name="connsiteY6" fmla="*/ 165100 h 425450"/>
                  <a:gd name="connsiteX7" fmla="*/ 1069975 w 2854325"/>
                  <a:gd name="connsiteY7" fmla="*/ 146050 h 425450"/>
                  <a:gd name="connsiteX8" fmla="*/ 1200150 w 2854325"/>
                  <a:gd name="connsiteY8" fmla="*/ 190500 h 425450"/>
                  <a:gd name="connsiteX9" fmla="*/ 1317625 w 2854325"/>
                  <a:gd name="connsiteY9" fmla="*/ 403225 h 425450"/>
                  <a:gd name="connsiteX10" fmla="*/ 1431925 w 2854325"/>
                  <a:gd name="connsiteY10" fmla="*/ 425450 h 425450"/>
                  <a:gd name="connsiteX11" fmla="*/ 1558925 w 2854325"/>
                  <a:gd name="connsiteY11" fmla="*/ 403225 h 425450"/>
                  <a:gd name="connsiteX12" fmla="*/ 1676400 w 2854325"/>
                  <a:gd name="connsiteY12" fmla="*/ 120650 h 425450"/>
                  <a:gd name="connsiteX13" fmla="*/ 1790700 w 2854325"/>
                  <a:gd name="connsiteY13" fmla="*/ 85725 h 425450"/>
                  <a:gd name="connsiteX14" fmla="*/ 1911350 w 2854325"/>
                  <a:gd name="connsiteY14" fmla="*/ 174625 h 425450"/>
                  <a:gd name="connsiteX15" fmla="*/ 2028825 w 2854325"/>
                  <a:gd name="connsiteY15" fmla="*/ 311150 h 425450"/>
                  <a:gd name="connsiteX16" fmla="*/ 2159000 w 2854325"/>
                  <a:gd name="connsiteY16" fmla="*/ 171450 h 425450"/>
                  <a:gd name="connsiteX17" fmla="*/ 2381250 w 2854325"/>
                  <a:gd name="connsiteY17" fmla="*/ 187325 h 425450"/>
                  <a:gd name="connsiteX18" fmla="*/ 2498725 w 2854325"/>
                  <a:gd name="connsiteY18" fmla="*/ 152400 h 425450"/>
                  <a:gd name="connsiteX19" fmla="*/ 2644775 w 2854325"/>
                  <a:gd name="connsiteY19" fmla="*/ 120650 h 425450"/>
                  <a:gd name="connsiteX20" fmla="*/ 2759075 w 2854325"/>
                  <a:gd name="connsiteY20" fmla="*/ 53975 h 425450"/>
                  <a:gd name="connsiteX21" fmla="*/ 2854325 w 2854325"/>
                  <a:gd name="connsiteY21" fmla="*/ 41275 h 425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854325" h="425450">
                    <a:moveTo>
                      <a:pt x="0" y="41275"/>
                    </a:moveTo>
                    <a:lnTo>
                      <a:pt x="123825" y="0"/>
                    </a:lnTo>
                    <a:lnTo>
                      <a:pt x="238125" y="53975"/>
                    </a:lnTo>
                    <a:lnTo>
                      <a:pt x="381000" y="85725"/>
                    </a:lnTo>
                    <a:lnTo>
                      <a:pt x="600075" y="171450"/>
                    </a:lnTo>
                    <a:lnTo>
                      <a:pt x="723900" y="190500"/>
                    </a:lnTo>
                    <a:lnTo>
                      <a:pt x="847725" y="165100"/>
                    </a:lnTo>
                    <a:lnTo>
                      <a:pt x="1069975" y="146050"/>
                    </a:lnTo>
                    <a:lnTo>
                      <a:pt x="1200150" y="190500"/>
                    </a:lnTo>
                    <a:lnTo>
                      <a:pt x="1317625" y="403225"/>
                    </a:lnTo>
                    <a:lnTo>
                      <a:pt x="1431925" y="425450"/>
                    </a:lnTo>
                    <a:lnTo>
                      <a:pt x="1558925" y="403225"/>
                    </a:lnTo>
                    <a:lnTo>
                      <a:pt x="1676400" y="120650"/>
                    </a:lnTo>
                    <a:lnTo>
                      <a:pt x="1790700" y="85725"/>
                    </a:lnTo>
                    <a:lnTo>
                      <a:pt x="1911350" y="174625"/>
                    </a:lnTo>
                    <a:lnTo>
                      <a:pt x="2028825" y="311150"/>
                    </a:lnTo>
                    <a:lnTo>
                      <a:pt x="2159000" y="171450"/>
                    </a:lnTo>
                    <a:lnTo>
                      <a:pt x="2381250" y="187325"/>
                    </a:lnTo>
                    <a:lnTo>
                      <a:pt x="2498725" y="152400"/>
                    </a:lnTo>
                    <a:lnTo>
                      <a:pt x="2644775" y="120650"/>
                    </a:lnTo>
                    <a:lnTo>
                      <a:pt x="2759075" y="53975"/>
                    </a:lnTo>
                    <a:lnTo>
                      <a:pt x="2854325" y="412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上カーブ矢印 23"/>
            <p:cNvSpPr/>
            <p:nvPr/>
          </p:nvSpPr>
          <p:spPr>
            <a:xfrm rot="19470818">
              <a:off x="4073737" y="3868808"/>
              <a:ext cx="1347929" cy="451258"/>
            </a:xfrm>
            <a:prstGeom prst="curvedUpArrow">
              <a:avLst>
                <a:gd name="adj1" fmla="val 25000"/>
                <a:gd name="adj2" fmla="val 116147"/>
                <a:gd name="adj3" fmla="val 4705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565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Contents of the GSICS Correction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2448272"/>
          </a:xfrm>
        </p:spPr>
        <p:txBody>
          <a:bodyPr>
            <a:noAutofit/>
          </a:bodyPr>
          <a:lstStyle/>
          <a:p>
            <a:r>
              <a:rPr kumimoji="1" lang="en-US" altLang="ja-JP" sz="2000" dirty="0" smtClean="0"/>
              <a:t>Current contents</a:t>
            </a:r>
          </a:p>
          <a:p>
            <a:pPr lvl="1"/>
            <a:r>
              <a:rPr kumimoji="1" lang="en-US" altLang="ja-JP" sz="1600" dirty="0" smtClean="0"/>
              <a:t>Offset and slope </a:t>
            </a:r>
            <a:r>
              <a:rPr lang="en-US" altLang="ja-JP" sz="1600" dirty="0" smtClean="0"/>
              <a:t>to convert GEO radiance to LEO radiance in [</a:t>
            </a:r>
            <a:r>
              <a:rPr lang="en-US" altLang="ja-JP" sz="1600" dirty="0" err="1" smtClean="0"/>
              <a:t>mW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m</a:t>
            </a:r>
            <a:r>
              <a:rPr lang="en-US" altLang="ja-JP" sz="1600" baseline="30000" dirty="0"/>
              <a:t>-2</a:t>
            </a:r>
            <a:r>
              <a:rPr lang="en-US" altLang="ja-JP" sz="1600" dirty="0"/>
              <a:t> sr</a:t>
            </a:r>
            <a:r>
              <a:rPr lang="en-US" altLang="ja-JP" sz="1600" baseline="30000" dirty="0"/>
              <a:t>-1</a:t>
            </a:r>
            <a:r>
              <a:rPr lang="en-US" altLang="ja-JP" sz="1600" dirty="0"/>
              <a:t>(cm</a:t>
            </a:r>
            <a:r>
              <a:rPr lang="en-US" altLang="ja-JP" sz="1600" baseline="30000" dirty="0"/>
              <a:t>-1</a:t>
            </a:r>
            <a:r>
              <a:rPr lang="en-US" altLang="ja-JP" sz="1600" dirty="0"/>
              <a:t>)</a:t>
            </a:r>
            <a:r>
              <a:rPr lang="en-US" altLang="ja-JP" sz="1600" baseline="30000" dirty="0"/>
              <a:t>-1</a:t>
            </a:r>
            <a:r>
              <a:rPr lang="en-US" altLang="ja-JP" sz="1600" dirty="0" smtClean="0"/>
              <a:t>]  =&gt;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[WN]</a:t>
            </a:r>
          </a:p>
          <a:p>
            <a:pPr lvl="1"/>
            <a:r>
              <a:rPr kumimoji="1" lang="en-US" altLang="ja-JP" sz="1600" dirty="0" smtClean="0"/>
              <a:t>Tb bias at std. scene</a:t>
            </a:r>
          </a:p>
          <a:p>
            <a:pPr lvl="1"/>
            <a:r>
              <a:rPr lang="en-US" altLang="ja-JP" sz="1600" dirty="0" smtClean="0"/>
              <a:t>Coefficients to convert Tb to radiance</a:t>
            </a:r>
          </a:p>
          <a:p>
            <a:pPr lvl="1"/>
            <a:r>
              <a:rPr lang="en-US" altLang="ja-JP" sz="1600" dirty="0"/>
              <a:t>Coefficients to convert </a:t>
            </a:r>
            <a:r>
              <a:rPr lang="en-US" altLang="ja-JP" sz="1600" dirty="0" smtClean="0"/>
              <a:t>radiance to Tb</a:t>
            </a:r>
          </a:p>
          <a:p>
            <a:pPr lvl="1"/>
            <a:r>
              <a:rPr kumimoji="1" lang="en-US" altLang="ja-JP" sz="1600" dirty="0" smtClean="0"/>
              <a:t>JMA optional for MTSAT-2:</a:t>
            </a:r>
          </a:p>
          <a:p>
            <a:pPr marL="1080000" lvl="2" indent="-180000">
              <a:buFont typeface="+mj-lt"/>
              <a:buAutoNum type="alphaUcParenR"/>
            </a:pPr>
            <a:r>
              <a:rPr lang="en-US" altLang="ja-JP" sz="1400" dirty="0"/>
              <a:t>Offset and slope </a:t>
            </a:r>
            <a:r>
              <a:rPr lang="en-US" altLang="ja-JP" sz="1400" dirty="0" smtClean="0"/>
              <a:t>to convert GEO DN to LEO radiance </a:t>
            </a:r>
            <a:r>
              <a:rPr lang="en-US" altLang="ja-JP" sz="1400" dirty="0"/>
              <a:t>in [</a:t>
            </a:r>
            <a:r>
              <a:rPr lang="en-US" altLang="ja-JP" sz="1400" dirty="0" err="1"/>
              <a:t>mW</a:t>
            </a:r>
            <a:r>
              <a:rPr lang="en-US" altLang="ja-JP" sz="1400" dirty="0"/>
              <a:t> m-2 sr-1(cm-1)-1</a:t>
            </a:r>
            <a:r>
              <a:rPr lang="en-US" altLang="ja-JP" sz="1400" dirty="0" smtClean="0"/>
              <a:t>] =&gt; [WN]</a:t>
            </a:r>
          </a:p>
          <a:p>
            <a:pPr marL="1080000" lvl="2" indent="-180000">
              <a:buFont typeface="+mj-lt"/>
              <a:buAutoNum type="alphaUcParenR"/>
            </a:pPr>
            <a:r>
              <a:rPr lang="en-US" altLang="ja-JP" sz="1400" dirty="0" smtClean="0"/>
              <a:t>LUT from DN to LEO Tb [K]</a:t>
            </a:r>
          </a:p>
          <a:p>
            <a:pPr lvl="2"/>
            <a:endParaRPr lang="en-US" altLang="ja-JP" sz="1400" dirty="0"/>
          </a:p>
        </p:txBody>
      </p:sp>
      <p:sp>
        <p:nvSpPr>
          <p:cNvPr id="5" name="円柱 4"/>
          <p:cNvSpPr/>
          <p:nvPr/>
        </p:nvSpPr>
        <p:spPr>
          <a:xfrm>
            <a:off x="4784656" y="3442940"/>
            <a:ext cx="1656184" cy="576064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GEO </a:t>
            </a:r>
            <a:r>
              <a:rPr lang="en-US" altLang="ja-JP" dirty="0" smtClean="0"/>
              <a:t>DN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8024" y="4986466"/>
            <a:ext cx="16993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GEO Tb [K]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8024" y="5651956"/>
            <a:ext cx="169932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GEO rad. [WN]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65166" y="5651956"/>
            <a:ext cx="169932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LEO rad. [WN]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65166" y="4986466"/>
            <a:ext cx="169932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LEO Tb [K]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65166" y="4307036"/>
            <a:ext cx="169932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LEO rad. [WL]</a:t>
            </a:r>
            <a:endParaRPr kumimoji="1" lang="ja-JP" altLang="en-US" dirty="0"/>
          </a:p>
        </p:txBody>
      </p:sp>
      <p:sp>
        <p:nvSpPr>
          <p:cNvPr id="11" name="上矢印 10"/>
          <p:cNvSpPr/>
          <p:nvPr/>
        </p:nvSpPr>
        <p:spPr>
          <a:xfrm>
            <a:off x="7934807" y="4739083"/>
            <a:ext cx="360040" cy="19441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上矢印 11"/>
          <p:cNvSpPr/>
          <p:nvPr/>
        </p:nvSpPr>
        <p:spPr>
          <a:xfrm>
            <a:off x="7934807" y="5394826"/>
            <a:ext cx="360040" cy="19441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上矢印 12"/>
          <p:cNvSpPr/>
          <p:nvPr/>
        </p:nvSpPr>
        <p:spPr>
          <a:xfrm flipV="1">
            <a:off x="5457665" y="4739083"/>
            <a:ext cx="360040" cy="19441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上矢印 13"/>
          <p:cNvSpPr/>
          <p:nvPr/>
        </p:nvSpPr>
        <p:spPr>
          <a:xfrm flipV="1">
            <a:off x="5457665" y="5394826"/>
            <a:ext cx="360040" cy="19441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上カーブ矢印 14"/>
          <p:cNvSpPr/>
          <p:nvPr/>
        </p:nvSpPr>
        <p:spPr>
          <a:xfrm>
            <a:off x="5592454" y="6093296"/>
            <a:ext cx="2579945" cy="422301"/>
          </a:xfrm>
          <a:prstGeom prst="curvedUpArrow">
            <a:avLst>
              <a:gd name="adj1" fmla="val 25000"/>
              <a:gd name="adj2" fmla="val 50000"/>
              <a:gd name="adj3" fmla="val 5180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96136" y="6444044"/>
            <a:ext cx="209770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</a:rPr>
              <a:t>GSICS Correction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/>
          <p:cNvCxnSpPr>
            <a:stCxn id="19" idx="3"/>
          </p:cNvCxnSpPr>
          <p:nvPr/>
        </p:nvCxnSpPr>
        <p:spPr>
          <a:xfrm>
            <a:off x="6483978" y="4491702"/>
            <a:ext cx="773173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784656" y="4307036"/>
            <a:ext cx="169932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GEO rad. [WL]</a:t>
            </a:r>
            <a:endParaRPr kumimoji="1" lang="ja-JP" altLang="en-US" dirty="0"/>
          </a:p>
        </p:txBody>
      </p:sp>
      <p:sp>
        <p:nvSpPr>
          <p:cNvPr id="20" name="上矢印 19"/>
          <p:cNvSpPr/>
          <p:nvPr/>
        </p:nvSpPr>
        <p:spPr>
          <a:xfrm flipV="1">
            <a:off x="5457665" y="4062549"/>
            <a:ext cx="360040" cy="19441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6432825" y="3749458"/>
            <a:ext cx="824326" cy="190249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790555" y="5219908"/>
            <a:ext cx="50033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457200" y="3501008"/>
            <a:ext cx="4114800" cy="3127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 smtClean="0"/>
              <a:t>Situation in AHI</a:t>
            </a:r>
          </a:p>
          <a:p>
            <a:pPr lvl="1"/>
            <a:r>
              <a:rPr lang="en-US" altLang="ja-JP" sz="1600" dirty="0" smtClean="0"/>
              <a:t>Himawari </a:t>
            </a:r>
            <a:r>
              <a:rPr lang="en-US" altLang="ja-JP" sz="1600" dirty="0"/>
              <a:t>Standard Data contains WL-based radiance [</a:t>
            </a:r>
            <a:r>
              <a:rPr lang="en-US" altLang="ja-JP" sz="1600" dirty="0" err="1"/>
              <a:t>mW</a:t>
            </a:r>
            <a:r>
              <a:rPr lang="en-US" altLang="ja-JP" sz="1600" dirty="0"/>
              <a:t> m</a:t>
            </a:r>
            <a:r>
              <a:rPr lang="en-US" altLang="ja-JP" sz="1600" baseline="30000" dirty="0"/>
              <a:t>-2</a:t>
            </a:r>
            <a:r>
              <a:rPr lang="en-US" altLang="ja-JP" sz="1600" dirty="0"/>
              <a:t> sr</a:t>
            </a:r>
            <a:r>
              <a:rPr lang="en-US" altLang="ja-JP" sz="1600" baseline="30000" dirty="0"/>
              <a:t>-1</a:t>
            </a:r>
            <a:r>
              <a:rPr lang="en-US" altLang="ja-JP" sz="1600" dirty="0"/>
              <a:t> </a:t>
            </a:r>
            <a:r>
              <a:rPr lang="en-US" altLang="ja-JP" sz="1600" dirty="0">
                <a:solidFill>
                  <a:srgbClr val="FF0000"/>
                </a:solidFill>
              </a:rPr>
              <a:t>um</a:t>
            </a:r>
            <a:r>
              <a:rPr lang="en-US" altLang="ja-JP" sz="1600" baseline="30000" dirty="0"/>
              <a:t>-1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]</a:t>
            </a:r>
          </a:p>
          <a:p>
            <a:pPr lvl="1"/>
            <a:r>
              <a:rPr lang="en-US" altLang="ja-JP" sz="1600" dirty="0" smtClean="0"/>
              <a:t>LUT approach (JMA optional B) is not reasonable for AHI any more.</a:t>
            </a:r>
          </a:p>
          <a:p>
            <a:pPr lvl="2"/>
            <a:r>
              <a:rPr lang="en-US" altLang="ja-JP" sz="1400" dirty="0" smtClean="0"/>
              <a:t>3.9 um band has 14 bits.</a:t>
            </a:r>
          </a:p>
          <a:p>
            <a:pPr lvl="2"/>
            <a:endParaRPr lang="en-US" altLang="ja-JP" sz="1200" dirty="0" smtClean="0"/>
          </a:p>
          <a:p>
            <a:r>
              <a:rPr lang="en-US" altLang="ja-JP" sz="2000" dirty="0" smtClean="0"/>
              <a:t>Do </a:t>
            </a:r>
            <a:r>
              <a:rPr lang="en-US" altLang="ja-JP" sz="2000" dirty="0"/>
              <a:t>we need </a:t>
            </a:r>
            <a:r>
              <a:rPr lang="en-US" altLang="ja-JP" sz="2000" dirty="0" smtClean="0"/>
              <a:t>the option (c) to </a:t>
            </a:r>
            <a:r>
              <a:rPr lang="en-US" altLang="ja-JP" sz="2000" dirty="0"/>
              <a:t>support “wavelength-based” radiance users</a:t>
            </a:r>
            <a:r>
              <a:rPr lang="en-US" altLang="ja-JP" sz="2000" dirty="0" smtClean="0"/>
              <a:t>?</a:t>
            </a:r>
            <a:endParaRPr lang="en-US" altLang="ja-JP" sz="2000" dirty="0"/>
          </a:p>
        </p:txBody>
      </p:sp>
      <p:sp>
        <p:nvSpPr>
          <p:cNvPr id="32" name="正方形/長方形 31"/>
          <p:cNvSpPr/>
          <p:nvPr/>
        </p:nvSpPr>
        <p:spPr>
          <a:xfrm>
            <a:off x="6735964" y="3286725"/>
            <a:ext cx="2408035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u="sng" dirty="0" smtClean="0"/>
              <a:t>For </a:t>
            </a:r>
            <a:r>
              <a:rPr lang="en-US" altLang="ja-JP" u="sng" dirty="0"/>
              <a:t>WL-believers </a:t>
            </a:r>
            <a:r>
              <a:rPr lang="en-US" altLang="ja-JP" u="sng" dirty="0" smtClean="0"/>
              <a:t>to obtain </a:t>
            </a:r>
            <a:r>
              <a:rPr lang="en-US" altLang="ja-JP" u="sng" dirty="0"/>
              <a:t>LEO </a:t>
            </a:r>
            <a:r>
              <a:rPr lang="en-US" altLang="ja-JP" u="sng" dirty="0" smtClean="0"/>
              <a:t>radiance</a:t>
            </a:r>
            <a:endParaRPr lang="ja-JP" altLang="en-US" u="sng" dirty="0"/>
          </a:p>
        </p:txBody>
      </p:sp>
      <p:cxnSp>
        <p:nvCxnSpPr>
          <p:cNvPr id="33" name="直線矢印コネクタ 32"/>
          <p:cNvCxnSpPr>
            <a:stCxn id="5" idx="4"/>
          </p:cNvCxnSpPr>
          <p:nvPr/>
        </p:nvCxnSpPr>
        <p:spPr>
          <a:xfrm>
            <a:off x="6440840" y="3730972"/>
            <a:ext cx="824326" cy="125549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6876256" y="4067780"/>
            <a:ext cx="50033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764428" y="4571836"/>
            <a:ext cx="50033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B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868144" y="797392"/>
            <a:ext cx="29227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US" altLang="ja-JP" dirty="0" smtClean="0"/>
              <a:t>will be discussed in [3o]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23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824</Words>
  <Application>Microsoft Office PowerPoint</Application>
  <PresentationFormat>画面に合わせる (4:3)</PresentationFormat>
  <Paragraphs>126</Paragraphs>
  <Slides>10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GEO-LEO IR Progress at JMA</vt:lpstr>
      <vt:lpstr>Achievement in 2015</vt:lpstr>
      <vt:lpstr>GSICS approach helped AHI commissioning phase</vt:lpstr>
      <vt:lpstr>PowerPoint プレゼンテーション</vt:lpstr>
      <vt:lpstr>PowerPoint プレゼンテーション</vt:lpstr>
      <vt:lpstr>AHI data quality (Diurnal variation in IR)</vt:lpstr>
      <vt:lpstr>AHI data quality (Tb bias vs location)</vt:lpstr>
      <vt:lpstr>Application of GEO-GEO Potential to figure out the diurnal variation</vt:lpstr>
      <vt:lpstr>Contents of the GSICS Correction</vt:lpstr>
      <vt:lpstr>Work plan and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GEO-LEO IR Progress at JMA</dc:title>
  <dc:creator>奥山 新</dc:creator>
  <cp:lastModifiedBy>奥山</cp:lastModifiedBy>
  <cp:revision>54</cp:revision>
  <dcterms:created xsi:type="dcterms:W3CDTF">2016-02-14T08:31:46Z</dcterms:created>
  <dcterms:modified xsi:type="dcterms:W3CDTF">2016-03-07T02:22:23Z</dcterms:modified>
</cp:coreProperties>
</file>