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93" r:id="rId3"/>
    <p:sldId id="495" r:id="rId4"/>
    <p:sldId id="511" r:id="rId5"/>
    <p:sldId id="514" r:id="rId6"/>
    <p:sldId id="515" r:id="rId7"/>
    <p:sldId id="520" r:id="rId8"/>
    <p:sldId id="521" r:id="rId9"/>
    <p:sldId id="523" r:id="rId10"/>
    <p:sldId id="524" r:id="rId11"/>
    <p:sldId id="525" r:id="rId12"/>
    <p:sldId id="526" r:id="rId13"/>
    <p:sldId id="527" r:id="rId14"/>
    <p:sldId id="518" r:id="rId15"/>
    <p:sldId id="466" r:id="rId16"/>
    <p:sldId id="509" r:id="rId17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HY" initials="D" lastIdx="1" clrIdx="0"/>
  <p:cmAuthor id="1" name="기본" initials="기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F298F"/>
    <a:srgbClr val="E96055"/>
    <a:srgbClr val="660066"/>
    <a:srgbClr val="9933FF"/>
    <a:srgbClr val="9966FF"/>
    <a:srgbClr val="9900FF"/>
    <a:srgbClr val="707345"/>
    <a:srgbClr val="F2D608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88889" autoAdjust="0"/>
  </p:normalViewPr>
  <p:slideViewPr>
    <p:cSldViewPr>
      <p:cViewPr varScale="1">
        <p:scale>
          <a:sx n="88" d="100"/>
          <a:sy n="88" d="100"/>
        </p:scale>
        <p:origin x="37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3571"/>
    </p:cViewPr>
  </p:sorterViewPr>
  <p:notesViewPr>
    <p:cSldViewPr>
      <p:cViewPr varScale="1">
        <p:scale>
          <a:sx n="76" d="100"/>
          <a:sy n="76" d="100"/>
        </p:scale>
        <p:origin x="-2298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B47A-D9BF-444B-9A56-D43E0237CE4D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5E17F-943B-4ADB-8DDB-E3830A2CAC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261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9" y="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96A9C8-F81D-452E-94EB-516219ADA450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6" y="9430092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9" y="9430092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A27E3C-B002-4ACA-A73D-211ABB6B2C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588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88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95% confidence level / trend(regression)</a:t>
            </a:r>
            <a:r>
              <a:rPr lang="en-US" altLang="ko-KR" baseline="0" dirty="0" smtClean="0"/>
              <a:t> and 1-sigma value ???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B7CD-7D65-4C9E-AD49-B5D78A8AADD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46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WV difference of mean bias – significant ??? </a:t>
            </a:r>
            <a:r>
              <a:rPr lang="ko-KR" altLang="en-US" dirty="0" smtClean="0"/>
              <a:t>무시하기 어려운 정도의 수치 </a:t>
            </a:r>
            <a:r>
              <a:rPr lang="en-US" altLang="ko-KR" dirty="0" smtClean="0"/>
              <a:t>??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B7CD-7D65-4C9E-AD49-B5D78A8AADD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088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88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2EA6A43-699B-4918-B266-52D16670EEF9}" type="datetime1">
              <a:rPr lang="ko-KR" altLang="en-US" smtClean="0"/>
              <a:pPr>
                <a:defRPr/>
              </a:pPr>
              <a:t>2016-03-02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6C1BB9BA-0FE8-4E7C-9CA9-497E72D2E66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886700" cy="55102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1440" y="620688"/>
            <a:ext cx="8774280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587440" y="6597352"/>
            <a:ext cx="556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pPr algn="r"/>
              <a:t>‹#›</a:t>
            </a:fld>
            <a:endParaRPr lang="en-US" altLang="ko-KR" sz="10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57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36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2F43-43B7-4FB1-B314-C6DC89C3A723}" type="datetimeFigureOut">
              <a:rPr lang="ko-KR" altLang="en-US" smtClean="0"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85B7-5B7B-4428-9E26-E13D7B4B0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81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2F43-43B7-4FB1-B314-C6DC89C3A723}" type="datetimeFigureOut">
              <a:rPr lang="ko-KR" altLang="en-US" smtClean="0"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85B7-5B7B-4428-9E26-E13D7B4B0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22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0921D2-999E-44F7-A956-A92CC42E67E8}" type="datetime1">
              <a:rPr lang="ko-KR" altLang="en-US" smtClean="0"/>
              <a:pPr>
                <a:defRPr/>
              </a:pPr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529AB8-3D19-442E-AEB2-423BD06408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1" r:id="rId2"/>
    <p:sldLayoutId id="2147483782" r:id="rId3"/>
    <p:sldLayoutId id="2147483783" r:id="rId4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714744" y="5805264"/>
            <a:ext cx="1714512" cy="941961"/>
            <a:chOff x="3706670" y="5572125"/>
            <a:chExt cx="1714512" cy="941961"/>
          </a:xfrm>
        </p:grpSpPr>
        <p:pic>
          <p:nvPicPr>
            <p:cNvPr id="8196" name="Picture 2" descr="E:\[최은아]\기상청\매뉴얼\AS\Outline\A simbol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075" y="5572125"/>
              <a:ext cx="56515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부제목 2"/>
            <p:cNvSpPr txBox="1">
              <a:spLocks/>
            </p:cNvSpPr>
            <p:nvPr/>
          </p:nvSpPr>
          <p:spPr bwMode="auto">
            <a:xfrm>
              <a:off x="3706670" y="6156896"/>
              <a:ext cx="1714512" cy="3571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ko-KR" sz="2000" i="0" u="none" strike="noStrike" kern="1200" cap="none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rPr>
                <a:t>NMSC</a:t>
              </a:r>
              <a:r>
                <a:rPr kumimoji="0" lang="en-US" altLang="ko-KR" sz="2000" noProof="0" dirty="0" smtClean="0">
                  <a:solidFill>
                    <a:srgbClr val="00206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/KMA</a:t>
              </a:r>
              <a:endParaRPr kumimoji="0" lang="ko-KR" altLang="en-US" sz="2000" i="0" u="none" strike="noStrike" kern="1200" cap="none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0" y="1052736"/>
            <a:ext cx="9144000" cy="2448272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800" b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GEO-LEO IR Progress at KMA </a:t>
            </a:r>
            <a:r>
              <a:rPr lang="en-US" altLang="ko-KR" sz="3200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(Diurnal Variation)</a:t>
            </a:r>
            <a:endParaRPr lang="en-US" altLang="ko-KR" sz="4800" spc="50" dirty="0" smtClean="0">
              <a:ln w="11430"/>
              <a:solidFill>
                <a:srgbClr val="002060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7" y="14427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000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2016 GSICS Annual Meeting (29 Feb ~ 4 Mar 2016 )@ </a:t>
            </a:r>
            <a:r>
              <a:rPr lang="en-GB" altLang="ko-KR" sz="1000" dirty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Tsukuba, Japan</a:t>
            </a:r>
            <a:endParaRPr lang="ko-KR" altLang="en-US" sz="1000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C:\Users\miu\Dropbox\gsics_WG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8604" y="0"/>
            <a:ext cx="2815396" cy="719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96328" y="3657216"/>
            <a:ext cx="6610350" cy="3108871"/>
            <a:chOff x="-96328" y="3657216"/>
            <a:chExt cx="6610350" cy="3108871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328" y="3657216"/>
              <a:ext cx="6610350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그룹 9"/>
            <p:cNvGrpSpPr/>
            <p:nvPr/>
          </p:nvGrpSpPr>
          <p:grpSpPr>
            <a:xfrm>
              <a:off x="140321" y="3933056"/>
              <a:ext cx="5943847" cy="2833031"/>
              <a:chOff x="140321" y="488864"/>
              <a:chExt cx="5943847" cy="28330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15392" y="488864"/>
                <a:ext cx="1313180" cy="369332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b="1" dirty="0" smtClean="0">
                    <a:latin typeface="Arial" pitchFamily="34" charset="0"/>
                    <a:cs typeface="Arial" pitchFamily="34" charset="0"/>
                  </a:rPr>
                  <a:t>IR2 - night</a:t>
                </a: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" name="직선 화살표 연결선 11"/>
              <p:cNvCxnSpPr/>
              <p:nvPr/>
            </p:nvCxnSpPr>
            <p:spPr>
              <a:xfrm>
                <a:off x="611560" y="3044896"/>
                <a:ext cx="12482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화살표 연결선 12"/>
              <p:cNvCxnSpPr/>
              <p:nvPr/>
            </p:nvCxnSpPr>
            <p:spPr>
              <a:xfrm>
                <a:off x="1787752" y="3044896"/>
                <a:ext cx="16561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화살표 연결선 13"/>
              <p:cNvCxnSpPr/>
              <p:nvPr/>
            </p:nvCxnSpPr>
            <p:spPr>
              <a:xfrm>
                <a:off x="3443936" y="3044896"/>
                <a:ext cx="16561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화살표 연결선 14"/>
              <p:cNvCxnSpPr/>
              <p:nvPr/>
            </p:nvCxnSpPr>
            <p:spPr>
              <a:xfrm>
                <a:off x="5076056" y="3044896"/>
                <a:ext cx="10081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971600" y="3044896"/>
                <a:ext cx="516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2011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53592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2012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14008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322092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2014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-515660" y="1372742"/>
                <a:ext cx="163512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500" dirty="0" smtClean="0">
                    <a:latin typeface="Arial" pitchFamily="34" charset="0"/>
                    <a:cs typeface="Arial" pitchFamily="34" charset="0"/>
                  </a:rPr>
                  <a:t>TB difference (K)</a:t>
                </a:r>
                <a:endParaRPr lang="ko-KR" altLang="en-US" sz="15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-108520" y="476672"/>
            <a:ext cx="6619875" cy="3121063"/>
            <a:chOff x="-108520" y="44624"/>
            <a:chExt cx="6619875" cy="3121063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44624"/>
              <a:ext cx="6619875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그룹 20"/>
            <p:cNvGrpSpPr/>
            <p:nvPr/>
          </p:nvGrpSpPr>
          <p:grpSpPr>
            <a:xfrm>
              <a:off x="140321" y="332656"/>
              <a:ext cx="5943847" cy="2833031"/>
              <a:chOff x="140321" y="488864"/>
              <a:chExt cx="5943847" cy="283303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15392" y="488864"/>
                <a:ext cx="1146468" cy="369332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b="1" dirty="0" smtClean="0">
                    <a:latin typeface="Arial" pitchFamily="34" charset="0"/>
                    <a:cs typeface="Arial" pitchFamily="34" charset="0"/>
                  </a:rPr>
                  <a:t>IR2 - day</a:t>
                </a: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3" name="직선 화살표 연결선 22"/>
              <p:cNvCxnSpPr/>
              <p:nvPr/>
            </p:nvCxnSpPr>
            <p:spPr>
              <a:xfrm>
                <a:off x="611560" y="3044896"/>
                <a:ext cx="12482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화살표 연결선 23"/>
              <p:cNvCxnSpPr/>
              <p:nvPr/>
            </p:nvCxnSpPr>
            <p:spPr>
              <a:xfrm>
                <a:off x="1787752" y="3044896"/>
                <a:ext cx="16561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24"/>
              <p:cNvCxnSpPr/>
              <p:nvPr/>
            </p:nvCxnSpPr>
            <p:spPr>
              <a:xfrm>
                <a:off x="3443936" y="3044896"/>
                <a:ext cx="16561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/>
              <p:cNvCxnSpPr/>
              <p:nvPr/>
            </p:nvCxnSpPr>
            <p:spPr>
              <a:xfrm>
                <a:off x="5076056" y="3044896"/>
                <a:ext cx="10081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971600" y="3044896"/>
                <a:ext cx="516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2011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353592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2012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14008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22092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2014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-515660" y="1372742"/>
                <a:ext cx="163512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500" dirty="0" smtClean="0">
                    <a:latin typeface="Arial" pitchFamily="34" charset="0"/>
                    <a:cs typeface="Arial" pitchFamily="34" charset="0"/>
                  </a:rPr>
                  <a:t>TB difference (K)</a:t>
                </a:r>
                <a:endParaRPr lang="ko-KR" altLang="en-US" sz="15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084168" y="877038"/>
            <a:ext cx="31550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+ mean bias with </a:t>
            </a:r>
            <a:r>
              <a:rPr lang="en-US" altLang="ko-KR" sz="1500" b="1" dirty="0" err="1" smtClean="0"/>
              <a:t>MetOp</a:t>
            </a:r>
            <a:r>
              <a:rPr lang="en-US" altLang="ko-KR" sz="1500" b="1" dirty="0" smtClean="0"/>
              <a:t>-A/IASI</a:t>
            </a:r>
          </a:p>
          <a:p>
            <a:r>
              <a:rPr lang="en-US" altLang="ko-KR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mean bias with Aqua/AIRS</a:t>
            </a:r>
          </a:p>
          <a:p>
            <a:r>
              <a:rPr lang="en-US" altLang="ko-KR" sz="1300" b="1" dirty="0" smtClean="0">
                <a:solidFill>
                  <a:srgbClr val="0000FF"/>
                </a:solidFill>
                <a:latin typeface="Arial"/>
                <a:cs typeface="Arial"/>
              </a:rPr>
              <a:t>○</a:t>
            </a:r>
            <a:r>
              <a:rPr lang="en-US" altLang="ko-KR" sz="1500" b="1" dirty="0" smtClean="0">
                <a:solidFill>
                  <a:srgbClr val="0000FF"/>
                </a:solidFill>
                <a:latin typeface="Arial"/>
                <a:cs typeface="Arial"/>
              </a:rPr>
              <a:t> difference of mean biases</a:t>
            </a:r>
            <a:endParaRPr lang="ko-KR" altLang="en-US" sz="1500" b="1" dirty="0">
              <a:solidFill>
                <a:srgbClr val="0000FF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372200" y="1772816"/>
            <a:ext cx="18474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Mean: -0.027 </a:t>
            </a:r>
          </a:p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Std. dev.: 0.176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372200" y="4653136"/>
            <a:ext cx="18474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Mean: -0.000</a:t>
            </a:r>
          </a:p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Std. dev.: 0.282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0234" y="44624"/>
            <a:ext cx="4631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DD (day/night-time data)</a:t>
            </a:r>
            <a:endParaRPr lang="ko-KR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96328" y="548680"/>
            <a:ext cx="6638925" cy="3133255"/>
            <a:chOff x="-96328" y="32432"/>
            <a:chExt cx="6638925" cy="313325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328" y="32432"/>
              <a:ext cx="6638925" cy="283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그룹 10"/>
            <p:cNvGrpSpPr/>
            <p:nvPr/>
          </p:nvGrpSpPr>
          <p:grpSpPr>
            <a:xfrm>
              <a:off x="140321" y="332656"/>
              <a:ext cx="5943847" cy="2833031"/>
              <a:chOff x="140321" y="488864"/>
              <a:chExt cx="5943847" cy="283303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815392" y="488864"/>
                <a:ext cx="1146468" cy="369332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b="1" dirty="0" smtClean="0">
                    <a:latin typeface="Arial" pitchFamily="34" charset="0"/>
                    <a:cs typeface="Arial" pitchFamily="34" charset="0"/>
                  </a:rPr>
                  <a:t>IR3 - day</a:t>
                </a: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직선 화살표 연결선 12"/>
              <p:cNvCxnSpPr/>
              <p:nvPr/>
            </p:nvCxnSpPr>
            <p:spPr>
              <a:xfrm>
                <a:off x="611560" y="3044896"/>
                <a:ext cx="12482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화살표 연결선 13"/>
              <p:cNvCxnSpPr/>
              <p:nvPr/>
            </p:nvCxnSpPr>
            <p:spPr>
              <a:xfrm>
                <a:off x="1787752" y="3044896"/>
                <a:ext cx="16561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화살표 연결선 14"/>
              <p:cNvCxnSpPr/>
              <p:nvPr/>
            </p:nvCxnSpPr>
            <p:spPr>
              <a:xfrm>
                <a:off x="3443936" y="3044896"/>
                <a:ext cx="16561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화살표 연결선 15"/>
              <p:cNvCxnSpPr/>
              <p:nvPr/>
            </p:nvCxnSpPr>
            <p:spPr>
              <a:xfrm>
                <a:off x="5076056" y="3044896"/>
                <a:ext cx="10081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971600" y="3044896"/>
                <a:ext cx="516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2011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53592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2012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14008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322092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2014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-515660" y="1372742"/>
                <a:ext cx="163512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500" dirty="0" smtClean="0">
                    <a:latin typeface="Arial" pitchFamily="34" charset="0"/>
                    <a:cs typeface="Arial" pitchFamily="34" charset="0"/>
                  </a:rPr>
                  <a:t>TB difference (K)</a:t>
                </a:r>
                <a:endParaRPr lang="ko-KR" altLang="en-US" sz="15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-119568" y="3669408"/>
            <a:ext cx="6610350" cy="3143968"/>
            <a:chOff x="-119568" y="3669408"/>
            <a:chExt cx="6610350" cy="314396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9568" y="3669408"/>
              <a:ext cx="6610350" cy="283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그룹 21"/>
            <p:cNvGrpSpPr/>
            <p:nvPr/>
          </p:nvGrpSpPr>
          <p:grpSpPr>
            <a:xfrm>
              <a:off x="107504" y="3980345"/>
              <a:ext cx="5943847" cy="2833031"/>
              <a:chOff x="140321" y="488864"/>
              <a:chExt cx="5943847" cy="283303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15392" y="488864"/>
                <a:ext cx="1313180" cy="369332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b="1" dirty="0" smtClean="0">
                    <a:latin typeface="Arial" pitchFamily="34" charset="0"/>
                    <a:cs typeface="Arial" pitchFamily="34" charset="0"/>
                  </a:rPr>
                  <a:t>IR3 - night</a:t>
                </a: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직선 화살표 연결선 23"/>
              <p:cNvCxnSpPr/>
              <p:nvPr/>
            </p:nvCxnSpPr>
            <p:spPr>
              <a:xfrm>
                <a:off x="611560" y="3044896"/>
                <a:ext cx="12482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24"/>
              <p:cNvCxnSpPr/>
              <p:nvPr/>
            </p:nvCxnSpPr>
            <p:spPr>
              <a:xfrm>
                <a:off x="1787752" y="3044896"/>
                <a:ext cx="16561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/>
              <p:cNvCxnSpPr/>
              <p:nvPr/>
            </p:nvCxnSpPr>
            <p:spPr>
              <a:xfrm>
                <a:off x="3443936" y="3044896"/>
                <a:ext cx="16561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26"/>
              <p:cNvCxnSpPr/>
              <p:nvPr/>
            </p:nvCxnSpPr>
            <p:spPr>
              <a:xfrm>
                <a:off x="5076056" y="3044896"/>
                <a:ext cx="10081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971600" y="3044896"/>
                <a:ext cx="516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2011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53592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2012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14008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22092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2014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-515660" y="1372742"/>
                <a:ext cx="163512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500" dirty="0" smtClean="0">
                    <a:latin typeface="Arial" pitchFamily="34" charset="0"/>
                    <a:cs typeface="Arial" pitchFamily="34" charset="0"/>
                  </a:rPr>
                  <a:t>TB difference (K)</a:t>
                </a:r>
                <a:endParaRPr lang="ko-KR" altLang="en-US" sz="15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6084168" y="961238"/>
            <a:ext cx="31550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+ mean bias with </a:t>
            </a:r>
            <a:r>
              <a:rPr lang="en-US" altLang="ko-KR" sz="1500" b="1" dirty="0" err="1" smtClean="0"/>
              <a:t>MetOp</a:t>
            </a:r>
            <a:r>
              <a:rPr lang="en-US" altLang="ko-KR" sz="1500" b="1" dirty="0" smtClean="0"/>
              <a:t>-A/IASI</a:t>
            </a:r>
          </a:p>
          <a:p>
            <a:r>
              <a:rPr lang="en-US" altLang="ko-KR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mean bias with Aqua/AIRS</a:t>
            </a:r>
          </a:p>
          <a:p>
            <a:r>
              <a:rPr lang="en-US" altLang="ko-KR" sz="1300" b="1" dirty="0" smtClean="0">
                <a:solidFill>
                  <a:srgbClr val="0000FF"/>
                </a:solidFill>
                <a:latin typeface="Arial"/>
                <a:cs typeface="Arial"/>
              </a:rPr>
              <a:t>○</a:t>
            </a:r>
            <a:r>
              <a:rPr lang="en-US" altLang="ko-KR" sz="1500" b="1" dirty="0" smtClean="0">
                <a:solidFill>
                  <a:srgbClr val="0000FF"/>
                </a:solidFill>
                <a:latin typeface="Arial"/>
                <a:cs typeface="Arial"/>
              </a:rPr>
              <a:t> difference of mean biases</a:t>
            </a:r>
            <a:endParaRPr lang="ko-KR" altLang="en-US" sz="1500" b="1" dirty="0">
              <a:solidFill>
                <a:srgbClr val="0000FF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372200" y="2050572"/>
            <a:ext cx="18474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Mean: -0.029</a:t>
            </a:r>
          </a:p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Std. dev.: 0.107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372200" y="4653136"/>
            <a:ext cx="18474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Mean: -0.416</a:t>
            </a:r>
          </a:p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Std. dev.: 0.243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0234" y="44624"/>
            <a:ext cx="4631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DD (day/night-time data)</a:t>
            </a:r>
            <a:endParaRPr lang="ko-KR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95613"/>
              </p:ext>
            </p:extLst>
          </p:nvPr>
        </p:nvGraphicFramePr>
        <p:xfrm>
          <a:off x="544781" y="1115536"/>
          <a:ext cx="8064896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088232"/>
                <a:gridCol w="2232248"/>
                <a:gridCol w="216024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Channel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Mean of </a:t>
                      </a:r>
                    </a:p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Bias</a:t>
                      </a:r>
                      <a:r>
                        <a:rPr lang="en-US" altLang="ko-KR" baseline="0" dirty="0" smtClean="0">
                          <a:latin typeface="Arial" pitchFamily="34" charset="0"/>
                          <a:cs typeface="Arial" pitchFamily="34" charset="0"/>
                        </a:rPr>
                        <a:t> Differences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Std. dev.</a:t>
                      </a:r>
                      <a:r>
                        <a:rPr lang="en-US" altLang="ko-KR" baseline="0" dirty="0" smtClean="0"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</a:p>
                    <a:p>
                      <a:pPr latinLnBrk="1"/>
                      <a:r>
                        <a:rPr lang="en-US" altLang="ko-KR" baseline="0" dirty="0" smtClean="0">
                          <a:latin typeface="Arial" pitchFamily="34" charset="0"/>
                          <a:cs typeface="Arial" pitchFamily="34" charset="0"/>
                        </a:rPr>
                        <a:t>Bias Differences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Arial" pitchFamily="34" charset="0"/>
                          <a:cs typeface="Arial" pitchFamily="34" charset="0"/>
                        </a:rPr>
                        <a:t>All-time 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Arial" pitchFamily="34" charset="0"/>
                          <a:cs typeface="Arial" pitchFamily="34" charset="0"/>
                        </a:rPr>
                        <a:t>IR1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 (10.8</a:t>
                      </a:r>
                      <a:r>
                        <a:rPr lang="el-GR" altLang="ko-KR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m)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-0.0951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0.2086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Arial" pitchFamily="34" charset="0"/>
                          <a:cs typeface="Arial" pitchFamily="34" charset="0"/>
                        </a:rPr>
                        <a:t>IR2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 (12.0</a:t>
                      </a:r>
                      <a:r>
                        <a:rPr lang="el-GR" altLang="ko-KR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m)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-0.0153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0.1757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Arial" pitchFamily="34" charset="0"/>
                          <a:cs typeface="Arial" pitchFamily="34" charset="0"/>
                        </a:rPr>
                        <a:t>WV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 (6.8</a:t>
                      </a:r>
                      <a:r>
                        <a:rPr lang="el-GR" altLang="ko-KR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m)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-0.2440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0.1460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Arial" pitchFamily="34" charset="0"/>
                          <a:cs typeface="Arial" pitchFamily="34" charset="0"/>
                        </a:rPr>
                        <a:t>SWIR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  (3.8</a:t>
                      </a:r>
                      <a:r>
                        <a:rPr lang="el-GR" altLang="ko-KR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m)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(night only)</a:t>
                      </a:r>
                      <a:endParaRPr lang="ko-KR" alt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-0.1410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0.5530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Arial" pitchFamily="34" charset="0"/>
                          <a:cs typeface="Arial" pitchFamily="34" charset="0"/>
                        </a:rPr>
                        <a:t>Day-time</a:t>
                      </a:r>
                      <a:r>
                        <a:rPr lang="ko-KR" alt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baseline="0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en-US" altLang="ko-K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IR1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-0.0117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0.1707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IR2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-0.0275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0.1764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WV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-0.0294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0.1068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Arial" pitchFamily="34" charset="0"/>
                          <a:cs typeface="Arial" pitchFamily="34" charset="0"/>
                        </a:rPr>
                        <a:t>Night-time </a:t>
                      </a: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IR1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-0.1718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0.3314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IR2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-0.0004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0.2823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WV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-0.4158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0.2431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0234" y="44624"/>
            <a:ext cx="55899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Double Difference(Summary)</a:t>
            </a:r>
            <a:endParaRPr lang="ko-KR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>
          <a:xfrm>
            <a:off x="228600" y="44624"/>
            <a:ext cx="7886700" cy="551022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Diurnal variation of</a:t>
            </a:r>
            <a:r>
              <a:rPr lang="ko-KR" altLang="en-US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COMS-LEO(Bias)</a:t>
            </a:r>
            <a:endParaRPr lang="en-US" altLang="ko-KR" sz="30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45540"/>
            <a:ext cx="9042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Diurnal variation 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COMS IR TBs</a:t>
            </a:r>
            <a:endParaRPr lang="en-US" altLang="ko-KR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period: </a:t>
            </a:r>
            <a:r>
              <a:rPr lang="en-US" altLang="ko-KR" sz="1400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AIRS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IASI-A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(April 2011 - Dec.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2015) </a:t>
            </a:r>
            <a:r>
              <a:rPr lang="en-US" altLang="ko-KR" sz="1400" b="1" dirty="0">
                <a:solidFill>
                  <a:srgbClr val="92D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IASI-B</a:t>
            </a:r>
            <a:r>
              <a:rPr lang="en-US" altLang="ko-KR" sz="1400" b="1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(Aug. 2013 - Dec.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2015) </a:t>
            </a:r>
            <a:r>
              <a:rPr lang="en-US" altLang="ko-KR" sz="1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CrIS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(Jan. 2014 - Dec.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2015)</a:t>
            </a:r>
            <a:endParaRPr lang="ko-KR" altLang="en-US" sz="14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73488" y="6248413"/>
            <a:ext cx="4248472" cy="892552"/>
            <a:chOff x="2373488" y="6248413"/>
            <a:chExt cx="4248472" cy="892552"/>
          </a:xfrm>
        </p:grpSpPr>
        <p:sp>
          <p:nvSpPr>
            <p:cNvPr id="2" name="TextBox 1"/>
            <p:cNvSpPr txBox="1"/>
            <p:nvPr/>
          </p:nvSpPr>
          <p:spPr>
            <a:xfrm>
              <a:off x="2373488" y="6248413"/>
              <a:ext cx="42484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AIRS          </a:t>
              </a:r>
              <a:r>
                <a:rPr lang="en-US" altLang="ko-KR" sz="1600" b="1" dirty="0" smtClean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IASI-A         </a:t>
              </a:r>
              <a:r>
                <a:rPr lang="en-US" altLang="ko-KR" sz="1600" b="1" dirty="0">
                  <a:solidFill>
                    <a:schemeClr val="accent6">
                      <a:lumMod val="75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sz="1600" b="1" dirty="0" smtClean="0">
                  <a:solidFill>
                    <a:srgbClr val="92D05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IASI-B           </a:t>
              </a:r>
              <a:r>
                <a:rPr lang="en-US" altLang="ko-KR" sz="16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CrIS</a:t>
              </a:r>
              <a:r>
                <a:rPr lang="en-US" altLang="ko-KR" sz="1600" b="1" dirty="0" smtClean="0">
                  <a:solidFill>
                    <a:srgbClr val="92D05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       </a:t>
              </a:r>
              <a:endParaRPr lang="en-US" altLang="ko-KR" sz="1600" b="1" dirty="0">
                <a:solidFill>
                  <a:srgbClr val="92D05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r>
                <a:rPr lang="en-US" altLang="ko-KR" b="1" dirty="0" smtClean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     </a:t>
              </a:r>
              <a:endParaRPr lang="en-US" altLang="ko-KR" b="1" dirty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endParaRPr lang="ko-KR" altLang="en-US" dirty="0"/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3057831" y="6346437"/>
              <a:ext cx="216024" cy="1440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4221582" y="6346437"/>
              <a:ext cx="216024" cy="14401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5379666" y="6346437"/>
              <a:ext cx="216024" cy="14401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6405936" y="6346437"/>
              <a:ext cx="216024" cy="14401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717032"/>
            <a:ext cx="40052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3" y="1470033"/>
            <a:ext cx="3936110" cy="225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35" y="1455322"/>
            <a:ext cx="3939145" cy="226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94" y="3717032"/>
            <a:ext cx="3832386" cy="22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308304" y="1671067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IR2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5148" y="1628800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IR1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45091" y="3894347"/>
            <a:ext cx="669150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SWIR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5856" y="3928700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WV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52558" y="3726611"/>
            <a:ext cx="4378677" cy="2968078"/>
            <a:chOff x="1187624" y="1980083"/>
            <a:chExt cx="4536504" cy="2961086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45525"/>
              <a:ext cx="4451255" cy="266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4355976" y="4149080"/>
              <a:ext cx="1075933" cy="2923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WV(6.7</a:t>
              </a:r>
              <a:r>
                <a:rPr lang="el-GR" altLang="ko-KR" sz="13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μ</a:t>
              </a:r>
              <a:r>
                <a:rPr lang="en-US" altLang="ko-KR" sz="13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m)</a:t>
              </a:r>
              <a:endParaRPr lang="ko-KR" altLang="en-US" sz="13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81400" y="3972108"/>
              <a:ext cx="227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</a:t>
              </a:r>
              <a:r>
                <a:rPr lang="en-US" altLang="ko-KR" sz="1200" b="1" dirty="0" smtClean="0">
                  <a:solidFill>
                    <a:srgbClr val="0000FF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IASI   </a:t>
              </a:r>
              <a:r>
                <a:rPr lang="en-US" altLang="ko-KR" sz="1200" b="1" dirty="0" smtClean="0">
                  <a:solidFill>
                    <a:srgbClr val="92D05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IASI_2.8      </a:t>
              </a:r>
              <a:endParaRPr lang="en-US" altLang="ko-KR" sz="1200" b="1" dirty="0">
                <a:solidFill>
                  <a:srgbClr val="92D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  <a:p>
              <a:r>
                <a:rPr lang="en-US" altLang="ko-KR" sz="1200" b="1" dirty="0" smtClean="0">
                  <a:solidFill>
                    <a:srgbClr val="0000FF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    </a:t>
              </a:r>
              <a:endParaRPr lang="en-US" altLang="ko-KR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  <a:p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7831" y="4153570"/>
              <a:ext cx="252028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00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period: Jan. 01.2014 - Dec.12.2014</a:t>
              </a: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1187624" y="2114559"/>
              <a:ext cx="4536504" cy="2826610"/>
            </a:xfrm>
            <a:prstGeom prst="rect">
              <a:avLst/>
            </a:prstGeom>
            <a:noFill/>
            <a:ln>
              <a:solidFill>
                <a:srgbClr val="0F29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2341651" y="1980083"/>
              <a:ext cx="2541032" cy="289739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IASI WV SRF shift</a:t>
              </a:r>
              <a:endParaRPr lang="ko-KR" altLang="en-US" sz="13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8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5536" y="628931"/>
                <a:ext cx="7776864" cy="229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lang="en-US" altLang="ko-KR" dirty="0"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period: </a:t>
                </a:r>
                <a:r>
                  <a:rPr lang="en-US" altLang="ko-KR" b="1" dirty="0" smtClean="0"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AIRS(April </a:t>
                </a:r>
                <a:r>
                  <a:rPr lang="en-US" altLang="ko-KR" b="1" dirty="0"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2011 - Dec</a:t>
                </a:r>
                <a:r>
                  <a:rPr lang="en-US" altLang="ko-KR" b="1" dirty="0" smtClean="0"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. 2015) </a:t>
                </a:r>
                <a:endParaRPr lang="en-US" altLang="ko-KR" b="0" i="1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𝐷𝑖𝑢𝑟𝑛𝑎𝑙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𝑇𝑏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𝑣𝑎𝑟𝑖𝑎𝑡𝑖𝑜𝑛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𝑇𝑏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𝐺𝐸𝑂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𝐴𝐼𝑅𝑆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/>
                          </a:rPr>
                          <m:t>m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𝑖𝑛</m:t>
                        </m:r>
                      </m:fName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𝑇𝑏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𝐺𝐸𝑂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𝐴𝐼𝑅𝑆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ko-KR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𝑀𝐵𝐶𝐶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𝑝𝑒𝑟𝑓𝑜𝑟𝑚𝑎𝑛𝑐𝑒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/>
                          </a:rPr>
                          <m:t>m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𝑒𝑎𝑛</m:t>
                        </m:r>
                      </m:fName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𝑇𝑏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𝐺𝐸𝑂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𝐴𝐼𝑅𝑆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ko-KR" i="1">
                        <a:latin typeface="Cambria Math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/>
                          </a:rPr>
                          <m:t>m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𝑒𝑎</m:t>
                        </m:r>
                        <m:r>
                          <a:rPr lang="en-US" altLang="ko-KR" i="1">
                            <a:latin typeface="Cambria Math"/>
                          </a:rPr>
                          <m:t>𝑛</m:t>
                        </m:r>
                      </m:fName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𝑇𝑏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𝐺𝐸𝑂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𝐴𝐼𝑅𝑆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ko-KR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b="0" dirty="0" smtClean="0">
                    <a:latin typeface="Arial" pitchFamily="34" charset="0"/>
                    <a:cs typeface="Arial" pitchFamily="34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𝑑𝑎𝑦𝑡𝑖𝑚𝑒</m:t>
                    </m:r>
                  </m:oMath>
                </a14:m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ko-KR" alt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𝑗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𝑛𝑖𝑔h𝑡</m:t>
                    </m:r>
                    <m:r>
                      <a:rPr lang="en-US" altLang="ko-KR" i="1">
                        <a:latin typeface="Cambria Math"/>
                      </a:rPr>
                      <m:t>𝑡𝑖𝑚𝑒</m:t>
                    </m:r>
                  </m:oMath>
                </a14:m>
                <a:r>
                  <a:rPr lang="ko-KR" alt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(KST)</a:t>
                </a: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8931"/>
                <a:ext cx="7776864" cy="2296013"/>
              </a:xfrm>
              <a:prstGeom prst="rect">
                <a:avLst/>
              </a:prstGeom>
              <a:blipFill rotWithShape="0">
                <a:blip r:embed="rId2"/>
                <a:stretch>
                  <a:fillRect l="-5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제목 2"/>
          <p:cNvSpPr txBox="1">
            <a:spLocks/>
          </p:cNvSpPr>
          <p:nvPr/>
        </p:nvSpPr>
        <p:spPr bwMode="auto">
          <a:xfrm>
            <a:off x="228600" y="762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algn="l"/>
            <a:r>
              <a:rPr lang="en-US" altLang="ko-KR" sz="3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Diurnal Tb variation &amp; MBCC performance</a:t>
            </a:r>
            <a:endParaRPr lang="en-US" altLang="ko-KR" sz="30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2300" y="2710661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Ref. Yu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et al., 2013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50172"/>
              </p:ext>
            </p:extLst>
          </p:nvPr>
        </p:nvGraphicFramePr>
        <p:xfrm>
          <a:off x="1475656" y="2726928"/>
          <a:ext cx="60486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152128"/>
                <a:gridCol w="1080120"/>
                <a:gridCol w="1080120"/>
                <a:gridCol w="1080120"/>
                <a:gridCol w="1080120"/>
              </a:tblGrid>
              <a:tr h="370840"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Diurnal Tb variation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Winter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Spring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Summer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Autumn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IR1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+0.7034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+0.8256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+0.8107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+1.0421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+0.7803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IR2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+0.2706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+0.3911</a:t>
                      </a:r>
                      <a:endParaRPr lang="ko-KR" alt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+0.5523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+0.4875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+0.3882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WV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+0.5503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+0.4635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+0.5788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+0.5791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+0.4960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882557"/>
              </p:ext>
            </p:extLst>
          </p:nvPr>
        </p:nvGraphicFramePr>
        <p:xfrm>
          <a:off x="1475656" y="4815160"/>
          <a:ext cx="60486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152128"/>
                <a:gridCol w="1080120"/>
                <a:gridCol w="1080120"/>
                <a:gridCol w="1080120"/>
                <a:gridCol w="1080120"/>
              </a:tblGrid>
              <a:tr h="370840"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MBCC</a:t>
                      </a:r>
                      <a:r>
                        <a:rPr lang="en-US" altLang="ko-KR" baseline="0" dirty="0" smtClean="0">
                          <a:latin typeface="Arial" pitchFamily="34" charset="0"/>
                          <a:cs typeface="Arial" pitchFamily="34" charset="0"/>
                        </a:rPr>
                        <a:t> performance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Winter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Spring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Summer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Autumn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IR1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+0.5545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+0.4385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+0.6173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+0.4669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+0.5087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IR2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+0.1434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+0.1265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+0.2787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+0.0938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+0.1523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WV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+0.4530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+0.3155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+0.3734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+0.3726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+0.3706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6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41898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Diurnal </a:t>
            </a:r>
            <a:r>
              <a:rPr lang="en-US" altLang="ko-KR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variation of</a:t>
            </a:r>
            <a:r>
              <a:rPr lang="ko-KR" altLang="en-US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COMS-LEO(Bias)</a:t>
            </a:r>
            <a:endParaRPr lang="en-US" altLang="ko-KR" sz="30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083" y="734240"/>
            <a:ext cx="68993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Before MI MBCC application vs. After MI MBCC application 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COMS IR TBs</a:t>
            </a:r>
            <a:endParaRPr lang="en-US" altLang="ko-KR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period: </a:t>
            </a:r>
            <a:r>
              <a:rPr lang="en-US" altLang="ko-KR" sz="14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AIRS 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(April.8.2015 – April.17.2015)</a:t>
            </a:r>
            <a:endParaRPr lang="ko-KR" altLang="en-US" sz="14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4" y="1777172"/>
            <a:ext cx="3676572" cy="217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64" y="1805845"/>
            <a:ext cx="3867825" cy="228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4" y="4094350"/>
            <a:ext cx="3801632" cy="227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35" y="4147021"/>
            <a:ext cx="3845854" cy="22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79168" y="1484784"/>
            <a:ext cx="310925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After MI MBCC</a:t>
            </a:r>
            <a:r>
              <a:rPr lang="en-US" altLang="ko-KR" sz="13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</a:t>
            </a:r>
            <a:r>
              <a:rPr lang="en-US" altLang="ko-KR" sz="1300" b="1" dirty="0" smtClean="0">
                <a:solidFill>
                  <a:srgbClr val="1104B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Before MI MBCC</a:t>
            </a:r>
            <a:r>
              <a:rPr lang="en-US" altLang="ko-KR" sz="13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lang="en-US" altLang="ko-KR" sz="100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5679" y="1927266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IR2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2951" y="1937576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IR1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1085" y="4265313"/>
            <a:ext cx="669150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SWIR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1549" y="4208792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WV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20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GEO-LEO </a:t>
            </a:r>
            <a:r>
              <a:rPr lang="en-US" altLang="ko-KR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TB </a:t>
            </a:r>
            <a:r>
              <a:rPr lang="en-US" altLang="ko-KR" sz="3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bias</a:t>
            </a:r>
            <a:endParaRPr lang="en-US" altLang="ko-KR" sz="30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34" y="674112"/>
            <a:ext cx="9042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check the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 bias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for each IR channels </a:t>
            </a:r>
            <a:endParaRPr lang="en-US" altLang="ko-KR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period: </a:t>
            </a:r>
            <a:r>
              <a:rPr lang="en-US" altLang="ko-KR" sz="1400" b="1" dirty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AIRS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IASI-A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(April 2011 - Dec.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2015) </a:t>
            </a:r>
            <a:r>
              <a:rPr lang="en-US" altLang="ko-KR" sz="1400" b="1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IASI-B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(Aug. 2013 - Dec.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2015) </a:t>
            </a:r>
            <a:r>
              <a:rPr lang="en-US" altLang="ko-KR" sz="1400" b="1" dirty="0" err="1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CrIS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(Jan. 2014 - Dec.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2015)</a:t>
            </a:r>
            <a:endParaRPr lang="ko-KR" altLang="en-US" sz="14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8" y="1339027"/>
            <a:ext cx="2805679" cy="265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89" y="1339027"/>
            <a:ext cx="2813132" cy="26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8" y="3988463"/>
            <a:ext cx="2832198" cy="269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81" y="3970216"/>
            <a:ext cx="2814723" cy="265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79099" y="6579200"/>
            <a:ext cx="912429" cy="2616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LEO TB (K)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42039" y="2650690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COMS TB (K)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2040" y="5038580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COMS TB (K)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2631" y="6560374"/>
            <a:ext cx="912429" cy="2616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LEO TB (K)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9242" y="2776572"/>
            <a:ext cx="1253037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IR2(12.0</a:t>
            </a:r>
            <a:r>
              <a:rPr lang="el-GR" altLang="ko-KR" sz="13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μ</a:t>
            </a:r>
            <a:r>
              <a:rPr lang="en-US" altLang="ko-KR" sz="13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m)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2269" y="2776572"/>
            <a:ext cx="1141619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IR1(10.8</a:t>
            </a:r>
            <a:r>
              <a:rPr lang="el-GR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μ</a:t>
            </a:r>
            <a:r>
              <a:rPr lang="en-US" altLang="ko-KR" sz="13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m)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9012" y="5405771"/>
            <a:ext cx="1213267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SWIR(3.8</a:t>
            </a:r>
            <a:r>
              <a:rPr lang="el-GR" altLang="ko-KR" sz="13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μ</a:t>
            </a:r>
            <a:r>
              <a:rPr lang="en-US" altLang="ko-KR" sz="13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m)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8912" y="5440868"/>
            <a:ext cx="984976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WV(6.8</a:t>
            </a:r>
            <a:r>
              <a:rPr lang="el-GR" altLang="ko-KR" sz="13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μ</a:t>
            </a:r>
            <a:r>
              <a:rPr lang="en-US" altLang="ko-KR" sz="13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</a:t>
            </a:r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15" y="3065601"/>
            <a:ext cx="1877373" cy="60868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1412776"/>
            <a:ext cx="1883517" cy="35362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58654"/>
            <a:ext cx="1872208" cy="60178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37" y="1385949"/>
            <a:ext cx="1930012" cy="3774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42" y="5711322"/>
            <a:ext cx="2035546" cy="64241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21" y="4035464"/>
            <a:ext cx="2072743" cy="39019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696020"/>
            <a:ext cx="1872208" cy="59809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37" y="4035464"/>
            <a:ext cx="2009550" cy="3656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54051" y="3880848"/>
            <a:ext cx="17224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ysClr val="windowText" lastClr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SWIR of </a:t>
            </a:r>
            <a:r>
              <a:rPr lang="en-US" altLang="ko-KR" sz="1500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CrIS</a:t>
            </a:r>
            <a:r>
              <a:rPr lang="en-US" altLang="ko-KR" sz="1500" b="1" dirty="0" smtClean="0">
                <a:solidFill>
                  <a:sysClr val="windowText" lastClr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large bias due to much shorter spectral coverage of MI broadband </a:t>
            </a:r>
          </a:p>
        </p:txBody>
      </p:sp>
      <p:sp>
        <p:nvSpPr>
          <p:cNvPr id="26" name="설명선 2 25"/>
          <p:cNvSpPr/>
          <p:nvPr/>
        </p:nvSpPr>
        <p:spPr>
          <a:xfrm rot="5400000" flipH="1">
            <a:off x="7465024" y="3645668"/>
            <a:ext cx="1325993" cy="1697055"/>
          </a:xfrm>
          <a:prstGeom prst="borderCallout2">
            <a:avLst>
              <a:gd name="adj1" fmla="val 18750"/>
              <a:gd name="adj2" fmla="val 784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rgbClr val="66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82" y="1419187"/>
            <a:ext cx="3390716" cy="254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04" y="1419187"/>
            <a:ext cx="3243957" cy="250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ko-KR" sz="3000" b="1" i="1">
                        <a:latin typeface="Cambria Math"/>
                        <a:ea typeface="Cambria Math"/>
                        <a:cs typeface="함초롬돋움" pitchFamily="18" charset="-127"/>
                      </a:rPr>
                      <m:t>∆</m:t>
                    </m:r>
                  </m:oMath>
                </a14:m>
                <a:r>
                  <a:rPr lang="en-US" altLang="ko-KR" sz="3000" b="1" dirty="0"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TB(COMS/MI –LEO)</a:t>
                </a:r>
                <a:endParaRPr lang="en-US" altLang="ko-KR" sz="3000" b="1" dirty="0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t="-14444" b="-3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692696"/>
            <a:ext cx="9042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trend of TB bias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for COMS IR TBs</a:t>
            </a:r>
            <a:endParaRPr lang="en-US" altLang="ko-KR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period: </a:t>
            </a:r>
            <a:r>
              <a:rPr lang="en-US" altLang="ko-KR" sz="1400" b="1" dirty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AIRS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IASI-A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(April 2011 - Dec.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2015) </a:t>
            </a:r>
            <a:r>
              <a:rPr lang="en-US" altLang="ko-KR" sz="1400" b="1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IASI-B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(Aug. 2013 - Dec.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2015) </a:t>
            </a:r>
            <a:r>
              <a:rPr lang="en-US" altLang="ko-KR" sz="1400" b="1" dirty="0" err="1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CrIS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(Jan. 2014 - Dec.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2015)</a:t>
            </a:r>
            <a:endParaRPr lang="ko-KR" altLang="en-US" sz="14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50" y="3970916"/>
            <a:ext cx="3224017" cy="239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-58330" y="2553859"/>
            <a:ext cx="17828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 Bias(COMS –LEO)(</a:t>
            </a:r>
            <a:r>
              <a:rPr lang="en-US" altLang="ko-KR" sz="11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8331" y="4930123"/>
            <a:ext cx="17828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 Bias(COMS –LEO)(</a:t>
            </a:r>
            <a:r>
              <a:rPr lang="en-US" altLang="ko-KR" sz="11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6392361"/>
            <a:ext cx="1502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TB(COMS)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3946" y="6453336"/>
            <a:ext cx="1502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TB(COMS)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1556792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IR2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1700" y="1566111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IR1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9337" y="4061367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WV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73" y="3173641"/>
            <a:ext cx="2562724" cy="4488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27" y="3211823"/>
            <a:ext cx="2494749" cy="4332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651286"/>
            <a:ext cx="2592496" cy="442010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82" y="3933056"/>
            <a:ext cx="33907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61761" y="4057713"/>
            <a:ext cx="669150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SWIR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73" y="5733256"/>
            <a:ext cx="2354482" cy="406343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1136171" y="3938754"/>
            <a:ext cx="3271465" cy="2459306"/>
            <a:chOff x="1059950" y="3933056"/>
            <a:chExt cx="3271465" cy="2459306"/>
          </a:xfrm>
        </p:grpSpPr>
        <p:grpSp>
          <p:nvGrpSpPr>
            <p:cNvPr id="7" name="그룹 6"/>
            <p:cNvGrpSpPr/>
            <p:nvPr/>
          </p:nvGrpSpPr>
          <p:grpSpPr>
            <a:xfrm>
              <a:off x="1072301" y="3942966"/>
              <a:ext cx="3259114" cy="2449396"/>
              <a:chOff x="1072301" y="3942966"/>
              <a:chExt cx="3259114" cy="2449396"/>
            </a:xfrm>
          </p:grpSpPr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2301" y="3942966"/>
                <a:ext cx="3259114" cy="2449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7644" y="4123327"/>
                <a:ext cx="1800200" cy="168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1059950" y="3933056"/>
              <a:ext cx="3271465" cy="245930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0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Monthly variation of TB Bias &amp; RMSE</a:t>
            </a:r>
            <a:endParaRPr lang="en-US" altLang="ko-KR" sz="30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74112"/>
            <a:ext cx="9042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monthly</a:t>
            </a:r>
            <a:r>
              <a:rPr lang="ko-KR" altLang="en-US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variation</a:t>
            </a:r>
            <a:r>
              <a:rPr lang="en-US" altLang="ko-KR" sz="14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of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 bias</a:t>
            </a:r>
            <a:r>
              <a:rPr lang="en-US" altLang="ko-KR" sz="14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and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RMSE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period: </a:t>
            </a:r>
            <a:r>
              <a:rPr lang="en-US" altLang="ko-KR" sz="1400" b="1" dirty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AIRS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IASI-A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(April 2011 - Dec. 2015) </a:t>
            </a:r>
            <a:r>
              <a:rPr lang="en-US" altLang="ko-KR" sz="1400" b="1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IASI-B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(Aug. 2013 - Dec. 2015) </a:t>
            </a:r>
            <a:r>
              <a:rPr lang="en-US" altLang="ko-KR" sz="1400" b="1" dirty="0" err="1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CrIS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(Jan. 2014 - Dec. 2015)</a:t>
            </a:r>
            <a:endParaRPr lang="ko-KR" altLang="en-US" sz="14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405969" y="1700808"/>
            <a:ext cx="1862684" cy="28973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TB Bias (COMS-LEO)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903272" y="1700808"/>
            <a:ext cx="1862684" cy="28973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TB RMSE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750188" y="1340768"/>
            <a:ext cx="3250304" cy="292388"/>
            <a:chOff x="5750188" y="1340768"/>
            <a:chExt cx="3250304" cy="292388"/>
          </a:xfrm>
        </p:grpSpPr>
        <p:sp>
          <p:nvSpPr>
            <p:cNvPr id="8" name="TextBox 7"/>
            <p:cNvSpPr txBox="1"/>
            <p:nvPr/>
          </p:nvSpPr>
          <p:spPr>
            <a:xfrm>
              <a:off x="5750188" y="1340768"/>
              <a:ext cx="3250304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solidFill>
                    <a:srgbClr val="00B05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AIRS</a:t>
              </a:r>
              <a:r>
                <a:rPr lang="en-US" altLang="ko-KR" sz="13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</a:t>
              </a:r>
              <a:r>
                <a:rPr lang="en-US" altLang="ko-KR" sz="1300" b="1" dirty="0" smtClean="0">
                  <a:solidFill>
                    <a:schemeClr val="accent2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</a:t>
              </a:r>
              <a:r>
                <a:rPr lang="en-US" altLang="ko-KR" sz="13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IASI-A        </a:t>
              </a:r>
              <a:r>
                <a:rPr lang="en-US" altLang="ko-KR" sz="1300" b="1" dirty="0" smtClean="0">
                  <a:solidFill>
                    <a:srgbClr val="00B0F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IASI-B</a:t>
              </a:r>
              <a:r>
                <a:rPr lang="en-US" altLang="ko-KR" sz="1300" b="1" dirty="0" smtClean="0">
                  <a:solidFill>
                    <a:srgbClr val="3366FF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   </a:t>
              </a:r>
              <a:r>
                <a:rPr lang="en-US" altLang="ko-KR" sz="1300" b="1" dirty="0" err="1" smtClean="0">
                  <a:solidFill>
                    <a:srgbClr val="7030A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CrIS</a:t>
              </a:r>
              <a:r>
                <a:rPr lang="en-US" altLang="ko-KR" sz="13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</a:t>
              </a:r>
              <a:endParaRPr lang="ko-KR" altLang="en-US" sz="1300" b="1" dirty="0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5868144" y="1349290"/>
              <a:ext cx="2471302" cy="219993"/>
              <a:chOff x="5868144" y="1349290"/>
              <a:chExt cx="2471302" cy="219993"/>
            </a:xfrm>
          </p:grpSpPr>
          <p:sp>
            <p:nvSpPr>
              <p:cNvPr id="9" name="이등변 삼각형 8"/>
              <p:cNvSpPr/>
              <p:nvPr/>
            </p:nvSpPr>
            <p:spPr>
              <a:xfrm>
                <a:off x="6617021" y="1387279"/>
                <a:ext cx="144016" cy="14401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5868144" y="1398742"/>
                <a:ext cx="216024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다이아몬드 10"/>
              <p:cNvSpPr/>
              <p:nvPr/>
            </p:nvSpPr>
            <p:spPr>
              <a:xfrm>
                <a:off x="7409109" y="1385488"/>
                <a:ext cx="216024" cy="147598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곱셈 기호 11"/>
              <p:cNvSpPr/>
              <p:nvPr/>
            </p:nvSpPr>
            <p:spPr>
              <a:xfrm>
                <a:off x="8201197" y="1349290"/>
                <a:ext cx="138249" cy="219993"/>
              </a:xfrm>
              <a:prstGeom prst="mathMultiply">
                <a:avLst/>
              </a:prstGeom>
              <a:solidFill>
                <a:srgbClr val="7030A0"/>
              </a:solidFill>
              <a:ln w="31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1" y="2232001"/>
            <a:ext cx="4720695" cy="88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" y="3284984"/>
            <a:ext cx="4735721" cy="89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" y="4372697"/>
            <a:ext cx="4727930" cy="87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" y="5474082"/>
            <a:ext cx="4689392" cy="8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67944" y="2708920"/>
            <a:ext cx="360040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IR1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3789040"/>
            <a:ext cx="360040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IR2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9272" y="4380718"/>
            <a:ext cx="427484" cy="20005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WV</a:t>
            </a:r>
            <a:endParaRPr lang="ko-KR" altLang="en-US" sz="7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5949860"/>
            <a:ext cx="576064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SWIR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40" y="2232001"/>
            <a:ext cx="4436471" cy="84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64" y="3284984"/>
            <a:ext cx="4414679" cy="83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11" y="4343900"/>
            <a:ext cx="4550148" cy="86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34" y="5465679"/>
            <a:ext cx="4459939" cy="8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633688" y="2276872"/>
            <a:ext cx="360040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IR1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33688" y="3356992"/>
            <a:ext cx="360040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IR2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22482" y="4437112"/>
            <a:ext cx="427484" cy="20005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WV</a:t>
            </a:r>
            <a:endParaRPr lang="ko-KR" altLang="en-US" sz="7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2040" y="5517232"/>
            <a:ext cx="576064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SWIR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647247" y="1705213"/>
            <a:ext cx="4461257" cy="4604107"/>
            <a:chOff x="565818" y="980728"/>
            <a:chExt cx="4411962" cy="4464496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18" y="1484785"/>
              <a:ext cx="4392489" cy="823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19" y="2481149"/>
              <a:ext cx="4392488" cy="833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19" y="3574275"/>
              <a:ext cx="4392488" cy="835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19" y="4607570"/>
              <a:ext cx="4411961" cy="83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2826214" y="1484785"/>
              <a:ext cx="14401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Mean bias -0.0208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70074" y="2492896"/>
              <a:ext cx="14401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Mean bias -0.0283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15816" y="4046875"/>
              <a:ext cx="14401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Mean bias 0.0142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15816" y="4622939"/>
              <a:ext cx="14401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Arial" pitchFamily="34" charset="0"/>
                  <a:cs typeface="Arial" pitchFamily="34" charset="0"/>
                </a:rPr>
                <a:t>Mean bias 0.0088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82242" y="1556792"/>
              <a:ext cx="36004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IR1</a:t>
              </a:r>
              <a:endParaRPr lang="ko-KR" altLang="en-US" sz="8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54250" y="2564904"/>
              <a:ext cx="360040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IR2</a:t>
              </a:r>
              <a:endParaRPr lang="ko-KR" altLang="en-US" sz="8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16524" y="4021033"/>
              <a:ext cx="427484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WV</a:t>
              </a:r>
              <a:endParaRPr lang="ko-KR" altLang="en-US" sz="7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11960" y="4725724"/>
              <a:ext cx="576064" cy="215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SWIR</a:t>
              </a:r>
              <a:endParaRPr lang="ko-KR" altLang="en-US" sz="8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925857" y="980728"/>
              <a:ext cx="3672409" cy="28973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Double Diff.(IASI/A TB bias- IASI/B TB bias)</a:t>
              </a:r>
              <a:endParaRPr lang="ko-KR" alt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0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3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Seasonal </a:t>
            </a:r>
            <a:r>
              <a:rPr lang="en-US" altLang="ko-KR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variation of </a:t>
            </a:r>
            <a:r>
              <a:rPr lang="en-US" altLang="ko-KR" sz="3000" b="1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MI-IASI</a:t>
            </a:r>
            <a:r>
              <a:rPr lang="en-US" altLang="ko-KR" sz="2400" b="1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A/B</a:t>
            </a:r>
            <a:r>
              <a:rPr lang="en-US" altLang="ko-KR" sz="3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Seasonal variation</a:t>
            </a:r>
            <a:r>
              <a:rPr lang="en-US" altLang="ko-KR" sz="14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of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 bias</a:t>
            </a:r>
            <a:r>
              <a:rPr lang="en-US" altLang="ko-KR" sz="14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en-US" altLang="ko-KR" sz="1400" b="1" u="sng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period: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IASI-A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(April 2011 - Dec. 2015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), IASI-B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(Aug. 2013 - Dec. 2015)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en-US" sz="14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8758" y="1564730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2011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2012 </a:t>
            </a:r>
            <a:r>
              <a:rPr lang="en-US" altLang="ko-KR" sz="1400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2013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2014 </a:t>
            </a:r>
            <a:r>
              <a:rPr lang="en-US" altLang="ko-KR" sz="1400" dirty="0" smtClean="0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2015</a:t>
            </a:r>
          </a:p>
          <a:p>
            <a:r>
              <a:rPr lang="en-US" altLang="ko-KR" sz="12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IASI-A: solid line    IASI-B: dash line </a:t>
            </a:r>
            <a:endParaRPr lang="ko-KR" altLang="en-US" sz="12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7" y="2080112"/>
            <a:ext cx="399239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44" y="2080113"/>
            <a:ext cx="394731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4" y="4240352"/>
            <a:ext cx="396568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06" y="4242120"/>
            <a:ext cx="3923257" cy="197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 rot="16200000">
            <a:off x="-466419" y="2814016"/>
            <a:ext cx="1774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 Bias(COMS –LEO)(</a:t>
            </a:r>
            <a:r>
              <a:rPr lang="en-US" altLang="ko-KR" sz="11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471631" y="5082390"/>
            <a:ext cx="1774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 Bias(COMS –LEO)(</a:t>
            </a:r>
            <a:r>
              <a:rPr lang="en-US" altLang="ko-KR" sz="11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K)</a:t>
            </a:r>
            <a:endParaRPr lang="ko-KR" altLang="en-US" sz="11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0330" y="3412977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IR2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4858" y="2219772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IR1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2240" y="4351766"/>
            <a:ext cx="669150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SWIR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3927" y="4343663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WV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755576" y="3501008"/>
            <a:ext cx="377395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974512" y="2996952"/>
            <a:ext cx="377395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1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764704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Seasonal variation</a:t>
            </a:r>
            <a:r>
              <a:rPr lang="en-US" altLang="ko-KR" sz="14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of 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TB bias</a:t>
            </a:r>
            <a:r>
              <a:rPr lang="en-US" altLang="ko-KR" sz="14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en-US" altLang="ko-KR" sz="1400" b="1" u="sng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period: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AIRS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(April 2011 - Dec. 2015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), </a:t>
            </a:r>
            <a:r>
              <a:rPr lang="en-US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CrIS (Jan. 2014 - Dec. 2015)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en-US" sz="14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381000" y="69666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algn="l"/>
            <a:r>
              <a:rPr lang="en-US" altLang="ko-KR" sz="30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Seasonal variation of </a:t>
            </a:r>
            <a:r>
              <a:rPr lang="en-US" altLang="ko-KR" sz="3000" b="1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MI-AIRS/</a:t>
            </a:r>
            <a:r>
              <a:rPr lang="en-US" altLang="ko-KR" sz="3000" b="1" dirty="0" err="1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CrIS</a:t>
            </a:r>
            <a:r>
              <a:rPr lang="en-US" altLang="ko-KR" sz="3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en-U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7" y="2092818"/>
            <a:ext cx="4033455" cy="205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78758" y="1564730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2011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2012 </a:t>
            </a:r>
            <a:r>
              <a:rPr lang="en-US" altLang="ko-KR" sz="1400" dirty="0" smtClean="0">
                <a:solidFill>
                  <a:srgbClr val="00B0F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2013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2014 </a:t>
            </a:r>
            <a:r>
              <a:rPr lang="en-US" altLang="ko-KR" sz="1400" dirty="0" smtClean="0">
                <a:solidFill>
                  <a:srgbClr val="7030A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2015</a:t>
            </a:r>
          </a:p>
          <a:p>
            <a:r>
              <a:rPr lang="en-US" altLang="ko-KR" sz="12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AIRS: solid line    CrIS: dash line </a:t>
            </a:r>
            <a:endParaRPr lang="ko-KR" altLang="en-US" sz="12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04" y="2104927"/>
            <a:ext cx="3921868" cy="201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0" y="4325066"/>
            <a:ext cx="399230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04" y="4318832"/>
            <a:ext cx="3921868" cy="199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16200000">
            <a:off x="-499885" y="2817466"/>
            <a:ext cx="1774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TB Bias(COMS –LEO)(</a:t>
            </a:r>
            <a:r>
              <a:rPr lang="en-US" altLang="ko-KR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K)</a:t>
            </a:r>
            <a:endParaRPr lang="ko-KR" altLang="en-US" sz="11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505097" y="5085840"/>
            <a:ext cx="1774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TB Bias(COMS –LEO)(</a:t>
            </a:r>
            <a:r>
              <a:rPr lang="en-US" altLang="ko-KR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K)</a:t>
            </a:r>
            <a:endParaRPr lang="ko-KR" altLang="en-US" sz="11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2400" y="3508252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IR2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7796" y="2190927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IR1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49462" y="4441357"/>
            <a:ext cx="669150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SWIR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7796" y="4420718"/>
            <a:ext cx="546212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WV</a:t>
            </a:r>
            <a:endParaRPr lang="ko-KR" altLang="en-US" sz="13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11560" y="3140968"/>
            <a:ext cx="377395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046520" y="2996952"/>
            <a:ext cx="377395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046520" y="4797152"/>
            <a:ext cx="377395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-108520" y="1052736"/>
            <a:ext cx="6619875" cy="3133255"/>
            <a:chOff x="35496" y="3140968"/>
            <a:chExt cx="6619875" cy="313325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140968"/>
              <a:ext cx="6619875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71600" y="3491716"/>
              <a:ext cx="543739" cy="36933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IR1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755576" y="5997224"/>
              <a:ext cx="1248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>
              <a:off x="1931768" y="5997224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>
              <a:off x="3587952" y="5997224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>
              <a:off x="5220072" y="5997224"/>
              <a:ext cx="10081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15616" y="5997224"/>
              <a:ext cx="516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2011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97608" y="5997224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2012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66108" y="5997224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2014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371644" y="4325070"/>
              <a:ext cx="16351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TB difference (K)</a:t>
              </a:r>
              <a:endParaRPr lang="ko-KR" altLang="en-US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58024" y="5997224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2013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-84136" y="3933056"/>
            <a:ext cx="6638925" cy="3125769"/>
            <a:chOff x="-84136" y="196126"/>
            <a:chExt cx="6638925" cy="3125769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36" y="196126"/>
              <a:ext cx="6638925" cy="283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69847" y="539388"/>
              <a:ext cx="543740" cy="36933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IR2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직선 화살표 연결선 29"/>
            <p:cNvCxnSpPr/>
            <p:nvPr/>
          </p:nvCxnSpPr>
          <p:spPr>
            <a:xfrm>
              <a:off x="653824" y="3044896"/>
              <a:ext cx="1248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1830016" y="3044896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>
              <a:off x="3486200" y="3044896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>
              <a:off x="5118320" y="3044896"/>
              <a:ext cx="10081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013864" y="3044896"/>
              <a:ext cx="516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2011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95856" y="304489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2012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56272" y="304489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2013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4356" y="304489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2014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473396" y="1372742"/>
              <a:ext cx="16351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TB difference (K)</a:t>
              </a:r>
              <a:endParaRPr lang="ko-KR" altLang="en-US" sz="1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69497" y="3501008"/>
            <a:ext cx="31550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+ mean bias with </a:t>
            </a:r>
            <a:r>
              <a:rPr lang="en-US" altLang="ko-KR" sz="1500" b="1" dirty="0" err="1" smtClean="0"/>
              <a:t>MetOp</a:t>
            </a:r>
            <a:r>
              <a:rPr lang="en-US" altLang="ko-KR" sz="1500" b="1" dirty="0" smtClean="0"/>
              <a:t>-A/IASI</a:t>
            </a:r>
          </a:p>
          <a:p>
            <a:r>
              <a:rPr lang="en-US" altLang="ko-KR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mean bias with Aqua/AIRS</a:t>
            </a:r>
          </a:p>
          <a:p>
            <a:r>
              <a:rPr lang="en-US" altLang="ko-KR" sz="1300" b="1" dirty="0" smtClean="0">
                <a:solidFill>
                  <a:srgbClr val="0000FF"/>
                </a:solidFill>
                <a:latin typeface="Arial"/>
                <a:cs typeface="Arial"/>
              </a:rPr>
              <a:t>○</a:t>
            </a:r>
            <a:r>
              <a:rPr lang="en-US" altLang="ko-KR" sz="1500" b="1" dirty="0" smtClean="0">
                <a:solidFill>
                  <a:srgbClr val="0000FF"/>
                </a:solidFill>
                <a:latin typeface="Arial"/>
                <a:cs typeface="Arial"/>
              </a:rPr>
              <a:t> difference of mean biases</a:t>
            </a:r>
            <a:endParaRPr lang="ko-KR" altLang="en-US" sz="1500" b="1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444242" y="5013176"/>
            <a:ext cx="18474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b="1" dirty="0">
                <a:latin typeface="Arial" pitchFamily="34" charset="0"/>
                <a:cs typeface="Arial" pitchFamily="34" charset="0"/>
              </a:rPr>
              <a:t>Mean: -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0.015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b="1" dirty="0">
                <a:latin typeface="Arial" pitchFamily="34" charset="0"/>
                <a:cs typeface="Arial" pitchFamily="34" charset="0"/>
              </a:rPr>
              <a:t>Std. dev.: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0.175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372200" y="2062589"/>
            <a:ext cx="18474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b="1" dirty="0">
                <a:latin typeface="Arial" pitchFamily="34" charset="0"/>
                <a:cs typeface="Arial" pitchFamily="34" charset="0"/>
              </a:rPr>
              <a:t>Mean: -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0.095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b="1" dirty="0">
                <a:latin typeface="Arial" pitchFamily="34" charset="0"/>
                <a:cs typeface="Arial" pitchFamily="34" charset="0"/>
              </a:rPr>
              <a:t>Std. dev.: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0.208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60764"/>
            <a:ext cx="58849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latin typeface="Arial" pitchFamily="34" charset="0"/>
                <a:cs typeface="Arial" pitchFamily="34" charset="0"/>
              </a:rPr>
              <a:t>Double differences(AIRS-IASI)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[COMS/MI-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Aqua/AIRS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] – [COMS/MI-</a:t>
            </a:r>
            <a:r>
              <a:rPr lang="en-US" altLang="ko-K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MetOp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-A/IASI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time series of mean bias for 15days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3864" y="3872081"/>
            <a:ext cx="516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2011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95856" y="387208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2012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56272" y="387208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2013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64356" y="387208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2014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84136" y="476672"/>
            <a:ext cx="6648450" cy="3124282"/>
            <a:chOff x="-84136" y="3475782"/>
            <a:chExt cx="6648450" cy="3124282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36" y="3475782"/>
              <a:ext cx="6648450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63435" y="3817557"/>
              <a:ext cx="556564" cy="36933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WV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직선 화살표 연결선 25"/>
            <p:cNvCxnSpPr/>
            <p:nvPr/>
          </p:nvCxnSpPr>
          <p:spPr>
            <a:xfrm>
              <a:off x="653824" y="6323065"/>
              <a:ext cx="1248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>
              <a:off x="1830016" y="6323065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>
              <a:off x="3486200" y="6323065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>
              <a:off x="5118320" y="6323065"/>
              <a:ext cx="10081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013864" y="6323065"/>
              <a:ext cx="516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2011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95856" y="6323065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2012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6272" y="6323065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2013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64356" y="6323065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2014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-473396" y="4650911"/>
              <a:ext cx="16351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TB difference (K)</a:t>
              </a:r>
              <a:endParaRPr lang="ko-KR" altLang="en-US" sz="1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6372234" y="1442455"/>
            <a:ext cx="18474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Mean: -0.243 </a:t>
            </a:r>
          </a:p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Std. dev.: 0.146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-36512" y="3588102"/>
            <a:ext cx="6638925" cy="3153266"/>
            <a:chOff x="-84136" y="168629"/>
            <a:chExt cx="6638925" cy="3153266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36" y="168629"/>
              <a:ext cx="6638925" cy="282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892093" y="501056"/>
              <a:ext cx="787395" cy="36933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SWIR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653824" y="3044896"/>
              <a:ext cx="1248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/>
            <p:nvPr/>
          </p:nvCxnSpPr>
          <p:spPr>
            <a:xfrm>
              <a:off x="1830016" y="3044896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>
              <a:off x="3486200" y="3044896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/>
            <p:nvPr/>
          </p:nvCxnSpPr>
          <p:spPr>
            <a:xfrm>
              <a:off x="5118320" y="3044896"/>
              <a:ext cx="10081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013864" y="3044896"/>
              <a:ext cx="516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2011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95856" y="304489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2012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56272" y="304489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2013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64356" y="304489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2014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-473396" y="1372742"/>
              <a:ext cx="16351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TB difference (K)</a:t>
              </a:r>
              <a:endParaRPr lang="ko-KR" altLang="en-US" sz="1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131792" y="2736858"/>
            <a:ext cx="31550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+ mean bias with </a:t>
            </a:r>
            <a:r>
              <a:rPr lang="en-US" altLang="ko-KR" sz="1500" b="1" dirty="0" err="1" smtClean="0"/>
              <a:t>MetOp</a:t>
            </a:r>
            <a:r>
              <a:rPr lang="en-US" altLang="ko-KR" sz="1500" b="1" dirty="0" smtClean="0"/>
              <a:t>-A/IASI</a:t>
            </a:r>
          </a:p>
          <a:p>
            <a:r>
              <a:rPr lang="en-US" altLang="ko-KR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mean bias with Aqua/AIRS</a:t>
            </a:r>
          </a:p>
          <a:p>
            <a:r>
              <a:rPr lang="en-US" altLang="ko-KR" sz="1300" b="1" dirty="0" smtClean="0">
                <a:solidFill>
                  <a:srgbClr val="0000FF"/>
                </a:solidFill>
                <a:latin typeface="Arial"/>
                <a:cs typeface="Arial"/>
              </a:rPr>
              <a:t>○</a:t>
            </a:r>
            <a:r>
              <a:rPr lang="en-US" altLang="ko-KR" sz="1500" b="1" dirty="0" smtClean="0">
                <a:solidFill>
                  <a:srgbClr val="0000FF"/>
                </a:solidFill>
                <a:latin typeface="Arial"/>
                <a:cs typeface="Arial"/>
              </a:rPr>
              <a:t> difference of mean biases</a:t>
            </a:r>
            <a:endParaRPr lang="ko-KR" altLang="en-US" sz="1500" b="1" dirty="0">
              <a:solidFill>
                <a:srgbClr val="0000FF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419824" y="4149080"/>
            <a:ext cx="18474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Mean: -0.141</a:t>
            </a:r>
          </a:p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Std. dev.: 0.553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504" y="44624"/>
            <a:ext cx="56989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>
                <a:latin typeface="Arial" pitchFamily="34" charset="0"/>
                <a:cs typeface="Arial" pitchFamily="34" charset="0"/>
              </a:rPr>
              <a:t>Double differences(AIRS-IASI)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0503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-92990" y="523961"/>
            <a:ext cx="6610350" cy="3121063"/>
            <a:chOff x="-92990" y="200832"/>
            <a:chExt cx="6610350" cy="3121063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990" y="200832"/>
              <a:ext cx="6610350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5392" y="488864"/>
              <a:ext cx="1146469" cy="36933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IR1 - day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611560" y="3044896"/>
              <a:ext cx="1248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>
            <a:xfrm>
              <a:off x="1787752" y="3044896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>
              <a:off x="3443936" y="3044896"/>
              <a:ext cx="165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>
              <a:off x="5076056" y="3044896"/>
              <a:ext cx="10081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71600" y="3044896"/>
              <a:ext cx="516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2011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3592" y="304489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2012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14008" y="304489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2013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22092" y="304489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2014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515660" y="1372742"/>
              <a:ext cx="16351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TB difference (K)</a:t>
              </a:r>
              <a:endParaRPr lang="ko-KR" altLang="en-US" sz="1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84168" y="768119"/>
            <a:ext cx="31550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+ mean bias with </a:t>
            </a:r>
            <a:r>
              <a:rPr lang="en-US" altLang="ko-KR" sz="1500" b="1" dirty="0" err="1" smtClean="0"/>
              <a:t>MetOp</a:t>
            </a:r>
            <a:r>
              <a:rPr lang="en-US" altLang="ko-KR" sz="1500" b="1" dirty="0" smtClean="0"/>
              <a:t>-A/IASI</a:t>
            </a:r>
          </a:p>
          <a:p>
            <a:r>
              <a:rPr lang="en-US" altLang="ko-KR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mean bias with Aqua/AIRS</a:t>
            </a:r>
          </a:p>
          <a:p>
            <a:r>
              <a:rPr lang="en-US" altLang="ko-KR" sz="1300" b="1" dirty="0" smtClean="0">
                <a:solidFill>
                  <a:srgbClr val="0000FF"/>
                </a:solidFill>
                <a:latin typeface="Arial"/>
                <a:cs typeface="Arial"/>
              </a:rPr>
              <a:t>○</a:t>
            </a:r>
            <a:r>
              <a:rPr lang="en-US" altLang="ko-KR" sz="1500" b="1" dirty="0" smtClean="0">
                <a:solidFill>
                  <a:srgbClr val="0000FF"/>
                </a:solidFill>
                <a:latin typeface="Arial"/>
                <a:cs typeface="Arial"/>
              </a:rPr>
              <a:t> difference of mean biases</a:t>
            </a:r>
            <a:endParaRPr lang="ko-KR" altLang="en-US" sz="1500" b="1" dirty="0">
              <a:solidFill>
                <a:srgbClr val="0000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372200" y="1700808"/>
            <a:ext cx="18474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Mean: -0.012 </a:t>
            </a:r>
          </a:p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Std. dev.: 0.170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-71944" y="3645024"/>
            <a:ext cx="6572250" cy="3121063"/>
            <a:chOff x="-71944" y="3645024"/>
            <a:chExt cx="6572250" cy="3121063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1944" y="3645024"/>
              <a:ext cx="6572250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그룹 20"/>
            <p:cNvGrpSpPr/>
            <p:nvPr/>
          </p:nvGrpSpPr>
          <p:grpSpPr>
            <a:xfrm>
              <a:off x="140321" y="3933056"/>
              <a:ext cx="5943847" cy="2833031"/>
              <a:chOff x="140321" y="488864"/>
              <a:chExt cx="5943847" cy="283303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15392" y="488864"/>
                <a:ext cx="1313180" cy="369332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b="1" dirty="0" smtClean="0">
                    <a:latin typeface="Arial" pitchFamily="34" charset="0"/>
                    <a:cs typeface="Arial" pitchFamily="34" charset="0"/>
                  </a:rPr>
                  <a:t>IR1 - night</a:t>
                </a:r>
                <a:endParaRPr lang="ko-KR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직선 화살표 연결선 23"/>
              <p:cNvCxnSpPr/>
              <p:nvPr/>
            </p:nvCxnSpPr>
            <p:spPr>
              <a:xfrm>
                <a:off x="611560" y="3044896"/>
                <a:ext cx="12482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24"/>
              <p:cNvCxnSpPr/>
              <p:nvPr/>
            </p:nvCxnSpPr>
            <p:spPr>
              <a:xfrm>
                <a:off x="1787752" y="3044896"/>
                <a:ext cx="16561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/>
              <p:cNvCxnSpPr/>
              <p:nvPr/>
            </p:nvCxnSpPr>
            <p:spPr>
              <a:xfrm>
                <a:off x="3443936" y="3044896"/>
                <a:ext cx="16561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26"/>
              <p:cNvCxnSpPr/>
              <p:nvPr/>
            </p:nvCxnSpPr>
            <p:spPr>
              <a:xfrm>
                <a:off x="5076056" y="3044896"/>
                <a:ext cx="10081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971600" y="3044896"/>
                <a:ext cx="516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2011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53592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2012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14008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2013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22092" y="3044896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2014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-515660" y="1372742"/>
                <a:ext cx="163512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500" dirty="0" smtClean="0">
                    <a:latin typeface="Arial" pitchFamily="34" charset="0"/>
                    <a:cs typeface="Arial" pitchFamily="34" charset="0"/>
                  </a:rPr>
                  <a:t>TB difference (K)</a:t>
                </a:r>
                <a:endParaRPr lang="ko-KR" altLang="en-US" sz="15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6" name="직사각형 35"/>
          <p:cNvSpPr/>
          <p:nvPr/>
        </p:nvSpPr>
        <p:spPr>
          <a:xfrm>
            <a:off x="6372200" y="4653136"/>
            <a:ext cx="18474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Mean: -0.172</a:t>
            </a:r>
          </a:p>
          <a:p>
            <a:pPr algn="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Std. dev.: 0.331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0234" y="44624"/>
            <a:ext cx="4631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DD (day/night-time data)</a:t>
            </a:r>
            <a:endParaRPr lang="ko-KR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KMA">
      <a:dk1>
        <a:sysClr val="windowText" lastClr="000000"/>
      </a:dk1>
      <a:lt1>
        <a:sysClr val="window" lastClr="FFFFFF"/>
      </a:lt1>
      <a:dk2>
        <a:srgbClr val="0F298F"/>
      </a:dk2>
      <a:lt2>
        <a:srgbClr val="BFE7F1"/>
      </a:lt2>
      <a:accent1>
        <a:srgbClr val="0098BC"/>
      </a:accent1>
      <a:accent2>
        <a:srgbClr val="0A58A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A">
      <a:majorFont>
        <a:latin typeface="Frutiger67-Condensed"/>
        <a:ea typeface="Cre고딕 B"/>
        <a:cs typeface=""/>
      </a:majorFont>
      <a:minorFont>
        <a:latin typeface="Frutiger 55 Roman"/>
        <a:ea typeface="-윤고딕12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16140</TotalTime>
  <Words>1045</Words>
  <Application>Microsoft Office PowerPoint</Application>
  <PresentationFormat>화면 슬라이드 쇼(4:3)</PresentationFormat>
  <Paragraphs>302</Paragraphs>
  <Slides>16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8" baseType="lpstr">
      <vt:lpstr>Arial Unicode MS</vt:lpstr>
      <vt:lpstr>Cre고딕 B</vt:lpstr>
      <vt:lpstr>Frutiger 55 Roman</vt:lpstr>
      <vt:lpstr>Frutiger67-Condensed</vt:lpstr>
      <vt:lpstr>굴림</vt:lpstr>
      <vt:lpstr>맑은 고딕</vt:lpstr>
      <vt:lpstr>-윤고딕120</vt:lpstr>
      <vt:lpstr>함초롬돋움</vt:lpstr>
      <vt:lpstr>Arial</vt:lpstr>
      <vt:lpstr>Cambria Math</vt:lpstr>
      <vt:lpstr>Wingdings</vt:lpstr>
      <vt:lpstr>Office 테마</vt:lpstr>
      <vt:lpstr>PowerPoint 프레젠테이션</vt:lpstr>
      <vt:lpstr>GEO-LEO TB bias</vt:lpstr>
      <vt:lpstr>∆TB(COMS/MI –LEO)</vt:lpstr>
      <vt:lpstr>Monthly variation of TB Bias &amp; RMSE</vt:lpstr>
      <vt:lpstr>Seasonal variation of MI-IASIA/B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Diurnal variation of COMS-LEO(Bias)</vt:lpstr>
      <vt:lpstr>PowerPoint 프레젠테이션</vt:lpstr>
      <vt:lpstr>PowerPoint 프레젠테이션</vt:lpstr>
      <vt:lpstr>Diurnal variation of COMS-LEO(Bias)</vt:lpstr>
    </vt:vector>
  </TitlesOfParts>
  <Company>x4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파워포인트포맷 A</dc:title>
  <dc:creator>euna</dc:creator>
  <cp:lastModifiedBy>Dohyeong Kim</cp:lastModifiedBy>
  <cp:revision>895</cp:revision>
  <cp:lastPrinted>2016-02-26T07:01:55Z</cp:lastPrinted>
  <dcterms:created xsi:type="dcterms:W3CDTF">2008-10-15T11:47:55Z</dcterms:created>
  <dcterms:modified xsi:type="dcterms:W3CDTF">2016-03-02T03:56:42Z</dcterms:modified>
</cp:coreProperties>
</file>