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2" r:id="rId4"/>
    <p:sldId id="272" r:id="rId5"/>
    <p:sldId id="273" r:id="rId6"/>
    <p:sldId id="269" r:id="rId7"/>
    <p:sldId id="268" r:id="rId8"/>
    <p:sldId id="270" r:id="rId9"/>
    <p:sldId id="271" r:id="rId10"/>
    <p:sldId id="267"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3333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20" autoAdjust="0"/>
  </p:normalViewPr>
  <p:slideViewPr>
    <p:cSldViewPr>
      <p:cViewPr varScale="1">
        <p:scale>
          <a:sx n="81" d="100"/>
          <a:sy n="81" d="100"/>
        </p:scale>
        <p:origin x="1498" y="58"/>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9DA64E-0C10-458C-9111-9206CFC12D88}" type="datetimeFigureOut">
              <a:rPr kumimoji="1" lang="ja-JP" altLang="en-US" smtClean="0"/>
              <a:t>2016/3/2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94B3F0-C6DA-4064-9094-ED046BFF9C6A}" type="slidenum">
              <a:rPr kumimoji="1" lang="ja-JP" altLang="en-US" smtClean="0"/>
              <a:t>‹#›</a:t>
            </a:fld>
            <a:endParaRPr kumimoji="1" lang="ja-JP" altLang="en-US"/>
          </a:p>
        </p:txBody>
      </p:sp>
    </p:spTree>
    <p:extLst>
      <p:ext uri="{BB962C8B-B14F-4D97-AF65-F5344CB8AC3E}">
        <p14:creationId xmlns:p14="http://schemas.microsoft.com/office/powerpoint/2010/main" val="9534392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4B3F0-C6DA-4064-9094-ED046BFF9C6A}" type="slidenum">
              <a:rPr kumimoji="1" lang="ja-JP" altLang="en-US" smtClean="0"/>
              <a:t>2</a:t>
            </a:fld>
            <a:endParaRPr kumimoji="1" lang="ja-JP" altLang="en-US"/>
          </a:p>
        </p:txBody>
      </p:sp>
    </p:spTree>
    <p:extLst>
      <p:ext uri="{BB962C8B-B14F-4D97-AF65-F5344CB8AC3E}">
        <p14:creationId xmlns:p14="http://schemas.microsoft.com/office/powerpoint/2010/main" val="1081765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4B3F0-C6DA-4064-9094-ED046BFF9C6A}" type="slidenum">
              <a:rPr kumimoji="1" lang="ja-JP" altLang="en-US" smtClean="0"/>
              <a:t>3</a:t>
            </a:fld>
            <a:endParaRPr kumimoji="1" lang="ja-JP" altLang="en-US"/>
          </a:p>
        </p:txBody>
      </p:sp>
    </p:spTree>
    <p:extLst>
      <p:ext uri="{BB962C8B-B14F-4D97-AF65-F5344CB8AC3E}">
        <p14:creationId xmlns:p14="http://schemas.microsoft.com/office/powerpoint/2010/main" val="500716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394B3F0-C6DA-4064-9094-ED046BFF9C6A}" type="slidenum">
              <a:rPr kumimoji="1" lang="ja-JP" altLang="en-US" smtClean="0"/>
              <a:t>4</a:t>
            </a:fld>
            <a:endParaRPr kumimoji="1" lang="ja-JP" altLang="en-US"/>
          </a:p>
        </p:txBody>
      </p:sp>
    </p:spTree>
    <p:extLst>
      <p:ext uri="{BB962C8B-B14F-4D97-AF65-F5344CB8AC3E}">
        <p14:creationId xmlns:p14="http://schemas.microsoft.com/office/powerpoint/2010/main" val="2652608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29314E-AA95-44D4-8EF0-549A9B5DF5C2}" type="slidenum">
              <a:rPr lang="en-US" altLang="ja-JP"/>
              <a:pPr/>
              <a:t>6</a:t>
            </a:fld>
            <a:endParaRPr lang="en-US" altLang="ja-JP"/>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461096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C391F1-ABA2-427A-8896-6929D6AFABC6}" type="slidenum">
              <a:rPr lang="en-US" altLang="ja-JP"/>
              <a:pPr/>
              <a:t>7</a:t>
            </a:fld>
            <a:endParaRPr lang="en-US" altLang="ja-JP"/>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5497076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013B9A-561E-4E82-B1A5-FDA7D18742B0}" type="slidenum">
              <a:rPr lang="en-US" altLang="ja-JP"/>
              <a:pPr/>
              <a:t>8</a:t>
            </a:fld>
            <a:endParaRPr lang="en-US" altLang="ja-JP"/>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ja-JP" altLang="ja-JP" dirty="0"/>
          </a:p>
        </p:txBody>
      </p:sp>
    </p:spTree>
    <p:extLst>
      <p:ext uri="{BB962C8B-B14F-4D97-AF65-F5344CB8AC3E}">
        <p14:creationId xmlns:p14="http://schemas.microsoft.com/office/powerpoint/2010/main" val="3109401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09E5AA-7177-4D1A-AFE1-1C5311C12400}" type="slidenum">
              <a:rPr lang="en-US" altLang="ja-JP"/>
              <a:pPr/>
              <a:t>9</a:t>
            </a:fld>
            <a:endParaRPr lang="en-US" altLang="ja-JP"/>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76721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5" name="フッター プレースホルダ 4"/>
          <p:cNvSpPr>
            <a:spLocks noGrp="1"/>
          </p:cNvSpPr>
          <p:nvPr>
            <p:ph type="ftr" sz="quarter" idx="11"/>
          </p:nvPr>
        </p:nvSpPr>
        <p:spPr/>
        <p:txBody>
          <a:bodyPr/>
          <a:lstStyle/>
          <a:p>
            <a:r>
              <a:rPr lang="en-US" altLang="ja-JP" dirty="0" smtClean="0">
                <a:solidFill>
                  <a:schemeClr val="bg1">
                    <a:lumMod val="65000"/>
                  </a:schemeClr>
                </a:solidFill>
              </a:rPr>
              <a:t>GSICS annual meeting, 29 February – 4 March, 2015, Tsukuba, Japan</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フッター プレースホルダ 4"/>
          <p:cNvSpPr>
            <a:spLocks noGrp="1"/>
          </p:cNvSpPr>
          <p:nvPr>
            <p:ph type="ftr" sz="quarter" idx="11"/>
          </p:nvPr>
        </p:nvSpPr>
        <p:spPr/>
        <p:txBody>
          <a:bodyPr/>
          <a:lstStyle/>
          <a:p>
            <a:r>
              <a:rPr lang="en-US" altLang="ja-JP" dirty="0" smtClean="0">
                <a:solidFill>
                  <a:schemeClr val="bg1">
                    <a:lumMod val="65000"/>
                  </a:schemeClr>
                </a:solidFill>
              </a:rPr>
              <a:t>GSICS annual meeting, 29 February – 4 March, 2015, Tsukuba, Japan</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p>
            <a:fld id="{E90ED720-0104-4369-84BC-D37694168613}" type="datetimeFigureOut">
              <a:rPr kumimoji="1" lang="ja-JP" altLang="en-US" smtClean="0"/>
              <a:t>2016/3/2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40000"/>
                <a:satMod val="350000"/>
              </a:schemeClr>
            </a:gs>
            <a:gs pos="79000">
              <a:schemeClr val="bg1">
                <a:tint val="45000"/>
                <a:shade val="99000"/>
                <a:satMod val="350000"/>
              </a:schemeClr>
            </a:gs>
            <a:gs pos="100000">
              <a:schemeClr val="tx2">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44624"/>
            <a:ext cx="8229600" cy="72008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980728"/>
            <a:ext cx="8229600" cy="5328592"/>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5" name="フッター プレースホルダ 4"/>
          <p:cNvSpPr>
            <a:spLocks noGrp="1"/>
          </p:cNvSpPr>
          <p:nvPr>
            <p:ph type="ftr" sz="quarter" idx="3"/>
          </p:nvPr>
        </p:nvSpPr>
        <p:spPr>
          <a:xfrm>
            <a:off x="2339752" y="6448251"/>
            <a:ext cx="47525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ja-JP" sz="1200" dirty="0" smtClean="0">
                <a:solidFill>
                  <a:schemeClr val="bg1">
                    <a:lumMod val="65000"/>
                  </a:schemeClr>
                </a:solidFill>
              </a:rPr>
              <a:t>GSICS annual meeting, 29 February – 4 March, 2015, Tsukuba, Japan</a:t>
            </a:r>
            <a:endParaRPr kumimoji="1" lang="ja-JP" altLang="en-US" dirty="0"/>
          </a:p>
        </p:txBody>
      </p:sp>
      <p:sp>
        <p:nvSpPr>
          <p:cNvPr id="6" name="スライド番号プレースホルダ 5"/>
          <p:cNvSpPr>
            <a:spLocks noGrp="1"/>
          </p:cNvSpPr>
          <p:nvPr>
            <p:ph type="sldNum" sz="quarter" idx="4"/>
          </p:nvPr>
        </p:nvSpPr>
        <p:spPr>
          <a:xfrm>
            <a:off x="8172400" y="6448251"/>
            <a:ext cx="514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pt-BR" altLang="ja-JP" dirty="0" smtClean="0"/>
              <a:t>GEO-LEO IR </a:t>
            </a:r>
            <a:br>
              <a:rPr lang="pt-BR" altLang="ja-JP" dirty="0" smtClean="0"/>
            </a:br>
            <a:r>
              <a:rPr lang="pt-BR" altLang="ja-JP" dirty="0" smtClean="0"/>
              <a:t>regression method and variables</a:t>
            </a:r>
            <a:endParaRPr kumimoji="1" lang="ja-JP" altLang="en-US" dirty="0"/>
          </a:p>
        </p:txBody>
      </p:sp>
      <p:sp>
        <p:nvSpPr>
          <p:cNvPr id="3" name="サブタイトル 2"/>
          <p:cNvSpPr>
            <a:spLocks noGrp="1"/>
          </p:cNvSpPr>
          <p:nvPr>
            <p:ph type="subTitle" idx="1"/>
          </p:nvPr>
        </p:nvSpPr>
        <p:spPr>
          <a:xfrm>
            <a:off x="611560" y="3886200"/>
            <a:ext cx="7920880" cy="1752600"/>
          </a:xfrm>
        </p:spPr>
        <p:txBody>
          <a:bodyPr>
            <a:normAutofit/>
          </a:bodyPr>
          <a:lstStyle/>
          <a:p>
            <a:r>
              <a:rPr lang="en-US" altLang="ja-JP" sz="2800" dirty="0"/>
              <a:t>For more convenient GSICS Correction variables</a:t>
            </a:r>
          </a:p>
          <a:p>
            <a:r>
              <a:rPr lang="en-US" altLang="ja-JP" sz="2800" dirty="0" smtClean="0"/>
              <a:t>Regression methods</a:t>
            </a:r>
          </a:p>
          <a:p>
            <a:r>
              <a:rPr lang="en-US" altLang="ja-JP" sz="2800" dirty="0" smtClean="0"/>
              <a:t>Reduced Major Axis regression</a:t>
            </a:r>
            <a:endParaRPr lang="en-US" altLang="ja-JP" sz="2800" dirty="0"/>
          </a:p>
          <a:p>
            <a:endParaRPr kumimoji="1" lang="ja-JP" altLang="en-US" sz="2800" dirty="0"/>
          </a:p>
        </p:txBody>
      </p:sp>
    </p:spTree>
    <p:extLst>
      <p:ext uri="{BB962C8B-B14F-4D97-AF65-F5344CB8AC3E}">
        <p14:creationId xmlns:p14="http://schemas.microsoft.com/office/powerpoint/2010/main" val="2223846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endParaRPr kumimoji="1" lang="ja-JP" altLang="en-US"/>
          </a:p>
        </p:txBody>
      </p:sp>
    </p:spTree>
    <p:extLst>
      <p:ext uri="{BB962C8B-B14F-4D97-AF65-F5344CB8AC3E}">
        <p14:creationId xmlns:p14="http://schemas.microsoft.com/office/powerpoint/2010/main" val="25150088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20080"/>
          </a:xfrm>
        </p:spPr>
        <p:txBody>
          <a:bodyPr>
            <a:normAutofit fontScale="90000"/>
          </a:bodyPr>
          <a:lstStyle/>
          <a:p>
            <a:r>
              <a:rPr kumimoji="1" lang="en-US" altLang="ja-JP" dirty="0" smtClean="0"/>
              <a:t>Unit of the GSICS Correction</a:t>
            </a:r>
            <a:endParaRPr kumimoji="1" lang="ja-JP" altLang="en-US" dirty="0"/>
          </a:p>
        </p:txBody>
      </p:sp>
      <p:sp>
        <p:nvSpPr>
          <p:cNvPr id="3" name="コンテンツ プレースホルダー 2"/>
          <p:cNvSpPr>
            <a:spLocks noGrp="1"/>
          </p:cNvSpPr>
          <p:nvPr>
            <p:ph idx="1"/>
          </p:nvPr>
        </p:nvSpPr>
        <p:spPr>
          <a:xfrm>
            <a:off x="179512" y="980728"/>
            <a:ext cx="5039112" cy="5685197"/>
          </a:xfrm>
        </p:spPr>
        <p:txBody>
          <a:bodyPr>
            <a:noAutofit/>
          </a:bodyPr>
          <a:lstStyle/>
          <a:p>
            <a:r>
              <a:rPr kumimoji="1" lang="en-US" altLang="ja-JP" sz="2000" dirty="0" smtClean="0"/>
              <a:t>Current contents</a:t>
            </a:r>
          </a:p>
          <a:p>
            <a:pPr lvl="1"/>
            <a:r>
              <a:rPr kumimoji="1" lang="en-US" altLang="ja-JP" sz="1600" dirty="0" smtClean="0"/>
              <a:t>Offset and slope </a:t>
            </a:r>
            <a:r>
              <a:rPr lang="en-US" altLang="ja-JP" sz="1600" dirty="0" smtClean="0"/>
              <a:t>to convert GEO radiance to LEO radiance in [</a:t>
            </a:r>
            <a:r>
              <a:rPr lang="en-US" altLang="ja-JP" sz="1600" dirty="0" err="1" smtClean="0"/>
              <a:t>mW</a:t>
            </a:r>
            <a:r>
              <a:rPr lang="en-US" altLang="ja-JP" sz="1600" dirty="0" smtClean="0"/>
              <a:t> </a:t>
            </a:r>
            <a:r>
              <a:rPr lang="en-US" altLang="ja-JP" sz="1600" dirty="0"/>
              <a:t>m</a:t>
            </a:r>
            <a:r>
              <a:rPr lang="en-US" altLang="ja-JP" sz="1600" baseline="30000" dirty="0"/>
              <a:t>-2</a:t>
            </a:r>
            <a:r>
              <a:rPr lang="en-US" altLang="ja-JP" sz="1600" dirty="0"/>
              <a:t> sr</a:t>
            </a:r>
            <a:r>
              <a:rPr lang="en-US" altLang="ja-JP" sz="1600" baseline="30000" dirty="0"/>
              <a:t>-1</a:t>
            </a:r>
            <a:r>
              <a:rPr lang="en-US" altLang="ja-JP" sz="1600" dirty="0"/>
              <a:t>(cm</a:t>
            </a:r>
            <a:r>
              <a:rPr lang="en-US" altLang="ja-JP" sz="1600" baseline="30000" dirty="0"/>
              <a:t>-1</a:t>
            </a:r>
            <a:r>
              <a:rPr lang="en-US" altLang="ja-JP" sz="1600" dirty="0"/>
              <a:t>)</a:t>
            </a:r>
            <a:r>
              <a:rPr lang="en-US" altLang="ja-JP" sz="1600" baseline="30000" dirty="0"/>
              <a:t>-</a:t>
            </a:r>
            <a:r>
              <a:rPr lang="en-US" altLang="ja-JP" sz="1600" baseline="30000" dirty="0" smtClean="0"/>
              <a:t>1</a:t>
            </a:r>
            <a:r>
              <a:rPr lang="en-US" altLang="ja-JP" sz="1600" dirty="0" smtClean="0"/>
              <a:t>].</a:t>
            </a:r>
            <a:endParaRPr lang="en-US" altLang="ja-JP" sz="1600" dirty="0" smtClean="0"/>
          </a:p>
          <a:p>
            <a:pPr lvl="1"/>
            <a:r>
              <a:rPr kumimoji="1" lang="en-US" altLang="ja-JP" sz="1600" dirty="0" smtClean="0"/>
              <a:t>Tb bias at std. scene</a:t>
            </a:r>
          </a:p>
          <a:p>
            <a:pPr lvl="1"/>
            <a:r>
              <a:rPr lang="en-US" altLang="ja-JP" sz="1600" dirty="0" smtClean="0"/>
              <a:t>Conversion coefficients and equations between Tb and radiance</a:t>
            </a:r>
          </a:p>
          <a:p>
            <a:pPr lvl="1"/>
            <a:r>
              <a:rPr kumimoji="1" lang="en-US" altLang="ja-JP" sz="1600" dirty="0" smtClean="0"/>
              <a:t>Optional variables in MTSAT-2:</a:t>
            </a:r>
          </a:p>
          <a:p>
            <a:pPr marL="1080000" lvl="2" indent="-180000">
              <a:buFont typeface="+mj-lt"/>
              <a:buAutoNum type="alphaUcParenR"/>
            </a:pPr>
            <a:r>
              <a:rPr lang="en-US" altLang="ja-JP" sz="1400" dirty="0"/>
              <a:t>Offset and slope </a:t>
            </a:r>
            <a:r>
              <a:rPr lang="en-US" altLang="ja-JP" sz="1400" dirty="0" smtClean="0"/>
              <a:t>to convert GEO DN to LEO radiance </a:t>
            </a:r>
            <a:r>
              <a:rPr lang="en-US" altLang="ja-JP" sz="1400" dirty="0"/>
              <a:t>in [</a:t>
            </a:r>
            <a:r>
              <a:rPr lang="en-US" altLang="ja-JP" sz="1400" dirty="0" err="1"/>
              <a:t>mW</a:t>
            </a:r>
            <a:r>
              <a:rPr lang="en-US" altLang="ja-JP" sz="1400" dirty="0"/>
              <a:t> m-2 sr-1(cm-1)-1</a:t>
            </a:r>
            <a:r>
              <a:rPr lang="en-US" altLang="ja-JP" sz="1400" dirty="0" smtClean="0"/>
              <a:t>]</a:t>
            </a:r>
          </a:p>
          <a:p>
            <a:pPr marL="1080000" lvl="2" indent="-180000">
              <a:buFont typeface="+mj-lt"/>
              <a:buAutoNum type="alphaUcParenR"/>
            </a:pPr>
            <a:r>
              <a:rPr lang="en-US" altLang="ja-JP" sz="1400" dirty="0" smtClean="0"/>
              <a:t>LUT from </a:t>
            </a:r>
            <a:r>
              <a:rPr lang="en-US" altLang="ja-JP" sz="1400" dirty="0" smtClean="0"/>
              <a:t>GEO DN </a:t>
            </a:r>
            <a:r>
              <a:rPr lang="en-US" altLang="ja-JP" sz="1400" dirty="0" smtClean="0"/>
              <a:t>to LEO Tb [K]</a:t>
            </a:r>
          </a:p>
          <a:p>
            <a:pPr lvl="2"/>
            <a:endParaRPr lang="en-US" altLang="ja-JP" sz="1200" dirty="0" smtClean="0"/>
          </a:p>
          <a:p>
            <a:r>
              <a:rPr lang="en-US" altLang="ja-JP" sz="2000" dirty="0" smtClean="0"/>
              <a:t>Situation </a:t>
            </a:r>
            <a:r>
              <a:rPr lang="en-US" altLang="ja-JP" sz="2000" dirty="0"/>
              <a:t>in AHI</a:t>
            </a:r>
          </a:p>
          <a:p>
            <a:pPr lvl="1"/>
            <a:r>
              <a:rPr lang="en-US" altLang="ja-JP" sz="1600" dirty="0"/>
              <a:t>Himawari Standard Data </a:t>
            </a:r>
            <a:r>
              <a:rPr lang="en-US" altLang="ja-JP" sz="1600" dirty="0" smtClean="0"/>
              <a:t>(HSD, L1B </a:t>
            </a:r>
            <a:r>
              <a:rPr lang="en-US" altLang="ja-JP" sz="1600" dirty="0"/>
              <a:t>equivalent) is based on </a:t>
            </a:r>
            <a:r>
              <a:rPr lang="en-US" altLang="ja-JP" sz="1600" dirty="0" smtClean="0"/>
              <a:t>radiance in [W </a:t>
            </a:r>
            <a:r>
              <a:rPr lang="en-US" altLang="ja-JP" sz="1600" dirty="0"/>
              <a:t>m</a:t>
            </a:r>
            <a:r>
              <a:rPr lang="en-US" altLang="ja-JP" sz="1600" baseline="30000" dirty="0"/>
              <a:t>-2</a:t>
            </a:r>
            <a:r>
              <a:rPr lang="en-US" altLang="ja-JP" sz="1600" dirty="0"/>
              <a:t> sr</a:t>
            </a:r>
            <a:r>
              <a:rPr lang="en-US" altLang="ja-JP" sz="1600" baseline="30000" dirty="0"/>
              <a:t>-1</a:t>
            </a:r>
            <a:r>
              <a:rPr lang="en-US" altLang="ja-JP" sz="1600" dirty="0"/>
              <a:t> </a:t>
            </a:r>
            <a:r>
              <a:rPr lang="en-US" altLang="ja-JP" sz="1600" dirty="0">
                <a:solidFill>
                  <a:srgbClr val="FF0000"/>
                </a:solidFill>
              </a:rPr>
              <a:t>um</a:t>
            </a:r>
            <a:r>
              <a:rPr lang="en-US" altLang="ja-JP" sz="1600" baseline="30000" dirty="0"/>
              <a:t>-1</a:t>
            </a:r>
            <a:r>
              <a:rPr lang="en-US" altLang="ja-JP" sz="1600" dirty="0"/>
              <a:t> </a:t>
            </a:r>
            <a:r>
              <a:rPr lang="en-US" altLang="ja-JP" sz="1600" dirty="0" smtClean="0"/>
              <a:t>].</a:t>
            </a:r>
            <a:endParaRPr lang="en-US" altLang="ja-JP" sz="1600" dirty="0"/>
          </a:p>
          <a:p>
            <a:pPr lvl="1"/>
            <a:r>
              <a:rPr lang="en-US" altLang="ja-JP" sz="1600" dirty="0"/>
              <a:t>JMA/MSC web page provides conversion coefficients between rad[WN] and Tb[K]. </a:t>
            </a:r>
          </a:p>
          <a:p>
            <a:pPr lvl="1"/>
            <a:r>
              <a:rPr lang="en-US" altLang="ja-JP" sz="1600" dirty="0" smtClean="0"/>
              <a:t>LUT </a:t>
            </a:r>
            <a:r>
              <a:rPr lang="en-US" altLang="ja-JP" sz="1600" dirty="0"/>
              <a:t>approach (JMA optional B) is not reasonable for AHI any more.</a:t>
            </a:r>
          </a:p>
          <a:p>
            <a:pPr lvl="2"/>
            <a:r>
              <a:rPr lang="en-US" altLang="ja-JP" sz="1400" dirty="0"/>
              <a:t>3.9 um band has 14 bits</a:t>
            </a:r>
            <a:r>
              <a:rPr lang="en-US" altLang="ja-JP" sz="1400" dirty="0" smtClean="0"/>
              <a:t>.</a:t>
            </a:r>
          </a:p>
          <a:p>
            <a:pPr lvl="1"/>
            <a:r>
              <a:rPr lang="en-US" altLang="ja-JP" sz="1600" dirty="0"/>
              <a:t>HSD has </a:t>
            </a:r>
            <a:r>
              <a:rPr lang="en-US" altLang="ja-JP" sz="1600" dirty="0" smtClean="0"/>
              <a:t>“Inter-calibration </a:t>
            </a:r>
            <a:r>
              <a:rPr lang="en-US" altLang="ja-JP" sz="1600" dirty="0"/>
              <a:t>information </a:t>
            </a:r>
            <a:r>
              <a:rPr lang="en-US" altLang="ja-JP" sz="1600" dirty="0" smtClean="0"/>
              <a:t>block” to contain the information (C).</a:t>
            </a:r>
          </a:p>
          <a:p>
            <a:pPr lvl="1"/>
            <a:endParaRPr lang="en-US" altLang="ja-JP" sz="1600" dirty="0" smtClean="0"/>
          </a:p>
          <a:p>
            <a:pPr lvl="2"/>
            <a:endParaRPr lang="en-US" altLang="ja-JP" sz="1200" dirty="0"/>
          </a:p>
          <a:p>
            <a:pPr lvl="2"/>
            <a:endParaRPr lang="en-US" altLang="ja-JP" sz="1400" dirty="0"/>
          </a:p>
        </p:txBody>
      </p:sp>
      <p:grpSp>
        <p:nvGrpSpPr>
          <p:cNvPr id="17" name="グループ化 16"/>
          <p:cNvGrpSpPr/>
          <p:nvPr/>
        </p:nvGrpSpPr>
        <p:grpSpPr>
          <a:xfrm>
            <a:off x="5292080" y="1083152"/>
            <a:ext cx="3635895" cy="3339658"/>
            <a:chOff x="4784656" y="3142709"/>
            <a:chExt cx="4359343" cy="3495873"/>
          </a:xfrm>
        </p:grpSpPr>
        <p:sp>
          <p:nvSpPr>
            <p:cNvPr id="5" name="円柱 4"/>
            <p:cNvSpPr/>
            <p:nvPr/>
          </p:nvSpPr>
          <p:spPr>
            <a:xfrm>
              <a:off x="4784656" y="3298924"/>
              <a:ext cx="1656184" cy="576064"/>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600" dirty="0" smtClean="0"/>
                <a:t>GEO </a:t>
              </a:r>
              <a:r>
                <a:rPr lang="en-US" altLang="ja-JP" sz="1600" dirty="0" smtClean="0"/>
                <a:t>DN</a:t>
              </a:r>
              <a:endParaRPr kumimoji="1" lang="ja-JP" altLang="en-US" sz="1600" dirty="0"/>
            </a:p>
          </p:txBody>
        </p:sp>
        <p:sp>
          <p:nvSpPr>
            <p:cNvPr id="6" name="テキスト ボックス 5"/>
            <p:cNvSpPr txBox="1"/>
            <p:nvPr/>
          </p:nvSpPr>
          <p:spPr>
            <a:xfrm>
              <a:off x="4788024" y="4842450"/>
              <a:ext cx="1699323"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smtClean="0"/>
                <a:t>GEO Tb [K]</a:t>
              </a:r>
              <a:endParaRPr kumimoji="1" lang="ja-JP" altLang="en-US" sz="1600" dirty="0"/>
            </a:p>
          </p:txBody>
        </p:sp>
        <p:sp>
          <p:nvSpPr>
            <p:cNvPr id="7" name="テキスト ボックス 6"/>
            <p:cNvSpPr txBox="1"/>
            <p:nvPr/>
          </p:nvSpPr>
          <p:spPr>
            <a:xfrm>
              <a:off x="4788024" y="5507940"/>
              <a:ext cx="169932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en-US" altLang="ja-JP" sz="1600" dirty="0" smtClean="0"/>
                <a:t>GEO rad. [WN]</a:t>
              </a:r>
              <a:endParaRPr kumimoji="1" lang="ja-JP" altLang="en-US" sz="1600" dirty="0"/>
            </a:p>
          </p:txBody>
        </p:sp>
        <p:sp>
          <p:nvSpPr>
            <p:cNvPr id="8" name="テキスト ボックス 7"/>
            <p:cNvSpPr txBox="1"/>
            <p:nvPr/>
          </p:nvSpPr>
          <p:spPr>
            <a:xfrm>
              <a:off x="7265166" y="5507940"/>
              <a:ext cx="1699322" cy="33855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en-US" altLang="ja-JP" sz="1600" dirty="0" smtClean="0"/>
                <a:t>LEO rad. [WN]</a:t>
              </a:r>
              <a:endParaRPr kumimoji="1" lang="ja-JP" altLang="en-US" sz="1600" dirty="0"/>
            </a:p>
          </p:txBody>
        </p:sp>
        <p:sp>
          <p:nvSpPr>
            <p:cNvPr id="9" name="テキスト ボックス 8"/>
            <p:cNvSpPr txBox="1"/>
            <p:nvPr/>
          </p:nvSpPr>
          <p:spPr>
            <a:xfrm>
              <a:off x="7265166" y="4842450"/>
              <a:ext cx="1699322"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dirty="0" smtClean="0"/>
                <a:t>LEO Tb [K]</a:t>
              </a:r>
              <a:endParaRPr kumimoji="1" lang="ja-JP" altLang="en-US" sz="1600" dirty="0"/>
            </a:p>
          </p:txBody>
        </p:sp>
        <p:sp>
          <p:nvSpPr>
            <p:cNvPr id="10" name="テキスト ボックス 9"/>
            <p:cNvSpPr txBox="1"/>
            <p:nvPr/>
          </p:nvSpPr>
          <p:spPr>
            <a:xfrm>
              <a:off x="7265166" y="4163020"/>
              <a:ext cx="1699322"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600" dirty="0" smtClean="0"/>
                <a:t>LEO rad. [WL]</a:t>
              </a:r>
              <a:endParaRPr kumimoji="1" lang="ja-JP" altLang="en-US" sz="1600" dirty="0"/>
            </a:p>
          </p:txBody>
        </p:sp>
        <p:sp>
          <p:nvSpPr>
            <p:cNvPr id="11" name="上矢印 10"/>
            <p:cNvSpPr/>
            <p:nvPr/>
          </p:nvSpPr>
          <p:spPr>
            <a:xfrm>
              <a:off x="7934807" y="4595067"/>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12" name="上矢印 11"/>
            <p:cNvSpPr/>
            <p:nvPr/>
          </p:nvSpPr>
          <p:spPr>
            <a:xfrm>
              <a:off x="7934807" y="5250810"/>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13" name="上矢印 12"/>
            <p:cNvSpPr/>
            <p:nvPr/>
          </p:nvSpPr>
          <p:spPr>
            <a:xfrm flipV="1">
              <a:off x="5457665" y="4595067"/>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14" name="上矢印 13"/>
            <p:cNvSpPr/>
            <p:nvPr/>
          </p:nvSpPr>
          <p:spPr>
            <a:xfrm flipV="1">
              <a:off x="5457665" y="5250810"/>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sp>
          <p:nvSpPr>
            <p:cNvPr id="15" name="上カーブ矢印 14"/>
            <p:cNvSpPr/>
            <p:nvPr/>
          </p:nvSpPr>
          <p:spPr>
            <a:xfrm>
              <a:off x="5592454" y="5949280"/>
              <a:ext cx="2579945" cy="422301"/>
            </a:xfrm>
            <a:prstGeom prst="curvedUpArrow">
              <a:avLst>
                <a:gd name="adj1" fmla="val 25000"/>
                <a:gd name="adj2" fmla="val 50000"/>
                <a:gd name="adj3" fmla="val 51808"/>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600">
                <a:solidFill>
                  <a:schemeClr val="tx1"/>
                </a:solidFill>
              </a:endParaRPr>
            </a:p>
          </p:txBody>
        </p:sp>
        <p:sp>
          <p:nvSpPr>
            <p:cNvPr id="16" name="テキスト ボックス 15"/>
            <p:cNvSpPr txBox="1"/>
            <p:nvPr/>
          </p:nvSpPr>
          <p:spPr>
            <a:xfrm>
              <a:off x="5796136" y="6300028"/>
              <a:ext cx="2097705"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600" b="1" dirty="0" smtClean="0">
                  <a:solidFill>
                    <a:srgbClr val="FF0000"/>
                  </a:solidFill>
                </a:rPr>
                <a:t>GSICS Correction</a:t>
              </a:r>
              <a:endParaRPr kumimoji="1" lang="ja-JP" altLang="en-US" sz="1600" b="1" dirty="0">
                <a:solidFill>
                  <a:srgbClr val="FF0000"/>
                </a:solidFill>
              </a:endParaRPr>
            </a:p>
          </p:txBody>
        </p:sp>
        <p:cxnSp>
          <p:nvCxnSpPr>
            <p:cNvPr id="18" name="直線矢印コネクタ 17"/>
            <p:cNvCxnSpPr>
              <a:stCxn id="5" idx="4"/>
            </p:cNvCxnSpPr>
            <p:nvPr/>
          </p:nvCxnSpPr>
          <p:spPr>
            <a:xfrm>
              <a:off x="6440840" y="3586956"/>
              <a:ext cx="816311" cy="760730"/>
            </a:xfrm>
            <a:prstGeom prst="straightConnector1">
              <a:avLst/>
            </a:prstGeom>
            <a:ln w="3810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784656" y="4163020"/>
              <a:ext cx="1699322" cy="3385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600" dirty="0" smtClean="0"/>
                <a:t>GEO rad. [WL]</a:t>
              </a:r>
              <a:endParaRPr kumimoji="1" lang="ja-JP" altLang="en-US" sz="1600" dirty="0"/>
            </a:p>
          </p:txBody>
        </p:sp>
        <p:sp>
          <p:nvSpPr>
            <p:cNvPr id="20" name="上矢印 19"/>
            <p:cNvSpPr/>
            <p:nvPr/>
          </p:nvSpPr>
          <p:spPr>
            <a:xfrm flipV="1">
              <a:off x="5457665" y="3918533"/>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600"/>
            </a:p>
          </p:txBody>
        </p:sp>
        <p:cxnSp>
          <p:nvCxnSpPr>
            <p:cNvPr id="26" name="直線矢印コネクタ 25"/>
            <p:cNvCxnSpPr/>
            <p:nvPr/>
          </p:nvCxnSpPr>
          <p:spPr>
            <a:xfrm>
              <a:off x="6432825" y="3605442"/>
              <a:ext cx="824326" cy="1902498"/>
            </a:xfrm>
            <a:prstGeom prst="straightConnector1">
              <a:avLst/>
            </a:prstGeom>
            <a:ln w="1905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6790555" y="5075892"/>
              <a:ext cx="500331"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smtClean="0">
                  <a:solidFill>
                    <a:schemeClr val="tx1"/>
                  </a:solidFill>
                </a:rPr>
                <a:t>A)</a:t>
              </a:r>
              <a:endParaRPr kumimoji="1" lang="ja-JP" altLang="en-US" sz="1600" dirty="0">
                <a:solidFill>
                  <a:schemeClr val="tx1"/>
                </a:solidFill>
              </a:endParaRPr>
            </a:p>
          </p:txBody>
        </p:sp>
        <p:sp>
          <p:nvSpPr>
            <p:cNvPr id="32" name="正方形/長方形 31"/>
            <p:cNvSpPr/>
            <p:nvPr/>
          </p:nvSpPr>
          <p:spPr>
            <a:xfrm>
              <a:off x="6735964" y="3142709"/>
              <a:ext cx="2408035" cy="61212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ja-JP" sz="1600" u="sng" dirty="0" smtClean="0"/>
                <a:t>For “WL” users to obtain </a:t>
              </a:r>
              <a:r>
                <a:rPr lang="en-US" altLang="ja-JP" sz="1600" u="sng" dirty="0"/>
                <a:t>LEO </a:t>
              </a:r>
              <a:r>
                <a:rPr lang="en-US" altLang="ja-JP" sz="1600" u="sng" dirty="0" smtClean="0"/>
                <a:t>radiance</a:t>
              </a:r>
              <a:endParaRPr lang="ja-JP" altLang="en-US" sz="1600" u="sng" dirty="0"/>
            </a:p>
          </p:txBody>
        </p:sp>
        <p:cxnSp>
          <p:nvCxnSpPr>
            <p:cNvPr id="33" name="直線矢印コネクタ 32"/>
            <p:cNvCxnSpPr>
              <a:stCxn id="5" idx="4"/>
            </p:cNvCxnSpPr>
            <p:nvPr/>
          </p:nvCxnSpPr>
          <p:spPr>
            <a:xfrm>
              <a:off x="6440840" y="3586956"/>
              <a:ext cx="824326" cy="1255494"/>
            </a:xfrm>
            <a:prstGeom prst="straightConnector1">
              <a:avLst/>
            </a:prstGeom>
            <a:ln w="1905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876256" y="3861048"/>
              <a:ext cx="500331"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smtClean="0">
                  <a:solidFill>
                    <a:srgbClr val="FF0000"/>
                  </a:solidFill>
                </a:rPr>
                <a:t>C)</a:t>
              </a:r>
              <a:endParaRPr kumimoji="1" lang="ja-JP" altLang="en-US" sz="1600" dirty="0">
                <a:solidFill>
                  <a:srgbClr val="FF0000"/>
                </a:solidFill>
              </a:endParaRPr>
            </a:p>
          </p:txBody>
        </p:sp>
        <p:sp>
          <p:nvSpPr>
            <p:cNvPr id="38" name="テキスト ボックス 37"/>
            <p:cNvSpPr txBox="1"/>
            <p:nvPr/>
          </p:nvSpPr>
          <p:spPr>
            <a:xfrm>
              <a:off x="6764428" y="4427820"/>
              <a:ext cx="500331"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a:solidFill>
                    <a:schemeClr val="tx1"/>
                  </a:solidFill>
                </a:rPr>
                <a:t>B</a:t>
              </a:r>
              <a:r>
                <a:rPr lang="en-US" altLang="ja-JP" sz="1600" dirty="0" smtClean="0">
                  <a:solidFill>
                    <a:schemeClr val="tx1"/>
                  </a:solidFill>
                </a:rPr>
                <a:t>)</a:t>
              </a:r>
              <a:endParaRPr kumimoji="1" lang="ja-JP" altLang="en-US" sz="1600" dirty="0">
                <a:solidFill>
                  <a:schemeClr val="tx1"/>
                </a:solidFill>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8678" y="4933887"/>
            <a:ext cx="4009826" cy="1807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4" name="正方形/長方形 33"/>
          <p:cNvSpPr/>
          <p:nvPr/>
        </p:nvSpPr>
        <p:spPr>
          <a:xfrm>
            <a:off x="5995969" y="4509120"/>
            <a:ext cx="2008413"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ja-JP" sz="1600" u="sng" dirty="0" smtClean="0"/>
              <a:t>HSD data format</a:t>
            </a:r>
            <a:endParaRPr lang="ja-JP" altLang="en-US" sz="1600" u="sng" dirty="0"/>
          </a:p>
        </p:txBody>
      </p:sp>
      <p:pic>
        <p:nvPicPr>
          <p:cNvPr id="31"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8763" t="13375" r="30570" b="73968"/>
          <a:stretch/>
        </p:blipFill>
        <p:spPr bwMode="auto">
          <a:xfrm>
            <a:off x="5580112" y="4869160"/>
            <a:ext cx="3092169" cy="433815"/>
          </a:xfrm>
          <a:prstGeom prst="rect">
            <a:avLst/>
          </a:prstGeom>
          <a:noFill/>
          <a:ln w="19050">
            <a:solidFill>
              <a:srgbClr val="FF0000"/>
            </a:solidFill>
            <a:miter lim="800000"/>
            <a:headEnd/>
            <a:tailEnd/>
          </a:ln>
          <a:extLst>
            <a:ext uri="{909E8E84-426E-40DD-AFC4-6F175D3DCCD1}">
              <a14:hiddenFill xmlns:a14="http://schemas.microsoft.com/office/drawing/2010/main">
                <a:solidFill>
                  <a:schemeClr val="accent1"/>
                </a:solidFill>
              </a14:hiddenFill>
            </a:ext>
          </a:extLst>
        </p:spPr>
      </p:pic>
      <p:sp>
        <p:nvSpPr>
          <p:cNvPr id="35" name="テキスト ボックス 34"/>
          <p:cNvSpPr txBox="1"/>
          <p:nvPr/>
        </p:nvSpPr>
        <p:spPr>
          <a:xfrm>
            <a:off x="8302200" y="4524755"/>
            <a:ext cx="417299" cy="323426"/>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smtClean="0">
                <a:solidFill>
                  <a:srgbClr val="FF0000"/>
                </a:solidFill>
              </a:rPr>
              <a:t>C)</a:t>
            </a:r>
            <a:endParaRPr kumimoji="1" lang="ja-JP" altLang="en-US" sz="1600" dirty="0">
              <a:solidFill>
                <a:srgbClr val="FF0000"/>
              </a:solidFill>
            </a:endParaRPr>
          </a:p>
        </p:txBody>
      </p:sp>
    </p:spTree>
    <p:extLst>
      <p:ext uri="{BB962C8B-B14F-4D97-AF65-F5344CB8AC3E}">
        <p14:creationId xmlns:p14="http://schemas.microsoft.com/office/powerpoint/2010/main" val="442349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116632"/>
            <a:ext cx="8928992" cy="1080120"/>
          </a:xfrm>
        </p:spPr>
        <p:txBody>
          <a:bodyPr>
            <a:noAutofit/>
          </a:bodyPr>
          <a:lstStyle/>
          <a:p>
            <a:r>
              <a:rPr lang="en-US" altLang="ja-JP" sz="4000" dirty="0" smtClean="0"/>
              <a:t>For more convenient coefficients...</a:t>
            </a:r>
            <a:endParaRPr kumimoji="1" lang="ja-JP" altLang="en-US" sz="4000" dirty="0"/>
          </a:p>
        </p:txBody>
      </p:sp>
      <p:grpSp>
        <p:nvGrpSpPr>
          <p:cNvPr id="21" name="グループ化 20"/>
          <p:cNvGrpSpPr/>
          <p:nvPr/>
        </p:nvGrpSpPr>
        <p:grpSpPr>
          <a:xfrm>
            <a:off x="5364088" y="3501008"/>
            <a:ext cx="3600400" cy="2864353"/>
            <a:chOff x="4784656" y="3370932"/>
            <a:chExt cx="4179832" cy="3362396"/>
          </a:xfrm>
        </p:grpSpPr>
        <p:sp>
          <p:nvSpPr>
            <p:cNvPr id="4" name="円柱 3"/>
            <p:cNvSpPr/>
            <p:nvPr/>
          </p:nvSpPr>
          <p:spPr>
            <a:xfrm>
              <a:off x="4784656" y="3370932"/>
              <a:ext cx="1656184" cy="576064"/>
            </a:xfrm>
            <a:prstGeom prst="can">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400" dirty="0" smtClean="0"/>
                <a:t>GEO </a:t>
              </a:r>
              <a:r>
                <a:rPr lang="en-US" altLang="ja-JP" sz="1400" dirty="0" smtClean="0"/>
                <a:t>DN</a:t>
              </a:r>
              <a:endParaRPr kumimoji="1" lang="ja-JP" altLang="en-US" sz="1400" dirty="0"/>
            </a:p>
          </p:txBody>
        </p:sp>
        <p:sp>
          <p:nvSpPr>
            <p:cNvPr id="5" name="テキスト ボックス 4"/>
            <p:cNvSpPr txBox="1"/>
            <p:nvPr/>
          </p:nvSpPr>
          <p:spPr>
            <a:xfrm>
              <a:off x="4788024" y="4914458"/>
              <a:ext cx="1699323"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400" dirty="0" smtClean="0"/>
                <a:t>GEO Tb [K]</a:t>
              </a:r>
              <a:endParaRPr kumimoji="1" lang="ja-JP" altLang="en-US" sz="1400" dirty="0"/>
            </a:p>
          </p:txBody>
        </p:sp>
        <p:sp>
          <p:nvSpPr>
            <p:cNvPr id="6" name="テキスト ボックス 5"/>
            <p:cNvSpPr txBox="1"/>
            <p:nvPr/>
          </p:nvSpPr>
          <p:spPr>
            <a:xfrm>
              <a:off x="4788024" y="5579948"/>
              <a:ext cx="1699322"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en-US" altLang="ja-JP" sz="1400" dirty="0" smtClean="0"/>
                <a:t>GEO rad. [WN]</a:t>
              </a:r>
              <a:endParaRPr kumimoji="1" lang="ja-JP" altLang="en-US" sz="1400" dirty="0"/>
            </a:p>
          </p:txBody>
        </p:sp>
        <p:sp>
          <p:nvSpPr>
            <p:cNvPr id="7" name="テキスト ボックス 6"/>
            <p:cNvSpPr txBox="1"/>
            <p:nvPr/>
          </p:nvSpPr>
          <p:spPr>
            <a:xfrm>
              <a:off x="7265166" y="5579948"/>
              <a:ext cx="1699322" cy="307777"/>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kumimoji="1" lang="en-US" altLang="ja-JP" sz="1400" dirty="0" smtClean="0"/>
                <a:t>LEO rad. [WN]</a:t>
              </a:r>
              <a:endParaRPr kumimoji="1" lang="ja-JP" altLang="en-US" sz="1400" dirty="0"/>
            </a:p>
          </p:txBody>
        </p:sp>
        <p:sp>
          <p:nvSpPr>
            <p:cNvPr id="8" name="テキスト ボックス 7"/>
            <p:cNvSpPr txBox="1"/>
            <p:nvPr/>
          </p:nvSpPr>
          <p:spPr>
            <a:xfrm>
              <a:off x="7265166" y="4914458"/>
              <a:ext cx="1699322" cy="30777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400" dirty="0" smtClean="0"/>
                <a:t>LEO Tb [K]</a:t>
              </a:r>
              <a:endParaRPr kumimoji="1" lang="ja-JP" altLang="en-US" sz="1400" dirty="0"/>
            </a:p>
          </p:txBody>
        </p:sp>
        <p:sp>
          <p:nvSpPr>
            <p:cNvPr id="9" name="テキスト ボックス 8"/>
            <p:cNvSpPr txBox="1"/>
            <p:nvPr/>
          </p:nvSpPr>
          <p:spPr>
            <a:xfrm>
              <a:off x="7265166" y="4235028"/>
              <a:ext cx="1699322"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400" dirty="0" smtClean="0"/>
                <a:t>LEO rad. [WL]</a:t>
              </a:r>
              <a:endParaRPr kumimoji="1" lang="ja-JP" altLang="en-US" sz="1400" dirty="0"/>
            </a:p>
          </p:txBody>
        </p:sp>
        <p:sp>
          <p:nvSpPr>
            <p:cNvPr id="10" name="上矢印 9"/>
            <p:cNvSpPr/>
            <p:nvPr/>
          </p:nvSpPr>
          <p:spPr>
            <a:xfrm>
              <a:off x="7934807" y="4667075"/>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sp>
          <p:nvSpPr>
            <p:cNvPr id="11" name="上矢印 10"/>
            <p:cNvSpPr/>
            <p:nvPr/>
          </p:nvSpPr>
          <p:spPr>
            <a:xfrm>
              <a:off x="7934807" y="5322818"/>
              <a:ext cx="360040" cy="194413"/>
            </a:xfrm>
            <a:prstGeom prst="up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sz="1400"/>
            </a:p>
          </p:txBody>
        </p:sp>
        <p:sp>
          <p:nvSpPr>
            <p:cNvPr id="12" name="上矢印 11"/>
            <p:cNvSpPr/>
            <p:nvPr/>
          </p:nvSpPr>
          <p:spPr>
            <a:xfrm flipV="1">
              <a:off x="5457665" y="4667075"/>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sp>
          <p:nvSpPr>
            <p:cNvPr id="13" name="上矢印 12"/>
            <p:cNvSpPr/>
            <p:nvPr/>
          </p:nvSpPr>
          <p:spPr>
            <a:xfrm flipV="1">
              <a:off x="5457665" y="5322818"/>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sp>
          <p:nvSpPr>
            <p:cNvPr id="14" name="上カーブ矢印 13"/>
            <p:cNvSpPr/>
            <p:nvPr/>
          </p:nvSpPr>
          <p:spPr>
            <a:xfrm>
              <a:off x="5592454" y="6021288"/>
              <a:ext cx="2579945" cy="422301"/>
            </a:xfrm>
            <a:prstGeom prst="curvedUpArrow">
              <a:avLst>
                <a:gd name="adj1" fmla="val 25000"/>
                <a:gd name="adj2" fmla="val 50000"/>
                <a:gd name="adj3" fmla="val 51808"/>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sz="1400">
                <a:solidFill>
                  <a:schemeClr val="tx1"/>
                </a:solidFill>
              </a:endParaRPr>
            </a:p>
          </p:txBody>
        </p:sp>
        <p:sp>
          <p:nvSpPr>
            <p:cNvPr id="15" name="テキスト ボックス 14"/>
            <p:cNvSpPr txBox="1"/>
            <p:nvPr/>
          </p:nvSpPr>
          <p:spPr>
            <a:xfrm>
              <a:off x="5383528" y="6372036"/>
              <a:ext cx="2828590" cy="361292"/>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en-US" altLang="ja-JP" sz="1400" b="1" dirty="0" smtClean="0">
                  <a:solidFill>
                    <a:srgbClr val="FF0000"/>
                  </a:solidFill>
                </a:rPr>
                <a:t>Current GSICS Correction</a:t>
              </a:r>
              <a:endParaRPr kumimoji="1" lang="ja-JP" altLang="en-US" sz="1400" b="1" dirty="0">
                <a:solidFill>
                  <a:srgbClr val="FF0000"/>
                </a:solidFill>
              </a:endParaRPr>
            </a:p>
          </p:txBody>
        </p:sp>
        <p:cxnSp>
          <p:nvCxnSpPr>
            <p:cNvPr id="16" name="直線矢印コネクタ 15"/>
            <p:cNvCxnSpPr>
              <a:stCxn id="4" idx="4"/>
            </p:cNvCxnSpPr>
            <p:nvPr/>
          </p:nvCxnSpPr>
          <p:spPr>
            <a:xfrm>
              <a:off x="6440840" y="3658964"/>
              <a:ext cx="816311" cy="760730"/>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4784656" y="4235028"/>
              <a:ext cx="1699322" cy="3077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kumimoji="1" lang="en-US" altLang="ja-JP" sz="1400" dirty="0" smtClean="0"/>
                <a:t>GEO rad. [WL]</a:t>
              </a:r>
              <a:endParaRPr kumimoji="1" lang="ja-JP" altLang="en-US" sz="1400" dirty="0"/>
            </a:p>
          </p:txBody>
        </p:sp>
        <p:sp>
          <p:nvSpPr>
            <p:cNvPr id="18" name="上矢印 17"/>
            <p:cNvSpPr/>
            <p:nvPr/>
          </p:nvSpPr>
          <p:spPr>
            <a:xfrm flipV="1">
              <a:off x="5457665" y="3990541"/>
              <a:ext cx="360040" cy="194413"/>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1400"/>
            </a:p>
          </p:txBody>
        </p:sp>
        <p:cxnSp>
          <p:nvCxnSpPr>
            <p:cNvPr id="19" name="直線矢印コネクタ 18"/>
            <p:cNvCxnSpPr/>
            <p:nvPr/>
          </p:nvCxnSpPr>
          <p:spPr>
            <a:xfrm>
              <a:off x="6432825" y="3677450"/>
              <a:ext cx="824326" cy="1902498"/>
            </a:xfrm>
            <a:prstGeom prst="straightConnector1">
              <a:avLst/>
            </a:prstGeom>
            <a:ln w="381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pSp>
      <p:sp>
        <p:nvSpPr>
          <p:cNvPr id="22" name="コンテンツ プレースホルダー 2"/>
          <p:cNvSpPr txBox="1">
            <a:spLocks/>
          </p:cNvSpPr>
          <p:nvPr/>
        </p:nvSpPr>
        <p:spPr>
          <a:xfrm>
            <a:off x="702599" y="1124744"/>
            <a:ext cx="7973857"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400" dirty="0" smtClean="0"/>
              <a:t>Many users will adopt the same unit as L1B data of each monitored imager.</a:t>
            </a:r>
          </a:p>
          <a:p>
            <a:r>
              <a:rPr lang="en-US" altLang="ja-JP" sz="2400" dirty="0"/>
              <a:t>For more convenient coefficients, </a:t>
            </a:r>
            <a:r>
              <a:rPr lang="en-US" altLang="ja-JP" sz="2400" dirty="0" smtClean="0"/>
              <a:t>why don’t we contain conversion coefficients from DN to corrected radiance, (A) or (C), depending on the unit of monitored sensor L1B data?</a:t>
            </a:r>
          </a:p>
          <a:p>
            <a:endParaRPr lang="en-US" altLang="ja-JP" sz="2400" dirty="0" smtClean="0"/>
          </a:p>
        </p:txBody>
      </p:sp>
      <p:sp>
        <p:nvSpPr>
          <p:cNvPr id="20" name="円/楕円 19"/>
          <p:cNvSpPr/>
          <p:nvPr/>
        </p:nvSpPr>
        <p:spPr>
          <a:xfrm>
            <a:off x="611560" y="3437740"/>
            <a:ext cx="2448272" cy="157543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b"/>
          <a:lstStyle/>
          <a:p>
            <a:pPr algn="ctr"/>
            <a:r>
              <a:rPr kumimoji="1" lang="en-US" altLang="ja-JP" dirty="0" smtClean="0"/>
              <a:t>IASI, AIRS, </a:t>
            </a:r>
            <a:r>
              <a:rPr kumimoji="1" lang="en-US" altLang="ja-JP" dirty="0" err="1" smtClean="0"/>
              <a:t>Cris</a:t>
            </a:r>
            <a:r>
              <a:rPr kumimoji="1" lang="en-US" altLang="ja-JP" dirty="0" smtClean="0"/>
              <a:t> </a:t>
            </a:r>
            <a:r>
              <a:rPr kumimoji="1" lang="en-US" altLang="ja-JP" dirty="0" err="1" smtClean="0"/>
              <a:t>Meteosat</a:t>
            </a:r>
            <a:r>
              <a:rPr kumimoji="1" lang="en-US" altLang="ja-JP" dirty="0" smtClean="0"/>
              <a:t>?</a:t>
            </a:r>
            <a:endParaRPr kumimoji="1" lang="ja-JP" altLang="en-US" dirty="0"/>
          </a:p>
        </p:txBody>
      </p:sp>
      <p:sp>
        <p:nvSpPr>
          <p:cNvPr id="23" name="テキスト ボックス 22"/>
          <p:cNvSpPr txBox="1"/>
          <p:nvPr/>
        </p:nvSpPr>
        <p:spPr>
          <a:xfrm>
            <a:off x="641276" y="3707740"/>
            <a:ext cx="2407096" cy="369332"/>
          </a:xfrm>
          <a:prstGeom prst="rect">
            <a:avLst/>
          </a:prstGeom>
          <a:noFill/>
        </p:spPr>
        <p:txBody>
          <a:bodyPr wrap="square" rtlCol="0">
            <a:spAutoFit/>
          </a:bodyPr>
          <a:lstStyle/>
          <a:p>
            <a:pPr algn="ctr"/>
            <a:r>
              <a:rPr lang="en-US" altLang="ja-JP" dirty="0">
                <a:solidFill>
                  <a:schemeClr val="bg1"/>
                </a:solidFill>
              </a:rPr>
              <a:t>[</a:t>
            </a:r>
            <a:r>
              <a:rPr lang="en-US" altLang="ja-JP" dirty="0" err="1">
                <a:solidFill>
                  <a:schemeClr val="bg1"/>
                </a:solidFill>
              </a:rPr>
              <a:t>mW</a:t>
            </a:r>
            <a:r>
              <a:rPr lang="en-US" altLang="ja-JP" dirty="0">
                <a:solidFill>
                  <a:schemeClr val="bg1"/>
                </a:solidFill>
              </a:rPr>
              <a:t> m</a:t>
            </a:r>
            <a:r>
              <a:rPr lang="en-US" altLang="ja-JP" baseline="30000" dirty="0">
                <a:solidFill>
                  <a:schemeClr val="bg1"/>
                </a:solidFill>
              </a:rPr>
              <a:t>-2</a:t>
            </a:r>
            <a:r>
              <a:rPr lang="en-US" altLang="ja-JP" dirty="0">
                <a:solidFill>
                  <a:schemeClr val="bg1"/>
                </a:solidFill>
              </a:rPr>
              <a:t> sr</a:t>
            </a:r>
            <a:r>
              <a:rPr lang="en-US" altLang="ja-JP" baseline="30000" dirty="0">
                <a:solidFill>
                  <a:schemeClr val="bg1"/>
                </a:solidFill>
              </a:rPr>
              <a:t>-1</a:t>
            </a:r>
            <a:r>
              <a:rPr lang="en-US" altLang="ja-JP" dirty="0">
                <a:solidFill>
                  <a:schemeClr val="bg1"/>
                </a:solidFill>
              </a:rPr>
              <a:t>(</a:t>
            </a:r>
            <a:r>
              <a:rPr lang="en-US" altLang="ja-JP" dirty="0">
                <a:solidFill>
                  <a:srgbClr val="FFFF00"/>
                </a:solidFill>
              </a:rPr>
              <a:t>cm</a:t>
            </a:r>
            <a:r>
              <a:rPr lang="en-US" altLang="ja-JP" baseline="30000" dirty="0">
                <a:solidFill>
                  <a:srgbClr val="FFFF00"/>
                </a:solidFill>
              </a:rPr>
              <a:t>-1</a:t>
            </a:r>
            <a:r>
              <a:rPr lang="en-US" altLang="ja-JP" dirty="0">
                <a:solidFill>
                  <a:schemeClr val="bg1"/>
                </a:solidFill>
              </a:rPr>
              <a:t>)</a:t>
            </a:r>
            <a:r>
              <a:rPr lang="en-US" altLang="ja-JP" baseline="30000" dirty="0">
                <a:solidFill>
                  <a:schemeClr val="bg1"/>
                </a:solidFill>
              </a:rPr>
              <a:t>-1</a:t>
            </a:r>
            <a:r>
              <a:rPr lang="en-US" altLang="ja-JP" dirty="0">
                <a:solidFill>
                  <a:schemeClr val="bg1"/>
                </a:solidFill>
              </a:rPr>
              <a:t>]</a:t>
            </a:r>
            <a:endParaRPr kumimoji="1" lang="ja-JP" altLang="en-US" dirty="0">
              <a:solidFill>
                <a:schemeClr val="bg1"/>
              </a:solidFill>
            </a:endParaRPr>
          </a:p>
        </p:txBody>
      </p:sp>
      <p:sp>
        <p:nvSpPr>
          <p:cNvPr id="26" name="円/楕円 25"/>
          <p:cNvSpPr/>
          <p:nvPr/>
        </p:nvSpPr>
        <p:spPr>
          <a:xfrm>
            <a:off x="2382044" y="4900408"/>
            <a:ext cx="2448272" cy="15754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en-US" altLang="ja-JP" dirty="0" smtClean="0"/>
              <a:t>Himawari, GOES-R?,</a:t>
            </a:r>
          </a:p>
          <a:p>
            <a:pPr algn="ctr"/>
            <a:r>
              <a:rPr kumimoji="1" lang="en-US" altLang="ja-JP" dirty="0" smtClean="0"/>
              <a:t>MODIS, VIIRS</a:t>
            </a:r>
            <a:endParaRPr kumimoji="1" lang="ja-JP" altLang="en-US" dirty="0"/>
          </a:p>
        </p:txBody>
      </p:sp>
      <p:sp>
        <p:nvSpPr>
          <p:cNvPr id="27" name="テキスト ボックス 26"/>
          <p:cNvSpPr txBox="1"/>
          <p:nvPr/>
        </p:nvSpPr>
        <p:spPr>
          <a:xfrm>
            <a:off x="2411760" y="5075892"/>
            <a:ext cx="2407096" cy="369332"/>
          </a:xfrm>
          <a:prstGeom prst="rect">
            <a:avLst/>
          </a:prstGeom>
          <a:noFill/>
        </p:spPr>
        <p:txBody>
          <a:bodyPr wrap="square" rtlCol="0">
            <a:spAutoFit/>
          </a:bodyPr>
          <a:lstStyle/>
          <a:p>
            <a:pPr algn="ctr"/>
            <a:r>
              <a:rPr lang="en-US" altLang="ja-JP" dirty="0">
                <a:solidFill>
                  <a:schemeClr val="bg1"/>
                </a:solidFill>
              </a:rPr>
              <a:t>[</a:t>
            </a:r>
            <a:r>
              <a:rPr lang="en-US" altLang="ja-JP" dirty="0" err="1">
                <a:solidFill>
                  <a:schemeClr val="bg1"/>
                </a:solidFill>
              </a:rPr>
              <a:t>mW</a:t>
            </a:r>
            <a:r>
              <a:rPr lang="en-US" altLang="ja-JP" dirty="0">
                <a:solidFill>
                  <a:schemeClr val="bg1"/>
                </a:solidFill>
              </a:rPr>
              <a:t> m</a:t>
            </a:r>
            <a:r>
              <a:rPr lang="en-US" altLang="ja-JP" baseline="30000" dirty="0">
                <a:solidFill>
                  <a:schemeClr val="bg1"/>
                </a:solidFill>
              </a:rPr>
              <a:t>-2</a:t>
            </a:r>
            <a:r>
              <a:rPr lang="en-US" altLang="ja-JP" dirty="0">
                <a:solidFill>
                  <a:schemeClr val="bg1"/>
                </a:solidFill>
              </a:rPr>
              <a:t> </a:t>
            </a:r>
            <a:r>
              <a:rPr lang="en-US" altLang="ja-JP" dirty="0" smtClean="0">
                <a:solidFill>
                  <a:schemeClr val="bg1"/>
                </a:solidFill>
              </a:rPr>
              <a:t>sr</a:t>
            </a:r>
            <a:r>
              <a:rPr lang="en-US" altLang="ja-JP" baseline="30000" dirty="0" smtClean="0">
                <a:solidFill>
                  <a:schemeClr val="bg1"/>
                </a:solidFill>
              </a:rPr>
              <a:t>-1</a:t>
            </a:r>
            <a:r>
              <a:rPr lang="en-US" altLang="ja-JP" dirty="0" smtClean="0">
                <a:solidFill>
                  <a:srgbClr val="FFFF00"/>
                </a:solidFill>
              </a:rPr>
              <a:t>um</a:t>
            </a:r>
            <a:r>
              <a:rPr lang="en-US" altLang="ja-JP" baseline="30000" dirty="0" smtClean="0">
                <a:solidFill>
                  <a:schemeClr val="bg1"/>
                </a:solidFill>
              </a:rPr>
              <a:t>-1</a:t>
            </a:r>
            <a:r>
              <a:rPr lang="en-US" altLang="ja-JP" dirty="0">
                <a:solidFill>
                  <a:schemeClr val="bg1"/>
                </a:solidFill>
              </a:rPr>
              <a:t>]</a:t>
            </a:r>
            <a:endParaRPr kumimoji="1" lang="ja-JP" altLang="en-US" dirty="0">
              <a:solidFill>
                <a:schemeClr val="bg1"/>
              </a:solidFill>
            </a:endParaRPr>
          </a:p>
        </p:txBody>
      </p:sp>
      <p:sp>
        <p:nvSpPr>
          <p:cNvPr id="28" name="テキスト ボックス 27"/>
          <p:cNvSpPr txBox="1"/>
          <p:nvPr/>
        </p:nvSpPr>
        <p:spPr>
          <a:xfrm>
            <a:off x="6976984" y="4814547"/>
            <a:ext cx="417299"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smtClean="0">
                <a:solidFill>
                  <a:schemeClr val="tx1"/>
                </a:solidFill>
              </a:rPr>
              <a:t>A)</a:t>
            </a:r>
            <a:endParaRPr kumimoji="1" lang="ja-JP" altLang="en-US" sz="1600" dirty="0">
              <a:solidFill>
                <a:schemeClr val="tx1"/>
              </a:solidFill>
            </a:endParaRPr>
          </a:p>
        </p:txBody>
      </p:sp>
      <p:sp>
        <p:nvSpPr>
          <p:cNvPr id="29" name="テキスト ボックス 28"/>
          <p:cNvSpPr txBox="1"/>
          <p:nvPr/>
        </p:nvSpPr>
        <p:spPr>
          <a:xfrm>
            <a:off x="7020272" y="3773094"/>
            <a:ext cx="417299" cy="33855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altLang="ja-JP" sz="1600" dirty="0" smtClean="0">
                <a:solidFill>
                  <a:schemeClr val="tx1"/>
                </a:solidFill>
              </a:rPr>
              <a:t>C)</a:t>
            </a:r>
            <a:endParaRPr kumimoji="1" lang="ja-JP" altLang="en-US" sz="1600" dirty="0">
              <a:solidFill>
                <a:schemeClr val="tx1"/>
              </a:solidFill>
            </a:endParaRPr>
          </a:p>
        </p:txBody>
      </p:sp>
      <p:sp>
        <p:nvSpPr>
          <p:cNvPr id="3" name="正方形/長方形 2"/>
          <p:cNvSpPr/>
          <p:nvPr/>
        </p:nvSpPr>
        <p:spPr>
          <a:xfrm>
            <a:off x="611560" y="1916832"/>
            <a:ext cx="8208912" cy="13681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91017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720080"/>
          </a:xfrm>
        </p:spPr>
        <p:txBody>
          <a:bodyPr>
            <a:normAutofit fontScale="90000"/>
          </a:bodyPr>
          <a:lstStyle/>
          <a:p>
            <a:r>
              <a:rPr kumimoji="1" lang="en-US" altLang="ja-JP" dirty="0" smtClean="0"/>
              <a:t>How can we take regression?</a:t>
            </a:r>
            <a:endParaRPr kumimoji="1" lang="ja-JP" altLang="en-US" dirty="0"/>
          </a:p>
        </p:txBody>
      </p:sp>
      <p:sp>
        <p:nvSpPr>
          <p:cNvPr id="3" name="コンテンツ プレースホルダー 2"/>
          <p:cNvSpPr>
            <a:spLocks noGrp="1"/>
          </p:cNvSpPr>
          <p:nvPr>
            <p:ph idx="1"/>
          </p:nvPr>
        </p:nvSpPr>
        <p:spPr>
          <a:xfrm>
            <a:off x="457200" y="1268760"/>
            <a:ext cx="4546848" cy="5040560"/>
          </a:xfrm>
        </p:spPr>
        <p:txBody>
          <a:bodyPr>
            <a:normAutofit fontScale="85000" lnSpcReduction="10000"/>
          </a:bodyPr>
          <a:lstStyle/>
          <a:p>
            <a:r>
              <a:rPr lang="en-US" altLang="ja-JP" dirty="0" smtClean="0"/>
              <a:t>Bias in “cold end”</a:t>
            </a:r>
          </a:p>
          <a:p>
            <a:pPr lvl="1"/>
            <a:r>
              <a:rPr lang="en-US" altLang="ja-JP" dirty="0" smtClean="0"/>
              <a:t>Uncertainty of brightness temperature (Tb) bias tends </a:t>
            </a:r>
            <a:r>
              <a:rPr lang="en-US" altLang="ja-JP" dirty="0" smtClean="0"/>
              <a:t>is larger </a:t>
            </a:r>
            <a:r>
              <a:rPr lang="en-US" altLang="ja-JP" dirty="0" smtClean="0"/>
              <a:t>in lower Tb range, especially in SWIR.</a:t>
            </a:r>
          </a:p>
          <a:p>
            <a:pPr lvl="1"/>
            <a:r>
              <a:rPr lang="en-US" altLang="ja-JP" dirty="0" smtClean="0"/>
              <a:t>Some meteorologists are interested in cold region.</a:t>
            </a:r>
          </a:p>
          <a:p>
            <a:pPr lvl="1"/>
            <a:r>
              <a:rPr lang="en-US" altLang="ja-JP" dirty="0" smtClean="0"/>
              <a:t>It </a:t>
            </a:r>
            <a:r>
              <a:rPr lang="en-US" altLang="ja-JP" dirty="0"/>
              <a:t>is caused by </a:t>
            </a:r>
            <a:r>
              <a:rPr lang="en-US" altLang="ja-JP" dirty="0" smtClean="0"/>
              <a:t>non-linearity between radiance and Tb and </a:t>
            </a:r>
            <a:r>
              <a:rPr lang="en-US" altLang="ja-JP" dirty="0"/>
              <a:t>is </a:t>
            </a:r>
            <a:r>
              <a:rPr lang="en-US" altLang="ja-JP" dirty="0" smtClean="0"/>
              <a:t>significant </a:t>
            </a:r>
            <a:r>
              <a:rPr lang="en-US" altLang="ja-JP" dirty="0" smtClean="0">
                <a:solidFill>
                  <a:srgbClr val="FF0000"/>
                </a:solidFill>
              </a:rPr>
              <a:t>in </a:t>
            </a:r>
            <a:r>
              <a:rPr lang="en-US" altLang="ja-JP" dirty="0">
                <a:solidFill>
                  <a:srgbClr val="FF0000"/>
                </a:solidFill>
              </a:rPr>
              <a:t>shorter</a:t>
            </a:r>
            <a:r>
              <a:rPr lang="ja-JP" altLang="en-US" dirty="0">
                <a:solidFill>
                  <a:srgbClr val="FF0000"/>
                </a:solidFill>
              </a:rPr>
              <a:t> </a:t>
            </a:r>
            <a:r>
              <a:rPr lang="en-US" altLang="ja-JP" dirty="0">
                <a:solidFill>
                  <a:srgbClr val="FF0000"/>
                </a:solidFill>
              </a:rPr>
              <a:t>wavelength</a:t>
            </a:r>
            <a:r>
              <a:rPr lang="en-US" altLang="ja-JP" dirty="0" smtClean="0">
                <a:solidFill>
                  <a:srgbClr val="FF0000"/>
                </a:solidFill>
              </a:rPr>
              <a:t>.</a:t>
            </a:r>
          </a:p>
          <a:p>
            <a:pPr lvl="1"/>
            <a:endParaRPr lang="en-US" altLang="ja-JP" dirty="0" smtClean="0"/>
          </a:p>
          <a:p>
            <a:r>
              <a:rPr lang="en-US" altLang="ja-JP" dirty="0" smtClean="0"/>
              <a:t>Is such the large bias true?</a:t>
            </a:r>
            <a:endParaRPr lang="en-US" altLang="ja-JP" dirty="0" smtClean="0"/>
          </a:p>
          <a:p>
            <a:pPr lvl="1"/>
            <a:endParaRPr lang="en-US" altLang="ja-JP" dirty="0" smtClean="0"/>
          </a:p>
        </p:txBody>
      </p:sp>
      <p:sp>
        <p:nvSpPr>
          <p:cNvPr id="8" name="テキスト ボックス 7"/>
          <p:cNvSpPr txBox="1"/>
          <p:nvPr/>
        </p:nvSpPr>
        <p:spPr>
          <a:xfrm>
            <a:off x="5148064" y="4869160"/>
            <a:ext cx="2880320" cy="369332"/>
          </a:xfrm>
          <a:prstGeom prst="rect">
            <a:avLst/>
          </a:prstGeom>
          <a:noFill/>
        </p:spPr>
        <p:txBody>
          <a:bodyPr wrap="square" rtlCol="0">
            <a:spAutoFit/>
          </a:bodyPr>
          <a:lstStyle/>
          <a:p>
            <a:r>
              <a:rPr kumimoji="1" lang="en-US" altLang="ja-JP" dirty="0" smtClean="0"/>
              <a:t>Planck’s law says...</a:t>
            </a:r>
            <a:endParaRPr kumimoji="1" lang="ja-JP" altLang="en-US" dirty="0"/>
          </a:p>
        </p:txBody>
      </p:sp>
      <p:graphicFrame>
        <p:nvGraphicFramePr>
          <p:cNvPr id="9" name="表 8"/>
          <p:cNvGraphicFramePr>
            <a:graphicFrameLocks noGrp="1"/>
          </p:cNvGraphicFramePr>
          <p:nvPr>
            <p:extLst>
              <p:ext uri="{D42A27DB-BD31-4B8C-83A1-F6EECF244321}">
                <p14:modId xmlns:p14="http://schemas.microsoft.com/office/powerpoint/2010/main" val="3577702273"/>
              </p:ext>
            </p:extLst>
          </p:nvPr>
        </p:nvGraphicFramePr>
        <p:xfrm>
          <a:off x="5148064" y="5207715"/>
          <a:ext cx="3816425" cy="1112520"/>
        </p:xfrm>
        <a:graphic>
          <a:graphicData uri="http://schemas.openxmlformats.org/drawingml/2006/table">
            <a:tbl>
              <a:tblPr firstRow="1" bandRow="1">
                <a:tableStyleId>{5C22544A-7EE6-4342-B048-85BDC9FD1C3A}</a:tableStyleId>
              </a:tblPr>
              <a:tblGrid>
                <a:gridCol w="864097"/>
                <a:gridCol w="1008112"/>
                <a:gridCol w="936104"/>
                <a:gridCol w="1008112"/>
              </a:tblGrid>
              <a:tr h="370840">
                <a:tc>
                  <a:txBody>
                    <a:bodyPr/>
                    <a:lstStyle/>
                    <a:p>
                      <a:pPr algn="ctr"/>
                      <a:endParaRPr kumimoji="1" lang="ja-JP" altLang="en-US" dirty="0"/>
                    </a:p>
                  </a:txBody>
                  <a:tcPr/>
                </a:tc>
                <a:tc>
                  <a:txBody>
                    <a:bodyPr/>
                    <a:lstStyle/>
                    <a:p>
                      <a:pPr algn="ctr"/>
                      <a:r>
                        <a:rPr kumimoji="1" lang="en-US" altLang="ja-JP" dirty="0" smtClean="0"/>
                        <a:t>3.9 um</a:t>
                      </a:r>
                      <a:endParaRPr kumimoji="1" lang="ja-JP" altLang="en-US" dirty="0"/>
                    </a:p>
                  </a:txBody>
                  <a:tcPr/>
                </a:tc>
                <a:tc>
                  <a:txBody>
                    <a:bodyPr/>
                    <a:lstStyle/>
                    <a:p>
                      <a:pPr algn="ctr"/>
                      <a:r>
                        <a:rPr kumimoji="1" lang="en-US" altLang="ja-JP" dirty="0" smtClean="0"/>
                        <a:t>6.2 um</a:t>
                      </a:r>
                      <a:endParaRPr kumimoji="1" lang="ja-JP" altLang="en-US" dirty="0"/>
                    </a:p>
                  </a:txBody>
                  <a:tcPr/>
                </a:tc>
                <a:tc>
                  <a:txBody>
                    <a:bodyPr/>
                    <a:lstStyle/>
                    <a:p>
                      <a:pPr algn="ctr"/>
                      <a:r>
                        <a:rPr kumimoji="1" lang="en-US" altLang="ja-JP" dirty="0" smtClean="0"/>
                        <a:t>10.4 um</a:t>
                      </a:r>
                      <a:endParaRPr kumimoji="1" lang="ja-JP" altLang="en-US" dirty="0"/>
                    </a:p>
                  </a:txBody>
                  <a:tcPr/>
                </a:tc>
              </a:tr>
              <a:tr h="370840">
                <a:tc>
                  <a:txBody>
                    <a:bodyPr/>
                    <a:lstStyle/>
                    <a:p>
                      <a:pPr algn="ctr"/>
                      <a:r>
                        <a:rPr kumimoji="1" lang="en-US" altLang="ja-JP" dirty="0" smtClean="0"/>
                        <a:t>300 K</a:t>
                      </a:r>
                      <a:endParaRPr kumimoji="1" lang="ja-JP" altLang="en-US" dirty="0"/>
                    </a:p>
                  </a:txBody>
                  <a:tcPr/>
                </a:tc>
                <a:tc>
                  <a:txBody>
                    <a:bodyPr/>
                    <a:lstStyle/>
                    <a:p>
                      <a:pPr algn="ctr"/>
                      <a:r>
                        <a:rPr kumimoji="1" lang="en-US" altLang="ja-JP" dirty="0" smtClean="0"/>
                        <a:t>0.6021</a:t>
                      </a:r>
                      <a:endParaRPr kumimoji="1" lang="ja-JP" altLang="en-US" dirty="0"/>
                    </a:p>
                  </a:txBody>
                  <a:tcPr/>
                </a:tc>
                <a:tc>
                  <a:txBody>
                    <a:bodyPr/>
                    <a:lstStyle/>
                    <a:p>
                      <a:pPr algn="ctr"/>
                      <a:r>
                        <a:rPr kumimoji="1" lang="en-US" altLang="ja-JP" dirty="0" smtClean="0"/>
                        <a:t>5.682</a:t>
                      </a:r>
                      <a:endParaRPr kumimoji="1" lang="ja-JP" altLang="en-US" dirty="0"/>
                    </a:p>
                  </a:txBody>
                  <a:tcPr/>
                </a:tc>
                <a:tc>
                  <a:txBody>
                    <a:bodyPr/>
                    <a:lstStyle/>
                    <a:p>
                      <a:pPr algn="ctr"/>
                      <a:r>
                        <a:rPr kumimoji="1" lang="en-US" altLang="ja-JP" dirty="0" smtClean="0"/>
                        <a:t>9.823</a:t>
                      </a:r>
                      <a:endParaRPr kumimoji="1" lang="ja-JP" altLang="en-US" dirty="0"/>
                    </a:p>
                  </a:txBody>
                  <a:tcPr/>
                </a:tc>
              </a:tr>
              <a:tr h="370840">
                <a:tc>
                  <a:txBody>
                    <a:bodyPr/>
                    <a:lstStyle/>
                    <a:p>
                      <a:pPr algn="ctr"/>
                      <a:r>
                        <a:rPr kumimoji="1" lang="en-US" altLang="ja-JP" dirty="0" smtClean="0"/>
                        <a:t>200 K</a:t>
                      </a:r>
                      <a:endParaRPr kumimoji="1" lang="ja-JP" altLang="en-US" dirty="0"/>
                    </a:p>
                  </a:txBody>
                  <a:tcPr/>
                </a:tc>
                <a:tc>
                  <a:txBody>
                    <a:bodyPr/>
                    <a:lstStyle/>
                    <a:p>
                      <a:pPr algn="ctr"/>
                      <a:r>
                        <a:rPr kumimoji="1" lang="en-US" altLang="ja-JP" dirty="0" smtClean="0"/>
                        <a:t>0.00128</a:t>
                      </a:r>
                      <a:endParaRPr kumimoji="1" lang="ja-JP" altLang="en-US" dirty="0"/>
                    </a:p>
                  </a:txBody>
                  <a:tcPr/>
                </a:tc>
                <a:tc>
                  <a:txBody>
                    <a:bodyPr/>
                    <a:lstStyle/>
                    <a:p>
                      <a:pPr algn="ctr"/>
                      <a:r>
                        <a:rPr kumimoji="1" lang="en-US" altLang="ja-JP" dirty="0" smtClean="0"/>
                        <a:t>0.1187</a:t>
                      </a:r>
                      <a:endParaRPr kumimoji="1" lang="ja-JP" altLang="en-US" dirty="0"/>
                    </a:p>
                  </a:txBody>
                  <a:tcPr/>
                </a:tc>
                <a:tc>
                  <a:txBody>
                    <a:bodyPr/>
                    <a:lstStyle/>
                    <a:p>
                      <a:pPr algn="ctr"/>
                      <a:r>
                        <a:rPr kumimoji="1" lang="en-US" altLang="ja-JP" dirty="0" smtClean="0"/>
                        <a:t>0.9703</a:t>
                      </a:r>
                      <a:endParaRPr kumimoji="1" lang="ja-JP" altLang="en-US" dirty="0"/>
                    </a:p>
                  </a:txBody>
                  <a:tcPr/>
                </a:tc>
              </a:tr>
            </a:tbl>
          </a:graphicData>
        </a:graphic>
      </p:graphicFrame>
      <p:sp>
        <p:nvSpPr>
          <p:cNvPr id="12" name="正方形/長方形 11"/>
          <p:cNvSpPr/>
          <p:nvPr/>
        </p:nvSpPr>
        <p:spPr>
          <a:xfrm>
            <a:off x="7282490" y="4899938"/>
            <a:ext cx="1754006" cy="307777"/>
          </a:xfrm>
          <a:prstGeom prst="rect">
            <a:avLst/>
          </a:prstGeom>
        </p:spPr>
        <p:txBody>
          <a:bodyPr wrap="none">
            <a:spAutoFit/>
          </a:bodyPr>
          <a:lstStyle/>
          <a:p>
            <a:r>
              <a:rPr lang="en-US" altLang="ja-JP" sz="1400" dirty="0" smtClean="0"/>
              <a:t>[W</a:t>
            </a:r>
            <a:r>
              <a:rPr lang="ja-JP" altLang="en-US" sz="1400" dirty="0"/>
              <a:t>･</a:t>
            </a:r>
            <a:r>
              <a:rPr lang="en-US" altLang="ja-JP" sz="1400" dirty="0"/>
              <a:t>m-2</a:t>
            </a:r>
            <a:r>
              <a:rPr lang="ja-JP" altLang="en-US" sz="1400" dirty="0"/>
              <a:t>･</a:t>
            </a:r>
            <a:r>
              <a:rPr lang="en-US" altLang="ja-JP" sz="1400" dirty="0"/>
              <a:t>sr-1</a:t>
            </a:r>
            <a:r>
              <a:rPr lang="ja-JP" altLang="en-US" sz="1400" dirty="0"/>
              <a:t>･</a:t>
            </a:r>
            <a:r>
              <a:rPr lang="en-US" altLang="ja-JP" sz="1400" dirty="0"/>
              <a:t>(</a:t>
            </a:r>
            <a:r>
              <a:rPr lang="el-GR" altLang="ja-JP" sz="1400" dirty="0"/>
              <a:t>μ</a:t>
            </a:r>
            <a:r>
              <a:rPr lang="en-US" altLang="ja-JP" sz="1400" dirty="0"/>
              <a:t>m)-</a:t>
            </a:r>
            <a:r>
              <a:rPr lang="en-US" altLang="ja-JP" sz="1400" dirty="0" smtClean="0"/>
              <a:t>1]</a:t>
            </a:r>
            <a:endParaRPr lang="ja-JP" altLang="en-US" sz="1400" dirty="0"/>
          </a:p>
        </p:txBody>
      </p:sp>
      <p:pic>
        <p:nvPicPr>
          <p:cNvPr id="2050" name="Picture 2" descr="Please choose statistics on the left."/>
          <p:cNvPicPr>
            <a:picLocks noChangeAspect="1" noChangeArrowheads="1"/>
          </p:cNvPicPr>
          <p:nvPr/>
        </p:nvPicPr>
        <p:blipFill rotWithShape="1">
          <a:blip r:embed="rId3">
            <a:extLst>
              <a:ext uri="{28A0092B-C50C-407E-A947-70E740481C1C}">
                <a14:useLocalDpi xmlns:a14="http://schemas.microsoft.com/office/drawing/2010/main" val="0"/>
              </a:ext>
            </a:extLst>
          </a:blip>
          <a:srcRect t="50000"/>
          <a:stretch/>
        </p:blipFill>
        <p:spPr bwMode="auto">
          <a:xfrm>
            <a:off x="5076056" y="1196752"/>
            <a:ext cx="3874418" cy="2738139"/>
          </a:xfrm>
          <a:prstGeom prst="rect">
            <a:avLst/>
          </a:prstGeom>
          <a:noFill/>
          <a:extLst>
            <a:ext uri="{909E8E84-426E-40DD-AFC4-6F175D3DCCD1}">
              <a14:hiddenFill xmlns:a14="http://schemas.microsoft.com/office/drawing/2010/main">
                <a:solidFill>
                  <a:srgbClr val="FFFFFF"/>
                </a:solidFill>
              </a14:hiddenFill>
            </a:ext>
          </a:extLst>
        </p:spPr>
      </p:pic>
      <p:sp>
        <p:nvSpPr>
          <p:cNvPr id="5" name="四角形吹き出し 4"/>
          <p:cNvSpPr/>
          <p:nvPr/>
        </p:nvSpPr>
        <p:spPr>
          <a:xfrm>
            <a:off x="5292080" y="3861048"/>
            <a:ext cx="3456384" cy="936104"/>
          </a:xfrm>
          <a:prstGeom prst="wedgeRectCallout">
            <a:avLst>
              <a:gd name="adj1" fmla="val -31776"/>
              <a:gd name="adj2" fmla="val -8491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600" dirty="0" smtClean="0"/>
              <a:t>Tb bias is -5 K at 220 K, -15 K at 210K.  The corrected radiance become </a:t>
            </a:r>
            <a:r>
              <a:rPr kumimoji="1" lang="en-US" altLang="ja-JP" sz="1600" dirty="0" smtClean="0">
                <a:solidFill>
                  <a:srgbClr val="FF0000"/>
                </a:solidFill>
              </a:rPr>
              <a:t>minus</a:t>
            </a:r>
            <a:r>
              <a:rPr kumimoji="1" lang="en-US" altLang="ja-JP" sz="1600" dirty="0" smtClean="0"/>
              <a:t> in Tb &lt; 207 K. </a:t>
            </a:r>
            <a:endParaRPr kumimoji="1" lang="ja-JP" altLang="en-US" sz="1600" dirty="0"/>
          </a:p>
        </p:txBody>
      </p:sp>
      <p:sp>
        <p:nvSpPr>
          <p:cNvPr id="6" name="四角形吹き出し 5"/>
          <p:cNvSpPr/>
          <p:nvPr/>
        </p:nvSpPr>
        <p:spPr>
          <a:xfrm>
            <a:off x="5220072" y="6429969"/>
            <a:ext cx="1872208" cy="321568"/>
          </a:xfrm>
          <a:prstGeom prst="wedgeRectCallout">
            <a:avLst>
              <a:gd name="adj1" fmla="val 8457"/>
              <a:gd name="adj2" fmla="val -101523"/>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400" dirty="0" smtClean="0"/>
              <a:t>Energy is </a:t>
            </a:r>
            <a:r>
              <a:rPr kumimoji="1" lang="en-US" altLang="ja-JP" sz="1400" dirty="0" smtClean="0"/>
              <a:t>1/470</a:t>
            </a:r>
            <a:endParaRPr kumimoji="1" lang="ja-JP" altLang="en-US" sz="1400" dirty="0"/>
          </a:p>
        </p:txBody>
      </p:sp>
    </p:spTree>
    <p:extLst>
      <p:ext uri="{BB962C8B-B14F-4D97-AF65-F5344CB8AC3E}">
        <p14:creationId xmlns:p14="http://schemas.microsoft.com/office/powerpoint/2010/main" val="3159017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dirty="0"/>
              <a:t>How can we take regression?</a:t>
            </a:r>
            <a:endParaRPr kumimoji="1" lang="ja-JP" altLang="en-US" dirty="0"/>
          </a:p>
        </p:txBody>
      </p:sp>
      <p:sp>
        <p:nvSpPr>
          <p:cNvPr id="5" name="コンテンツ プレースホルダー 4"/>
          <p:cNvSpPr>
            <a:spLocks noGrp="1"/>
          </p:cNvSpPr>
          <p:nvPr>
            <p:ph idx="1"/>
          </p:nvPr>
        </p:nvSpPr>
        <p:spPr>
          <a:xfrm>
            <a:off x="323528" y="1268760"/>
            <a:ext cx="4258816" cy="5328592"/>
          </a:xfrm>
        </p:spPr>
        <p:txBody>
          <a:bodyPr>
            <a:normAutofit fontScale="77500" lnSpcReduction="20000"/>
          </a:bodyPr>
          <a:lstStyle/>
          <a:p>
            <a:pPr marL="514350" indent="-514350">
              <a:buFont typeface="+mj-lt"/>
              <a:buAutoNum type="arabicPeriod"/>
            </a:pPr>
            <a:r>
              <a:rPr lang="en-US" altLang="ja-JP" dirty="0"/>
              <a:t>To take a regression in Tb space?</a:t>
            </a:r>
          </a:p>
          <a:p>
            <a:pPr lvl="1"/>
            <a:r>
              <a:rPr lang="en-US" altLang="ja-JP" dirty="0"/>
              <a:t>It can bring reasonable-like averaged bias in lower Tb range, but ...</a:t>
            </a:r>
          </a:p>
          <a:p>
            <a:pPr lvl="1"/>
            <a:r>
              <a:rPr lang="en-US" altLang="ja-JP" dirty="0"/>
              <a:t>GEO Tb and LEO Tb are not always </a:t>
            </a:r>
            <a:r>
              <a:rPr lang="en-US" altLang="ja-JP" dirty="0" smtClean="0"/>
              <a:t>linear, </a:t>
            </a:r>
            <a:r>
              <a:rPr lang="en-US" altLang="ja-JP" dirty="0"/>
              <a:t>because radiance and Tb is not linear.</a:t>
            </a:r>
          </a:p>
          <a:p>
            <a:pPr lvl="1"/>
            <a:endParaRPr lang="en-US" altLang="ja-JP" dirty="0"/>
          </a:p>
          <a:p>
            <a:pPr marL="514350" indent="-514350">
              <a:buFont typeface="+mj-lt"/>
              <a:buAutoNum type="arabicPeriod"/>
            </a:pPr>
            <a:r>
              <a:rPr lang="en-US" altLang="ja-JP" dirty="0"/>
              <a:t>To separate Tb bins and take a regression in each bin</a:t>
            </a:r>
            <a:r>
              <a:rPr lang="en-US" altLang="ja-JP" dirty="0" smtClean="0"/>
              <a:t>?</a:t>
            </a:r>
          </a:p>
          <a:p>
            <a:pPr lvl="1"/>
            <a:r>
              <a:rPr lang="en-US" altLang="ja-JP" dirty="0" smtClean="0"/>
              <a:t>How to separate?</a:t>
            </a:r>
          </a:p>
          <a:p>
            <a:pPr lvl="1"/>
            <a:endParaRPr lang="en-US" altLang="ja-JP" dirty="0"/>
          </a:p>
          <a:p>
            <a:pPr marL="514350" indent="-514350">
              <a:buFont typeface="+mj-lt"/>
              <a:buAutoNum type="arabicPeriod"/>
            </a:pPr>
            <a:r>
              <a:rPr lang="en-US" altLang="ja-JP" dirty="0" smtClean="0"/>
              <a:t>To set a valid Tb range?</a:t>
            </a:r>
          </a:p>
          <a:p>
            <a:pPr lvl="1"/>
            <a:r>
              <a:rPr lang="en-US" altLang="ja-JP" dirty="0" smtClean="0"/>
              <a:t>How to estimate the validity?</a:t>
            </a:r>
            <a:endParaRPr lang="ja-JP" altLang="en-US" dirty="0"/>
          </a:p>
          <a:p>
            <a:endParaRPr kumimoji="1" lang="ja-JP" altLang="en-US" dirty="0"/>
          </a:p>
        </p:txBody>
      </p:sp>
      <p:pic>
        <p:nvPicPr>
          <p:cNvPr id="1040" name="Picture 16" descr="D:\okuyama\12_GSICS\20160229_年次会合\発表\GSIR\img_scat_b07.png"/>
          <p:cNvPicPr>
            <a:picLocks noChangeAspect="1" noChangeArrowheads="1"/>
          </p:cNvPicPr>
          <p:nvPr/>
        </p:nvPicPr>
        <p:blipFill rotWithShape="1">
          <a:blip r:embed="rId2">
            <a:extLst>
              <a:ext uri="{28A0092B-C50C-407E-A947-70E740481C1C}">
                <a14:useLocalDpi xmlns:a14="http://schemas.microsoft.com/office/drawing/2010/main" val="0"/>
              </a:ext>
            </a:extLst>
          </a:blip>
          <a:srcRect l="1236" t="7718" r="33449" b="5690"/>
          <a:stretch/>
        </p:blipFill>
        <p:spPr bwMode="auto">
          <a:xfrm>
            <a:off x="4514850" y="1419225"/>
            <a:ext cx="4590926" cy="2028826"/>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D:\okuyama\12_GSICS\20160229_年次会合\発表\GSIR\img_scat_b08.png"/>
          <p:cNvPicPr>
            <a:picLocks noChangeAspect="1" noChangeArrowheads="1"/>
          </p:cNvPicPr>
          <p:nvPr/>
        </p:nvPicPr>
        <p:blipFill rotWithShape="1">
          <a:blip r:embed="rId3">
            <a:extLst>
              <a:ext uri="{28A0092B-C50C-407E-A947-70E740481C1C}">
                <a14:useLocalDpi xmlns:a14="http://schemas.microsoft.com/office/drawing/2010/main" val="0"/>
              </a:ext>
            </a:extLst>
          </a:blip>
          <a:srcRect l="1236" t="7503" r="33449" b="4894"/>
          <a:stretch/>
        </p:blipFill>
        <p:spPr bwMode="auto">
          <a:xfrm>
            <a:off x="4514850" y="4194347"/>
            <a:ext cx="4590926" cy="2052536"/>
          </a:xfrm>
          <a:prstGeom prst="rect">
            <a:avLst/>
          </a:prstGeom>
          <a:noFill/>
          <a:extLst>
            <a:ext uri="{909E8E84-426E-40DD-AFC4-6F175D3DCCD1}">
              <a14:hiddenFill xmlns:a14="http://schemas.microsoft.com/office/drawing/2010/main">
                <a:solidFill>
                  <a:srgbClr val="FFFFFF"/>
                </a:solidFill>
              </a14:hiddenFill>
            </a:ext>
          </a:extLst>
        </p:spPr>
      </p:pic>
      <p:sp>
        <p:nvSpPr>
          <p:cNvPr id="9" name="テキスト ボックス 8"/>
          <p:cNvSpPr txBox="1"/>
          <p:nvPr/>
        </p:nvSpPr>
        <p:spPr>
          <a:xfrm>
            <a:off x="5220072" y="908720"/>
            <a:ext cx="3240360" cy="369332"/>
          </a:xfrm>
          <a:prstGeom prst="rect">
            <a:avLst/>
          </a:prstGeom>
          <a:noFill/>
        </p:spPr>
        <p:txBody>
          <a:bodyPr wrap="square" rtlCol="0">
            <a:spAutoFit/>
          </a:bodyPr>
          <a:lstStyle/>
          <a:p>
            <a:pPr algn="ctr"/>
            <a:r>
              <a:rPr kumimoji="1" lang="en-US" altLang="ja-JP" u="sng" dirty="0" smtClean="0"/>
              <a:t>Band 7 (3.9 um)</a:t>
            </a:r>
            <a:endParaRPr kumimoji="1" lang="ja-JP" altLang="en-US" u="sng" dirty="0"/>
          </a:p>
        </p:txBody>
      </p:sp>
      <p:sp>
        <p:nvSpPr>
          <p:cNvPr id="26" name="テキスト ボックス 25"/>
          <p:cNvSpPr txBox="1"/>
          <p:nvPr/>
        </p:nvSpPr>
        <p:spPr>
          <a:xfrm>
            <a:off x="4572000" y="1177007"/>
            <a:ext cx="2160240" cy="307777"/>
          </a:xfrm>
          <a:prstGeom prst="rect">
            <a:avLst/>
          </a:prstGeom>
          <a:noFill/>
        </p:spPr>
        <p:txBody>
          <a:bodyPr wrap="square" rtlCol="0">
            <a:spAutoFit/>
          </a:bodyPr>
          <a:lstStyle/>
          <a:p>
            <a:pPr algn="ctr"/>
            <a:r>
              <a:rPr kumimoji="1" lang="en-US" altLang="ja-JP" sz="1400" b="1" dirty="0" smtClean="0"/>
              <a:t>Radiance vs Radiance</a:t>
            </a:r>
            <a:endParaRPr kumimoji="1" lang="ja-JP" altLang="en-US" sz="1400" b="1" dirty="0"/>
          </a:p>
        </p:txBody>
      </p:sp>
      <p:sp>
        <p:nvSpPr>
          <p:cNvPr id="27" name="テキスト ボックス 26"/>
          <p:cNvSpPr txBox="1"/>
          <p:nvPr/>
        </p:nvSpPr>
        <p:spPr>
          <a:xfrm>
            <a:off x="6876256" y="1196752"/>
            <a:ext cx="2160240" cy="307777"/>
          </a:xfrm>
          <a:prstGeom prst="rect">
            <a:avLst/>
          </a:prstGeom>
          <a:noFill/>
        </p:spPr>
        <p:txBody>
          <a:bodyPr wrap="square" rtlCol="0">
            <a:spAutoFit/>
          </a:bodyPr>
          <a:lstStyle/>
          <a:p>
            <a:pPr algn="ctr"/>
            <a:r>
              <a:rPr kumimoji="1" lang="en-US" altLang="ja-JP" sz="1400" b="1" dirty="0" smtClean="0"/>
              <a:t>Tb vs Tb</a:t>
            </a:r>
            <a:endParaRPr kumimoji="1" lang="ja-JP" altLang="en-US" sz="1400" b="1" dirty="0"/>
          </a:p>
        </p:txBody>
      </p:sp>
      <p:sp>
        <p:nvSpPr>
          <p:cNvPr id="28" name="テキスト ボックス 27"/>
          <p:cNvSpPr txBox="1"/>
          <p:nvPr/>
        </p:nvSpPr>
        <p:spPr>
          <a:xfrm>
            <a:off x="4572000" y="3985319"/>
            <a:ext cx="2160240" cy="307777"/>
          </a:xfrm>
          <a:prstGeom prst="rect">
            <a:avLst/>
          </a:prstGeom>
          <a:noFill/>
        </p:spPr>
        <p:txBody>
          <a:bodyPr wrap="square" rtlCol="0">
            <a:spAutoFit/>
          </a:bodyPr>
          <a:lstStyle/>
          <a:p>
            <a:pPr algn="ctr"/>
            <a:r>
              <a:rPr kumimoji="1" lang="en-US" altLang="ja-JP" sz="1400" b="1" dirty="0" smtClean="0"/>
              <a:t>Radiance vs Radiance</a:t>
            </a:r>
            <a:endParaRPr kumimoji="1" lang="ja-JP" altLang="en-US" sz="1400" b="1" dirty="0"/>
          </a:p>
        </p:txBody>
      </p:sp>
      <p:sp>
        <p:nvSpPr>
          <p:cNvPr id="29" name="テキスト ボックス 28"/>
          <p:cNvSpPr txBox="1"/>
          <p:nvPr/>
        </p:nvSpPr>
        <p:spPr>
          <a:xfrm>
            <a:off x="6876256" y="4005064"/>
            <a:ext cx="2160240" cy="307777"/>
          </a:xfrm>
          <a:prstGeom prst="rect">
            <a:avLst/>
          </a:prstGeom>
          <a:noFill/>
        </p:spPr>
        <p:txBody>
          <a:bodyPr wrap="square" rtlCol="0">
            <a:spAutoFit/>
          </a:bodyPr>
          <a:lstStyle/>
          <a:p>
            <a:pPr algn="ctr"/>
            <a:r>
              <a:rPr kumimoji="1" lang="en-US" altLang="ja-JP" sz="1400" b="1" dirty="0" smtClean="0"/>
              <a:t>Tb vs Tb</a:t>
            </a:r>
            <a:endParaRPr kumimoji="1" lang="ja-JP" altLang="en-US" sz="1400" b="1" dirty="0"/>
          </a:p>
        </p:txBody>
      </p:sp>
      <p:sp>
        <p:nvSpPr>
          <p:cNvPr id="30" name="テキスト ボックス 29"/>
          <p:cNvSpPr txBox="1"/>
          <p:nvPr/>
        </p:nvSpPr>
        <p:spPr>
          <a:xfrm>
            <a:off x="4572000" y="6145559"/>
            <a:ext cx="2160240" cy="307777"/>
          </a:xfrm>
          <a:prstGeom prst="rect">
            <a:avLst/>
          </a:prstGeom>
          <a:noFill/>
        </p:spPr>
        <p:txBody>
          <a:bodyPr wrap="square" rtlCol="0">
            <a:spAutoFit/>
          </a:bodyPr>
          <a:lstStyle/>
          <a:p>
            <a:pPr algn="ctr"/>
            <a:r>
              <a:rPr kumimoji="1" lang="en-US" altLang="ja-JP" sz="1400" dirty="0" smtClean="0"/>
              <a:t>LEO (IASI/A)</a:t>
            </a:r>
            <a:endParaRPr kumimoji="1" lang="ja-JP" altLang="en-US" sz="1400" dirty="0"/>
          </a:p>
        </p:txBody>
      </p:sp>
      <p:sp>
        <p:nvSpPr>
          <p:cNvPr id="31" name="テキスト ボックス 30"/>
          <p:cNvSpPr txBox="1"/>
          <p:nvPr/>
        </p:nvSpPr>
        <p:spPr>
          <a:xfrm rot="16200000">
            <a:off x="3760167" y="4993432"/>
            <a:ext cx="1315889" cy="307777"/>
          </a:xfrm>
          <a:prstGeom prst="rect">
            <a:avLst/>
          </a:prstGeom>
          <a:noFill/>
        </p:spPr>
        <p:txBody>
          <a:bodyPr wrap="square" rtlCol="0">
            <a:spAutoFit/>
          </a:bodyPr>
          <a:lstStyle/>
          <a:p>
            <a:pPr algn="ctr"/>
            <a:r>
              <a:rPr lang="en-US" altLang="ja-JP" sz="1400" dirty="0" smtClean="0"/>
              <a:t>GE</a:t>
            </a:r>
            <a:r>
              <a:rPr kumimoji="1" lang="en-US" altLang="ja-JP" sz="1400" dirty="0" smtClean="0"/>
              <a:t>O (AHI)</a:t>
            </a:r>
            <a:endParaRPr kumimoji="1" lang="ja-JP" altLang="en-US" sz="1400" dirty="0"/>
          </a:p>
        </p:txBody>
      </p:sp>
      <p:sp>
        <p:nvSpPr>
          <p:cNvPr id="32" name="テキスト ボックス 31"/>
          <p:cNvSpPr txBox="1"/>
          <p:nvPr/>
        </p:nvSpPr>
        <p:spPr>
          <a:xfrm>
            <a:off x="6948264" y="6145559"/>
            <a:ext cx="2160240" cy="307777"/>
          </a:xfrm>
          <a:prstGeom prst="rect">
            <a:avLst/>
          </a:prstGeom>
          <a:noFill/>
        </p:spPr>
        <p:txBody>
          <a:bodyPr wrap="square" rtlCol="0">
            <a:spAutoFit/>
          </a:bodyPr>
          <a:lstStyle/>
          <a:p>
            <a:pPr algn="ctr"/>
            <a:r>
              <a:rPr kumimoji="1" lang="en-US" altLang="ja-JP" sz="1400" dirty="0" smtClean="0"/>
              <a:t>LEO (IASI/A)</a:t>
            </a:r>
            <a:endParaRPr kumimoji="1" lang="ja-JP" altLang="en-US" sz="1400" dirty="0"/>
          </a:p>
        </p:txBody>
      </p:sp>
      <p:sp>
        <p:nvSpPr>
          <p:cNvPr id="33" name="テキスト ボックス 32"/>
          <p:cNvSpPr txBox="1"/>
          <p:nvPr/>
        </p:nvSpPr>
        <p:spPr>
          <a:xfrm rot="16200000">
            <a:off x="6136431" y="4993432"/>
            <a:ext cx="1315889" cy="307777"/>
          </a:xfrm>
          <a:prstGeom prst="rect">
            <a:avLst/>
          </a:prstGeom>
          <a:noFill/>
        </p:spPr>
        <p:txBody>
          <a:bodyPr wrap="square" rtlCol="0">
            <a:spAutoFit/>
          </a:bodyPr>
          <a:lstStyle/>
          <a:p>
            <a:pPr algn="ctr"/>
            <a:r>
              <a:rPr lang="en-US" altLang="ja-JP" sz="1400" dirty="0" smtClean="0"/>
              <a:t>GE</a:t>
            </a:r>
            <a:r>
              <a:rPr kumimoji="1" lang="en-US" altLang="ja-JP" sz="1400" dirty="0" smtClean="0"/>
              <a:t>O (AHI)</a:t>
            </a:r>
            <a:endParaRPr kumimoji="1" lang="ja-JP" altLang="en-US" sz="1400" dirty="0"/>
          </a:p>
        </p:txBody>
      </p:sp>
      <p:sp>
        <p:nvSpPr>
          <p:cNvPr id="34" name="テキスト ボックス 33"/>
          <p:cNvSpPr txBox="1"/>
          <p:nvPr/>
        </p:nvSpPr>
        <p:spPr>
          <a:xfrm>
            <a:off x="4591745" y="3337247"/>
            <a:ext cx="2160240" cy="307777"/>
          </a:xfrm>
          <a:prstGeom prst="rect">
            <a:avLst/>
          </a:prstGeom>
          <a:noFill/>
        </p:spPr>
        <p:txBody>
          <a:bodyPr wrap="square" rtlCol="0">
            <a:spAutoFit/>
          </a:bodyPr>
          <a:lstStyle/>
          <a:p>
            <a:pPr algn="ctr"/>
            <a:r>
              <a:rPr kumimoji="1" lang="en-US" altLang="ja-JP" sz="1400" dirty="0" smtClean="0"/>
              <a:t>LEO (IASI/A)</a:t>
            </a:r>
            <a:endParaRPr kumimoji="1" lang="ja-JP" altLang="en-US" sz="1400" dirty="0"/>
          </a:p>
        </p:txBody>
      </p:sp>
      <p:sp>
        <p:nvSpPr>
          <p:cNvPr id="35" name="テキスト ボックス 34"/>
          <p:cNvSpPr txBox="1"/>
          <p:nvPr/>
        </p:nvSpPr>
        <p:spPr>
          <a:xfrm rot="16200000">
            <a:off x="3779912" y="2185120"/>
            <a:ext cx="1315889" cy="307777"/>
          </a:xfrm>
          <a:prstGeom prst="rect">
            <a:avLst/>
          </a:prstGeom>
          <a:noFill/>
        </p:spPr>
        <p:txBody>
          <a:bodyPr wrap="square" rtlCol="0">
            <a:spAutoFit/>
          </a:bodyPr>
          <a:lstStyle/>
          <a:p>
            <a:pPr algn="ctr"/>
            <a:r>
              <a:rPr lang="en-US" altLang="ja-JP" sz="1400" dirty="0" smtClean="0"/>
              <a:t>GE</a:t>
            </a:r>
            <a:r>
              <a:rPr kumimoji="1" lang="en-US" altLang="ja-JP" sz="1400" dirty="0" smtClean="0"/>
              <a:t>O (AHI)</a:t>
            </a:r>
            <a:endParaRPr kumimoji="1" lang="ja-JP" altLang="en-US" sz="1400" dirty="0"/>
          </a:p>
        </p:txBody>
      </p:sp>
      <p:sp>
        <p:nvSpPr>
          <p:cNvPr id="36" name="テキスト ボックス 35"/>
          <p:cNvSpPr txBox="1"/>
          <p:nvPr/>
        </p:nvSpPr>
        <p:spPr>
          <a:xfrm>
            <a:off x="6968009" y="3337247"/>
            <a:ext cx="2160240" cy="307777"/>
          </a:xfrm>
          <a:prstGeom prst="rect">
            <a:avLst/>
          </a:prstGeom>
          <a:noFill/>
        </p:spPr>
        <p:txBody>
          <a:bodyPr wrap="square" rtlCol="0">
            <a:spAutoFit/>
          </a:bodyPr>
          <a:lstStyle/>
          <a:p>
            <a:pPr algn="ctr"/>
            <a:r>
              <a:rPr kumimoji="1" lang="en-US" altLang="ja-JP" sz="1400" dirty="0" smtClean="0"/>
              <a:t>LEO (IASI/A)</a:t>
            </a:r>
            <a:endParaRPr kumimoji="1" lang="ja-JP" altLang="en-US" sz="1400" dirty="0"/>
          </a:p>
        </p:txBody>
      </p:sp>
      <p:sp>
        <p:nvSpPr>
          <p:cNvPr id="37" name="テキスト ボックス 36"/>
          <p:cNvSpPr txBox="1"/>
          <p:nvPr/>
        </p:nvSpPr>
        <p:spPr>
          <a:xfrm rot="16200000">
            <a:off x="6156176" y="2185120"/>
            <a:ext cx="1315889" cy="307777"/>
          </a:xfrm>
          <a:prstGeom prst="rect">
            <a:avLst/>
          </a:prstGeom>
          <a:noFill/>
        </p:spPr>
        <p:txBody>
          <a:bodyPr wrap="square" rtlCol="0">
            <a:spAutoFit/>
          </a:bodyPr>
          <a:lstStyle/>
          <a:p>
            <a:pPr algn="ctr"/>
            <a:r>
              <a:rPr lang="en-US" altLang="ja-JP" sz="1400" dirty="0" smtClean="0"/>
              <a:t>GE</a:t>
            </a:r>
            <a:r>
              <a:rPr kumimoji="1" lang="en-US" altLang="ja-JP" sz="1400" dirty="0" smtClean="0"/>
              <a:t>O (AHI)</a:t>
            </a:r>
            <a:endParaRPr kumimoji="1" lang="ja-JP" altLang="en-US" sz="1400" dirty="0"/>
          </a:p>
        </p:txBody>
      </p:sp>
      <p:sp>
        <p:nvSpPr>
          <p:cNvPr id="38" name="テキスト ボックス 37"/>
          <p:cNvSpPr txBox="1"/>
          <p:nvPr/>
        </p:nvSpPr>
        <p:spPr>
          <a:xfrm>
            <a:off x="5220072" y="3760003"/>
            <a:ext cx="3240360" cy="369332"/>
          </a:xfrm>
          <a:prstGeom prst="rect">
            <a:avLst/>
          </a:prstGeom>
          <a:noFill/>
        </p:spPr>
        <p:txBody>
          <a:bodyPr wrap="square" rtlCol="0">
            <a:spAutoFit/>
          </a:bodyPr>
          <a:lstStyle/>
          <a:p>
            <a:pPr algn="ctr"/>
            <a:r>
              <a:rPr kumimoji="1" lang="en-US" altLang="ja-JP" u="sng" dirty="0" smtClean="0"/>
              <a:t>Band 8 (6.2 um)</a:t>
            </a:r>
            <a:endParaRPr kumimoji="1" lang="ja-JP" altLang="en-US" u="sng" dirty="0"/>
          </a:p>
        </p:txBody>
      </p:sp>
      <p:sp>
        <p:nvSpPr>
          <p:cNvPr id="11" name="フローチャート: 処理 10"/>
          <p:cNvSpPr/>
          <p:nvPr/>
        </p:nvSpPr>
        <p:spPr>
          <a:xfrm>
            <a:off x="4727921" y="3218786"/>
            <a:ext cx="7200" cy="7200"/>
          </a:xfrm>
          <a:prstGeom prst="flowChartProcess">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8" name="グループ化 17"/>
          <p:cNvGrpSpPr/>
          <p:nvPr/>
        </p:nvGrpSpPr>
        <p:grpSpPr>
          <a:xfrm>
            <a:off x="6823993" y="1478223"/>
            <a:ext cx="988367" cy="1806761"/>
            <a:chOff x="6842348" y="1465734"/>
            <a:chExt cx="988367" cy="1806761"/>
          </a:xfrm>
        </p:grpSpPr>
        <p:sp>
          <p:nvSpPr>
            <p:cNvPr id="10" name="フローチャート: 処理 9"/>
            <p:cNvSpPr/>
            <p:nvPr/>
          </p:nvSpPr>
          <p:spPr>
            <a:xfrm>
              <a:off x="7003318" y="1465734"/>
              <a:ext cx="656549" cy="1806761"/>
            </a:xfrm>
            <a:prstGeom prst="flowChartProcess">
              <a:avLst/>
            </a:prstGeom>
            <a:solidFill>
              <a:srgbClr val="969696">
                <a:alpha val="5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7010747" y="1844824"/>
              <a:ext cx="648072" cy="0"/>
            </a:xfrm>
            <a:prstGeom prst="straightConnector1">
              <a:avLst/>
            </a:prstGeom>
            <a:ln>
              <a:solidFill>
                <a:schemeClr val="tx1"/>
              </a:solidFill>
              <a:headEnd type="arrow"/>
              <a:tailEnd type="arrow"/>
            </a:ln>
          </p:spPr>
          <p:style>
            <a:lnRef idx="1">
              <a:schemeClr val="dk1"/>
            </a:lnRef>
            <a:fillRef idx="0">
              <a:schemeClr val="dk1"/>
            </a:fillRef>
            <a:effectRef idx="0">
              <a:schemeClr val="dk1"/>
            </a:effectRef>
            <a:fontRef idx="minor">
              <a:schemeClr val="tx1"/>
            </a:fontRef>
          </p:style>
        </p:cxnSp>
        <p:sp>
          <p:nvSpPr>
            <p:cNvPr id="17" name="テキスト ボックス 16"/>
            <p:cNvSpPr txBox="1"/>
            <p:nvPr/>
          </p:nvSpPr>
          <p:spPr>
            <a:xfrm>
              <a:off x="6842348" y="1465734"/>
              <a:ext cx="988367" cy="338554"/>
            </a:xfrm>
            <a:prstGeom prst="rect">
              <a:avLst/>
            </a:prstGeom>
            <a:noFill/>
          </p:spPr>
          <p:txBody>
            <a:bodyPr wrap="square" rtlCol="0">
              <a:spAutoFit/>
            </a:bodyPr>
            <a:lstStyle/>
            <a:p>
              <a:pPr algn="ctr"/>
              <a:r>
                <a:rPr kumimoji="1" lang="en-US" altLang="ja-JP" sz="1600" dirty="0" smtClean="0"/>
                <a:t>invalid</a:t>
              </a:r>
              <a:endParaRPr kumimoji="1" lang="ja-JP" altLang="en-US" sz="1600" dirty="0"/>
            </a:p>
          </p:txBody>
        </p:sp>
      </p:grpSp>
      <p:grpSp>
        <p:nvGrpSpPr>
          <p:cNvPr id="50" name="グループ化 49"/>
          <p:cNvGrpSpPr/>
          <p:nvPr/>
        </p:nvGrpSpPr>
        <p:grpSpPr>
          <a:xfrm>
            <a:off x="7232651" y="1393825"/>
            <a:ext cx="1847850" cy="2114550"/>
            <a:chOff x="7232651" y="1393825"/>
            <a:chExt cx="1847850" cy="2114550"/>
          </a:xfrm>
        </p:grpSpPr>
        <p:cxnSp>
          <p:nvCxnSpPr>
            <p:cNvPr id="20" name="直線コネクタ 19"/>
            <p:cNvCxnSpPr/>
            <p:nvPr/>
          </p:nvCxnSpPr>
          <p:spPr>
            <a:xfrm>
              <a:off x="7524328" y="1475259"/>
              <a:ext cx="0" cy="18522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フリーフォーム 48"/>
            <p:cNvSpPr/>
            <p:nvPr/>
          </p:nvSpPr>
          <p:spPr>
            <a:xfrm>
              <a:off x="7232651" y="1393825"/>
              <a:ext cx="1847850" cy="2114550"/>
            </a:xfrm>
            <a:custGeom>
              <a:avLst/>
              <a:gdLst>
                <a:gd name="connsiteX0" fmla="*/ 1704975 w 1704975"/>
                <a:gd name="connsiteY0" fmla="*/ 0 h 1905000"/>
                <a:gd name="connsiteX1" fmla="*/ 247650 w 1704975"/>
                <a:gd name="connsiteY1" fmla="*/ 1381125 h 1905000"/>
                <a:gd name="connsiteX2" fmla="*/ 28575 w 1704975"/>
                <a:gd name="connsiteY2" fmla="*/ 1905000 h 1905000"/>
                <a:gd name="connsiteX3" fmla="*/ 0 w 1704975"/>
                <a:gd name="connsiteY3" fmla="*/ 1905000 h 1905000"/>
                <a:gd name="connsiteX0" fmla="*/ 1676400 w 1676400"/>
                <a:gd name="connsiteY0" fmla="*/ 0 h 1905000"/>
                <a:gd name="connsiteX1" fmla="*/ 219075 w 1676400"/>
                <a:gd name="connsiteY1" fmla="*/ 1381125 h 1905000"/>
                <a:gd name="connsiteX2" fmla="*/ 0 w 1676400"/>
                <a:gd name="connsiteY2" fmla="*/ 1905000 h 1905000"/>
                <a:gd name="connsiteX0" fmla="*/ 1739900 w 1739900"/>
                <a:gd name="connsiteY0" fmla="*/ 0 h 2051050"/>
                <a:gd name="connsiteX1" fmla="*/ 282575 w 1739900"/>
                <a:gd name="connsiteY1" fmla="*/ 1381125 h 2051050"/>
                <a:gd name="connsiteX2" fmla="*/ 0 w 1739900"/>
                <a:gd name="connsiteY2" fmla="*/ 2051050 h 2051050"/>
                <a:gd name="connsiteX0" fmla="*/ 1847850 w 1847850"/>
                <a:gd name="connsiteY0" fmla="*/ 0 h 2114550"/>
                <a:gd name="connsiteX1" fmla="*/ 282575 w 1847850"/>
                <a:gd name="connsiteY1" fmla="*/ 1444625 h 2114550"/>
                <a:gd name="connsiteX2" fmla="*/ 0 w 1847850"/>
                <a:gd name="connsiteY2" fmla="*/ 2114550 h 2114550"/>
              </a:gdLst>
              <a:ahLst/>
              <a:cxnLst>
                <a:cxn ang="0">
                  <a:pos x="connsiteX0" y="connsiteY0"/>
                </a:cxn>
                <a:cxn ang="0">
                  <a:pos x="connsiteX1" y="connsiteY1"/>
                </a:cxn>
                <a:cxn ang="0">
                  <a:pos x="connsiteX2" y="connsiteY2"/>
                </a:cxn>
              </a:cxnLst>
              <a:rect l="l" t="t" r="r" b="b"/>
              <a:pathLst>
                <a:path w="1847850" h="2114550">
                  <a:moveTo>
                    <a:pt x="1847850" y="0"/>
                  </a:moveTo>
                  <a:lnTo>
                    <a:pt x="282575" y="1444625"/>
                  </a:lnTo>
                  <a:lnTo>
                    <a:pt x="0" y="2114550"/>
                  </a:ln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8" name="テキスト ボックス 67"/>
          <p:cNvSpPr txBox="1"/>
          <p:nvPr/>
        </p:nvSpPr>
        <p:spPr>
          <a:xfrm>
            <a:off x="7792491" y="959525"/>
            <a:ext cx="1224136" cy="261610"/>
          </a:xfrm>
          <a:prstGeom prst="rect">
            <a:avLst/>
          </a:prstGeom>
          <a:noFill/>
        </p:spPr>
        <p:txBody>
          <a:bodyPr wrap="square" rtlCol="0">
            <a:spAutoFit/>
          </a:bodyPr>
          <a:lstStyle/>
          <a:p>
            <a:pPr algn="r"/>
            <a:r>
              <a:rPr lang="en-US" altLang="ja-JP" sz="1100" i="1" dirty="0" smtClean="0"/>
              <a:t>January 2016</a:t>
            </a:r>
            <a:endParaRPr kumimoji="1" lang="ja-JP" altLang="en-US" sz="1100" i="1" dirty="0"/>
          </a:p>
        </p:txBody>
      </p:sp>
      <p:sp>
        <p:nvSpPr>
          <p:cNvPr id="69" name="テキスト ボックス 68"/>
          <p:cNvSpPr txBox="1"/>
          <p:nvPr/>
        </p:nvSpPr>
        <p:spPr>
          <a:xfrm>
            <a:off x="7758905" y="3813864"/>
            <a:ext cx="1224136" cy="261610"/>
          </a:xfrm>
          <a:prstGeom prst="rect">
            <a:avLst/>
          </a:prstGeom>
          <a:noFill/>
        </p:spPr>
        <p:txBody>
          <a:bodyPr wrap="square" rtlCol="0">
            <a:spAutoFit/>
          </a:bodyPr>
          <a:lstStyle/>
          <a:p>
            <a:pPr algn="r"/>
            <a:r>
              <a:rPr lang="en-US" altLang="ja-JP" sz="1100" i="1" dirty="0" smtClean="0"/>
              <a:t>January 2016</a:t>
            </a:r>
            <a:endParaRPr kumimoji="1" lang="ja-JP" altLang="en-US" sz="1100" i="1" dirty="0"/>
          </a:p>
        </p:txBody>
      </p:sp>
    </p:spTree>
    <p:extLst>
      <p:ext uri="{BB962C8B-B14F-4D97-AF65-F5344CB8AC3E}">
        <p14:creationId xmlns:p14="http://schemas.microsoft.com/office/powerpoint/2010/main" val="1641966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0"/>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スライド番号プレースホルダー 5"/>
          <p:cNvSpPr>
            <a:spLocks noGrp="1"/>
          </p:cNvSpPr>
          <p:nvPr>
            <p:ph type="sldNum" sz="quarter" idx="12"/>
          </p:nvPr>
        </p:nvSpPr>
        <p:spPr>
          <a:xfrm>
            <a:off x="8450088" y="6448251"/>
            <a:ext cx="514400" cy="365125"/>
          </a:xfrm>
        </p:spPr>
        <p:txBody>
          <a:bodyPr/>
          <a:lstStyle/>
          <a:p>
            <a:fld id="{CA191B3F-DACD-44EA-A43C-937D1AE06B73}" type="slidenum">
              <a:rPr lang="en-US" altLang="ja-JP"/>
              <a:pPr/>
              <a:t>6</a:t>
            </a:fld>
            <a:endParaRPr lang="en-US" altLang="ja-JP"/>
          </a:p>
        </p:txBody>
      </p:sp>
      <p:sp>
        <p:nvSpPr>
          <p:cNvPr id="17410" name="Rectangle 2"/>
          <p:cNvSpPr>
            <a:spLocks noGrp="1" noChangeArrowheads="1"/>
          </p:cNvSpPr>
          <p:nvPr>
            <p:ph type="title"/>
          </p:nvPr>
        </p:nvSpPr>
        <p:spPr>
          <a:xfrm>
            <a:off x="179388" y="261515"/>
            <a:ext cx="8785225" cy="1009650"/>
          </a:xfrm>
        </p:spPr>
        <p:txBody>
          <a:bodyPr/>
          <a:lstStyle/>
          <a:p>
            <a:r>
              <a:rPr lang="en-US" altLang="ja-JP" sz="3200"/>
              <a:t>Three Regression Methods</a:t>
            </a:r>
          </a:p>
        </p:txBody>
      </p:sp>
      <p:sp>
        <p:nvSpPr>
          <p:cNvPr id="17411" name="Rectangle 3"/>
          <p:cNvSpPr>
            <a:spLocks noGrp="1" noChangeArrowheads="1"/>
          </p:cNvSpPr>
          <p:nvPr>
            <p:ph type="body" idx="1"/>
          </p:nvPr>
        </p:nvSpPr>
        <p:spPr>
          <a:xfrm>
            <a:off x="457200" y="3501603"/>
            <a:ext cx="8229600" cy="2808287"/>
          </a:xfrm>
        </p:spPr>
        <p:txBody>
          <a:bodyPr/>
          <a:lstStyle/>
          <a:p>
            <a:pPr marL="0" indent="0" algn="just">
              <a:buFontTx/>
              <a:buNone/>
            </a:pPr>
            <a:r>
              <a:rPr lang="en-US" altLang="ja-JP" sz="2200" dirty="0"/>
              <a:t>Least squares regression is appropriate when there is uncertainty only regarding the y-variable. If both variables are subject to sampling and measurement error, major axis or reduced major axis regression is recommended. In the first two cases, the sum of the squared distances indicated by the green lines is minimized. In the final case, it is the areas of the triangles bounded by the horizontal and vertical green lines that are summed and minimized. </a:t>
            </a:r>
          </a:p>
        </p:txBody>
      </p:sp>
      <p:sp>
        <p:nvSpPr>
          <p:cNvPr id="17412" name="Text Box 4"/>
          <p:cNvSpPr txBox="1">
            <a:spLocks noChangeArrowheads="1"/>
          </p:cNvSpPr>
          <p:nvPr/>
        </p:nvSpPr>
        <p:spPr bwMode="auto">
          <a:xfrm>
            <a:off x="2123728" y="6446664"/>
            <a:ext cx="64325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http://bill.srnr.arizona.edu/classes/182/Giraffe/Regression.htm</a:t>
            </a:r>
            <a:endParaRPr lang="en-US" altLang="ja-JP" dirty="0"/>
          </a:p>
        </p:txBody>
      </p:sp>
      <p:pic>
        <p:nvPicPr>
          <p:cNvPr id="17413" name="Picture 5" descr="leastsSquares"/>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684213" y="1701378"/>
            <a:ext cx="19050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majoraxis"/>
          <p:cNvPicPr>
            <a:picLocks noChangeAspect="1" noChangeArrowheads="1"/>
          </p:cNvPicPr>
          <p:nvPr/>
        </p:nvPicPr>
        <p:blipFill>
          <a:blip r:embed="rId4">
            <a:lum bright="-20000" contrast="40000"/>
            <a:extLst>
              <a:ext uri="{28A0092B-C50C-407E-A947-70E740481C1C}">
                <a14:useLocalDpi xmlns:a14="http://schemas.microsoft.com/office/drawing/2010/main" val="0"/>
              </a:ext>
            </a:extLst>
          </a:blip>
          <a:srcRect/>
          <a:stretch>
            <a:fillRect/>
          </a:stretch>
        </p:blipFill>
        <p:spPr bwMode="auto">
          <a:xfrm>
            <a:off x="3276600" y="1701378"/>
            <a:ext cx="1905000" cy="1695450"/>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reducedmajoraxis"/>
          <p:cNvPicPr>
            <a:picLocks noChangeAspect="1" noChangeArrowheads="1"/>
          </p:cNvPicPr>
          <p:nvPr/>
        </p:nvPicPr>
        <p:blipFill>
          <a:blip r:embed="rId5">
            <a:lum bright="-20000" contrast="40000"/>
            <a:extLst>
              <a:ext uri="{28A0092B-C50C-407E-A947-70E740481C1C}">
                <a14:useLocalDpi xmlns:a14="http://schemas.microsoft.com/office/drawing/2010/main" val="0"/>
              </a:ext>
            </a:extLst>
          </a:blip>
          <a:srcRect/>
          <a:stretch>
            <a:fillRect/>
          </a:stretch>
        </p:blipFill>
        <p:spPr bwMode="auto">
          <a:xfrm>
            <a:off x="6300788" y="1701378"/>
            <a:ext cx="1905000" cy="1695450"/>
          </a:xfrm>
          <a:prstGeom prst="rect">
            <a:avLst/>
          </a:prstGeom>
          <a:noFill/>
          <a:extLst>
            <a:ext uri="{909E8E84-426E-40DD-AFC4-6F175D3DCCD1}">
              <a14:hiddenFill xmlns:a14="http://schemas.microsoft.com/office/drawing/2010/main">
                <a:solidFill>
                  <a:srgbClr val="FFFFFF"/>
                </a:solidFill>
              </a14:hiddenFill>
            </a:ext>
          </a:extLst>
        </p:spPr>
      </p:pic>
      <p:sp>
        <p:nvSpPr>
          <p:cNvPr id="17416" name="Text Box 8"/>
          <p:cNvSpPr txBox="1">
            <a:spLocks noChangeArrowheads="1"/>
          </p:cNvSpPr>
          <p:nvPr/>
        </p:nvSpPr>
        <p:spPr bwMode="auto">
          <a:xfrm>
            <a:off x="611188" y="1269578"/>
            <a:ext cx="2098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a:t>Least Square</a:t>
            </a:r>
          </a:p>
        </p:txBody>
      </p:sp>
      <p:sp>
        <p:nvSpPr>
          <p:cNvPr id="17417" name="Text Box 9"/>
          <p:cNvSpPr txBox="1">
            <a:spLocks noChangeArrowheads="1"/>
          </p:cNvSpPr>
          <p:nvPr/>
        </p:nvSpPr>
        <p:spPr bwMode="auto">
          <a:xfrm>
            <a:off x="3397250" y="1269578"/>
            <a:ext cx="17256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a:t>Major Axis</a:t>
            </a:r>
          </a:p>
        </p:txBody>
      </p:sp>
      <p:sp>
        <p:nvSpPr>
          <p:cNvPr id="17418" name="Text Box 10"/>
          <p:cNvSpPr txBox="1">
            <a:spLocks noChangeArrowheads="1"/>
          </p:cNvSpPr>
          <p:nvPr/>
        </p:nvSpPr>
        <p:spPr bwMode="auto">
          <a:xfrm>
            <a:off x="5724525" y="1269578"/>
            <a:ext cx="309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b="1"/>
              <a:t>Reduced Major Axis</a:t>
            </a:r>
          </a:p>
        </p:txBody>
      </p:sp>
      <p:sp>
        <p:nvSpPr>
          <p:cNvPr id="17419" name="Rectangle 11"/>
          <p:cNvSpPr>
            <a:spLocks noChangeArrowheads="1"/>
          </p:cNvSpPr>
          <p:nvPr/>
        </p:nvSpPr>
        <p:spPr bwMode="auto">
          <a:xfrm>
            <a:off x="179388" y="332953"/>
            <a:ext cx="8785225" cy="60483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4009984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16632"/>
            <a:ext cx="8229600" cy="922337"/>
          </a:xfrm>
        </p:spPr>
        <p:txBody>
          <a:bodyPr/>
          <a:lstStyle/>
          <a:p>
            <a:r>
              <a:rPr lang="en-US" altLang="ja-JP" sz="4000"/>
              <a:t>Which Regression?</a:t>
            </a:r>
          </a:p>
        </p:txBody>
      </p:sp>
      <p:sp>
        <p:nvSpPr>
          <p:cNvPr id="11267" name="Rectangle 3"/>
          <p:cNvSpPr>
            <a:spLocks noGrp="1" noChangeArrowheads="1"/>
          </p:cNvSpPr>
          <p:nvPr>
            <p:ph type="body" idx="1"/>
          </p:nvPr>
        </p:nvSpPr>
        <p:spPr>
          <a:xfrm>
            <a:off x="4067175" y="980728"/>
            <a:ext cx="4752975" cy="5472113"/>
          </a:xfrm>
        </p:spPr>
        <p:txBody>
          <a:bodyPr/>
          <a:lstStyle/>
          <a:p>
            <a:pPr marL="185738" indent="-185738">
              <a:buFontTx/>
              <a:buNone/>
            </a:pPr>
            <a:r>
              <a:rPr lang="en-US" altLang="ja-JP" sz="2400" b="1" dirty="0">
                <a:solidFill>
                  <a:srgbClr val="0000FF"/>
                </a:solidFill>
              </a:rPr>
              <a:t>Least squares (LS)</a:t>
            </a:r>
          </a:p>
          <a:p>
            <a:pPr marL="488950" lvl="1" indent="-254000"/>
            <a:r>
              <a:rPr lang="en-US" altLang="ja-JP" sz="2000" dirty="0"/>
              <a:t>No error in </a:t>
            </a:r>
            <a:r>
              <a:rPr lang="en-US" altLang="ja-JP" sz="2000" i="1" dirty="0">
                <a:latin typeface="Times New Roman" pitchFamily="18" charset="0"/>
              </a:rPr>
              <a:t>X </a:t>
            </a:r>
            <a:r>
              <a:rPr lang="en-US" altLang="ja-JP" sz="2000" dirty="0"/>
              <a:t>is assumed</a:t>
            </a:r>
          </a:p>
          <a:p>
            <a:pPr marL="488950" lvl="1" indent="-254000"/>
            <a:r>
              <a:rPr lang="en-US" altLang="ja-JP" sz="2000" i="1" dirty="0">
                <a:latin typeface="Times New Roman" pitchFamily="18" charset="0"/>
              </a:rPr>
              <a:t>Y = </a:t>
            </a:r>
            <a:r>
              <a:rPr lang="en-US" altLang="ja-JP" sz="2000" i="1" dirty="0" err="1">
                <a:latin typeface="Times New Roman" pitchFamily="18" charset="0"/>
              </a:rPr>
              <a:t>aX</a:t>
            </a:r>
            <a:r>
              <a:rPr lang="en-US" altLang="ja-JP" sz="2000" i="1" dirty="0">
                <a:latin typeface="Times New Roman" pitchFamily="18" charset="0"/>
              </a:rPr>
              <a:t> + b</a:t>
            </a:r>
            <a:r>
              <a:rPr lang="en-US" altLang="ja-JP" sz="2000" dirty="0"/>
              <a:t>  is not equivalent to</a:t>
            </a:r>
            <a:br>
              <a:rPr lang="en-US" altLang="ja-JP" sz="2000" dirty="0"/>
            </a:br>
            <a:r>
              <a:rPr lang="en-US" altLang="ja-JP" sz="2000" i="1" dirty="0">
                <a:latin typeface="Times New Roman" pitchFamily="18" charset="0"/>
              </a:rPr>
              <a:t>X = </a:t>
            </a:r>
            <a:r>
              <a:rPr lang="en-US" altLang="ja-JP" sz="2000" i="1" dirty="0" err="1">
                <a:latin typeface="Times New Roman" pitchFamily="18" charset="0"/>
              </a:rPr>
              <a:t>a’Y</a:t>
            </a:r>
            <a:r>
              <a:rPr lang="en-US" altLang="ja-JP" sz="2000" i="1" dirty="0">
                <a:latin typeface="Times New Roman" pitchFamily="18" charset="0"/>
              </a:rPr>
              <a:t> + b’</a:t>
            </a:r>
            <a:endParaRPr lang="en-US" altLang="ja-JP" sz="1000" dirty="0"/>
          </a:p>
          <a:p>
            <a:pPr marL="185738" indent="-185738">
              <a:buFontTx/>
              <a:buNone/>
            </a:pPr>
            <a:r>
              <a:rPr lang="en-US" altLang="ja-JP" sz="2400" b="1" dirty="0">
                <a:solidFill>
                  <a:srgbClr val="008000"/>
                </a:solidFill>
              </a:rPr>
              <a:t>Major Axis regression (MA)</a:t>
            </a:r>
          </a:p>
          <a:p>
            <a:pPr marL="488950" lvl="1" indent="-254000"/>
            <a:r>
              <a:rPr lang="en-US" altLang="ja-JP" sz="2000" dirty="0"/>
              <a:t>Unit of </a:t>
            </a:r>
            <a:r>
              <a:rPr lang="en-US" altLang="ja-JP" sz="2000" i="1" dirty="0">
                <a:latin typeface="Times New Roman" pitchFamily="18" charset="0"/>
              </a:rPr>
              <a:t>X</a:t>
            </a:r>
            <a:r>
              <a:rPr lang="en-US" altLang="ja-JP" sz="2000" dirty="0"/>
              <a:t> and </a:t>
            </a:r>
            <a:r>
              <a:rPr lang="en-US" altLang="ja-JP" sz="2000" i="1" dirty="0">
                <a:latin typeface="Times New Roman" pitchFamily="18" charset="0"/>
              </a:rPr>
              <a:t>Y </a:t>
            </a:r>
            <a:r>
              <a:rPr lang="en-US" altLang="ja-JP" sz="2000" dirty="0"/>
              <a:t>should be the same</a:t>
            </a:r>
          </a:p>
          <a:p>
            <a:pPr marL="488950" lvl="1" indent="-254000"/>
            <a:r>
              <a:rPr lang="en-US" altLang="ja-JP" sz="2000" i="1" dirty="0">
                <a:latin typeface="Times New Roman" pitchFamily="18" charset="0"/>
              </a:rPr>
              <a:t>Y = </a:t>
            </a:r>
            <a:r>
              <a:rPr lang="en-US" altLang="ja-JP" sz="2000" i="1" dirty="0" err="1">
                <a:latin typeface="Times New Roman" pitchFamily="18" charset="0"/>
              </a:rPr>
              <a:t>aX</a:t>
            </a:r>
            <a:r>
              <a:rPr lang="en-US" altLang="ja-JP" sz="2000" i="1" dirty="0">
                <a:latin typeface="Times New Roman" pitchFamily="18" charset="0"/>
              </a:rPr>
              <a:t> + b</a:t>
            </a:r>
            <a:r>
              <a:rPr lang="en-US" altLang="ja-JP" sz="2000" dirty="0"/>
              <a:t>  is equivalent to</a:t>
            </a:r>
            <a:br>
              <a:rPr lang="en-US" altLang="ja-JP" sz="2000" dirty="0"/>
            </a:br>
            <a:r>
              <a:rPr lang="en-US" altLang="ja-JP" sz="2000" i="1" dirty="0">
                <a:latin typeface="Times New Roman" pitchFamily="18" charset="0"/>
              </a:rPr>
              <a:t>X = </a:t>
            </a:r>
            <a:r>
              <a:rPr lang="en-US" altLang="ja-JP" sz="2000" i="1" dirty="0" err="1">
                <a:latin typeface="Times New Roman" pitchFamily="18" charset="0"/>
              </a:rPr>
              <a:t>a’Y</a:t>
            </a:r>
            <a:r>
              <a:rPr lang="en-US" altLang="ja-JP" sz="2000" i="1" dirty="0">
                <a:latin typeface="Times New Roman" pitchFamily="18" charset="0"/>
              </a:rPr>
              <a:t> + b’</a:t>
            </a:r>
            <a:endParaRPr lang="en-US" altLang="ja-JP" sz="1000" dirty="0"/>
          </a:p>
          <a:p>
            <a:pPr marL="185738" indent="-185738">
              <a:buFontTx/>
              <a:buNone/>
            </a:pPr>
            <a:r>
              <a:rPr lang="en-US" altLang="ja-JP" sz="2400" b="1" dirty="0">
                <a:solidFill>
                  <a:srgbClr val="FF0000"/>
                </a:solidFill>
              </a:rPr>
              <a:t>Reduced Major Axis reg. (RMA)</a:t>
            </a:r>
          </a:p>
          <a:p>
            <a:pPr marL="488950" lvl="1" indent="-254000"/>
            <a:r>
              <a:rPr lang="en-US" altLang="ja-JP" sz="2000" i="1" dirty="0">
                <a:latin typeface="Times New Roman" pitchFamily="18" charset="0"/>
              </a:rPr>
              <a:t>X</a:t>
            </a:r>
            <a:r>
              <a:rPr lang="en-US" altLang="ja-JP" sz="2000" dirty="0"/>
              <a:t> and </a:t>
            </a:r>
            <a:r>
              <a:rPr lang="en-US" altLang="ja-JP" sz="2000" i="1" dirty="0">
                <a:latin typeface="Times New Roman" pitchFamily="18" charset="0"/>
              </a:rPr>
              <a:t>Y</a:t>
            </a:r>
            <a:r>
              <a:rPr lang="en-US" altLang="ja-JP" sz="2000" dirty="0"/>
              <a:t> are correlated</a:t>
            </a:r>
          </a:p>
          <a:p>
            <a:pPr marL="488950" lvl="1" indent="-254000"/>
            <a:r>
              <a:rPr lang="en-US" altLang="ja-JP" sz="2000" i="1" dirty="0">
                <a:latin typeface="Times New Roman" pitchFamily="18" charset="0"/>
              </a:rPr>
              <a:t>Y = </a:t>
            </a:r>
            <a:r>
              <a:rPr lang="en-US" altLang="ja-JP" sz="2000" i="1" dirty="0" err="1">
                <a:latin typeface="Times New Roman" pitchFamily="18" charset="0"/>
              </a:rPr>
              <a:t>aX</a:t>
            </a:r>
            <a:r>
              <a:rPr lang="en-US" altLang="ja-JP" sz="2000" i="1" dirty="0">
                <a:latin typeface="Times New Roman" pitchFamily="18" charset="0"/>
              </a:rPr>
              <a:t> + b</a:t>
            </a:r>
            <a:r>
              <a:rPr lang="en-US" altLang="ja-JP" sz="2000" dirty="0"/>
              <a:t>  is equivalent to</a:t>
            </a:r>
            <a:br>
              <a:rPr lang="en-US" altLang="ja-JP" sz="2000" dirty="0"/>
            </a:br>
            <a:r>
              <a:rPr lang="en-US" altLang="ja-JP" sz="2000" i="1" dirty="0">
                <a:latin typeface="Times New Roman" pitchFamily="18" charset="0"/>
              </a:rPr>
              <a:t>X = </a:t>
            </a:r>
            <a:r>
              <a:rPr lang="en-US" altLang="ja-JP" sz="2000" i="1" dirty="0" err="1">
                <a:latin typeface="Times New Roman" pitchFamily="18" charset="0"/>
              </a:rPr>
              <a:t>a’Y</a:t>
            </a:r>
            <a:r>
              <a:rPr lang="en-US" altLang="ja-JP" sz="2000" i="1" dirty="0">
                <a:latin typeface="Times New Roman" pitchFamily="18" charset="0"/>
              </a:rPr>
              <a:t> + b’</a:t>
            </a:r>
          </a:p>
          <a:p>
            <a:pPr marL="488950" lvl="1" indent="-254000"/>
            <a:r>
              <a:rPr lang="en-US" altLang="ja-JP" sz="2000" dirty="0"/>
              <a:t>Easy to calculate</a:t>
            </a:r>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l="10309" t="16640" r="9215" b="11914"/>
          <a:stretch>
            <a:fillRect/>
          </a:stretch>
        </p:blipFill>
        <p:spPr bwMode="auto">
          <a:xfrm>
            <a:off x="755576" y="1142333"/>
            <a:ext cx="2590638" cy="2646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9" name="Text Box 5"/>
          <p:cNvSpPr txBox="1">
            <a:spLocks noChangeArrowheads="1"/>
          </p:cNvSpPr>
          <p:nvPr/>
        </p:nvSpPr>
        <p:spPr bwMode="auto">
          <a:xfrm>
            <a:off x="3563889" y="6536377"/>
            <a:ext cx="55801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ja-JP" sz="1200" b="0" dirty="0" smtClean="0"/>
              <a:t>The top left figure is from </a:t>
            </a:r>
            <a:r>
              <a:rPr lang="en-US" altLang="ja-JP" sz="1200" dirty="0"/>
              <a:t>http://aoki2.si.gunma-u.ac.jp/R/scatter.html </a:t>
            </a:r>
            <a:r>
              <a:rPr lang="en-US" altLang="ja-JP" sz="1200" b="0" dirty="0" smtClean="0"/>
              <a:t>(in Japanese</a:t>
            </a:r>
            <a:r>
              <a:rPr lang="en-US" altLang="ja-JP" sz="1200" b="0" dirty="0"/>
              <a:t>)</a:t>
            </a:r>
          </a:p>
        </p:txBody>
      </p:sp>
      <mc:AlternateContent xmlns:mc="http://schemas.openxmlformats.org/markup-compatibility/2006" xmlns:a14="http://schemas.microsoft.com/office/drawing/2010/main">
        <mc:Choice Requires="a14">
          <p:sp>
            <p:nvSpPr>
              <p:cNvPr id="2" name="テキスト ボックス 1"/>
              <p:cNvSpPr txBox="1"/>
              <p:nvPr/>
            </p:nvSpPr>
            <p:spPr>
              <a:xfrm>
                <a:off x="4572000" y="5733926"/>
                <a:ext cx="1573188" cy="494046"/>
              </a:xfrm>
              <a:prstGeom prst="rect">
                <a:avLst/>
              </a:prstGeom>
              <a:noFill/>
            </p:spPr>
            <p:txBody>
              <a:bodyPr wrap="none" rtlCol="0">
                <a:spAutoFit/>
              </a:bodyPr>
              <a:lstStyle/>
              <a:p>
                <a14:m>
                  <m:oMath xmlns:m="http://schemas.openxmlformats.org/officeDocument/2006/math">
                    <m:r>
                      <a:rPr kumimoji="1" lang="en-US" altLang="ja-JP" b="0" i="1" smtClean="0">
                        <a:latin typeface="Cambria Math"/>
                      </a:rPr>
                      <m:t>𝑎</m:t>
                    </m:r>
                    <m:r>
                      <a:rPr kumimoji="1" lang="en-US" altLang="ja-JP" b="0" i="1" smtClean="0">
                        <a:latin typeface="Cambria Math"/>
                      </a:rPr>
                      <m:t>= </m:t>
                    </m:r>
                    <m:r>
                      <a:rPr kumimoji="1" lang="ja-JP" altLang="en-US" b="0" i="1" smtClean="0">
                        <a:latin typeface="Cambria Math"/>
                      </a:rPr>
                      <m:t>𝜎</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ja-JP" altLang="en-US" b="0" i="1" smtClean="0">
                                <a:latin typeface="Cambria Math"/>
                              </a:rPr>
                              <m:t>𝜎</m:t>
                            </m:r>
                          </m:e>
                          <m:sub>
                            <m:r>
                              <a:rPr kumimoji="1" lang="en-US" altLang="ja-JP" b="0" i="1" smtClean="0">
                                <a:latin typeface="Cambria Math"/>
                              </a:rPr>
                              <m:t>𝑋𝑌</m:t>
                            </m:r>
                          </m:sub>
                        </m:sSub>
                      </m:num>
                      <m:den>
                        <m:d>
                          <m:dPr>
                            <m:begChr m:val="|"/>
                            <m:endChr m:val="|"/>
                            <m:ctrlPr>
                              <a:rPr kumimoji="1" lang="en-US" altLang="ja-JP" b="0" i="1" smtClean="0">
                                <a:latin typeface="Cambria Math" panose="02040503050406030204" pitchFamily="18" charset="0"/>
                              </a:rPr>
                            </m:ctrlPr>
                          </m:dPr>
                          <m:e>
                            <m:sSub>
                              <m:sSubPr>
                                <m:ctrlPr>
                                  <a:rPr kumimoji="1" lang="en-US" altLang="ja-JP" b="0" i="1" smtClean="0">
                                    <a:latin typeface="Cambria Math" panose="02040503050406030204" pitchFamily="18" charset="0"/>
                                  </a:rPr>
                                </m:ctrlPr>
                              </m:sSubPr>
                              <m:e>
                                <m:r>
                                  <a:rPr kumimoji="1" lang="ja-JP" altLang="en-US" b="0" i="1" smtClean="0">
                                    <a:latin typeface="Cambria Math"/>
                                  </a:rPr>
                                  <m:t>𝜎</m:t>
                                </m:r>
                              </m:e>
                              <m:sub>
                                <m:r>
                                  <a:rPr kumimoji="1" lang="en-US" altLang="ja-JP" b="0" i="1" smtClean="0">
                                    <a:latin typeface="Cambria Math"/>
                                  </a:rPr>
                                  <m:t>𝑋𝑌</m:t>
                                </m:r>
                              </m:sub>
                            </m:sSub>
                          </m:e>
                        </m:d>
                      </m:den>
                    </m:f>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ja-JP" altLang="en-US" b="0" i="1" smtClean="0">
                                <a:latin typeface="Cambria Math"/>
                              </a:rPr>
                              <m:t>𝜎</m:t>
                            </m:r>
                          </m:e>
                          <m:sub>
                            <m:r>
                              <a:rPr kumimoji="1" lang="en-US" altLang="ja-JP" b="0" i="1" smtClean="0">
                                <a:latin typeface="Cambria Math"/>
                              </a:rPr>
                              <m:t>𝑌</m:t>
                            </m:r>
                          </m:sub>
                        </m:sSub>
                      </m:num>
                      <m:den>
                        <m:sSub>
                          <m:sSubPr>
                            <m:ctrlPr>
                              <a:rPr kumimoji="1" lang="en-US" altLang="ja-JP" b="0" i="1" smtClean="0">
                                <a:latin typeface="Cambria Math" panose="02040503050406030204" pitchFamily="18" charset="0"/>
                              </a:rPr>
                            </m:ctrlPr>
                          </m:sSubPr>
                          <m:e>
                            <m:r>
                              <a:rPr kumimoji="1" lang="ja-JP" altLang="en-US" b="0" i="1" smtClean="0">
                                <a:latin typeface="Cambria Math"/>
                              </a:rPr>
                              <m:t>𝜎</m:t>
                            </m:r>
                          </m:e>
                          <m:sub>
                            <m:r>
                              <a:rPr kumimoji="1" lang="en-US" altLang="ja-JP" b="0" i="1" smtClean="0">
                                <a:latin typeface="Cambria Math"/>
                              </a:rPr>
                              <m:t>𝑋</m:t>
                            </m:r>
                          </m:sub>
                        </m:sSub>
                      </m:den>
                    </m:f>
                  </m:oMath>
                </a14:m>
                <a:r>
                  <a:rPr kumimoji="1" lang="en-US" altLang="ja-JP" dirty="0" smtClean="0"/>
                  <a:t> </a:t>
                </a:r>
                <a:endParaRPr kumimoji="1" lang="ja-JP" altLang="en-US" dirty="0"/>
              </a:p>
            </p:txBody>
          </p:sp>
        </mc:Choice>
        <mc:Fallback xmlns="">
          <p:sp>
            <p:nvSpPr>
              <p:cNvPr id="2" name="テキスト ボックス 1"/>
              <p:cNvSpPr txBox="1">
                <a:spLocks noRot="1" noChangeAspect="1" noMove="1" noResize="1" noEditPoints="1" noAdjustHandles="1" noChangeArrowheads="1" noChangeShapeType="1" noTextEdit="1"/>
              </p:cNvSpPr>
              <p:nvPr/>
            </p:nvSpPr>
            <p:spPr>
              <a:xfrm>
                <a:off x="4572000" y="5733926"/>
                <a:ext cx="1573188" cy="494046"/>
              </a:xfrm>
              <a:prstGeom prst="rect">
                <a:avLst/>
              </a:prstGeom>
              <a:blipFill rotWithShape="1">
                <a:blip r:embed="rId5"/>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 name="テキスト ボックス 2"/>
              <p:cNvSpPr txBox="1"/>
              <p:nvPr/>
            </p:nvSpPr>
            <p:spPr>
              <a:xfrm>
                <a:off x="4572000" y="6227972"/>
                <a:ext cx="148104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a:rPr>
                        <m:t>𝑏</m:t>
                      </m:r>
                      <m:r>
                        <a:rPr kumimoji="1" lang="en-US" altLang="ja-JP" b="0" i="1" smtClean="0">
                          <a:latin typeface="Cambria Math"/>
                        </a:rPr>
                        <m:t>= </m:t>
                      </m:r>
                      <m:acc>
                        <m:accPr>
                          <m:chr m:val="̅"/>
                          <m:ctrlPr>
                            <a:rPr kumimoji="1" lang="en-US" altLang="ja-JP" b="0" i="1" smtClean="0">
                              <a:latin typeface="Cambria Math" panose="02040503050406030204" pitchFamily="18" charset="0"/>
                            </a:rPr>
                          </m:ctrlPr>
                        </m:accPr>
                        <m:e>
                          <m:r>
                            <a:rPr kumimoji="1" lang="en-US" altLang="ja-JP" b="0" i="1" smtClean="0">
                              <a:latin typeface="Cambria Math"/>
                            </a:rPr>
                            <m:t>𝑌</m:t>
                          </m:r>
                        </m:e>
                      </m:acc>
                      <m:r>
                        <a:rPr kumimoji="1" lang="en-US" altLang="ja-JP" b="0" i="1" smtClean="0">
                          <a:latin typeface="Cambria Math"/>
                        </a:rPr>
                        <m:t> −</m:t>
                      </m:r>
                      <m:r>
                        <a:rPr kumimoji="1" lang="en-US" altLang="ja-JP" b="0" i="1" smtClean="0">
                          <a:latin typeface="Cambria Math"/>
                        </a:rPr>
                        <m:t>𝑎</m:t>
                      </m:r>
                      <m:acc>
                        <m:accPr>
                          <m:chr m:val="̅"/>
                          <m:ctrlPr>
                            <a:rPr kumimoji="1" lang="en-US" altLang="ja-JP" b="0" i="1" smtClean="0">
                              <a:latin typeface="Cambria Math" panose="02040503050406030204" pitchFamily="18" charset="0"/>
                            </a:rPr>
                          </m:ctrlPr>
                        </m:accPr>
                        <m:e>
                          <m:r>
                            <a:rPr kumimoji="1" lang="en-US" altLang="ja-JP" b="0" i="1" smtClean="0">
                              <a:latin typeface="Cambria Math"/>
                            </a:rPr>
                            <m:t>𝑋</m:t>
                          </m:r>
                        </m:e>
                      </m:acc>
                    </m:oMath>
                  </m:oMathPara>
                </a14:m>
                <a:endParaRPr kumimoji="1" lang="ja-JP" altLang="en-US" dirty="0"/>
              </a:p>
            </p:txBody>
          </p:sp>
        </mc:Choice>
        <mc:Fallback xmlns="">
          <p:sp>
            <p:nvSpPr>
              <p:cNvPr id="3" name="テキスト ボックス 2"/>
              <p:cNvSpPr txBox="1">
                <a:spLocks noRot="1" noChangeAspect="1" noMove="1" noResize="1" noEditPoints="1" noAdjustHandles="1" noChangeArrowheads="1" noChangeShapeType="1" noTextEdit="1"/>
              </p:cNvSpPr>
              <p:nvPr/>
            </p:nvSpPr>
            <p:spPr>
              <a:xfrm>
                <a:off x="4572000" y="6227972"/>
                <a:ext cx="1481046" cy="369332"/>
              </a:xfrm>
              <a:prstGeom prst="rect">
                <a:avLst/>
              </a:prstGeom>
              <a:blipFill rotWithShape="1">
                <a:blip r:embed="rId6"/>
                <a:stretch>
                  <a:fillRect r="-13992"/>
                </a:stretch>
              </a:blipFill>
            </p:spPr>
            <p:txBody>
              <a:bodyPr/>
              <a:lstStyle/>
              <a:p>
                <a:r>
                  <a:rPr lang="ja-JP" altLang="en-US">
                    <a:noFill/>
                  </a:rPr>
                  <a:t> </a:t>
                </a:r>
              </a:p>
            </p:txBody>
          </p:sp>
        </mc:Fallback>
      </mc:AlternateContent>
      <p:pic>
        <p:nvPicPr>
          <p:cNvPr id="3078" name="Picture 6" descr="D:\okuyama\12_GSICS\20160229_年次会合\発表\GSIR\img_scat_b07_u230K.png"/>
          <p:cNvPicPr>
            <a:picLocks noChangeAspect="1" noChangeArrowheads="1"/>
          </p:cNvPicPr>
          <p:nvPr/>
        </p:nvPicPr>
        <p:blipFill rotWithShape="1">
          <a:blip r:embed="rId7">
            <a:extLst>
              <a:ext uri="{28A0092B-C50C-407E-A947-70E740481C1C}">
                <a14:useLocalDpi xmlns:a14="http://schemas.microsoft.com/office/drawing/2010/main" val="0"/>
              </a:ext>
            </a:extLst>
          </a:blip>
          <a:srcRect l="5579" t="10450" r="5172" b="10269"/>
          <a:stretch/>
        </p:blipFill>
        <p:spPr bwMode="auto">
          <a:xfrm>
            <a:off x="829234" y="4240252"/>
            <a:ext cx="2590638" cy="2301241"/>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683568" y="3861048"/>
            <a:ext cx="3094694" cy="523220"/>
          </a:xfrm>
          <a:prstGeom prst="rect">
            <a:avLst/>
          </a:prstGeom>
          <a:noFill/>
        </p:spPr>
        <p:txBody>
          <a:bodyPr wrap="square" rtlCol="0">
            <a:spAutoFit/>
          </a:bodyPr>
          <a:lstStyle/>
          <a:p>
            <a:pPr algn="ctr"/>
            <a:r>
              <a:rPr kumimoji="1" lang="en-US" altLang="ja-JP" sz="1400" dirty="0" smtClean="0"/>
              <a:t>Radiance vs Radiance</a:t>
            </a:r>
          </a:p>
          <a:p>
            <a:pPr algn="ctr"/>
            <a:r>
              <a:rPr lang="en-US" altLang="ja-JP" sz="1400" dirty="0" smtClean="0"/>
              <a:t>AHI (3.9um, Tb &lt; 230K) and IASI/A</a:t>
            </a:r>
            <a:endParaRPr kumimoji="1" lang="ja-JP" altLang="en-US" sz="1400" dirty="0"/>
          </a:p>
        </p:txBody>
      </p:sp>
      <p:sp>
        <p:nvSpPr>
          <p:cNvPr id="14" name="テキスト ボックス 13"/>
          <p:cNvSpPr txBox="1"/>
          <p:nvPr/>
        </p:nvSpPr>
        <p:spPr>
          <a:xfrm>
            <a:off x="1745804" y="6468194"/>
            <a:ext cx="953988" cy="307777"/>
          </a:xfrm>
          <a:prstGeom prst="rect">
            <a:avLst/>
          </a:prstGeom>
          <a:noFill/>
        </p:spPr>
        <p:txBody>
          <a:bodyPr wrap="square" rtlCol="0">
            <a:spAutoFit/>
          </a:bodyPr>
          <a:lstStyle/>
          <a:p>
            <a:pPr algn="ctr"/>
            <a:r>
              <a:rPr kumimoji="1" lang="en-US" altLang="ja-JP" sz="1400" dirty="0" smtClean="0"/>
              <a:t>LEO</a:t>
            </a:r>
            <a:endParaRPr kumimoji="1" lang="ja-JP" altLang="en-US" sz="1400" dirty="0"/>
          </a:p>
        </p:txBody>
      </p:sp>
      <p:sp>
        <p:nvSpPr>
          <p:cNvPr id="15" name="テキスト ボックス 14"/>
          <p:cNvSpPr txBox="1"/>
          <p:nvPr/>
        </p:nvSpPr>
        <p:spPr>
          <a:xfrm rot="16200000">
            <a:off x="278582" y="5075777"/>
            <a:ext cx="953988" cy="307777"/>
          </a:xfrm>
          <a:prstGeom prst="rect">
            <a:avLst/>
          </a:prstGeom>
          <a:noFill/>
        </p:spPr>
        <p:txBody>
          <a:bodyPr wrap="square" rtlCol="0">
            <a:spAutoFit/>
          </a:bodyPr>
          <a:lstStyle/>
          <a:p>
            <a:pPr algn="ctr"/>
            <a:r>
              <a:rPr kumimoji="1" lang="en-US" altLang="ja-JP" sz="1400" dirty="0" smtClean="0"/>
              <a:t>GEO - LEO</a:t>
            </a:r>
            <a:endParaRPr kumimoji="1" lang="ja-JP" altLang="en-US" sz="1400" dirty="0"/>
          </a:p>
        </p:txBody>
      </p:sp>
      <p:sp>
        <p:nvSpPr>
          <p:cNvPr id="16" name="テキスト ボックス 15"/>
          <p:cNvSpPr txBox="1"/>
          <p:nvPr/>
        </p:nvSpPr>
        <p:spPr>
          <a:xfrm>
            <a:off x="2123728" y="5877272"/>
            <a:ext cx="1224136" cy="430887"/>
          </a:xfrm>
          <a:prstGeom prst="rect">
            <a:avLst/>
          </a:prstGeom>
          <a:noFill/>
        </p:spPr>
        <p:txBody>
          <a:bodyPr wrap="square" rtlCol="0">
            <a:spAutoFit/>
          </a:bodyPr>
          <a:lstStyle/>
          <a:p>
            <a:pPr algn="r"/>
            <a:r>
              <a:rPr lang="en-US" altLang="ja-JP" sz="1100" i="1" dirty="0" smtClean="0"/>
              <a:t>N = 578</a:t>
            </a:r>
          </a:p>
          <a:p>
            <a:pPr algn="r"/>
            <a:r>
              <a:rPr lang="en-US" altLang="ja-JP" sz="1100" i="1" dirty="0" smtClean="0"/>
              <a:t>January 2016</a:t>
            </a:r>
            <a:endParaRPr kumimoji="1" lang="ja-JP" altLang="en-US" sz="1100" i="1" dirty="0"/>
          </a:p>
        </p:txBody>
      </p:sp>
    </p:spTree>
    <p:extLst>
      <p:ext uri="{BB962C8B-B14F-4D97-AF65-F5344CB8AC3E}">
        <p14:creationId xmlns:p14="http://schemas.microsoft.com/office/powerpoint/2010/main" val="3920700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5"/>
          <p:cNvSpPr>
            <a:spLocks noGrp="1"/>
          </p:cNvSpPr>
          <p:nvPr>
            <p:ph type="sldNum" sz="quarter" idx="12"/>
          </p:nvPr>
        </p:nvSpPr>
        <p:spPr/>
        <p:txBody>
          <a:bodyPr/>
          <a:lstStyle/>
          <a:p>
            <a:fld id="{07E15A5A-B67D-4EB6-879C-7763506C8DC8}" type="slidenum">
              <a:rPr lang="en-US" altLang="ja-JP"/>
              <a:pPr/>
              <a:t>8</a:t>
            </a:fld>
            <a:endParaRPr lang="en-US" altLang="ja-JP"/>
          </a:p>
        </p:txBody>
      </p:sp>
      <p:sp>
        <p:nvSpPr>
          <p:cNvPr id="21506" name="Rectangle 2"/>
          <p:cNvSpPr>
            <a:spLocks noGrp="1" noChangeArrowheads="1"/>
          </p:cNvSpPr>
          <p:nvPr>
            <p:ph type="title"/>
          </p:nvPr>
        </p:nvSpPr>
        <p:spPr/>
        <p:txBody>
          <a:bodyPr>
            <a:normAutofit fontScale="90000"/>
          </a:bodyPr>
          <a:lstStyle/>
          <a:p>
            <a:r>
              <a:rPr lang="en-US" altLang="ja-JP"/>
              <a:t>MTSAT-1R 6.8 um vs. AIRS/IASI</a:t>
            </a:r>
          </a:p>
        </p:txBody>
      </p:sp>
      <p:pic>
        <p:nvPicPr>
          <p:cNvPr id="21508" name="Picture 4"/>
          <p:cNvPicPr>
            <a:picLocks noChangeArrowheads="1"/>
          </p:cNvPicPr>
          <p:nvPr/>
        </p:nvPicPr>
        <p:blipFill>
          <a:blip r:embed="rId3">
            <a:lum bright="-20000" contrast="40000"/>
            <a:extLst>
              <a:ext uri="{28A0092B-C50C-407E-A947-70E740481C1C}">
                <a14:useLocalDpi xmlns:a14="http://schemas.microsoft.com/office/drawing/2010/main" val="0"/>
              </a:ext>
            </a:extLst>
          </a:blip>
          <a:srcRect t="6195"/>
          <a:stretch>
            <a:fillRect/>
          </a:stretch>
        </p:blipFill>
        <p:spPr bwMode="auto">
          <a:xfrm>
            <a:off x="468313" y="1063625"/>
            <a:ext cx="7907337" cy="272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9" name="Picture 5"/>
          <p:cNvPicPr>
            <a:picLocks noChangeArrowheads="1"/>
          </p:cNvPicPr>
          <p:nvPr/>
        </p:nvPicPr>
        <p:blipFill>
          <a:blip r:embed="rId4">
            <a:lum bright="-20000" contrast="40000"/>
            <a:extLst>
              <a:ext uri="{28A0092B-C50C-407E-A947-70E740481C1C}">
                <a14:useLocalDpi xmlns:a14="http://schemas.microsoft.com/office/drawing/2010/main" val="0"/>
              </a:ext>
            </a:extLst>
          </a:blip>
          <a:srcRect t="6195"/>
          <a:stretch>
            <a:fillRect/>
          </a:stretch>
        </p:blipFill>
        <p:spPr bwMode="auto">
          <a:xfrm>
            <a:off x="420688" y="3944938"/>
            <a:ext cx="7896225" cy="272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10" name="AutoShape 6"/>
          <p:cNvSpPr>
            <a:spLocks noChangeArrowheads="1"/>
          </p:cNvSpPr>
          <p:nvPr/>
        </p:nvSpPr>
        <p:spPr bwMode="auto">
          <a:xfrm>
            <a:off x="5940425" y="3429000"/>
            <a:ext cx="2184400" cy="482600"/>
          </a:xfrm>
          <a:prstGeom prst="wedgeRectCallout">
            <a:avLst>
              <a:gd name="adj1" fmla="val 34375"/>
              <a:gd name="adj2" fmla="val 122042"/>
            </a:avLst>
          </a:prstGeom>
          <a:solidFill>
            <a:srgbClr val="FF0000"/>
          </a:solidFill>
          <a:ln w="9525">
            <a:solidFill>
              <a:schemeClr val="tx1"/>
            </a:solidFill>
            <a:miter lim="800000"/>
            <a:headEnd/>
            <a:tailEnd/>
          </a:ln>
          <a:effectLst>
            <a:outerShdw dist="71842" dir="2700000" algn="ctr" rotWithShape="0">
              <a:schemeClr val="bg2">
                <a:alpha val="50000"/>
              </a:schemeClr>
            </a:outerShdw>
          </a:effectLst>
        </p:spPr>
        <p:txBody>
          <a:bodyPr wrap="none" lIns="72000" tIns="54000" rIns="72000" bIns="54000" anchor="ctr">
            <a:spAutoFit/>
          </a:bodyPr>
          <a:lstStyle/>
          <a:p>
            <a:pPr algn="ctr"/>
            <a:r>
              <a:rPr lang="en-US" altLang="ja-JP" sz="2400" b="1">
                <a:solidFill>
                  <a:schemeClr val="bg1"/>
                </a:solidFill>
              </a:rPr>
              <a:t>LS regression</a:t>
            </a:r>
          </a:p>
        </p:txBody>
      </p:sp>
      <p:sp>
        <p:nvSpPr>
          <p:cNvPr id="21511" name="AutoShape 7"/>
          <p:cNvSpPr>
            <a:spLocks noChangeArrowheads="1"/>
          </p:cNvSpPr>
          <p:nvPr/>
        </p:nvSpPr>
        <p:spPr bwMode="auto">
          <a:xfrm>
            <a:off x="5580063" y="6021388"/>
            <a:ext cx="2490787" cy="482600"/>
          </a:xfrm>
          <a:prstGeom prst="wedgeRectCallout">
            <a:avLst>
              <a:gd name="adj1" fmla="val 15454"/>
              <a:gd name="adj2" fmla="val -135528"/>
            </a:avLst>
          </a:prstGeom>
          <a:solidFill>
            <a:srgbClr val="0000FF"/>
          </a:solidFill>
          <a:ln w="9525">
            <a:solidFill>
              <a:schemeClr val="tx1"/>
            </a:solidFill>
            <a:miter lim="800000"/>
            <a:headEnd/>
            <a:tailEnd/>
          </a:ln>
          <a:effectLst>
            <a:outerShdw dist="71842" dir="2700000" algn="ctr" rotWithShape="0">
              <a:schemeClr val="bg2">
                <a:alpha val="50000"/>
              </a:schemeClr>
            </a:outerShdw>
          </a:effectLst>
        </p:spPr>
        <p:txBody>
          <a:bodyPr wrap="none" lIns="72000" tIns="54000" rIns="72000" bIns="54000" anchor="ctr">
            <a:spAutoFit/>
          </a:bodyPr>
          <a:lstStyle/>
          <a:p>
            <a:pPr algn="ctr"/>
            <a:r>
              <a:rPr lang="en-US" altLang="ja-JP" sz="2400" b="1">
                <a:solidFill>
                  <a:schemeClr val="bg1"/>
                </a:solidFill>
              </a:rPr>
              <a:t>RMA regression</a:t>
            </a:r>
          </a:p>
        </p:txBody>
      </p:sp>
      <p:sp>
        <p:nvSpPr>
          <p:cNvPr id="21512" name="Text Box 8"/>
          <p:cNvSpPr txBox="1">
            <a:spLocks noChangeArrowheads="1"/>
          </p:cNvSpPr>
          <p:nvPr/>
        </p:nvSpPr>
        <p:spPr bwMode="auto">
          <a:xfrm>
            <a:off x="534988" y="1052513"/>
            <a:ext cx="4044950" cy="406400"/>
          </a:xfrm>
          <a:prstGeom prst="rect">
            <a:avLst/>
          </a:prstGeom>
          <a:solidFill>
            <a:schemeClr val="bg1"/>
          </a:solidFill>
          <a:ln w="9525" algn="ctr">
            <a:solidFill>
              <a:schemeClr val="tx1"/>
            </a:solidFill>
            <a:miter lim="800000"/>
            <a:headEnd/>
            <a:tailEnd/>
          </a:ln>
          <a:effectLst>
            <a:outerShdw dist="89803" dir="2700000" algn="ctr" rotWithShape="0">
              <a:schemeClr val="bg2">
                <a:alpha val="50000"/>
              </a:schemeClr>
            </a:outerShdw>
          </a:effectLst>
        </p:spPr>
        <p:txBody>
          <a:bodyPr wrap="none">
            <a:spAutoFit/>
          </a:bodyPr>
          <a:lstStyle/>
          <a:p>
            <a:r>
              <a:rPr lang="en-US" altLang="ja-JP" sz="2000" b="1"/>
              <a:t>Analyzed TB difference at 250 K</a:t>
            </a:r>
          </a:p>
        </p:txBody>
      </p:sp>
      <p:sp>
        <p:nvSpPr>
          <p:cNvPr id="21513" name="Text Box 9"/>
          <p:cNvSpPr txBox="1">
            <a:spLocks noChangeArrowheads="1"/>
          </p:cNvSpPr>
          <p:nvPr/>
        </p:nvSpPr>
        <p:spPr bwMode="auto">
          <a:xfrm>
            <a:off x="527050" y="3933825"/>
            <a:ext cx="4044950" cy="406400"/>
          </a:xfrm>
          <a:prstGeom prst="rect">
            <a:avLst/>
          </a:prstGeom>
          <a:solidFill>
            <a:schemeClr val="bg1"/>
          </a:solidFill>
          <a:ln w="9525" algn="ctr">
            <a:solidFill>
              <a:schemeClr val="tx1"/>
            </a:solidFill>
            <a:miter lim="800000"/>
            <a:headEnd/>
            <a:tailEnd/>
          </a:ln>
          <a:effectLst>
            <a:outerShdw dist="89803" dir="2700000" algn="ctr" rotWithShape="0">
              <a:schemeClr val="bg2">
                <a:alpha val="50000"/>
              </a:schemeClr>
            </a:outerShdw>
          </a:effectLst>
        </p:spPr>
        <p:txBody>
          <a:bodyPr wrap="none">
            <a:spAutoFit/>
          </a:bodyPr>
          <a:lstStyle/>
          <a:p>
            <a:r>
              <a:rPr lang="en-US" altLang="ja-JP" sz="2000" b="1"/>
              <a:t>Analyzed TB difference at 220 K</a:t>
            </a:r>
          </a:p>
        </p:txBody>
      </p:sp>
    </p:spTree>
    <p:extLst>
      <p:ext uri="{BB962C8B-B14F-4D97-AF65-F5344CB8AC3E}">
        <p14:creationId xmlns:p14="http://schemas.microsoft.com/office/powerpoint/2010/main" val="53471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p:cNvSpPr>
            <a:spLocks noGrp="1"/>
          </p:cNvSpPr>
          <p:nvPr>
            <p:ph type="sldNum" sz="quarter" idx="12"/>
          </p:nvPr>
        </p:nvSpPr>
        <p:spPr/>
        <p:txBody>
          <a:bodyPr/>
          <a:lstStyle/>
          <a:p>
            <a:fld id="{ED67E35A-3EAC-457B-9C03-7619F28BC024}" type="slidenum">
              <a:rPr lang="en-US" altLang="ja-JP"/>
              <a:pPr/>
              <a:t>9</a:t>
            </a:fld>
            <a:endParaRPr lang="en-US" altLang="ja-JP"/>
          </a:p>
        </p:txBody>
      </p:sp>
      <p:sp>
        <p:nvSpPr>
          <p:cNvPr id="29698" name="Rectangle 2"/>
          <p:cNvSpPr>
            <a:spLocks noGrp="1" noChangeArrowheads="1"/>
          </p:cNvSpPr>
          <p:nvPr>
            <p:ph type="title"/>
          </p:nvPr>
        </p:nvSpPr>
        <p:spPr>
          <a:xfrm>
            <a:off x="457200" y="115888"/>
            <a:ext cx="8229600" cy="936625"/>
          </a:xfrm>
        </p:spPr>
        <p:txBody>
          <a:bodyPr/>
          <a:lstStyle/>
          <a:p>
            <a:r>
              <a:rPr lang="en-US" altLang="ja-JP" dirty="0" smtClean="0"/>
              <a:t>Discussion</a:t>
            </a:r>
            <a:endParaRPr lang="en-US" altLang="ja-JP" dirty="0"/>
          </a:p>
        </p:txBody>
      </p:sp>
      <p:sp>
        <p:nvSpPr>
          <p:cNvPr id="29699" name="Rectangle 3"/>
          <p:cNvSpPr>
            <a:spLocks noGrp="1" noChangeArrowheads="1"/>
          </p:cNvSpPr>
          <p:nvPr>
            <p:ph type="body" idx="1"/>
          </p:nvPr>
        </p:nvSpPr>
        <p:spPr>
          <a:xfrm>
            <a:off x="323850" y="1125538"/>
            <a:ext cx="8507413" cy="5399087"/>
          </a:xfrm>
        </p:spPr>
        <p:txBody>
          <a:bodyPr>
            <a:normAutofit fontScale="92500" lnSpcReduction="10000"/>
          </a:bodyPr>
          <a:lstStyle/>
          <a:p>
            <a:r>
              <a:rPr lang="en-US" altLang="ja-JP" sz="2600" dirty="0"/>
              <a:t>Unit of the GSICS Correction</a:t>
            </a:r>
          </a:p>
          <a:p>
            <a:pPr lvl="1"/>
            <a:r>
              <a:rPr lang="en-US" altLang="ja-JP" sz="2000" dirty="0"/>
              <a:t>Why don’t we contain conversion coefficients from DN to radiance?</a:t>
            </a:r>
            <a:endParaRPr lang="en-US" altLang="ja-JP" sz="2200" dirty="0">
              <a:solidFill>
                <a:srgbClr val="3333FF"/>
              </a:solidFill>
            </a:endParaRPr>
          </a:p>
          <a:p>
            <a:r>
              <a:rPr lang="en-US" altLang="ja-JP" sz="2600" dirty="0" smtClean="0"/>
              <a:t>Tb bias in lower Tb region</a:t>
            </a:r>
          </a:p>
          <a:p>
            <a:pPr lvl="1"/>
            <a:r>
              <a:rPr lang="en-US" altLang="ja-JP" sz="2200" dirty="0" smtClean="0"/>
              <a:t>Regression in Tb space:</a:t>
            </a:r>
          </a:p>
          <a:p>
            <a:pPr lvl="2"/>
            <a:r>
              <a:rPr lang="en-US" altLang="ja-JP" sz="1800" dirty="0" smtClean="0">
                <a:solidFill>
                  <a:srgbClr val="3333FF"/>
                </a:solidFill>
              </a:rPr>
              <a:t>GEO and LEO Tb is not always linear, especially for SWIR.</a:t>
            </a:r>
          </a:p>
          <a:p>
            <a:pPr lvl="2"/>
            <a:r>
              <a:rPr lang="en-US" altLang="ja-JP" sz="1800" dirty="0" smtClean="0">
                <a:solidFill>
                  <a:srgbClr val="3333FF"/>
                </a:solidFill>
              </a:rPr>
              <a:t>Regression in multiple Tb bins, or set a valid range?</a:t>
            </a:r>
            <a:endParaRPr lang="en-US" altLang="ja-JP" sz="2200" dirty="0">
              <a:solidFill>
                <a:srgbClr val="3333FF"/>
              </a:solidFill>
            </a:endParaRPr>
          </a:p>
          <a:p>
            <a:r>
              <a:rPr lang="en-US" altLang="ja-JP" sz="2600" dirty="0" smtClean="0"/>
              <a:t>RMA regression:</a:t>
            </a:r>
          </a:p>
          <a:p>
            <a:pPr lvl="1"/>
            <a:r>
              <a:rPr lang="en-US" altLang="ja-JP" sz="2200" dirty="0" smtClean="0"/>
              <a:t>RMA </a:t>
            </a:r>
            <a:r>
              <a:rPr lang="en-US" altLang="ja-JP" sz="2200" dirty="0"/>
              <a:t>(or MA) </a:t>
            </a:r>
            <a:r>
              <a:rPr lang="en-US" altLang="ja-JP" sz="2200" dirty="0" smtClean="0"/>
              <a:t>regression is </a:t>
            </a:r>
            <a:r>
              <a:rPr lang="en-US" altLang="ja-JP" sz="2200" dirty="0"/>
              <a:t>suitable since both GEO and LEO </a:t>
            </a:r>
            <a:r>
              <a:rPr lang="en-US" altLang="ja-JP" sz="2200" dirty="0" smtClean="0"/>
              <a:t>contain error</a:t>
            </a:r>
            <a:endParaRPr lang="en-US" altLang="ja-JP" sz="2200" dirty="0"/>
          </a:p>
          <a:p>
            <a:pPr lvl="2"/>
            <a:r>
              <a:rPr lang="en-US" altLang="ja-JP" sz="1800" dirty="0">
                <a:solidFill>
                  <a:srgbClr val="3333FF"/>
                </a:solidFill>
              </a:rPr>
              <a:t>LS regression assumes X-axis value contains no error.</a:t>
            </a:r>
          </a:p>
          <a:p>
            <a:pPr lvl="1"/>
            <a:r>
              <a:rPr lang="en-US" altLang="ja-JP" sz="2200" dirty="0" smtClean="0"/>
              <a:t>However</a:t>
            </a:r>
            <a:r>
              <a:rPr lang="en-US" altLang="ja-JP" sz="2200" dirty="0"/>
              <a:t>, LS regression is acceptable if the error of GEO/LEO data is small and they are well correlated</a:t>
            </a:r>
          </a:p>
          <a:p>
            <a:pPr lvl="2"/>
            <a:r>
              <a:rPr lang="en-US" altLang="ja-JP" sz="1800" dirty="0">
                <a:solidFill>
                  <a:srgbClr val="3333FF"/>
                </a:solidFill>
              </a:rPr>
              <a:t>Difference between LS and RMA is very small in monthly statistics between MTSAT-1R and </a:t>
            </a:r>
            <a:r>
              <a:rPr lang="en-US" altLang="ja-JP" sz="1800" dirty="0" smtClean="0">
                <a:solidFill>
                  <a:srgbClr val="3333FF"/>
                </a:solidFill>
              </a:rPr>
              <a:t>AIRS/IASI</a:t>
            </a:r>
            <a:endParaRPr lang="en-US" altLang="ja-JP" sz="1000" dirty="0">
              <a:solidFill>
                <a:srgbClr val="3333FF"/>
              </a:solidFill>
            </a:endParaRPr>
          </a:p>
          <a:p>
            <a:pPr lvl="1"/>
            <a:r>
              <a:rPr lang="en-US" altLang="ja-JP" sz="2200" dirty="0"/>
              <a:t>RMA (or MA) should be used in case of </a:t>
            </a:r>
            <a:r>
              <a:rPr lang="en-US" altLang="ja-JP" sz="2200" u="sng" dirty="0"/>
              <a:t>limited number of data</a:t>
            </a:r>
            <a:r>
              <a:rPr lang="en-US" altLang="ja-JP" sz="2200" dirty="0"/>
              <a:t> compared</a:t>
            </a:r>
          </a:p>
          <a:p>
            <a:pPr lvl="2"/>
            <a:r>
              <a:rPr lang="en-US" altLang="ja-JP" sz="1800" dirty="0">
                <a:solidFill>
                  <a:srgbClr val="3333FF"/>
                </a:solidFill>
              </a:rPr>
              <a:t>Daily </a:t>
            </a:r>
            <a:r>
              <a:rPr lang="en-US" altLang="ja-JP" sz="1800" dirty="0" smtClean="0">
                <a:solidFill>
                  <a:srgbClr val="3333FF"/>
                </a:solidFill>
              </a:rPr>
              <a:t>statistics</a:t>
            </a:r>
          </a:p>
          <a:p>
            <a:pPr lvl="2"/>
            <a:r>
              <a:rPr lang="en-US" altLang="ja-JP" sz="1800" dirty="0">
                <a:solidFill>
                  <a:srgbClr val="3333FF"/>
                </a:solidFill>
              </a:rPr>
              <a:t>Bias analysis by dividing some bins </a:t>
            </a:r>
            <a:r>
              <a:rPr lang="en-US" altLang="ja-JP" sz="1800" dirty="0" smtClean="0">
                <a:solidFill>
                  <a:srgbClr val="3333FF"/>
                </a:solidFill>
              </a:rPr>
              <a:t>(Tb, time</a:t>
            </a:r>
            <a:r>
              <a:rPr lang="en-US" altLang="ja-JP" sz="1800" dirty="0">
                <a:solidFill>
                  <a:srgbClr val="3333FF"/>
                </a:solidFill>
              </a:rPr>
              <a:t>, location</a:t>
            </a:r>
            <a:r>
              <a:rPr lang="en-US" altLang="ja-JP" sz="1800" dirty="0" smtClean="0">
                <a:solidFill>
                  <a:srgbClr val="3333FF"/>
                </a:solidFill>
              </a:rPr>
              <a:t>,...)</a:t>
            </a:r>
          </a:p>
        </p:txBody>
      </p:sp>
    </p:spTree>
    <p:extLst>
      <p:ext uri="{BB962C8B-B14F-4D97-AF65-F5344CB8AC3E}">
        <p14:creationId xmlns:p14="http://schemas.microsoft.com/office/powerpoint/2010/main" val="4080917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6513</TotalTime>
  <Words>937</Words>
  <Application>Microsoft Office PowerPoint</Application>
  <PresentationFormat>画面に合わせる (4:3)</PresentationFormat>
  <Paragraphs>157</Paragraphs>
  <Slides>10</Slides>
  <Notes>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Arial</vt:lpstr>
      <vt:lpstr>Calibri</vt:lpstr>
      <vt:lpstr>Cambria Math</vt:lpstr>
      <vt:lpstr>Times New Roman</vt:lpstr>
      <vt:lpstr>Office テーマ</vt:lpstr>
      <vt:lpstr>GEO-LEO IR  regression method and variables</vt:lpstr>
      <vt:lpstr>Unit of the GSICS Correction</vt:lpstr>
      <vt:lpstr>For more convenient coefficients...</vt:lpstr>
      <vt:lpstr>How can we take regression?</vt:lpstr>
      <vt:lpstr>How can we take regression?</vt:lpstr>
      <vt:lpstr>Three Regression Methods</vt:lpstr>
      <vt:lpstr>Which Regression?</vt:lpstr>
      <vt:lpstr>MTSAT-1R 6.8 um vs. AIRS/IASI</vt:lpstr>
      <vt:lpstr>Discussion</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GEO-LEO IR Progress at JMA</dc:title>
  <dc:creator>奥山 新</dc:creator>
  <cp:lastModifiedBy>kokusai1</cp:lastModifiedBy>
  <cp:revision>103</cp:revision>
  <dcterms:created xsi:type="dcterms:W3CDTF">2016-02-14T08:31:46Z</dcterms:created>
  <dcterms:modified xsi:type="dcterms:W3CDTF">2016-03-01T16:49:17Z</dcterms:modified>
</cp:coreProperties>
</file>