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  <p:sldMasterId id="2147483721" r:id="rId2"/>
  </p:sldMasterIdLst>
  <p:notesMasterIdLst>
    <p:notesMasterId r:id="rId34"/>
  </p:notesMasterIdLst>
  <p:sldIdLst>
    <p:sldId id="256" r:id="rId3"/>
    <p:sldId id="510" r:id="rId4"/>
    <p:sldId id="554" r:id="rId5"/>
    <p:sldId id="513" r:id="rId6"/>
    <p:sldId id="514" r:id="rId7"/>
    <p:sldId id="517" r:id="rId8"/>
    <p:sldId id="557" r:id="rId9"/>
    <p:sldId id="558" r:id="rId10"/>
    <p:sldId id="559" r:id="rId11"/>
    <p:sldId id="560" r:id="rId12"/>
    <p:sldId id="564" r:id="rId13"/>
    <p:sldId id="561" r:id="rId14"/>
    <p:sldId id="400" r:id="rId15"/>
    <p:sldId id="537" r:id="rId16"/>
    <p:sldId id="575" r:id="rId17"/>
    <p:sldId id="576" r:id="rId18"/>
    <p:sldId id="533" r:id="rId19"/>
    <p:sldId id="570" r:id="rId20"/>
    <p:sldId id="534" r:id="rId21"/>
    <p:sldId id="536" r:id="rId22"/>
    <p:sldId id="578" r:id="rId23"/>
    <p:sldId id="577" r:id="rId24"/>
    <p:sldId id="568" r:id="rId25"/>
    <p:sldId id="579" r:id="rId26"/>
    <p:sldId id="524" r:id="rId27"/>
    <p:sldId id="556" r:id="rId28"/>
    <p:sldId id="565" r:id="rId29"/>
    <p:sldId id="566" r:id="rId30"/>
    <p:sldId id="571" r:id="rId31"/>
    <p:sldId id="572" r:id="rId32"/>
    <p:sldId id="574" r:id="rId33"/>
  </p:sldIdLst>
  <p:sldSz cx="9144000" cy="6858000" type="screen4x3"/>
  <p:notesSz cx="6953250" cy="9010650"/>
  <p:defaultTextStyle>
    <a:defPPr>
      <a:defRPr lang="en-US"/>
    </a:defPPr>
    <a:lvl1pPr marL="0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4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6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0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72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34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96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3366FF"/>
    <a:srgbClr val="3333FF"/>
    <a:srgbClr val="0000FF"/>
    <a:srgbClr val="0066CC"/>
    <a:srgbClr val="00863D"/>
    <a:srgbClr val="99070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476" autoAdjust="0"/>
    <p:restoredTop sz="92518" autoAdjust="0"/>
  </p:normalViewPr>
  <p:slideViewPr>
    <p:cSldViewPr>
      <p:cViewPr>
        <p:scale>
          <a:sx n="70" d="100"/>
          <a:sy n="70" d="100"/>
        </p:scale>
        <p:origin x="-114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50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8588" y="0"/>
            <a:ext cx="3013075" cy="450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B6866-D6CF-47DD-9BD4-1758F82AFF5A}" type="datetimeFigureOut">
              <a:rPr lang="en-US" smtClean="0"/>
              <a:pPr/>
              <a:t>3/1/2016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676275"/>
            <a:ext cx="4505325" cy="3378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279900"/>
            <a:ext cx="5562600" cy="4054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58213"/>
            <a:ext cx="3013075" cy="450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8588" y="8558213"/>
            <a:ext cx="3013075" cy="450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64FB2-6EB6-478F-9B19-13D5BD5C23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6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4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6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10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72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34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96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FED473-5128-4AAB-B132-F6698BAFB3EE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2" y="2130433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5" y="5867402"/>
            <a:ext cx="924252" cy="907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JPSS Logo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907325"/>
            <a:ext cx="994229" cy="92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9"/>
            <a:ext cx="2057401" cy="5851525"/>
          </a:xfrm>
        </p:spPr>
        <p:txBody>
          <a:bodyPr vert="eaVert"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9"/>
            <a:ext cx="6019801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9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8101-E5EA-4C88-B4D0-3502433140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91" y="5762170"/>
            <a:ext cx="1031425" cy="101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JPSS Logo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418" y="5776687"/>
            <a:ext cx="1134012" cy="105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9636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A9D06-0DDC-43DB-B80A-B18B306636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96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7CAB1-A58A-4BFB-80A1-8ACA6DC51A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4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71600"/>
            <a:ext cx="40386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371600"/>
            <a:ext cx="40386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B390-D426-4E3F-B0F6-8C02A945A8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97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CA2C-2027-4265-906F-F35038E2DE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97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A763-F383-4DC6-B253-7B04196021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41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DE52-4227-4B49-A7E3-71040B03D5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26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4E9E-917F-4224-8662-01E965D4C2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46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6356352"/>
            <a:ext cx="2133600" cy="365125"/>
          </a:xfrm>
        </p:spPr>
        <p:txBody>
          <a:bodyPr/>
          <a:lstStyle/>
          <a:p>
            <a:r>
              <a:rPr lang="en-US" smtClean="0"/>
              <a:t>5/14/2014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356352"/>
            <a:ext cx="533401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3" tIns="45716" rIns="91433" bIns="45716" anchor="ctr"/>
          <a:lstStyle/>
          <a:p>
            <a:pPr eaLnBrk="0" hangingPunct="0">
              <a:defRPr/>
            </a:pPr>
            <a:endParaRPr lang="en-US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199"/>
            <a:ext cx="5486400" cy="3508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8DC9-07D6-4CB7-BBD2-7ADEB6B7A2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623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E7906-65D5-4AE4-A415-88914DE5D9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92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0722-D66D-4130-97EC-A01543D995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63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2" y="1371600"/>
            <a:ext cx="4038601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1" y="1371600"/>
            <a:ext cx="4038601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3" tIns="45716" rIns="91433" bIns="45716" anchor="ctr"/>
          <a:lstStyle/>
          <a:p>
            <a:pPr eaLnBrk="0" hangingPunct="0">
              <a:defRPr/>
            </a:pPr>
            <a:endParaRPr lang="en-US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2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86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10" indent="0">
              <a:buNone/>
              <a:defRPr sz="1600" b="1"/>
            </a:lvl6pPr>
            <a:lvl7pPr marL="2742972" indent="0">
              <a:buNone/>
              <a:defRPr sz="1600" b="1"/>
            </a:lvl7pPr>
            <a:lvl8pPr marL="3200134" indent="0">
              <a:buNone/>
              <a:defRPr sz="1600" b="1"/>
            </a:lvl8pPr>
            <a:lvl9pPr marL="365729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35" y="1535113"/>
            <a:ext cx="404177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2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86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10" indent="0">
              <a:buNone/>
              <a:defRPr sz="1600" b="1"/>
            </a:lvl6pPr>
            <a:lvl7pPr marL="2742972" indent="0">
              <a:buNone/>
              <a:defRPr sz="1600" b="1"/>
            </a:lvl7pPr>
            <a:lvl8pPr marL="3200134" indent="0">
              <a:buNone/>
              <a:defRPr sz="1600" b="1"/>
            </a:lvl8pPr>
            <a:lvl9pPr marL="365729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35" y="2174875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3" tIns="45716" rIns="91433" bIns="45716" anchor="ctr"/>
          <a:lstStyle/>
          <a:p>
            <a:pPr eaLnBrk="0" hangingPunct="0">
              <a:defRPr/>
            </a:pPr>
            <a:endParaRPr lang="en-US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3" tIns="45716" rIns="91433" bIns="45716" anchor="ctr"/>
          <a:lstStyle/>
          <a:p>
            <a:pPr eaLnBrk="0" hangingPunct="0">
              <a:defRPr/>
            </a:pPr>
            <a:endParaRPr lang="en-US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3" tIns="45716" rIns="91433" bIns="45716" anchor="ctr"/>
          <a:lstStyle/>
          <a:p>
            <a:pPr eaLnBrk="0" hangingPunct="0">
              <a:defRPr/>
            </a:pPr>
            <a:endParaRPr lang="en-US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3" y="273058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5" y="143510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2" indent="0">
              <a:buNone/>
              <a:defRPr sz="1200"/>
            </a:lvl2pPr>
            <a:lvl3pPr marL="914324" indent="0">
              <a:buNone/>
              <a:defRPr sz="1000"/>
            </a:lvl3pPr>
            <a:lvl4pPr marL="1371486" indent="0">
              <a:buNone/>
              <a:defRPr sz="900"/>
            </a:lvl4pPr>
            <a:lvl5pPr marL="1828648" indent="0">
              <a:buNone/>
              <a:defRPr sz="900"/>
            </a:lvl5pPr>
            <a:lvl6pPr marL="2285810" indent="0">
              <a:buNone/>
              <a:defRPr sz="900"/>
            </a:lvl6pPr>
            <a:lvl7pPr marL="2742972" indent="0">
              <a:buNone/>
              <a:defRPr sz="900"/>
            </a:lvl7pPr>
            <a:lvl8pPr marL="3200134" indent="0">
              <a:buNone/>
              <a:defRPr sz="900"/>
            </a:lvl8pPr>
            <a:lvl9pPr marL="3657296" indent="0">
              <a:buNone/>
              <a:defRPr sz="900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207"/>
            <a:ext cx="5486400" cy="3508375"/>
          </a:xfrm>
        </p:spPr>
        <p:txBody>
          <a:bodyPr/>
          <a:lstStyle>
            <a:lvl1pPr marL="0" indent="0">
              <a:buNone/>
              <a:defRPr sz="3200"/>
            </a:lvl1pPr>
            <a:lvl2pPr marL="457162" indent="0">
              <a:buNone/>
              <a:defRPr sz="2800"/>
            </a:lvl2pPr>
            <a:lvl3pPr marL="914324" indent="0">
              <a:buNone/>
              <a:defRPr sz="2400"/>
            </a:lvl3pPr>
            <a:lvl4pPr marL="1371486" indent="0">
              <a:buNone/>
              <a:defRPr sz="2000"/>
            </a:lvl4pPr>
            <a:lvl5pPr marL="1828648" indent="0">
              <a:buNone/>
              <a:defRPr sz="2000"/>
            </a:lvl5pPr>
            <a:lvl6pPr marL="2285810" indent="0">
              <a:buNone/>
              <a:defRPr sz="2000"/>
            </a:lvl6pPr>
            <a:lvl7pPr marL="2742972" indent="0">
              <a:buNone/>
              <a:defRPr sz="2000"/>
            </a:lvl7pPr>
            <a:lvl8pPr marL="3200134" indent="0">
              <a:buNone/>
              <a:defRPr sz="2000"/>
            </a:lvl8pPr>
            <a:lvl9pPr marL="365729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62" indent="0">
              <a:buNone/>
              <a:defRPr sz="1200"/>
            </a:lvl2pPr>
            <a:lvl3pPr marL="914324" indent="0">
              <a:buNone/>
              <a:defRPr sz="1000"/>
            </a:lvl3pPr>
            <a:lvl4pPr marL="1371486" indent="0">
              <a:buNone/>
              <a:defRPr sz="900"/>
            </a:lvl4pPr>
            <a:lvl5pPr marL="1828648" indent="0">
              <a:buNone/>
              <a:defRPr sz="900"/>
            </a:lvl5pPr>
            <a:lvl6pPr marL="2285810" indent="0">
              <a:buNone/>
              <a:defRPr sz="900"/>
            </a:lvl6pPr>
            <a:lvl7pPr marL="2742972" indent="0">
              <a:buNone/>
              <a:defRPr sz="900"/>
            </a:lvl7pPr>
            <a:lvl8pPr marL="3200134" indent="0">
              <a:buNone/>
              <a:defRPr sz="900"/>
            </a:lvl8pPr>
            <a:lvl9pPr marL="3657296" indent="0">
              <a:buNone/>
              <a:defRPr sz="900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1"/>
            <a:ext cx="8229600" cy="5059363"/>
          </a:xfrm>
          <a:prstGeom prst="rect">
            <a:avLst/>
          </a:prstGeom>
        </p:spPr>
        <p:txBody>
          <a:bodyPr vert="horz" lIns="91433" tIns="45716" rIns="91433" bIns="45716" rtlCol="0">
            <a:normAutofit/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5/14/2014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886" y="-319"/>
            <a:ext cx="624114" cy="62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2960"/>
          </a:xfrm>
          <a:prstGeom prst="rect">
            <a:avLst/>
          </a:prstGeom>
        </p:spPr>
        <p:txBody>
          <a:bodyPr vert="horz" lIns="91433" tIns="45716" rIns="91433" bIns="45716" rtlCol="0" anchor="ctr" anchorCtr="1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4" name="Picture 2" descr="Center for Satellite Applications Research-Logo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25474" cy="62547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324" rtl="0" eaLnBrk="1" latinLnBrk="0" hangingPunct="1">
        <a:spcBef>
          <a:spcPct val="0"/>
        </a:spcBef>
        <a:buNone/>
        <a:defRPr sz="3200" b="1" kern="1200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871" indent="-342871" algn="l" defTabSz="91432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9" indent="-285726" algn="l" defTabSz="91432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5" indent="-228581" algn="l" defTabSz="9143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7" indent="-228581" algn="l" defTabSz="914324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9" indent="-228581" algn="l" defTabSz="914324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1" indent="-228581" algn="l" defTabSz="9143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3" indent="-228581" algn="l" defTabSz="9143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5" indent="-228581" algn="l" defTabSz="9143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7" indent="-228581" algn="l" defTabSz="9143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6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2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6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5785DE5-E8DD-40CE-B017-3C2FB130B1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6E36F11-A39A-294D-A59D-6180D50ED2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57200" eaLnBrk="0" hangingPunct="0">
              <a:defRPr/>
            </a:pPr>
            <a:endParaRPr lang="en-US" dirty="0">
              <a:solidFill>
                <a:prstClr val="black"/>
              </a:solidFill>
              <a:cs typeface="ＭＳ Ｐゴシック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186" y="0"/>
            <a:ext cx="8763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8582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77826" name="Picture 2" descr="Center for Satellite Applications Research-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6" y="-318"/>
            <a:ext cx="861377" cy="861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393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300" b="1" i="0" strike="noStrike" kern="1200" baseline="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wlikun@umd.ed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1" y="1828800"/>
            <a:ext cx="8915401" cy="1905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Hyperspectral Infrared Sounder</a:t>
            </a:r>
            <a:br>
              <a:rPr lang="en-US" sz="4000" dirty="0" smtClean="0"/>
            </a:br>
            <a:r>
              <a:rPr lang="en-US" sz="4000" dirty="0" smtClean="0"/>
              <a:t>Traceability and Uncertainty  </a:t>
            </a:r>
            <a:r>
              <a:rPr lang="en-US" sz="2800" dirty="0" smtClean="0"/>
              <a:t> 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2" y="3352800"/>
            <a:ext cx="8001001" cy="2895600"/>
          </a:xfrm>
        </p:spPr>
        <p:txBody>
          <a:bodyPr>
            <a:normAutofit fontScale="77500" lnSpcReduction="20000"/>
          </a:bodyPr>
          <a:lstStyle/>
          <a:p>
            <a:r>
              <a:rPr lang="en-US" sz="4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Likun</a:t>
            </a:r>
            <a:r>
              <a:rPr lang="en-US" sz="4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Wang</a:t>
            </a:r>
            <a:r>
              <a:rPr lang="en-US" sz="42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1*</a:t>
            </a:r>
            <a:r>
              <a:rPr lang="en-US" sz="4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Tim Hewison</a:t>
            </a:r>
            <a:r>
              <a:rPr lang="en-US" sz="42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endParaRPr lang="en-US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CICS/ESSIC/UMD</a:t>
            </a:r>
          </a:p>
          <a:p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EUMETSAT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*Email:  </a:t>
            </a:r>
            <a:r>
              <a:rPr lang="en-US" sz="2400" dirty="0" smtClean="0">
                <a:solidFill>
                  <a:schemeClr val="tx1"/>
                </a:solidFill>
                <a:hlinkClick r:id="rId2"/>
              </a:rPr>
              <a:t>wlikun@umd.edu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endParaRPr lang="en-US" sz="2900" b="1" dirty="0" smtClean="0">
              <a:solidFill>
                <a:schemeClr val="tx1"/>
              </a:solidFill>
            </a:endParaRPr>
          </a:p>
          <a:p>
            <a:r>
              <a:rPr lang="en-US" sz="2900" b="1" dirty="0" smtClean="0">
                <a:solidFill>
                  <a:schemeClr val="tx1"/>
                </a:solidFill>
              </a:rPr>
              <a:t>Contributions from CNES, UW, UMBC, NOAA/STAR, JPL/AIRS </a:t>
            </a:r>
            <a:r>
              <a:rPr lang="en-US" sz="2900" b="1" dirty="0" smtClean="0">
                <a:solidFill>
                  <a:schemeClr val="tx1"/>
                </a:solidFill>
              </a:rPr>
              <a:t>team, EUMETSAT … </a:t>
            </a:r>
            <a:endParaRPr lang="en-US" sz="2900" b="1" dirty="0" smtClean="0">
              <a:solidFill>
                <a:schemeClr val="tx1"/>
              </a:solidFill>
            </a:endParaRPr>
          </a:p>
          <a:p>
            <a:endParaRPr lang="en-US" sz="2900" b="1" dirty="0" smtClean="0">
              <a:solidFill>
                <a:schemeClr val="tx1"/>
              </a:solidFill>
            </a:endParaRPr>
          </a:p>
          <a:p>
            <a:endParaRPr lang="en-US" sz="2900" b="1" dirty="0" smtClean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1" name="Picture 3" descr="http://www.nesdis.noaa.gov/jpss/images/STARShield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0" y="0"/>
            <a:ext cx="1371598" cy="1371600"/>
          </a:xfrm>
          <a:prstGeom prst="rect">
            <a:avLst/>
          </a:prstGeom>
          <a:noFill/>
        </p:spPr>
      </p:pic>
      <p:pic>
        <p:nvPicPr>
          <p:cNvPr id="12295" name="Picture 7" descr="http://www.boatcamp.org/wp-content/uploads/2010/12/NOAA-Transparent-Logo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-76200"/>
            <a:ext cx="1371600" cy="1371600"/>
          </a:xfrm>
          <a:prstGeom prst="rect">
            <a:avLst/>
          </a:prstGeom>
          <a:noFill/>
        </p:spPr>
      </p:pic>
      <p:pic>
        <p:nvPicPr>
          <p:cNvPr id="19458" name="Picture 2" descr="http://essic.umd.edu/joom2/images/stories/com_form2content/p17/f507/thumbs/8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2583051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61021" y="6106188"/>
            <a:ext cx="3600780" cy="307768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GSICS Annual Meeting,  Tsukuba, Japan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On-orbit Radiometric Uncertainty (RU)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for a typical clear sky scene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200" y="1290985"/>
            <a:ext cx="7462074" cy="456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09800" y="6031468"/>
            <a:ext cx="376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Dave Tobin at Univ. of Wisconsin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97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Calibration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8200" y="1249388"/>
            <a:ext cx="4069518" cy="271301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15" descr="CrIS_spectral_correlation_band1_meanstd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219200"/>
            <a:ext cx="4430268" cy="29535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35388" y="158622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</a:rPr>
              <a:t>LWIR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5457" y="5582103"/>
            <a:ext cx="8527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</a:rPr>
              <a:t>Cross-correlation method  under Clear Sky between Observation and RTM calculation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271" y="4419600"/>
            <a:ext cx="4310609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defTabSz="45720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 Inter FOV:  ~ 1 ppm</a:t>
            </a:r>
          </a:p>
          <a:p>
            <a:pPr defTabSz="45720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Spectral calibration with respect to CRTM is less than 4 ppm for LWIR, MWIR, and SWIR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0805" y="926068"/>
            <a:ext cx="243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CrIS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respect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 CRTM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715000" y="914400"/>
            <a:ext cx="239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IASI respect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4A/OP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4035623"/>
            <a:ext cx="1976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From Yong Chen of UMD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324600" y="3962400"/>
            <a:ext cx="2324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Elsa </a:t>
            </a:r>
            <a:r>
              <a:rPr lang="en-US" sz="1400" dirty="0" smtClean="0"/>
              <a:t> </a:t>
            </a:r>
            <a:r>
              <a:rPr lang="en-US" sz="1400" dirty="0" err="1" smtClean="0"/>
              <a:t>Jacquette</a:t>
            </a:r>
            <a:r>
              <a:rPr lang="en-US" sz="1400" dirty="0" smtClean="0"/>
              <a:t> of CNES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648200" y="4419600"/>
            <a:ext cx="4310609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defTabSz="45720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 Inter FOV:  ~2.5 ppm.</a:t>
            </a:r>
          </a:p>
          <a:p>
            <a:pPr defTabSz="45720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  Overall region ~2ppm but some regions have larger undercities </a:t>
            </a:r>
          </a:p>
        </p:txBody>
      </p:sp>
    </p:spTree>
    <p:extLst>
      <p:ext uri="{BB962C8B-B14F-4D97-AF65-F5344CB8AC3E}">
        <p14:creationId xmlns:p14="http://schemas.microsoft.com/office/powerpoint/2010/main" val="342713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"/>
            <a:ext cx="8458200" cy="1371600"/>
          </a:xfrm>
        </p:spPr>
        <p:txBody>
          <a:bodyPr/>
          <a:lstStyle/>
          <a:p>
            <a:r>
              <a:rPr lang="en-US" dirty="0" smtClean="0"/>
              <a:t>Part II </a:t>
            </a:r>
            <a:br>
              <a:rPr lang="en-US" dirty="0" smtClean="0"/>
            </a:br>
            <a:r>
              <a:rPr lang="en-US" dirty="0" smtClean="0"/>
              <a:t>Inter-comparison Results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133600"/>
            <a:ext cx="7620000" cy="3505200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SNO direct comparison</a:t>
            </a:r>
          </a:p>
          <a:p>
            <a:pPr marL="971512" lvl="1" indent="-5143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CNES </a:t>
            </a:r>
            <a:r>
              <a:rPr lang="en-US" b="1" dirty="0" smtClean="0">
                <a:solidFill>
                  <a:schemeClr val="tx1"/>
                </a:solidFill>
              </a:rPr>
              <a:t>, UW</a:t>
            </a:r>
            <a:r>
              <a:rPr lang="en-US" b="1" dirty="0" smtClean="0">
                <a:solidFill>
                  <a:schemeClr val="tx1"/>
                </a:solidFill>
              </a:rPr>
              <a:t>, NOAA/STAR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JPL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UMBC</a:t>
            </a:r>
            <a:endParaRPr lang="en-US" dirty="0" smtClean="0">
              <a:solidFill>
                <a:schemeClr val="tx1"/>
              </a:solidFill>
            </a:endParaRPr>
          </a:p>
          <a:p>
            <a:pPr marL="514350" indent="-514350" algn="l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Double Differences: relative to common reference </a:t>
            </a:r>
          </a:p>
          <a:p>
            <a:pPr marL="800062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RTM Simulations</a:t>
            </a:r>
          </a:p>
          <a:p>
            <a:pPr marL="800062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Other instruments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endParaRPr lang="en-US" dirty="0" smtClean="0">
              <a:solidFill>
                <a:schemeClr val="tx1"/>
              </a:solidFill>
            </a:endParaRPr>
          </a:p>
          <a:p>
            <a:pPr marL="514350" indent="-514350" algn="l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Aircraft Instruments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1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924" y="4114800"/>
            <a:ext cx="45760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4114800"/>
            <a:ext cx="44316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0999" y="15240"/>
            <a:ext cx="8229600" cy="8229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Simultaneous Nadir Overpass (SNO)</a:t>
            </a:r>
            <a:br>
              <a:rPr lang="en-US" dirty="0" smtClean="0"/>
            </a:br>
            <a:r>
              <a:rPr lang="en-US" dirty="0" smtClean="0"/>
              <a:t>Between </a:t>
            </a:r>
            <a:r>
              <a:rPr lang="en-US" dirty="0" err="1" smtClean="0"/>
              <a:t>CrIS</a:t>
            </a:r>
            <a:r>
              <a:rPr lang="en-US" dirty="0" smtClean="0"/>
              <a:t> and IASI  </a:t>
            </a:r>
            <a:endParaRPr lang="en-US" sz="18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t="255" r="6888" b="-255"/>
          <a:stretch/>
        </p:blipFill>
        <p:spPr>
          <a:xfrm>
            <a:off x="2209801" y="914400"/>
            <a:ext cx="4457700" cy="29718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81600" y="1752600"/>
            <a:ext cx="554946" cy="369324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IASI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1" y="1447801"/>
            <a:ext cx="558152" cy="369324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CrIS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5" name="Picture 4" descr="small_loop5"/>
          <p:cNvPicPr>
            <a:picLocks noChangeAspect="1" noChangeArrowheads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7"/>
            <a:ext cx="2057401" cy="1890583"/>
          </a:xfrm>
          <a:prstGeom prst="rect">
            <a:avLst/>
          </a:prstGeom>
          <a:noFill/>
          <a:ln/>
        </p:spPr>
      </p:pic>
      <p:sp>
        <p:nvSpPr>
          <p:cNvPr id="3" name="TextBox 2"/>
          <p:cNvSpPr txBox="1"/>
          <p:nvPr/>
        </p:nvSpPr>
        <p:spPr>
          <a:xfrm>
            <a:off x="7010401" y="1353069"/>
            <a:ext cx="2057401" cy="2616093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1400" dirty="0"/>
              <a:t>Time Difference: &lt;= </a:t>
            </a:r>
            <a:r>
              <a:rPr lang="en-US" sz="1400" dirty="0" smtClean="0"/>
              <a:t>120  Sec</a:t>
            </a:r>
          </a:p>
          <a:p>
            <a:endParaRPr lang="en-US" sz="1400" dirty="0" smtClean="0"/>
          </a:p>
          <a:p>
            <a:r>
              <a:rPr lang="en-US" sz="1400" dirty="0" smtClean="0"/>
              <a:t>FOV distance difference</a:t>
            </a:r>
            <a:r>
              <a:rPr lang="en-US" sz="1400" dirty="0"/>
              <a:t>:  &lt;=(12+14)/4.0 km = 6.5 </a:t>
            </a:r>
            <a:r>
              <a:rPr lang="en-US" sz="1400" dirty="0" smtClean="0"/>
              <a:t>km</a:t>
            </a:r>
          </a:p>
          <a:p>
            <a:endParaRPr lang="en-US" sz="1400" dirty="0"/>
          </a:p>
          <a:p>
            <a:r>
              <a:rPr lang="en-US" sz="1400" dirty="0" smtClean="0"/>
              <a:t>Angle </a:t>
            </a:r>
            <a:r>
              <a:rPr lang="en-US" sz="1400" dirty="0"/>
              <a:t>Difference: ABS(</a:t>
            </a:r>
            <a:r>
              <a:rPr lang="en-US" sz="1400" dirty="0" err="1"/>
              <a:t>cos</a:t>
            </a:r>
            <a:r>
              <a:rPr lang="en-US" sz="1400" dirty="0"/>
              <a:t>(a1)/</a:t>
            </a:r>
            <a:r>
              <a:rPr lang="en-US" sz="1400" dirty="0" err="1"/>
              <a:t>cos</a:t>
            </a:r>
            <a:r>
              <a:rPr lang="en-US" sz="1400" dirty="0"/>
              <a:t>(a2)-1) &lt;= 0.01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1887" y="2968832"/>
            <a:ext cx="1731357" cy="307768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sz="1400" dirty="0" smtClean="0"/>
              <a:t>From </a:t>
            </a:r>
            <a:r>
              <a:rPr lang="en-US" sz="1400" dirty="0" err="1" smtClean="0"/>
              <a:t>Changyong</a:t>
            </a:r>
            <a:r>
              <a:rPr lang="en-US" sz="1400" dirty="0" smtClean="0"/>
              <a:t> Cao</a:t>
            </a:r>
            <a:endParaRPr lang="en-US" sz="1400" dirty="0"/>
          </a:p>
        </p:txBody>
      </p:sp>
      <p:sp>
        <p:nvSpPr>
          <p:cNvPr id="19" name="Curved Down Arrow 18"/>
          <p:cNvSpPr/>
          <p:nvPr/>
        </p:nvSpPr>
        <p:spPr>
          <a:xfrm rot="1013205">
            <a:off x="1401431" y="1300053"/>
            <a:ext cx="2209801" cy="53340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Down Arrow 19"/>
          <p:cNvSpPr/>
          <p:nvPr/>
        </p:nvSpPr>
        <p:spPr>
          <a:xfrm rot="2520316">
            <a:off x="5075572" y="3281253"/>
            <a:ext cx="2209801" cy="53340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urved Left Arrow 21"/>
          <p:cNvSpPr/>
          <p:nvPr/>
        </p:nvSpPr>
        <p:spPr>
          <a:xfrm rot="5400000">
            <a:off x="5544893" y="4284908"/>
            <a:ext cx="838200" cy="385078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2" y="4495807"/>
            <a:ext cx="2633335" cy="461657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sz="1200" b="1" dirty="0" smtClean="0"/>
              <a:t>SNO Spectra during full resolution test</a:t>
            </a:r>
          </a:p>
          <a:p>
            <a:r>
              <a:rPr lang="en-US" sz="1200" b="1" dirty="0" smtClean="0"/>
              <a:t>On August 27 2013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2766" y="3276600"/>
            <a:ext cx="2299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CrIS</a:t>
            </a:r>
            <a:r>
              <a:rPr lang="en-US" b="1" dirty="0" smtClean="0"/>
              <a:t>: Afternoon orbit </a:t>
            </a:r>
          </a:p>
          <a:p>
            <a:r>
              <a:rPr lang="en-US" b="1" dirty="0" smtClean="0"/>
              <a:t>IASI : Morning orbit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2840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wang\Documents\lwang\likun_wang\research\JPSS\Likun_CrIS_talk\CICS_Meeting_2014\plots\iasi_cris_idps.metopA.2013.2014.paper.IDPS.ADLRE..ps.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296805" cy="582147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CrIS</a:t>
            </a:r>
            <a:r>
              <a:rPr lang="en-US" dirty="0" smtClean="0"/>
              <a:t> </a:t>
            </a:r>
            <a:r>
              <a:rPr lang="en-US" i="1" dirty="0" smtClean="0"/>
              <a:t>vs.</a:t>
            </a:r>
            <a:r>
              <a:rPr lang="en-US" dirty="0" smtClean="0"/>
              <a:t> IASI-A SNO Results</a:t>
            </a:r>
            <a:br>
              <a:rPr lang="en-US" dirty="0" smtClean="0"/>
            </a:br>
            <a:r>
              <a:rPr lang="en-US" dirty="0" smtClean="0"/>
              <a:t>NOAA/STAR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76800" y="2514600"/>
            <a:ext cx="1873704" cy="369324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b="1" dirty="0" smtClean="0"/>
              <a:t>South Pole</a:t>
            </a:r>
            <a:r>
              <a:rPr lang="en-US" dirty="0" smtClean="0"/>
              <a:t> (</a:t>
            </a:r>
            <a:r>
              <a:rPr lang="en-US" b="1" dirty="0" smtClean="0"/>
              <a:t>2475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95400" y="2514600"/>
            <a:ext cx="1875307" cy="369324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b="1" dirty="0" smtClean="0"/>
              <a:t>North Pole</a:t>
            </a:r>
            <a:r>
              <a:rPr lang="en-US" dirty="0" smtClean="0"/>
              <a:t> (</a:t>
            </a:r>
            <a:r>
              <a:rPr lang="en-US" b="1" dirty="0" smtClean="0"/>
              <a:t>2168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71600" y="4343400"/>
            <a:ext cx="1507130" cy="369324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b="1" dirty="0" smtClean="0"/>
              <a:t>Bias: </a:t>
            </a:r>
            <a:r>
              <a:rPr lang="en-US" b="1" dirty="0" err="1" smtClean="0"/>
              <a:t>CrIS</a:t>
            </a:r>
            <a:r>
              <a:rPr lang="en-US" b="1" dirty="0" smtClean="0"/>
              <a:t>-IASI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400024" y="5726676"/>
            <a:ext cx="1724176" cy="369324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b="1" dirty="0" smtClean="0"/>
              <a:t>STDEV: </a:t>
            </a:r>
            <a:r>
              <a:rPr lang="en-US" b="1" dirty="0" err="1" smtClean="0"/>
              <a:t>CrIS</a:t>
            </a:r>
            <a:r>
              <a:rPr lang="en-US" b="1" dirty="0" smtClean="0"/>
              <a:t>-IASI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953000" y="4267200"/>
            <a:ext cx="1507130" cy="369324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b="1" dirty="0" smtClean="0"/>
              <a:t>Bias: </a:t>
            </a:r>
            <a:r>
              <a:rPr lang="en-US" b="1" dirty="0" err="1" smtClean="0"/>
              <a:t>CrIS</a:t>
            </a:r>
            <a:r>
              <a:rPr lang="en-US" b="1" dirty="0" smtClean="0"/>
              <a:t>-IASI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953000" y="5726668"/>
            <a:ext cx="1724176" cy="369324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b="1" dirty="0" smtClean="0"/>
              <a:t>STDEV: </a:t>
            </a:r>
            <a:r>
              <a:rPr lang="en-US" b="1" dirty="0" err="1" smtClean="0"/>
              <a:t>CrIS</a:t>
            </a:r>
            <a:r>
              <a:rPr lang="en-US" b="1" dirty="0" smtClean="0"/>
              <a:t>-IASI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CrIS</a:t>
            </a:r>
            <a:r>
              <a:rPr lang="en-US" dirty="0" smtClean="0"/>
              <a:t> vs. IASI-A results   </a:t>
            </a:r>
            <a:br>
              <a:rPr lang="en-US" dirty="0" smtClean="0"/>
            </a:br>
            <a:r>
              <a:rPr lang="en-US" dirty="0" smtClean="0"/>
              <a:t>from UW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" y="1024719"/>
            <a:ext cx="6858000" cy="527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4600" y="6338911"/>
            <a:ext cx="376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Dave Tobin at Univ. of Wisconsin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921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IASI vs. </a:t>
            </a:r>
            <a:r>
              <a:rPr lang="en-US" dirty="0" err="1" smtClean="0"/>
              <a:t>CrIS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from CNES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799" y="884551"/>
            <a:ext cx="7724633" cy="560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766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lwang\Documents\lwang\likun_wang\research\JPSS\Likun_CrIS_talk\CICS_Meeting_2014\plots\iasi_cris_idps.metopA.2013.2014.paper.IDPS.ADLRE..ps.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154" y="2781906"/>
            <a:ext cx="4561646" cy="1790094"/>
          </a:xfrm>
          <a:prstGeom prst="rect">
            <a:avLst/>
          </a:prstGeom>
          <a:noFill/>
        </p:spPr>
      </p:pic>
      <p:pic>
        <p:nvPicPr>
          <p:cNvPr id="19" name="Picture 2" descr="C:\Users\lwang\Documents\lwang\likun_wang\research\JPSS\Likun_CrIS_talk\CICS_Meeting_2014\plots\iasi_cris_idps.metopA.2013.2014.paper.IDPS.ADLRE..ps.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561646" cy="1790094"/>
          </a:xfrm>
          <a:prstGeom prst="rect">
            <a:avLst/>
          </a:prstGeom>
          <a:noFill/>
        </p:spPr>
      </p:pic>
      <p:pic>
        <p:nvPicPr>
          <p:cNvPr id="3074" name="Picture 2" descr="C:\Users\lwang\Documents\lwang\likun_wang\research\JPSS\Likun_CrIS_talk\CICS_Meeting_2014\plots\iasi_cris_idps.metopA.2013.2014.paper.IDPS.ADLRE..ps.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3106"/>
            <a:ext cx="4561646" cy="1790094"/>
          </a:xfrm>
          <a:prstGeom prst="rect">
            <a:avLst/>
          </a:prstGeom>
          <a:noFill/>
        </p:spPr>
      </p:pic>
      <p:pic>
        <p:nvPicPr>
          <p:cNvPr id="3075" name="Picture 3" descr="C:\Users\lwang\Documents\lwang\likun_wang\research\JPSS\Likun_CrIS_talk\CICS_Meeting_2014\plots\iasi_cris_idps.metopA.2013.2014.paper.IDPS.ADLRE..ps.1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90600"/>
            <a:ext cx="4561646" cy="179009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Scene-Dependent Bias</a:t>
            </a:r>
            <a:br>
              <a:rPr lang="en-US" dirty="0" smtClean="0"/>
            </a:br>
            <a:r>
              <a:rPr lang="en-US" dirty="0" err="1" smtClean="0"/>
              <a:t>CrIS</a:t>
            </a:r>
            <a:r>
              <a:rPr lang="en-US" dirty="0" smtClean="0"/>
              <a:t>-IASI/A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52600" y="1916668"/>
            <a:ext cx="241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US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sounding channel</a:t>
            </a:r>
            <a:r>
              <a:rPr lang="en-US" baseline="30000" dirty="0" smtClean="0"/>
              <a:t> </a:t>
            </a:r>
            <a:r>
              <a:rPr lang="en-US" baseline="-25000" dirty="0" smtClean="0"/>
              <a:t> 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6043821" y="1905000"/>
            <a:ext cx="241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US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sounding channel</a:t>
            </a:r>
            <a:r>
              <a:rPr lang="en-US" baseline="30000" dirty="0" smtClean="0"/>
              <a:t> </a:t>
            </a:r>
            <a:r>
              <a:rPr lang="en-US" baseline="-25000" dirty="0" smtClean="0"/>
              <a:t> 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3867" y="3810000"/>
            <a:ext cx="318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 window channel</a:t>
            </a:r>
            <a:r>
              <a:rPr lang="en-US" baseline="30000" dirty="0" smtClean="0"/>
              <a:t> </a:t>
            </a:r>
            <a:r>
              <a:rPr lang="en-US" baseline="-25000" dirty="0" smtClean="0"/>
              <a:t> 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0" y="3821668"/>
            <a:ext cx="318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 window channels</a:t>
            </a:r>
            <a:r>
              <a:rPr lang="en-US" baseline="30000" dirty="0" smtClean="0"/>
              <a:t> </a:t>
            </a:r>
            <a:r>
              <a:rPr lang="en-US" baseline="-25000" dirty="0" smtClean="0"/>
              <a:t> 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914400" y="6324600"/>
            <a:ext cx="318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 window channels</a:t>
            </a:r>
            <a:r>
              <a:rPr lang="en-US" baseline="30000" dirty="0" smtClean="0"/>
              <a:t> </a:t>
            </a:r>
            <a:r>
              <a:rPr lang="en-US" baseline="-25000" dirty="0" smtClean="0"/>
              <a:t> </a:t>
            </a:r>
            <a:endParaRPr 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181600" y="6324600"/>
            <a:ext cx="339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vapor absorption channels</a:t>
            </a:r>
            <a:r>
              <a:rPr lang="en-US" baseline="30000" dirty="0" smtClean="0"/>
              <a:t> </a:t>
            </a:r>
            <a:r>
              <a:rPr lang="en-US" baseline="-25000" dirty="0" smtClean="0"/>
              <a:t> </a:t>
            </a:r>
            <a:endParaRPr lang="en-US" baseline="-25000" dirty="0"/>
          </a:p>
        </p:txBody>
      </p:sp>
      <p:pic>
        <p:nvPicPr>
          <p:cNvPr id="3077" name="Picture 5" descr="C:\Users\lwang\Documents\lwang\likun_wang\research\JPSS\Likun_CrIS_talk\CICS_Meeting_2014\plots\iasi_cris_idps.metopA.2013.2014.paper.IDPS.ADLRE..ps.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" y="4610706"/>
            <a:ext cx="4561646" cy="1790094"/>
          </a:xfrm>
          <a:prstGeom prst="rect">
            <a:avLst/>
          </a:prstGeom>
          <a:noFill/>
        </p:spPr>
      </p:pic>
      <p:pic>
        <p:nvPicPr>
          <p:cNvPr id="3078" name="Picture 6" descr="C:\Users\lwang\Documents\lwang\likun_wang\research\JPSS\Likun_CrIS_talk\CICS_Meeting_2014\plots\iasi_cris_idps.metopA.2013.2014.paper.IDPS.ADLRE..ps.2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154" y="4610706"/>
            <a:ext cx="4561646" cy="1790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Simultaneous Nadir Overpass (SNO)</a:t>
            </a:r>
            <a:br>
              <a:rPr lang="en-US" dirty="0" smtClean="0"/>
            </a:br>
            <a:r>
              <a:rPr lang="en-US" dirty="0" smtClean="0"/>
              <a:t>Between </a:t>
            </a:r>
            <a:r>
              <a:rPr lang="en-US" dirty="0" err="1" smtClean="0"/>
              <a:t>CrIS</a:t>
            </a:r>
            <a:r>
              <a:rPr lang="en-US" dirty="0" smtClean="0"/>
              <a:t> and AIRS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2" descr="C:\Users\suprety\Documents\D Drive\CIRA\Presentation\North Pole 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69205"/>
            <a:ext cx="3581400" cy="2988795"/>
          </a:xfrm>
          <a:prstGeom prst="rect">
            <a:avLst/>
          </a:prstGeom>
          <a:noFill/>
        </p:spPr>
      </p:pic>
      <p:pic>
        <p:nvPicPr>
          <p:cNvPr id="5" name="Picture 4" descr="C:\Users\suprety\Documents\D Drive\CIRA\Presentation\animation1-2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3489585" cy="2896110"/>
          </a:xfrm>
          <a:prstGeom prst="rect">
            <a:avLst/>
          </a:prstGeom>
          <a:noFill/>
        </p:spPr>
      </p:pic>
      <p:pic>
        <p:nvPicPr>
          <p:cNvPr id="50178" name="Picture 2" descr="C:\Users\lwang\AppData\Local\Temp\1\scp06556\net\orbit274l\home\pub\lwang\data\JPSS\AIRS_NPP_TROPICS\SNO\plot\2013-06-09T01%3A38%3A38.sa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r="65625" b="9115"/>
          <a:stretch>
            <a:fillRect/>
          </a:stretch>
        </p:blipFill>
        <p:spPr bwMode="auto">
          <a:xfrm>
            <a:off x="7696200" y="1539240"/>
            <a:ext cx="1447800" cy="5318760"/>
          </a:xfrm>
          <a:prstGeom prst="rect">
            <a:avLst/>
          </a:prstGeom>
          <a:noFill/>
        </p:spPr>
      </p:pic>
      <p:pic>
        <p:nvPicPr>
          <p:cNvPr id="50179" name="Picture 3" descr="C:\Users\lwang\AppData\Local\Temp\1\scp09240\net\orbit274l\home\pub\lwang\data\JPSS\AIRS_NPP_POLAR\SNO\plot\2013-01-08T07%3A11%3A11.sav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r="58789" b="8333"/>
          <a:stretch>
            <a:fillRect/>
          </a:stretch>
        </p:blipFill>
        <p:spPr bwMode="auto">
          <a:xfrm>
            <a:off x="0" y="1524000"/>
            <a:ext cx="2590800" cy="5364480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 rot="1622472">
            <a:off x="4952279" y="2630878"/>
            <a:ext cx="2931144" cy="3040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2619719">
            <a:off x="2208575" y="4625068"/>
            <a:ext cx="2091549" cy="2602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" y="3821668"/>
            <a:ext cx="621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AIRS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458200" y="3810000"/>
            <a:ext cx="621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AIRS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28800" y="6488668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CrIS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9634" y="6400800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CrIS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4600" y="28956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SNOs at Polar regions  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00800" y="3886200"/>
            <a:ext cx="1415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SNOs at the  </a:t>
            </a:r>
          </a:p>
          <a:p>
            <a:r>
              <a:rPr lang="en-US" b="1" dirty="0" smtClean="0"/>
              <a:t>Tropics 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953869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CrIS</a:t>
            </a:r>
            <a:r>
              <a:rPr lang="en-US" b="1" dirty="0" smtClean="0"/>
              <a:t> and AIRS: afternoon orbit</a:t>
            </a:r>
          </a:p>
          <a:p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667000" y="1524000"/>
            <a:ext cx="1071113" cy="215436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sz="800" dirty="0" smtClean="0"/>
              <a:t>From </a:t>
            </a:r>
            <a:r>
              <a:rPr lang="en-US" sz="800" dirty="0" err="1" smtClean="0"/>
              <a:t>Changyong</a:t>
            </a:r>
            <a:r>
              <a:rPr lang="en-US" sz="800" dirty="0" smtClean="0"/>
              <a:t> Cao</a:t>
            </a:r>
            <a:endParaRPr lang="en-US" sz="800" dirty="0"/>
          </a:p>
        </p:txBody>
      </p:sp>
      <p:sp>
        <p:nvSpPr>
          <p:cNvPr id="19" name="TextBox 18"/>
          <p:cNvSpPr txBox="1"/>
          <p:nvPr/>
        </p:nvSpPr>
        <p:spPr>
          <a:xfrm>
            <a:off x="6248400" y="6324600"/>
            <a:ext cx="1507643" cy="276991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err="1" smtClean="0"/>
              <a:t>Changyong</a:t>
            </a:r>
            <a:r>
              <a:rPr lang="en-US" sz="1200" dirty="0" smtClean="0"/>
              <a:t> Cao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905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CrIS</a:t>
            </a:r>
            <a:r>
              <a:rPr lang="en-US" dirty="0" smtClean="0"/>
              <a:t> vs. AIRS</a:t>
            </a:r>
            <a:br>
              <a:rPr lang="en-US" dirty="0" smtClean="0"/>
            </a:br>
            <a:r>
              <a:rPr lang="en-US" dirty="0" smtClean="0"/>
              <a:t>from STAR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122" name="Picture 2" descr="C:\Users\lwang\Documents\lwang\likun_wang\research\JPSS\Likun_CrIS_talk\CICS_Meeting_2014\plots\airs_cris.PR.2013.2014.paper.ps.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6858000" cy="565853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43546" y="2133600"/>
            <a:ext cx="267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 spectra at North Pole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2209800"/>
            <a:ext cx="2676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 spectra at South Pole</a:t>
            </a:r>
            <a:endParaRPr lang="en-US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5029200"/>
            <a:ext cx="269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 spectra at the Tropics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8346" y="3048000"/>
            <a:ext cx="104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CrIS</a:t>
            </a:r>
            <a:r>
              <a:rPr lang="en-US" dirty="0" smtClean="0"/>
              <a:t>-AIRS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74684" y="3048000"/>
            <a:ext cx="104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CrIS</a:t>
            </a:r>
            <a:r>
              <a:rPr lang="en-US" dirty="0" smtClean="0"/>
              <a:t>-AIRS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26138" y="5943600"/>
            <a:ext cx="104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CrIS</a:t>
            </a:r>
            <a:r>
              <a:rPr lang="en-US" dirty="0" smtClean="0"/>
              <a:t>-AIRS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05400" y="5029200"/>
            <a:ext cx="225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 spectra in Global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5943600"/>
            <a:ext cx="104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CrIS</a:t>
            </a:r>
            <a:r>
              <a:rPr lang="en-US" dirty="0" smtClean="0"/>
              <a:t>-AIRS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/>
              <a:t>Hyperspectral  IR Instruments</a:t>
            </a:r>
          </a:p>
          <a:p>
            <a:endParaRPr lang="en-US" dirty="0" smtClean="0"/>
          </a:p>
          <a:p>
            <a:r>
              <a:rPr lang="en-US" dirty="0" smtClean="0"/>
              <a:t>Calibration uncertainties and traceability</a:t>
            </a:r>
          </a:p>
          <a:p>
            <a:pPr lvl="1"/>
            <a:r>
              <a:rPr lang="en-US" dirty="0" smtClean="0"/>
              <a:t>Using </a:t>
            </a:r>
            <a:r>
              <a:rPr lang="en-US" dirty="0" err="1" smtClean="0"/>
              <a:t>CrIS</a:t>
            </a:r>
            <a:r>
              <a:rPr lang="en-US" dirty="0" smtClean="0"/>
              <a:t> as an example    </a:t>
            </a:r>
          </a:p>
          <a:p>
            <a:endParaRPr lang="en-US" dirty="0"/>
          </a:p>
          <a:p>
            <a:r>
              <a:rPr lang="en-US" dirty="0" smtClean="0"/>
              <a:t>Inter-Comparison results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Discussion    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wang\Documents\lwang\likun_wang\research\JPSS\Likun_CrIS_talk\CICS_Meeting_2014\plots\airs_cris.PR.2013.2014.paper03.ps.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175677" cy="59445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Scene-Dependent Bias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76400" y="2971800"/>
            <a:ext cx="1940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US" sz="1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sounding channels</a:t>
            </a:r>
            <a:r>
              <a:rPr lang="en-US" baseline="30000" dirty="0" smtClean="0"/>
              <a:t> </a:t>
            </a:r>
            <a:r>
              <a:rPr lang="en-US" baseline="-25000" dirty="0" smtClean="0"/>
              <a:t> 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2819400"/>
            <a:ext cx="2540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 window channels</a:t>
            </a:r>
            <a:r>
              <a:rPr lang="en-US" baseline="30000" dirty="0" smtClean="0"/>
              <a:t> </a:t>
            </a:r>
            <a:r>
              <a:rPr lang="en-US" baseline="-25000" dirty="0" smtClean="0"/>
              <a:t> 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5390518" y="5791200"/>
            <a:ext cx="1735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shortwave channels</a:t>
            </a:r>
            <a:r>
              <a:rPr lang="en-US" baseline="30000" dirty="0" smtClean="0"/>
              <a:t> </a:t>
            </a:r>
            <a:r>
              <a:rPr lang="en-US" baseline="-25000" dirty="0" smtClean="0"/>
              <a:t> 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1447800" y="5791200"/>
            <a:ext cx="2696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vapor absorption channels</a:t>
            </a:r>
            <a:r>
              <a:rPr lang="en-US" sz="1400" baseline="30000" dirty="0" smtClean="0"/>
              <a:t> </a:t>
            </a:r>
            <a:r>
              <a:rPr lang="en-US" baseline="-25000" dirty="0" smtClean="0"/>
              <a:t> 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0" y="1143000"/>
            <a:ext cx="119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 Pole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1371600"/>
            <a:ext cx="118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Pole</a:t>
            </a:r>
            <a:endParaRPr lang="en-US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200" y="1219200"/>
            <a:ext cx="856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AIRS vs. </a:t>
            </a:r>
            <a:r>
              <a:rPr lang="en-US" dirty="0" err="1" smtClean="0"/>
              <a:t>CrIS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from UW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3" t="24953" r="16538"/>
          <a:stretch/>
        </p:blipFill>
        <p:spPr bwMode="auto">
          <a:xfrm>
            <a:off x="-18197" y="1085595"/>
            <a:ext cx="5029200" cy="301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4347" y="2590800"/>
            <a:ext cx="6278987" cy="41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05400" y="1524000"/>
            <a:ext cx="376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Dave Tobin at Univ. of Wisconsin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801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IASI vs. AIRS </a:t>
            </a:r>
            <a:br>
              <a:rPr lang="en-US" dirty="0" smtClean="0"/>
            </a:br>
            <a:r>
              <a:rPr lang="en-US" dirty="0" smtClean="0"/>
              <a:t>From CNES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" y="1066800"/>
            <a:ext cx="7315200" cy="532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571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3048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Double Difference between </a:t>
            </a:r>
            <a:r>
              <a:rPr lang="en-US" sz="3200" dirty="0" err="1" smtClean="0"/>
              <a:t>CrIS</a:t>
            </a:r>
            <a:r>
              <a:rPr lang="en-US" sz="3200" dirty="0" smtClean="0"/>
              <a:t> and IASI2CrIS</a:t>
            </a:r>
            <a:endParaRPr lang="en-US" sz="3200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CrIS_IASI_DD_bias_all_0515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14600"/>
            <a:ext cx="8778240" cy="329184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1905000" y="1752600"/>
          <a:ext cx="5638800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4" name="Equation" r:id="rId4" imgW="3009600" imgH="253800" progId="Equation.3">
                  <p:embed/>
                </p:oleObj>
              </mc:Choice>
              <mc:Fallback>
                <p:oleObj name="Equation" r:id="rId4" imgW="30096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752600"/>
                        <a:ext cx="5638800" cy="446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43836" y="5867400"/>
            <a:ext cx="2547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Yong Chen of UMD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8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Inter-comparison with SHIS</a:t>
            </a:r>
            <a:br>
              <a:rPr lang="en-US" dirty="0" smtClean="0"/>
            </a:br>
            <a:r>
              <a:rPr lang="en-US" dirty="0" smtClean="0"/>
              <a:t>from UW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72" y="914400"/>
            <a:ext cx="3906672" cy="244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6600" y="2834174"/>
            <a:ext cx="5867400" cy="403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43400" y="1421642"/>
            <a:ext cx="230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Joe Taylor of UW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299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63002" cy="579120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CrIS</a:t>
            </a:r>
            <a:r>
              <a:rPr lang="en-US" dirty="0" smtClean="0"/>
              <a:t>, AIRS, and IASI radiometric and spectral calibration uncertainties should be monitored and reported to GSICS.  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err="1" smtClean="0"/>
              <a:t>CrIS</a:t>
            </a:r>
            <a:r>
              <a:rPr lang="en-US" dirty="0" smtClean="0"/>
              <a:t> vs. IASI-A/IASI-B </a:t>
            </a:r>
          </a:p>
          <a:p>
            <a:pPr lvl="1"/>
            <a:r>
              <a:rPr lang="en-US" dirty="0" smtClean="0"/>
              <a:t>IASI spectra can be converted into </a:t>
            </a:r>
            <a:r>
              <a:rPr lang="en-US" dirty="0" err="1" smtClean="0"/>
              <a:t>CrIS</a:t>
            </a:r>
            <a:r>
              <a:rPr lang="en-US" dirty="0" smtClean="0"/>
              <a:t> spectral grid and the comparison can be done along </a:t>
            </a:r>
            <a:r>
              <a:rPr lang="en-US" dirty="0" err="1" smtClean="0"/>
              <a:t>CrIS</a:t>
            </a:r>
            <a:r>
              <a:rPr lang="en-US" dirty="0" smtClean="0"/>
              <a:t> spectral grid. </a:t>
            </a:r>
          </a:p>
          <a:p>
            <a:pPr lvl="1"/>
            <a:r>
              <a:rPr lang="en-US" dirty="0" err="1" smtClean="0"/>
              <a:t>CrIS</a:t>
            </a:r>
            <a:r>
              <a:rPr lang="en-US" dirty="0" smtClean="0"/>
              <a:t> and IASI well agree each other at LWIR and MWIR bands with 0.1-0.2K differences, but MWIR band is more consistent. </a:t>
            </a:r>
            <a:r>
              <a:rPr lang="en-US" dirty="0" err="1" smtClean="0"/>
              <a:t>CrIS</a:t>
            </a:r>
            <a:r>
              <a:rPr lang="en-US" dirty="0" smtClean="0"/>
              <a:t> is warmer than IASI at LWIR band.    </a:t>
            </a:r>
          </a:p>
          <a:p>
            <a:pPr lvl="1"/>
            <a:r>
              <a:rPr lang="en-US" dirty="0" smtClean="0"/>
              <a:t>No apparent or strong scene dependent bias. </a:t>
            </a:r>
          </a:p>
          <a:p>
            <a:pPr lvl="1"/>
            <a:r>
              <a:rPr lang="en-US" dirty="0" smtClean="0"/>
              <a:t>At SWIR band, a sharp increases can be clearly seen at spectral transition region.   </a:t>
            </a:r>
          </a:p>
          <a:p>
            <a:pPr lvl="1"/>
            <a:r>
              <a:rPr lang="en-US" dirty="0" smtClean="0"/>
              <a:t>The results from different groups generally agree. 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IASI/</a:t>
            </a:r>
            <a:r>
              <a:rPr lang="en-US" dirty="0" err="1" smtClean="0"/>
              <a:t>CrIS</a:t>
            </a:r>
            <a:r>
              <a:rPr lang="en-US" dirty="0" smtClean="0"/>
              <a:t> vs. AIRS</a:t>
            </a:r>
          </a:p>
          <a:p>
            <a:pPr lvl="1"/>
            <a:r>
              <a:rPr lang="en-US" dirty="0" smtClean="0"/>
              <a:t>IASI/</a:t>
            </a:r>
            <a:r>
              <a:rPr lang="en-US" dirty="0" err="1" smtClean="0"/>
              <a:t>CrIS</a:t>
            </a:r>
            <a:r>
              <a:rPr lang="en-US" dirty="0" smtClean="0"/>
              <a:t> and AIRS are hard to compare at the finest spectral grid. Different groups choose the different spectral regions using box-car average methods. The results are hard to compare to each other,      </a:t>
            </a:r>
          </a:p>
          <a:p>
            <a:pPr lvl="1"/>
            <a:r>
              <a:rPr lang="en-US" dirty="0" smtClean="0"/>
              <a:t>IASI/</a:t>
            </a:r>
            <a:r>
              <a:rPr lang="en-US" dirty="0" err="1" smtClean="0"/>
              <a:t>CrIS</a:t>
            </a:r>
            <a:r>
              <a:rPr lang="en-US" dirty="0" smtClean="0"/>
              <a:t> and AIRS agree each other at LWIR and MWIR bands with the differences of  0.1-0.2 K . 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/>
              <a:t>G</a:t>
            </a:r>
            <a:r>
              <a:rPr lang="en-US" dirty="0" smtClean="0"/>
              <a:t>iven </a:t>
            </a:r>
            <a:r>
              <a:rPr lang="en-US" dirty="0"/>
              <a:t>the fact that the radiometric differences do exist between hyperspectral instruments, the </a:t>
            </a:r>
            <a:r>
              <a:rPr lang="en-US" dirty="0" smtClean="0"/>
              <a:t>inter-calibration </a:t>
            </a:r>
            <a:r>
              <a:rPr lang="en-US" dirty="0"/>
              <a:t>community should be cautious to use only one hyperspectral sounder as a prime reference. A best practice should compare the broad- or narrow-band instruments against all four hyperspectral sounders to avoid biasing the results. 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381001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wang\AppData\Local\Temp\1\scp02136\net\orbit264l\disk1\pub\lwang\REANALYSIS\AIRS_GRID\IDL_code\plot\200409.asc.1518.90.mon.p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7239000" cy="46573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Radiances consistency of </a:t>
            </a:r>
            <a:r>
              <a:rPr lang="en-US" sz="3200" dirty="0" err="1" smtClean="0"/>
              <a:t>CrIS</a:t>
            </a:r>
            <a:r>
              <a:rPr lang="en-US" sz="3200" dirty="0" smtClean="0"/>
              <a:t>, IASI, and AIRS (2) </a:t>
            </a:r>
            <a:br>
              <a:rPr lang="en-US" sz="3200" dirty="0" smtClean="0"/>
            </a:br>
            <a:r>
              <a:rPr lang="en-US" sz="3200" dirty="0" smtClean="0"/>
              <a:t>Climate Data Records 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52800" y="1600200"/>
            <a:ext cx="4980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 AIRS – Simulations (Reanalysis) 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6172200"/>
            <a:ext cx="836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Hyperspectral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radiance measurements can serve as a benchmark for model assessment, but the consistency is the key.  </a:t>
            </a: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7600" y="1143000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39000" y="1295400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10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SNOs Latitude Distribution Time Series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902" y="1219200"/>
            <a:ext cx="317809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 rot="2355982">
            <a:off x="1792458" y="1852876"/>
            <a:ext cx="119022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9956456">
            <a:off x="1976662" y="4110460"/>
            <a:ext cx="1064441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en-US"/>
          </a:p>
        </p:txBody>
      </p:sp>
      <p:pic>
        <p:nvPicPr>
          <p:cNvPr id="99333" name="Picture 5" descr="SNOs_Map_METOP-A_NPP_201405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3200400" cy="1828800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>
            <a:off x="4495802" y="2895600"/>
            <a:ext cx="1064441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3401" y="5562606"/>
            <a:ext cx="7894674" cy="120032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dirty="0" smtClean="0"/>
              <a:t>The SNOs between SNPP and Aqua occurred every days. </a:t>
            </a:r>
          </a:p>
          <a:p>
            <a:r>
              <a:rPr lang="en-US" dirty="0" smtClean="0"/>
              <a:t>The SNOs between </a:t>
            </a:r>
            <a:r>
              <a:rPr lang="en-US" dirty="0" err="1" smtClean="0"/>
              <a:t>MetOp</a:t>
            </a:r>
            <a:r>
              <a:rPr lang="en-US" dirty="0" smtClean="0"/>
              <a:t> and SNPP occurred every 50 days. </a:t>
            </a:r>
          </a:p>
          <a:p>
            <a:r>
              <a:rPr lang="en-US" dirty="0" smtClean="0"/>
              <a:t>Fortunately, once an SNO event occurs, their orbits will continuously cross each </a:t>
            </a:r>
          </a:p>
          <a:p>
            <a:r>
              <a:rPr lang="en-US" dirty="0" smtClean="0"/>
              <a:t>other every orbit.</a:t>
            </a:r>
            <a:endParaRPr lang="en-US" dirty="0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30" y="990600"/>
            <a:ext cx="575187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533900"/>
            <a:ext cx="14097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ight Arrow 14"/>
          <p:cNvSpPr/>
          <p:nvPr/>
        </p:nvSpPr>
        <p:spPr>
          <a:xfrm rot="331237">
            <a:off x="5338824" y="1680815"/>
            <a:ext cx="1684660" cy="1815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4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/>
              <a:t>Resample IASI to </a:t>
            </a:r>
            <a:r>
              <a:rPr lang="en-US" dirty="0" err="1" smtClean="0"/>
              <a:t>CrIS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343" y="2362200"/>
            <a:ext cx="478361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ent Arrow 10"/>
          <p:cNvSpPr/>
          <p:nvPr/>
        </p:nvSpPr>
        <p:spPr>
          <a:xfrm rot="5400000">
            <a:off x="4914902" y="1181101"/>
            <a:ext cx="838200" cy="13716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Bent Arrow 12"/>
          <p:cNvSpPr/>
          <p:nvPr/>
        </p:nvSpPr>
        <p:spPr>
          <a:xfrm rot="10800000">
            <a:off x="4713782" y="5257806"/>
            <a:ext cx="1229822" cy="99916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24487" y="1632857"/>
            <a:ext cx="1890760" cy="369324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b="1" dirty="0" smtClean="0"/>
              <a:t>Fourier Transform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0" y="6248409"/>
            <a:ext cx="2632758" cy="800211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b="1" dirty="0" smtClean="0"/>
              <a:t>Inverse Fourier Transform</a:t>
            </a:r>
          </a:p>
          <a:p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00800" y="5257806"/>
            <a:ext cx="2743200" cy="830989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pPr marL="228581" indent="-228581"/>
            <a:r>
              <a:rPr lang="en-US" sz="1200" b="1" dirty="0" smtClean="0"/>
              <a:t>1) De-</a:t>
            </a:r>
            <a:r>
              <a:rPr lang="en-US" sz="1200" b="1" dirty="0" err="1" smtClean="0"/>
              <a:t>Apodization</a:t>
            </a:r>
            <a:r>
              <a:rPr lang="en-US" sz="1200" b="1" dirty="0" smtClean="0"/>
              <a:t> of IASI  spectra</a:t>
            </a:r>
          </a:p>
          <a:p>
            <a:pPr marL="228581" indent="-228581"/>
            <a:r>
              <a:rPr lang="en-US" sz="1200" b="1" dirty="0" smtClean="0"/>
              <a:t>2) Truncation of IASI  spectra </a:t>
            </a:r>
          </a:p>
          <a:p>
            <a:pPr algn="l"/>
            <a:r>
              <a:rPr lang="en-US" sz="1200" b="1" dirty="0" smtClean="0"/>
              <a:t>3) </a:t>
            </a:r>
            <a:r>
              <a:rPr lang="en-US" sz="1200" b="1" dirty="0" err="1" smtClean="0"/>
              <a:t>Apodization</a:t>
            </a:r>
            <a:r>
              <a:rPr lang="en-US" sz="1200" b="1" dirty="0" smtClean="0"/>
              <a:t> using </a:t>
            </a:r>
            <a:r>
              <a:rPr lang="en-US" sz="1200" b="1" dirty="0" err="1" smtClean="0"/>
              <a:t>CrIS</a:t>
            </a:r>
            <a:r>
              <a:rPr lang="en-US" sz="1200" b="1" dirty="0" smtClean="0"/>
              <a:t> Hamming </a:t>
            </a:r>
            <a:r>
              <a:rPr lang="en-US" sz="1200" b="1" dirty="0" err="1" smtClean="0"/>
              <a:t>Apodization</a:t>
            </a:r>
            <a:r>
              <a:rPr lang="en-US" sz="1200" b="1" dirty="0" smtClean="0"/>
              <a:t> function  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0" y="4419601"/>
            <a:ext cx="1233016" cy="369324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dirty="0" err="1" smtClean="0"/>
              <a:t>CrIS</a:t>
            </a:r>
            <a:r>
              <a:rPr lang="en-US" dirty="0" smtClean="0"/>
              <a:t> – IASI  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D1AF-988B-491E-BDEE-AF135EBB4414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19" name="Picture 18" descr="iasi_cris.ps.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4400"/>
            <a:ext cx="4343401" cy="2802904"/>
          </a:xfrm>
          <a:prstGeom prst="rect">
            <a:avLst/>
          </a:prstGeom>
        </p:spPr>
      </p:pic>
      <p:pic>
        <p:nvPicPr>
          <p:cNvPr id="21" name="Picture 20" descr="iasi_cris.ps.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3731943"/>
            <a:ext cx="3962400" cy="25164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05003" y="5574269"/>
            <a:ext cx="2916875" cy="369324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Re-sampling error very small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Match </a:t>
            </a:r>
            <a:r>
              <a:rPr lang="en-US" dirty="0" err="1" smtClean="0"/>
              <a:t>CrIS</a:t>
            </a:r>
            <a:r>
              <a:rPr lang="en-US" smtClean="0"/>
              <a:t> with </a:t>
            </a:r>
            <a:r>
              <a:rPr lang="en-US" dirty="0" smtClean="0"/>
              <a:t>AIRS: </a:t>
            </a:r>
            <a:br>
              <a:rPr lang="en-US" dirty="0" smtClean="0"/>
            </a:br>
            <a:r>
              <a:rPr lang="en-US" dirty="0" smtClean="0"/>
              <a:t>Focus on 25 spectral regions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51734" y="6059269"/>
            <a:ext cx="6081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-AIRS match error is less than 0.06K with consideration of 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 degraded channels.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572250" cy="499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467600" y="3048000"/>
            <a:ext cx="1652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Ideal case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66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Spectral Coverage of AIRS, IASI, and </a:t>
            </a:r>
            <a:r>
              <a:rPr lang="en-US" dirty="0" err="1" smtClean="0"/>
              <a:t>CrIS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6781800" cy="544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315200" y="990600"/>
            <a:ext cx="1742657" cy="52322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AIRS (2378 channels)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Aqua (2002-now)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2222" y="1828800"/>
            <a:ext cx="1811778" cy="8002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</a:t>
            </a:r>
            <a:r>
              <a:rPr lang="en-US" sz="1400" b="1" dirty="0" smtClean="0">
                <a:solidFill>
                  <a:srgbClr val="FF0000"/>
                </a:solidFill>
              </a:rPr>
              <a:t>ASI (8461 channels)</a:t>
            </a:r>
          </a:p>
          <a:p>
            <a:r>
              <a:rPr lang="en-US" sz="1400" b="1" dirty="0" err="1" smtClean="0">
                <a:solidFill>
                  <a:srgbClr val="FF0000"/>
                </a:solidFill>
              </a:rPr>
              <a:t>MetOp</a:t>
            </a:r>
            <a:r>
              <a:rPr lang="en-US" sz="1400" b="1" dirty="0" smtClean="0">
                <a:solidFill>
                  <a:srgbClr val="FF0000"/>
                </a:solidFill>
              </a:rPr>
              <a:t>-A(2006-now)  </a:t>
            </a:r>
          </a:p>
          <a:p>
            <a:r>
              <a:rPr lang="en-US" sz="1400" b="1" dirty="0" err="1" smtClean="0">
                <a:solidFill>
                  <a:srgbClr val="FF0000"/>
                </a:solidFill>
              </a:rPr>
              <a:t>MetOp</a:t>
            </a:r>
            <a:r>
              <a:rPr lang="en-US" sz="1400" b="1" dirty="0" smtClean="0">
                <a:solidFill>
                  <a:srgbClr val="FF0000"/>
                </a:solidFill>
              </a:rPr>
              <a:t>-B (2013-now)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0" y="2895600"/>
            <a:ext cx="1911677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CrIS</a:t>
            </a:r>
            <a:r>
              <a:rPr lang="en-US" sz="1400" b="1" dirty="0" smtClean="0">
                <a:solidFill>
                  <a:srgbClr val="FF0000"/>
                </a:solidFill>
              </a:rPr>
              <a:t> Normal Resolution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(1305 channels)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NPP (2011-now)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3866" y="3810000"/>
            <a:ext cx="1621534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CrIS</a:t>
            </a:r>
            <a:r>
              <a:rPr lang="en-US" sz="1400" b="1" dirty="0" smtClean="0">
                <a:solidFill>
                  <a:srgbClr val="FF0000"/>
                </a:solidFill>
              </a:rPr>
              <a:t> Full Resolution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(2211 channels)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NPP (2014-now)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9000" y="4876800"/>
            <a:ext cx="1828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Proposed for Future </a:t>
            </a:r>
          </a:p>
          <a:p>
            <a:r>
              <a:rPr lang="en-US" sz="1400" b="1" dirty="0" err="1" smtClean="0">
                <a:solidFill>
                  <a:srgbClr val="FF0000"/>
                </a:solidFill>
              </a:rPr>
              <a:t>CrIS</a:t>
            </a:r>
            <a:r>
              <a:rPr lang="en-US" sz="1400" b="1" dirty="0" smtClean="0">
                <a:solidFill>
                  <a:srgbClr val="FF0000"/>
                </a:solidFill>
              </a:rPr>
              <a:t> on JPSS/2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Match </a:t>
            </a:r>
            <a:r>
              <a:rPr lang="en-US" dirty="0" err="1" smtClean="0"/>
              <a:t>CrIS</a:t>
            </a:r>
            <a:r>
              <a:rPr lang="en-US" dirty="0" smtClean="0"/>
              <a:t> with AIRS: </a:t>
            </a:r>
            <a:br>
              <a:rPr lang="en-US" dirty="0" smtClean="0"/>
            </a:br>
            <a:r>
              <a:rPr lang="en-US" dirty="0" smtClean="0"/>
              <a:t>Focus on 25 spectral regions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51734" y="6059269"/>
            <a:ext cx="6081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-AIRS match error is less than 0.06K with consideration of 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 degraded channels.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572250" cy="499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6574536" cy="495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449305" y="3048000"/>
            <a:ext cx="1509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reality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895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wang\Documents\lwang\likun_wang\research\JPSS\Likun_CrIS_talk\CICS_Meeting_2014\plots\iasi_cris_idps.metopB.2013.2014.paper.IDPS.ADLRE..ps.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60322"/>
            <a:ext cx="7296805" cy="582147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CrIS</a:t>
            </a:r>
            <a:r>
              <a:rPr lang="en-US" dirty="0" smtClean="0"/>
              <a:t> </a:t>
            </a:r>
            <a:r>
              <a:rPr lang="en-US" i="1" dirty="0" smtClean="0"/>
              <a:t>vs.</a:t>
            </a:r>
            <a:r>
              <a:rPr lang="en-US" dirty="0" smtClean="0"/>
              <a:t> IASI/</a:t>
            </a:r>
            <a:r>
              <a:rPr lang="en-US" dirty="0" err="1" smtClean="0"/>
              <a:t>MetOp</a:t>
            </a:r>
            <a:r>
              <a:rPr lang="en-US" dirty="0" smtClean="0"/>
              <a:t>-B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15000" y="2438400"/>
            <a:ext cx="1875307" cy="369324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b="1" dirty="0" smtClean="0"/>
              <a:t>South Pole</a:t>
            </a:r>
            <a:r>
              <a:rPr lang="en-US" dirty="0" smtClean="0"/>
              <a:t> (</a:t>
            </a:r>
            <a:r>
              <a:rPr lang="en-US" b="1" dirty="0" smtClean="0"/>
              <a:t>2284)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2362200"/>
            <a:ext cx="1875307" cy="369324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b="1" dirty="0" smtClean="0"/>
              <a:t>North Pole</a:t>
            </a:r>
            <a:r>
              <a:rPr lang="en-US" dirty="0" smtClean="0"/>
              <a:t> (</a:t>
            </a:r>
            <a:r>
              <a:rPr lang="en-US" b="1" dirty="0" smtClean="0"/>
              <a:t>2020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1600" y="3886200"/>
            <a:ext cx="1507130" cy="369324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b="1" dirty="0" smtClean="0"/>
              <a:t>Bias: </a:t>
            </a:r>
            <a:r>
              <a:rPr lang="en-US" b="1" dirty="0" err="1" smtClean="0"/>
              <a:t>CrIS</a:t>
            </a:r>
            <a:r>
              <a:rPr lang="en-US" b="1" dirty="0" smtClean="0"/>
              <a:t>-IASI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5638800"/>
            <a:ext cx="1724176" cy="369324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b="1" dirty="0" smtClean="0"/>
              <a:t>STDEV: </a:t>
            </a:r>
            <a:r>
              <a:rPr lang="en-US" b="1" dirty="0" err="1" smtClean="0"/>
              <a:t>CrIS</a:t>
            </a:r>
            <a:r>
              <a:rPr lang="en-US" b="1" dirty="0" smtClean="0"/>
              <a:t>-IASI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76800" y="3886200"/>
            <a:ext cx="1507130" cy="369324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b="1" dirty="0" smtClean="0"/>
              <a:t>Bias: </a:t>
            </a:r>
            <a:r>
              <a:rPr lang="en-US" b="1" dirty="0" err="1" smtClean="0"/>
              <a:t>CrIS</a:t>
            </a:r>
            <a:r>
              <a:rPr lang="en-US" b="1" dirty="0" smtClean="0"/>
              <a:t>-IASI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76800" y="5562600"/>
            <a:ext cx="1724176" cy="369324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b="1" dirty="0" smtClean="0"/>
              <a:t>STDEV: </a:t>
            </a:r>
            <a:r>
              <a:rPr lang="en-US" b="1" dirty="0" err="1" smtClean="0"/>
              <a:t>CrIS</a:t>
            </a:r>
            <a:r>
              <a:rPr lang="en-US" b="1" dirty="0" smtClean="0"/>
              <a:t>-IASI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3406745" y="3244334"/>
            <a:ext cx="2330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applied retrospectively</a:t>
            </a:r>
          </a:p>
        </p:txBody>
      </p:sp>
    </p:spTree>
    <p:extLst>
      <p:ext uri="{BB962C8B-B14F-4D97-AF65-F5344CB8AC3E}">
        <p14:creationId xmlns:p14="http://schemas.microsoft.com/office/powerpoint/2010/main" val="379137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AIRS: Grating Spectrometer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382000" cy="513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4067175" cy="237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81600" y="6477000"/>
            <a:ext cx="195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Christ Barnet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3897868"/>
            <a:ext cx="2008499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AIRS detector Array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680924" y="6096000"/>
            <a:ext cx="3365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Launched on 2002 on NASA Aqua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IASI and </a:t>
            </a:r>
            <a:r>
              <a:rPr lang="en-US" dirty="0" err="1" smtClean="0"/>
              <a:t>CrIS</a:t>
            </a:r>
            <a:r>
              <a:rPr lang="en-US" dirty="0" smtClean="0"/>
              <a:t>: Interferometer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 descr="C:\Users\yhan\Documents\work\JPSS\CrIS_SDR\Presentations\JGR_papers\figures\optical_system_drawing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6019800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8123" y="3810000"/>
            <a:ext cx="2580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optical system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6400" y="6248400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 spectrum </a:t>
            </a:r>
            <a:endParaRPr lang="en-US" dirty="0"/>
          </a:p>
        </p:txBody>
      </p:sp>
      <p:pic>
        <p:nvPicPr>
          <p:cNvPr id="8" name="Picture 2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029200"/>
            <a:ext cx="29718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77" descr="CrIS LWIR Spec v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7526" r="6775"/>
          <a:stretch>
            <a:fillRect/>
          </a:stretch>
        </p:blipFill>
        <p:spPr bwMode="auto">
          <a:xfrm>
            <a:off x="685800" y="5105400"/>
            <a:ext cx="31485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867400" y="6324600"/>
            <a:ext cx="148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Interferogram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33319" y="5955268"/>
            <a:ext cx="1130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Fourier </a:t>
            </a:r>
          </a:p>
          <a:p>
            <a:r>
              <a:rPr lang="en-US" dirty="0" smtClean="0"/>
              <a:t>Transform</a:t>
            </a:r>
            <a:endParaRPr lang="en-US" dirty="0"/>
          </a:p>
        </p:txBody>
      </p:sp>
      <p:pic>
        <p:nvPicPr>
          <p:cNvPr id="3074" name="Picture 2" descr="http://upload.wikimedia.org/wikipedia/commons/thumb/a/a1/FTIR_Interferometer.png/374px-FTIR_Interferome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8800"/>
            <a:ext cx="2991586" cy="28956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7" name="Curved Down Arrow 16"/>
          <p:cNvSpPr/>
          <p:nvPr/>
        </p:nvSpPr>
        <p:spPr>
          <a:xfrm rot="1263389">
            <a:off x="4953000" y="1295400"/>
            <a:ext cx="2362200" cy="45720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Down Arrow 17"/>
          <p:cNvSpPr/>
          <p:nvPr/>
        </p:nvSpPr>
        <p:spPr>
          <a:xfrm rot="6619193">
            <a:off x="7520623" y="5149383"/>
            <a:ext cx="2362200" cy="45720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Down Arrow 18"/>
          <p:cNvSpPr/>
          <p:nvPr/>
        </p:nvSpPr>
        <p:spPr>
          <a:xfrm rot="10800000">
            <a:off x="3200401" y="6172200"/>
            <a:ext cx="2362200" cy="45720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4659868"/>
            <a:ext cx="223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From Yong Han, NOAA/STAR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86" y="1426037"/>
            <a:ext cx="4200505" cy="2656113"/>
          </a:xfrm>
          <a:noFill/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472542" y="2285699"/>
            <a:ext cx="5627914" cy="3339788"/>
            <a:chOff x="493" y="1307"/>
            <a:chExt cx="4702" cy="2407"/>
          </a:xfrm>
        </p:grpSpPr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1276" y="2651"/>
              <a:ext cx="3177" cy="300"/>
              <a:chOff x="1152" y="2531"/>
              <a:chExt cx="3087" cy="321"/>
            </a:xfrm>
          </p:grpSpPr>
          <p:sp>
            <p:nvSpPr>
              <p:cNvPr id="11" name="AutoShape 17"/>
              <p:cNvSpPr>
                <a:spLocks noChangeArrowheads="1"/>
              </p:cNvSpPr>
              <p:nvPr/>
            </p:nvSpPr>
            <p:spPr bwMode="auto">
              <a:xfrm flipH="1">
                <a:off x="3270" y="2545"/>
                <a:ext cx="969" cy="84"/>
              </a:xfrm>
              <a:prstGeom prst="leftArrow">
                <a:avLst>
                  <a:gd name="adj1" fmla="val 50000"/>
                  <a:gd name="adj2" fmla="val 288393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AutoShape 16"/>
              <p:cNvSpPr>
                <a:spLocks noChangeArrowheads="1"/>
              </p:cNvSpPr>
              <p:nvPr/>
            </p:nvSpPr>
            <p:spPr bwMode="auto">
              <a:xfrm>
                <a:off x="1152" y="2531"/>
                <a:ext cx="878" cy="74"/>
              </a:xfrm>
              <a:prstGeom prst="leftArrow">
                <a:avLst>
                  <a:gd name="adj1" fmla="val 50000"/>
                  <a:gd name="adj2" fmla="val 296622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Text Box 18"/>
              <p:cNvSpPr txBox="1">
                <a:spLocks noChangeArrowheads="1"/>
              </p:cNvSpPr>
              <p:nvPr/>
            </p:nvSpPr>
            <p:spPr bwMode="auto">
              <a:xfrm>
                <a:off x="1656" y="2614"/>
                <a:ext cx="1920" cy="23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400" b="1" dirty="0"/>
                  <a:t>GEOS Decontamination</a:t>
                </a:r>
              </a:p>
            </p:txBody>
          </p:sp>
        </p:grpSp>
        <p:pic>
          <p:nvPicPr>
            <p:cNvPr id="9" name="Picture 8" descr="GOES12_ch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" y="1307"/>
              <a:ext cx="4702" cy="2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 smtClean="0"/>
              <a:t>Radiances consistency of </a:t>
            </a:r>
            <a:r>
              <a:rPr lang="en-US" sz="3200" dirty="0" err="1" smtClean="0"/>
              <a:t>CrIS</a:t>
            </a:r>
            <a:r>
              <a:rPr lang="en-US" sz="3200" dirty="0" smtClean="0"/>
              <a:t>, IASI, and AIRS</a:t>
            </a:r>
            <a:br>
              <a:rPr lang="en-US" sz="3200" dirty="0" smtClean="0"/>
            </a:br>
            <a:r>
              <a:rPr lang="en-US" sz="3200" dirty="0" smtClean="0"/>
              <a:t>Inter-calibration for other instrument </a:t>
            </a:r>
            <a:endParaRPr lang="en-US" sz="3200" dirty="0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02277" y="4039521"/>
            <a:ext cx="2833352" cy="132343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l"/>
            <a:r>
              <a:rPr lang="en-US" sz="1600" b="1" dirty="0" smtClean="0"/>
              <a:t>Each Agency routinely uses </a:t>
            </a:r>
            <a:r>
              <a:rPr lang="en-US" sz="1600" b="1" dirty="0"/>
              <a:t>AIRS/IASI to assess calibration accuracy </a:t>
            </a:r>
            <a:r>
              <a:rPr lang="en-US" sz="1600" b="1" dirty="0" smtClean="0"/>
              <a:t>of  its own geostationary instruments  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" y="5678269"/>
            <a:ext cx="8632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Spectral and radiometric consistency among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AIRS and IASI is significant  for GSICS community. 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9401-5088-4364-95D2-AEB0693F40B6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4419600" y="1197114"/>
            <a:ext cx="4148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GSICS Framework:</a:t>
            </a:r>
            <a:br>
              <a:rPr lang="en-US" sz="2000" b="1" dirty="0" smtClean="0"/>
            </a:br>
            <a:r>
              <a:rPr lang="en-US" sz="2000" b="1" dirty="0" smtClean="0"/>
              <a:t>Independent Calibration Assessment </a:t>
            </a:r>
            <a:endParaRPr lang="en-US" sz="20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Hyperspectral Sounder Calibration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4343403" cy="5486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Radiometric calibration</a:t>
            </a:r>
          </a:p>
          <a:p>
            <a:pPr lvl="1"/>
            <a:r>
              <a:rPr lang="en-US" dirty="0" smtClean="0"/>
              <a:t>Calibration accuracy</a:t>
            </a:r>
          </a:p>
          <a:p>
            <a:pPr lvl="1"/>
            <a:r>
              <a:rPr lang="en-US" dirty="0" smtClean="0"/>
              <a:t>Noise </a:t>
            </a:r>
          </a:p>
          <a:p>
            <a:pPr lvl="1"/>
            <a:endParaRPr lang="en-US" dirty="0"/>
          </a:p>
          <a:p>
            <a:r>
              <a:rPr lang="en-US" dirty="0" smtClean="0"/>
              <a:t>Spectral calibration</a:t>
            </a:r>
          </a:p>
          <a:p>
            <a:pPr lvl="1"/>
            <a:r>
              <a:rPr lang="en-US" dirty="0" smtClean="0"/>
              <a:t>How does frequency shift?</a:t>
            </a:r>
          </a:p>
          <a:p>
            <a:pPr lvl="1"/>
            <a:endParaRPr lang="en-US" dirty="0"/>
          </a:p>
          <a:p>
            <a:r>
              <a:rPr lang="en-US" dirty="0" smtClean="0"/>
              <a:t>Geometric calibration</a:t>
            </a:r>
          </a:p>
          <a:p>
            <a:pPr lvl="1"/>
            <a:r>
              <a:rPr lang="en-US" dirty="0" smtClean="0"/>
              <a:t>Geolocation accuracy</a:t>
            </a:r>
          </a:p>
          <a:p>
            <a:pPr lvl="1"/>
            <a:endParaRPr lang="en-US" dirty="0"/>
          </a:p>
          <a:p>
            <a:r>
              <a:rPr lang="en-US" dirty="0" smtClean="0"/>
              <a:t>Must be well documented and monitored during the mission     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>
          <a:xfrm>
            <a:off x="4648201" y="1371600"/>
            <a:ext cx="4038601" cy="5181600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4597400" y="2141220"/>
            <a:ext cx="4470400" cy="3144520"/>
            <a:chOff x="4709108" y="1878352"/>
            <a:chExt cx="4425842" cy="3150848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5791800" y="1878352"/>
              <a:ext cx="2259508" cy="2308693"/>
              <a:chOff x="5791800" y="1878352"/>
              <a:chExt cx="2259508" cy="2308693"/>
            </a:xfrm>
          </p:grpSpPr>
          <p:sp>
            <p:nvSpPr>
              <p:cNvPr id="13" name="Oval 12"/>
              <p:cNvSpPr/>
              <p:nvPr/>
            </p:nvSpPr>
            <p:spPr bwMode="auto">
              <a:xfrm>
                <a:off x="5791800" y="1878352"/>
                <a:ext cx="2259508" cy="2308693"/>
              </a:xfrm>
              <a:prstGeom prst="ellipse">
                <a:avLst/>
              </a:prstGeom>
              <a:solidFill>
                <a:srgbClr val="7ABC32"/>
              </a:solidFill>
              <a:ln w="9525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lIns="329184" tIns="329184" rIns="329184" bIns="329184">
                <a:spAutoFit/>
              </a:bodyPr>
              <a:lstStyle/>
              <a:p>
                <a:pPr defTabSz="3135313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4" name="Text Box 389"/>
              <p:cNvSpPr txBox="1">
                <a:spLocks noChangeArrowheads="1"/>
              </p:cNvSpPr>
              <p:nvPr/>
            </p:nvSpPr>
            <p:spPr bwMode="auto">
              <a:xfrm>
                <a:off x="5869893" y="2322108"/>
                <a:ext cx="2104273" cy="3769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65183" tIns="32585" rIns="65183" bIns="32585">
                <a:spAutoFit/>
              </a:bodyPr>
              <a:lstStyle/>
              <a:p>
                <a:pPr algn="ctr" defTabSz="652463" eaLnBrk="0" hangingPunct="0">
                  <a:spcBef>
                    <a:spcPct val="50000"/>
                  </a:spcBef>
                  <a:defRPr/>
                </a:pPr>
                <a:r>
                  <a:rPr lang="en-US" sz="2000" b="1" dirty="0">
                    <a:solidFill>
                      <a:srgbClr val="FFFFFF"/>
                    </a:solidFill>
                    <a:latin typeface="Arial" pitchFamily="34" charset="0"/>
                  </a:rPr>
                  <a:t>Radiometric</a:t>
                </a:r>
              </a:p>
            </p:txBody>
          </p:sp>
        </p:grp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4709108" y="2720507"/>
              <a:ext cx="2430762" cy="2308693"/>
              <a:chOff x="4709108" y="2720507"/>
              <a:chExt cx="2430762" cy="2308693"/>
            </a:xfrm>
          </p:grpSpPr>
          <p:sp>
            <p:nvSpPr>
              <p:cNvPr id="11" name="Oval 10"/>
              <p:cNvSpPr/>
              <p:nvPr/>
            </p:nvSpPr>
            <p:spPr bwMode="auto">
              <a:xfrm>
                <a:off x="4880362" y="2720507"/>
                <a:ext cx="2259508" cy="2308693"/>
              </a:xfrm>
              <a:prstGeom prst="ellipse">
                <a:avLst/>
              </a:prstGeom>
              <a:solidFill>
                <a:srgbClr val="0079F2">
                  <a:alpha val="75686"/>
                </a:srgbClr>
              </a:solidFill>
              <a:ln w="9525" cap="flat" cmpd="sng" algn="ctr">
                <a:solidFill>
                  <a:srgbClr val="3399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lIns="329184" tIns="329184" rIns="329184" bIns="329184">
                <a:spAutoFit/>
              </a:bodyPr>
              <a:lstStyle/>
              <a:p>
                <a:pPr defTabSz="3135313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" name="Text Box 389"/>
              <p:cNvSpPr txBox="1">
                <a:spLocks noChangeArrowheads="1"/>
              </p:cNvSpPr>
              <p:nvPr/>
            </p:nvSpPr>
            <p:spPr bwMode="auto">
              <a:xfrm>
                <a:off x="4709108" y="4253093"/>
                <a:ext cx="2104271" cy="3769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65183" tIns="32585" rIns="65183" bIns="32585">
                <a:spAutoFit/>
              </a:bodyPr>
              <a:lstStyle/>
              <a:p>
                <a:pPr algn="ctr" defTabSz="652463" eaLnBrk="0" hangingPunct="0">
                  <a:spcBef>
                    <a:spcPct val="50000"/>
                  </a:spcBef>
                  <a:defRPr/>
                </a:pPr>
                <a:r>
                  <a:rPr lang="en-US" sz="2000" b="1" dirty="0">
                    <a:solidFill>
                      <a:srgbClr val="FFFFFF"/>
                    </a:solidFill>
                    <a:latin typeface="Arial" pitchFamily="34" charset="0"/>
                  </a:rPr>
                  <a:t>Spectral</a:t>
                </a:r>
              </a:p>
            </p:txBody>
          </p:sp>
        </p:grpSp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6683012" y="2720507"/>
              <a:ext cx="2451938" cy="2308693"/>
              <a:chOff x="6683012" y="2720507"/>
              <a:chExt cx="2451938" cy="2308693"/>
            </a:xfrm>
          </p:grpSpPr>
          <p:sp>
            <p:nvSpPr>
              <p:cNvPr id="9" name="Oval 8"/>
              <p:cNvSpPr/>
              <p:nvPr/>
            </p:nvSpPr>
            <p:spPr bwMode="auto">
              <a:xfrm>
                <a:off x="6683012" y="2720507"/>
                <a:ext cx="2259508" cy="2308693"/>
              </a:xfrm>
              <a:prstGeom prst="ellipse">
                <a:avLst/>
              </a:prstGeom>
              <a:solidFill>
                <a:srgbClr val="FF2525">
                  <a:alpha val="75294"/>
                </a:srgbClr>
              </a:solidFill>
              <a:ln w="9525" cap="flat" cmpd="sng" algn="ctr">
                <a:solidFill>
                  <a:srgbClr val="FF656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lIns="329184" tIns="329184" rIns="329184" bIns="329184">
                <a:spAutoFit/>
              </a:bodyPr>
              <a:lstStyle/>
              <a:p>
                <a:pPr defTabSz="3135313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0" name="Text Box 389"/>
              <p:cNvSpPr txBox="1">
                <a:spLocks noChangeArrowheads="1"/>
              </p:cNvSpPr>
              <p:nvPr/>
            </p:nvSpPr>
            <p:spPr bwMode="auto">
              <a:xfrm>
                <a:off x="7028821" y="4253093"/>
                <a:ext cx="2106129" cy="3769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65183" tIns="32585" rIns="65183" bIns="32585">
                <a:spAutoFit/>
              </a:bodyPr>
              <a:lstStyle/>
              <a:p>
                <a:pPr algn="ctr" defTabSz="652463" eaLnBrk="0" hangingPunct="0">
                  <a:spcBef>
                    <a:spcPct val="50000"/>
                  </a:spcBef>
                  <a:defRPr/>
                </a:pPr>
                <a:r>
                  <a:rPr lang="en-US" sz="2000" b="1" dirty="0">
                    <a:solidFill>
                      <a:srgbClr val="FFFFFF"/>
                    </a:solidFill>
                    <a:latin typeface="Arial" pitchFamily="34" charset="0"/>
                  </a:rPr>
                  <a:t>Spatial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004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104775"/>
            <a:ext cx="6953250" cy="762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NPP </a:t>
            </a:r>
            <a:r>
              <a:rPr lang="en-US" sz="2800" dirty="0" err="1" smtClean="0"/>
              <a:t>CrIS</a:t>
            </a:r>
            <a:r>
              <a:rPr lang="en-US" sz="2800" dirty="0" smtClean="0"/>
              <a:t> Sensor Data Record</a:t>
            </a:r>
            <a:br>
              <a:rPr lang="en-US" sz="2800" dirty="0" smtClean="0"/>
            </a:br>
            <a:r>
              <a:rPr lang="en-US" sz="2800" dirty="0" smtClean="0"/>
              <a:t> Calibration Uncertainty Specifications</a:t>
            </a:r>
            <a:endParaRPr lang="en-US" sz="2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A1C8-7C7F-4B4A-8681-997F6D03EA34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1" y="1524000"/>
          <a:ext cx="876562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643"/>
                <a:gridCol w="1002093"/>
                <a:gridCol w="586233"/>
                <a:gridCol w="907868"/>
                <a:gridCol w="626116"/>
                <a:gridCol w="636551"/>
                <a:gridCol w="1012221"/>
                <a:gridCol w="1015197"/>
                <a:gridCol w="1061420"/>
                <a:gridCol w="1325278"/>
              </a:tblGrid>
              <a:tr h="56416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Band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Spectral range (cm</a:t>
                      </a:r>
                      <a:r>
                        <a:rPr lang="en-US" sz="1200" baseline="30000" dirty="0" smtClean="0"/>
                        <a:t>-1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N. of </a:t>
                      </a:r>
                      <a:r>
                        <a:rPr lang="en-US" sz="1200" dirty="0" smtClean="0"/>
                        <a:t>chan.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Resolution (cm</a:t>
                      </a:r>
                      <a:r>
                        <a:rPr lang="en-US" sz="1200" baseline="30000" dirty="0" smtClean="0"/>
                        <a:t>-1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FORs per Scan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FOVs  per FOR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NEdN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100" baseline="0" dirty="0" smtClean="0"/>
                        <a:t>@287K</a:t>
                      </a:r>
                      <a:r>
                        <a:rPr lang="en-US" sz="1200" baseline="0" dirty="0" smtClean="0"/>
                        <a:t> BB</a:t>
                      </a:r>
                    </a:p>
                    <a:p>
                      <a:pPr algn="ctr"/>
                      <a:r>
                        <a:rPr lang="en-US" sz="1100" baseline="0" dirty="0" err="1" smtClean="0"/>
                        <a:t>mW</a:t>
                      </a:r>
                      <a:r>
                        <a:rPr lang="en-US" sz="1100" baseline="0" dirty="0" smtClean="0"/>
                        <a:t>/m</a:t>
                      </a:r>
                      <a:r>
                        <a:rPr lang="en-US" sz="1100" baseline="30000" dirty="0" smtClean="0"/>
                        <a:t>2</a:t>
                      </a:r>
                      <a:r>
                        <a:rPr lang="en-US" sz="1100" baseline="0" dirty="0" smtClean="0"/>
                        <a:t>/</a:t>
                      </a:r>
                      <a:r>
                        <a:rPr lang="en-US" sz="1100" baseline="0" dirty="0" err="1" smtClean="0"/>
                        <a:t>sr</a:t>
                      </a:r>
                      <a:r>
                        <a:rPr lang="en-US" sz="1100" baseline="0" dirty="0" smtClean="0"/>
                        <a:t>/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cm</a:t>
                      </a:r>
                      <a:r>
                        <a:rPr lang="en-US" sz="1100" baseline="30000" dirty="0" smtClean="0"/>
                        <a:t>-1</a:t>
                      </a:r>
                      <a:endParaRPr lang="en-US" sz="11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Radiometric Uncertainty</a:t>
                      </a:r>
                    </a:p>
                    <a:p>
                      <a:pPr algn="ctr"/>
                      <a:r>
                        <a:rPr lang="en-US" sz="1200" dirty="0" smtClean="0"/>
                        <a:t>@287K BB</a:t>
                      </a:r>
                    </a:p>
                    <a:p>
                      <a:pPr algn="ctr"/>
                      <a:r>
                        <a:rPr lang="en-US" sz="1200" dirty="0" smtClean="0"/>
                        <a:t>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Spectral </a:t>
                      </a:r>
                    </a:p>
                    <a:p>
                      <a:pPr algn="ctr"/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chan</a:t>
                      </a:r>
                      <a:r>
                        <a:rPr lang="en-US" sz="1200" dirty="0" smtClean="0"/>
                        <a:t> center)  uncertainty</a:t>
                      </a:r>
                    </a:p>
                    <a:p>
                      <a:pPr algn="ctr"/>
                      <a:r>
                        <a:rPr lang="en-US" sz="1200" dirty="0" err="1" smtClean="0"/>
                        <a:t>ppm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Geolocation</a:t>
                      </a:r>
                      <a:r>
                        <a:rPr lang="en-US" sz="1200" dirty="0" smtClean="0"/>
                        <a:t> uncertainty</a:t>
                      </a:r>
                    </a:p>
                    <a:p>
                      <a:pPr algn="ctr"/>
                      <a:r>
                        <a:rPr lang="en-US" sz="1200" dirty="0" smtClean="0"/>
                        <a:t>km</a:t>
                      </a:r>
                      <a:endParaRPr lang="en-US" sz="1200" dirty="0"/>
                    </a:p>
                  </a:txBody>
                  <a:tcPr/>
                </a:tc>
              </a:tr>
              <a:tr h="2542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650-1095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713</a:t>
                      </a:r>
                      <a:endParaRPr 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0.625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0.14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0.45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1.5</a:t>
                      </a:r>
                      <a:endParaRPr lang="en-US" sz="1400" b="1" dirty="0"/>
                    </a:p>
                  </a:txBody>
                  <a:tcPr/>
                </a:tc>
              </a:tr>
              <a:tr h="2542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1210-1750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433</a:t>
                      </a:r>
                      <a:endParaRPr 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 0.06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0.58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1.5</a:t>
                      </a:r>
                      <a:endParaRPr lang="en-US" sz="1400" b="1" dirty="0"/>
                    </a:p>
                  </a:txBody>
                  <a:tcPr/>
                </a:tc>
              </a:tr>
              <a:tr h="2542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2155-2550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159</a:t>
                      </a:r>
                      <a:endParaRPr 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0.007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0.77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1.5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Left Brace 12"/>
          <p:cNvSpPr/>
          <p:nvPr/>
        </p:nvSpPr>
        <p:spPr>
          <a:xfrm rot="5400000">
            <a:off x="6684992" y="-551379"/>
            <a:ext cx="288208" cy="3862549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70495" y="944571"/>
            <a:ext cx="278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SDR Calibration Uncertainty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48400" y="34290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Radiometric uncertainty specification converted to that expressed in brightness temperature </a:t>
            </a:r>
            <a:endParaRPr lang="en-US" dirty="0"/>
          </a:p>
        </p:txBody>
      </p:sp>
      <p:pic>
        <p:nvPicPr>
          <p:cNvPr id="21508" name="Picture 4" descr="D:\Home\yhan\work\JPSS\CrIS_SDR\Team_members\STAR_members\likun\radiometric_uncertain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194" y="4343400"/>
            <a:ext cx="3762806" cy="2514600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6019800" y="3352800"/>
            <a:ext cx="1" cy="457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019800" y="3810000"/>
            <a:ext cx="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-72545" y="3437425"/>
            <a:ext cx="5139845" cy="3103504"/>
            <a:chOff x="738335" y="792978"/>
            <a:chExt cx="7818068" cy="5331817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9"/>
            <a:stretch/>
          </p:blipFill>
          <p:spPr bwMode="auto">
            <a:xfrm>
              <a:off x="1138445" y="792978"/>
              <a:ext cx="7417958" cy="5331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738335" y="2997370"/>
              <a:ext cx="400110" cy="83708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defTabSz="914355"/>
              <a:r>
                <a:rPr lang="en-US" sz="1400" b="1" dirty="0" smtClean="0">
                  <a:solidFill>
                    <a:srgbClr val="000000"/>
                  </a:solidFill>
                  <a:cs typeface="Times New Roman" pitchFamily="18" charset="0"/>
                </a:rPr>
                <a:t>NEdT, </a:t>
              </a:r>
              <a:r>
                <a:rPr lang="en-US" sz="1400" b="1" baseline="30000" dirty="0" smtClean="0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r>
                <a:rPr lang="en-US" sz="1400" b="1" dirty="0" smtClean="0">
                  <a:solidFill>
                    <a:srgbClr val="000000"/>
                  </a:solidFill>
                  <a:cs typeface="Times New Roman" pitchFamily="18" charset="0"/>
                </a:rPr>
                <a:t>K</a:t>
              </a:r>
              <a:endParaRPr lang="en-US" sz="1400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0122" y="6400522"/>
            <a:ext cx="215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/>
              <a:t>Vladimir </a:t>
            </a:r>
            <a:r>
              <a:rPr lang="en-US" sz="1200" dirty="0" err="1" smtClean="0"/>
              <a:t>Zavyalov</a:t>
            </a:r>
            <a:r>
              <a:rPr lang="en-US" sz="1200" dirty="0" smtClean="0"/>
              <a:t>  of SDL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5029200" y="3276600"/>
            <a:ext cx="1" cy="457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4487906" y="3721100"/>
            <a:ext cx="54129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86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Radiometric calibration Uncertainties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3000" y="895904"/>
            <a:ext cx="6705600" cy="531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2200" y="5943600"/>
            <a:ext cx="376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Dave Tobin at Univ. of Wisconsin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92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PP_F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PP_F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22453</TotalTime>
  <Words>1126</Words>
  <Application>Microsoft Office PowerPoint</Application>
  <PresentationFormat>On-screen Show (4:3)</PresentationFormat>
  <Paragraphs>286</Paragraphs>
  <Slides>31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NPP_FOR</vt:lpstr>
      <vt:lpstr>1_NPP_FOR</vt:lpstr>
      <vt:lpstr>Equation</vt:lpstr>
      <vt:lpstr>Hyperspectral Infrared Sounder Traceability and Uncertainty    </vt:lpstr>
      <vt:lpstr>Outline </vt:lpstr>
      <vt:lpstr>Spectral Coverage of AIRS, IASI, and CrIS </vt:lpstr>
      <vt:lpstr>AIRS: Grating Spectrometer </vt:lpstr>
      <vt:lpstr>IASI and CrIS: Interferometer</vt:lpstr>
      <vt:lpstr>Radiances consistency of CrIS, IASI, and AIRS Inter-calibration for other instrument </vt:lpstr>
      <vt:lpstr>Hyperspectral Sounder Calibration</vt:lpstr>
      <vt:lpstr>NPP CrIS Sensor Data Record  Calibration Uncertainty Specifications</vt:lpstr>
      <vt:lpstr>Radiometric calibration Uncertainties</vt:lpstr>
      <vt:lpstr>On-orbit Radiometric Uncertainty (RU) for a typical clear sky scene</vt:lpstr>
      <vt:lpstr>Spectral Calibration</vt:lpstr>
      <vt:lpstr>Part II  Inter-comparison Results  </vt:lpstr>
      <vt:lpstr>Simultaneous Nadir Overpass (SNO) Between CrIS and IASI  </vt:lpstr>
      <vt:lpstr>CrIS vs. IASI-A SNO Results NOAA/STAR </vt:lpstr>
      <vt:lpstr>CrIS vs. IASI-A results    from UW</vt:lpstr>
      <vt:lpstr>IASI vs. CrIS  from CNES </vt:lpstr>
      <vt:lpstr>Scene-Dependent Bias CrIS-IASI/A </vt:lpstr>
      <vt:lpstr>Simultaneous Nadir Overpass (SNO) Between CrIS and AIRS</vt:lpstr>
      <vt:lpstr>CrIS vs. AIRS from STAR</vt:lpstr>
      <vt:lpstr>Scene-Dependent Bias</vt:lpstr>
      <vt:lpstr>AIRS vs. CrIS  from UW</vt:lpstr>
      <vt:lpstr>IASI vs. AIRS  From CNES</vt:lpstr>
      <vt:lpstr>PowerPoint Presentation</vt:lpstr>
      <vt:lpstr>Inter-comparison with SHIS from UW </vt:lpstr>
      <vt:lpstr>Conclusion </vt:lpstr>
      <vt:lpstr>Radiances consistency of CrIS, IASI, and AIRS (2)  Climate Data Records   </vt:lpstr>
      <vt:lpstr>SNOs Latitude Distribution Time Series </vt:lpstr>
      <vt:lpstr>Resample IASI to CrIS</vt:lpstr>
      <vt:lpstr>Match CrIS with AIRS:  Focus on 25 spectral regions </vt:lpstr>
      <vt:lpstr>Match CrIS with AIRS:  Focus on 25 spectral regions </vt:lpstr>
      <vt:lpstr>CrIS vs. IASI/MetOp-B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 of CrIS Geolocation Accuracy using VIIRS data</dc:title>
  <dc:creator>Likun Wang</dc:creator>
  <cp:lastModifiedBy>Likun</cp:lastModifiedBy>
  <cp:revision>1972</cp:revision>
  <dcterms:created xsi:type="dcterms:W3CDTF">2006-08-16T00:00:00Z</dcterms:created>
  <dcterms:modified xsi:type="dcterms:W3CDTF">2016-03-02T05:04:26Z</dcterms:modified>
</cp:coreProperties>
</file>