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1"/>
  </p:handoutMasterIdLst>
  <p:sldIdLst>
    <p:sldId id="256" r:id="rId2"/>
    <p:sldId id="274" r:id="rId3"/>
    <p:sldId id="275" r:id="rId4"/>
    <p:sldId id="269" r:id="rId5"/>
    <p:sldId id="261" r:id="rId6"/>
    <p:sldId id="277" r:id="rId7"/>
    <p:sldId id="276" r:id="rId8"/>
    <p:sldId id="282" r:id="rId9"/>
    <p:sldId id="280" r:id="rId10"/>
    <p:sldId id="272" r:id="rId11"/>
    <p:sldId id="257" r:id="rId12"/>
    <p:sldId id="260" r:id="rId13"/>
    <p:sldId id="259" r:id="rId14"/>
    <p:sldId id="258" r:id="rId15"/>
    <p:sldId id="271" r:id="rId16"/>
    <p:sldId id="263" r:id="rId17"/>
    <p:sldId id="273" r:id="rId18"/>
    <p:sldId id="278" r:id="rId19"/>
    <p:sldId id="279" r:id="rId20"/>
  </p:sldIdLst>
  <p:sldSz cx="9144000" cy="6858000" type="screen4x3"/>
  <p:notesSz cx="6946900" cy="9220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CC"/>
    <a:srgbClr val="CC0099"/>
    <a:srgbClr val="99CC00"/>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4" y="5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0375"/>
          </a:xfrm>
          <a:prstGeom prst="rect">
            <a:avLst/>
          </a:prstGeom>
        </p:spPr>
        <p:txBody>
          <a:bodyPr vert="horz" lIns="92382" tIns="46191" rIns="92382" bIns="46191"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35413" y="0"/>
            <a:ext cx="3009900" cy="460375"/>
          </a:xfrm>
          <a:prstGeom prst="rect">
            <a:avLst/>
          </a:prstGeom>
        </p:spPr>
        <p:txBody>
          <a:bodyPr vert="horz" lIns="92382" tIns="46191" rIns="92382" bIns="46191" rtlCol="0"/>
          <a:lstStyle>
            <a:lvl1pPr algn="r" eaLnBrk="1" hangingPunct="1">
              <a:defRPr sz="1200">
                <a:latin typeface="Arial" charset="0"/>
                <a:cs typeface="Arial" charset="0"/>
              </a:defRPr>
            </a:lvl1pPr>
          </a:lstStyle>
          <a:p>
            <a:pPr>
              <a:defRPr/>
            </a:pPr>
            <a:fld id="{447995E0-0989-41BF-8001-3D6C6C45339B}" type="datetimeFigureOut">
              <a:rPr lang="en-US"/>
              <a:pPr>
                <a:defRPr/>
              </a:pPr>
              <a:t>3/1/2016</a:t>
            </a:fld>
            <a:endParaRPr lang="en-US"/>
          </a:p>
        </p:txBody>
      </p:sp>
      <p:sp>
        <p:nvSpPr>
          <p:cNvPr id="4" name="Footer Placeholder 3"/>
          <p:cNvSpPr>
            <a:spLocks noGrp="1"/>
          </p:cNvSpPr>
          <p:nvPr>
            <p:ph type="ftr" sz="quarter" idx="2"/>
          </p:nvPr>
        </p:nvSpPr>
        <p:spPr>
          <a:xfrm>
            <a:off x="0" y="8758238"/>
            <a:ext cx="3009900" cy="460375"/>
          </a:xfrm>
          <a:prstGeom prst="rect">
            <a:avLst/>
          </a:prstGeom>
        </p:spPr>
        <p:txBody>
          <a:bodyPr vert="horz" lIns="92382" tIns="46191" rIns="92382" bIns="46191"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35413" y="8758238"/>
            <a:ext cx="3009900" cy="460375"/>
          </a:xfrm>
          <a:prstGeom prst="rect">
            <a:avLst/>
          </a:prstGeom>
        </p:spPr>
        <p:txBody>
          <a:bodyPr vert="horz" wrap="square" lIns="92382" tIns="46191" rIns="92382" bIns="46191" numCol="1" anchor="b" anchorCtr="0" compatLnSpc="1">
            <a:prstTxWarp prst="textNoShape">
              <a:avLst/>
            </a:prstTxWarp>
          </a:bodyPr>
          <a:lstStyle>
            <a:lvl1pPr algn="r" eaLnBrk="1" hangingPunct="1">
              <a:defRPr sz="1200"/>
            </a:lvl1pPr>
          </a:lstStyle>
          <a:p>
            <a:pPr>
              <a:defRPr/>
            </a:pPr>
            <a:fld id="{735BF8F2-BEAF-4201-9ECE-00D61673B27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182563" y="182563"/>
            <a:ext cx="8778875" cy="6492875"/>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p:cNvCxnSpPr/>
          <p:nvPr/>
        </p:nvCxnSpPr>
        <p:spPr>
          <a:xfrm>
            <a:off x="1484313" y="3733800"/>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solidFill>
                  <a:srgbClr val="FFFFFF"/>
                </a:solidFill>
              </a:defRPr>
            </a:lvl1pPr>
          </a:lstStyle>
          <a:p>
            <a:pPr>
              <a:defRPr/>
            </a:pPr>
            <a:fld id="{D47F8963-C868-467C-8AE2-8FC702566A4F}" type="datetimeFigureOut">
              <a:rPr lang="en-US"/>
              <a:pPr>
                <a:defRPr/>
              </a:pPr>
              <a:t>3/1/2016</a:t>
            </a:fld>
            <a:endParaRPr lang="en-US"/>
          </a:p>
        </p:txBody>
      </p:sp>
      <p:sp>
        <p:nvSpPr>
          <p:cNvPr id="7"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pPr>
              <a:defRPr/>
            </a:pPr>
            <a:fld id="{2D08F714-CE3A-4671-BEF8-096E9EAA04B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EAED2EA-4F0F-4B2B-A582-4F6CB3F52A97}" type="datetimeFigureOut">
              <a:rPr lang="en-US"/>
              <a:pPr>
                <a:defRPr/>
              </a:pPr>
              <a:t>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CE6008-BD18-4063-81B1-6CBA7B8B03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D8D3C82-9420-4A8C-B9FC-C00404B111FA}" type="datetimeFigureOut">
              <a:rPr lang="en-US"/>
              <a:pPr>
                <a:defRPr/>
              </a:pPr>
              <a:t>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D21DB9-780F-45C6-A73B-EA3C3EF174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A47DC03-98EC-4B2C-8551-B6D01155C7E8}" type="datetimeFigureOut">
              <a:rPr lang="en-US"/>
              <a:pPr>
                <a:defRPr/>
              </a:pPr>
              <a:t>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22FD28-8717-465B-BB2B-3856529D49F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485900" y="4021138"/>
            <a:ext cx="6172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90A141-3155-45EE-AC66-30D61DD0B93B}" type="datetimeFigureOut">
              <a:rPr lang="en-US"/>
              <a:pPr>
                <a:defRPr/>
              </a:pPr>
              <a:t>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C64EE3-5DB3-475E-A930-981C56447A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6A99DB1-3031-4D96-B1AB-95176F196E8E}" type="datetimeFigureOut">
              <a:rPr lang="en-US"/>
              <a:pPr>
                <a:defRPr/>
              </a:pPr>
              <a:t>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6C8AC1-232E-48BF-B932-609A5CA69B4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2FB7A27-5F4C-4DC2-BC39-549BDFDDFD5F}" type="datetimeFigureOut">
              <a:rPr lang="en-US"/>
              <a:pPr>
                <a:defRPr/>
              </a:pPr>
              <a:t>3/1/2016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3511C97-ACD2-4A01-A42D-6FCD524BF2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827BAFB-399B-4FE3-866C-E69CDFE2F3CE}" type="datetimeFigureOut">
              <a:rPr lang="en-US"/>
              <a:pPr>
                <a:defRPr/>
              </a:pPr>
              <a:t>3/1/2016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4C169E-95B4-4989-BD6B-DCCAE2C4B4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B26B16-40CC-4F84-8CC0-ADC24BF75E91}" type="datetimeFigureOut">
              <a:rPr lang="en-US"/>
              <a:pPr>
                <a:defRPr/>
              </a:pPr>
              <a:t>3/1/2016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DD4E59-8E3A-4778-8B8E-0871EE4497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6309D4-0436-46D0-B1EA-C67238CE293C}" type="datetimeFigureOut">
              <a:rPr lang="en-US"/>
              <a:pPr>
                <a:defRPr/>
              </a:pPr>
              <a:t>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8743E-4A78-400A-B5B3-D97F758278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rtlCol="0">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617346-2D94-4759-A62B-A9C6C2FF8349}" type="datetimeFigureOut">
              <a:rPr lang="en-US"/>
              <a:pPr>
                <a:defRPr/>
              </a:pPr>
              <a:t>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65B754-A319-4A68-868B-C290B46C12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563" y="182563"/>
            <a:ext cx="8778875" cy="64928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051" name="Title Placeholder 1"/>
          <p:cNvSpPr>
            <a:spLocks noGrp="1"/>
          </p:cNvSpPr>
          <p:nvPr>
            <p:ph type="title"/>
          </p:nvPr>
        </p:nvSpPr>
        <p:spPr bwMode="auto">
          <a:xfrm>
            <a:off x="857250" y="609600"/>
            <a:ext cx="7407275" cy="1355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857250" y="2057400"/>
            <a:ext cx="74041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57250" y="6224588"/>
            <a:ext cx="1746250" cy="365125"/>
          </a:xfrm>
          <a:prstGeom prst="rect">
            <a:avLst/>
          </a:prstGeom>
        </p:spPr>
        <p:txBody>
          <a:bodyPr vert="horz" lIns="91440" tIns="45720" rIns="91440" bIns="45720" rtlCol="0" anchor="ctr"/>
          <a:lstStyle>
            <a:lvl1pPr algn="l" eaLnBrk="1" hangingPunct="1">
              <a:defRPr sz="1000">
                <a:solidFill>
                  <a:schemeClr val="accent1"/>
                </a:solidFill>
                <a:latin typeface="Arial" panose="020B0604020202020204" pitchFamily="34" charset="0"/>
                <a:cs typeface="Arial" panose="020B0604020202020204" pitchFamily="34" charset="0"/>
              </a:defRPr>
            </a:lvl1pPr>
          </a:lstStyle>
          <a:p>
            <a:pPr>
              <a:defRPr/>
            </a:pPr>
            <a:fld id="{23A5F7B2-2DDC-4EF3-99A0-8FCAAB1774D7}" type="datetimeFigureOut">
              <a:rPr lang="en-US"/>
              <a:pPr>
                <a:defRPr/>
              </a:pPr>
              <a:t>3/1/2016</a:t>
            </a:fld>
            <a:endParaRPr lang="en-US"/>
          </a:p>
        </p:txBody>
      </p:sp>
      <p:sp>
        <p:nvSpPr>
          <p:cNvPr id="5" name="Footer Placeholder 4"/>
          <p:cNvSpPr>
            <a:spLocks noGrp="1"/>
          </p:cNvSpPr>
          <p:nvPr>
            <p:ph type="ftr" sz="quarter" idx="3"/>
          </p:nvPr>
        </p:nvSpPr>
        <p:spPr>
          <a:xfrm>
            <a:off x="2962275" y="6224588"/>
            <a:ext cx="3538538" cy="365125"/>
          </a:xfrm>
          <a:prstGeom prst="rect">
            <a:avLst/>
          </a:prstGeom>
        </p:spPr>
        <p:txBody>
          <a:bodyPr vert="horz" lIns="91440" tIns="45720" rIns="91440" bIns="45720" rtlCol="0" anchor="ctr"/>
          <a:lstStyle>
            <a:lvl1pPr algn="ctr" eaLnBrk="1" hangingPunct="1">
              <a:defRPr sz="1000">
                <a:solidFill>
                  <a:schemeClr val="accent1"/>
                </a:solidFill>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6997700" y="6224588"/>
            <a:ext cx="12795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accent1"/>
                </a:solidFill>
              </a:defRPr>
            </a:lvl1pPr>
          </a:lstStyle>
          <a:p>
            <a:pPr>
              <a:defRPr/>
            </a:pPr>
            <a:fld id="{A022FD1A-DC5A-4779-8805-BC2E5A29C8A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9" r:id="rId1"/>
    <p:sldLayoutId id="2147483850" r:id="rId2"/>
    <p:sldLayoutId id="214748386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itchFamily="34" charset="0"/>
        </a:defRPr>
      </a:lvl5pPr>
      <a:lvl6pPr marL="457200" algn="l" defTabSz="685800" rtl="0" fontAlgn="base">
        <a:lnSpc>
          <a:spcPct val="90000"/>
        </a:lnSpc>
        <a:spcBef>
          <a:spcPct val="0"/>
        </a:spcBef>
        <a:spcAft>
          <a:spcPct val="0"/>
        </a:spcAft>
        <a:defRPr sz="4000">
          <a:solidFill>
            <a:schemeClr val="accent1"/>
          </a:solidFill>
          <a:latin typeface="Corbel" pitchFamily="34" charset="0"/>
        </a:defRPr>
      </a:lvl6pPr>
      <a:lvl7pPr marL="914400" algn="l" defTabSz="685800" rtl="0" fontAlgn="base">
        <a:lnSpc>
          <a:spcPct val="90000"/>
        </a:lnSpc>
        <a:spcBef>
          <a:spcPct val="0"/>
        </a:spcBef>
        <a:spcAft>
          <a:spcPct val="0"/>
        </a:spcAft>
        <a:defRPr sz="4000">
          <a:solidFill>
            <a:schemeClr val="accent1"/>
          </a:solidFill>
          <a:latin typeface="Corbel" pitchFamily="34" charset="0"/>
        </a:defRPr>
      </a:lvl7pPr>
      <a:lvl8pPr marL="1371600" algn="l" defTabSz="685800" rtl="0" fontAlgn="base">
        <a:lnSpc>
          <a:spcPct val="90000"/>
        </a:lnSpc>
        <a:spcBef>
          <a:spcPct val="0"/>
        </a:spcBef>
        <a:spcAft>
          <a:spcPct val="0"/>
        </a:spcAft>
        <a:defRPr sz="4000">
          <a:solidFill>
            <a:schemeClr val="accent1"/>
          </a:solidFill>
          <a:latin typeface="Corbel" pitchFamily="34" charset="0"/>
        </a:defRPr>
      </a:lvl8pPr>
      <a:lvl9pPr marL="1828800" algn="l" defTabSz="685800" rtl="0" fontAlgn="base">
        <a:lnSpc>
          <a:spcPct val="90000"/>
        </a:lnSpc>
        <a:spcBef>
          <a:spcPct val="0"/>
        </a:spcBef>
        <a:spcAft>
          <a:spcPct val="0"/>
        </a:spcAft>
        <a:defRPr sz="4000">
          <a:solidFill>
            <a:schemeClr val="accent1"/>
          </a:solidFill>
          <a:latin typeface="Corbel" pitchFamily="34" charset="0"/>
        </a:defRPr>
      </a:lvl9pPr>
    </p:titleStyle>
    <p:bodyStyle>
      <a:lvl1pPr marL="171450" indent="-136525" algn="l" defTabSz="685800" rtl="0" eaLnBrk="0" fontAlgn="base" hangingPunct="0">
        <a:lnSpc>
          <a:spcPct val="90000"/>
        </a:lnSpc>
        <a:spcBef>
          <a:spcPts val="1000"/>
        </a:spcBef>
        <a:spcAft>
          <a:spcPct val="0"/>
        </a:spcAft>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6525" algn="l" defTabSz="685800" rtl="0" eaLnBrk="0" fontAlgn="base" hangingPunct="0">
        <a:lnSpc>
          <a:spcPct val="90000"/>
        </a:lnSpc>
        <a:spcBef>
          <a:spcPts val="150"/>
        </a:spcBef>
        <a:spcAft>
          <a:spcPts val="300"/>
        </a:spcAft>
        <a:buClr>
          <a:schemeClr val="accent1"/>
        </a:buClr>
        <a:buSzPct val="80000"/>
        <a:buFont typeface="Corbel" pitchFamily="34" charset="0"/>
        <a:buChar char="•"/>
        <a:defRPr kern="1200">
          <a:solidFill>
            <a:schemeClr val="accent1"/>
          </a:solidFill>
          <a:latin typeface="+mn-lt"/>
          <a:ea typeface="+mn-ea"/>
          <a:cs typeface="+mn-cs"/>
        </a:defRPr>
      </a:lvl2pPr>
      <a:lvl3pPr marL="547688" indent="-136525" algn="l" defTabSz="685800" rtl="0" eaLnBrk="0" fontAlgn="base" hangingPunct="0">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063" indent="-136525" algn="l" defTabSz="685800" rtl="0" eaLnBrk="0" fontAlgn="base" hangingPunct="0">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19163" indent="-136525" algn="l" defTabSz="685800" rtl="0" eaLnBrk="0" fontAlgn="base" hangingPunct="0">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914400" y="533400"/>
            <a:ext cx="7475538" cy="2925763"/>
          </a:xfrm>
        </p:spPr>
        <p:txBody>
          <a:bodyPr rtlCol="0">
            <a:normAutofit fontScale="90000"/>
          </a:bodyPr>
          <a:lstStyle/>
          <a:p>
            <a:pPr eaLnBrk="1" fontAlgn="auto" hangingPunct="1">
              <a:spcAft>
                <a:spcPts val="0"/>
              </a:spcAft>
              <a:defRPr/>
            </a:pPr>
            <a:r>
              <a:rPr lang="en-US" dirty="0" smtClean="0"/>
              <a:t>SRF Retrieval Using VIIRS/AIRS/IASI radiances</a:t>
            </a:r>
            <a:br>
              <a:rPr lang="en-US" dirty="0" smtClean="0"/>
            </a:br>
            <a:endParaRPr lang="en-US" dirty="0" smtClean="0"/>
          </a:p>
        </p:txBody>
      </p:sp>
      <p:sp>
        <p:nvSpPr>
          <p:cNvPr id="4" name="Title 1"/>
          <p:cNvSpPr txBox="1">
            <a:spLocks/>
          </p:cNvSpPr>
          <p:nvPr/>
        </p:nvSpPr>
        <p:spPr bwMode="auto">
          <a:xfrm>
            <a:off x="5562600" y="5334000"/>
            <a:ext cx="3276600" cy="914400"/>
          </a:xfrm>
          <a:prstGeom prst="rect">
            <a:avLst/>
          </a:prstGeom>
          <a:noFill/>
          <a:ln w="9525">
            <a:noFill/>
            <a:miter lim="800000"/>
            <a:headEnd/>
            <a:tailEnd/>
          </a:ln>
        </p:spPr>
        <p:txBody>
          <a:bodyPr anchor="b">
            <a:normAutofit fontScale="37500" lnSpcReduction="20000"/>
          </a:bodyPr>
          <a:lstStyle/>
          <a:p>
            <a:pPr algn="ctr" defTabSz="685800" eaLnBrk="1" fontAlgn="auto" hangingPunct="1">
              <a:lnSpc>
                <a:spcPct val="85000"/>
              </a:lnSpc>
              <a:spcAft>
                <a:spcPts val="0"/>
              </a:spcAft>
              <a:defRPr/>
            </a:pPr>
            <a:r>
              <a:rPr lang="en-US" sz="6000" b="1" u="sng" cap="all" dirty="0" err="1">
                <a:solidFill>
                  <a:schemeClr val="accent1">
                    <a:lumMod val="50000"/>
                  </a:schemeClr>
                </a:solidFill>
                <a:latin typeface="+mj-lt"/>
                <a:ea typeface="+mj-ea"/>
                <a:cs typeface="+mj-cs"/>
              </a:rPr>
              <a:t>MaNIK</a:t>
            </a:r>
            <a:r>
              <a:rPr lang="en-US" sz="6000" b="1" u="sng" cap="all" dirty="0">
                <a:solidFill>
                  <a:schemeClr val="accent1">
                    <a:lumMod val="50000"/>
                  </a:schemeClr>
                </a:solidFill>
                <a:latin typeface="+mj-lt"/>
                <a:ea typeface="+mj-ea"/>
                <a:cs typeface="+mj-cs"/>
              </a:rPr>
              <a:t>  BALI</a:t>
            </a:r>
          </a:p>
          <a:p>
            <a:pPr algn="ctr" defTabSz="685800" eaLnBrk="1" fontAlgn="auto" hangingPunct="1">
              <a:lnSpc>
                <a:spcPct val="85000"/>
              </a:lnSpc>
              <a:spcAft>
                <a:spcPts val="0"/>
              </a:spcAft>
              <a:defRPr/>
            </a:pPr>
            <a:r>
              <a:rPr lang="en-US" sz="6000" b="1" u="sng" cap="all" dirty="0">
                <a:solidFill>
                  <a:schemeClr val="accent1">
                    <a:lumMod val="50000"/>
                  </a:schemeClr>
                </a:solidFill>
                <a:latin typeface="+mj-lt"/>
                <a:ea typeface="+mj-ea"/>
                <a:cs typeface="+mj-cs"/>
              </a:rPr>
              <a:t>NOAA/NESDIS/STAR</a:t>
            </a:r>
            <a:br>
              <a:rPr lang="en-US" sz="6000" b="1" u="sng" cap="all" dirty="0">
                <a:solidFill>
                  <a:schemeClr val="accent1">
                    <a:lumMod val="50000"/>
                  </a:schemeClr>
                </a:solidFill>
                <a:latin typeface="+mj-lt"/>
                <a:ea typeface="+mj-ea"/>
                <a:cs typeface="+mj-cs"/>
              </a:rPr>
            </a:br>
            <a:endParaRPr lang="en-US" sz="6000" b="1" u="sng" cap="all" dirty="0">
              <a:solidFill>
                <a:schemeClr val="accent1">
                  <a:lumMod val="50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43000" y="2057400"/>
            <a:ext cx="7239000" cy="1981200"/>
          </a:xfrm>
        </p:spPr>
        <p:txBody>
          <a:bodyPr/>
          <a:lstStyle/>
          <a:p>
            <a:pPr algn="ctr" eaLnBrk="1" hangingPunct="1"/>
            <a:r>
              <a:rPr lang="en-US" sz="6000" smtClean="0"/>
              <a:t>Sensitivity of method to shifts and leaks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4338" name="Content Placeholder 5" descr="atsr_srf_with_leak.gif"/>
          <p:cNvPicPr>
            <a:picLocks noGrp="1" noChangeAspect="1"/>
          </p:cNvPicPr>
          <p:nvPr>
            <p:ph idx="1"/>
          </p:nvPr>
        </p:nvPicPr>
        <p:blipFill>
          <a:blip r:embed="rId2" cstate="print"/>
          <a:srcRect/>
          <a:stretch>
            <a:fillRect/>
          </a:stretch>
        </p:blipFill>
        <p:spPr>
          <a:xfrm>
            <a:off x="244475" y="242888"/>
            <a:ext cx="4068763" cy="2609850"/>
          </a:xfrm>
        </p:spPr>
      </p:pic>
      <p:pic>
        <p:nvPicPr>
          <p:cNvPr id="14339" name="Picture 6" descr="sim11micron.gif"/>
          <p:cNvPicPr>
            <a:picLocks noChangeAspect="1"/>
          </p:cNvPicPr>
          <p:nvPr/>
        </p:nvPicPr>
        <p:blipFill>
          <a:blip r:embed="rId3" cstate="print"/>
          <a:srcRect/>
          <a:stretch>
            <a:fillRect/>
          </a:stretch>
        </p:blipFill>
        <p:spPr bwMode="auto">
          <a:xfrm>
            <a:off x="4313238" y="3394075"/>
            <a:ext cx="4572000" cy="3200400"/>
          </a:xfrm>
          <a:prstGeom prst="rect">
            <a:avLst/>
          </a:prstGeom>
          <a:noFill/>
          <a:ln w="9525">
            <a:noFill/>
            <a:miter lim="800000"/>
            <a:headEnd/>
            <a:tailEnd/>
          </a:ln>
        </p:spPr>
      </p:pic>
      <p:sp>
        <p:nvSpPr>
          <p:cNvPr id="14340" name="TextBox 7"/>
          <p:cNvSpPr txBox="1">
            <a:spLocks noChangeArrowheads="1"/>
          </p:cNvSpPr>
          <p:nvPr/>
        </p:nvSpPr>
        <p:spPr bwMode="auto">
          <a:xfrm>
            <a:off x="533400" y="3124200"/>
            <a:ext cx="3429000" cy="923925"/>
          </a:xfrm>
          <a:prstGeom prst="rect">
            <a:avLst/>
          </a:prstGeom>
          <a:noFill/>
          <a:ln w="9525">
            <a:noFill/>
            <a:miter lim="800000"/>
            <a:headEnd/>
            <a:tailEnd/>
          </a:ln>
        </p:spPr>
        <p:txBody>
          <a:bodyPr>
            <a:spAutoFit/>
          </a:bodyPr>
          <a:lstStyle/>
          <a:p>
            <a:pPr eaLnBrk="1" hangingPunct="1">
              <a:lnSpc>
                <a:spcPct val="150000"/>
              </a:lnSpc>
            </a:pPr>
            <a:r>
              <a:rPr lang="en-US" b="1">
                <a:solidFill>
                  <a:srgbClr val="FF0000"/>
                </a:solidFill>
                <a:latin typeface="Calibri" pitchFamily="34" charset="0"/>
              </a:rPr>
              <a:t>Imagine there is a leak in the ATSR SRF and it looks like above</a:t>
            </a:r>
          </a:p>
        </p:txBody>
      </p:sp>
      <p:sp>
        <p:nvSpPr>
          <p:cNvPr id="9" name="Down Arrow 8"/>
          <p:cNvSpPr/>
          <p:nvPr/>
        </p:nvSpPr>
        <p:spPr>
          <a:xfrm rot="10800000">
            <a:off x="1676400" y="2667000"/>
            <a:ext cx="381000" cy="419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Down Arrow 9"/>
          <p:cNvSpPr/>
          <p:nvPr/>
        </p:nvSpPr>
        <p:spPr>
          <a:xfrm rot="16200000">
            <a:off x="3086100" y="4914900"/>
            <a:ext cx="3810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43" name="TextBox 11"/>
          <p:cNvSpPr txBox="1">
            <a:spLocks noChangeArrowheads="1"/>
          </p:cNvSpPr>
          <p:nvPr/>
        </p:nvSpPr>
        <p:spPr bwMode="auto">
          <a:xfrm>
            <a:off x="204788" y="4814888"/>
            <a:ext cx="3857625" cy="923925"/>
          </a:xfrm>
          <a:prstGeom prst="rect">
            <a:avLst/>
          </a:prstGeom>
          <a:noFill/>
          <a:ln w="9525">
            <a:noFill/>
            <a:miter lim="800000"/>
            <a:headEnd/>
            <a:tailEnd/>
          </a:ln>
        </p:spPr>
        <p:txBody>
          <a:bodyPr>
            <a:spAutoFit/>
          </a:bodyPr>
          <a:lstStyle/>
          <a:p>
            <a:pPr eaLnBrk="1" hangingPunct="1">
              <a:lnSpc>
                <a:spcPct val="150000"/>
              </a:lnSpc>
            </a:pPr>
            <a:r>
              <a:rPr lang="en-US" b="1">
                <a:solidFill>
                  <a:srgbClr val="FF0000"/>
                </a:solidFill>
                <a:latin typeface="Calibri" pitchFamily="34" charset="0"/>
              </a:rPr>
              <a:t>Retrieved SRF using our method.</a:t>
            </a:r>
          </a:p>
          <a:p>
            <a:pPr eaLnBrk="1" hangingPunct="1">
              <a:lnSpc>
                <a:spcPct val="150000"/>
              </a:lnSpc>
            </a:pPr>
            <a:r>
              <a:rPr lang="en-US" b="1">
                <a:solidFill>
                  <a:srgbClr val="FF0000"/>
                </a:solidFill>
                <a:latin typeface="Calibri" pitchFamily="34" charset="0"/>
              </a:rPr>
              <a:t>Leak is clearly simulated.</a:t>
            </a:r>
          </a:p>
        </p:txBody>
      </p:sp>
      <p:pic>
        <p:nvPicPr>
          <p:cNvPr id="14344" name="Picture 12" descr="leak_impact.gif"/>
          <p:cNvPicPr>
            <a:picLocks noChangeAspect="1"/>
          </p:cNvPicPr>
          <p:nvPr/>
        </p:nvPicPr>
        <p:blipFill>
          <a:blip r:embed="rId4" cstate="print"/>
          <a:srcRect/>
          <a:stretch>
            <a:fillRect/>
          </a:stretch>
        </p:blipFill>
        <p:spPr bwMode="auto">
          <a:xfrm>
            <a:off x="5224463" y="284163"/>
            <a:ext cx="3733800" cy="2682875"/>
          </a:xfrm>
          <a:prstGeom prst="rect">
            <a:avLst/>
          </a:prstGeom>
          <a:noFill/>
          <a:ln w="9525">
            <a:noFill/>
            <a:miter lim="800000"/>
            <a:headEnd/>
            <a:tailEnd/>
          </a:ln>
        </p:spPr>
      </p:pic>
      <p:sp>
        <p:nvSpPr>
          <p:cNvPr id="14" name="Down Arrow 13"/>
          <p:cNvSpPr/>
          <p:nvPr/>
        </p:nvSpPr>
        <p:spPr>
          <a:xfrm rot="16200000">
            <a:off x="4579144" y="1189832"/>
            <a:ext cx="381000" cy="735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46" name="TextBox 14"/>
          <p:cNvSpPr txBox="1">
            <a:spLocks noChangeArrowheads="1"/>
          </p:cNvSpPr>
          <p:nvPr/>
        </p:nvSpPr>
        <p:spPr bwMode="auto">
          <a:xfrm>
            <a:off x="4313238" y="1905000"/>
            <a:ext cx="911225" cy="954088"/>
          </a:xfrm>
          <a:prstGeom prst="rect">
            <a:avLst/>
          </a:prstGeom>
          <a:noFill/>
          <a:ln w="9525">
            <a:noFill/>
            <a:miter lim="800000"/>
            <a:headEnd/>
            <a:tailEnd/>
          </a:ln>
        </p:spPr>
        <p:txBody>
          <a:bodyPr>
            <a:spAutoFit/>
          </a:bodyPr>
          <a:lstStyle/>
          <a:p>
            <a:pPr algn="ctr" eaLnBrk="1" hangingPunct="1"/>
            <a:r>
              <a:rPr lang="en-US" sz="1400" b="1">
                <a:solidFill>
                  <a:srgbClr val="FF0000"/>
                </a:solidFill>
                <a:latin typeface="Calibri" pitchFamily="34" charset="0"/>
              </a:rPr>
              <a:t>This leak gives the Red Curve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685800" y="2133600"/>
            <a:ext cx="8077200" cy="1371600"/>
          </a:xfrm>
        </p:spPr>
        <p:txBody>
          <a:bodyPr/>
          <a:lstStyle/>
          <a:p>
            <a:pPr eaLnBrk="1" hangingPunct="1">
              <a:buFont typeface="Arial" charset="0"/>
              <a:buNone/>
            </a:pPr>
            <a:r>
              <a:rPr lang="en-US" sz="6000" smtClean="0"/>
              <a:t>Added a Shift of +4 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tsr_srf+4total.gif"/>
          <p:cNvPicPr>
            <a:picLocks noChangeAspect="1"/>
          </p:cNvPicPr>
          <p:nvPr/>
        </p:nvPicPr>
        <p:blipFill>
          <a:blip r:embed="rId2" cstate="print"/>
          <a:srcRect/>
          <a:stretch>
            <a:fillRect/>
          </a:stretch>
        </p:blipFill>
        <p:spPr bwMode="auto">
          <a:xfrm>
            <a:off x="228600" y="223838"/>
            <a:ext cx="4800600" cy="3429000"/>
          </a:xfrm>
          <a:prstGeom prst="rect">
            <a:avLst/>
          </a:prstGeom>
          <a:noFill/>
          <a:ln w="9525">
            <a:noFill/>
            <a:miter lim="800000"/>
            <a:headEnd/>
            <a:tailEnd/>
          </a:ln>
        </p:spPr>
      </p:pic>
      <p:pic>
        <p:nvPicPr>
          <p:cNvPr id="16387" name="Content Placeholder 3" descr="atsr_srf_with_shift+4.gif"/>
          <p:cNvPicPr>
            <a:picLocks noChangeAspect="1"/>
          </p:cNvPicPr>
          <p:nvPr/>
        </p:nvPicPr>
        <p:blipFill>
          <a:blip r:embed="rId3" cstate="print"/>
          <a:srcRect/>
          <a:stretch>
            <a:fillRect/>
          </a:stretch>
        </p:blipFill>
        <p:spPr bwMode="auto">
          <a:xfrm>
            <a:off x="4648200" y="3200400"/>
            <a:ext cx="4343400" cy="3475038"/>
          </a:xfrm>
          <a:prstGeom prst="rect">
            <a:avLst/>
          </a:prstGeom>
          <a:noFill/>
          <a:ln w="9525">
            <a:noFill/>
            <a:miter lim="800000"/>
            <a:headEnd/>
            <a:tailEnd/>
          </a:ln>
        </p:spPr>
      </p:pic>
      <p:sp>
        <p:nvSpPr>
          <p:cNvPr id="16388" name="TextBox 7"/>
          <p:cNvSpPr txBox="1">
            <a:spLocks noChangeArrowheads="1"/>
          </p:cNvSpPr>
          <p:nvPr/>
        </p:nvSpPr>
        <p:spPr bwMode="auto">
          <a:xfrm>
            <a:off x="5943600" y="858838"/>
            <a:ext cx="3048000" cy="1711325"/>
          </a:xfrm>
          <a:prstGeom prst="rect">
            <a:avLst/>
          </a:prstGeom>
          <a:noFill/>
          <a:ln w="9525">
            <a:noFill/>
            <a:miter lim="800000"/>
            <a:headEnd/>
            <a:tailEnd/>
          </a:ln>
        </p:spPr>
        <p:txBody>
          <a:bodyPr>
            <a:spAutoFit/>
          </a:bodyPr>
          <a:lstStyle/>
          <a:p>
            <a:pPr eaLnBrk="1" hangingPunct="1">
              <a:lnSpc>
                <a:spcPct val="150000"/>
              </a:lnSpc>
            </a:pPr>
            <a:r>
              <a:rPr lang="en-US" b="1">
                <a:solidFill>
                  <a:srgbClr val="FF0000"/>
                </a:solidFill>
                <a:latin typeface="Calibri" pitchFamily="34" charset="0"/>
              </a:rPr>
              <a:t>Blue is original SRF</a:t>
            </a:r>
          </a:p>
          <a:p>
            <a:pPr eaLnBrk="1" hangingPunct="1">
              <a:lnSpc>
                <a:spcPct val="150000"/>
              </a:lnSpc>
            </a:pPr>
            <a:r>
              <a:rPr lang="en-US" b="1">
                <a:solidFill>
                  <a:srgbClr val="FF0000"/>
                </a:solidFill>
                <a:latin typeface="Calibri" pitchFamily="34" charset="0"/>
              </a:rPr>
              <a:t>Black is SRF shifted by  +4 WN</a:t>
            </a:r>
          </a:p>
          <a:p>
            <a:pPr eaLnBrk="1" hangingPunct="1">
              <a:lnSpc>
                <a:spcPct val="150000"/>
              </a:lnSpc>
            </a:pPr>
            <a:r>
              <a:rPr lang="en-US" b="1">
                <a:solidFill>
                  <a:srgbClr val="FF0000"/>
                </a:solidFill>
                <a:latin typeface="Calibri" pitchFamily="34" charset="0"/>
              </a:rPr>
              <a:t>The dots are the simulated SRF( analyzed in next slide)</a:t>
            </a:r>
          </a:p>
        </p:txBody>
      </p:sp>
      <p:sp>
        <p:nvSpPr>
          <p:cNvPr id="9" name="Down Arrow 8"/>
          <p:cNvSpPr/>
          <p:nvPr/>
        </p:nvSpPr>
        <p:spPr>
          <a:xfrm rot="5400000">
            <a:off x="5219700" y="1333500"/>
            <a:ext cx="5334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90" name="TextBox 9"/>
          <p:cNvSpPr txBox="1">
            <a:spLocks noChangeArrowheads="1"/>
          </p:cNvSpPr>
          <p:nvPr/>
        </p:nvSpPr>
        <p:spPr bwMode="auto">
          <a:xfrm>
            <a:off x="388938" y="4567238"/>
            <a:ext cx="3048000" cy="371475"/>
          </a:xfrm>
          <a:prstGeom prst="rect">
            <a:avLst/>
          </a:prstGeom>
          <a:noFill/>
          <a:ln w="9525">
            <a:noFill/>
            <a:miter lim="800000"/>
            <a:headEnd/>
            <a:tailEnd/>
          </a:ln>
        </p:spPr>
        <p:txBody>
          <a:bodyPr>
            <a:spAutoFit/>
          </a:bodyPr>
          <a:lstStyle/>
          <a:p>
            <a:pPr eaLnBrk="1" hangingPunct="1"/>
            <a:r>
              <a:rPr lang="en-US" b="1">
                <a:solidFill>
                  <a:srgbClr val="FF0000"/>
                </a:solidFill>
                <a:latin typeface="Calibri" pitchFamily="34" charset="0"/>
              </a:rPr>
              <a:t>Impact on Radiances</a:t>
            </a:r>
          </a:p>
        </p:txBody>
      </p:sp>
      <p:sp>
        <p:nvSpPr>
          <p:cNvPr id="11" name="Down Arrow 10"/>
          <p:cNvSpPr/>
          <p:nvPr/>
        </p:nvSpPr>
        <p:spPr>
          <a:xfrm rot="16200000">
            <a:off x="3162300" y="4381500"/>
            <a:ext cx="5334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US" smtClean="0"/>
          </a:p>
        </p:txBody>
      </p:sp>
      <p:pic>
        <p:nvPicPr>
          <p:cNvPr id="17411" name="Content Placeholder 3" descr="simulated_srf_shift+4.gif"/>
          <p:cNvPicPr>
            <a:picLocks noGrp="1" noChangeAspect="1"/>
          </p:cNvPicPr>
          <p:nvPr>
            <p:ph idx="1"/>
          </p:nvPr>
        </p:nvPicPr>
        <p:blipFill>
          <a:blip r:embed="rId2" cstate="print"/>
          <a:srcRect/>
          <a:stretch>
            <a:fillRect/>
          </a:stretch>
        </p:blipFill>
        <p:spPr>
          <a:xfrm>
            <a:off x="1184275" y="376238"/>
            <a:ext cx="6699250" cy="5273675"/>
          </a:xfrm>
        </p:spPr>
      </p:pic>
      <p:cxnSp>
        <p:nvCxnSpPr>
          <p:cNvPr id="6" name="Straight Connector 5"/>
          <p:cNvCxnSpPr/>
          <p:nvPr/>
        </p:nvCxnSpPr>
        <p:spPr>
          <a:xfrm>
            <a:off x="4648200" y="381000"/>
            <a:ext cx="0" cy="541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495800" y="457200"/>
            <a:ext cx="76200" cy="5334000"/>
          </a:xfrm>
          <a:prstGeom prst="line">
            <a:avLst/>
          </a:prstGeom>
        </p:spPr>
        <p:style>
          <a:lnRef idx="1">
            <a:schemeClr val="accent1"/>
          </a:lnRef>
          <a:fillRef idx="0">
            <a:schemeClr val="accent1"/>
          </a:fillRef>
          <a:effectRef idx="0">
            <a:schemeClr val="accent1"/>
          </a:effectRef>
          <a:fontRef idx="minor">
            <a:schemeClr val="tx1"/>
          </a:fontRef>
        </p:style>
      </p:cxnSp>
      <p:sp>
        <p:nvSpPr>
          <p:cNvPr id="17414" name="TextBox 11"/>
          <p:cNvSpPr txBox="1">
            <a:spLocks noChangeArrowheads="1"/>
          </p:cNvSpPr>
          <p:nvPr/>
        </p:nvSpPr>
        <p:spPr bwMode="auto">
          <a:xfrm>
            <a:off x="609600" y="5730875"/>
            <a:ext cx="8077200" cy="923925"/>
          </a:xfrm>
          <a:prstGeom prst="rect">
            <a:avLst/>
          </a:prstGeom>
          <a:noFill/>
          <a:ln w="9525">
            <a:noFill/>
            <a:miter lim="800000"/>
            <a:headEnd/>
            <a:tailEnd/>
          </a:ln>
        </p:spPr>
        <p:txBody>
          <a:bodyPr>
            <a:spAutoFit/>
          </a:bodyPr>
          <a:lstStyle/>
          <a:p>
            <a:pPr eaLnBrk="1" hangingPunct="1">
              <a:lnSpc>
                <a:spcPct val="150000"/>
              </a:lnSpc>
            </a:pPr>
            <a:r>
              <a:rPr lang="en-US" b="1">
                <a:solidFill>
                  <a:srgbClr val="FF0000"/>
                </a:solidFill>
                <a:latin typeface="Calibri" pitchFamily="34" charset="0"/>
              </a:rPr>
              <a:t>Fit to the simulated SRF is blue. The fit to original SRF is red is the  The shift is clearly visible in the fits to the SRF.  The shift of the maxima is  exactly of 4 WN. </a:t>
            </a:r>
          </a:p>
        </p:txBody>
      </p:sp>
      <p:sp>
        <p:nvSpPr>
          <p:cNvPr id="17415" name="TextBox 13"/>
          <p:cNvSpPr txBox="1">
            <a:spLocks noChangeArrowheads="1"/>
          </p:cNvSpPr>
          <p:nvPr/>
        </p:nvSpPr>
        <p:spPr bwMode="auto">
          <a:xfrm>
            <a:off x="1981200" y="1600200"/>
            <a:ext cx="1752600" cy="369888"/>
          </a:xfrm>
          <a:prstGeom prst="rect">
            <a:avLst/>
          </a:prstGeom>
          <a:noFill/>
          <a:ln w="9525">
            <a:noFill/>
            <a:miter lim="800000"/>
            <a:headEnd/>
            <a:tailEnd/>
          </a:ln>
        </p:spPr>
        <p:txBody>
          <a:bodyPr>
            <a:spAutoFit/>
          </a:bodyPr>
          <a:lstStyle/>
          <a:p>
            <a:pPr eaLnBrk="1" hangingPunct="1"/>
            <a:r>
              <a:rPr lang="en-US">
                <a:latin typeface="Calibri" pitchFamily="34" charset="0"/>
              </a:rPr>
              <a:t>Original SRF</a:t>
            </a:r>
          </a:p>
        </p:txBody>
      </p:sp>
      <p:sp>
        <p:nvSpPr>
          <p:cNvPr id="17416" name="TextBox 14"/>
          <p:cNvSpPr txBox="1">
            <a:spLocks noChangeArrowheads="1"/>
          </p:cNvSpPr>
          <p:nvPr/>
        </p:nvSpPr>
        <p:spPr bwMode="auto">
          <a:xfrm>
            <a:off x="5791200" y="838200"/>
            <a:ext cx="1752600" cy="369888"/>
          </a:xfrm>
          <a:prstGeom prst="rect">
            <a:avLst/>
          </a:prstGeom>
          <a:noFill/>
          <a:ln w="9525">
            <a:noFill/>
            <a:miter lim="800000"/>
            <a:headEnd/>
            <a:tailEnd/>
          </a:ln>
        </p:spPr>
        <p:txBody>
          <a:bodyPr>
            <a:spAutoFit/>
          </a:bodyPr>
          <a:lstStyle/>
          <a:p>
            <a:pPr eaLnBrk="1" hangingPunct="1"/>
            <a:r>
              <a:rPr lang="en-US">
                <a:latin typeface="Calibri" pitchFamily="34" charset="0"/>
              </a:rPr>
              <a:t>Simulated SRF</a:t>
            </a:r>
          </a:p>
        </p:txBody>
      </p:sp>
      <p:cxnSp>
        <p:nvCxnSpPr>
          <p:cNvPr id="19" name="Straight Arrow Connector 18"/>
          <p:cNvCxnSpPr/>
          <p:nvPr/>
        </p:nvCxnSpPr>
        <p:spPr>
          <a:xfrm>
            <a:off x="4953000" y="609600"/>
            <a:ext cx="914400" cy="152400"/>
          </a:xfrm>
          <a:prstGeom prst="straightConnector1">
            <a:avLst/>
          </a:prstGeom>
          <a:ln w="317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124200" y="1371600"/>
            <a:ext cx="914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3048000" y="3124200"/>
            <a:ext cx="3886200" cy="1200150"/>
          </a:xfrm>
          <a:prstGeom prst="rect">
            <a:avLst/>
          </a:prstGeom>
          <a:noFill/>
          <a:ln w="9525">
            <a:noFill/>
            <a:miter lim="800000"/>
            <a:headEnd/>
            <a:tailEnd/>
          </a:ln>
        </p:spPr>
        <p:txBody>
          <a:bodyPr>
            <a:spAutoFit/>
          </a:bodyPr>
          <a:lstStyle/>
          <a:p>
            <a:pPr eaLnBrk="1" hangingPunct="1"/>
            <a:r>
              <a:rPr lang="en-US"/>
              <a:t>Another way of measuring the Shift is to fit a known function to SRF at pre-launch and the SRF retrieved from  our method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33400"/>
            <a:ext cx="1752600" cy="533400"/>
          </a:xfrm>
        </p:spPr>
        <p:txBody>
          <a:bodyPr rtlCol="0">
            <a:normAutofit fontScale="90000"/>
          </a:bodyPr>
          <a:lstStyle/>
          <a:p>
            <a:pPr eaLnBrk="1" fontAlgn="auto" hangingPunct="1">
              <a:spcAft>
                <a:spcPts val="0"/>
              </a:spcAft>
              <a:defRPr/>
            </a:pPr>
            <a:r>
              <a:rPr lang="en-US" b="1" dirty="0">
                <a:solidFill>
                  <a:schemeClr val="tx1"/>
                </a:solidFill>
                <a:latin typeface="Arial" panose="020B0604020202020204" pitchFamily="34" charset="0"/>
                <a:cs typeface="Arial" panose="020B0604020202020204" pitchFamily="34" charset="0"/>
              </a:rPr>
              <a:t>Inputs</a:t>
            </a:r>
            <a:endParaRPr lang="en-US" b="1" dirty="0" smtClean="0">
              <a:solidFill>
                <a:schemeClr val="tx1"/>
              </a:solidFill>
              <a:latin typeface="Arial" panose="020B0604020202020204" pitchFamily="34" charset="0"/>
              <a:cs typeface="Arial" panose="020B0604020202020204" pitchFamily="34" charset="0"/>
            </a:endParaRPr>
          </a:p>
        </p:txBody>
      </p:sp>
      <p:sp>
        <p:nvSpPr>
          <p:cNvPr id="18435" name="Content Placeholder 2"/>
          <p:cNvSpPr>
            <a:spLocks noGrp="1"/>
          </p:cNvSpPr>
          <p:nvPr>
            <p:ph idx="1"/>
          </p:nvPr>
        </p:nvSpPr>
        <p:spPr>
          <a:xfrm>
            <a:off x="914400" y="3429000"/>
            <a:ext cx="7696200" cy="1524000"/>
          </a:xfrm>
        </p:spPr>
        <p:txBody>
          <a:bodyPr/>
          <a:lstStyle/>
          <a:p>
            <a:pPr eaLnBrk="1" hangingPunct="1">
              <a:buFont typeface="Corbel" pitchFamily="34" charset="0"/>
              <a:buNone/>
            </a:pPr>
            <a:endParaRPr lang="en-US" smtClean="0"/>
          </a:p>
          <a:p>
            <a:pPr eaLnBrk="1" hangingPunct="1">
              <a:buFont typeface="Arial" charset="0"/>
              <a:buNone/>
            </a:pPr>
            <a:r>
              <a:rPr lang="en-US" sz="2400" b="1" smtClean="0">
                <a:solidFill>
                  <a:srgbClr val="CC00CC"/>
                </a:solidFill>
                <a:latin typeface="Arial" charset="0"/>
                <a:cs typeface="Arial" charset="0"/>
              </a:rPr>
              <a:t>The Spectral Response function.</a:t>
            </a:r>
          </a:p>
          <a:p>
            <a:pPr eaLnBrk="1" hangingPunct="1">
              <a:buFont typeface="Arial" charset="0"/>
              <a:buNone/>
            </a:pPr>
            <a:endParaRPr lang="en-US" sz="5100" b="1" smtClean="0">
              <a:solidFill>
                <a:srgbClr val="CC00CC"/>
              </a:solidFill>
              <a:latin typeface="Arial" charset="0"/>
              <a:cs typeface="Arial" charset="0"/>
            </a:endParaRPr>
          </a:p>
        </p:txBody>
      </p:sp>
      <p:sp>
        <p:nvSpPr>
          <p:cNvPr id="18436" name="TextBox 1"/>
          <p:cNvSpPr txBox="1">
            <a:spLocks noChangeArrowheads="1"/>
          </p:cNvSpPr>
          <p:nvPr/>
        </p:nvSpPr>
        <p:spPr bwMode="auto">
          <a:xfrm>
            <a:off x="914400" y="1219200"/>
            <a:ext cx="7391400" cy="2308225"/>
          </a:xfrm>
          <a:prstGeom prst="rect">
            <a:avLst/>
          </a:prstGeom>
          <a:noFill/>
          <a:ln w="9525">
            <a:noFill/>
            <a:miter lim="800000"/>
            <a:headEnd/>
            <a:tailEnd/>
          </a:ln>
        </p:spPr>
        <p:txBody>
          <a:bodyPr>
            <a:spAutoFit/>
          </a:bodyPr>
          <a:lstStyle/>
          <a:p>
            <a:pPr eaLnBrk="1" hangingPunct="1">
              <a:lnSpc>
                <a:spcPct val="150000"/>
              </a:lnSpc>
              <a:buFont typeface="Arial" charset="0"/>
              <a:buNone/>
            </a:pPr>
            <a:r>
              <a:rPr lang="en-US" sz="2400" b="1">
                <a:solidFill>
                  <a:srgbClr val="CC00CC"/>
                </a:solidFill>
              </a:rPr>
              <a:t>The main input to this technique is a spectrum</a:t>
            </a:r>
          </a:p>
          <a:p>
            <a:pPr eaLnBrk="1" hangingPunct="1">
              <a:lnSpc>
                <a:spcPct val="150000"/>
              </a:lnSpc>
              <a:buFont typeface="Arial" charset="0"/>
              <a:buNone/>
            </a:pPr>
            <a:r>
              <a:rPr lang="en-US" sz="2400" b="1">
                <a:solidFill>
                  <a:srgbClr val="CC00CC"/>
                </a:solidFill>
              </a:rPr>
              <a:t>of radiances that are used as reference.</a:t>
            </a:r>
          </a:p>
          <a:p>
            <a:pPr eaLnBrk="1" hangingPunct="1">
              <a:lnSpc>
                <a:spcPct val="150000"/>
              </a:lnSpc>
              <a:buFont typeface="Arial" charset="0"/>
              <a:buNone/>
            </a:pPr>
            <a:r>
              <a:rPr lang="en-US" sz="2400" b="1" i="1">
                <a:solidFill>
                  <a:srgbClr val="00B0F0"/>
                </a:solidFill>
              </a:rPr>
              <a:t>Idea could be extended to non hyperspectrum</a:t>
            </a:r>
          </a:p>
          <a:p>
            <a:pPr eaLnBrk="1" hangingPunct="1">
              <a:lnSpc>
                <a:spcPct val="150000"/>
              </a:lnSpc>
            </a:pPr>
            <a:endParaRPr lang="en-US" sz="2400" b="1">
              <a:solidFill>
                <a:srgbClr val="CC00CC"/>
              </a:solidFill>
            </a:endParaRPr>
          </a:p>
        </p:txBody>
      </p:sp>
      <p:sp>
        <p:nvSpPr>
          <p:cNvPr id="18437" name="TextBox 2"/>
          <p:cNvSpPr txBox="1">
            <a:spLocks noChangeArrowheads="1"/>
          </p:cNvSpPr>
          <p:nvPr/>
        </p:nvSpPr>
        <p:spPr bwMode="auto">
          <a:xfrm>
            <a:off x="914400" y="2879725"/>
            <a:ext cx="1954213" cy="646113"/>
          </a:xfrm>
          <a:prstGeom prst="rect">
            <a:avLst/>
          </a:prstGeom>
          <a:noFill/>
          <a:ln w="9525">
            <a:noFill/>
            <a:miter lim="800000"/>
            <a:headEnd/>
            <a:tailEnd/>
          </a:ln>
        </p:spPr>
        <p:txBody>
          <a:bodyPr wrap="none">
            <a:spAutoFit/>
          </a:bodyPr>
          <a:lstStyle/>
          <a:p>
            <a:pPr eaLnBrk="1" hangingPunct="1"/>
            <a:r>
              <a:rPr lang="en-US" sz="3600" b="1"/>
              <a:t>Outputs</a:t>
            </a:r>
            <a:endParaRPr lang="en-US" sz="3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57250" y="609600"/>
            <a:ext cx="5391150" cy="533400"/>
          </a:xfrm>
        </p:spPr>
        <p:txBody>
          <a:bodyPr rtlCol="0">
            <a:normAutofit fontScale="90000"/>
          </a:bodyPr>
          <a:lstStyle/>
          <a:p>
            <a:pPr eaLnBrk="1" fontAlgn="auto" hangingPunct="1">
              <a:spcAft>
                <a:spcPts val="0"/>
              </a:spcAft>
              <a:defRPr/>
            </a:pPr>
            <a:r>
              <a:rPr lang="en-US" b="1" dirty="0" smtClean="0">
                <a:solidFill>
                  <a:schemeClr val="tx1"/>
                </a:solidFill>
                <a:latin typeface="Arial" panose="020B0604020202020204" pitchFamily="34" charset="0"/>
                <a:cs typeface="Arial" panose="020B0604020202020204" pitchFamily="34" charset="0"/>
              </a:rPr>
              <a:t>Conclusions</a:t>
            </a:r>
          </a:p>
        </p:txBody>
      </p:sp>
      <p:sp>
        <p:nvSpPr>
          <p:cNvPr id="11267" name="Content Placeholder 2"/>
          <p:cNvSpPr>
            <a:spLocks noGrp="1"/>
          </p:cNvSpPr>
          <p:nvPr>
            <p:ph idx="1"/>
          </p:nvPr>
        </p:nvSpPr>
        <p:spPr>
          <a:xfrm>
            <a:off x="609600" y="1295400"/>
            <a:ext cx="8229600" cy="4648200"/>
          </a:xfrm>
        </p:spPr>
        <p:txBody>
          <a:bodyPr rtlCol="0">
            <a:normAutofit fontScale="70000" lnSpcReduction="20000"/>
          </a:bodyPr>
          <a:lstStyle/>
          <a:p>
            <a:pPr indent="-137160" algn="just" eaLnBrk="1" fontAlgn="auto" hangingPunct="1">
              <a:lnSpc>
                <a:spcPct val="150000"/>
              </a:lnSpc>
              <a:spcAft>
                <a:spcPts val="0"/>
              </a:spcAft>
              <a:defRPr/>
            </a:pPr>
            <a:r>
              <a:rPr lang="en-US" sz="2400" b="1" dirty="0" smtClean="0">
                <a:solidFill>
                  <a:srgbClr val="CC00CC"/>
                </a:solidFill>
                <a:latin typeface="Arial" panose="020B0604020202020204" pitchFamily="34" charset="0"/>
                <a:cs typeface="Arial" panose="020B0604020202020204" pitchFamily="34" charset="0"/>
              </a:rPr>
              <a:t>De-Convolution is a promising technique that can be used to retrieve SRF status while the instrument is in orbit.</a:t>
            </a:r>
          </a:p>
          <a:p>
            <a:pPr indent="-137160" algn="just" eaLnBrk="1" fontAlgn="auto" hangingPunct="1">
              <a:lnSpc>
                <a:spcPct val="150000"/>
              </a:lnSpc>
              <a:spcAft>
                <a:spcPts val="0"/>
              </a:spcAft>
              <a:defRPr/>
            </a:pPr>
            <a:r>
              <a:rPr lang="en-US" sz="2400" b="1" dirty="0" err="1" smtClean="0">
                <a:solidFill>
                  <a:srgbClr val="CC00CC"/>
                </a:solidFill>
                <a:latin typeface="Arial" panose="020B0604020202020204" pitchFamily="34" charset="0"/>
                <a:cs typeface="Arial" panose="020B0604020202020204" pitchFamily="34" charset="0"/>
              </a:rPr>
              <a:t>Hyperspectrum</a:t>
            </a:r>
            <a:r>
              <a:rPr lang="en-US" sz="2400" b="1" dirty="0" smtClean="0">
                <a:solidFill>
                  <a:srgbClr val="CC00CC"/>
                </a:solidFill>
                <a:latin typeface="Arial" panose="020B0604020202020204" pitchFamily="34" charset="0"/>
                <a:cs typeface="Arial" panose="020B0604020202020204" pitchFamily="34" charset="0"/>
              </a:rPr>
              <a:t> of </a:t>
            </a:r>
            <a:r>
              <a:rPr lang="en-US" sz="2400" b="1" dirty="0" err="1" smtClean="0">
                <a:solidFill>
                  <a:srgbClr val="CC00CC"/>
                </a:solidFill>
                <a:latin typeface="Arial" panose="020B0604020202020204" pitchFamily="34" charset="0"/>
                <a:cs typeface="Arial" panose="020B0604020202020204" pitchFamily="34" charset="0"/>
              </a:rPr>
              <a:t>CrIS</a:t>
            </a:r>
            <a:r>
              <a:rPr lang="en-US" sz="2400" b="1" smtClean="0">
                <a:solidFill>
                  <a:srgbClr val="CC00CC"/>
                </a:solidFill>
                <a:latin typeface="Arial" panose="020B0604020202020204" pitchFamily="34" charset="0"/>
                <a:cs typeface="Arial" panose="020B0604020202020204" pitchFamily="34" charset="0"/>
              </a:rPr>
              <a:t>, AIRS </a:t>
            </a:r>
            <a:r>
              <a:rPr lang="en-US" sz="2400" b="1" dirty="0" smtClean="0">
                <a:solidFill>
                  <a:srgbClr val="CC00CC"/>
                </a:solidFill>
                <a:latin typeface="Arial" panose="020B0604020202020204" pitchFamily="34" charset="0"/>
                <a:cs typeface="Arial" panose="020B0604020202020204" pitchFamily="34" charset="0"/>
              </a:rPr>
              <a:t>and IASI can be used to retrieve SRF.</a:t>
            </a:r>
          </a:p>
          <a:p>
            <a:pPr indent="-137160" algn="just" eaLnBrk="1" fontAlgn="auto" hangingPunct="1">
              <a:lnSpc>
                <a:spcPct val="150000"/>
              </a:lnSpc>
              <a:spcAft>
                <a:spcPts val="0"/>
              </a:spcAft>
              <a:defRPr/>
            </a:pPr>
            <a:r>
              <a:rPr lang="en-US" sz="2400" b="1" dirty="0" smtClean="0">
                <a:solidFill>
                  <a:srgbClr val="CC00CC"/>
                </a:solidFill>
                <a:latin typeface="Arial" panose="020B0604020202020204" pitchFamily="34" charset="0"/>
                <a:cs typeface="Arial" panose="020B0604020202020204" pitchFamily="34" charset="0"/>
              </a:rPr>
              <a:t>The method is sensitive to WN shifts as small as ±4 WN.</a:t>
            </a:r>
          </a:p>
          <a:p>
            <a:pPr indent="-137160" algn="just" eaLnBrk="1" fontAlgn="auto" hangingPunct="1">
              <a:lnSpc>
                <a:spcPct val="150000"/>
              </a:lnSpc>
              <a:spcAft>
                <a:spcPts val="0"/>
              </a:spcAft>
              <a:defRPr/>
            </a:pPr>
            <a:r>
              <a:rPr lang="en-US" sz="2400" b="1" dirty="0" smtClean="0">
                <a:solidFill>
                  <a:srgbClr val="CC00CC"/>
                </a:solidFill>
                <a:latin typeface="Arial" panose="020B0604020202020204" pitchFamily="34" charset="0"/>
                <a:cs typeface="Arial" panose="020B0604020202020204" pitchFamily="34" charset="0"/>
              </a:rPr>
              <a:t>The method can be applied to address SRF problems in VIIRS and GOES-13.  </a:t>
            </a:r>
          </a:p>
          <a:p>
            <a:pPr indent="-137160" algn="just" eaLnBrk="1" fontAlgn="auto" hangingPunct="1">
              <a:lnSpc>
                <a:spcPct val="150000"/>
              </a:lnSpc>
              <a:spcAft>
                <a:spcPts val="0"/>
              </a:spcAft>
              <a:defRPr/>
            </a:pPr>
            <a:r>
              <a:rPr lang="en-US" sz="2400" b="1" dirty="0" smtClean="0">
                <a:solidFill>
                  <a:srgbClr val="CC00CC"/>
                </a:solidFill>
                <a:latin typeface="Arial" panose="020B0604020202020204" pitchFamily="34" charset="0"/>
                <a:cs typeface="Arial" panose="020B0604020202020204" pitchFamily="34" charset="0"/>
              </a:rPr>
              <a:t>Work in progress…GOES Imager SRF for 13 Micron channel, use </a:t>
            </a:r>
            <a:r>
              <a:rPr lang="en-US" sz="2400" b="1" dirty="0" err="1" smtClean="0">
                <a:solidFill>
                  <a:srgbClr val="CC00CC"/>
                </a:solidFill>
                <a:latin typeface="Arial" panose="020B0604020202020204" pitchFamily="34" charset="0"/>
                <a:cs typeface="Arial" panose="020B0604020202020204" pitchFamily="34" charset="0"/>
              </a:rPr>
              <a:t>CrIS</a:t>
            </a:r>
            <a:r>
              <a:rPr lang="en-US" sz="2400" b="1" dirty="0" smtClean="0">
                <a:solidFill>
                  <a:srgbClr val="CC00CC"/>
                </a:solidFill>
                <a:latin typeface="Arial" panose="020B0604020202020204" pitchFamily="34" charset="0"/>
                <a:cs typeface="Arial" panose="020B0604020202020204" pitchFamily="34" charset="0"/>
              </a:rPr>
              <a:t> Spectrum  and add uncertainty analysis.</a:t>
            </a:r>
          </a:p>
          <a:p>
            <a:pPr indent="-137160" algn="just" eaLnBrk="1" fontAlgn="auto" hangingPunct="1">
              <a:lnSpc>
                <a:spcPct val="150000"/>
              </a:lnSpc>
              <a:spcAft>
                <a:spcPts val="0"/>
              </a:spcAft>
              <a:defRPr/>
            </a:pPr>
            <a:endParaRPr lang="en-US" sz="2400" b="1" dirty="0" smtClean="0">
              <a:solidFill>
                <a:srgbClr val="CC00CC"/>
              </a:solidFill>
              <a:latin typeface="Arial" panose="020B0604020202020204" pitchFamily="34" charset="0"/>
              <a:cs typeface="Arial" panose="020B0604020202020204" pitchFamily="34" charset="0"/>
            </a:endParaRPr>
          </a:p>
          <a:p>
            <a:pPr indent="-137160" algn="just" eaLnBrk="1" fontAlgn="auto" hangingPunct="1">
              <a:lnSpc>
                <a:spcPct val="150000"/>
              </a:lnSpc>
              <a:spcAft>
                <a:spcPts val="0"/>
              </a:spcAft>
              <a:buFont typeface="Arial" panose="020B0604020202020204" pitchFamily="34" charset="0"/>
              <a:buNone/>
              <a:defRPr/>
            </a:pPr>
            <a:r>
              <a:rPr lang="en-US" sz="2400" b="1" dirty="0" smtClean="0">
                <a:solidFill>
                  <a:srgbClr val="CC00CC"/>
                </a:solidFill>
                <a:latin typeface="Arial" panose="020B0604020202020204" pitchFamily="34" charset="0"/>
                <a:cs typeface="Arial" panose="020B0604020202020204" pitchFamily="34" charset="0"/>
              </a:rPr>
              <a:t> </a:t>
            </a:r>
          </a:p>
          <a:p>
            <a:pPr indent="-137160" algn="just" eaLnBrk="1" fontAlgn="auto" hangingPunct="1">
              <a:lnSpc>
                <a:spcPct val="150000"/>
              </a:lnSpc>
              <a:spcAft>
                <a:spcPts val="0"/>
              </a:spcAft>
              <a:buFont typeface="Arial" panose="020B0604020202020204" pitchFamily="34" charset="0"/>
              <a:buNone/>
              <a:defRPr/>
            </a:pPr>
            <a:endParaRPr lang="en-US" sz="2400" b="1" dirty="0" smtClean="0">
              <a:solidFill>
                <a:srgbClr val="CC00CC"/>
              </a:solidFill>
              <a:latin typeface="Arial" panose="020B0604020202020204" pitchFamily="34" charset="0"/>
              <a:cs typeface="Arial" panose="020B0604020202020204" pitchFamily="34" charset="0"/>
            </a:endParaRPr>
          </a:p>
          <a:p>
            <a:pPr indent="-137160" eaLnBrk="1" fontAlgn="auto" hangingPunct="1">
              <a:spcAft>
                <a:spcPts val="0"/>
              </a:spcAft>
              <a:buFont typeface="Arial" panose="020B0604020202020204" pitchFamily="34" charset="0"/>
              <a:buNone/>
              <a:defRPr/>
            </a:pPr>
            <a:r>
              <a:rPr lang="en-US" b="1"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2667000"/>
            <a:ext cx="2608150" cy="707886"/>
          </a:xfrm>
          <a:prstGeom prst="rect">
            <a:avLst/>
          </a:prstGeom>
          <a:ln/>
        </p:spPr>
        <p:style>
          <a:lnRef idx="0">
            <a:schemeClr val="accent1"/>
          </a:lnRef>
          <a:fillRef idx="3">
            <a:schemeClr val="accent1"/>
          </a:fillRef>
          <a:effectRef idx="3">
            <a:schemeClr val="accent1"/>
          </a:effectRef>
          <a:fontRef idx="minor">
            <a:schemeClr val="lt1"/>
          </a:fontRef>
        </p:style>
        <p:txBody>
          <a:bodyPr wrap="none">
            <a:spAutoFit/>
          </a:bodyPr>
          <a:lstStyle/>
          <a:p>
            <a:pPr eaLnBrk="1" hangingPunct="1">
              <a:defRPr/>
            </a:pPr>
            <a:r>
              <a:rPr lang="en-US" sz="4000" dirty="0"/>
              <a:t>Thank You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52600" y="1676400"/>
          <a:ext cx="5554980" cy="914400"/>
        </p:xfrm>
        <a:graphic>
          <a:graphicData uri="http://schemas.openxmlformats.org/drawingml/2006/table">
            <a:tbl>
              <a:tblPr/>
              <a:tblGrid>
                <a:gridCol w="1268730"/>
                <a:gridCol w="2057400"/>
                <a:gridCol w="2228850"/>
              </a:tblGrid>
              <a:tr h="0">
                <a:tc>
                  <a:txBody>
                    <a:bodyPr/>
                    <a:lstStyle/>
                    <a:p>
                      <a:pPr marL="0" marR="0" algn="just">
                        <a:lnSpc>
                          <a:spcPct val="150000"/>
                        </a:lnSpc>
                        <a:spcBef>
                          <a:spcPts val="0"/>
                        </a:spcBef>
                        <a:spcAft>
                          <a:spcPts val="0"/>
                        </a:spcAft>
                      </a:pPr>
                      <a:endParaRPr lang="en-US" sz="1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000" b="1" dirty="0">
                          <a:latin typeface="Arial"/>
                          <a:ea typeface="Calibri"/>
                          <a:cs typeface="Times New Roman"/>
                        </a:rPr>
                        <a:t>                 </a:t>
                      </a:r>
                      <a:r>
                        <a:rPr lang="en-US" sz="1000" b="1" u="sng" dirty="0">
                          <a:latin typeface="Arial"/>
                          <a:ea typeface="Calibri"/>
                          <a:cs typeface="Times New Roman"/>
                        </a:rPr>
                        <a:t>IASI – AIRS  </a:t>
                      </a:r>
                      <a:endParaRPr lang="en-US" sz="1100" dirty="0">
                        <a:latin typeface="Calibri"/>
                        <a:ea typeface="Calibri"/>
                        <a:cs typeface="Times New Roman"/>
                      </a:endParaRPr>
                    </a:p>
                    <a:p>
                      <a:pPr marL="0" marR="0" algn="just">
                        <a:lnSpc>
                          <a:spcPct val="150000"/>
                        </a:lnSpc>
                        <a:spcBef>
                          <a:spcPts val="0"/>
                        </a:spcBef>
                        <a:spcAft>
                          <a:spcPts val="0"/>
                        </a:spcAft>
                      </a:pPr>
                      <a:r>
                        <a:rPr lang="en-US" sz="1000" b="1" dirty="0">
                          <a:latin typeface="Arial"/>
                          <a:ea typeface="Calibri"/>
                          <a:cs typeface="Times New Roman"/>
                        </a:rPr>
                        <a:t>          210K-230 K  (using SNO)</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pPr>
                      <a:r>
                        <a:rPr lang="en-US" sz="1000" b="1">
                          <a:latin typeface="Arial"/>
                          <a:ea typeface="Calibri"/>
                          <a:cs typeface="Times New Roman"/>
                        </a:rPr>
                        <a:t>                    </a:t>
                      </a:r>
                      <a:r>
                        <a:rPr lang="en-US" sz="1000" b="1" u="sng">
                          <a:latin typeface="Arial"/>
                          <a:ea typeface="Calibri"/>
                          <a:cs typeface="Times New Roman"/>
                        </a:rPr>
                        <a:t>IASI – AIRS </a:t>
                      </a:r>
                      <a:endParaRPr lang="en-US" sz="1100">
                        <a:latin typeface="Calibri"/>
                        <a:ea typeface="Calibri"/>
                        <a:cs typeface="Times New Roman"/>
                      </a:endParaRPr>
                    </a:p>
                    <a:p>
                      <a:pPr marL="0" marR="0" algn="l">
                        <a:lnSpc>
                          <a:spcPct val="150000"/>
                        </a:lnSpc>
                        <a:spcBef>
                          <a:spcPts val="0"/>
                        </a:spcBef>
                        <a:spcAft>
                          <a:spcPts val="0"/>
                        </a:spcAft>
                      </a:pPr>
                      <a:r>
                        <a:rPr lang="en-US" sz="1000" b="1">
                          <a:latin typeface="Arial"/>
                          <a:ea typeface="Calibri"/>
                          <a:cs typeface="Times New Roman"/>
                        </a:rPr>
                        <a:t>   295K ( using GOES-11 Transfer)</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000" b="1">
                          <a:latin typeface="Arial"/>
                          <a:ea typeface="Calibri"/>
                          <a:cs typeface="Times New Roman"/>
                        </a:rPr>
                        <a:t>11 Micron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000">
                          <a:latin typeface="Arial"/>
                          <a:ea typeface="Calibri"/>
                          <a:cs typeface="Times New Roman"/>
                        </a:rPr>
                        <a:t>           -0.0790 (±  0.06  ) RU</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000">
                          <a:latin typeface="Arial"/>
                          <a:ea typeface="Calibri"/>
                          <a:cs typeface="Times New Roman"/>
                        </a:rPr>
                        <a:t>     -0.0433(± 0.016   ) RU</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1000" b="1">
                          <a:latin typeface="Arial"/>
                          <a:ea typeface="Calibri"/>
                          <a:cs typeface="Times New Roman"/>
                        </a:rPr>
                        <a:t>12 Micron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000">
                          <a:latin typeface="Arial"/>
                          <a:ea typeface="Calibri"/>
                          <a:cs typeface="Times New Roman"/>
                        </a:rPr>
                        <a:t>           -0.1471 (±  0.062) RU</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000" dirty="0">
                          <a:latin typeface="Arial"/>
                          <a:ea typeface="Calibri"/>
                          <a:cs typeface="Times New Roman"/>
                        </a:rPr>
                        <a:t>     -0.0460 (± 0.018  ) RU</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24" name="TextBox 2"/>
          <p:cNvSpPr txBox="1">
            <a:spLocks noChangeArrowheads="1"/>
          </p:cNvSpPr>
          <p:nvPr/>
        </p:nvSpPr>
        <p:spPr bwMode="auto">
          <a:xfrm>
            <a:off x="3505200" y="4267200"/>
            <a:ext cx="2362200" cy="369888"/>
          </a:xfrm>
          <a:prstGeom prst="rect">
            <a:avLst/>
          </a:prstGeom>
          <a:noFill/>
          <a:ln w="9525">
            <a:noFill/>
            <a:miter lim="800000"/>
            <a:headEnd/>
            <a:tailEnd/>
          </a:ln>
        </p:spPr>
        <p:txBody>
          <a:bodyPr>
            <a:spAutoFit/>
          </a:bodyPr>
          <a:lstStyle/>
          <a:p>
            <a:r>
              <a:rPr lang="en-US"/>
              <a:t>Wang et al 2012</a:t>
            </a:r>
          </a:p>
        </p:txBody>
      </p:sp>
      <p:pic>
        <p:nvPicPr>
          <p:cNvPr id="4" name="Content Placeholder 5" descr="sim12micron_leak.gif"/>
          <p:cNvPicPr>
            <a:picLocks noChangeAspect="1"/>
          </p:cNvPicPr>
          <p:nvPr/>
        </p:nvPicPr>
        <p:blipFill>
          <a:blip r:embed="rId2" cstate="print"/>
          <a:srcRect/>
          <a:stretch>
            <a:fillRect/>
          </a:stretch>
        </p:blipFill>
        <p:spPr bwMode="auto">
          <a:xfrm>
            <a:off x="4419600" y="3200400"/>
            <a:ext cx="3429000" cy="25606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aatsr_min_iasi_Vs_prelaunch.gif"/>
          <p:cNvPicPr>
            <a:picLocks noChangeAspect="1" noChangeArrowheads="1"/>
          </p:cNvPicPr>
          <p:nvPr/>
        </p:nvPicPr>
        <p:blipFill>
          <a:blip r:embed="rId2" cstate="print"/>
          <a:srcRect r="4500"/>
          <a:stretch>
            <a:fillRect/>
          </a:stretch>
        </p:blipFill>
        <p:spPr bwMode="auto">
          <a:xfrm>
            <a:off x="762000" y="1143000"/>
            <a:ext cx="6934200" cy="2516188"/>
          </a:xfrm>
          <a:prstGeom prst="rect">
            <a:avLst/>
          </a:prstGeom>
          <a:noFill/>
          <a:ln w="9525">
            <a:noFill/>
            <a:miter lim="800000"/>
            <a:headEnd/>
            <a:tailEnd/>
          </a:ln>
        </p:spPr>
      </p:pic>
      <p:pic>
        <p:nvPicPr>
          <p:cNvPr id="22531" name="Picture 4" descr="airs_atsr2_12micron.gif"/>
          <p:cNvPicPr>
            <a:picLocks noChangeAspect="1" noChangeArrowheads="1"/>
          </p:cNvPicPr>
          <p:nvPr/>
        </p:nvPicPr>
        <p:blipFill>
          <a:blip r:embed="rId3" cstate="print"/>
          <a:srcRect t="3751" r="6000" b="1875"/>
          <a:stretch>
            <a:fillRect/>
          </a:stretch>
        </p:blipFill>
        <p:spPr bwMode="auto">
          <a:xfrm>
            <a:off x="990600" y="3657600"/>
            <a:ext cx="69342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Contents</a:t>
            </a:r>
          </a:p>
        </p:txBody>
      </p:sp>
      <p:sp>
        <p:nvSpPr>
          <p:cNvPr id="6147" name="Content Placeholder 2"/>
          <p:cNvSpPr>
            <a:spLocks noGrp="1"/>
          </p:cNvSpPr>
          <p:nvPr>
            <p:ph idx="1"/>
          </p:nvPr>
        </p:nvSpPr>
        <p:spPr>
          <a:xfrm>
            <a:off x="2209800" y="2057400"/>
            <a:ext cx="2876550" cy="2590800"/>
          </a:xfrm>
        </p:spPr>
        <p:txBody>
          <a:bodyPr/>
          <a:lstStyle/>
          <a:p>
            <a:pPr eaLnBrk="1" hangingPunct="1"/>
            <a:r>
              <a:rPr lang="en-US" smtClean="0"/>
              <a:t>Introduction</a:t>
            </a:r>
          </a:p>
          <a:p>
            <a:pPr eaLnBrk="1" hangingPunct="1"/>
            <a:r>
              <a:rPr lang="en-US" smtClean="0"/>
              <a:t>Pre Vs Post Launch</a:t>
            </a:r>
          </a:p>
          <a:p>
            <a:pPr eaLnBrk="1" hangingPunct="1"/>
            <a:r>
              <a:rPr lang="en-US" smtClean="0"/>
              <a:t>Method</a:t>
            </a:r>
          </a:p>
          <a:p>
            <a:pPr eaLnBrk="1" hangingPunct="1"/>
            <a:r>
              <a:rPr lang="en-US" smtClean="0"/>
              <a:t>Steps</a:t>
            </a:r>
          </a:p>
          <a:p>
            <a:pPr eaLnBrk="1" hangingPunct="1"/>
            <a:r>
              <a:rPr lang="en-US" smtClean="0"/>
              <a:t>Simulations</a:t>
            </a:r>
          </a:p>
          <a:p>
            <a:pPr eaLnBrk="1" hangingPunct="1"/>
            <a:r>
              <a:rPr lang="en-US" smtClean="0"/>
              <a:t>Conclusions.</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Introduction</a:t>
            </a:r>
          </a:p>
        </p:txBody>
      </p:sp>
      <p:sp>
        <p:nvSpPr>
          <p:cNvPr id="7171" name="Content Placeholder 2"/>
          <p:cNvSpPr>
            <a:spLocks noGrp="1"/>
          </p:cNvSpPr>
          <p:nvPr>
            <p:ph idx="1"/>
          </p:nvPr>
        </p:nvSpPr>
        <p:spPr>
          <a:xfrm>
            <a:off x="857250" y="2057400"/>
            <a:ext cx="7404100" cy="2667000"/>
          </a:xfrm>
        </p:spPr>
        <p:txBody>
          <a:bodyPr/>
          <a:lstStyle/>
          <a:p>
            <a:pPr eaLnBrk="1" hangingPunct="1"/>
            <a:r>
              <a:rPr lang="en-US" smtClean="0"/>
              <a:t>Measurement accuracy of a detector critically depends on the accuracy of the detector’s Spectral Response Function (SRF).  </a:t>
            </a:r>
          </a:p>
          <a:p>
            <a:pPr eaLnBrk="1" hangingPunct="1"/>
            <a:r>
              <a:rPr lang="en-US" smtClean="0"/>
              <a:t>Any shift or leaks in the SRF can dramatically influence the measured values and induce trends and biases in its measurements. ( eg AVHRR AATSR GOES-13)</a:t>
            </a:r>
          </a:p>
          <a:p>
            <a:pPr eaLnBrk="1" hangingPunct="1"/>
            <a:r>
              <a:rPr lang="en-US" smtClean="0"/>
              <a:t>It is important to monitor the status of  SRF while the instrument is in-orbit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194" name="Title 5"/>
          <p:cNvSpPr>
            <a:spLocks noGrp="1"/>
          </p:cNvSpPr>
          <p:nvPr>
            <p:ph type="title"/>
          </p:nvPr>
        </p:nvSpPr>
        <p:spPr>
          <a:xfrm>
            <a:off x="228600" y="152400"/>
            <a:ext cx="6934200" cy="685800"/>
          </a:xfrm>
        </p:spPr>
        <p:txBody>
          <a:bodyPr/>
          <a:lstStyle/>
          <a:p>
            <a:r>
              <a:rPr lang="en-US" smtClean="0"/>
              <a:t>Pre Vs Post launch</a:t>
            </a:r>
          </a:p>
        </p:txBody>
      </p:sp>
      <p:pic>
        <p:nvPicPr>
          <p:cNvPr id="8195" name="Picture 6" descr="pre_post.tif"/>
          <p:cNvPicPr>
            <a:picLocks noChangeAspect="1" noChangeArrowheads="1"/>
          </p:cNvPicPr>
          <p:nvPr/>
        </p:nvPicPr>
        <p:blipFill>
          <a:blip r:embed="rId2" cstate="print"/>
          <a:srcRect l="1172" t="2930" r="4688" b="4395"/>
          <a:stretch>
            <a:fillRect/>
          </a:stretch>
        </p:blipFill>
        <p:spPr bwMode="auto">
          <a:xfrm>
            <a:off x="1143000" y="685800"/>
            <a:ext cx="6629400" cy="3124200"/>
          </a:xfrm>
          <a:prstGeom prst="rect">
            <a:avLst/>
          </a:prstGeom>
          <a:noFill/>
          <a:ln w="9525">
            <a:noFill/>
            <a:miter lim="800000"/>
            <a:headEnd/>
            <a:tailEnd/>
          </a:ln>
        </p:spPr>
      </p:pic>
      <p:grpSp>
        <p:nvGrpSpPr>
          <p:cNvPr id="8196" name="Group 5"/>
          <p:cNvGrpSpPr>
            <a:grpSpLocks/>
          </p:cNvGrpSpPr>
          <p:nvPr/>
        </p:nvGrpSpPr>
        <p:grpSpPr bwMode="auto">
          <a:xfrm>
            <a:off x="2438400" y="1793875"/>
            <a:ext cx="4181475" cy="1025525"/>
            <a:chOff x="3675" y="10311"/>
            <a:chExt cx="6585" cy="1614"/>
          </a:xfrm>
        </p:grpSpPr>
        <p:grpSp>
          <p:nvGrpSpPr>
            <p:cNvPr id="8200" name="Group 6"/>
            <p:cNvGrpSpPr>
              <a:grpSpLocks/>
            </p:cNvGrpSpPr>
            <p:nvPr/>
          </p:nvGrpSpPr>
          <p:grpSpPr bwMode="auto">
            <a:xfrm>
              <a:off x="3705" y="10650"/>
              <a:ext cx="5430" cy="1275"/>
              <a:chOff x="3450" y="10351"/>
              <a:chExt cx="5430" cy="1595"/>
            </a:xfrm>
          </p:grpSpPr>
          <p:sp>
            <p:nvSpPr>
              <p:cNvPr id="8204" name="AutoShape 7"/>
              <p:cNvSpPr>
                <a:spLocks noChangeArrowheads="1"/>
              </p:cNvSpPr>
              <p:nvPr/>
            </p:nvSpPr>
            <p:spPr bwMode="auto">
              <a:xfrm rot="-5400000">
                <a:off x="8617" y="11298"/>
                <a:ext cx="315" cy="210"/>
              </a:xfrm>
              <a:prstGeom prst="leftRightArrow">
                <a:avLst>
                  <a:gd name="adj1" fmla="val 50000"/>
                  <a:gd name="adj2" fmla="val 30000"/>
                </a:avLst>
              </a:prstGeom>
              <a:solidFill>
                <a:srgbClr val="FFFFFF"/>
              </a:solidFill>
              <a:ln w="9525">
                <a:solidFill>
                  <a:srgbClr val="000000"/>
                </a:solidFill>
                <a:miter lim="800000"/>
                <a:headEnd/>
                <a:tailEnd/>
              </a:ln>
            </p:spPr>
            <p:txBody>
              <a:bodyPr/>
              <a:lstStyle/>
              <a:p>
                <a:endParaRPr lang="en-US"/>
              </a:p>
            </p:txBody>
          </p:sp>
          <p:sp>
            <p:nvSpPr>
              <p:cNvPr id="8205" name="Text Box 8"/>
              <p:cNvSpPr txBox="1">
                <a:spLocks noChangeArrowheads="1"/>
              </p:cNvSpPr>
              <p:nvPr/>
            </p:nvSpPr>
            <p:spPr bwMode="auto">
              <a:xfrm>
                <a:off x="3555" y="10351"/>
                <a:ext cx="2070" cy="420"/>
              </a:xfrm>
              <a:prstGeom prst="rect">
                <a:avLst/>
              </a:prstGeom>
              <a:noFill/>
              <a:ln w="9525">
                <a:noFill/>
                <a:miter lim="800000"/>
                <a:headEnd/>
                <a:tailEnd/>
              </a:ln>
            </p:spPr>
            <p:txBody>
              <a:bodyPr/>
              <a:lstStyle/>
              <a:p>
                <a:pPr>
                  <a:spcAft>
                    <a:spcPts val="1000"/>
                  </a:spcAft>
                </a:pPr>
                <a:r>
                  <a:rPr lang="en-US" sz="1100" b="1">
                    <a:latin typeface="Calibri" pitchFamily="34" charset="0"/>
                  </a:rPr>
                  <a:t>Offset= -0.11K</a:t>
                </a:r>
                <a:endParaRPr lang="en-US"/>
              </a:p>
            </p:txBody>
          </p:sp>
          <p:sp>
            <p:nvSpPr>
              <p:cNvPr id="8206" name="AutoShape 9"/>
              <p:cNvSpPr>
                <a:spLocks noChangeArrowheads="1"/>
              </p:cNvSpPr>
              <p:nvPr/>
            </p:nvSpPr>
            <p:spPr bwMode="auto">
              <a:xfrm rot="-5400000">
                <a:off x="3212" y="11498"/>
                <a:ext cx="686" cy="210"/>
              </a:xfrm>
              <a:prstGeom prst="leftRightArrow">
                <a:avLst>
                  <a:gd name="adj1" fmla="val 50000"/>
                  <a:gd name="adj2" fmla="val 65333"/>
                </a:avLst>
              </a:prstGeom>
              <a:solidFill>
                <a:srgbClr val="FFFFFF"/>
              </a:solidFill>
              <a:ln w="9525">
                <a:solidFill>
                  <a:srgbClr val="000000"/>
                </a:solidFill>
                <a:miter lim="800000"/>
                <a:headEnd/>
                <a:tailEnd/>
              </a:ln>
            </p:spPr>
            <p:txBody>
              <a:bodyPr/>
              <a:lstStyle/>
              <a:p>
                <a:endParaRPr lang="en-US"/>
              </a:p>
            </p:txBody>
          </p:sp>
        </p:grpSp>
        <p:sp>
          <p:nvSpPr>
            <p:cNvPr id="8201" name="AutoShape 10"/>
            <p:cNvSpPr>
              <a:spLocks noChangeArrowheads="1"/>
            </p:cNvSpPr>
            <p:nvPr/>
          </p:nvSpPr>
          <p:spPr bwMode="auto">
            <a:xfrm>
              <a:off x="3675" y="10311"/>
              <a:ext cx="255" cy="1059"/>
            </a:xfrm>
            <a:prstGeom prst="downArrow">
              <a:avLst>
                <a:gd name="adj1" fmla="val 50000"/>
                <a:gd name="adj2" fmla="val 103824"/>
              </a:avLst>
            </a:prstGeom>
            <a:solidFill>
              <a:srgbClr val="FFFFFF"/>
            </a:solidFill>
            <a:ln w="9525">
              <a:solidFill>
                <a:srgbClr val="000000"/>
              </a:solidFill>
              <a:miter lim="800000"/>
              <a:headEnd/>
              <a:tailEnd/>
            </a:ln>
          </p:spPr>
          <p:txBody>
            <a:bodyPr vert="eaVert"/>
            <a:lstStyle/>
            <a:p>
              <a:endParaRPr lang="en-US"/>
            </a:p>
          </p:txBody>
        </p:sp>
        <p:sp>
          <p:nvSpPr>
            <p:cNvPr id="8202" name="Text Box 11"/>
            <p:cNvSpPr txBox="1">
              <a:spLocks noChangeArrowheads="1"/>
            </p:cNvSpPr>
            <p:nvPr/>
          </p:nvSpPr>
          <p:spPr bwMode="auto">
            <a:xfrm>
              <a:off x="3750" y="11470"/>
              <a:ext cx="1230" cy="365"/>
            </a:xfrm>
            <a:prstGeom prst="rect">
              <a:avLst/>
            </a:prstGeom>
            <a:noFill/>
            <a:ln w="9525">
              <a:noFill/>
              <a:miter lim="800000"/>
              <a:headEnd/>
              <a:tailEnd/>
            </a:ln>
          </p:spPr>
          <p:txBody>
            <a:bodyPr/>
            <a:lstStyle/>
            <a:p>
              <a:pPr>
                <a:spcAft>
                  <a:spcPts val="1000"/>
                </a:spcAft>
              </a:pPr>
              <a:r>
                <a:rPr lang="en-US" sz="1100" b="1">
                  <a:latin typeface="Calibri" pitchFamily="34" charset="0"/>
                </a:rPr>
                <a:t>&lt;   0.068K</a:t>
              </a:r>
              <a:endParaRPr lang="en-US"/>
            </a:p>
          </p:txBody>
        </p:sp>
        <p:sp>
          <p:nvSpPr>
            <p:cNvPr id="8203" name="Text Box 12"/>
            <p:cNvSpPr txBox="1">
              <a:spLocks noChangeArrowheads="1"/>
            </p:cNvSpPr>
            <p:nvPr/>
          </p:nvSpPr>
          <p:spPr bwMode="auto">
            <a:xfrm>
              <a:off x="9135" y="11251"/>
              <a:ext cx="1125" cy="365"/>
            </a:xfrm>
            <a:prstGeom prst="rect">
              <a:avLst/>
            </a:prstGeom>
            <a:noFill/>
            <a:ln w="9525">
              <a:noFill/>
              <a:miter lim="800000"/>
              <a:headEnd/>
              <a:tailEnd/>
            </a:ln>
          </p:spPr>
          <p:txBody>
            <a:bodyPr/>
            <a:lstStyle/>
            <a:p>
              <a:pPr>
                <a:spcAft>
                  <a:spcPts val="1000"/>
                </a:spcAft>
              </a:pPr>
              <a:r>
                <a:rPr lang="en-US" sz="1100" b="1">
                  <a:latin typeface="Calibri" pitchFamily="34" charset="0"/>
                </a:rPr>
                <a:t>&lt;   0.03K</a:t>
              </a:r>
              <a:endParaRPr lang="en-US"/>
            </a:p>
          </p:txBody>
        </p:sp>
      </p:grpSp>
      <p:pic>
        <p:nvPicPr>
          <p:cNvPr id="8197" name="Picture 12" descr="atsr2_11M.tif"/>
          <p:cNvPicPr>
            <a:picLocks noChangeAspect="1" noChangeArrowheads="1"/>
          </p:cNvPicPr>
          <p:nvPr/>
        </p:nvPicPr>
        <p:blipFill>
          <a:blip r:embed="rId3" cstate="print"/>
          <a:srcRect t="4391" r="5856" b="2928"/>
          <a:stretch>
            <a:fillRect/>
          </a:stretch>
        </p:blipFill>
        <p:spPr bwMode="auto">
          <a:xfrm>
            <a:off x="1752600" y="4038600"/>
            <a:ext cx="2984500" cy="2343150"/>
          </a:xfrm>
          <a:prstGeom prst="rect">
            <a:avLst/>
          </a:prstGeom>
          <a:noFill/>
          <a:ln w="9525">
            <a:noFill/>
            <a:miter lim="800000"/>
            <a:headEnd/>
            <a:tailEnd/>
          </a:ln>
        </p:spPr>
      </p:pic>
      <p:pic>
        <p:nvPicPr>
          <p:cNvPr id="8198" name="Picture 13" descr="atsr2_12M.tif"/>
          <p:cNvPicPr>
            <a:picLocks noChangeAspect="1" noChangeArrowheads="1"/>
          </p:cNvPicPr>
          <p:nvPr/>
        </p:nvPicPr>
        <p:blipFill>
          <a:blip r:embed="rId4" cstate="print"/>
          <a:srcRect t="4391" r="5856" b="4391"/>
          <a:stretch>
            <a:fillRect/>
          </a:stretch>
        </p:blipFill>
        <p:spPr bwMode="auto">
          <a:xfrm>
            <a:off x="4953000" y="3962400"/>
            <a:ext cx="3019425" cy="2447925"/>
          </a:xfrm>
          <a:prstGeom prst="rect">
            <a:avLst/>
          </a:prstGeom>
          <a:noFill/>
          <a:ln w="9525">
            <a:noFill/>
            <a:miter lim="800000"/>
            <a:headEnd/>
            <a:tailEnd/>
          </a:ln>
        </p:spPr>
      </p:pic>
      <p:sp>
        <p:nvSpPr>
          <p:cNvPr id="2" name="TextBox 5"/>
          <p:cNvSpPr txBox="1">
            <a:spLocks noChangeArrowheads="1"/>
          </p:cNvSpPr>
          <p:nvPr/>
        </p:nvSpPr>
        <p:spPr bwMode="auto">
          <a:xfrm>
            <a:off x="533400" y="5181600"/>
            <a:ext cx="8324850" cy="1384300"/>
          </a:xfrm>
          <a:prstGeom prst="rect">
            <a:avLst/>
          </a:prstGeom>
          <a:solidFill>
            <a:schemeClr val="accent1">
              <a:lumMod val="40000"/>
              <a:lumOff val="60000"/>
            </a:schemeClr>
          </a:solidFill>
          <a:ln w="9525">
            <a:noFill/>
            <a:miter lim="800000"/>
            <a:headEnd/>
            <a:tailEnd/>
          </a:ln>
        </p:spPr>
        <p:txBody>
          <a:bodyPr>
            <a:spAutoFit/>
          </a:bodyPr>
          <a:lstStyle/>
          <a:p>
            <a:pPr algn="just" eaLnBrk="1" hangingPunct="1">
              <a:lnSpc>
                <a:spcPct val="150000"/>
              </a:lnSpc>
              <a:defRPr/>
            </a:pPr>
            <a:r>
              <a:rPr lang="en-US" sz="1400" b="1" dirty="0">
                <a:solidFill>
                  <a:srgbClr val="FF0000"/>
                </a:solidFill>
              </a:rPr>
              <a:t>Three years (2009-2011) of AATSR/IASI collocation….</a:t>
            </a:r>
          </a:p>
          <a:p>
            <a:pPr lvl="1" algn="just" eaLnBrk="1" hangingPunct="1">
              <a:lnSpc>
                <a:spcPct val="150000"/>
              </a:lnSpc>
              <a:defRPr/>
            </a:pPr>
            <a:r>
              <a:rPr lang="en-US" sz="1400" b="1" dirty="0">
                <a:solidFill>
                  <a:srgbClr val="FF0000"/>
                </a:solidFill>
              </a:rPr>
              <a:t>AIRS and IASI displays Pre-Launch like behavior in Space to a few 100</a:t>
            </a:r>
            <a:r>
              <a:rPr lang="en-US" sz="1400" b="1" baseline="30000" dirty="0">
                <a:solidFill>
                  <a:srgbClr val="FF0000"/>
                </a:solidFill>
              </a:rPr>
              <a:t>th</a:t>
            </a:r>
            <a:r>
              <a:rPr lang="en-US" sz="1400" b="1" dirty="0">
                <a:solidFill>
                  <a:srgbClr val="FF0000"/>
                </a:solidFill>
              </a:rPr>
              <a:t> of a degree.</a:t>
            </a:r>
          </a:p>
          <a:p>
            <a:pPr lvl="1" algn="just" eaLnBrk="1" hangingPunct="1">
              <a:lnSpc>
                <a:spcPct val="150000"/>
              </a:lnSpc>
              <a:defRPr/>
            </a:pPr>
            <a:r>
              <a:rPr lang="en-US" sz="1400" b="1" dirty="0">
                <a:solidFill>
                  <a:srgbClr val="FF0000"/>
                </a:solidFill>
              </a:rPr>
              <a:t>ATSR2 and AATSR have SI traceable blackbodies.</a:t>
            </a:r>
          </a:p>
          <a:p>
            <a:pPr lvl="1" algn="just" eaLnBrk="1" hangingPunct="1">
              <a:lnSpc>
                <a:spcPct val="150000"/>
              </a:lnSpc>
              <a:defRPr/>
            </a:pPr>
            <a:r>
              <a:rPr lang="en-US" sz="1400" b="1" dirty="0">
                <a:solidFill>
                  <a:srgbClr val="FF0000"/>
                </a:solidFill>
              </a:rPr>
              <a:t>Since SRF was determined pre-launch so we can in principal determine  SRF in space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8" name="Rectangle 4"/>
          <p:cNvSpPr>
            <a:spLocks noChangeArrowheads="1"/>
          </p:cNvSpPr>
          <p:nvPr/>
        </p:nvSpPr>
        <p:spPr bwMode="auto">
          <a:xfrm>
            <a:off x="2120900" y="1833563"/>
            <a:ext cx="1244600" cy="371475"/>
          </a:xfrm>
          <a:prstGeom prst="rect">
            <a:avLst/>
          </a:prstGeom>
          <a:noFill/>
          <a:ln w="9525">
            <a:noFill/>
            <a:miter lim="800000"/>
            <a:headEnd/>
            <a:tailEnd/>
          </a:ln>
        </p:spPr>
        <p:txBody>
          <a:bodyPr wrap="none">
            <a:spAutoFit/>
          </a:bodyPr>
          <a:lstStyle/>
          <a:p>
            <a:pPr eaLnBrk="1" hangingPunct="1"/>
            <a:r>
              <a:rPr lang="en-US" b="1">
                <a:latin typeface="Calibri" pitchFamily="34" charset="0"/>
              </a:rPr>
              <a:t>Rep Rad  = </a:t>
            </a:r>
            <a:endParaRPr lang="en-US">
              <a:latin typeface="Calibri" pitchFamily="34" charset="0"/>
            </a:endParaRPr>
          </a:p>
        </p:txBody>
      </p:sp>
      <p:pic>
        <p:nvPicPr>
          <p:cNvPr id="1029" name="Picture 3"/>
          <p:cNvPicPr>
            <a:picLocks noChangeAspect="1" noChangeArrowheads="1"/>
          </p:cNvPicPr>
          <p:nvPr/>
        </p:nvPicPr>
        <p:blipFill>
          <a:blip r:embed="rId3" cstate="print"/>
          <a:srcRect/>
          <a:stretch>
            <a:fillRect/>
          </a:stretch>
        </p:blipFill>
        <p:spPr bwMode="auto">
          <a:xfrm>
            <a:off x="1828800" y="2949575"/>
            <a:ext cx="5353050" cy="1428750"/>
          </a:xfrm>
          <a:prstGeom prst="rect">
            <a:avLst/>
          </a:prstGeom>
          <a:noFill/>
          <a:ln w="9525">
            <a:noFill/>
            <a:miter lim="800000"/>
            <a:headEnd/>
            <a:tailEnd/>
          </a:ln>
        </p:spPr>
      </p:pic>
      <p:sp>
        <p:nvSpPr>
          <p:cNvPr id="1030" name="TextBox 6"/>
          <p:cNvSpPr txBox="1">
            <a:spLocks noChangeArrowheads="1"/>
          </p:cNvSpPr>
          <p:nvPr/>
        </p:nvSpPr>
        <p:spPr bwMode="auto">
          <a:xfrm>
            <a:off x="2743200" y="4910138"/>
            <a:ext cx="2971800" cy="923925"/>
          </a:xfrm>
          <a:prstGeom prst="rect">
            <a:avLst/>
          </a:prstGeom>
          <a:noFill/>
          <a:ln w="9525">
            <a:noFill/>
            <a:miter lim="800000"/>
            <a:headEnd/>
            <a:tailEnd/>
          </a:ln>
        </p:spPr>
        <p:txBody>
          <a:bodyPr>
            <a:spAutoFit/>
          </a:bodyPr>
          <a:lstStyle/>
          <a:p>
            <a:pPr eaLnBrk="1" hangingPunct="1"/>
            <a:r>
              <a:rPr lang="en-US" b="1">
                <a:latin typeface="Calibri" pitchFamily="34" charset="0"/>
              </a:rPr>
              <a:t>               AX=B</a:t>
            </a:r>
          </a:p>
          <a:p>
            <a:pPr eaLnBrk="1" hangingPunct="1"/>
            <a:endParaRPr lang="en-US" b="1">
              <a:latin typeface="Calibri" pitchFamily="34" charset="0"/>
            </a:endParaRPr>
          </a:p>
          <a:p>
            <a:pPr eaLnBrk="1" hangingPunct="1"/>
            <a:r>
              <a:rPr lang="en-US" b="1">
                <a:latin typeface="Calibri" pitchFamily="34" charset="0"/>
              </a:rPr>
              <a:t>            SRF = A</a:t>
            </a:r>
            <a:r>
              <a:rPr lang="en-US" b="1" baseline="30000">
                <a:latin typeface="Calibri" pitchFamily="34" charset="0"/>
              </a:rPr>
              <a:t>-1</a:t>
            </a:r>
            <a:r>
              <a:rPr lang="en-US" b="1">
                <a:latin typeface="Calibri" pitchFamily="34" charset="0"/>
              </a:rPr>
              <a:t> B</a:t>
            </a:r>
          </a:p>
        </p:txBody>
      </p:sp>
      <p:graphicFrame>
        <p:nvGraphicFramePr>
          <p:cNvPr id="1026" name="Object 6"/>
          <p:cNvGraphicFramePr>
            <a:graphicFrameLocks noChangeAspect="1"/>
          </p:cNvGraphicFramePr>
          <p:nvPr/>
        </p:nvGraphicFramePr>
        <p:xfrm>
          <a:off x="3886200" y="1676400"/>
          <a:ext cx="2093913" cy="685800"/>
        </p:xfrm>
        <a:graphic>
          <a:graphicData uri="http://schemas.openxmlformats.org/presentationml/2006/ole">
            <p:oleObj spid="_x0000_s1026" name="Equation" r:id="rId4" imgW="1473200" imgH="482600" progId="Equation.3">
              <p:embed/>
            </p:oleObj>
          </a:graphicData>
        </a:graphic>
      </p:graphicFrame>
      <p:sp>
        <p:nvSpPr>
          <p:cNvPr id="1031" name="Title 1"/>
          <p:cNvSpPr>
            <a:spLocks noGrp="1"/>
          </p:cNvSpPr>
          <p:nvPr>
            <p:ph type="title"/>
          </p:nvPr>
        </p:nvSpPr>
        <p:spPr>
          <a:xfrm>
            <a:off x="152400" y="152400"/>
            <a:ext cx="7407275" cy="1066800"/>
          </a:xfrm>
        </p:spPr>
        <p:txBody>
          <a:bodyPr/>
          <a:lstStyle/>
          <a:p>
            <a:pPr eaLnBrk="1" hangingPunct="1"/>
            <a:r>
              <a:rPr lang="en-US" smtClean="0"/>
              <a:t>Method</a:t>
            </a:r>
          </a:p>
        </p:txBody>
      </p:sp>
      <p:sp>
        <p:nvSpPr>
          <p:cNvPr id="1032" name="TextBox 6"/>
          <p:cNvSpPr txBox="1">
            <a:spLocks noChangeArrowheads="1"/>
          </p:cNvSpPr>
          <p:nvPr/>
        </p:nvSpPr>
        <p:spPr bwMode="auto">
          <a:xfrm>
            <a:off x="6477000" y="1828800"/>
            <a:ext cx="1600200" cy="276225"/>
          </a:xfrm>
          <a:prstGeom prst="rect">
            <a:avLst/>
          </a:prstGeom>
          <a:noFill/>
          <a:ln w="9525">
            <a:noFill/>
            <a:miter lim="800000"/>
            <a:headEnd/>
            <a:tailEnd/>
          </a:ln>
        </p:spPr>
        <p:txBody>
          <a:bodyPr>
            <a:spAutoFit/>
          </a:bodyPr>
          <a:lstStyle/>
          <a:p>
            <a:r>
              <a:rPr lang="en-US" sz="1200" b="1"/>
              <a:t> ---Convolution</a:t>
            </a:r>
          </a:p>
        </p:txBody>
      </p:sp>
      <p:sp>
        <p:nvSpPr>
          <p:cNvPr id="1033" name="TextBox 7"/>
          <p:cNvSpPr txBox="1">
            <a:spLocks noChangeArrowheads="1"/>
          </p:cNvSpPr>
          <p:nvPr/>
        </p:nvSpPr>
        <p:spPr bwMode="auto">
          <a:xfrm>
            <a:off x="4724400" y="2743200"/>
            <a:ext cx="685800" cy="276225"/>
          </a:xfrm>
          <a:prstGeom prst="rect">
            <a:avLst/>
          </a:prstGeom>
          <a:noFill/>
          <a:ln w="9525">
            <a:noFill/>
            <a:miter lim="800000"/>
            <a:headEnd/>
            <a:tailEnd/>
          </a:ln>
        </p:spPr>
        <p:txBody>
          <a:bodyPr>
            <a:spAutoFit/>
          </a:bodyPr>
          <a:lstStyle/>
          <a:p>
            <a:r>
              <a:rPr lang="en-US" sz="1200" b="1"/>
              <a:t> SRF</a:t>
            </a:r>
          </a:p>
        </p:txBody>
      </p:sp>
      <p:sp>
        <p:nvSpPr>
          <p:cNvPr id="1034" name="TextBox 8"/>
          <p:cNvSpPr txBox="1">
            <a:spLocks noChangeArrowheads="1"/>
          </p:cNvSpPr>
          <p:nvPr/>
        </p:nvSpPr>
        <p:spPr bwMode="auto">
          <a:xfrm>
            <a:off x="2057400" y="2743200"/>
            <a:ext cx="2286000" cy="276225"/>
          </a:xfrm>
          <a:prstGeom prst="rect">
            <a:avLst/>
          </a:prstGeom>
          <a:noFill/>
          <a:ln w="9525">
            <a:noFill/>
            <a:miter lim="800000"/>
            <a:headEnd/>
            <a:tailEnd/>
          </a:ln>
        </p:spPr>
        <p:txBody>
          <a:bodyPr>
            <a:spAutoFit/>
          </a:bodyPr>
          <a:lstStyle/>
          <a:p>
            <a:r>
              <a:rPr lang="en-US" sz="1200" b="1"/>
              <a:t>Hyperspectral  Radiances</a:t>
            </a:r>
          </a:p>
        </p:txBody>
      </p:sp>
      <p:sp>
        <p:nvSpPr>
          <p:cNvPr id="1035" name="TextBox 9"/>
          <p:cNvSpPr txBox="1">
            <a:spLocks noChangeArrowheads="1"/>
          </p:cNvSpPr>
          <p:nvPr/>
        </p:nvSpPr>
        <p:spPr bwMode="auto">
          <a:xfrm>
            <a:off x="5867400" y="2743200"/>
            <a:ext cx="1371600" cy="276225"/>
          </a:xfrm>
          <a:prstGeom prst="rect">
            <a:avLst/>
          </a:prstGeom>
          <a:noFill/>
          <a:ln w="9525">
            <a:noFill/>
            <a:miter lim="800000"/>
            <a:headEnd/>
            <a:tailEnd/>
          </a:ln>
        </p:spPr>
        <p:txBody>
          <a:bodyPr>
            <a:spAutoFit/>
          </a:bodyPr>
          <a:lstStyle/>
          <a:p>
            <a:r>
              <a:rPr lang="en-US" sz="1200" b="1"/>
              <a:t>Rep Radiances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152400"/>
            <a:ext cx="7407275" cy="1355725"/>
          </a:xfrm>
        </p:spPr>
        <p:txBody>
          <a:bodyPr/>
          <a:lstStyle/>
          <a:p>
            <a:pPr eaLnBrk="1" hangingPunct="1"/>
            <a:r>
              <a:rPr lang="en-US" smtClean="0"/>
              <a:t>Challenges</a:t>
            </a:r>
          </a:p>
        </p:txBody>
      </p:sp>
      <p:sp>
        <p:nvSpPr>
          <p:cNvPr id="9219" name="Content Placeholder 2"/>
          <p:cNvSpPr>
            <a:spLocks noGrp="1"/>
          </p:cNvSpPr>
          <p:nvPr>
            <p:ph idx="1"/>
          </p:nvPr>
        </p:nvSpPr>
        <p:spPr>
          <a:xfrm>
            <a:off x="914400" y="2057400"/>
            <a:ext cx="7404100" cy="2133600"/>
          </a:xfrm>
        </p:spPr>
        <p:txBody>
          <a:bodyPr/>
          <a:lstStyle/>
          <a:p>
            <a:pPr eaLnBrk="1" hangingPunct="1"/>
            <a:r>
              <a:rPr lang="en-US" smtClean="0"/>
              <a:t>Bias has seasonal effects-does not always closely match with pre-launch.</a:t>
            </a:r>
          </a:p>
          <a:p>
            <a:pPr eaLnBrk="1" hangingPunct="1"/>
            <a:r>
              <a:rPr lang="en-US" smtClean="0"/>
              <a:t> In space,  IASI itself has a offset, Question is how to bring target radiances to corrected radiances.</a:t>
            </a:r>
          </a:p>
          <a:p>
            <a:pPr eaLnBrk="1" hangingPunct="1">
              <a:buFont typeface="Corbel"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838200" y="0"/>
            <a:ext cx="7407275" cy="1355725"/>
          </a:xfrm>
        </p:spPr>
        <p:txBody>
          <a:bodyPr/>
          <a:lstStyle/>
          <a:p>
            <a:pPr eaLnBrk="1" hangingPunct="1"/>
            <a:r>
              <a:rPr lang="en-US" smtClean="0"/>
              <a:t>Steps</a:t>
            </a:r>
          </a:p>
        </p:txBody>
      </p:sp>
      <p:sp>
        <p:nvSpPr>
          <p:cNvPr id="3" name="Content Placeholder 2"/>
          <p:cNvSpPr>
            <a:spLocks noGrp="1"/>
          </p:cNvSpPr>
          <p:nvPr>
            <p:ph idx="1"/>
          </p:nvPr>
        </p:nvSpPr>
        <p:spPr>
          <a:xfrm>
            <a:off x="838200" y="1447800"/>
            <a:ext cx="7404100" cy="4038600"/>
          </a:xfrm>
        </p:spPr>
        <p:txBody>
          <a:bodyPr/>
          <a:lstStyle/>
          <a:p>
            <a:pPr eaLnBrk="1" hangingPunct="1">
              <a:buFont typeface="Corbel" pitchFamily="34" charset="0"/>
              <a:buNone/>
              <a:defRPr/>
            </a:pPr>
            <a:endParaRPr lang="en-US" dirty="0" smtClean="0"/>
          </a:p>
          <a:p>
            <a:pPr marL="492125" indent="-457200" eaLnBrk="1" hangingPunct="1">
              <a:buFont typeface="+mj-lt"/>
              <a:buAutoNum type="arabicPeriod"/>
              <a:defRPr/>
            </a:pPr>
            <a:r>
              <a:rPr lang="en-US" dirty="0" smtClean="0"/>
              <a:t>Collect SNO collocations between target and reference ( Hyper-spectral Instrument).</a:t>
            </a:r>
          </a:p>
          <a:p>
            <a:pPr marL="492125" indent="-457200" eaLnBrk="1" hangingPunct="1">
              <a:buFont typeface="+mj-lt"/>
              <a:buAutoNum type="arabicPeriod"/>
              <a:defRPr/>
            </a:pPr>
            <a:r>
              <a:rPr lang="en-US" dirty="0" smtClean="0"/>
              <a:t>Apply GSICS recommended thresholds zenith, time, spatial homogeneity.</a:t>
            </a:r>
          </a:p>
          <a:p>
            <a:pPr marL="492125" indent="-457200" eaLnBrk="1" hangingPunct="1">
              <a:buFont typeface="+mj-lt"/>
              <a:buAutoNum type="arabicPeriod"/>
              <a:defRPr/>
            </a:pPr>
            <a:r>
              <a:rPr lang="en-US" dirty="0" smtClean="0"/>
              <a:t>Convolute to find the </a:t>
            </a:r>
            <a:r>
              <a:rPr lang="en-US" dirty="0" err="1" smtClean="0"/>
              <a:t>Hyperspectral</a:t>
            </a:r>
            <a:r>
              <a:rPr lang="en-US" dirty="0" smtClean="0"/>
              <a:t> (IASI/AIRS/</a:t>
            </a:r>
            <a:r>
              <a:rPr lang="en-US" dirty="0" err="1" smtClean="0"/>
              <a:t>CrIS</a:t>
            </a:r>
            <a:r>
              <a:rPr lang="en-US" dirty="0" smtClean="0"/>
              <a:t>) Rep radiances.</a:t>
            </a:r>
          </a:p>
          <a:p>
            <a:pPr marL="492125" indent="-457200" eaLnBrk="1" hangingPunct="1">
              <a:buFont typeface="+mj-lt"/>
              <a:buAutoNum type="arabicPeriod"/>
              <a:defRPr/>
            </a:pPr>
            <a:r>
              <a:rPr lang="en-US" dirty="0" smtClean="0"/>
              <a:t>Find a fit  using a suitable polynomial</a:t>
            </a:r>
          </a:p>
          <a:p>
            <a:pPr marL="492125" indent="-457200" eaLnBrk="1" hangingPunct="1">
              <a:buFont typeface="+mj-lt"/>
              <a:buAutoNum type="arabicPeriod"/>
              <a:defRPr/>
            </a:pPr>
            <a:r>
              <a:rPr lang="en-US" dirty="0" smtClean="0"/>
              <a:t>Find the fit to the pre-launch curve.</a:t>
            </a:r>
          </a:p>
          <a:p>
            <a:pPr marL="492125" indent="-457200" eaLnBrk="1" hangingPunct="1">
              <a:buFont typeface="+mj-lt"/>
              <a:buAutoNum type="arabicPeriod"/>
              <a:defRPr/>
            </a:pPr>
            <a:r>
              <a:rPr lang="en-US" dirty="0" smtClean="0"/>
              <a:t>Apply the offset to get the ( so called) SI  traceable radiances.</a:t>
            </a:r>
          </a:p>
          <a:p>
            <a:pPr marL="492125" indent="-457200" eaLnBrk="1" hangingPunct="1">
              <a:buFont typeface="+mj-lt"/>
              <a:buAutoNum type="arabicPeriod"/>
              <a:defRPr/>
            </a:pPr>
            <a:r>
              <a:rPr lang="en-US" dirty="0" smtClean="0"/>
              <a:t>Perform the inversion using a suitable method like SVD. </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ris_viirs_I5.jpg"/>
          <p:cNvPicPr>
            <a:picLocks noGrp="1" noChangeAspect="1"/>
          </p:cNvPicPr>
          <p:nvPr>
            <p:ph idx="1"/>
          </p:nvPr>
        </p:nvPicPr>
        <p:blipFill>
          <a:blip r:embed="rId2" cstate="print"/>
          <a:srcRect l="4563" t="3602" r="4323" b="4803"/>
          <a:stretch>
            <a:fillRect/>
          </a:stretch>
        </p:blipFill>
        <p:spPr>
          <a:xfrm>
            <a:off x="990600" y="2163886"/>
            <a:ext cx="3276600" cy="2635118"/>
          </a:xfrm>
          <a:prstGeom prst="rect">
            <a:avLst/>
          </a:prstGeom>
        </p:spPr>
      </p:pic>
      <p:pic>
        <p:nvPicPr>
          <p:cNvPr id="5" name="Picture 3" descr="C:\Users\mbali\Documents\SRF\goes_11M_srf.jpg"/>
          <p:cNvPicPr>
            <a:picLocks noChangeAspect="1" noChangeArrowheads="1"/>
          </p:cNvPicPr>
          <p:nvPr/>
        </p:nvPicPr>
        <p:blipFill>
          <a:blip r:embed="rId3" cstate="print"/>
          <a:srcRect/>
          <a:stretch>
            <a:fillRect/>
          </a:stretch>
        </p:blipFill>
        <p:spPr bwMode="auto">
          <a:xfrm>
            <a:off x="5029200" y="2133600"/>
            <a:ext cx="3429001" cy="2745081"/>
          </a:xfrm>
          <a:prstGeom prst="rect">
            <a:avLst/>
          </a:prstGeom>
          <a:noFill/>
          <a:ln w="9525">
            <a:noFill/>
            <a:miter lim="800000"/>
            <a:headEnd/>
            <a:tailEnd/>
          </a:ln>
        </p:spPr>
      </p:pic>
      <p:sp>
        <p:nvSpPr>
          <p:cNvPr id="6" name="Title 1"/>
          <p:cNvSpPr>
            <a:spLocks noGrp="1"/>
          </p:cNvSpPr>
          <p:nvPr>
            <p:ph type="title"/>
          </p:nvPr>
        </p:nvSpPr>
        <p:spPr>
          <a:xfrm>
            <a:off x="857250" y="609601"/>
            <a:ext cx="7407275" cy="1066800"/>
          </a:xfrm>
        </p:spPr>
        <p:txBody>
          <a:bodyPr/>
          <a:lstStyle/>
          <a:p>
            <a:r>
              <a:rPr lang="en-US" dirty="0" smtClean="0"/>
              <a:t>Results</a:t>
            </a:r>
            <a:br>
              <a:rPr lang="en-US" dirty="0" smtClean="0"/>
            </a:br>
            <a:r>
              <a:rPr lang="en-US" sz="1800" b="1" u="sng" dirty="0" smtClean="0"/>
              <a:t>  LEO Instruments  ATSR2 and AATSR</a:t>
            </a:r>
          </a:p>
        </p:txBody>
      </p:sp>
      <p:sp>
        <p:nvSpPr>
          <p:cNvPr id="7" name="TextBox 5"/>
          <p:cNvSpPr txBox="1">
            <a:spLocks noChangeArrowheads="1"/>
          </p:cNvSpPr>
          <p:nvPr/>
        </p:nvSpPr>
        <p:spPr bwMode="auto">
          <a:xfrm>
            <a:off x="1219200" y="4876800"/>
            <a:ext cx="3810000" cy="600164"/>
          </a:xfrm>
          <a:prstGeom prst="rect">
            <a:avLst/>
          </a:prstGeom>
          <a:noFill/>
          <a:ln w="9525">
            <a:noFill/>
            <a:miter lim="800000"/>
            <a:headEnd/>
            <a:tailEnd/>
          </a:ln>
        </p:spPr>
        <p:txBody>
          <a:bodyPr wrap="square">
            <a:spAutoFit/>
          </a:bodyPr>
          <a:lstStyle/>
          <a:p>
            <a:r>
              <a:rPr lang="en-US" sz="1500" dirty="0" smtClean="0"/>
              <a:t>VIIRs I5 SRF retrieved from collocations </a:t>
            </a:r>
          </a:p>
          <a:p>
            <a:r>
              <a:rPr lang="en-US" sz="1500" dirty="0" smtClean="0"/>
              <a:t>By </a:t>
            </a:r>
            <a:r>
              <a:rPr lang="en-US" sz="1500" dirty="0" err="1" smtClean="0"/>
              <a:t>Likun</a:t>
            </a:r>
            <a:r>
              <a:rPr lang="en-US" sz="1500" dirty="0"/>
              <a:t> </a:t>
            </a:r>
            <a:r>
              <a:rPr lang="en-US" sz="1500" dirty="0" smtClean="0"/>
              <a:t>Wang SNO algorithm</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Results</a:t>
            </a:r>
            <a:br>
              <a:rPr lang="en-US" smtClean="0"/>
            </a:br>
            <a:r>
              <a:rPr lang="en-US" sz="1800" b="1" u="sng" smtClean="0"/>
              <a:t>  LEO Instruments  ATSR2 and AATSR</a:t>
            </a:r>
          </a:p>
        </p:txBody>
      </p:sp>
      <p:pic>
        <p:nvPicPr>
          <p:cNvPr id="11267" name="Content Placeholder 3" descr="aatsr2_12M_retrived_srf.jpg"/>
          <p:cNvPicPr>
            <a:picLocks noChangeAspect="1"/>
          </p:cNvPicPr>
          <p:nvPr/>
        </p:nvPicPr>
        <p:blipFill>
          <a:blip r:embed="rId2" cstate="print"/>
          <a:srcRect/>
          <a:stretch>
            <a:fillRect/>
          </a:stretch>
        </p:blipFill>
        <p:spPr bwMode="auto">
          <a:xfrm>
            <a:off x="609600" y="1905000"/>
            <a:ext cx="3943350" cy="3154363"/>
          </a:xfrm>
          <a:prstGeom prst="rect">
            <a:avLst/>
          </a:prstGeom>
          <a:noFill/>
          <a:ln w="9525">
            <a:noFill/>
            <a:miter lim="800000"/>
            <a:headEnd/>
            <a:tailEnd/>
          </a:ln>
        </p:spPr>
      </p:pic>
      <p:pic>
        <p:nvPicPr>
          <p:cNvPr id="11268" name="Picture 4" descr="atsr2_12M_retrived_srf.jpg"/>
          <p:cNvPicPr>
            <a:picLocks noChangeAspect="1"/>
          </p:cNvPicPr>
          <p:nvPr/>
        </p:nvPicPr>
        <p:blipFill>
          <a:blip r:embed="rId3" cstate="print"/>
          <a:srcRect/>
          <a:stretch>
            <a:fillRect/>
          </a:stretch>
        </p:blipFill>
        <p:spPr bwMode="auto">
          <a:xfrm>
            <a:off x="4648200" y="1981200"/>
            <a:ext cx="3846513" cy="3078163"/>
          </a:xfrm>
          <a:prstGeom prst="rect">
            <a:avLst/>
          </a:prstGeom>
          <a:noFill/>
          <a:ln w="9525">
            <a:noFill/>
            <a:miter lim="800000"/>
            <a:headEnd/>
            <a:tailEnd/>
          </a:ln>
        </p:spPr>
      </p:pic>
      <p:sp>
        <p:nvSpPr>
          <p:cNvPr id="11269" name="TextBox 5"/>
          <p:cNvSpPr txBox="1">
            <a:spLocks noChangeArrowheads="1"/>
          </p:cNvSpPr>
          <p:nvPr/>
        </p:nvSpPr>
        <p:spPr bwMode="auto">
          <a:xfrm>
            <a:off x="2438400" y="5257800"/>
            <a:ext cx="5257800" cy="646113"/>
          </a:xfrm>
          <a:prstGeom prst="rect">
            <a:avLst/>
          </a:prstGeom>
          <a:noFill/>
          <a:ln w="9525">
            <a:noFill/>
            <a:miter lim="800000"/>
            <a:headEnd/>
            <a:tailEnd/>
          </a:ln>
        </p:spPr>
        <p:txBody>
          <a:bodyPr>
            <a:spAutoFit/>
          </a:bodyPr>
          <a:lstStyle/>
          <a:p>
            <a:r>
              <a:rPr lang="en-US"/>
              <a:t>The retrieved SRF closely match the stated SRf</a:t>
            </a:r>
          </a:p>
          <a:p>
            <a:r>
              <a:rPr lang="en-US"/>
              <a:t>Retrieved SRF from ATSR2 appears less noisy.</a:t>
            </a:r>
          </a:p>
        </p:txBody>
      </p:sp>
    </p:spTree>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TC103457444[[fn=Basis]]</Template>
  <TotalTime>2272</TotalTime>
  <Words>609</Words>
  <Application>Microsoft Office PowerPoint</Application>
  <PresentationFormat>On-screen Show (4:3)</PresentationFormat>
  <Paragraphs>97</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Basis</vt:lpstr>
      <vt:lpstr>Equation</vt:lpstr>
      <vt:lpstr>SRF Retrieval Using VIIRS/AIRS/IASI radiances </vt:lpstr>
      <vt:lpstr>Contents</vt:lpstr>
      <vt:lpstr>Introduction</vt:lpstr>
      <vt:lpstr>Pre Vs Post launch</vt:lpstr>
      <vt:lpstr>Method</vt:lpstr>
      <vt:lpstr>Challenges</vt:lpstr>
      <vt:lpstr>Steps</vt:lpstr>
      <vt:lpstr>Results   LEO Instruments  ATSR2 and AATSR</vt:lpstr>
      <vt:lpstr>Results   LEO Instruments  ATSR2 and AATSR</vt:lpstr>
      <vt:lpstr>Sensitivity of method to shifts and leaks</vt:lpstr>
      <vt:lpstr>Slide 11</vt:lpstr>
      <vt:lpstr>Slide 12</vt:lpstr>
      <vt:lpstr>Slide 13</vt:lpstr>
      <vt:lpstr>Slide 14</vt:lpstr>
      <vt:lpstr>Inputs</vt:lpstr>
      <vt:lpstr>Conclusions</vt:lpstr>
      <vt:lpstr>Slide 17</vt:lpstr>
      <vt:lpstr>Slide 18</vt:lpstr>
      <vt:lpstr>Slide 19</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mbali</dc:creator>
  <cp:lastModifiedBy>mbali</cp:lastModifiedBy>
  <cp:revision>183</cp:revision>
  <dcterms:created xsi:type="dcterms:W3CDTF">2013-02-20T00:48:12Z</dcterms:created>
  <dcterms:modified xsi:type="dcterms:W3CDTF">2016-03-02T02:06:07Z</dcterms:modified>
</cp:coreProperties>
</file>