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286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60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328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720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771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058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61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369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749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136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604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4CFB7-8D18-F241-897E-5A98B9AB83DB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223E7-EFD9-A64C-9AAE-9F621B835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332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382" y="799726"/>
            <a:ext cx="796086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Paper under review for JGR-</a:t>
            </a:r>
            <a:r>
              <a:rPr lang="en-US" sz="2000" dirty="0" smtClean="0"/>
              <a:t>Atmospheres …</a:t>
            </a:r>
            <a:endParaRPr lang="en-US" sz="2000" dirty="0"/>
          </a:p>
          <a:p>
            <a:pPr algn="ctr"/>
            <a:endParaRPr lang="en-US" sz="2000" b="1" dirty="0" smtClean="0">
              <a:solidFill>
                <a:srgbClr val="D40303"/>
              </a:solidFill>
            </a:endParaRPr>
          </a:p>
          <a:p>
            <a:pPr algn="ctr"/>
            <a:endParaRPr lang="en-US" sz="2000" b="1" dirty="0" smtClean="0">
              <a:solidFill>
                <a:srgbClr val="D40303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D40303"/>
                </a:solidFill>
              </a:rPr>
              <a:t>Characterization </a:t>
            </a:r>
            <a:r>
              <a:rPr lang="en-US" sz="2800" b="1" dirty="0">
                <a:solidFill>
                  <a:srgbClr val="D40303"/>
                </a:solidFill>
              </a:rPr>
              <a:t>of the ability of the Climate Absolute Radiance and Refractivity Observatory (CLARREO) to serve as an infrared satellite </a:t>
            </a:r>
            <a:r>
              <a:rPr lang="en-US" sz="2800" b="1" dirty="0" err="1">
                <a:solidFill>
                  <a:srgbClr val="D40303"/>
                </a:solidFill>
              </a:rPr>
              <a:t>intercalibration</a:t>
            </a:r>
            <a:r>
              <a:rPr lang="en-US" sz="2800" b="1" dirty="0">
                <a:solidFill>
                  <a:srgbClr val="D40303"/>
                </a:solidFill>
              </a:rPr>
              <a:t> </a:t>
            </a:r>
            <a:r>
              <a:rPr lang="en-US" sz="2800" b="1" dirty="0" smtClean="0">
                <a:solidFill>
                  <a:srgbClr val="D40303"/>
                </a:solidFill>
              </a:rPr>
              <a:t>reference</a:t>
            </a:r>
          </a:p>
          <a:p>
            <a:pPr algn="ctr"/>
            <a:endParaRPr lang="en-US" b="1" dirty="0">
              <a:solidFill>
                <a:srgbClr val="D40303"/>
              </a:solidFill>
            </a:endParaRPr>
          </a:p>
          <a:p>
            <a:pPr algn="ctr"/>
            <a:r>
              <a:rPr lang="en-US" dirty="0"/>
              <a:t>b</a:t>
            </a:r>
            <a:r>
              <a:rPr lang="en-US" dirty="0" smtClean="0"/>
              <a:t>y Dave Tobin, Bob </a:t>
            </a:r>
            <a:r>
              <a:rPr lang="en-US" dirty="0" err="1" smtClean="0"/>
              <a:t>Holz</a:t>
            </a:r>
            <a:r>
              <a:rPr lang="en-US" dirty="0" smtClean="0"/>
              <a:t>, Fred Nagle, and Hank </a:t>
            </a:r>
            <a:r>
              <a:rPr lang="en-US" dirty="0" err="1" smtClean="0"/>
              <a:t>Revercomb</a:t>
            </a:r>
            <a:endParaRPr lang="en-US" dirty="0" smtClean="0"/>
          </a:p>
          <a:p>
            <a:pPr algn="ctr"/>
            <a:r>
              <a:rPr lang="en-US" dirty="0" smtClean="0"/>
              <a:t>University of Wisconsin-Madison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Investigations performed with support from the </a:t>
            </a:r>
          </a:p>
          <a:p>
            <a:pPr algn="ctr"/>
            <a:r>
              <a:rPr lang="en-US" dirty="0" smtClean="0"/>
              <a:t>CLARREO Science Definition Team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3679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Variants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Dave’s paper includes a variant on the GSICS GEO-LEO IR inter-calibration algorithm:</a:t>
            </a:r>
          </a:p>
          <a:p>
            <a:pPr lvl="1"/>
            <a:r>
              <a:rPr lang="en-US" dirty="0" smtClean="0"/>
              <a:t>SNOs weighted by variance within CLARREO FOV</a:t>
            </a:r>
          </a:p>
          <a:p>
            <a:pPr lvl="1"/>
            <a:r>
              <a:rPr lang="en-US" dirty="0" smtClean="0"/>
              <a:t>Weighted means compared in Tb bins</a:t>
            </a:r>
          </a:p>
          <a:p>
            <a:pPr lvl="1"/>
            <a:r>
              <a:rPr lang="en-US" dirty="0" smtClean="0"/>
              <a:t>More uniform coverage of dynamic range</a:t>
            </a:r>
          </a:p>
          <a:p>
            <a:r>
              <a:rPr lang="en-US" dirty="0" smtClean="0"/>
              <a:t>Worth comparing with the current algorithm</a:t>
            </a:r>
          </a:p>
          <a:p>
            <a:pPr lvl="1"/>
            <a:r>
              <a:rPr lang="en-US" dirty="0" smtClean="0"/>
              <a:t>Anyone interested in doing this?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Preparations for CLARREO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Possible workshop</a:t>
            </a:r>
            <a:r>
              <a:rPr lang="de-DE" dirty="0" smtClean="0"/>
              <a:t>:</a:t>
            </a:r>
          </a:p>
          <a:p>
            <a:pPr lvl="1"/>
            <a:r>
              <a:rPr lang="en-US" dirty="0" smtClean="0"/>
              <a:t>Preparation for traceable </a:t>
            </a:r>
            <a:r>
              <a:rPr lang="en-US" dirty="0" err="1" smtClean="0"/>
              <a:t>hyperspectral</a:t>
            </a:r>
            <a:r>
              <a:rPr lang="en-US" dirty="0" smtClean="0"/>
              <a:t> instruments </a:t>
            </a:r>
            <a:r>
              <a:rPr lang="en-US" dirty="0" smtClean="0"/>
              <a:t>as inter-calibration </a:t>
            </a:r>
            <a:r>
              <a:rPr lang="en-US" dirty="0" smtClean="0"/>
              <a:t>references</a:t>
            </a:r>
            <a:endParaRPr lang="en-US" dirty="0" smtClean="0"/>
          </a:p>
          <a:p>
            <a:pPr lvl="1"/>
            <a:r>
              <a:rPr lang="en-US" dirty="0" smtClean="0"/>
              <a:t>Before/after GRWG/GDWG meeting in 2018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Anything </a:t>
            </a:r>
            <a:r>
              <a:rPr lang="en-US" dirty="0" smtClean="0"/>
              <a:t>else?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569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Abstract</a:t>
            </a:r>
          </a:p>
          <a:p>
            <a:pPr marL="0" indent="0" algn="just">
              <a:buNone/>
            </a:pPr>
            <a:r>
              <a:rPr lang="en-US" sz="1800" dirty="0" smtClean="0"/>
              <a:t>CLARREO </a:t>
            </a:r>
            <a:r>
              <a:rPr lang="en-US" sz="1800" dirty="0"/>
              <a:t>is a future mission employing an infrared spectrometer with unprecedented </a:t>
            </a:r>
            <a:r>
              <a:rPr lang="en-US" sz="1800" dirty="0" smtClean="0"/>
              <a:t>calibration </a:t>
            </a:r>
            <a:r>
              <a:rPr lang="en-US" sz="1800" dirty="0"/>
              <a:t>accuracy and the ability to assess its calibration on-orbit using a novel verification </a:t>
            </a:r>
            <a:r>
              <a:rPr lang="en-US" sz="1800" dirty="0" smtClean="0"/>
              <a:t>system</a:t>
            </a:r>
            <a:r>
              <a:rPr lang="en-US" sz="1800" dirty="0"/>
              <a:t>. Utilizing this capability for satellite </a:t>
            </a:r>
            <a:r>
              <a:rPr lang="en-US" sz="1800" dirty="0" err="1"/>
              <a:t>intercalibration</a:t>
            </a:r>
            <a:r>
              <a:rPr lang="en-US" sz="1800" dirty="0"/>
              <a:t> is a primary objective of the </a:t>
            </a:r>
            <a:r>
              <a:rPr lang="en-US" sz="1800" dirty="0" smtClean="0"/>
              <a:t>mission</a:t>
            </a:r>
            <a:r>
              <a:rPr lang="en-US" sz="1800" dirty="0"/>
              <a:t>. This paper presents a </a:t>
            </a:r>
            <a:r>
              <a:rPr lang="en-US" sz="1800" dirty="0">
                <a:solidFill>
                  <a:srgbClr val="FF0000"/>
                </a:solidFill>
              </a:rPr>
              <a:t>new infrared </a:t>
            </a:r>
            <a:r>
              <a:rPr lang="en-US" sz="1800" dirty="0" err="1">
                <a:solidFill>
                  <a:srgbClr val="FF0000"/>
                </a:solidFill>
              </a:rPr>
              <a:t>intercalibration</a:t>
            </a:r>
            <a:r>
              <a:rPr lang="en-US" sz="1800" dirty="0">
                <a:solidFill>
                  <a:srgbClr val="FF0000"/>
                </a:solidFill>
              </a:rPr>
              <a:t> methodology</a:t>
            </a:r>
            <a:r>
              <a:rPr lang="en-US" sz="1800" dirty="0"/>
              <a:t> that </a:t>
            </a:r>
            <a:r>
              <a:rPr lang="en-US" sz="1800" dirty="0">
                <a:solidFill>
                  <a:srgbClr val="FF0000"/>
                </a:solidFill>
              </a:rPr>
              <a:t>minimizes the </a:t>
            </a:r>
            <a:r>
              <a:rPr lang="en-US" sz="1800" dirty="0" err="1" smtClean="0">
                <a:solidFill>
                  <a:srgbClr val="FF0000"/>
                </a:solidFill>
              </a:rPr>
              <a:t>intercalibration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uncertainties </a:t>
            </a:r>
            <a:r>
              <a:rPr lang="en-US" sz="1800" dirty="0"/>
              <a:t>and provides </a:t>
            </a:r>
            <a:r>
              <a:rPr lang="en-US" sz="1800" dirty="0">
                <a:solidFill>
                  <a:srgbClr val="FF0000"/>
                </a:solidFill>
              </a:rPr>
              <a:t>uncertainty estimates resulting from the scene </a:t>
            </a:r>
            <a:r>
              <a:rPr lang="en-US" sz="1800" dirty="0" smtClean="0">
                <a:solidFill>
                  <a:srgbClr val="FF0000"/>
                </a:solidFill>
              </a:rPr>
              <a:t>variability </a:t>
            </a:r>
            <a:r>
              <a:rPr lang="en-US" sz="1800" dirty="0">
                <a:solidFill>
                  <a:srgbClr val="FF0000"/>
                </a:solidFill>
              </a:rPr>
              <a:t>and instrument noise. </a:t>
            </a:r>
            <a:r>
              <a:rPr lang="en-US" sz="1800" dirty="0"/>
              <a:t>Results of a </a:t>
            </a:r>
            <a:r>
              <a:rPr lang="en-US" sz="1800" dirty="0">
                <a:solidFill>
                  <a:srgbClr val="FF0000"/>
                </a:solidFill>
              </a:rPr>
              <a:t>simulation study to characterize realistic spatial </a:t>
            </a:r>
            <a:r>
              <a:rPr lang="en-US" sz="1800" dirty="0" smtClean="0">
                <a:solidFill>
                  <a:srgbClr val="FF0000"/>
                </a:solidFill>
              </a:rPr>
              <a:t>and </a:t>
            </a:r>
            <a:r>
              <a:rPr lang="en-US" sz="1800" dirty="0">
                <a:solidFill>
                  <a:srgbClr val="FF0000"/>
                </a:solidFill>
              </a:rPr>
              <a:t>temporal matching </a:t>
            </a:r>
            <a:r>
              <a:rPr lang="en-US" sz="1800" dirty="0"/>
              <a:t>differences for Simultaneous Nadir Overpasses (SNOs) of CLARREO </a:t>
            </a:r>
            <a:r>
              <a:rPr lang="en-US" sz="1800" dirty="0" smtClean="0"/>
              <a:t>and </a:t>
            </a:r>
            <a:r>
              <a:rPr lang="en-US" sz="1800" dirty="0"/>
              <a:t>existing </a:t>
            </a:r>
            <a:r>
              <a:rPr lang="en-US" sz="1800" dirty="0" err="1"/>
              <a:t>hyperspectral</a:t>
            </a:r>
            <a:r>
              <a:rPr lang="en-US" sz="1800" dirty="0"/>
              <a:t> sounders are presented. This study, along with experience with </a:t>
            </a:r>
            <a:r>
              <a:rPr lang="en-US" sz="1800" dirty="0" err="1" smtClean="0"/>
              <a:t>intercalibration</a:t>
            </a:r>
            <a:r>
              <a:rPr lang="en-US" sz="1800" dirty="0" smtClean="0"/>
              <a:t> </a:t>
            </a:r>
            <a:r>
              <a:rPr lang="en-US" sz="1800" dirty="0"/>
              <a:t>of real data, finds that </a:t>
            </a:r>
            <a:r>
              <a:rPr lang="en-US" sz="1800" dirty="0" err="1">
                <a:solidFill>
                  <a:srgbClr val="FF0000"/>
                </a:solidFill>
              </a:rPr>
              <a:t>intercalibration</a:t>
            </a:r>
            <a:r>
              <a:rPr lang="en-US" sz="1800" dirty="0">
                <a:solidFill>
                  <a:srgbClr val="FF0000"/>
                </a:solidFill>
              </a:rPr>
              <a:t> uncertainties are minimized when the </a:t>
            </a:r>
            <a:r>
              <a:rPr lang="en-US" sz="1800" dirty="0" smtClean="0">
                <a:solidFill>
                  <a:srgbClr val="FF0000"/>
                </a:solidFill>
              </a:rPr>
              <a:t>SNOs </a:t>
            </a:r>
            <a:r>
              <a:rPr lang="en-US" sz="1800" dirty="0">
                <a:solidFill>
                  <a:srgbClr val="FF0000"/>
                </a:solidFill>
              </a:rPr>
              <a:t>are not screened for sky conditions but instead weighted based on the observed scene </a:t>
            </a:r>
            <a:r>
              <a:rPr lang="en-US" sz="1800" dirty="0" smtClean="0">
                <a:solidFill>
                  <a:srgbClr val="FF0000"/>
                </a:solidFill>
              </a:rPr>
              <a:t>variability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r>
              <a:rPr lang="en-US" sz="1800" dirty="0"/>
              <a:t> </a:t>
            </a:r>
            <a:r>
              <a:rPr lang="en-US" sz="1800" dirty="0" err="1"/>
              <a:t>Intercalibration</a:t>
            </a:r>
            <a:r>
              <a:rPr lang="en-US" sz="1800" dirty="0"/>
              <a:t> performance is investigated for a 90-degree polar orbit mission and </a:t>
            </a:r>
            <a:r>
              <a:rPr lang="en-US" sz="1800" dirty="0" smtClean="0"/>
              <a:t>for </a:t>
            </a:r>
            <a:r>
              <a:rPr lang="en-US" sz="1800" dirty="0"/>
              <a:t>a Pathfinder mission on the International Space Station, for various potential CLARREO </a:t>
            </a:r>
            <a:r>
              <a:rPr lang="en-US" sz="1800" dirty="0" smtClean="0"/>
              <a:t>footprint </a:t>
            </a:r>
            <a:r>
              <a:rPr lang="en-US" sz="1800" dirty="0"/>
              <a:t>sizes, and as a function of mission length, scene brightness temperature, and </a:t>
            </a:r>
            <a:r>
              <a:rPr lang="en-US" sz="1800" dirty="0" smtClean="0"/>
              <a:t>wavelength</a:t>
            </a:r>
            <a:r>
              <a:rPr lang="en-US" sz="1800" dirty="0"/>
              <a:t>. The results are encouraging and suggest that biases between CLARREO and </a:t>
            </a:r>
            <a:r>
              <a:rPr lang="en-US" sz="1800" dirty="0" smtClean="0"/>
              <a:t>sounder </a:t>
            </a:r>
            <a:r>
              <a:rPr lang="en-US" sz="1800" dirty="0"/>
              <a:t>observations can be determined with low uncertainty and with high time frequency </a:t>
            </a:r>
            <a:r>
              <a:rPr lang="en-US" sz="1800" dirty="0" smtClean="0"/>
              <a:t>during </a:t>
            </a:r>
            <a:r>
              <a:rPr lang="en-US" sz="1800" dirty="0"/>
              <a:t>a CLARREO mission. For example, the simulations suggest a </a:t>
            </a:r>
            <a:r>
              <a:rPr lang="en-US" sz="1800" dirty="0">
                <a:solidFill>
                  <a:srgbClr val="FF0000"/>
                </a:solidFill>
              </a:rPr>
              <a:t>CLARREO footprint of 50 </a:t>
            </a:r>
            <a:r>
              <a:rPr lang="en-US" sz="1800" dirty="0" smtClean="0">
                <a:solidFill>
                  <a:srgbClr val="FF0000"/>
                </a:solidFill>
              </a:rPr>
              <a:t>to </a:t>
            </a:r>
            <a:r>
              <a:rPr lang="en-US" sz="1800" dirty="0">
                <a:solidFill>
                  <a:srgbClr val="FF0000"/>
                </a:solidFill>
              </a:rPr>
              <a:t>100 km in diameter is optimal </a:t>
            </a:r>
            <a:r>
              <a:rPr lang="en-US" sz="1800" dirty="0"/>
              <a:t>for </a:t>
            </a:r>
            <a:r>
              <a:rPr lang="en-US" sz="1800" dirty="0" err="1"/>
              <a:t>intercalibration</a:t>
            </a:r>
            <a:r>
              <a:rPr lang="en-US" sz="1800" dirty="0"/>
              <a:t>, and that the </a:t>
            </a:r>
            <a:r>
              <a:rPr lang="en-US" sz="1800" dirty="0" err="1"/>
              <a:t>i</a:t>
            </a:r>
            <a:r>
              <a:rPr lang="en-US" sz="1800" dirty="0" err="1">
                <a:solidFill>
                  <a:srgbClr val="FF0000"/>
                </a:solidFill>
              </a:rPr>
              <a:t>ntercalibration</a:t>
            </a:r>
            <a:r>
              <a:rPr lang="en-US" sz="1800" dirty="0">
                <a:solidFill>
                  <a:srgbClr val="FF0000"/>
                </a:solidFill>
              </a:rPr>
              <a:t> uncertainty is </a:t>
            </a:r>
            <a:r>
              <a:rPr lang="en-US" sz="1800" dirty="0" smtClean="0">
                <a:solidFill>
                  <a:srgbClr val="FF0000"/>
                </a:solidFill>
              </a:rPr>
              <a:t>less </a:t>
            </a:r>
            <a:r>
              <a:rPr lang="en-US" sz="1800" dirty="0">
                <a:solidFill>
                  <a:srgbClr val="FF0000"/>
                </a:solidFill>
              </a:rPr>
              <a:t>then 0.1 K for channels at infrared window wavelengths using 2 months of accumulated </a:t>
            </a:r>
            <a:r>
              <a:rPr lang="en-US" sz="1800" dirty="0" smtClean="0">
                <a:solidFill>
                  <a:srgbClr val="FF0000"/>
                </a:solidFill>
              </a:rPr>
              <a:t>SNOs</a:t>
            </a:r>
            <a:r>
              <a:rPr lang="en-US" sz="1800" dirty="0"/>
              <a:t>, and for more absorbing channels with less scene variability the uncertainties are less than </a:t>
            </a:r>
            <a:r>
              <a:rPr lang="en-US" sz="1800" dirty="0" smtClean="0"/>
              <a:t>50 </a:t>
            </a:r>
            <a:r>
              <a:rPr lang="en-US" sz="1800" dirty="0" err="1"/>
              <a:t>mK.</a:t>
            </a:r>
            <a:r>
              <a:rPr lang="en-US" sz="1800" dirty="0"/>
              <a:t> </a:t>
            </a:r>
            <a:endParaRPr lang="en-US" sz="1800" dirty="0" smtClean="0">
              <a:effectLst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408534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3" y="1577599"/>
            <a:ext cx="7092383" cy="2813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663" y="239238"/>
            <a:ext cx="864068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Characterization of the ability of the Climate Absolute Radiance and Refractivity Observatory (CLARREO) to serve as an infrared satellite </a:t>
            </a:r>
            <a:r>
              <a:rPr lang="en-US" sz="2400" b="1" dirty="0" err="1" smtClean="0">
                <a:solidFill>
                  <a:srgbClr val="D40303"/>
                </a:solidFill>
              </a:rPr>
              <a:t>intercalibration</a:t>
            </a:r>
            <a:r>
              <a:rPr lang="en-US" sz="2400" b="1" dirty="0" smtClean="0">
                <a:solidFill>
                  <a:srgbClr val="D40303"/>
                </a:solidFill>
              </a:rPr>
              <a:t> reference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7960" y="4476811"/>
            <a:ext cx="86406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CLARREO is a future mission employing an infrared spectrometer with unprecedented calibration accuracy and the ability to assess its calibration on-orbit using a novel verification system.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Utilizing this capability for satellite </a:t>
            </a:r>
            <a:r>
              <a:rPr lang="en-US" dirty="0" err="1" smtClean="0"/>
              <a:t>intercalibration</a:t>
            </a:r>
            <a:r>
              <a:rPr lang="en-US" dirty="0" smtClean="0"/>
              <a:t>, for both infrared and reflected solar sensors, is a primary objective of the mission.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Current potential missions include a pathfinder mission on the ISS as well as the full/dedicated mission.</a:t>
            </a:r>
          </a:p>
        </p:txBody>
      </p:sp>
    </p:spTree>
    <p:extLst>
      <p:ext uri="{BB962C8B-B14F-4D97-AF65-F5344CB8AC3E}">
        <p14:creationId xmlns="" xmlns:p14="http://schemas.microsoft.com/office/powerpoint/2010/main" val="66973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39911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Characteristics of CLARREO/sounder (sun sync) SNOs </a:t>
            </a:r>
          </a:p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for one year and 1 polar orbit CLARREO</a:t>
            </a:r>
          </a:p>
          <a:p>
            <a:pPr algn="ctr"/>
            <a:endParaRPr lang="en-US" sz="2400" b="1" dirty="0" smtClean="0">
              <a:solidFill>
                <a:srgbClr val="D4030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60" y="5931243"/>
            <a:ext cx="8640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Provides intersections with good seasonal, time-of-day, and signal level coverage</a:t>
            </a:r>
          </a:p>
        </p:txBody>
      </p:sp>
      <p:pic>
        <p:nvPicPr>
          <p:cNvPr id="2" name="Picture 1" descr="Figure_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47" y="1057079"/>
            <a:ext cx="6286500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8717" y="4136262"/>
            <a:ext cx="5792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15 um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11 um</a:t>
            </a:r>
          </a:p>
          <a:p>
            <a:r>
              <a:rPr lang="en-US" sz="1200" dirty="0" smtClean="0"/>
              <a:t>  </a:t>
            </a:r>
            <a:r>
              <a:rPr lang="en-US" sz="1200" dirty="0" smtClean="0">
                <a:solidFill>
                  <a:srgbClr val="FF0000"/>
                </a:solidFill>
              </a:rPr>
              <a:t>7 um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05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39911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Simulation study using real time and spatial variability from MODIS observations to characterize time and space colocation errors</a:t>
            </a:r>
          </a:p>
          <a:p>
            <a:pPr algn="ctr"/>
            <a:endParaRPr lang="en-US" sz="2400" b="1" dirty="0" smtClean="0">
              <a:solidFill>
                <a:srgbClr val="D4030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524" y="5228859"/>
            <a:ext cx="9030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xample simulated CLARREO </a:t>
            </a:r>
            <a:r>
              <a:rPr lang="en-US" sz="1400" dirty="0"/>
              <a:t>and sounder </a:t>
            </a:r>
            <a:r>
              <a:rPr lang="en-US" sz="1400" dirty="0" smtClean="0"/>
              <a:t>FOVs. The colored </a:t>
            </a:r>
            <a:r>
              <a:rPr lang="en-US" sz="1400" dirty="0"/>
              <a:t>regions present the simulated CLARREO footprints using the MODIS 1km 11μm BT. </a:t>
            </a:r>
            <a:r>
              <a:rPr lang="en-US" sz="1400" dirty="0" smtClean="0"/>
              <a:t>Panel </a:t>
            </a:r>
            <a:r>
              <a:rPr lang="en-US" sz="1400" dirty="0"/>
              <a:t>(a) presents the AIRS/</a:t>
            </a:r>
            <a:r>
              <a:rPr lang="en-US" sz="1400" dirty="0" err="1"/>
              <a:t>CrIS</a:t>
            </a:r>
            <a:r>
              <a:rPr lang="en-US" sz="1400" dirty="0"/>
              <a:t> sampling characteristics (small black circles) with Panel (b) </a:t>
            </a:r>
            <a:r>
              <a:rPr lang="en-US" sz="1400" dirty="0" smtClean="0"/>
              <a:t>presenting </a:t>
            </a:r>
            <a:r>
              <a:rPr lang="en-US" sz="1400" dirty="0"/>
              <a:t>the IASI sampling. Panel (c) demonstrates the spatial offset used to simulate the </a:t>
            </a:r>
            <a:r>
              <a:rPr lang="en-US" sz="1400" dirty="0" smtClean="0"/>
              <a:t>temporal </a:t>
            </a:r>
            <a:r>
              <a:rPr lang="en-US" sz="1400" dirty="0"/>
              <a:t>sampling differences. Panel (d) provides the quantitative differences resulting from the </a:t>
            </a:r>
            <a:r>
              <a:rPr lang="en-US" sz="1400" dirty="0" smtClean="0"/>
              <a:t>sampling </a:t>
            </a:r>
            <a:r>
              <a:rPr lang="en-US" sz="1400" dirty="0"/>
              <a:t>characteristics. </a:t>
            </a:r>
            <a:endParaRPr lang="en-US" sz="1400" dirty="0">
              <a:effectLst/>
            </a:endParaRPr>
          </a:p>
        </p:txBody>
      </p:sp>
      <p:pic>
        <p:nvPicPr>
          <p:cNvPr id="3" name="Picture 2" descr="Figure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3" y="987467"/>
            <a:ext cx="6584390" cy="4153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683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39911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Example results:  </a:t>
            </a:r>
            <a:r>
              <a:rPr lang="en-US" sz="2400" b="1" dirty="0" err="1" smtClean="0">
                <a:solidFill>
                  <a:srgbClr val="D40303"/>
                </a:solidFill>
              </a:rPr>
              <a:t>Intercalibration</a:t>
            </a:r>
            <a:r>
              <a:rPr lang="en-US" sz="2400" b="1" dirty="0" smtClean="0">
                <a:solidFill>
                  <a:srgbClr val="D40303"/>
                </a:solidFill>
              </a:rPr>
              <a:t> Uncertainty (IU) </a:t>
            </a:r>
          </a:p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as a function of time since mission start</a:t>
            </a:r>
          </a:p>
          <a:p>
            <a:pPr algn="ctr"/>
            <a:endParaRPr lang="en-US" sz="2400" b="1" dirty="0" smtClean="0">
              <a:solidFill>
                <a:srgbClr val="D4030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60" y="4760603"/>
            <a:ext cx="864068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CLARREO </a:t>
            </a:r>
            <a:r>
              <a:rPr lang="en-US" dirty="0" err="1"/>
              <a:t>Intercalibration</a:t>
            </a:r>
            <a:r>
              <a:rPr lang="en-US" dirty="0"/>
              <a:t> uncertainty as a function of mission length for single </a:t>
            </a:r>
            <a:r>
              <a:rPr lang="en-US" dirty="0" smtClean="0"/>
              <a:t>spectral </a:t>
            </a:r>
            <a:r>
              <a:rPr lang="en-US" dirty="0"/>
              <a:t>channels in the 7, 10, and 15 </a:t>
            </a:r>
            <a:r>
              <a:rPr lang="en-US" dirty="0" err="1"/>
              <a:t>μm</a:t>
            </a:r>
            <a:r>
              <a:rPr lang="en-US" dirty="0"/>
              <a:t> regions for CLARREO/</a:t>
            </a:r>
            <a:r>
              <a:rPr lang="en-US" dirty="0" err="1"/>
              <a:t>CrIS</a:t>
            </a:r>
            <a:r>
              <a:rPr lang="en-US" dirty="0"/>
              <a:t> SNOs (left panel) and </a:t>
            </a:r>
            <a:r>
              <a:rPr lang="en-US" dirty="0" smtClean="0"/>
              <a:t>CLARREO</a:t>
            </a:r>
            <a:r>
              <a:rPr lang="en-US" dirty="0"/>
              <a:t>/IASI SNOs (right panel). Solid curves include spatial and temporal colocation </a:t>
            </a:r>
            <a:r>
              <a:rPr lang="en-US" dirty="0" smtClean="0"/>
              <a:t>errors </a:t>
            </a:r>
            <a:r>
              <a:rPr lang="en-US" dirty="0"/>
              <a:t>and CLARREO and sounder detector noise; dashed curves do not include CLARREO or </a:t>
            </a:r>
            <a:r>
              <a:rPr lang="en-US" dirty="0" smtClean="0"/>
              <a:t>sounder </a:t>
            </a:r>
            <a:r>
              <a:rPr lang="en-US" dirty="0"/>
              <a:t>detector noise. Simulations include CLARREO in 90 degree polar orbit, CLARREO </a:t>
            </a:r>
            <a:r>
              <a:rPr lang="en-US" dirty="0" smtClean="0"/>
              <a:t>FOV </a:t>
            </a:r>
            <a:r>
              <a:rPr lang="en-US" dirty="0"/>
              <a:t>diameter of 50 km, and 20 seconds between adjacent CLARREO FOVs. </a:t>
            </a:r>
            <a:endParaRPr lang="en-US" dirty="0">
              <a:effectLst/>
            </a:endParaRPr>
          </a:p>
        </p:txBody>
      </p:sp>
      <p:pic>
        <p:nvPicPr>
          <p:cNvPr id="3" name="Picture 2" descr="figure7b_new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175" b="25721"/>
          <a:stretch/>
        </p:blipFill>
        <p:spPr>
          <a:xfrm>
            <a:off x="307960" y="1241588"/>
            <a:ext cx="8814061" cy="3433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565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3991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40303"/>
                </a:solidFill>
              </a:rPr>
              <a:t>Example results:  </a:t>
            </a:r>
            <a:r>
              <a:rPr lang="en-US" sz="2400" b="1" dirty="0" err="1" smtClean="0">
                <a:solidFill>
                  <a:srgbClr val="D40303"/>
                </a:solidFill>
              </a:rPr>
              <a:t>Intercalibration</a:t>
            </a:r>
            <a:r>
              <a:rPr lang="en-US" sz="2400" b="1" dirty="0" smtClean="0">
                <a:solidFill>
                  <a:srgbClr val="D40303"/>
                </a:solidFill>
              </a:rPr>
              <a:t> Uncertainty (IU) for 10K scene temperature bins (e.g. nonlinearity assessment)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7960" y="4866779"/>
            <a:ext cx="8640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CLARREO</a:t>
            </a:r>
            <a:r>
              <a:rPr lang="en-US" sz="1600" dirty="0"/>
              <a:t>/AIRS/</a:t>
            </a:r>
            <a:r>
              <a:rPr lang="en-US" sz="1600" dirty="0" err="1"/>
              <a:t>CrIS</a:t>
            </a:r>
            <a:r>
              <a:rPr lang="en-US" sz="1600" dirty="0"/>
              <a:t> </a:t>
            </a:r>
            <a:r>
              <a:rPr lang="en-US" sz="1600" dirty="0" err="1"/>
              <a:t>Intercalibration</a:t>
            </a:r>
            <a:r>
              <a:rPr lang="en-US" sz="1600" dirty="0"/>
              <a:t> uncertainty as a function of scene brightness </a:t>
            </a:r>
            <a:r>
              <a:rPr lang="en-US" sz="1600" dirty="0" smtClean="0"/>
              <a:t>using </a:t>
            </a:r>
            <a:r>
              <a:rPr lang="en-US" sz="1600" dirty="0"/>
              <a:t>one year of SNOs. Results are shown for 10K scene brightness temperature </a:t>
            </a:r>
            <a:r>
              <a:rPr lang="en-US" sz="1600" dirty="0" smtClean="0"/>
              <a:t>bins </a:t>
            </a:r>
            <a:r>
              <a:rPr lang="en-US" sz="1600" dirty="0"/>
              <a:t>and for single spectral channels for the solid curves. Dashed curves are for averages of </a:t>
            </a:r>
            <a:r>
              <a:rPr lang="en-US" sz="1600" dirty="0" smtClean="0"/>
              <a:t>spectral </a:t>
            </a:r>
            <a:r>
              <a:rPr lang="en-US" sz="1600" dirty="0"/>
              <a:t>channels, reducing spectrally uncorrelated sensor noise. Simulations include </a:t>
            </a:r>
            <a:r>
              <a:rPr lang="en-US" sz="1600" dirty="0" smtClean="0"/>
              <a:t>CLARREO </a:t>
            </a:r>
            <a:r>
              <a:rPr lang="en-US" sz="1600" dirty="0"/>
              <a:t>in 90 degree polar orbit, CLARREO FOV diameter of 50 km, and 20 seconds </a:t>
            </a:r>
            <a:r>
              <a:rPr lang="en-US" sz="1600" dirty="0" smtClean="0"/>
              <a:t>between </a:t>
            </a:r>
            <a:r>
              <a:rPr lang="en-US" sz="1600" dirty="0"/>
              <a:t>adjacent CLARREO FOVs. </a:t>
            </a:r>
            <a:endParaRPr lang="en-US" sz="1600" dirty="0" smtClean="0">
              <a:effectLst/>
            </a:endParaRPr>
          </a:p>
        </p:txBody>
      </p:sp>
      <p:pic>
        <p:nvPicPr>
          <p:cNvPr id="2" name="Picture 1" descr="figure9_new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8" y="1129472"/>
            <a:ext cx="5840263" cy="3749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7227" y="6190218"/>
            <a:ext cx="7501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solidFill>
                  <a:srgbClr val="D40303"/>
                </a:solidFill>
              </a:rPr>
              <a:t>Results suggest practicality of identifying mechanisms for </a:t>
            </a:r>
            <a:r>
              <a:rPr lang="en-US" b="1" dirty="0" err="1" smtClean="0">
                <a:solidFill>
                  <a:srgbClr val="D40303"/>
                </a:solidFill>
              </a:rPr>
              <a:t>intercalibration</a:t>
            </a:r>
            <a:r>
              <a:rPr lang="en-US" b="1" dirty="0" smtClean="0">
                <a:solidFill>
                  <a:srgbClr val="D40303"/>
                </a:solidFill>
              </a:rPr>
              <a:t> biases from which corrections can be based.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788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40303"/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982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The study results are encouraging and suggest that biases between CLARREO and sounder observations can be determined with low rigorously defined uncertainty and with high time frequency during a CLARREO mission.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For example, the simulations suggest a CLARREO footprint of 50 to 100 km in diameter is optimal for </a:t>
            </a:r>
            <a:r>
              <a:rPr lang="en-US" sz="2400" dirty="0" err="1" smtClean="0"/>
              <a:t>intercalibration</a:t>
            </a:r>
            <a:r>
              <a:rPr lang="en-US" sz="2400" dirty="0" smtClean="0"/>
              <a:t>, and that the </a:t>
            </a:r>
            <a:r>
              <a:rPr lang="en-US" sz="2400" dirty="0" err="1" smtClean="0"/>
              <a:t>intercalibration</a:t>
            </a:r>
            <a:r>
              <a:rPr lang="en-US" sz="2400" dirty="0" smtClean="0"/>
              <a:t> uncertainty is less then 0.1 K for channels at infrared window wavelengths using 2 months of accumulated SNOs, and for more absorbing channels with less scene variability the uncertainties are less than 50 </a:t>
            </a:r>
            <a:r>
              <a:rPr lang="en-US" sz="2400" dirty="0" err="1" smtClean="0"/>
              <a:t>mK</a:t>
            </a:r>
            <a:r>
              <a:rPr lang="en-US" sz="2400" dirty="0" smtClean="0"/>
              <a:t> (and even lower uncertainty with more time averaging). </a:t>
            </a:r>
            <a:endParaRPr lang="en-US" sz="2400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This is good news for GSICS, with CLARREO providing very high accuracy and in-orbit calibration verification, and via </a:t>
            </a:r>
            <a:r>
              <a:rPr lang="en-US" sz="2400" dirty="0" err="1" smtClean="0"/>
              <a:t>intercalibration</a:t>
            </a:r>
            <a:r>
              <a:rPr lang="en-US" sz="2400" dirty="0" smtClean="0"/>
              <a:t> this accuracy and traceability can be transferred to other concurrent sensors.</a:t>
            </a:r>
          </a:p>
        </p:txBody>
      </p:sp>
    </p:spTree>
    <p:extLst>
      <p:ext uri="{BB962C8B-B14F-4D97-AF65-F5344CB8AC3E}">
        <p14:creationId xmlns="" xmlns:p14="http://schemas.microsoft.com/office/powerpoint/2010/main" val="197393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Traceabilty</a:t>
            </a:r>
            <a:r>
              <a:rPr lang="en-US" dirty="0" smtClean="0"/>
              <a:t> aspects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key piece(s) of information for current traceability of GSICS products is to fully document the accuracy of the “reference” sensors IASI/</a:t>
            </a:r>
            <a:r>
              <a:rPr lang="en-US" dirty="0" err="1" smtClean="0"/>
              <a:t>CrIS</a:t>
            </a:r>
            <a:r>
              <a:rPr lang="en-US" dirty="0" smtClean="0"/>
              <a:t>/AIRS.  </a:t>
            </a:r>
          </a:p>
          <a:p>
            <a:r>
              <a:rPr lang="en-US" dirty="0" smtClean="0"/>
              <a:t>This needs to be done based on the design, testing, and current characterization of the calibrations.  </a:t>
            </a:r>
          </a:p>
          <a:p>
            <a:r>
              <a:rPr lang="en-US" dirty="0" smtClean="0"/>
              <a:t>This is the beginning of the current traceability chain, and so it is the most important thing to understand. </a:t>
            </a:r>
          </a:p>
          <a:p>
            <a:r>
              <a:rPr lang="en-US" dirty="0" smtClean="0"/>
              <a:t>Done this for </a:t>
            </a:r>
            <a:r>
              <a:rPr lang="en-US" dirty="0" err="1" smtClean="0"/>
              <a:t>CrIS</a:t>
            </a:r>
            <a:r>
              <a:rPr lang="en-US" dirty="0" smtClean="0"/>
              <a:t> (Tobin, 2013 JGR paper)</a:t>
            </a:r>
          </a:p>
          <a:p>
            <a:r>
              <a:rPr lang="en-US" dirty="0" smtClean="0"/>
              <a:t>Need similar information for IASI and AIRS, </a:t>
            </a:r>
          </a:p>
          <a:p>
            <a:pPr lvl="1"/>
            <a:r>
              <a:rPr lang="en-US" dirty="0" smtClean="0"/>
              <a:t>ideally in the same context and representation.</a:t>
            </a:r>
            <a:br>
              <a:rPr lang="en-US" dirty="0" smtClean="0"/>
            </a:b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984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Conclusions</vt:lpstr>
      <vt:lpstr>Traceabilty aspects</vt:lpstr>
      <vt:lpstr>Algorithm Variants</vt:lpstr>
      <vt:lpstr>Preparations for CLARREO</vt:lpstr>
    </vt:vector>
  </TitlesOfParts>
  <Company>Space Science and Engineering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Tobin</dc:creator>
  <cp:lastModifiedBy>Tim Hewison</cp:lastModifiedBy>
  <cp:revision>20</cp:revision>
  <dcterms:created xsi:type="dcterms:W3CDTF">2016-02-25T15:06:18Z</dcterms:created>
  <dcterms:modified xsi:type="dcterms:W3CDTF">2016-02-29T04:18:42Z</dcterms:modified>
</cp:coreProperties>
</file>