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311" r:id="rId4"/>
    <p:sldId id="260" r:id="rId5"/>
    <p:sldId id="313" r:id="rId6"/>
    <p:sldId id="312" r:id="rId7"/>
    <p:sldId id="314" r:id="rId8"/>
    <p:sldId id="281" r:id="rId9"/>
    <p:sldId id="282" r:id="rId10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8" y="3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5614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51363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5763" cy="409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54338" cy="436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54337" cy="436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54338" cy="436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54337" cy="436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fld id="{CA900F00-F967-4CA9-90DE-E98444CB2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914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CFDAFFDB-61F1-4013-9E97-7FFE36239631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6913"/>
            <a:ext cx="4637087" cy="3479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416425"/>
            <a:ext cx="549910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000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913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AC4652BA-661C-4F78-B95A-5EBE0D5EC936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6913"/>
            <a:ext cx="4637087" cy="3479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416425"/>
            <a:ext cx="549910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000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90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7F88F7F4-769F-4E24-8625-83C277A0697D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6913"/>
            <a:ext cx="4637087" cy="3479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416425"/>
            <a:ext cx="549910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000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53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1CE2315F-68CF-490A-AAB0-610855217155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6913"/>
            <a:ext cx="4637087" cy="3479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416425"/>
            <a:ext cx="549910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000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975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EC69BB66-44CA-4166-9C2B-ECFC2534B674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6913"/>
            <a:ext cx="4637087" cy="3479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416425"/>
            <a:ext cx="549910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000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3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545E3-EF13-4304-9DB4-206D1C966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93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CAE6B-6807-4099-8A0F-7B71746FD0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07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3050"/>
            <a:ext cx="2051050" cy="688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05513" cy="688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A772A-C512-474F-BB46-B969B46F0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52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F25B5-06FE-4DDE-9E50-EDFCF7979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89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F6FD7-31F5-48CC-AC33-EE4B5F22E4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10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7488" cy="555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4963"/>
            <a:ext cx="4029075" cy="555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15B6A-F119-487E-BB79-327014F0C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30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3692D-FD3C-4655-91B8-562D1CC0FF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53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AE40C-FD8E-4D1B-9393-FE8B495B44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23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B7BC9-5746-459C-A319-E12C02560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13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E2E56-125C-4DC1-ABF0-AD0C1FEAA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51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BB75A-A112-4F45-96B9-2E0D00F77D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23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08963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08963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0978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781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0978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99DDD731-26EE-490E-BE2B-B5CAFA0551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/>
          <p:cNvGrpSpPr>
            <a:grpSpLocks/>
          </p:cNvGrpSpPr>
          <p:nvPr/>
        </p:nvGrpSpPr>
        <p:grpSpPr bwMode="auto">
          <a:xfrm>
            <a:off x="0" y="0"/>
            <a:ext cx="9099550" cy="1198563"/>
            <a:chOff x="0" y="0"/>
            <a:chExt cx="5732" cy="755"/>
          </a:xfrm>
        </p:grpSpPr>
        <p:pic>
          <p:nvPicPr>
            <p:cNvPr id="410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02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4102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4" y="0"/>
              <a:ext cx="498" cy="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27038" y="1465263"/>
            <a:ext cx="8374062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lnSpc>
                <a:spcPct val="100000"/>
              </a:lnSpc>
              <a:buClrTx/>
              <a:buFontTx/>
              <a:buNone/>
            </a:pPr>
            <a:r>
              <a:rPr lang="en-US" altLang="en-US" sz="3200" b="1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Inter-Comparison of VIIRS and Aqua MODIS TEB </a:t>
            </a:r>
            <a:r>
              <a:rPr lang="en-US" altLang="en-US" sz="3200" b="1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Using Hyperspectral IR Souder Measurements as Transfer Reference</a:t>
            </a:r>
            <a:r>
              <a:rPr lang="en-US" altLang="en-US" sz="3600" b="1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en-US" altLang="en-US" sz="3600" b="1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457200" y="4219575"/>
            <a:ext cx="82296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lnSpc>
                <a:spcPct val="100000"/>
              </a:lnSpc>
              <a:buClrTx/>
              <a:buFontTx/>
              <a:buNone/>
            </a:pPr>
            <a:r>
              <a:rPr lang="en-US" altLang="en-US" sz="2400" b="1" i="1" dirty="0" err="1">
                <a:solidFill>
                  <a:srgbClr val="0066CC"/>
                </a:solidFill>
                <a:latin typeface="Bitstream Charter" pitchFamily="16" charset="0"/>
                <a:ea typeface="ＭＳ Ｐゴシック" panose="020B0600070205080204" pitchFamily="34" charset="-128"/>
              </a:rPr>
              <a:t>Yonghong</a:t>
            </a:r>
            <a:r>
              <a:rPr lang="en-US" altLang="en-US" sz="2400" b="1" i="1" dirty="0">
                <a:solidFill>
                  <a:srgbClr val="0066CC"/>
                </a:solidFill>
                <a:latin typeface="Bitstream Charter" pitchFamily="16" charset="0"/>
                <a:ea typeface="ＭＳ Ｐゴシック" panose="020B0600070205080204" pitchFamily="34" charset="-128"/>
              </a:rPr>
              <a:t> Li</a:t>
            </a:r>
            <a:r>
              <a:rPr lang="en-US" altLang="en-US" sz="2400" baseline="30000" dirty="0">
                <a:solidFill>
                  <a:srgbClr val="0070C0"/>
                </a:solidFill>
              </a:rPr>
              <a:t>a</a:t>
            </a:r>
            <a:r>
              <a:rPr lang="en-US" altLang="en-US" sz="2400" b="1" i="1" dirty="0">
                <a:solidFill>
                  <a:srgbClr val="0066CC"/>
                </a:solidFill>
                <a:latin typeface="Bitstream Charter" pitchFamily="16" charset="0"/>
                <a:ea typeface="ＭＳ Ｐゴシック" panose="020B0600070205080204" pitchFamily="34" charset="-128"/>
              </a:rPr>
              <a:t>, Aisheng </a:t>
            </a:r>
            <a:r>
              <a:rPr lang="en-US" altLang="en-US" sz="2400" b="1" i="1" dirty="0" err="1">
                <a:solidFill>
                  <a:srgbClr val="0066CC"/>
                </a:solidFill>
                <a:latin typeface="Bitstream Charter" pitchFamily="16" charset="0"/>
                <a:ea typeface="ＭＳ Ｐゴシック" panose="020B0600070205080204" pitchFamily="34" charset="-128"/>
              </a:rPr>
              <a:t>Wu</a:t>
            </a:r>
            <a:r>
              <a:rPr lang="en-US" altLang="en-US" sz="2400" baseline="30000" dirty="0" err="1">
                <a:solidFill>
                  <a:srgbClr val="0070C0"/>
                </a:solidFill>
              </a:rPr>
              <a:t>a</a:t>
            </a:r>
            <a:r>
              <a:rPr lang="en-US" altLang="en-US" sz="2400" b="1" i="1" dirty="0">
                <a:solidFill>
                  <a:srgbClr val="0066CC"/>
                </a:solidFill>
                <a:latin typeface="Bitstream Charter" pitchFamily="16" charset="0"/>
                <a:ea typeface="ＭＳ Ｐゴシック" panose="020B0600070205080204" pitchFamily="34" charset="-128"/>
              </a:rPr>
              <a:t>, </a:t>
            </a:r>
            <a:r>
              <a:rPr lang="en-US" altLang="en-US" sz="2400" b="1" i="1" dirty="0" err="1">
                <a:solidFill>
                  <a:srgbClr val="0066CC"/>
                </a:solidFill>
                <a:latin typeface="Bitstream Charter" pitchFamily="16" charset="0"/>
                <a:ea typeface="ＭＳ Ｐゴシック" panose="020B0600070205080204" pitchFamily="34" charset="-128"/>
              </a:rPr>
              <a:t>Xiaoxiong</a:t>
            </a:r>
            <a:r>
              <a:rPr lang="en-US" altLang="en-US" sz="2400" b="1" i="1" dirty="0">
                <a:solidFill>
                  <a:srgbClr val="0066CC"/>
                </a:solidFill>
                <a:latin typeface="Bitstream Charter" pitchFamily="16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i="1" dirty="0" err="1">
                <a:solidFill>
                  <a:srgbClr val="0066CC"/>
                </a:solidFill>
                <a:latin typeface="Bitstream Charter" pitchFamily="16" charset="0"/>
                <a:ea typeface="ＭＳ Ｐゴシック" panose="020B0600070205080204" pitchFamily="34" charset="-128"/>
              </a:rPr>
              <a:t>Xiong</a:t>
            </a:r>
            <a:r>
              <a:rPr lang="en-US" altLang="en-US" sz="2400" baseline="30000" dirty="0" err="1">
                <a:solidFill>
                  <a:srgbClr val="0070C0"/>
                </a:solidFill>
              </a:rPr>
              <a:t>b</a:t>
            </a:r>
            <a:endParaRPr lang="en-US" altLang="en-US" sz="2400" b="1" i="1" dirty="0">
              <a:solidFill>
                <a:srgbClr val="0066CC"/>
              </a:solidFill>
              <a:latin typeface="Bitstream Charter" pitchFamily="16" charset="0"/>
              <a:ea typeface="ＭＳ Ｐゴシック" panose="020B0600070205080204" pitchFamily="34" charset="-128"/>
            </a:endParaRPr>
          </a:p>
          <a:p>
            <a:pPr algn="ctr" eaLnBrk="1">
              <a:lnSpc>
                <a:spcPct val="100000"/>
              </a:lnSpc>
              <a:spcAft>
                <a:spcPts val="1438"/>
              </a:spcAft>
              <a:buClrTx/>
              <a:buFontTx/>
              <a:buNone/>
            </a:pPr>
            <a:endParaRPr lang="en-US" altLang="en-US" sz="1500" b="1" i="1" dirty="0">
              <a:solidFill>
                <a:schemeClr val="accent2"/>
              </a:solidFill>
              <a:latin typeface="Bitstream Charter" pitchFamily="16" charset="0"/>
              <a:ea typeface="ＭＳ Ｐゴシック" panose="020B0600070205080204" pitchFamily="34" charset="-128"/>
            </a:endParaRPr>
          </a:p>
          <a:p>
            <a:pPr algn="ctr" eaLnBrk="1"/>
            <a:r>
              <a:rPr lang="en-US" altLang="en-US" sz="2400" baseline="30000" dirty="0" err="1">
                <a:solidFill>
                  <a:srgbClr val="0070C0"/>
                </a:solidFill>
              </a:rPr>
              <a:t>a</a:t>
            </a:r>
            <a:r>
              <a:rPr lang="en-US" altLang="en-US" b="1" dirty="0" err="1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Sigma</a:t>
            </a:r>
            <a:r>
              <a:rPr lang="en-US" altLang="en-US" b="1" dirty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Space Corporation, 4801 Forbes Blvd, Lanham, MD 20706, USA</a:t>
            </a:r>
          </a:p>
          <a:p>
            <a:pPr algn="ctr" eaLnBrk="1"/>
            <a:r>
              <a:rPr lang="en-US" altLang="en-US" sz="2400" baseline="30000" dirty="0" err="1">
                <a:solidFill>
                  <a:srgbClr val="0070C0"/>
                </a:solidFill>
              </a:rPr>
              <a:t>b</a:t>
            </a:r>
            <a:r>
              <a:rPr lang="en-US" altLang="en-US" b="1" dirty="0" err="1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Sciences</a:t>
            </a:r>
            <a:r>
              <a:rPr lang="en-US" altLang="en-US" b="1" dirty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and Exploration Directorate, NASA/GSFC, Greenbelt, MD 20707, USA</a:t>
            </a:r>
          </a:p>
          <a:p>
            <a:pPr algn="ctr" eaLnBrk="1">
              <a:lnSpc>
                <a:spcPct val="100000"/>
              </a:lnSpc>
              <a:spcAft>
                <a:spcPts val="1438"/>
              </a:spcAft>
              <a:buClrTx/>
              <a:buFontTx/>
              <a:buNone/>
            </a:pPr>
            <a:endParaRPr lang="en-US" altLang="en-US" sz="1500" b="1" i="1" dirty="0">
              <a:solidFill>
                <a:srgbClr val="0066CC"/>
              </a:solidFill>
              <a:latin typeface="Bitstream Charter" pitchFamily="16" charset="0"/>
              <a:ea typeface="ＭＳ Ｐゴシック" panose="020B0600070205080204" pitchFamily="34" charset="-128"/>
            </a:endParaRPr>
          </a:p>
          <a:p>
            <a:pPr algn="ctr" eaLnBrk="1">
              <a:lnSpc>
                <a:spcPct val="100000"/>
              </a:lnSpc>
              <a:spcAft>
                <a:spcPts val="1438"/>
              </a:spcAft>
              <a:buClrTx/>
              <a:buFontTx/>
              <a:buNone/>
            </a:pPr>
            <a:endParaRPr lang="en-US" altLang="en-US" sz="1500" b="1" i="1" dirty="0">
              <a:solidFill>
                <a:srgbClr val="0066CC"/>
              </a:solidFill>
              <a:latin typeface="Bitstream Charter" pitchFamily="16" charset="0"/>
              <a:ea typeface="ＭＳ Ｐゴシック" panose="020B0600070205080204" pitchFamily="34" charset="-128"/>
            </a:endParaRPr>
          </a:p>
        </p:txBody>
      </p:sp>
      <p:sp>
        <p:nvSpPr>
          <p:cNvPr id="3" name="AutoShape 2" descr="NPP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575" y="22578"/>
            <a:ext cx="1164668" cy="1143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870628" y="6172200"/>
            <a:ext cx="6120972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i="1" u="sng" dirty="0" smtClean="0">
                <a:solidFill>
                  <a:srgbClr val="0000FF"/>
                </a:solidFill>
                <a:latin typeface="Times" pitchFamily="18" charset="0"/>
              </a:rPr>
              <a:t>2016 GSICS GRWG/GDWG Annual Meeting, Tsukuba, Japan, Feb 27 - Mar 4.</a:t>
            </a:r>
            <a:endParaRPr lang="en-US" sz="800" b="1" i="1" u="sng" dirty="0">
              <a:solidFill>
                <a:srgbClr val="0000FF"/>
              </a:solidFill>
              <a:latin typeface="Times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427038" y="1189038"/>
            <a:ext cx="862488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92088" indent="-192088" eaLnBrk="0">
              <a:tabLst>
                <a:tab pos="192088" algn="l"/>
                <a:tab pos="649288" algn="l"/>
                <a:tab pos="1106488" algn="l"/>
                <a:tab pos="1563688" algn="l"/>
                <a:tab pos="2020888" algn="l"/>
                <a:tab pos="2478088" algn="l"/>
                <a:tab pos="2935288" algn="l"/>
                <a:tab pos="3392488" algn="l"/>
                <a:tab pos="3849688" algn="l"/>
                <a:tab pos="4306888" algn="l"/>
                <a:tab pos="4764088" algn="l"/>
                <a:tab pos="5221288" algn="l"/>
                <a:tab pos="5678488" algn="l"/>
                <a:tab pos="6135688" algn="l"/>
                <a:tab pos="6592888" algn="l"/>
                <a:tab pos="7050088" algn="l"/>
                <a:tab pos="7507288" algn="l"/>
                <a:tab pos="7964488" algn="l"/>
                <a:tab pos="8421688" algn="l"/>
                <a:tab pos="8878888" algn="l"/>
                <a:tab pos="93360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15963" indent="-258763" eaLnBrk="0">
              <a:tabLst>
                <a:tab pos="192088" algn="l"/>
                <a:tab pos="649288" algn="l"/>
                <a:tab pos="1106488" algn="l"/>
                <a:tab pos="1563688" algn="l"/>
                <a:tab pos="2020888" algn="l"/>
                <a:tab pos="2478088" algn="l"/>
                <a:tab pos="2935288" algn="l"/>
                <a:tab pos="3392488" algn="l"/>
                <a:tab pos="3849688" algn="l"/>
                <a:tab pos="4306888" algn="l"/>
                <a:tab pos="4764088" algn="l"/>
                <a:tab pos="5221288" algn="l"/>
                <a:tab pos="5678488" algn="l"/>
                <a:tab pos="6135688" algn="l"/>
                <a:tab pos="6592888" algn="l"/>
                <a:tab pos="7050088" algn="l"/>
                <a:tab pos="7507288" algn="l"/>
                <a:tab pos="7964488" algn="l"/>
                <a:tab pos="8421688" algn="l"/>
                <a:tab pos="8878888" algn="l"/>
                <a:tab pos="93360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622300" indent="-193675" eaLnBrk="0">
              <a:tabLst>
                <a:tab pos="192088" algn="l"/>
                <a:tab pos="649288" algn="l"/>
                <a:tab pos="1106488" algn="l"/>
                <a:tab pos="1563688" algn="l"/>
                <a:tab pos="2020888" algn="l"/>
                <a:tab pos="2478088" algn="l"/>
                <a:tab pos="2935288" algn="l"/>
                <a:tab pos="3392488" algn="l"/>
                <a:tab pos="3849688" algn="l"/>
                <a:tab pos="4306888" algn="l"/>
                <a:tab pos="4764088" algn="l"/>
                <a:tab pos="5221288" algn="l"/>
                <a:tab pos="5678488" algn="l"/>
                <a:tab pos="6135688" algn="l"/>
                <a:tab pos="6592888" algn="l"/>
                <a:tab pos="7050088" algn="l"/>
                <a:tab pos="7507288" algn="l"/>
                <a:tab pos="7964488" algn="l"/>
                <a:tab pos="8421688" algn="l"/>
                <a:tab pos="8878888" algn="l"/>
                <a:tab pos="93360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192088" algn="l"/>
                <a:tab pos="649288" algn="l"/>
                <a:tab pos="1106488" algn="l"/>
                <a:tab pos="1563688" algn="l"/>
                <a:tab pos="2020888" algn="l"/>
                <a:tab pos="2478088" algn="l"/>
                <a:tab pos="2935288" algn="l"/>
                <a:tab pos="3392488" algn="l"/>
                <a:tab pos="3849688" algn="l"/>
                <a:tab pos="4306888" algn="l"/>
                <a:tab pos="4764088" algn="l"/>
                <a:tab pos="5221288" algn="l"/>
                <a:tab pos="5678488" algn="l"/>
                <a:tab pos="6135688" algn="l"/>
                <a:tab pos="6592888" algn="l"/>
                <a:tab pos="7050088" algn="l"/>
                <a:tab pos="7507288" algn="l"/>
                <a:tab pos="7964488" algn="l"/>
                <a:tab pos="8421688" algn="l"/>
                <a:tab pos="8878888" algn="l"/>
                <a:tab pos="93360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192088" algn="l"/>
                <a:tab pos="649288" algn="l"/>
                <a:tab pos="1106488" algn="l"/>
                <a:tab pos="1563688" algn="l"/>
                <a:tab pos="2020888" algn="l"/>
                <a:tab pos="2478088" algn="l"/>
                <a:tab pos="2935288" algn="l"/>
                <a:tab pos="3392488" algn="l"/>
                <a:tab pos="3849688" algn="l"/>
                <a:tab pos="4306888" algn="l"/>
                <a:tab pos="4764088" algn="l"/>
                <a:tab pos="5221288" algn="l"/>
                <a:tab pos="5678488" algn="l"/>
                <a:tab pos="6135688" algn="l"/>
                <a:tab pos="6592888" algn="l"/>
                <a:tab pos="7050088" algn="l"/>
                <a:tab pos="7507288" algn="l"/>
                <a:tab pos="7964488" algn="l"/>
                <a:tab pos="8421688" algn="l"/>
                <a:tab pos="8878888" algn="l"/>
                <a:tab pos="93360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92088" algn="l"/>
                <a:tab pos="649288" algn="l"/>
                <a:tab pos="1106488" algn="l"/>
                <a:tab pos="1563688" algn="l"/>
                <a:tab pos="2020888" algn="l"/>
                <a:tab pos="2478088" algn="l"/>
                <a:tab pos="2935288" algn="l"/>
                <a:tab pos="3392488" algn="l"/>
                <a:tab pos="3849688" algn="l"/>
                <a:tab pos="4306888" algn="l"/>
                <a:tab pos="4764088" algn="l"/>
                <a:tab pos="5221288" algn="l"/>
                <a:tab pos="5678488" algn="l"/>
                <a:tab pos="6135688" algn="l"/>
                <a:tab pos="6592888" algn="l"/>
                <a:tab pos="7050088" algn="l"/>
                <a:tab pos="7507288" algn="l"/>
                <a:tab pos="7964488" algn="l"/>
                <a:tab pos="8421688" algn="l"/>
                <a:tab pos="8878888" algn="l"/>
                <a:tab pos="93360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92088" algn="l"/>
                <a:tab pos="649288" algn="l"/>
                <a:tab pos="1106488" algn="l"/>
                <a:tab pos="1563688" algn="l"/>
                <a:tab pos="2020888" algn="l"/>
                <a:tab pos="2478088" algn="l"/>
                <a:tab pos="2935288" algn="l"/>
                <a:tab pos="3392488" algn="l"/>
                <a:tab pos="3849688" algn="l"/>
                <a:tab pos="4306888" algn="l"/>
                <a:tab pos="4764088" algn="l"/>
                <a:tab pos="5221288" algn="l"/>
                <a:tab pos="5678488" algn="l"/>
                <a:tab pos="6135688" algn="l"/>
                <a:tab pos="6592888" algn="l"/>
                <a:tab pos="7050088" algn="l"/>
                <a:tab pos="7507288" algn="l"/>
                <a:tab pos="7964488" algn="l"/>
                <a:tab pos="8421688" algn="l"/>
                <a:tab pos="8878888" algn="l"/>
                <a:tab pos="93360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92088" algn="l"/>
                <a:tab pos="649288" algn="l"/>
                <a:tab pos="1106488" algn="l"/>
                <a:tab pos="1563688" algn="l"/>
                <a:tab pos="2020888" algn="l"/>
                <a:tab pos="2478088" algn="l"/>
                <a:tab pos="2935288" algn="l"/>
                <a:tab pos="3392488" algn="l"/>
                <a:tab pos="3849688" algn="l"/>
                <a:tab pos="4306888" algn="l"/>
                <a:tab pos="4764088" algn="l"/>
                <a:tab pos="5221288" algn="l"/>
                <a:tab pos="5678488" algn="l"/>
                <a:tab pos="6135688" algn="l"/>
                <a:tab pos="6592888" algn="l"/>
                <a:tab pos="7050088" algn="l"/>
                <a:tab pos="7507288" algn="l"/>
                <a:tab pos="7964488" algn="l"/>
                <a:tab pos="8421688" algn="l"/>
                <a:tab pos="8878888" algn="l"/>
                <a:tab pos="93360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92088" algn="l"/>
                <a:tab pos="649288" algn="l"/>
                <a:tab pos="1106488" algn="l"/>
                <a:tab pos="1563688" algn="l"/>
                <a:tab pos="2020888" algn="l"/>
                <a:tab pos="2478088" algn="l"/>
                <a:tab pos="2935288" algn="l"/>
                <a:tab pos="3392488" algn="l"/>
                <a:tab pos="3849688" algn="l"/>
                <a:tab pos="4306888" algn="l"/>
                <a:tab pos="4764088" algn="l"/>
                <a:tab pos="5221288" algn="l"/>
                <a:tab pos="5678488" algn="l"/>
                <a:tab pos="6135688" algn="l"/>
                <a:tab pos="6592888" algn="l"/>
                <a:tab pos="7050088" algn="l"/>
                <a:tab pos="7507288" algn="l"/>
                <a:tab pos="7964488" algn="l"/>
                <a:tab pos="8421688" algn="l"/>
                <a:tab pos="8878888" algn="l"/>
                <a:tab pos="93360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lnSpc>
                <a:spcPct val="100000"/>
              </a:lnSpc>
              <a:spcBef>
                <a:spcPts val="725"/>
              </a:spcBef>
              <a:buClr>
                <a:srgbClr val="0066CC"/>
              </a:buClr>
              <a:buSzPct val="80000"/>
              <a:buFont typeface="Wingdings" panose="05000000000000000000" pitchFamily="2" charset="2"/>
              <a:buChar char=""/>
            </a:pPr>
            <a:r>
              <a:rPr lang="en-US" altLang="en-US" sz="2800" dirty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Introduction</a:t>
            </a:r>
            <a:endParaRPr lang="en-US" altLang="en-US" sz="2800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>
              <a:lnSpc>
                <a:spcPct val="100000"/>
              </a:lnSpc>
              <a:spcBef>
                <a:spcPts val="725"/>
              </a:spcBef>
              <a:buClr>
                <a:srgbClr val="0066CC"/>
              </a:buClr>
              <a:buSzPct val="80000"/>
              <a:buFont typeface="Wingdings" panose="05000000000000000000" pitchFamily="2" charset="2"/>
              <a:buChar char=""/>
            </a:pPr>
            <a:r>
              <a:rPr lang="en-US" altLang="en-US" sz="2800" b="1" dirty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Methodology</a:t>
            </a:r>
          </a:p>
          <a:p>
            <a:pPr lvl="1" eaLnBrk="1">
              <a:lnSpc>
                <a:spcPct val="100000"/>
              </a:lnSpc>
              <a:spcBef>
                <a:spcPts val="725"/>
              </a:spcBef>
              <a:buClr>
                <a:srgbClr val="0070C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400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SNO from </a:t>
            </a:r>
            <a:r>
              <a:rPr lang="en-US" altLang="en-US" sz="2400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hyperspectral </a:t>
            </a:r>
            <a:r>
              <a:rPr lang="en-US" altLang="en-US" sz="2400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measurements (IASI, AIRS and </a:t>
            </a:r>
            <a:r>
              <a:rPr lang="en-US" altLang="en-US" sz="2400" dirty="0" err="1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CrIS</a:t>
            </a:r>
            <a:r>
              <a:rPr lang="en-US" altLang="en-US" sz="2400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) as transfer </a:t>
            </a:r>
            <a:r>
              <a:rPr lang="en-US" altLang="en-US" sz="2400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reference</a:t>
            </a:r>
            <a:endParaRPr lang="en-US" altLang="en-US" sz="2400" dirty="0" smtClean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lvl="1" eaLnBrk="1">
              <a:lnSpc>
                <a:spcPct val="100000"/>
              </a:lnSpc>
              <a:spcBef>
                <a:spcPts val="725"/>
              </a:spcBef>
              <a:buClr>
                <a:srgbClr val="0070C0"/>
              </a:buClr>
              <a:buSzPct val="45000"/>
              <a:buFont typeface="Wingdings" panose="05000000000000000000" pitchFamily="2" charset="2"/>
              <a:buChar char=""/>
            </a:pPr>
            <a:endParaRPr lang="en-US" altLang="en-US" sz="2400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198437" lvl="1" indent="-457200" eaLnBrk="1">
              <a:lnSpc>
                <a:spcPct val="100000"/>
              </a:lnSpc>
              <a:spcBef>
                <a:spcPts val="725"/>
              </a:spcBef>
              <a:buClr>
                <a:srgbClr val="0070C0"/>
              </a:buClr>
              <a:buSzPct val="45000"/>
              <a:buFont typeface="Wingdings" panose="05000000000000000000" pitchFamily="2" charset="2"/>
              <a:buChar char="Ø"/>
            </a:pPr>
            <a:r>
              <a:rPr lang="en-US" altLang="en-US" sz="2800" b="1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Results</a:t>
            </a:r>
            <a:endParaRPr lang="en-US" altLang="en-US" sz="2800" b="1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lvl="2" eaLnBrk="1">
              <a:lnSpc>
                <a:spcPct val="100000"/>
              </a:lnSpc>
              <a:spcBef>
                <a:spcPts val="725"/>
              </a:spcBef>
              <a:buClr>
                <a:srgbClr val="0070C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400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Spectral and spatial integration </a:t>
            </a:r>
            <a:endParaRPr lang="en-US" altLang="en-US" sz="2400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lvl="2" eaLnBrk="1">
              <a:lnSpc>
                <a:spcPct val="100000"/>
              </a:lnSpc>
              <a:spcBef>
                <a:spcPts val="725"/>
              </a:spcBef>
              <a:buClr>
                <a:srgbClr val="0070C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400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Spectral band adjustment factor</a:t>
            </a:r>
            <a:endParaRPr lang="en-US" altLang="en-US" sz="2400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lvl="2" eaLnBrk="1">
              <a:lnSpc>
                <a:spcPct val="100000"/>
              </a:lnSpc>
              <a:spcBef>
                <a:spcPts val="725"/>
              </a:spcBef>
              <a:buClr>
                <a:srgbClr val="0070C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altLang="en-US" sz="2400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NPP VIIRS and Aqua inter-comparison</a:t>
            </a:r>
            <a:endParaRPr lang="en-US" altLang="en-US" sz="2800" dirty="0" smtClean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>
              <a:lnSpc>
                <a:spcPct val="100000"/>
              </a:lnSpc>
              <a:spcBef>
                <a:spcPts val="725"/>
              </a:spcBef>
              <a:buClr>
                <a:srgbClr val="0066CC"/>
              </a:buClr>
              <a:buSzPct val="80000"/>
              <a:buFont typeface="Wingdings" panose="05000000000000000000" pitchFamily="2" charset="2"/>
              <a:buChar char=""/>
            </a:pPr>
            <a:r>
              <a:rPr lang="en-US" altLang="en-US" sz="2800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Summary</a:t>
            </a:r>
            <a:endParaRPr lang="en-US" altLang="en-US" sz="2800" b="1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2794000" y="276225"/>
            <a:ext cx="3713163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1438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Outlines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66" y="1143000"/>
            <a:ext cx="4166204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081" y="1143000"/>
            <a:ext cx="4118163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1000" y="320675"/>
            <a:ext cx="8566244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lnSpc>
                <a:spcPct val="100000"/>
              </a:lnSpc>
              <a:buClrTx/>
              <a:buFontTx/>
              <a:buNone/>
            </a:pPr>
            <a:r>
              <a:rPr lang="en-US" altLang="en-US" sz="3200" b="1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MODIS </a:t>
            </a:r>
            <a:r>
              <a:rPr lang="en-US" altLang="en-US" sz="3200" b="1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RSR vs </a:t>
            </a:r>
            <a:r>
              <a:rPr lang="en-US" altLang="en-US" sz="3200" b="1" dirty="0" err="1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CrIS</a:t>
            </a:r>
            <a:r>
              <a:rPr lang="en-US" altLang="en-US" sz="3200" b="1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and </a:t>
            </a:r>
            <a:r>
              <a:rPr lang="en-US" altLang="en-US" sz="3200" b="1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AIRS spectral range</a:t>
            </a:r>
            <a:endParaRPr lang="en-US" altLang="en-US" sz="3200" b="1" dirty="0" smtClean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algn="ctr" eaLnBrk="1">
              <a:lnSpc>
                <a:spcPct val="100000"/>
              </a:lnSpc>
              <a:buClrTx/>
              <a:buFontTx/>
              <a:buNone/>
            </a:pPr>
            <a:endParaRPr lang="en-US" altLang="en-US" sz="3200" b="1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algn="ctr" eaLnBrk="1">
              <a:lnSpc>
                <a:spcPct val="100000"/>
              </a:lnSpc>
              <a:buClrTx/>
              <a:buFontTx/>
              <a:buNone/>
            </a:pPr>
            <a:endParaRPr lang="en-US" altLang="en-US" sz="3200" b="1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812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114300" y="1033463"/>
            <a:ext cx="87249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192088" eaLnBrk="0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lnSpc>
                <a:spcPct val="100000"/>
              </a:lnSpc>
              <a:spcBef>
                <a:spcPts val="1438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</a:t>
            </a:r>
          </a:p>
          <a:p>
            <a:pPr eaLnBrk="1">
              <a:lnSpc>
                <a:spcPct val="100000"/>
              </a:lnSpc>
              <a:spcBef>
                <a:spcPts val="1438"/>
              </a:spcBef>
              <a:buClr>
                <a:srgbClr val="0066CC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b="1" dirty="0">
                <a:solidFill>
                  <a:srgbClr val="0066CC"/>
                </a:solidFill>
                <a:latin typeface="Helvetica Neue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="1" dirty="0" smtClean="0">
                <a:solidFill>
                  <a:srgbClr val="0066CC"/>
                </a:solidFill>
                <a:latin typeface="Helvetica Neue" charset="0"/>
                <a:ea typeface="ＭＳ Ｐゴシック" panose="020B0600070205080204" pitchFamily="34" charset="-128"/>
              </a:rPr>
              <a:t>imulated </a:t>
            </a:r>
            <a:r>
              <a:rPr lang="en-US" altLang="en-US" sz="2000" b="1" dirty="0">
                <a:solidFill>
                  <a:srgbClr val="0066CC"/>
                </a:solidFill>
                <a:latin typeface="Helvetica Neue" charset="0"/>
                <a:ea typeface="ＭＳ Ｐゴシック" panose="020B0600070205080204" pitchFamily="34" charset="-128"/>
              </a:rPr>
              <a:t>MODIS </a:t>
            </a:r>
            <a:r>
              <a:rPr lang="en-US" altLang="en-US" sz="2000" b="1" dirty="0" smtClean="0">
                <a:solidFill>
                  <a:srgbClr val="0066CC"/>
                </a:solidFill>
                <a:latin typeface="Helvetica Neue" charset="0"/>
                <a:ea typeface="ＭＳ Ｐゴシック" panose="020B0600070205080204" pitchFamily="34" charset="-128"/>
              </a:rPr>
              <a:t>and VIIRS radiance from hyperspectral data</a:t>
            </a:r>
            <a:endParaRPr lang="en-US" altLang="en-US" sz="2000" b="1" dirty="0">
              <a:solidFill>
                <a:srgbClr val="0066CC"/>
              </a:solidFill>
              <a:latin typeface="Helvetica Neue" charset="0"/>
              <a:ea typeface="ＭＳ Ｐゴシック" panose="020B0600070205080204" pitchFamily="34" charset="-128"/>
            </a:endParaRPr>
          </a:p>
          <a:p>
            <a:pPr eaLnBrk="1">
              <a:lnSpc>
                <a:spcPct val="100000"/>
              </a:lnSpc>
              <a:spcBef>
                <a:spcPts val="1438"/>
              </a:spcBef>
              <a:buClrTx/>
              <a:buFontTx/>
              <a:buNone/>
            </a:pPr>
            <a:endParaRPr lang="en-US" altLang="en-US" sz="2000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>
              <a:lnSpc>
                <a:spcPct val="100000"/>
              </a:lnSpc>
              <a:spcBef>
                <a:spcPts val="1438"/>
              </a:spcBef>
              <a:buClrTx/>
              <a:buFontTx/>
              <a:buNone/>
            </a:pPr>
            <a:endParaRPr lang="en-US" altLang="en-US" sz="2000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>
              <a:lnSpc>
                <a:spcPct val="100000"/>
              </a:lnSpc>
              <a:spcBef>
                <a:spcPts val="1438"/>
              </a:spcBef>
              <a:buClrTx/>
              <a:buFontTx/>
              <a:buNone/>
            </a:pPr>
            <a:endParaRPr lang="en-US" altLang="en-US" sz="2000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1431925" y="274638"/>
            <a:ext cx="63404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lnSpc>
                <a:spcPct val="100000"/>
              </a:lnSpc>
              <a:buClrTx/>
              <a:buFontTx/>
              <a:buNone/>
            </a:pPr>
            <a:r>
              <a:rPr lang="en-US" altLang="en-US" sz="3200" b="1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Spectral and spatial integration</a:t>
            </a:r>
            <a:endParaRPr lang="en-US" altLang="en-US" sz="3200" b="1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" y="4038600"/>
            <a:ext cx="8839200" cy="266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7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     [λ</a:t>
            </a:r>
            <a:r>
              <a:rPr lang="en-US" baseline="-25000" dirty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,λ</a:t>
            </a:r>
            <a:r>
              <a:rPr lang="en-US" baseline="-25000" dirty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]: range of Relative Spectral Response (RSR) wavelength</a:t>
            </a:r>
            <a:endParaRPr lang="en-US" i="1" dirty="0">
              <a:solidFill>
                <a:srgbClr val="0066CC"/>
              </a:solidFill>
              <a:latin typeface="Times New Roman" pitchFamily="16" charset="0"/>
              <a:ea typeface="ＭＳ Ｐゴシック" charset="-128"/>
            </a:endParaRPr>
          </a:p>
          <a:p>
            <a:pPr>
              <a:lnSpc>
                <a:spcPct val="100000"/>
              </a:lnSpc>
              <a:spcBef>
                <a:spcPts val="7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000" b="1" dirty="0" smtClean="0">
              <a:solidFill>
                <a:srgbClr val="0066CC"/>
              </a:solidFill>
              <a:latin typeface="Times New Roman" pitchFamily="16" charset="0"/>
              <a:ea typeface="ＭＳ Ｐゴシック" charset="-128"/>
            </a:endParaRPr>
          </a:p>
          <a:p>
            <a:pPr marL="342900" indent="-342900">
              <a:lnSpc>
                <a:spcPct val="100000"/>
              </a:lnSpc>
              <a:spcBef>
                <a:spcPts val="725"/>
              </a:spcBef>
              <a:buClrTx/>
              <a:buFont typeface="Wingdings" panose="05000000000000000000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000" b="1" dirty="0" smtClean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Aggregate </a:t>
            </a:r>
            <a:r>
              <a:rPr lang="en-US" sz="2000" b="1" dirty="0" smtClean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MODIS pixels within each </a:t>
            </a:r>
            <a:r>
              <a:rPr lang="en-US" sz="2000" b="1" dirty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IASI IFOV </a:t>
            </a:r>
          </a:p>
          <a:p>
            <a:pPr marL="708025" lvl="1" indent="-250825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Font typeface="Arial" pitchFamily="34" charset="0"/>
              <a:buChar char="•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/>
            </a:pPr>
            <a:r>
              <a:rPr lang="en-US" dirty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MODIS 1-km pixels are collocated with an </a:t>
            </a:r>
            <a:r>
              <a:rPr lang="en-US" dirty="0" smtClean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AIRS/</a:t>
            </a:r>
            <a:r>
              <a:rPr lang="en-US" dirty="0" err="1" smtClean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CrIS</a:t>
            </a:r>
            <a:r>
              <a:rPr lang="en-US" dirty="0" smtClean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 14-km </a:t>
            </a:r>
            <a:r>
              <a:rPr lang="en-US" dirty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IFOV</a:t>
            </a:r>
          </a:p>
          <a:p>
            <a:pPr marL="708025" lvl="1" indent="-250825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Font typeface="Arial" pitchFamily="34" charset="0"/>
              <a:buChar char="•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/>
            </a:pPr>
            <a:r>
              <a:rPr lang="en-US" dirty="0" smtClean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Typically </a:t>
            </a:r>
            <a:r>
              <a:rPr lang="en-US" dirty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&gt;100 MODIS pixels are collocated within one </a:t>
            </a:r>
            <a:r>
              <a:rPr lang="en-US" dirty="0" smtClean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hyperspectral</a:t>
            </a:r>
            <a:r>
              <a:rPr lang="en-US" dirty="0" smtClean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 </a:t>
            </a:r>
            <a:r>
              <a:rPr lang="en-US" dirty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IFOV</a:t>
            </a:r>
          </a:p>
          <a:p>
            <a:pPr marL="708025" lvl="1" indent="-250825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Font typeface="Arial" pitchFamily="34" charset="0"/>
              <a:buChar char="•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/>
            </a:pPr>
            <a:r>
              <a:rPr lang="en-US" dirty="0">
                <a:solidFill>
                  <a:srgbClr val="0066CC"/>
                </a:solidFill>
                <a:latin typeface="Times New Roman" pitchFamily="16" charset="0"/>
                <a:ea typeface="ＭＳ Ｐゴシック" charset="-128"/>
              </a:rPr>
              <a:t>Only IFOVs with &gt;70 MODIS pixels are considered in SNO data collection</a:t>
            </a:r>
          </a:p>
          <a:p>
            <a:pPr>
              <a:lnSpc>
                <a:spcPct val="100000"/>
              </a:lnSpc>
              <a:spcBef>
                <a:spcPts val="7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000" dirty="0">
              <a:solidFill>
                <a:srgbClr val="0066CC"/>
              </a:solidFill>
              <a:latin typeface="Times New Roman" pitchFamily="16" charset="0"/>
              <a:ea typeface="ＭＳ Ｐゴシック" charset="-128"/>
            </a:endParaRPr>
          </a:p>
        </p:txBody>
      </p:sp>
      <p:pic>
        <p:nvPicPr>
          <p:cNvPr id="10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32" t="8102" r="3802" b="8102"/>
          <a:stretch>
            <a:fillRect/>
          </a:stretch>
        </p:blipFill>
        <p:spPr bwMode="auto">
          <a:xfrm>
            <a:off x="8153400" y="4618845"/>
            <a:ext cx="911755" cy="109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7813675" y="4391378"/>
            <a:ext cx="990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MODIS Pixel</a:t>
            </a:r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7239000" y="4724400"/>
            <a:ext cx="1027289" cy="31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</a:rPr>
              <a:t>AIRS/</a:t>
            </a:r>
            <a:r>
              <a:rPr lang="en-US" altLang="en-US" sz="1200" b="1" dirty="0" err="1" smtClean="0">
                <a:solidFill>
                  <a:srgbClr val="0000FF"/>
                </a:solidFill>
              </a:rPr>
              <a:t>CrIs</a:t>
            </a:r>
            <a:r>
              <a:rPr lang="en-US" altLang="en-US" sz="1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1200" b="1" dirty="0">
                <a:solidFill>
                  <a:srgbClr val="0000FF"/>
                </a:solidFill>
              </a:rPr>
              <a:t>Pixel</a:t>
            </a:r>
          </a:p>
        </p:txBody>
      </p:sp>
      <p:cxnSp>
        <p:nvCxnSpPr>
          <p:cNvPr id="1037" name="Straight Connector 16"/>
          <p:cNvCxnSpPr>
            <a:cxnSpLocks noChangeShapeType="1"/>
          </p:cNvCxnSpPr>
          <p:nvPr/>
        </p:nvCxnSpPr>
        <p:spPr bwMode="auto">
          <a:xfrm>
            <a:off x="7924800" y="5105400"/>
            <a:ext cx="304800" cy="242712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8" name="Straight Arrow Connector 17"/>
          <p:cNvCxnSpPr>
            <a:cxnSpLocks noChangeShapeType="1"/>
          </p:cNvCxnSpPr>
          <p:nvPr/>
        </p:nvCxnSpPr>
        <p:spPr bwMode="auto">
          <a:xfrm>
            <a:off x="8839200" y="4495800"/>
            <a:ext cx="38100" cy="4572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55"/>
          <p:cNvSpPr>
            <a:spLocks noChangeArrowheads="1"/>
          </p:cNvSpPr>
          <p:nvPr/>
        </p:nvSpPr>
        <p:spPr bwMode="auto">
          <a:xfrm>
            <a:off x="2209800" y="3241851"/>
            <a:ext cx="160858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048752"/>
              </p:ext>
            </p:extLst>
          </p:nvPr>
        </p:nvGraphicFramePr>
        <p:xfrm>
          <a:off x="1981200" y="2243880"/>
          <a:ext cx="4038600" cy="1704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r:id="rId5" imgW="2082800" imgH="889000" progId="Equation.DSMT4">
                  <p:embed/>
                </p:oleObj>
              </mc:Choice>
              <mc:Fallback>
                <p:oleObj r:id="rId5" imgW="2082800" imgH="8890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43880"/>
                        <a:ext cx="4038600" cy="170436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" r="3899"/>
          <a:stretch/>
        </p:blipFill>
        <p:spPr bwMode="auto">
          <a:xfrm>
            <a:off x="381000" y="2306307"/>
            <a:ext cx="3462461" cy="3657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/>
          <p:cNvPicPr preferRelativeResize="0"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2" t="403" r="3230" b="1"/>
          <a:stretch/>
        </p:blipFill>
        <p:spPr bwMode="auto">
          <a:xfrm>
            <a:off x="5029200" y="2306307"/>
            <a:ext cx="3469924" cy="3657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76400" y="304800"/>
            <a:ext cx="6032500" cy="1008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VIIRS and MODIS Spectral band adjustment factor (SBAF)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90800" y="1565693"/>
                <a:ext cx="3810000" cy="659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tx1"/>
                    </a:solidFill>
                  </a:rPr>
                  <a:t>SBAF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𝑟𝑎𝑑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𝑠𝑖𝑚𝑢𝑙𝑎𝑡𝑒𝑑</m:t>
                            </m:r>
                          </m:sub>
                        </m:sSub>
                        <m:d>
                          <m:d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𝑉𝐼𝐼𝑅𝑆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𝑟𝑎𝑑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𝑠𝑖𝑚𝑢𝑙𝑎𝑡𝑒𝑑</m:t>
                            </m:r>
                          </m:sub>
                        </m:sSub>
                        <m:d>
                          <m:d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𝑀𝑂𝐷𝐼𝑆</m:t>
                            </m:r>
                          </m:e>
                        </m:d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5693"/>
                <a:ext cx="3810000" cy="659411"/>
              </a:xfrm>
              <a:prstGeom prst="rect">
                <a:avLst/>
              </a:prstGeom>
              <a:blipFill rotWithShape="0">
                <a:blip r:embed="rId4"/>
                <a:stretch>
                  <a:fillRect l="-2400" b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43200" y="2516598"/>
            <a:ext cx="1143000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AIRS</a:t>
            </a:r>
          </a:p>
          <a:p>
            <a:r>
              <a:rPr lang="en-US" sz="2000" b="1" dirty="0" err="1" smtClean="0">
                <a:solidFill>
                  <a:srgbClr val="FF00FF"/>
                </a:solidFill>
              </a:rPr>
              <a:t>CrIS</a:t>
            </a:r>
            <a:endParaRPr lang="en-US" sz="20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51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1897944" y="6384157"/>
                <a:ext cx="5715000" cy="550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	</a:t>
                </a:r>
                <a:r>
                  <a:rPr lang="el-GR" sz="2000" dirty="0" smtClean="0">
                    <a:solidFill>
                      <a:schemeClr val="tx1"/>
                    </a:solidFill>
                  </a:rPr>
                  <a:t>Δ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BT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BT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(VIIRS) –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𝐵𝑇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𝑆𝐵𝐴𝐹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(MODIS)</a:t>
                </a: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944" y="6384157"/>
                <a:ext cx="5715000" cy="550279"/>
              </a:xfrm>
              <a:prstGeom prst="rect">
                <a:avLst/>
              </a:prstGeom>
              <a:blipFill rotWithShape="0">
                <a:blip r:embed="rId2"/>
                <a:stretch>
                  <a:fillRect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Box 111"/>
          <p:cNvSpPr txBox="1"/>
          <p:nvPr/>
        </p:nvSpPr>
        <p:spPr>
          <a:xfrm>
            <a:off x="762000" y="152400"/>
            <a:ext cx="76962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VIIRS and MODIS TEB inter-comparison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3" name="Picture 1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4" r="3892" b="1985"/>
          <a:stretch/>
        </p:blipFill>
        <p:spPr bwMode="auto">
          <a:xfrm>
            <a:off x="1382395" y="656590"/>
            <a:ext cx="2732405" cy="5896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4" name="Picture 113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2" r="3374" b="1921"/>
          <a:stretch/>
        </p:blipFill>
        <p:spPr bwMode="auto">
          <a:xfrm>
            <a:off x="4755444" y="685800"/>
            <a:ext cx="2647950" cy="5895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828800"/>
            <a:ext cx="16002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Before RSR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correction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830798"/>
            <a:ext cx="14478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After RSR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correction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762000"/>
            <a:ext cx="1143000" cy="636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tx1"/>
                </a:solidFill>
              </a:rPr>
              <a:t>AIRS</a:t>
            </a:r>
          </a:p>
          <a:p>
            <a:r>
              <a:rPr lang="en-US" sz="1900" b="1" dirty="0" err="1" smtClean="0">
                <a:solidFill>
                  <a:srgbClr val="FF00FF"/>
                </a:solidFill>
              </a:rPr>
              <a:t>CrIS</a:t>
            </a:r>
            <a:endParaRPr lang="en-US" sz="19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95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73800"/>
              </p:ext>
            </p:extLst>
          </p:nvPr>
        </p:nvGraphicFramePr>
        <p:xfrm>
          <a:off x="762000" y="2133600"/>
          <a:ext cx="7848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290"/>
                <a:gridCol w="1607697"/>
                <a:gridCol w="1603477"/>
                <a:gridCol w="1687871"/>
                <a:gridCol w="1772265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BT (K)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M13-B22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M13-B23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M15-B31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M16-B32</a:t>
                      </a:r>
                      <a:endParaRPr lang="en-US" sz="2000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</a:rPr>
                        <a:t>230</a:t>
                      </a:r>
                      <a:endParaRPr lang="en-US" sz="2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0.16 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0.11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0.04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0.10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-0.01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0.01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0.04 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0.09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</a:rPr>
                        <a:t>250</a:t>
                      </a:r>
                      <a:endParaRPr lang="en-US" sz="2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0.06 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0.08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0.04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0.05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-0.04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0.00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0.02 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0.07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</a:rPr>
                        <a:t>270</a:t>
                      </a:r>
                      <a:endParaRPr lang="en-US" sz="2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0.10 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0.15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0.16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0.15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-0.05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-0.06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-0.03 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0.04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</a:rPr>
                        <a:t>290</a:t>
                      </a:r>
                      <a:endParaRPr lang="en-US" sz="2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0.07 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0.16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0.12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0.15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-0.04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-0.06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-0.10     </a:t>
                      </a:r>
                      <a:r>
                        <a:rPr lang="en-US" sz="2000" b="1" dirty="0" smtClean="0">
                          <a:solidFill>
                            <a:srgbClr val="FF00FF"/>
                          </a:solidFill>
                        </a:rPr>
                        <a:t>0.00</a:t>
                      </a:r>
                      <a:endParaRPr lang="en-US" sz="20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2600" y="5202975"/>
            <a:ext cx="20574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AIRS   </a:t>
            </a:r>
            <a:r>
              <a:rPr lang="en-US" sz="2400" b="1" dirty="0" err="1" smtClean="0">
                <a:solidFill>
                  <a:srgbClr val="FF00FF"/>
                </a:solidFill>
              </a:rPr>
              <a:t>CrIS</a:t>
            </a:r>
            <a:endParaRPr lang="en-US" sz="2400" b="1" dirty="0">
              <a:solidFill>
                <a:srgbClr val="FF00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209800" y="4876800"/>
            <a:ext cx="0" cy="2286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3124200" y="4876800"/>
            <a:ext cx="0" cy="2286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96711" y="458175"/>
            <a:ext cx="8077200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calibration differences (K) between VIIRS and MODIS TEB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8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2789238" y="274638"/>
            <a:ext cx="37131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lnSpc>
                <a:spcPct val="100000"/>
              </a:lnSpc>
              <a:buClrTx/>
              <a:buFontTx/>
              <a:buNone/>
            </a:pPr>
            <a:r>
              <a:rPr lang="en-US" altLang="en-US" sz="3200" b="1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Results</a:t>
            </a: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1074738" y="962025"/>
            <a:ext cx="837406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en-US" altLang="en-US" sz="2000" b="1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Average Differences between MODIS and IASI Measurements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0" y="1317625"/>
          <a:ext cx="91440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r:id="rId4" imgW="9144360" imgH="1829160" progId="">
                  <p:embed/>
                </p:oleObj>
              </mc:Choice>
              <mc:Fallback>
                <p:oleObj r:id="rId4" imgW="9144360" imgH="182916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17625"/>
                        <a:ext cx="9144000" cy="1828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0" y="3181350"/>
          <a:ext cx="91440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r:id="rId6" imgW="9144360" imgH="1829160" progId="">
                  <p:embed/>
                </p:oleObj>
              </mc:Choice>
              <mc:Fallback>
                <p:oleObj r:id="rId6" imgW="9144360" imgH="182916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81350"/>
                        <a:ext cx="9144000" cy="1828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0" y="5048250"/>
          <a:ext cx="91440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r:id="rId8" imgW="9144360" imgH="1829160" progId="">
                  <p:embed/>
                </p:oleObj>
              </mc:Choice>
              <mc:Fallback>
                <p:oleObj r:id="rId8" imgW="9144360" imgH="182916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48250"/>
                        <a:ext cx="9144000" cy="1828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1"/>
          <p:cNvGrpSpPr>
            <a:grpSpLocks/>
          </p:cNvGrpSpPr>
          <p:nvPr/>
        </p:nvGrpSpPr>
        <p:grpSpPr bwMode="auto">
          <a:xfrm>
            <a:off x="0" y="0"/>
            <a:ext cx="9099550" cy="1198563"/>
            <a:chOff x="0" y="0"/>
            <a:chExt cx="5732" cy="755"/>
          </a:xfrm>
        </p:grpSpPr>
        <p:pic>
          <p:nvPicPr>
            <p:cNvPr id="2458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02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4582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4" y="0"/>
              <a:ext cx="498" cy="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2746381" y="226218"/>
            <a:ext cx="37131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lnSpc>
                <a:spcPct val="100000"/>
              </a:lnSpc>
              <a:buClrTx/>
              <a:buFontTx/>
              <a:buNone/>
            </a:pPr>
            <a:r>
              <a:rPr lang="en-US" altLang="en-US" sz="3600" b="1" dirty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28600" y="1249363"/>
            <a:ext cx="8686800" cy="324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lnSpc>
                <a:spcPct val="100000"/>
              </a:lnSpc>
              <a:spcBef>
                <a:spcPts val="1800"/>
              </a:spcBef>
              <a:buClrTx/>
              <a:buSzPct val="80000"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There is excellent agreement (well within 0.20K) between NPP VIIRS and Aqua MODIS for the spectrally matched TEB. </a:t>
            </a:r>
          </a:p>
          <a:p>
            <a:pPr eaLnBrk="1">
              <a:lnSpc>
                <a:spcPct val="100000"/>
              </a:lnSpc>
              <a:spcBef>
                <a:spcPts val="1800"/>
              </a:spcBef>
              <a:buClrTx/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Real-time hyperspectral IR measurements (IASI, AIRS and </a:t>
            </a:r>
            <a:r>
              <a:rPr lang="en-US" altLang="en-US" sz="2800" dirty="0" err="1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CrIS</a:t>
            </a:r>
            <a:r>
              <a:rPr lang="en-US" altLang="en-US" sz="2800" dirty="0" smtClean="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) can facilitate high quality sensor-to-sensor calibration and inter-comparison.</a:t>
            </a:r>
            <a:endParaRPr lang="en-US" altLang="en-US" sz="2800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>
              <a:lnSpc>
                <a:spcPct val="100000"/>
              </a:lnSpc>
              <a:spcBef>
                <a:spcPts val="1438"/>
              </a:spcBef>
              <a:buClrTx/>
              <a:buFontTx/>
              <a:buNone/>
            </a:pPr>
            <a:endParaRPr lang="en-US" altLang="en-US" sz="2400" dirty="0">
              <a:solidFill>
                <a:srgbClr val="0066CC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164437" cy="11400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37909</TotalTime>
  <Words>332</Words>
  <Application>Microsoft Office PowerPoint</Application>
  <PresentationFormat>On-screen Show (4:3)</PresentationFormat>
  <Paragraphs>78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Bitstream Charter</vt:lpstr>
      <vt:lpstr>Cambria Math</vt:lpstr>
      <vt:lpstr>DejaVu Sans</vt:lpstr>
      <vt:lpstr>Helvetica Neue</vt:lpstr>
      <vt:lpstr>Times</vt:lpstr>
      <vt:lpstr>Times New Roman</vt:lpstr>
      <vt:lpstr>Wingdings</vt:lpstr>
      <vt:lpstr>Office Theme</vt:lpstr>
      <vt:lpstr>Equation.DSMT4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Aisheng Wu</dc:creator>
  <cp:lastModifiedBy>Aisheng Wu</cp:lastModifiedBy>
  <cp:revision>184</cp:revision>
  <cp:lastPrinted>1601-01-01T00:00:00Z</cp:lastPrinted>
  <dcterms:created xsi:type="dcterms:W3CDTF">1601-01-01T00:00:00Z</dcterms:created>
  <dcterms:modified xsi:type="dcterms:W3CDTF">2016-02-24T18:55:02Z</dcterms:modified>
</cp:coreProperties>
</file>