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94" r:id="rId8"/>
    <p:sldMasterId id="2147483808" r:id="rId9"/>
  </p:sldMasterIdLst>
  <p:notesMasterIdLst>
    <p:notesMasterId r:id="rId26"/>
  </p:notesMasterIdLst>
  <p:sldIdLst>
    <p:sldId id="273" r:id="rId10"/>
    <p:sldId id="274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76" r:id="rId19"/>
    <p:sldId id="277" r:id="rId20"/>
    <p:sldId id="278" r:id="rId21"/>
    <p:sldId id="279" r:id="rId22"/>
    <p:sldId id="280" r:id="rId23"/>
    <p:sldId id="28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7091-5826-4CDA-A3C2-F39086FA79FA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744F-613E-4C59-A24A-5EEE03E7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C8452-5737-4F62-BB67-24E0F4E88E1F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939166" y="8776892"/>
            <a:ext cx="3014082" cy="462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53" tIns="46176" rIns="92353" bIns="46176" anchor="b"/>
          <a:lstStyle/>
          <a:p>
            <a:pPr algn="r">
              <a:tabLst>
                <a:tab pos="0" algn="l"/>
                <a:tab pos="437261" algn="l"/>
                <a:tab pos="874521" algn="l"/>
                <a:tab pos="1311781" algn="l"/>
                <a:tab pos="1749039" algn="l"/>
                <a:tab pos="2187891" algn="l"/>
                <a:tab pos="2625150" algn="l"/>
                <a:tab pos="3062409" algn="l"/>
                <a:tab pos="3499670" algn="l"/>
                <a:tab pos="3938520" algn="l"/>
                <a:tab pos="4375779" algn="l"/>
                <a:tab pos="4813040" algn="l"/>
                <a:tab pos="5250299" algn="l"/>
                <a:tab pos="5689149" algn="l"/>
                <a:tab pos="6126410" algn="l"/>
                <a:tab pos="6563670" algn="l"/>
                <a:tab pos="7000929" algn="l"/>
                <a:tab pos="7439780" algn="l"/>
                <a:tab pos="7877040" algn="l"/>
                <a:tab pos="8314300" algn="l"/>
                <a:tab pos="8751559" algn="l"/>
              </a:tabLst>
            </a:pPr>
            <a:fld id="{E91A555C-27E3-40A2-8263-1E7B2F678E2C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37261" algn="l"/>
                  <a:tab pos="874521" algn="l"/>
                  <a:tab pos="1311781" algn="l"/>
                  <a:tab pos="1749039" algn="l"/>
                  <a:tab pos="2187891" algn="l"/>
                  <a:tab pos="2625150" algn="l"/>
                  <a:tab pos="3062409" algn="l"/>
                  <a:tab pos="3499670" algn="l"/>
                  <a:tab pos="3938520" algn="l"/>
                  <a:tab pos="4375779" algn="l"/>
                  <a:tab pos="4813040" algn="l"/>
                  <a:tab pos="5250299" algn="l"/>
                  <a:tab pos="5689149" algn="l"/>
                  <a:tab pos="6126410" algn="l"/>
                  <a:tab pos="6563670" algn="l"/>
                  <a:tab pos="7000929" algn="l"/>
                  <a:tab pos="7439780" algn="l"/>
                  <a:tab pos="7877040" algn="l"/>
                  <a:tab pos="8314300" algn="l"/>
                  <a:tab pos="8751559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6676" name="Text Box 2"/>
          <p:cNvSpPr txBox="1">
            <a:spLocks noChangeArrowheads="1"/>
          </p:cNvSpPr>
          <p:nvPr/>
        </p:nvSpPr>
        <p:spPr bwMode="auto">
          <a:xfrm>
            <a:off x="1195764" y="692748"/>
            <a:ext cx="4563316" cy="346531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29" tIns="43765" rIns="87529" bIns="4376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6677" name="Rectangle 3"/>
          <p:cNvSpPr>
            <a:spLocks noGrp="1" noChangeArrowheads="1"/>
          </p:cNvSpPr>
          <p:nvPr>
            <p:ph type="body"/>
          </p:nvPr>
        </p:nvSpPr>
        <p:spPr>
          <a:xfrm>
            <a:off x="695805" y="4390036"/>
            <a:ext cx="5561641" cy="4250214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the MODIS on-orbit calibration activities</a:t>
            </a:r>
          </a:p>
          <a:p>
            <a:r>
              <a:rPr lang="en-US" dirty="0" smtClean="0"/>
              <a:t>MODIS</a:t>
            </a:r>
            <a:r>
              <a:rPr lang="en-US" baseline="0" dirty="0" smtClean="0"/>
              <a:t> scan-mirror is constantly rotating at 20.3 rpm to provide complete global coverage in less than 2 days</a:t>
            </a:r>
          </a:p>
          <a:p>
            <a:r>
              <a:rPr lang="en-US" baseline="0" dirty="0" smtClean="0"/>
              <a:t>As the scan mirror rotates it is also able to sample the on-board calibrators</a:t>
            </a:r>
          </a:p>
          <a:p>
            <a:r>
              <a:rPr lang="en-US" baseline="0" dirty="0" smtClean="0"/>
              <a:t>The primary calibrators for Reflective Solar Bands are the Solar diffuser and SD Stability Monitor</a:t>
            </a:r>
          </a:p>
          <a:p>
            <a:r>
              <a:rPr lang="en-US" baseline="0" dirty="0" smtClean="0"/>
              <a:t>And space view port where the MODIS detectors can image the moon after a spacecraft roll maneuver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5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6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2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80DD-A199-4036-B789-9D2C4580B1D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494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0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24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68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5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50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69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335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17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75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4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07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696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02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77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030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8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7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2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7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1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5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6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9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26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0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98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54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54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7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0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97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6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0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0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1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87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12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45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07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9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4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8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56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9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21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72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2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8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99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14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62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7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6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0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05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0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25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37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9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9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014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6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2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21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1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8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3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4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2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400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64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3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24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27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1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16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413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6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66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19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527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7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604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6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64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037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47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10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732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0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080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3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667" y="155575"/>
            <a:ext cx="8847667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47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135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50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3472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30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69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135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81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515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9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2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32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73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0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6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52401"/>
            <a:ext cx="119380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69600" y="152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1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8305800" y="6473826"/>
            <a:ext cx="213360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9EB8E717-27B1-4AF5-A47C-01DB99EBB9E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651000" y="981498"/>
            <a:ext cx="8291212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 smtClean="0">
                <a:solidFill>
                  <a:srgbClr val="0000FF"/>
                </a:solidFill>
              </a:rPr>
              <a:t>Aqua MODIS </a:t>
            </a:r>
            <a:r>
              <a:rPr lang="en-US" sz="4800" b="1" dirty="0">
                <a:solidFill>
                  <a:srgbClr val="0000FF"/>
                </a:solidFill>
              </a:rPr>
              <a:t>RSB </a:t>
            </a:r>
            <a:endParaRPr lang="en-US" sz="4800" b="1" dirty="0" smtClean="0">
              <a:solidFill>
                <a:srgbClr val="0000FF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 smtClean="0">
                <a:solidFill>
                  <a:srgbClr val="0000FF"/>
                </a:solidFill>
              </a:rPr>
              <a:t>Calibration </a:t>
            </a:r>
            <a:r>
              <a:rPr lang="en-US" sz="4800" b="1" dirty="0">
                <a:solidFill>
                  <a:srgbClr val="0000FF"/>
                </a:solidFill>
              </a:rPr>
              <a:t>and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73826"/>
            <a:ext cx="2133600" cy="3079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62BD32D6-B354-42B3-9ED2-55059379E87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99254" y="6124576"/>
            <a:ext cx="612097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b="1" i="1" u="sng" dirty="0" smtClean="0">
                <a:solidFill>
                  <a:srgbClr val="0000FF"/>
                </a:solidFill>
                <a:latin typeface="Times" pitchFamily="18" charset="0"/>
              </a:rPr>
              <a:t>2016 GSICS GRWG/GDWG Annual Meeting, Tsukuba, Japan, Feb 27 - Mar 4.</a:t>
            </a:r>
            <a:endParaRPr lang="en-US" sz="800" b="1" i="1" u="sng" dirty="0">
              <a:solidFill>
                <a:srgbClr val="0000FF"/>
              </a:solidFill>
              <a:latin typeface="Times" pitchFamily="18" charset="0"/>
            </a:endParaRPr>
          </a:p>
        </p:txBody>
      </p:sp>
      <p:pic>
        <p:nvPicPr>
          <p:cNvPr id="6" name="Picture 4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0226" y="5743576"/>
            <a:ext cx="1247775" cy="11144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pic>
      <p:pic>
        <p:nvPicPr>
          <p:cNvPr id="7" name="Picture 8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0" y="5861050"/>
            <a:ext cx="12573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93440" y="3646100"/>
            <a:ext cx="7260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Aisheng </a:t>
            </a:r>
            <a:r>
              <a:rPr lang="en-US" sz="2800" b="1" i="1" dirty="0" smtClean="0"/>
              <a:t>Wu </a:t>
            </a:r>
            <a:r>
              <a:rPr lang="en-US" sz="2800" b="1" i="1" dirty="0" smtClean="0"/>
              <a:t>and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MODIS </a:t>
            </a:r>
            <a:r>
              <a:rPr lang="en-US" sz="2800" b="1" i="1" dirty="0" smtClean="0"/>
              <a:t>Characterization Support Team (MCST)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52274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84441" y="6354807"/>
            <a:ext cx="2844800" cy="365125"/>
          </a:xfr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6841" y="1363707"/>
            <a:ext cx="11382704" cy="51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Aqua C6 RVS currently uses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on-board calibrators (SD &amp; lunar) in addition to EV mirror side ratios for bands 1-4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Bands 8 and 9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include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EV-response from desert sites to derive the LUT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MCST regularly evaluates the long-term desert/Dome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C/DCC 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trends to monitor the calibration stability for these bands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Recent trends for bands 1 and 4 (especially) at nadir indicate a need to extend the current approach used for bands 8 and 9 to bands 1-4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Recent trends show a deviation between the on-board lunar and EV gain (at lunar AOI) for bands 1 and 2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Similar phenomenon already observed in Terra MODIS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Algorithm similar to Terra bands 1 and 2 extended to Aqua MODIS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600" dirty="0">
              <a:solidFill>
                <a:prstClr val="black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076122" y="461020"/>
            <a:ext cx="805404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32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pitchFamily="18" charset="0"/>
              </a:rPr>
              <a:t>EV-based RVS algorithm for Aqua bands 1-4</a:t>
            </a:r>
          </a:p>
        </p:txBody>
      </p:sp>
    </p:spTree>
    <p:extLst>
      <p:ext uri="{BB962C8B-B14F-4D97-AF65-F5344CB8AC3E}">
        <p14:creationId xmlns:p14="http://schemas.microsoft.com/office/powerpoint/2010/main" val="7913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9319" y="637518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Page  </a:t>
            </a:r>
            <a:fld id="{95552BC4-8A4F-4298-B6EF-3EF3BEC1FD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03131" y="231775"/>
            <a:ext cx="955390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Aqua Bands 1-4 </a:t>
            </a:r>
            <a:r>
              <a:rPr lang="en-GB" sz="28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desert </a:t>
            </a: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r</a:t>
            </a:r>
            <a:r>
              <a:rPr lang="en-GB" sz="28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eflectance </a:t>
            </a: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trending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9763" y="1381125"/>
            <a:ext cx="83867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7148" y="1686296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Band 1: 646 nm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8524" y="1692833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Band 3 465 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1523" y="4435350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Band 2: 856 nm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7610" y="4435350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Band 4: 553 nm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35" y="1138238"/>
            <a:ext cx="4592901" cy="2679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34" y="3788964"/>
            <a:ext cx="4592901" cy="2679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5" y="1104901"/>
            <a:ext cx="4592901" cy="2679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47" y="3788964"/>
            <a:ext cx="4592901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7172" y="632509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9763" y="1381125"/>
            <a:ext cx="83867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33" y="1208089"/>
            <a:ext cx="4592901" cy="2679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30" y="1208089"/>
            <a:ext cx="4592901" cy="2679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47" y="3797808"/>
            <a:ext cx="4592901" cy="2679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23" y="3790157"/>
            <a:ext cx="4592901" cy="2679192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17347" y="348600"/>
            <a:ext cx="9030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Aqua Bands 1 desert </a:t>
            </a:r>
            <a:r>
              <a:rPr lang="en-GB" sz="28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reflectance </a:t>
            </a: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trending at different AOI</a:t>
            </a:r>
          </a:p>
        </p:txBody>
      </p:sp>
    </p:spTree>
    <p:extLst>
      <p:ext uri="{BB962C8B-B14F-4D97-AF65-F5344CB8AC3E}">
        <p14:creationId xmlns:p14="http://schemas.microsoft.com/office/powerpoint/2010/main" val="1792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8703" y="625203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09763" y="1381125"/>
            <a:ext cx="83867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>
              <a:solidFill>
                <a:prstClr val="black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5" y="1138238"/>
            <a:ext cx="4592901" cy="2679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21" y="1131889"/>
            <a:ext cx="4592901" cy="2679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5" y="3707892"/>
            <a:ext cx="4592901" cy="2679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20" y="3729545"/>
            <a:ext cx="4592901" cy="2679192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61241" y="231775"/>
            <a:ext cx="9396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Aqua Bands 2 </a:t>
            </a:r>
            <a:r>
              <a:rPr lang="en-GB" sz="28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desert reflectance </a:t>
            </a:r>
            <a:r>
              <a:rPr lang="en-GB" sz="2800" b="1" dirty="0">
                <a:solidFill>
                  <a:srgbClr val="0033CC"/>
                </a:solidFill>
                <a:latin typeface="+mj-lt"/>
                <a:ea typeface="ＭＳ Ｐゴシック" charset="0"/>
                <a:cs typeface="Times New Roman" charset="0"/>
              </a:rPr>
              <a:t>trending at different AOI</a:t>
            </a:r>
          </a:p>
        </p:txBody>
      </p:sp>
    </p:spTree>
    <p:extLst>
      <p:ext uri="{BB962C8B-B14F-4D97-AF65-F5344CB8AC3E}">
        <p14:creationId xmlns:p14="http://schemas.microsoft.com/office/powerpoint/2010/main" val="5343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0" y="3785104"/>
            <a:ext cx="1010412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79876" y="632482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1" y="1043035"/>
            <a:ext cx="1010412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55379" y="231775"/>
            <a:ext cx="89641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Aqua Bands 1 &amp; 2 </a:t>
            </a:r>
            <a:r>
              <a:rPr lang="en-GB" sz="2800" b="1" dirty="0" smtClean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reflectance </a:t>
            </a:r>
            <a:r>
              <a:rPr lang="en-GB" sz="2800" b="1" dirty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trending over Dome C</a:t>
            </a:r>
          </a:p>
        </p:txBody>
      </p:sp>
    </p:spTree>
    <p:extLst>
      <p:ext uri="{BB962C8B-B14F-4D97-AF65-F5344CB8AC3E}">
        <p14:creationId xmlns:p14="http://schemas.microsoft.com/office/powerpoint/2010/main" val="21766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5642" y="622486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55379" y="231775"/>
            <a:ext cx="89641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Aqua Bands 1 &amp; </a:t>
            </a:r>
            <a:r>
              <a:rPr lang="en-GB" sz="2800" b="1" dirty="0" smtClean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4 </a:t>
            </a:r>
            <a:r>
              <a:rPr lang="en-GB" sz="2800" b="1" dirty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reflectance trending over </a:t>
            </a:r>
            <a:r>
              <a:rPr lang="en-GB" sz="2800" b="1" dirty="0" smtClean="0">
                <a:solidFill>
                  <a:srgbClr val="0033CC"/>
                </a:solidFill>
                <a:ea typeface="ＭＳ Ｐゴシック" charset="0"/>
                <a:cs typeface="Times New Roman" charset="0"/>
              </a:rPr>
              <a:t>DCC</a:t>
            </a:r>
            <a:endParaRPr lang="en-GB" sz="2800" b="1" dirty="0">
              <a:solidFill>
                <a:srgbClr val="0033CC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" y="1089128"/>
            <a:ext cx="11300346" cy="27432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" y="3839557"/>
            <a:ext cx="1130034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Summary and future work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1035268"/>
            <a:ext cx="10988565" cy="56242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SD/SDSM and lunar observations are used to track RSB gain change</a:t>
            </a:r>
          </a:p>
          <a:p>
            <a:pPr lvl="1"/>
            <a:r>
              <a:rPr lang="en-US" dirty="0" smtClean="0"/>
              <a:t>Additional information from EV response (desert) are used for select RSB (Terra 1-4, 8-10 and Aqua 8-9)</a:t>
            </a:r>
          </a:p>
          <a:p>
            <a:pPr lvl="2"/>
            <a:r>
              <a:rPr lang="en-US" b="1" dirty="0">
                <a:solidFill>
                  <a:srgbClr val="0033CC"/>
                </a:solidFill>
              </a:rPr>
              <a:t>The EV-based RVS approach has been extended to </a:t>
            </a:r>
            <a:r>
              <a:rPr lang="en-US" b="1" dirty="0" smtClean="0">
                <a:solidFill>
                  <a:srgbClr val="0033CC"/>
                </a:solidFill>
              </a:rPr>
              <a:t>bands </a:t>
            </a:r>
            <a:r>
              <a:rPr lang="en-US" b="1" dirty="0">
                <a:solidFill>
                  <a:srgbClr val="0033CC"/>
                </a:solidFill>
              </a:rPr>
              <a:t>1-4 of Aqua </a:t>
            </a:r>
            <a:r>
              <a:rPr lang="en-US" b="1" dirty="0" smtClean="0">
                <a:solidFill>
                  <a:srgbClr val="0033CC"/>
                </a:solidFill>
              </a:rPr>
              <a:t>MODIS</a:t>
            </a:r>
          </a:p>
          <a:p>
            <a:pPr lvl="2"/>
            <a:r>
              <a:rPr lang="en-US" b="1" dirty="0">
                <a:solidFill>
                  <a:srgbClr val="0033CC"/>
                </a:solidFill>
              </a:rPr>
              <a:t>The discrepancy between EV and lunar trends, previously observed for Terra MODIS bands 1 and 2 is now evident in Aqua bands 1 and </a:t>
            </a:r>
            <a:r>
              <a:rPr lang="en-US" b="1" dirty="0" smtClean="0">
                <a:solidFill>
                  <a:srgbClr val="0033CC"/>
                </a:solidFill>
              </a:rPr>
              <a:t>2</a:t>
            </a:r>
          </a:p>
          <a:p>
            <a:r>
              <a:rPr lang="en-US" dirty="0" smtClean="0"/>
              <a:t>Shorter wavelength VIS Bands show larger degradation (strong wavelength, mirror-side, and scan-angle dependence) </a:t>
            </a:r>
          </a:p>
          <a:p>
            <a:pPr lvl="1"/>
            <a:r>
              <a:rPr lang="en-US" dirty="0" smtClean="0"/>
              <a:t>Gain change over 20% seen in Aqua Band 8 (.412 µm) at the AOI of SD (50.25°)</a:t>
            </a:r>
          </a:p>
          <a:p>
            <a:r>
              <a:rPr lang="en-US" dirty="0" smtClean="0"/>
              <a:t>NIR bands gain change generally within 10%</a:t>
            </a:r>
            <a:endParaRPr lang="en-US" dirty="0"/>
          </a:p>
          <a:p>
            <a:r>
              <a:rPr lang="en-US" dirty="0" smtClean="0"/>
              <a:t>SWIR bands gain change within 10%</a:t>
            </a:r>
            <a:endParaRPr lang="en-US" dirty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Degradation of the solar diffusers</a:t>
            </a:r>
          </a:p>
          <a:p>
            <a:pPr lvl="1"/>
            <a:r>
              <a:rPr lang="en-US" dirty="0" smtClean="0"/>
              <a:t>Changes in the RVS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4469" y="629443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RSB calibration using SD/SDSM</a:t>
            </a:r>
          </a:p>
          <a:p>
            <a:pPr lvl="1"/>
            <a:r>
              <a:rPr lang="en-US" dirty="0" smtClean="0"/>
              <a:t>SD degradation</a:t>
            </a:r>
          </a:p>
          <a:p>
            <a:pPr lvl="1"/>
            <a:r>
              <a:rPr lang="en-US" dirty="0" smtClean="0"/>
              <a:t>RSB gain performance</a:t>
            </a:r>
          </a:p>
          <a:p>
            <a:r>
              <a:rPr lang="en-US" dirty="0" smtClean="0"/>
              <a:t>Lunar calibration</a:t>
            </a:r>
          </a:p>
          <a:p>
            <a:pPr lvl="1"/>
            <a:r>
              <a:rPr lang="en-US" dirty="0" smtClean="0"/>
              <a:t>RSB gain from lunar measurements</a:t>
            </a:r>
            <a:endParaRPr lang="en-US" dirty="0"/>
          </a:p>
          <a:p>
            <a:r>
              <a:rPr lang="en-US" dirty="0" smtClean="0"/>
              <a:t>EV response trending</a:t>
            </a:r>
          </a:p>
          <a:p>
            <a:r>
              <a:rPr lang="en-US" dirty="0" smtClean="0"/>
              <a:t>Current Algorithm and Updates</a:t>
            </a:r>
          </a:p>
          <a:p>
            <a:r>
              <a:rPr lang="en-US" dirty="0" smtClean="0"/>
              <a:t>Summary and future work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74469" y="637064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rc 54"/>
          <p:cNvSpPr/>
          <p:nvPr/>
        </p:nvSpPr>
        <p:spPr>
          <a:xfrm>
            <a:off x="4011930" y="2626120"/>
            <a:ext cx="3200400" cy="3200400"/>
          </a:xfrm>
          <a:prstGeom prst="arc">
            <a:avLst>
              <a:gd name="adj1" fmla="val 16200000"/>
              <a:gd name="adj2" fmla="val 56140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On-orbit Calibration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7665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SD/SDSM: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Weekly to tri-weekly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13716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SRCA: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Radiometric: monthly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Spatial: quarterly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Spectral: tri-annual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9300" y="522934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Spacecraft maneuvers: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Yaw (SD BRF, VF)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Roll (Moon)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56980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Moon: monthly (nighttime orbits)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0-20° spacecraft roll maneuvers</a:t>
            </a:r>
          </a:p>
          <a:p>
            <a:r>
              <a:rPr lang="en-US" sz="1600" b="1" dirty="0">
                <a:solidFill>
                  <a:srgbClr val="0000CC"/>
                </a:solidFill>
              </a:rPr>
              <a:t>55° phase angle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6780" y="4848343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BB: quarterly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8292" r="11011"/>
          <a:stretch/>
        </p:blipFill>
        <p:spPr>
          <a:xfrm>
            <a:off x="8543925" y="3744173"/>
            <a:ext cx="1402080" cy="106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448819"/>
            <a:ext cx="1888490" cy="1165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94" y="1461231"/>
            <a:ext cx="1202212" cy="742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916" r="1339" b="1439"/>
          <a:stretch/>
        </p:blipFill>
        <p:spPr>
          <a:xfrm>
            <a:off x="2329878" y="3252678"/>
            <a:ext cx="946723" cy="862123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638550" y="3481276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SDSM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8550" y="3327545"/>
            <a:ext cx="1143000" cy="7123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2465642"/>
            <a:ext cx="1143000" cy="712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2477870"/>
            <a:ext cx="114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Solar Diffuser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3206" y="4039931"/>
            <a:ext cx="125539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Blackbody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58927" y="4039932"/>
            <a:ext cx="11430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4850214"/>
            <a:ext cx="1143000" cy="712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4862442"/>
            <a:ext cx="1143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Space View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05568" y="2351275"/>
            <a:ext cx="608965" cy="621268"/>
            <a:chOff x="6096000" y="3124200"/>
            <a:chExt cx="1521460" cy="1539240"/>
          </a:xfrm>
        </p:grpSpPr>
        <p:sp>
          <p:nvSpPr>
            <p:cNvPr id="27" name="Oval 26"/>
            <p:cNvSpPr/>
            <p:nvPr/>
          </p:nvSpPr>
          <p:spPr>
            <a:xfrm>
              <a:off x="6400800" y="342900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58000" y="312420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8000" y="443484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>
              <a:off x="7503160" y="3771900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210300" y="3776979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2700000">
              <a:off x="7374078" y="3233878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8100000">
              <a:off x="6314893" y="3233877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8100000">
              <a:off x="7386778" y="4290518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2700000">
              <a:off x="6291121" y="4309922"/>
              <a:ext cx="0" cy="228600"/>
            </a:xfrm>
            <a:prstGeom prst="line">
              <a:avLst/>
            </a:prstGeom>
            <a:ln w="38100" cap="rnd">
              <a:solidFill>
                <a:srgbClr val="FFFF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8"/>
          <a:stretch/>
        </p:blipFill>
        <p:spPr>
          <a:xfrm>
            <a:off x="3643248" y="4114801"/>
            <a:ext cx="1781304" cy="120280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12212" y="4444426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Scan Mirror</a:t>
            </a:r>
          </a:p>
        </p:txBody>
      </p:sp>
      <p:sp>
        <p:nvSpPr>
          <p:cNvPr id="38" name="Rectangle 37"/>
          <p:cNvSpPr/>
          <p:nvPr/>
        </p:nvSpPr>
        <p:spPr>
          <a:xfrm rot="19058198">
            <a:off x="5273720" y="4166959"/>
            <a:ext cx="686978" cy="116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80049" y="4089160"/>
            <a:ext cx="274320" cy="27432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>
            <a:stCxn id="15" idx="2"/>
          </p:cNvCxnSpPr>
          <p:nvPr/>
        </p:nvCxnSpPr>
        <p:spPr>
          <a:xfrm>
            <a:off x="5524500" y="3178028"/>
            <a:ext cx="0" cy="48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2" idx="3"/>
          </p:cNvCxnSpPr>
          <p:nvPr/>
        </p:nvCxnSpPr>
        <p:spPr>
          <a:xfrm flipH="1">
            <a:off x="4781550" y="3665942"/>
            <a:ext cx="742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4" idx="1"/>
          </p:cNvCxnSpPr>
          <p:nvPr/>
        </p:nvCxnSpPr>
        <p:spPr>
          <a:xfrm>
            <a:off x="4572000" y="2801035"/>
            <a:ext cx="381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3" idx="0"/>
          </p:cNvCxnSpPr>
          <p:nvPr/>
        </p:nvCxnSpPr>
        <p:spPr>
          <a:xfrm flipH="1">
            <a:off x="4210050" y="3031786"/>
            <a:ext cx="508" cy="295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95098" y="3212068"/>
            <a:ext cx="104870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3212067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SRCA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462666" y="5827783"/>
            <a:ext cx="914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5" idx="0"/>
            <a:endCxn id="10" idx="2"/>
          </p:cNvCxnSpPr>
          <p:nvPr/>
        </p:nvCxnSpPr>
        <p:spPr>
          <a:xfrm flipV="1">
            <a:off x="5524500" y="2203465"/>
            <a:ext cx="0" cy="262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3" idx="1"/>
            <a:endCxn id="11" idx="3"/>
          </p:cNvCxnSpPr>
          <p:nvPr/>
        </p:nvCxnSpPr>
        <p:spPr>
          <a:xfrm flipH="1">
            <a:off x="3276600" y="3683739"/>
            <a:ext cx="36195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6" idx="3"/>
          </p:cNvCxnSpPr>
          <p:nvPr/>
        </p:nvCxnSpPr>
        <p:spPr>
          <a:xfrm>
            <a:off x="7620000" y="3396733"/>
            <a:ext cx="457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8" idx="3"/>
          </p:cNvCxnSpPr>
          <p:nvPr/>
        </p:nvCxnSpPr>
        <p:spPr>
          <a:xfrm>
            <a:off x="7848600" y="4224597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52" y="5867401"/>
            <a:ext cx="1828801" cy="7964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9226334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5552BC4-8A4F-4298-B6EF-3EF3BEC1FD5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6528" r="67214" b="17616"/>
          <a:stretch/>
        </p:blipFill>
        <p:spPr>
          <a:xfrm>
            <a:off x="7298394" y="4909634"/>
            <a:ext cx="702607" cy="6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EV Reflectance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sz="3300" i="1">
                              <a:latin typeface="Cambria Math"/>
                            </a:rPr>
                            <m:t>𝐸𝑉</m:t>
                          </m:r>
                        </m:sub>
                      </m:sSub>
                      <m:r>
                        <a:rPr lang="en-US" sz="3300" i="1">
                          <a:latin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30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𝐸𝑉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𝐸𝑎𝑟𝑡h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𝑆𝑢𝑛</m:t>
                              </m:r>
                            </m:sub>
                            <m:sup>
                              <m:r>
                                <a:rPr lang="en-US" sz="33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𝐸𝑉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∙(1+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𝐼𝑛𝑠𝑡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>
                                  <a:latin typeface="Cambria Math"/>
                                </a:rPr>
                                <m:t>∆</m:t>
                              </m:r>
                              <m:r>
                                <a:rPr lang="en-US" sz="33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300" i="1">
                                  <a:latin typeface="Cambria Math"/>
                                </a:rPr>
                                <m:t>𝐼𝑛𝑠𝑡</m:t>
                              </m:r>
                            </m:sub>
                          </m:sSub>
                          <m:r>
                            <a:rPr lang="en-US" sz="33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300" i="1">
                              <a:latin typeface="Cambria Math"/>
                            </a:rPr>
                            <m:t>𝑅𝑉𝑆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Look-Up-Tables (LUTs) updated regularly for RSB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Inversely proportion to gain at the AOI of SD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𝑅𝑉𝑆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 Sensor Response versus Scan angle (</a:t>
                </a:r>
                <a:r>
                  <a:rPr lang="en-US" dirty="0" smtClean="0"/>
                  <a:t>normalized to SD AOI)</a:t>
                </a:r>
              </a:p>
              <a:p>
                <a:pPr lvl="1"/>
                <a:r>
                  <a:rPr lang="en-US" dirty="0" smtClean="0"/>
                  <a:t>Uncertainty tables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Calibration Source</a:t>
                </a:r>
              </a:p>
              <a:p>
                <a:pPr lvl="1"/>
                <a:r>
                  <a:rPr lang="en-US" dirty="0" smtClean="0"/>
                  <a:t>SD/SDSM </a:t>
                </a:r>
                <a:r>
                  <a:rPr lang="en-US" dirty="0"/>
                  <a:t>calibration</a:t>
                </a:r>
              </a:p>
              <a:p>
                <a:pPr lvl="1"/>
                <a:r>
                  <a:rPr lang="en-US" dirty="0"/>
                  <a:t>Lunar observation</a:t>
                </a:r>
              </a:p>
              <a:p>
                <a:pPr lvl="1"/>
                <a:r>
                  <a:rPr lang="en-US" dirty="0" smtClean="0"/>
                  <a:t>SRCA </a:t>
                </a:r>
                <a:r>
                  <a:rPr lang="en-US" dirty="0"/>
                  <a:t>and EV mirror side (MS) ratios</a:t>
                </a:r>
              </a:p>
              <a:p>
                <a:pPr lvl="1"/>
                <a:r>
                  <a:rPr lang="en-US" dirty="0" smtClean="0"/>
                  <a:t>Response trending from EV </a:t>
                </a:r>
                <a:r>
                  <a:rPr lang="en-US" dirty="0"/>
                  <a:t>targets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81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RSB Calibration</a:t>
            </a:r>
            <a:endParaRPr lang="en-US" b="1" dirty="0">
              <a:solidFill>
                <a:srgbClr val="0000CC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34515" y="4403938"/>
            <a:ext cx="1852484" cy="1559878"/>
            <a:chOff x="6210515" y="4403938"/>
            <a:chExt cx="1852484" cy="15598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386932" y="5881131"/>
              <a:ext cx="1371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600000" flipV="1">
              <a:off x="7191609" y="4853538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7104277" y="4403938"/>
              <a:ext cx="0" cy="144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2280000" flipV="1">
              <a:off x="7413907" y="4952513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3900000" flipV="1">
              <a:off x="7560079" y="513627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8540000" flipH="1" flipV="1">
              <a:off x="6713435" y="503288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9260000" flipH="1" flipV="1">
              <a:off x="6787780" y="4957976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9980000" flipH="1" flipV="1">
              <a:off x="6875957" y="4900715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20880000" flipH="1" flipV="1">
              <a:off x="6999715" y="4856890"/>
              <a:ext cx="0" cy="10058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7461882" y="523006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SD 50.25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1400" y="47199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SRCA 38.2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72400" y="44913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BB 26.3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7116" y="4343401"/>
            <a:ext cx="66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SV Port 11.2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72932" y="4343401"/>
            <a:ext cx="69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EV Start 10.5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471993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Nadir 38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48800" y="5125626"/>
            <a:ext cx="69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EV Stop 65.5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91400" y="588113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Angle of Incidence (AOI)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00592" y="635635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8345740" y="4996246"/>
            <a:ext cx="971254" cy="972064"/>
          </a:xfrm>
          <a:prstGeom prst="arc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RSB SD Calibration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0868" y="1895475"/>
            <a:ext cx="1855532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86158" y="1895475"/>
            <a:ext cx="643243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404768" y="1895475"/>
            <a:ext cx="155319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1" idx="3"/>
            <a:endCxn id="32" idx="1"/>
          </p:cNvCxnSpPr>
          <p:nvPr/>
        </p:nvCxnSpPr>
        <p:spPr>
          <a:xfrm>
            <a:off x="5486401" y="2009775"/>
            <a:ext cx="499757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3"/>
            <a:endCxn id="33" idx="1"/>
          </p:cNvCxnSpPr>
          <p:nvPr/>
        </p:nvCxnSpPr>
        <p:spPr>
          <a:xfrm>
            <a:off x="6629400" y="2009775"/>
            <a:ext cx="7753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t="15057"/>
          <a:stretch/>
        </p:blipFill>
        <p:spPr>
          <a:xfrm>
            <a:off x="6791180" y="4821254"/>
            <a:ext cx="1115852" cy="63047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7165270" y="2243138"/>
            <a:ext cx="0" cy="2492391"/>
          </a:xfrm>
          <a:prstGeom prst="straightConnector1">
            <a:avLst/>
          </a:prstGeom>
          <a:ln w="3810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6096000" y="4121114"/>
            <a:ext cx="838464" cy="67156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33173" y="2243137"/>
            <a:ext cx="0" cy="719138"/>
          </a:xfrm>
          <a:prstGeom prst="straightConnector1">
            <a:avLst/>
          </a:prstGeom>
          <a:ln w="3810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099706" y="5498068"/>
            <a:ext cx="520295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38159" y="1447800"/>
            <a:ext cx="238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1.44 % screen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43802" y="144780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Optional 7.8 % screen (SD)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43800" y="3925212"/>
                <a:ext cx="2768322" cy="965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𝑆𝐷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𝑆𝐷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bSup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𝑆𝑢𝑛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𝑆𝑢𝑛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925212"/>
                <a:ext cx="2768322" cy="9650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86200" y="2831068"/>
            <a:ext cx="914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SDSM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916" r="1339" b="1439"/>
          <a:stretch/>
        </p:blipFill>
        <p:spPr>
          <a:xfrm>
            <a:off x="2057401" y="2819400"/>
            <a:ext cx="1708723" cy="1556030"/>
          </a:xfrm>
          <a:prstGeom prst="rect">
            <a:avLst/>
          </a:prstGeom>
          <a:ln>
            <a:noFill/>
          </a:ln>
        </p:spPr>
      </p:pic>
      <p:sp>
        <p:nvSpPr>
          <p:cNvPr id="18" name="Oval 17"/>
          <p:cNvSpPr/>
          <p:nvPr/>
        </p:nvSpPr>
        <p:spPr>
          <a:xfrm>
            <a:off x="4032445" y="3276600"/>
            <a:ext cx="795325" cy="76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43187" y="3505200"/>
            <a:ext cx="1143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>
          <a:xfrm flipV="1">
            <a:off x="5614946" y="3048000"/>
            <a:ext cx="252454" cy="762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8100000" flipV="1">
            <a:off x="5628524" y="3413393"/>
            <a:ext cx="255469" cy="72332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861" y="3581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SD degradation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892606" y="5021278"/>
            <a:ext cx="81325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95800" y="4836612"/>
            <a:ext cx="1334554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Scan 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24073" y="5334001"/>
                <a:ext cx="3962402" cy="788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𝑆𝐷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𝑆𝐷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𝑆𝐷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𝐸𝑎𝑟𝑡h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_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𝑆𝑢𝑛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𝑆𝐷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𝑆𝐷𝑆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3" y="5334000"/>
                <a:ext cx="3962402" cy="7886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775866" y="1002268"/>
            <a:ext cx="120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Sun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2390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6388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8674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0960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3246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5532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4102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67818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0104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467600" y="1371600"/>
            <a:ext cx="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800" y="2209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Terra: SD screen in permanent down position since July 2, 2003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1" y="6182380"/>
                <a:ext cx="8153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𝑆𝐷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𝑆𝐷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BRF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𝑑𝑛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𝑆𝐷</m:t>
                        </m:r>
                      </m:sub>
                      <m:sup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400" dirty="0">
                    <a:solidFill>
                      <a:prstClr val="black"/>
                    </a:solidFill>
                  </a:rPr>
                  <a:t> = Signal from SD (temperature and background corrected),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∆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𝑆𝐷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SD</m:t>
                    </m:r>
                    <m: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degradation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𝛤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𝑆𝐷𝑆</m:t>
                        </m:r>
                      </m:sub>
                    </m:sSub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screen</m:t>
                    </m:r>
                    <m: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prstClr val="black"/>
                        </a:solidFill>
                        <a:latin typeface="Cambria Math"/>
                      </a:rPr>
                      <m:t>attenuation</m:t>
                    </m:r>
                  </m:oMath>
                </a14:m>
                <a:endParaRPr 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82380"/>
                <a:ext cx="815339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3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84452" y="6356351"/>
            <a:ext cx="2844800" cy="365125"/>
          </a:xfr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99" y="1208807"/>
            <a:ext cx="10972800" cy="457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MODIS SD Degradation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Aqua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2588" y="1373887"/>
            <a:ext cx="1463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Increased degradation after SD door anomaly on July 2, 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63470" y="4409768"/>
            <a:ext cx="1463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Larger SD degradation at shorter wavelengths for both instruments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937531" y="6359014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8180" y="4209713"/>
            <a:ext cx="851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D1(0.41)  </a:t>
            </a:r>
            <a:r>
              <a:rPr lang="en-US" sz="2000" b="1" dirty="0" smtClean="0">
                <a:solidFill>
                  <a:srgbClr val="FF0000"/>
                </a:solidFill>
              </a:rPr>
              <a:t>D2(0.46)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D3(0.55)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D4(0.55)  </a:t>
            </a:r>
            <a:r>
              <a:rPr lang="en-US" sz="2000" b="1" dirty="0" smtClean="0">
                <a:solidFill>
                  <a:srgbClr val="00B0F0"/>
                </a:solidFill>
              </a:rPr>
              <a:t>D5(0.64)  </a:t>
            </a:r>
            <a:r>
              <a:rPr lang="en-US" sz="2000" b="1" dirty="0" smtClean="0">
                <a:solidFill>
                  <a:srgbClr val="FF00FF"/>
                </a:solidFill>
              </a:rPr>
              <a:t>D6(0.74)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92D050"/>
                </a:solidFill>
              </a:rPr>
              <a:t>D8(0.90)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D9(0.94)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SD Gain Trending: Aqua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399" y="1339794"/>
            <a:ext cx="1905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Most change observed for short-wavelength  bands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0634" y="2951945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Band 8 (.412 µm) maximum change is ~40%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0633" y="4588591"/>
            <a:ext cx="1828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Aqua VIS bands have a maximum mirror-side difference of about  3% at the SD AOI (Band 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5029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Mirror Side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9874469" y="6355137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84" y="1405762"/>
            <a:ext cx="10247578" cy="42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SD Gain Trending: Aqua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7172" y="1537137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Changes for most NIR bands are within 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937" y="4447041"/>
            <a:ext cx="1828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Mirror-side differences are &lt;1%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842938" y="637857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39" y="1336122"/>
            <a:ext cx="10339039" cy="43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358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SD &amp; Lunar Gain Trending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041" y="2413901"/>
            <a:ext cx="1343932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Lunar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752" y="5330116"/>
            <a:ext cx="938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SD &amp; Lunar measurements used to derive the on‐orbit RVS change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0812" y="5862633"/>
            <a:ext cx="509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SD AOI = 50.25°  Lunar (SV Port) AOI = 11.2°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234388" y="6208032"/>
            <a:ext cx="2844800" cy="365125"/>
          </a:xfrm>
        </p:spPr>
        <p:txBody>
          <a:bodyPr/>
          <a:lstStyle/>
          <a:p>
            <a:r>
              <a:rPr lang="en-US" dirty="0" smtClean="0"/>
              <a:t>Page  </a:t>
            </a:r>
            <a:fld id="{95552BC4-8A4F-4298-B6EF-3EF3BEC1FD5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3" name="Picture 2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88" y="1144464"/>
            <a:ext cx="6175042" cy="4114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46" y="1179890"/>
            <a:ext cx="6470642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643" y="2343148"/>
            <a:ext cx="827197" cy="584775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SD</a:t>
            </a:r>
          </a:p>
        </p:txBody>
      </p:sp>
    </p:spTree>
    <p:extLst>
      <p:ext uri="{BB962C8B-B14F-4D97-AF65-F5344CB8AC3E}">
        <p14:creationId xmlns:p14="http://schemas.microsoft.com/office/powerpoint/2010/main" val="21790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765</Words>
  <Application>Microsoft Office PowerPoint</Application>
  <PresentationFormat>Widescreen</PresentationFormat>
  <Paragraphs>147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Times</vt:lpstr>
      <vt:lpstr>Times New Roman</vt:lpstr>
      <vt:lpstr>Wingdings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11_Office Theme</vt:lpstr>
      <vt:lpstr>PowerPoint Presentation</vt:lpstr>
      <vt:lpstr>Outline</vt:lpstr>
      <vt:lpstr>On-orbit Calibration Activities</vt:lpstr>
      <vt:lpstr>RSB Calibration</vt:lpstr>
      <vt:lpstr>RSB SD Calibration</vt:lpstr>
      <vt:lpstr>MODIS SD Degradation</vt:lpstr>
      <vt:lpstr>SD Gain Trending: Aqua</vt:lpstr>
      <vt:lpstr>SD Gain Trending: Aqua</vt:lpstr>
      <vt:lpstr>SD &amp; Lunar Gain Trending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On-orbit Calibration Activities</dc:title>
  <dc:creator>Aisheng Wu</dc:creator>
  <cp:lastModifiedBy>Aisheng Wu</cp:lastModifiedBy>
  <cp:revision>30</cp:revision>
  <dcterms:created xsi:type="dcterms:W3CDTF">2016-02-22T15:02:07Z</dcterms:created>
  <dcterms:modified xsi:type="dcterms:W3CDTF">2016-02-26T17:15:46Z</dcterms:modified>
</cp:coreProperties>
</file>