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5" r:id="rId7"/>
    <p:sldId id="266" r:id="rId8"/>
    <p:sldId id="267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8C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82" d="100"/>
          <a:sy n="82" d="100"/>
        </p:scale>
        <p:origin x="-11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Helvetica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93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46E8-A9D9-4F6F-B216-43B24E5149A2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2D31-9882-4C4E-B67F-FD6572D82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3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46E8-A9D9-4F6F-B216-43B24E5149A2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2D31-9882-4C4E-B67F-FD6572D82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3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4400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217920"/>
            <a:ext cx="3657600" cy="457200"/>
          </a:xfrm>
        </p:spPr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26480"/>
            <a:ext cx="1382840" cy="36271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127000" cmpd="thickThin">
            <a:solidFill>
              <a:srgbClr val="608C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859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46E8-A9D9-4F6F-B216-43B24E5149A2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2D31-9882-4C4E-B67F-FD6572D82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2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46E8-A9D9-4F6F-B216-43B24E5149A2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2D31-9882-4C4E-B67F-FD6572D82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8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46E8-A9D9-4F6F-B216-43B24E5149A2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2D31-9882-4C4E-B67F-FD6572D82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2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46E8-A9D9-4F6F-B216-43B24E5149A2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2D31-9882-4C4E-B67F-FD6572D82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08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46E8-A9D9-4F6F-B216-43B24E5149A2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2D31-9882-4C4E-B67F-FD6572D82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9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46E8-A9D9-4F6F-B216-43B24E5149A2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2D31-9882-4C4E-B67F-FD6572D82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6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46E8-A9D9-4F6F-B216-43B24E5149A2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2D31-9882-4C4E-B67F-FD6572D82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7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446E8-A9D9-4F6F-B216-43B24E5149A2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E2D31-9882-4C4E-B67F-FD6572D82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5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Update on Advancing Development of the ROLO Lunar </a:t>
            </a:r>
            <a:r>
              <a:rPr lang="en-US" dirty="0"/>
              <a:t>C</a:t>
            </a:r>
            <a:r>
              <a:rPr lang="en-US" dirty="0" smtClean="0"/>
              <a:t>alibration System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7744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Thomas C. Stone</a:t>
            </a:r>
          </a:p>
          <a:p>
            <a:r>
              <a:rPr lang="en-US" sz="2000" dirty="0" smtClean="0"/>
              <a:t>U.S. Geological Survey, Flagstaff, Arizona  USA</a:t>
            </a:r>
          </a:p>
          <a:p>
            <a:endParaRPr lang="en-US" sz="2000" dirty="0"/>
          </a:p>
          <a:p>
            <a:r>
              <a:rPr lang="en-US" sz="2000" dirty="0" smtClean="0"/>
              <a:t>GSICS Joint Working Group Meeting</a:t>
            </a:r>
          </a:p>
          <a:p>
            <a:r>
              <a:rPr lang="en-US" sz="2000" dirty="0" smtClean="0"/>
              <a:t>Tsukuba, Japan</a:t>
            </a:r>
          </a:p>
          <a:p>
            <a:r>
              <a:rPr lang="en-US" sz="2000" dirty="0" smtClean="0"/>
              <a:t>29 February </a:t>
            </a:r>
            <a:r>
              <a:rPr lang="en-US" sz="2000" dirty="0" smtClean="0">
                <a:latin typeface="Helvetica"/>
                <a:cs typeface="Helvetica"/>
              </a:rPr>
              <a:t>‒</a:t>
            </a:r>
            <a:r>
              <a:rPr lang="en-US" sz="2000" dirty="0" smtClean="0"/>
              <a:t> 04 March 2016</a:t>
            </a:r>
          </a:p>
          <a:p>
            <a:endParaRPr lang="en-US" sz="2000" dirty="0"/>
          </a:p>
        </p:txBody>
      </p:sp>
      <p:pic>
        <p:nvPicPr>
          <p:cNvPr id="4" name="Picture 23" descr="banner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50"/>
          <a:stretch>
            <a:fillRect/>
          </a:stretch>
        </p:blipFill>
        <p:spPr bwMode="auto">
          <a:xfrm>
            <a:off x="0" y="0"/>
            <a:ext cx="9144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7543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4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 and Limiting Factors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2104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Major limiting factor</a:t>
            </a:r>
            <a:r>
              <a:rPr lang="en-US" dirty="0"/>
              <a:t>: </a:t>
            </a:r>
            <a:r>
              <a:rPr lang="en-US" b="1" dirty="0"/>
              <a:t>funding</a:t>
            </a:r>
          </a:p>
          <a:p>
            <a:r>
              <a:rPr lang="en-US" dirty="0" smtClean="0"/>
              <a:t>ROLO </a:t>
            </a:r>
            <a:r>
              <a:rPr lang="en-US" dirty="0"/>
              <a:t>is 100</a:t>
            </a:r>
            <a:r>
              <a:rPr lang="en-US" dirty="0" smtClean="0"/>
              <a:t>% funded by external sponsored projects</a:t>
            </a:r>
          </a:p>
          <a:p>
            <a:pPr lvl="1"/>
            <a:r>
              <a:rPr lang="en-US" sz="1800" dirty="0" smtClean="0"/>
              <a:t>NASA-</a:t>
            </a:r>
            <a:r>
              <a:rPr lang="en-US" sz="1800" dirty="0" err="1" smtClean="0"/>
              <a:t>LaRC</a:t>
            </a:r>
            <a:r>
              <a:rPr lang="en-US" sz="1800" dirty="0" smtClean="0"/>
              <a:t>: support for ARCSTONE and CLARREO lunar calibration</a:t>
            </a:r>
          </a:p>
          <a:p>
            <a:pPr lvl="1"/>
            <a:r>
              <a:rPr lang="en-US" sz="1800" dirty="0" smtClean="0"/>
              <a:t>USGS Land Remote Sensing Program: support for OLI lunar calibration, </a:t>
            </a:r>
            <a:r>
              <a:rPr lang="en-US" sz="1800" dirty="0" smtClean="0"/>
              <a:t>includes lunar </a:t>
            </a:r>
            <a:r>
              <a:rPr lang="en-US" sz="1800" dirty="0" smtClean="0"/>
              <a:t>model refinement and GSICS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a</a:t>
            </a:r>
            <a:r>
              <a:rPr lang="en-US" sz="1800" dirty="0" smtClean="0"/>
              <a:t>nalysis of NIST </a:t>
            </a:r>
            <a:r>
              <a:rPr lang="en-US" sz="1800" dirty="0" smtClean="0"/>
              <a:t>lunar measurements </a:t>
            </a:r>
            <a:r>
              <a:rPr lang="en-US" sz="1800" dirty="0" smtClean="0"/>
              <a:t>is not </a:t>
            </a:r>
            <a:r>
              <a:rPr lang="en-US" sz="1800" dirty="0" smtClean="0"/>
              <a:t>supported</a:t>
            </a:r>
          </a:p>
          <a:p>
            <a:r>
              <a:rPr lang="en-US" dirty="0" smtClean="0"/>
              <a:t>advancing development of lunar calibration does not fit well to Earth Science research solicitations, e.g. NASA requests for proposals</a:t>
            </a:r>
          </a:p>
          <a:p>
            <a:pPr lvl="1">
              <a:spcAft>
                <a:spcPts val="1800"/>
              </a:spcAft>
            </a:pPr>
            <a:r>
              <a:rPr lang="en-US" sz="1800" dirty="0" smtClean="0"/>
              <a:t>lunar calibration </a:t>
            </a:r>
            <a:r>
              <a:rPr lang="en-US" sz="1800" i="1" dirty="0" smtClean="0"/>
              <a:t>enables</a:t>
            </a:r>
            <a:r>
              <a:rPr lang="en-US" sz="1800" dirty="0" smtClean="0"/>
              <a:t> meeting Earth science research objectives, it does not </a:t>
            </a:r>
            <a:r>
              <a:rPr lang="en-US" sz="1800" i="1" dirty="0" smtClean="0"/>
              <a:t>directly address </a:t>
            </a:r>
            <a:r>
              <a:rPr lang="en-US" sz="1800" dirty="0" smtClean="0"/>
              <a:t>these</a:t>
            </a:r>
            <a:r>
              <a:rPr lang="en-US" sz="1800" dirty="0" smtClean="0"/>
              <a:t> objectives</a:t>
            </a:r>
          </a:p>
          <a:p>
            <a:pPr marL="0" indent="0">
              <a:buNone/>
            </a:pPr>
            <a:r>
              <a:rPr lang="en-US" u="sng" dirty="0" smtClean="0"/>
              <a:t>Solar spectrum</a:t>
            </a:r>
            <a:r>
              <a:rPr lang="en-US" dirty="0" smtClean="0"/>
              <a:t>:</a:t>
            </a:r>
          </a:p>
          <a:p>
            <a:r>
              <a:rPr lang="en-US" dirty="0"/>
              <a:t>n</a:t>
            </a:r>
            <a:r>
              <a:rPr lang="en-US" dirty="0" smtClean="0"/>
              <a:t>eed higher spectral resolution than standard/accepted solar models</a:t>
            </a:r>
          </a:p>
          <a:p>
            <a:pPr lvl="1"/>
            <a:r>
              <a:rPr lang="en-US" sz="1800" dirty="0"/>
              <a:t>i</a:t>
            </a:r>
            <a:r>
              <a:rPr lang="en-US" sz="1800" dirty="0" smtClean="0"/>
              <a:t>nvolves filtering, interpolation, convolution and scaling of high-res </a:t>
            </a:r>
            <a:r>
              <a:rPr lang="en-US" sz="1800" dirty="0" err="1" smtClean="0"/>
              <a:t>spect</a:t>
            </a:r>
            <a:r>
              <a:rPr lang="en-US" sz="1800" dirty="0" smtClean="0"/>
              <a:t>.</a:t>
            </a:r>
            <a:endParaRPr lang="en-US" sz="1800" dirty="0"/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395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4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Task: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Improvement of the reference standard for lunar calibration</a:t>
            </a:r>
          </a:p>
          <a:p>
            <a:r>
              <a:rPr lang="en-US" dirty="0" smtClean="0"/>
              <a:t>to improve absolute accuracy</a:t>
            </a:r>
          </a:p>
          <a:p>
            <a:pPr>
              <a:spcAft>
                <a:spcPts val="24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reduce residual geometry dependencies                              (phase,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librations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/>
          </a:p>
          <a:p>
            <a:pPr marL="0" indent="0">
              <a:spcAft>
                <a:spcPts val="1800"/>
              </a:spcAft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reference irradiance is generated for                                          each observation of the Moon taken by an                               instrument by computing the lunar model                                      (ROLO, GIRO)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Improving the reference means refining and/                                         or re-developing the lunar irradiance model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20" y="2103120"/>
            <a:ext cx="3044952" cy="419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783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4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Refinement and/or Re-development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2104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Refining ROLO</a:t>
            </a:r>
          </a:p>
          <a:p>
            <a:r>
              <a:rPr lang="en-US" dirty="0" smtClean="0"/>
              <a:t>reprocessing the ROLO telescope dataset using new algorithms</a:t>
            </a:r>
          </a:p>
          <a:p>
            <a:pPr>
              <a:spcAft>
                <a:spcPts val="3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incorporating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reliable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new observational data</a:t>
            </a:r>
          </a:p>
          <a:p>
            <a:pPr lvl="1"/>
            <a:r>
              <a:rPr lang="en-US" sz="1800" dirty="0" smtClean="0"/>
              <a:t>e.g. PLEIADES:  several </a:t>
            </a:r>
            <a:r>
              <a:rPr lang="en-US" sz="1800" dirty="0" err="1" smtClean="0"/>
              <a:t>lunations</a:t>
            </a:r>
            <a:r>
              <a:rPr lang="en-US" sz="1800" dirty="0" smtClean="0"/>
              <a:t> with Moon observations as frequent as once per orbit </a:t>
            </a:r>
            <a:r>
              <a:rPr lang="en-US" sz="1800" dirty="0" smtClean="0"/>
              <a:t>= </a:t>
            </a:r>
            <a:r>
              <a:rPr lang="en-US" sz="1800" dirty="0" smtClean="0"/>
              <a:t>dense </a:t>
            </a:r>
            <a:r>
              <a:rPr lang="en-US" sz="1800" dirty="0" smtClean="0"/>
              <a:t>phase angle coverage</a:t>
            </a:r>
          </a:p>
          <a:p>
            <a:pPr>
              <a:spcAft>
                <a:spcPts val="1800"/>
              </a:spcAft>
            </a:pPr>
            <a:r>
              <a:rPr lang="en-US" dirty="0"/>
              <a:t>s</a:t>
            </a:r>
            <a:r>
              <a:rPr lang="en-US" dirty="0" smtClean="0"/>
              <a:t>upport (limited) from USGS, includes </a:t>
            </a:r>
            <a:r>
              <a:rPr lang="en-US" dirty="0" smtClean="0"/>
              <a:t>USGS‒CNES collaboration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Re-developing the lunar model reference</a:t>
            </a:r>
          </a:p>
          <a:p>
            <a:r>
              <a:rPr lang="en-US" dirty="0"/>
              <a:t>c</a:t>
            </a:r>
            <a:r>
              <a:rPr lang="en-US" dirty="0" smtClean="0"/>
              <a:t>ollecting </a:t>
            </a:r>
            <a:r>
              <a:rPr lang="en-US" dirty="0" smtClean="0"/>
              <a:t>new radiometric measurements of the </a:t>
            </a:r>
            <a:r>
              <a:rPr lang="en-US" dirty="0" smtClean="0"/>
              <a:t>Moon</a:t>
            </a:r>
          </a:p>
          <a:p>
            <a:r>
              <a:rPr lang="en-US" dirty="0" smtClean="0"/>
              <a:t>requirements</a:t>
            </a:r>
            <a:r>
              <a:rPr lang="en-US" dirty="0" smtClean="0"/>
              <a:t>:</a:t>
            </a:r>
          </a:p>
          <a:p>
            <a:pPr lvl="1"/>
            <a:r>
              <a:rPr lang="en-US" sz="1800" dirty="0" smtClean="0"/>
              <a:t>high-accuracy, </a:t>
            </a:r>
            <a:r>
              <a:rPr lang="en-US" sz="1800" dirty="0" smtClean="0"/>
              <a:t>with traceability </a:t>
            </a:r>
            <a:r>
              <a:rPr lang="en-US" sz="1800" dirty="0" smtClean="0"/>
              <a:t>to </a:t>
            </a:r>
            <a:r>
              <a:rPr lang="en-US" sz="1800" dirty="0" smtClean="0"/>
              <a:t>SI</a:t>
            </a:r>
          </a:p>
          <a:p>
            <a:pPr lvl="1"/>
            <a:r>
              <a:rPr lang="en-US" sz="1800" dirty="0" smtClean="0"/>
              <a:t>full </a:t>
            </a:r>
            <a:r>
              <a:rPr lang="en-US" sz="1800" dirty="0" smtClean="0"/>
              <a:t>spectral coverage at moderate spectral resolution</a:t>
            </a:r>
          </a:p>
          <a:p>
            <a:pPr lvl="1"/>
            <a:r>
              <a:rPr lang="en-US" sz="1800" dirty="0" smtClean="0"/>
              <a:t>photometric</a:t>
            </a:r>
            <a:r>
              <a:rPr lang="en-US" sz="1800" dirty="0" smtClean="0"/>
              <a:t> </a:t>
            </a:r>
            <a:r>
              <a:rPr lang="en-US" sz="1800" dirty="0" smtClean="0"/>
              <a:t>geometry coverage (phase and </a:t>
            </a:r>
            <a:r>
              <a:rPr lang="en-US" sz="1800" dirty="0" err="1" smtClean="0"/>
              <a:t>librations</a:t>
            </a:r>
            <a:r>
              <a:rPr lang="en-US" sz="1800" dirty="0" smtClean="0"/>
              <a:t>) </a:t>
            </a:r>
            <a:r>
              <a:rPr lang="en-US" sz="1800" dirty="0" smtClean="0"/>
              <a:t>sufficient for </a:t>
            </a:r>
            <a:r>
              <a:rPr lang="en-US" sz="1800" dirty="0" smtClean="0"/>
              <a:t>high-precision modeling</a:t>
            </a:r>
          </a:p>
        </p:txBody>
      </p:sp>
    </p:spTree>
    <p:extLst>
      <p:ext uri="{BB962C8B-B14F-4D97-AF65-F5344CB8AC3E}">
        <p14:creationId xmlns:p14="http://schemas.microsoft.com/office/powerpoint/2010/main" val="2102112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Measurements of the Moon — Recent Progress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NIST absolute lunar spectral irradiance </a:t>
            </a:r>
            <a:r>
              <a:rPr lang="en-US" dirty="0" smtClean="0"/>
              <a:t>measurements</a:t>
            </a:r>
            <a:r>
              <a:rPr lang="en-US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fr-FR" sz="18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/>
              <a:t>observations from Mt</a:t>
            </a:r>
            <a:r>
              <a:rPr lang="en-US" dirty="0"/>
              <a:t>. Hopkins, </a:t>
            </a:r>
            <a:r>
              <a:rPr lang="en-US" dirty="0" smtClean="0"/>
              <a:t>Arizona, 2367m altitude</a:t>
            </a:r>
          </a:p>
          <a:p>
            <a:pPr lvl="1"/>
            <a:r>
              <a:rPr lang="en-US" sz="1800" dirty="0" smtClean="0"/>
              <a:t>two </a:t>
            </a:r>
            <a:r>
              <a:rPr lang="en-US" sz="1800" dirty="0"/>
              <a:t>nights in November 2012 with favorable </a:t>
            </a:r>
            <a:r>
              <a:rPr lang="en-US" sz="1800" dirty="0" smtClean="0"/>
              <a:t>observing conditions</a:t>
            </a:r>
          </a:p>
          <a:p>
            <a:pPr lvl="1"/>
            <a:r>
              <a:rPr lang="en-US" sz="1800" dirty="0"/>
              <a:t>atmospheric correction by Langley analysis of the lunar </a:t>
            </a:r>
            <a:r>
              <a:rPr lang="en-US" sz="1800" dirty="0" smtClean="0"/>
              <a:t>measurements</a:t>
            </a:r>
          </a:p>
          <a:p>
            <a:pPr lvl="1"/>
            <a:r>
              <a:rPr lang="en-US" sz="1800" dirty="0"/>
              <a:t>combined total uncertainty under 1% (k=1) from 400 nm to 1000 </a:t>
            </a:r>
            <a:r>
              <a:rPr lang="en-US" sz="1800" dirty="0" smtClean="0"/>
              <a:t>nm</a:t>
            </a:r>
          </a:p>
          <a:p>
            <a:r>
              <a:rPr lang="en-US" dirty="0" smtClean="0"/>
              <a:t>data analysis ongoing, including absolute comparison against ROLO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20" y="3566160"/>
            <a:ext cx="2057109" cy="27541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566160"/>
            <a:ext cx="3531352" cy="27720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11680" y="6400800"/>
            <a:ext cx="35362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Cramer et al.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J. Res. NIST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118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396 (2013)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308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Measurements of the Moon — Recent Progress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ARCSTONE — absolute lunar irradiance measurements from a small satellite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presented </a:t>
            </a:r>
            <a:r>
              <a:rPr lang="en-US" dirty="0" smtClean="0"/>
              <a:t>at </a:t>
            </a:r>
            <a:r>
              <a:rPr lang="en-US" dirty="0"/>
              <a:t>2015 </a:t>
            </a:r>
            <a:r>
              <a:rPr lang="en-US" dirty="0" smtClean="0"/>
              <a:t>GSICS joint working groups </a:t>
            </a:r>
            <a:r>
              <a:rPr lang="en-US" dirty="0" smtClean="0"/>
              <a:t>meeting </a:t>
            </a:r>
            <a:r>
              <a:rPr lang="en-US" dirty="0" smtClean="0"/>
              <a:t>in </a:t>
            </a:r>
            <a:r>
              <a:rPr lang="en-US" dirty="0"/>
              <a:t>Delhi</a:t>
            </a:r>
          </a:p>
          <a:p>
            <a:r>
              <a:rPr lang="en-US" dirty="0" smtClean="0"/>
              <a:t>mission development </a:t>
            </a:r>
            <a:r>
              <a:rPr lang="en-US" dirty="0" smtClean="0"/>
              <a:t>based at </a:t>
            </a:r>
            <a:r>
              <a:rPr lang="en-US" dirty="0" smtClean="0"/>
              <a:t>NASA Langley Research Center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collaborations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with NIST, USGS,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Resonon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Inc.</a:t>
            </a:r>
          </a:p>
          <a:p>
            <a:r>
              <a:rPr lang="en-US" dirty="0" smtClean="0"/>
              <a:t>significant developments since last year…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003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86" b="5903"/>
          <a:stretch/>
        </p:blipFill>
        <p:spPr>
          <a:xfrm>
            <a:off x="1016854" y="2086211"/>
            <a:ext cx="7375154" cy="36996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8436" y="226463"/>
            <a:ext cx="69592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800000"/>
                </a:solidFill>
                <a:latin typeface="Arial Black"/>
                <a:cs typeface="Arial Black"/>
              </a:rPr>
              <a:t>ARCSTONE</a:t>
            </a:r>
            <a:endParaRPr lang="en-US" sz="2400" dirty="0">
              <a:solidFill>
                <a:srgbClr val="800000"/>
              </a:solidFill>
              <a:latin typeface="Arial Black"/>
              <a:cs typeface="Arial Black"/>
            </a:endParaRPr>
          </a:p>
          <a:p>
            <a:pPr algn="ctr"/>
            <a:r>
              <a:rPr lang="en-US" dirty="0" smtClean="0">
                <a:solidFill>
                  <a:srgbClr val="800000"/>
                </a:solidFill>
                <a:latin typeface="Arial Black"/>
                <a:cs typeface="Arial Black"/>
              </a:rPr>
              <a:t>Calibration of Lunar Spectral Reflectance from Space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8071" y="1129010"/>
            <a:ext cx="73049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PI: Constantine Lukashin</a:t>
            </a:r>
          </a:p>
          <a:p>
            <a:pPr algn="ctr"/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Arial Black"/>
              <a:cs typeface="Arial Black"/>
            </a:endParaRPr>
          </a:p>
          <a:p>
            <a:pPr algn="ctr"/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Team: NASA LaRC, NASA GSFC, USGS, NIST,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Resonon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/>
                <a:cs typeface="Arial Black"/>
              </a:rPr>
              <a:t> Inc.</a:t>
            </a:r>
          </a:p>
        </p:txBody>
      </p:sp>
      <p:pic>
        <p:nvPicPr>
          <p:cNvPr id="7" name="Picture 6" descr="arcstone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789" y="113941"/>
            <a:ext cx="1504462" cy="4577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05648" y="5843265"/>
            <a:ext cx="44288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Rounded MT Bold"/>
                <a:cs typeface="Arial Rounded MT Bold"/>
              </a:rPr>
              <a:t>ARCSTONE: </a:t>
            </a:r>
          </a:p>
          <a:p>
            <a:r>
              <a:rPr lang="en-US" sz="1400" dirty="0" smtClean="0">
                <a:latin typeface="Arial Rounded MT Bold"/>
                <a:cs typeface="Arial Rounded MT Bold"/>
              </a:rPr>
              <a:t>A spectrometer flying in LEO on a 6U CubeSat  </a:t>
            </a:r>
          </a:p>
          <a:p>
            <a:r>
              <a:rPr lang="en-US" sz="1400" dirty="0" smtClean="0">
                <a:latin typeface="Arial Rounded MT Bold"/>
                <a:cs typeface="Arial Rounded MT Bold"/>
              </a:rPr>
              <a:t>Image courtesy of Blue Canyon Technologies  </a:t>
            </a:r>
            <a:endParaRPr lang="en-US" sz="1400" dirty="0"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3316062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rcstone_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789" y="113941"/>
            <a:ext cx="1504462" cy="45774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691571"/>
              </p:ext>
            </p:extLst>
          </p:nvPr>
        </p:nvGraphicFramePr>
        <p:xfrm>
          <a:off x="1436751" y="976613"/>
          <a:ext cx="6330519" cy="379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0173"/>
                <a:gridCol w="2110173"/>
                <a:gridCol w="211017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 Rounded MT Bold"/>
                          <a:cs typeface="Arial Rounded MT Bold"/>
                        </a:rPr>
                        <a:t>Key Performance Parameters (KPP)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Arial Rounded MT Bold"/>
                        <a:cs typeface="Arial Rounded MT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FF"/>
                          </a:solidFill>
                          <a:latin typeface="Arial Rounded MT Bold"/>
                          <a:cs typeface="Arial Rounded MT Bold"/>
                        </a:rPr>
                        <a:t>Threshold</a:t>
                      </a:r>
                      <a:r>
                        <a:rPr lang="en-US" sz="1200" b="0" baseline="0" dirty="0" smtClean="0">
                          <a:solidFill>
                            <a:srgbClr val="0000FF"/>
                          </a:solidFill>
                          <a:latin typeface="Arial Rounded MT Bold"/>
                          <a:cs typeface="Arial Rounded MT Bold"/>
                        </a:rPr>
                        <a:t> Value</a:t>
                      </a:r>
                      <a:endParaRPr lang="en-US" sz="1200" b="0" dirty="0" smtClean="0">
                        <a:solidFill>
                          <a:srgbClr val="0000FF"/>
                        </a:solidFill>
                        <a:latin typeface="Arial Rounded MT Bold"/>
                        <a:cs typeface="Arial Rounded MT Bold"/>
                      </a:endParaRPr>
                    </a:p>
                    <a:p>
                      <a:endParaRPr lang="en-US" sz="1000" b="0" dirty="0">
                        <a:solidFill>
                          <a:srgbClr val="0000FF"/>
                        </a:solidFill>
                        <a:latin typeface="Arial Rounded MT Bold"/>
                        <a:cs typeface="Arial Rounded MT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Rounded MT Bold"/>
                          <a:cs typeface="Arial Rounded MT Bold"/>
                        </a:rPr>
                        <a:t>Goal</a:t>
                      </a:r>
                      <a:r>
                        <a:rPr lang="en-US" sz="12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Rounded MT Bold"/>
                          <a:cs typeface="Arial Rounded MT Bold"/>
                        </a:rPr>
                        <a:t> Value</a:t>
                      </a:r>
                      <a:endParaRPr lang="en-US" sz="1200" b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ial Rounded MT Bold"/>
                        <a:cs typeface="Arial Rounded MT Bold"/>
                      </a:endParaRPr>
                    </a:p>
                    <a:p>
                      <a:endParaRPr lang="en-US" sz="10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Rounded MT Bold"/>
                        <a:cs typeface="Arial Rounded MT Bold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 Rounded MT Bold"/>
                          <a:cs typeface="Arial Rounded MT Bold"/>
                        </a:rPr>
                        <a:t>Accuracy (reflectance)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Arial Rounded MT Bold"/>
                        <a:cs typeface="Arial Rounded MT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0000FF"/>
                          </a:solidFill>
                          <a:latin typeface="Arial Rounded MT Bold"/>
                          <a:cs typeface="Arial Rounded MT Bold"/>
                        </a:rPr>
                        <a:t>1.0% (k=1)</a:t>
                      </a:r>
                      <a:endParaRPr lang="en-US" sz="1200" b="0" dirty="0">
                        <a:solidFill>
                          <a:srgbClr val="0000FF"/>
                        </a:solidFill>
                        <a:latin typeface="Arial Rounded MT Bold"/>
                        <a:cs typeface="Arial Rounded MT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Rounded MT Bold"/>
                          <a:cs typeface="Arial Rounded MT Bold"/>
                        </a:rPr>
                        <a:t>0.5% (k=1)</a:t>
                      </a:r>
                      <a:endParaRPr lang="en-US" sz="12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Rounded MT Bold"/>
                        <a:cs typeface="Arial Rounded MT Bold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 Rounded MT Bold"/>
                          <a:cs typeface="Arial Rounded MT Bold"/>
                        </a:rPr>
                        <a:t>Stability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Arial Rounded MT Bold"/>
                        <a:cs typeface="Arial Rounded MT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0000FF"/>
                          </a:solidFill>
                          <a:latin typeface="Arial Rounded MT Bold"/>
                          <a:cs typeface="Arial Rounded MT Bold"/>
                        </a:rPr>
                        <a:t>&lt; 0.15% (k=1) per decade</a:t>
                      </a:r>
                      <a:endParaRPr lang="en-US" sz="1200" b="0" dirty="0">
                        <a:solidFill>
                          <a:srgbClr val="0000FF"/>
                        </a:solidFill>
                        <a:latin typeface="Arial Rounded MT Bold"/>
                        <a:cs typeface="Arial Rounded MT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Rounded MT Bold"/>
                          <a:cs typeface="Arial Rounded MT Bold"/>
                        </a:rPr>
                        <a:t>&lt; 0.1% (k=1) per decade</a:t>
                      </a:r>
                      <a:endParaRPr lang="en-US" sz="12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Rounded MT Bold"/>
                        <a:cs typeface="Arial Rounded MT Bold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 Rounded MT Bold"/>
                          <a:cs typeface="Arial Rounded MT Bold"/>
                        </a:rPr>
                        <a:t>Orbit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Arial Rounded MT Bold"/>
                        <a:cs typeface="Arial Rounded MT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0000FF"/>
                          </a:solidFill>
                          <a:latin typeface="Arial Rounded MT Bold"/>
                          <a:cs typeface="Arial Rounded MT Bold"/>
                        </a:rPr>
                        <a:t>Sun-synch orbit</a:t>
                      </a:r>
                      <a:endParaRPr lang="en-US" sz="1200" b="0" dirty="0">
                        <a:solidFill>
                          <a:srgbClr val="0000FF"/>
                        </a:solidFill>
                        <a:latin typeface="Arial Rounded MT Bold"/>
                        <a:cs typeface="Arial Rounded MT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Rounded MT Bold"/>
                          <a:cs typeface="Arial Rounded MT Bold"/>
                        </a:rPr>
                        <a:t>Sun-synch orbit </a:t>
                      </a:r>
                      <a:endParaRPr lang="en-US" sz="12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Rounded MT Bold"/>
                        <a:cs typeface="Arial Rounded MT Bold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 Rounded MT Bold"/>
                          <a:cs typeface="Arial Rounded MT Bold"/>
                        </a:rPr>
                        <a:t>Time on-orbit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Arial Rounded MT Bold"/>
                        <a:cs typeface="Arial Rounded MT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0000FF"/>
                          </a:solidFill>
                          <a:latin typeface="Arial Rounded MT Bold"/>
                          <a:cs typeface="Arial Rounded MT Bold"/>
                        </a:rPr>
                        <a:t>1 year</a:t>
                      </a:r>
                      <a:endParaRPr lang="en-US" sz="1200" b="0" dirty="0">
                        <a:solidFill>
                          <a:srgbClr val="0000FF"/>
                        </a:solidFill>
                        <a:latin typeface="Arial Rounded MT Bold"/>
                        <a:cs typeface="Arial Rounded MT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Rounded MT Bold"/>
                          <a:cs typeface="Arial Rounded MT Bold"/>
                        </a:rPr>
                        <a:t>3 years</a:t>
                      </a:r>
                      <a:endParaRPr lang="en-US" sz="12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Rounded MT Bold"/>
                        <a:cs typeface="Arial Rounded MT Bold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 Rounded MT Bold"/>
                          <a:cs typeface="Arial Rounded MT Bold"/>
                        </a:rPr>
                        <a:t>Frequency of sampling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Arial Rounded MT Bold"/>
                        <a:cs typeface="Arial Rounded MT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0000FF"/>
                          </a:solidFill>
                          <a:latin typeface="Arial Rounded MT Bold"/>
                          <a:cs typeface="Arial Rounded MT Bold"/>
                        </a:rPr>
                        <a:t>24 hours</a:t>
                      </a:r>
                      <a:endParaRPr lang="en-US" sz="1200" b="0" dirty="0">
                        <a:solidFill>
                          <a:srgbClr val="0000FF"/>
                        </a:solidFill>
                        <a:latin typeface="Arial Rounded MT Bold"/>
                        <a:cs typeface="Arial Rounded MT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Rounded MT Bold"/>
                          <a:cs typeface="Arial Rounded MT Bold"/>
                        </a:rPr>
                        <a:t>12 hours</a:t>
                      </a:r>
                      <a:endParaRPr lang="en-US" sz="12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Rounded MT Bold"/>
                        <a:cs typeface="Arial Rounded MT Bold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 Rounded MT Bold"/>
                          <a:cs typeface="Arial Rounded MT Bold"/>
                        </a:rPr>
                        <a:t>Instrument pointing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Arial Rounded MT Bold"/>
                        <a:cs typeface="Arial Rounded MT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0000FF"/>
                          </a:solidFill>
                          <a:latin typeface="Arial Rounded MT Bold"/>
                          <a:cs typeface="Arial Rounded MT Bold"/>
                        </a:rPr>
                        <a:t>&lt; 0.2</a:t>
                      </a:r>
                      <a:r>
                        <a:rPr lang="en-US" sz="1200" b="0" baseline="30000" dirty="0" smtClean="0">
                          <a:solidFill>
                            <a:srgbClr val="0000FF"/>
                          </a:solidFill>
                          <a:latin typeface="Arial Rounded MT Bold"/>
                          <a:cs typeface="Arial Rounded MT Bold"/>
                        </a:rPr>
                        <a:t>o</a:t>
                      </a:r>
                      <a:r>
                        <a:rPr lang="en-US" sz="1200" b="0" dirty="0" smtClean="0">
                          <a:solidFill>
                            <a:srgbClr val="0000FF"/>
                          </a:solidFill>
                          <a:latin typeface="Arial Rounded MT Bold"/>
                          <a:cs typeface="Arial Rounded MT Bold"/>
                        </a:rPr>
                        <a:t> combined</a:t>
                      </a:r>
                      <a:endParaRPr lang="en-US" sz="1200" b="0" dirty="0">
                        <a:solidFill>
                          <a:srgbClr val="0000FF"/>
                        </a:solidFill>
                        <a:latin typeface="Arial Rounded MT Bold"/>
                        <a:cs typeface="Arial Rounded MT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Rounded MT Bold"/>
                          <a:cs typeface="Arial Rounded MT Bold"/>
                        </a:rPr>
                        <a:t>&lt; 0.1</a:t>
                      </a:r>
                      <a:r>
                        <a:rPr lang="en-US" sz="1200" b="0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Rounded MT Bold"/>
                          <a:cs typeface="Arial Rounded MT Bold"/>
                        </a:rPr>
                        <a:t>o </a:t>
                      </a:r>
                      <a:r>
                        <a:rPr lang="en-US" sz="12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Rounded MT Bold"/>
                          <a:cs typeface="Arial Rounded MT Bold"/>
                        </a:rPr>
                        <a:t>combined</a:t>
                      </a:r>
                      <a:endParaRPr lang="en-US" sz="12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Rounded MT Bold"/>
                        <a:cs typeface="Arial Rounded MT Bold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 Rounded MT Bold"/>
                          <a:cs typeface="Arial Rounded MT Bold"/>
                        </a:rPr>
                        <a:t>Spectral range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Arial Rounded MT Bold"/>
                        <a:cs typeface="Arial Rounded MT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0000FF"/>
                          </a:solidFill>
                          <a:latin typeface="Arial Rounded MT Bold"/>
                          <a:cs typeface="Arial Rounded MT Bold"/>
                        </a:rPr>
                        <a:t>380</a:t>
                      </a:r>
                      <a:r>
                        <a:rPr lang="en-US" sz="1200" b="0" baseline="0" dirty="0" smtClean="0">
                          <a:solidFill>
                            <a:srgbClr val="0000FF"/>
                          </a:solidFill>
                          <a:latin typeface="Arial Rounded MT Bold"/>
                          <a:cs typeface="Arial Rounded MT Bold"/>
                        </a:rPr>
                        <a:t> nm – 900 nm</a:t>
                      </a:r>
                      <a:endParaRPr lang="en-US" sz="1200" b="0" dirty="0">
                        <a:solidFill>
                          <a:srgbClr val="0000FF"/>
                        </a:solidFill>
                        <a:latin typeface="Arial Rounded MT Bold"/>
                        <a:cs typeface="Arial Rounded MT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Rounded MT Bold"/>
                          <a:cs typeface="Arial Rounded MT Bold"/>
                        </a:rPr>
                        <a:t>350</a:t>
                      </a:r>
                      <a:r>
                        <a:rPr lang="en-US" sz="12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Rounded MT Bold"/>
                          <a:cs typeface="Arial Rounded MT Bold"/>
                        </a:rPr>
                        <a:t> nm – 2300 nm</a:t>
                      </a:r>
                      <a:endParaRPr lang="en-US" sz="12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Rounded MT Bold"/>
                        <a:cs typeface="Arial Rounded MT Bold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 Rounded MT Bold"/>
                          <a:cs typeface="Arial Rounded MT Bold"/>
                        </a:rPr>
                        <a:t>Spectral sampling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Arial Rounded MT Bold"/>
                        <a:cs typeface="Arial Rounded MT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0000FF"/>
                          </a:solidFill>
                          <a:latin typeface="Arial Rounded MT Bold"/>
                          <a:cs typeface="Arial Rounded MT Bold"/>
                        </a:rPr>
                        <a:t>8 nm</a:t>
                      </a:r>
                      <a:endParaRPr lang="en-US" sz="1200" b="0" dirty="0">
                        <a:solidFill>
                          <a:srgbClr val="0000FF"/>
                        </a:solidFill>
                        <a:latin typeface="Arial Rounded MT Bold"/>
                        <a:cs typeface="Arial Rounded MT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Rounded MT Bold"/>
                          <a:cs typeface="Arial Rounded MT Bold"/>
                        </a:rPr>
                        <a:t>4 nm</a:t>
                      </a:r>
                      <a:endParaRPr lang="en-US" sz="12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Rounded MT Bold"/>
                        <a:cs typeface="Arial Rounded MT Bold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Arial Rounded MT Bold"/>
                          <a:cs typeface="Arial Rounded MT Bold"/>
                        </a:rPr>
                        <a:t>Lunar phase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Arial Rounded MT Bold"/>
                          <a:cs typeface="Arial Rounded MT Bold"/>
                        </a:rPr>
                        <a:t> angle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Arial Rounded MT Bold"/>
                        <a:cs typeface="Arial Rounded MT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FF"/>
                          </a:solidFill>
                          <a:latin typeface="Arial Rounded MT Bold"/>
                          <a:cs typeface="Arial Rounded MT Bold"/>
                        </a:rPr>
                        <a:t>0</a:t>
                      </a:r>
                      <a:r>
                        <a:rPr lang="en-US" sz="1200" b="0" baseline="30000" dirty="0" smtClean="0">
                          <a:solidFill>
                            <a:srgbClr val="0000FF"/>
                          </a:solidFill>
                          <a:latin typeface="Arial Rounded MT Bold"/>
                          <a:cs typeface="Arial Rounded MT Bold"/>
                        </a:rPr>
                        <a:t>o</a:t>
                      </a:r>
                      <a:r>
                        <a:rPr lang="en-US" sz="1200" b="0" baseline="0" dirty="0" smtClean="0">
                          <a:solidFill>
                            <a:srgbClr val="0000FF"/>
                          </a:solidFill>
                          <a:latin typeface="Arial Rounded MT Bold"/>
                          <a:cs typeface="Arial Rounded MT Bold"/>
                        </a:rPr>
                        <a:t> – 75</a:t>
                      </a:r>
                      <a:r>
                        <a:rPr lang="en-US" sz="1200" b="0" baseline="30000" dirty="0" smtClean="0">
                          <a:solidFill>
                            <a:srgbClr val="0000FF"/>
                          </a:solidFill>
                          <a:latin typeface="Arial Rounded MT Bold"/>
                          <a:cs typeface="Arial Rounded MT Bold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Rounded MT Bold"/>
                          <a:cs typeface="Arial Rounded MT Bold"/>
                        </a:rPr>
                        <a:t>0</a:t>
                      </a:r>
                      <a:r>
                        <a:rPr lang="en-US" sz="1200" b="0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Rounded MT Bold"/>
                          <a:cs typeface="Arial Rounded MT Bold"/>
                        </a:rPr>
                        <a:t>o</a:t>
                      </a:r>
                      <a:r>
                        <a:rPr lang="en-US" sz="12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Rounded MT Bold"/>
                          <a:cs typeface="Arial Rounded MT Bold"/>
                        </a:rPr>
                        <a:t> – 135</a:t>
                      </a:r>
                      <a:r>
                        <a:rPr lang="en-US" sz="1200" b="0" baseline="30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Rounded MT Bold"/>
                          <a:cs typeface="Arial Rounded MT Bold"/>
                        </a:rPr>
                        <a:t>o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447246" y="5150933"/>
            <a:ext cx="63707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 Rounded MT Bold"/>
                <a:cs typeface="Arial Rounded MT Bold"/>
              </a:rPr>
              <a:t>Reference for radiometric requirements (ROLO, T. Stone): </a:t>
            </a:r>
          </a:p>
          <a:p>
            <a:r>
              <a:rPr lang="en-US" sz="1400" dirty="0" smtClean="0">
                <a:latin typeface="Arial Rounded MT Bold"/>
                <a:cs typeface="Arial Rounded MT Bold"/>
              </a:rPr>
              <a:t>Lunar Phase Angle = 75</a:t>
            </a:r>
            <a:r>
              <a:rPr lang="en-US" sz="1400" baseline="30000" dirty="0" smtClean="0">
                <a:latin typeface="Arial Rounded MT Bold"/>
                <a:cs typeface="Arial Rounded MT Bold"/>
              </a:rPr>
              <a:t>o</a:t>
            </a:r>
            <a:endParaRPr lang="en-US" sz="1400" dirty="0" smtClean="0">
              <a:latin typeface="Arial Rounded MT Bold"/>
              <a:cs typeface="Arial Rounded MT Bold"/>
            </a:endParaRPr>
          </a:p>
          <a:p>
            <a:r>
              <a:rPr lang="en-US" sz="1400" dirty="0" smtClean="0">
                <a:latin typeface="Arial Rounded MT Bold"/>
                <a:cs typeface="Arial Rounded MT Bold"/>
              </a:rPr>
              <a:t>Nominal Irradiance = 0.6 (</a:t>
            </a:r>
            <a:r>
              <a:rPr lang="el-GR" sz="1400" dirty="0" smtClean="0">
                <a:latin typeface="Arial Rounded MT Bold"/>
                <a:cs typeface="Arial Rounded MT Bold"/>
              </a:rPr>
              <a:t>μ</a:t>
            </a:r>
            <a:r>
              <a:rPr lang="en-US" sz="1400" dirty="0" smtClean="0">
                <a:latin typeface="Arial Rounded MT Bold"/>
                <a:cs typeface="Arial Rounded MT Bold"/>
              </a:rPr>
              <a:t>W / m</a:t>
            </a:r>
            <a:r>
              <a:rPr lang="en-US" sz="1400" baseline="30000" dirty="0" smtClean="0">
                <a:latin typeface="Arial Rounded MT Bold"/>
                <a:cs typeface="Arial Rounded MT Bold"/>
              </a:rPr>
              <a:t>2</a:t>
            </a:r>
            <a:r>
              <a:rPr lang="en-US" sz="1400" dirty="0" smtClean="0">
                <a:latin typeface="Arial Rounded MT Bold"/>
                <a:cs typeface="Arial Rounded MT Bold"/>
              </a:rPr>
              <a:t> nm)</a:t>
            </a:r>
          </a:p>
          <a:p>
            <a:r>
              <a:rPr lang="en-US" sz="1400" dirty="0" smtClean="0">
                <a:latin typeface="Arial Rounded MT Bold"/>
                <a:cs typeface="Arial Rounded MT Bold"/>
              </a:rPr>
              <a:t>Wavelength = 500 nm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8189" y="170197"/>
            <a:ext cx="6519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800000"/>
                </a:solidFill>
                <a:latin typeface="Arial Black"/>
                <a:cs typeface="Arial Black"/>
              </a:rPr>
              <a:t>ARCSTONE: Key Mission Performance Parameters</a:t>
            </a:r>
          </a:p>
        </p:txBody>
      </p:sp>
    </p:spTree>
    <p:extLst>
      <p:ext uri="{BB962C8B-B14F-4D97-AF65-F5344CB8AC3E}">
        <p14:creationId xmlns:p14="http://schemas.microsoft.com/office/powerpoint/2010/main" val="739342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rcstone_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789" y="113941"/>
            <a:ext cx="1504462" cy="4577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28848" y="170197"/>
            <a:ext cx="3618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800000"/>
                </a:solidFill>
                <a:latin typeface="Arial Black"/>
                <a:cs typeface="Arial Black"/>
              </a:rPr>
              <a:t>ARCSTONE: Current Status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85751" y="955922"/>
            <a:ext cx="699839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600" dirty="0" smtClean="0">
                <a:latin typeface="Arial Rounded MT Bold"/>
                <a:cs typeface="Arial Rounded MT Bold"/>
              </a:rPr>
              <a:t>ARCSTONE development is funded internally at NASA LaRC (for FY16)</a:t>
            </a:r>
          </a:p>
          <a:p>
            <a:endParaRPr lang="en-US" sz="1600" dirty="0" smtClean="0">
              <a:latin typeface="Arial Rounded MT Bold"/>
              <a:cs typeface="Arial Rounded MT Bold"/>
            </a:endParaRPr>
          </a:p>
          <a:p>
            <a:pPr marL="285750" indent="-285750">
              <a:buFontTx/>
              <a:buChar char="-"/>
            </a:pPr>
            <a:r>
              <a:rPr lang="en-US" sz="1600" dirty="0" smtClean="0">
                <a:latin typeface="Arial Rounded MT Bold"/>
                <a:cs typeface="Arial Rounded MT Bold"/>
              </a:rPr>
              <a:t>1</a:t>
            </a:r>
            <a:r>
              <a:rPr lang="en-US" sz="1600" baseline="30000" dirty="0" smtClean="0">
                <a:latin typeface="Arial Rounded MT Bold"/>
                <a:cs typeface="Arial Rounded MT Bold"/>
              </a:rPr>
              <a:t>st</a:t>
            </a:r>
            <a:r>
              <a:rPr lang="en-US" sz="1600" dirty="0" smtClean="0">
                <a:latin typeface="Arial Rounded MT Bold"/>
                <a:cs typeface="Arial Rounded MT Bold"/>
              </a:rPr>
              <a:t>  ARCSTONE Team Meeting: September 2015, Hampton, VA</a:t>
            </a:r>
          </a:p>
          <a:p>
            <a:pPr marL="285750" indent="-285750">
              <a:buFontTx/>
              <a:buChar char="-"/>
            </a:pPr>
            <a:endParaRPr lang="en-US" sz="1600" dirty="0" smtClean="0">
              <a:latin typeface="Arial Rounded MT Bold"/>
              <a:cs typeface="Arial Rounded MT Bold"/>
            </a:endParaRPr>
          </a:p>
          <a:p>
            <a:pPr marL="285750" indent="-285750">
              <a:buFontTx/>
              <a:buChar char="-"/>
            </a:pPr>
            <a:r>
              <a:rPr lang="en-US" sz="1600" dirty="0" smtClean="0">
                <a:latin typeface="Arial Rounded MT Bold"/>
                <a:cs typeface="Arial Rounded MT Bold"/>
              </a:rPr>
              <a:t>Kick off ARCSTONE Engineering team: November 2015, NASA LaRC</a:t>
            </a:r>
          </a:p>
          <a:p>
            <a:pPr marL="285750" indent="-285750">
              <a:buFontTx/>
              <a:buChar char="-"/>
            </a:pPr>
            <a:endParaRPr lang="en-US" sz="1600" dirty="0" smtClean="0">
              <a:latin typeface="Arial Rounded MT Bold"/>
              <a:cs typeface="Arial Rounded MT Bold"/>
            </a:endParaRPr>
          </a:p>
          <a:p>
            <a:pPr marL="285750" indent="-285750">
              <a:buFontTx/>
              <a:buChar char="-"/>
            </a:pPr>
            <a:r>
              <a:rPr lang="en-US" sz="1600" dirty="0" smtClean="0">
                <a:latin typeface="Arial Rounded MT Bold"/>
                <a:cs typeface="Arial Rounded MT Bold"/>
              </a:rPr>
              <a:t>Level-1 and major Level-2 Requirements are drafted, work in progress</a:t>
            </a:r>
          </a:p>
          <a:p>
            <a:pPr marL="285750" indent="-285750">
              <a:buFontTx/>
              <a:buChar char="-"/>
            </a:pPr>
            <a:endParaRPr lang="en-US" sz="1600" dirty="0" smtClean="0">
              <a:latin typeface="Arial Rounded MT Bold"/>
              <a:cs typeface="Arial Rounded MT Bold"/>
            </a:endParaRPr>
          </a:p>
          <a:p>
            <a:pPr marL="285750" indent="-285750">
              <a:buFontTx/>
              <a:buChar char="-"/>
            </a:pPr>
            <a:r>
              <a:rPr lang="en-US" sz="1600" dirty="0" smtClean="0">
                <a:latin typeface="Arial Rounded MT Bold"/>
                <a:cs typeface="Arial Rounded MT Bold"/>
              </a:rPr>
              <a:t>Instrument concept by the </a:t>
            </a:r>
            <a:r>
              <a:rPr lang="en-US" sz="1600" dirty="0" err="1" smtClean="0">
                <a:latin typeface="Arial Rounded MT Bold"/>
                <a:cs typeface="Arial Rounded MT Bold"/>
              </a:rPr>
              <a:t>Resonon</a:t>
            </a:r>
            <a:r>
              <a:rPr lang="en-US" sz="1600" dirty="0" smtClean="0">
                <a:latin typeface="Arial Rounded MT Bold"/>
                <a:cs typeface="Arial Rounded MT Bold"/>
              </a:rPr>
              <a:t>, </a:t>
            </a:r>
            <a:r>
              <a:rPr lang="en-US" sz="1600" dirty="0" err="1" smtClean="0">
                <a:latin typeface="Arial Rounded MT Bold"/>
                <a:cs typeface="Arial Rounded MT Bold"/>
              </a:rPr>
              <a:t>Inc</a:t>
            </a:r>
            <a:r>
              <a:rPr lang="en-US" sz="1600" dirty="0" smtClean="0">
                <a:latin typeface="Arial Rounded MT Bold"/>
                <a:cs typeface="Arial Rounded MT Bold"/>
              </a:rPr>
              <a:t>: January, 2016</a:t>
            </a:r>
          </a:p>
          <a:p>
            <a:pPr marL="285750" indent="-285750">
              <a:buFontTx/>
              <a:buChar char="-"/>
            </a:pPr>
            <a:endParaRPr lang="en-US" sz="1600" dirty="0" smtClean="0">
              <a:latin typeface="Arial Rounded MT Bold"/>
              <a:cs typeface="Arial Rounded MT Bold"/>
            </a:endParaRPr>
          </a:p>
          <a:p>
            <a:pPr marL="285750" indent="-285750">
              <a:buFontTx/>
              <a:buChar char="-"/>
            </a:pPr>
            <a:r>
              <a:rPr lang="en-US" sz="1600" dirty="0" smtClean="0">
                <a:latin typeface="Arial Rounded MT Bold"/>
                <a:cs typeface="Arial Rounded MT Bold"/>
              </a:rPr>
              <a:t>Instrument Breadboard design by the </a:t>
            </a:r>
            <a:r>
              <a:rPr lang="en-US" sz="1600" dirty="0" err="1" smtClean="0">
                <a:latin typeface="Arial Rounded MT Bold"/>
                <a:cs typeface="Arial Rounded MT Bold"/>
              </a:rPr>
              <a:t>Resonon</a:t>
            </a:r>
            <a:r>
              <a:rPr lang="en-US" sz="1600" dirty="0" smtClean="0">
                <a:latin typeface="Arial Rounded MT Bold"/>
                <a:cs typeface="Arial Rounded MT Bold"/>
              </a:rPr>
              <a:t>, </a:t>
            </a:r>
            <a:r>
              <a:rPr lang="en-US" sz="1600" dirty="0" err="1" smtClean="0">
                <a:latin typeface="Arial Rounded MT Bold"/>
                <a:cs typeface="Arial Rounded MT Bold"/>
              </a:rPr>
              <a:t>Inc</a:t>
            </a:r>
            <a:r>
              <a:rPr lang="en-US" sz="1600" dirty="0" smtClean="0">
                <a:latin typeface="Arial Rounded MT Bold"/>
                <a:cs typeface="Arial Rounded MT Bold"/>
              </a:rPr>
              <a:t>: January 2016</a:t>
            </a:r>
          </a:p>
          <a:p>
            <a:pPr marL="285750" indent="-285750">
              <a:buFontTx/>
              <a:buChar char="-"/>
            </a:pPr>
            <a:endParaRPr lang="en-US" sz="1600" dirty="0" smtClean="0">
              <a:latin typeface="Arial Rounded MT Bold"/>
              <a:cs typeface="Arial Rounded MT Bold"/>
            </a:endParaRPr>
          </a:p>
          <a:p>
            <a:pPr marL="285750" indent="-285750">
              <a:buFontTx/>
              <a:buChar char="-"/>
            </a:pPr>
            <a:r>
              <a:rPr lang="en-US" sz="1600" dirty="0" smtClean="0">
                <a:latin typeface="Arial Rounded MT Bold"/>
                <a:cs typeface="Arial Rounded MT Bold"/>
              </a:rPr>
              <a:t>Instrument EDU/Flight design (</a:t>
            </a:r>
            <a:r>
              <a:rPr lang="en-US" sz="1600" dirty="0" err="1" smtClean="0">
                <a:latin typeface="Arial Rounded MT Bold"/>
                <a:cs typeface="Arial Rounded MT Bold"/>
              </a:rPr>
              <a:t>Resonon</a:t>
            </a:r>
            <a:r>
              <a:rPr lang="en-US" sz="1600" dirty="0" smtClean="0">
                <a:latin typeface="Arial Rounded MT Bold"/>
                <a:cs typeface="Arial Rounded MT Bold"/>
              </a:rPr>
              <a:t> &amp; LaRC team): February 2016</a:t>
            </a:r>
          </a:p>
          <a:p>
            <a:pPr marL="285750" indent="-285750">
              <a:buFontTx/>
              <a:buChar char="-"/>
            </a:pPr>
            <a:endParaRPr lang="en-US" sz="1600" dirty="0" smtClean="0">
              <a:latin typeface="Arial Rounded MT Bold"/>
              <a:cs typeface="Arial Rounded MT Bold"/>
            </a:endParaRPr>
          </a:p>
          <a:p>
            <a:pPr marL="285750" indent="-285750">
              <a:buFontTx/>
              <a:buChar char="-"/>
            </a:pPr>
            <a:r>
              <a:rPr lang="en-US" sz="1600" dirty="0" smtClean="0">
                <a:latin typeface="Arial Rounded MT Bold"/>
                <a:cs typeface="Arial Rounded MT Bold"/>
              </a:rPr>
              <a:t>ARCSTONE mission development in parallel with instrument</a:t>
            </a:r>
          </a:p>
          <a:p>
            <a:pPr marL="285750" indent="-285750">
              <a:buFontTx/>
              <a:buChar char="-"/>
            </a:pPr>
            <a:endParaRPr lang="en-US" sz="1600" dirty="0">
              <a:latin typeface="Arial Rounded MT Bold"/>
              <a:cs typeface="Arial Rounded MT Bold"/>
            </a:endParaRP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rgbClr val="008000"/>
                </a:solidFill>
                <a:latin typeface="Arial Rounded MT Bold"/>
                <a:cs typeface="Arial Rounded MT Bold"/>
              </a:rPr>
              <a:t>Near term objective: submit </a:t>
            </a:r>
            <a:r>
              <a:rPr lang="en-US" sz="1600" dirty="0" smtClean="0">
                <a:solidFill>
                  <a:srgbClr val="008000"/>
                </a:solidFill>
                <a:latin typeface="Arial Rounded MT Bold"/>
                <a:cs typeface="Arial Rounded MT Bold"/>
              </a:rPr>
              <a:t>a NASA </a:t>
            </a:r>
            <a:r>
              <a:rPr lang="en-US" sz="1600" dirty="0" smtClean="0">
                <a:solidFill>
                  <a:srgbClr val="008000"/>
                </a:solidFill>
                <a:latin typeface="Arial Rounded MT Bold"/>
                <a:cs typeface="Arial Rounded MT Bold"/>
              </a:rPr>
              <a:t>ESTO IIP proposal (Summer 2016)</a:t>
            </a:r>
          </a:p>
          <a:p>
            <a:pPr marL="285750" indent="-285750">
              <a:buFontTx/>
              <a:buChar char="-"/>
            </a:pPr>
            <a:endParaRPr lang="en-US" sz="1600" dirty="0" smtClean="0">
              <a:solidFill>
                <a:srgbClr val="008000"/>
              </a:solidFill>
              <a:latin typeface="Arial Rounded MT Bold"/>
              <a:cs typeface="Arial Rounded MT Bold"/>
            </a:endParaRP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rgbClr val="008000"/>
                </a:solidFill>
                <a:latin typeface="Arial Rounded MT Bold"/>
                <a:cs typeface="Arial Rounded MT Bold"/>
              </a:rPr>
              <a:t>The ARCSTONE team will need a support letter from GSICS/WMO</a:t>
            </a:r>
          </a:p>
          <a:p>
            <a:pPr marL="285750" indent="-285750">
              <a:buFontTx/>
              <a:buChar char="-"/>
            </a:pPr>
            <a:endParaRPr lang="en-US" sz="1600" dirty="0">
              <a:solidFill>
                <a:srgbClr val="008000"/>
              </a:solidFill>
              <a:latin typeface="Arial Rounded MT Bold"/>
              <a:cs typeface="Arial Rounded MT Bold"/>
            </a:endParaRP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rgbClr val="008000"/>
                </a:solidFill>
                <a:latin typeface="Arial Rounded MT Bold"/>
                <a:cs typeface="Arial Rounded MT Bold"/>
              </a:rPr>
              <a:t>Comments and questions from the GSICS </a:t>
            </a:r>
            <a:r>
              <a:rPr lang="en-US" sz="1600" dirty="0" smtClean="0">
                <a:solidFill>
                  <a:srgbClr val="008000"/>
                </a:solidFill>
                <a:latin typeface="Arial Rounded MT Bold"/>
                <a:cs typeface="Arial Rounded MT Bold"/>
              </a:rPr>
              <a:t>RWG are </a:t>
            </a:r>
            <a:r>
              <a:rPr lang="en-US" sz="1600" dirty="0" smtClean="0">
                <a:solidFill>
                  <a:srgbClr val="008000"/>
                </a:solidFill>
                <a:latin typeface="Arial Rounded MT Bold"/>
                <a:cs typeface="Arial Rounded MT Bold"/>
              </a:rPr>
              <a:t>welcome !</a:t>
            </a:r>
            <a:endParaRPr lang="en-US" sz="1600" dirty="0">
              <a:solidFill>
                <a:srgbClr val="008000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2781331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4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 and Limiting Factors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S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pace-based measurements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dirty="0" smtClean="0"/>
              <a:t>lunar reflectance measurement requires observing both the Moon and the Sun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factor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4×10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brightness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difference, for Full Moon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requires fast sampling of the Moon, from LEO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800" dirty="0"/>
              <a:t>lunar view geometry changes rapidly as satellite moves along its orbit</a:t>
            </a:r>
          </a:p>
          <a:p>
            <a:pPr lvl="1">
              <a:spcAft>
                <a:spcPts val="1200"/>
              </a:spcAft>
            </a:pPr>
            <a:r>
              <a:rPr lang="en-US" sz="1800" dirty="0" smtClean="0"/>
              <a:t>lunar irradiance changes ~0.1% in 20 seconds (Sun-sync orbit)</a:t>
            </a:r>
          </a:p>
          <a:p>
            <a:pPr marL="0" indent="0">
              <a:buNone/>
            </a:pPr>
            <a:r>
              <a:rPr lang="en-US" u="sng" dirty="0" smtClean="0"/>
              <a:t>G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round-based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measurements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/>
              <a:t>requires &gt;3 years for sufficient coverage of geometry space</a:t>
            </a:r>
          </a:p>
          <a:p>
            <a:pPr lvl="1"/>
            <a:r>
              <a:rPr lang="en-US" sz="1800" dirty="0" smtClean="0"/>
              <a:t>constrained by the orbit of the Moon, and by observing only at night</a:t>
            </a:r>
          </a:p>
          <a:p>
            <a:r>
              <a:rPr lang="en-US" dirty="0" smtClean="0"/>
              <a:t>requires correction for the atmosphere (high-altitude site preferred)</a:t>
            </a:r>
          </a:p>
          <a:p>
            <a:r>
              <a:rPr lang="en-US" dirty="0" smtClean="0"/>
              <a:t>NIST measurements represent a potential absolute scale for ROLO</a:t>
            </a:r>
          </a:p>
          <a:p>
            <a:pPr lvl="1"/>
            <a:r>
              <a:rPr lang="en-US" sz="1800" dirty="0" smtClean="0"/>
              <a:t>2 nights fully processed to </a:t>
            </a:r>
            <a:r>
              <a:rPr lang="en-US" sz="1800" dirty="0" smtClean="0"/>
              <a:t>date, for phase </a:t>
            </a:r>
            <a:r>
              <a:rPr lang="en-US" sz="1800" dirty="0" smtClean="0"/>
              <a:t>angles 6.6</a:t>
            </a:r>
            <a:r>
              <a:rPr lang="en-US" sz="1800" dirty="0" smtClean="0">
                <a:latin typeface="Helvetica Condensed"/>
              </a:rPr>
              <a:t>°</a:t>
            </a:r>
            <a:r>
              <a:rPr lang="en-US" sz="1800" dirty="0" smtClean="0"/>
              <a:t> and 9.5</a:t>
            </a:r>
            <a:r>
              <a:rPr lang="en-US" sz="1800" dirty="0" smtClean="0">
                <a:latin typeface="Helvetica Condensed"/>
              </a:rPr>
              <a:t>°</a:t>
            </a:r>
            <a:endParaRPr lang="en-US" sz="1800" dirty="0" smtClean="0"/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543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852</Words>
  <Application>Microsoft Office PowerPoint</Application>
  <PresentationFormat>On-screen Show (4:3)</PresentationFormat>
  <Paragraphs>128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Update on Advancing Development of the ROLO Lunar Calibration System </vt:lpstr>
      <vt:lpstr>Introduction</vt:lpstr>
      <vt:lpstr>Refinement and/or Re-development</vt:lpstr>
      <vt:lpstr>New Measurements of the Moon — Recent Progress</vt:lpstr>
      <vt:lpstr>New Measurements of the Moon — Recent Progress</vt:lpstr>
      <vt:lpstr>PowerPoint Presentation</vt:lpstr>
      <vt:lpstr>PowerPoint Presentation</vt:lpstr>
      <vt:lpstr>PowerPoint Presentation</vt:lpstr>
      <vt:lpstr>Challenges and Limiting Factors</vt:lpstr>
      <vt:lpstr>Challenges and Limiting Factors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Stone, Thomas C.</dc:creator>
  <cp:lastModifiedBy>Tom</cp:lastModifiedBy>
  <cp:revision>52</cp:revision>
  <dcterms:created xsi:type="dcterms:W3CDTF">2014-11-18T21:43:56Z</dcterms:created>
  <dcterms:modified xsi:type="dcterms:W3CDTF">2016-03-02T09:39:38Z</dcterms:modified>
</cp:coreProperties>
</file>