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97" r:id="rId3"/>
    <p:sldId id="294" r:id="rId4"/>
    <p:sldId id="286" r:id="rId5"/>
    <p:sldId id="287" r:id="rId6"/>
    <p:sldId id="289" r:id="rId7"/>
    <p:sldId id="295" r:id="rId8"/>
    <p:sldId id="288" r:id="rId9"/>
    <p:sldId id="290" r:id="rId1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FF00"/>
    <a:srgbClr val="008000"/>
    <a:srgbClr val="0000F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3" autoAdjust="0"/>
    <p:restoredTop sz="92166" autoAdjust="0"/>
  </p:normalViewPr>
  <p:slideViewPr>
    <p:cSldViewPr showGuides="1">
      <p:cViewPr varScale="1">
        <p:scale>
          <a:sx n="105" d="100"/>
          <a:sy n="105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935CC-D865-4863-83B3-1B5E31B6AD16}" type="datetimeFigureOut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7024D-BF84-4064-BDE3-BFC8546C7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47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024D-BF84-4064-BDE3-BFC8546C771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84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024D-BF84-4064-BDE3-BFC8546C771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08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F8E6-0958-4B62-84DE-4606F1A2C61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5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024D-BF84-4064-BDE3-BFC8546C771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74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024D-BF84-4064-BDE3-BFC8546C771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23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E2EA15-A789-49A4-AF21-BF1A14498A09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47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FB442-9701-440A-A4DA-9AD0D63D0203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78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4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D4D412-248A-43AD-A253-AAA90838F47C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5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312A93-176F-4C68-A08C-91114EE7B753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6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0C152F-5853-4320-A249-57AEFC285074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8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18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04B2F3-2275-4DFB-B750-8C928C5C6A52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0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58A735-B49D-4081-93B4-8C92BEEF5596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00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FCEAE6-2C97-48C2-9409-F2415B565123}" type="datetime1">
              <a:rPr kumimoji="1" lang="ja-JP" altLang="en-US" smtClean="0"/>
              <a:t>2016/3/7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mtClean="0"/>
              <a:t>2016-02-04 GSICS web meeting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95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316416" y="6448251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4723-5B05-4F9E-A335-75E6FE97E44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4"/>
          <p:cNvSpPr txBox="1">
            <a:spLocks/>
          </p:cNvSpPr>
          <p:nvPr userDrawn="1"/>
        </p:nvSpPr>
        <p:spPr>
          <a:xfrm>
            <a:off x="2051720" y="6448251"/>
            <a:ext cx="5040560" cy="365125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200" dirty="0" smtClean="0">
                <a:solidFill>
                  <a:schemeClr val="bg1">
                    <a:lumMod val="65000"/>
                  </a:schemeClr>
                </a:solidFill>
              </a:rPr>
              <a:t>GSICS annual meeting, 29 February – 4 March, 2016, Tsukuba, Japan</a:t>
            </a:r>
            <a:endParaRPr lang="ja-JP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dirty="0"/>
              <a:t>Application of GIRO to NIR </a:t>
            </a:r>
            <a:r>
              <a:rPr lang="en-US" altLang="ja-JP" dirty="0" smtClean="0"/>
              <a:t>bands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Meteorological Satellite Center,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Japan Meteorological Agency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9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Lunar calibration for AHI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556792"/>
            <a:ext cx="6347048" cy="470911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AHI observes the moon on routine basis. 60-70 lunar images can be obtained in a </a:t>
            </a:r>
            <a:r>
              <a:rPr lang="en-US" altLang="ja-JP" dirty="0" smtClean="0"/>
              <a:t>day </a:t>
            </a:r>
            <a:r>
              <a:rPr lang="en-US" altLang="ja-JP" dirty="0"/>
              <a:t>o</a:t>
            </a:r>
            <a:r>
              <a:rPr lang="en-US" altLang="ja-JP" dirty="0" smtClean="0"/>
              <a:t>n average.</a:t>
            </a:r>
          </a:p>
          <a:p>
            <a:endParaRPr lang="en-US" altLang="ja-JP" sz="1300" dirty="0" smtClean="0"/>
          </a:p>
          <a:p>
            <a:r>
              <a:rPr lang="en-US" altLang="ja-JP" dirty="0" smtClean="0"/>
              <a:t>More than 5000 images were archived in a half year.</a:t>
            </a:r>
          </a:p>
          <a:p>
            <a:endParaRPr lang="en-US" altLang="ja-JP" sz="1300" dirty="0" smtClean="0"/>
          </a:p>
          <a:p>
            <a:r>
              <a:rPr lang="en-US" altLang="ja-JP" dirty="0" smtClean="0"/>
              <a:t>AHI has 3 NIR bands. We are interested in a performance of GIRO for the NIR bands.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50389"/>
              </p:ext>
            </p:extLst>
          </p:nvPr>
        </p:nvGraphicFramePr>
        <p:xfrm>
          <a:off x="6876256" y="1514088"/>
          <a:ext cx="182386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326"/>
                <a:gridCol w="1132538"/>
              </a:tblGrid>
              <a:tr h="50668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Wavelength [um]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80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Band 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0.47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80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Band 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0.51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80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Band 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0.64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80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Band 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0.86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80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Band 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1.6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980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Band 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2.3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876256" y="12167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AHI VNIR bands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0" y="3933056"/>
            <a:ext cx="2027450" cy="248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6876256" y="2898310"/>
            <a:ext cx="1800200" cy="944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235022" y="4293096"/>
            <a:ext cx="566700" cy="360040"/>
          </a:xfrm>
          <a:prstGeom prst="rect">
            <a:avLst/>
          </a:prstGeom>
          <a:solidFill>
            <a:srgbClr val="FF0000">
              <a:alpha val="3098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804248" y="4644258"/>
            <a:ext cx="566700" cy="360040"/>
          </a:xfrm>
          <a:prstGeom prst="rect">
            <a:avLst/>
          </a:prstGeom>
          <a:solidFill>
            <a:srgbClr val="FF0000">
              <a:alpha val="3098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380798" y="5004298"/>
            <a:ext cx="1412046" cy="360040"/>
          </a:xfrm>
          <a:prstGeom prst="rect">
            <a:avLst/>
          </a:prstGeom>
          <a:solidFill>
            <a:srgbClr val="FF0000">
              <a:alpha val="3098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796354" y="5336720"/>
            <a:ext cx="291244" cy="360040"/>
          </a:xfrm>
          <a:prstGeom prst="rect">
            <a:avLst/>
          </a:prstGeom>
          <a:solidFill>
            <a:srgbClr val="FF0000">
              <a:alpha val="3098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372914" y="5696760"/>
            <a:ext cx="1412046" cy="360040"/>
          </a:xfrm>
          <a:prstGeom prst="rect">
            <a:avLst/>
          </a:prstGeom>
          <a:solidFill>
            <a:srgbClr val="FF0000">
              <a:alpha val="3098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804248" y="6039044"/>
            <a:ext cx="291244" cy="360040"/>
          </a:xfrm>
          <a:prstGeom prst="rect">
            <a:avLst/>
          </a:prstGeom>
          <a:solidFill>
            <a:srgbClr val="FF0000">
              <a:alpha val="3098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3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80"/>
          <p:cNvSpPr txBox="1"/>
          <p:nvPr/>
        </p:nvSpPr>
        <p:spPr>
          <a:xfrm>
            <a:off x="251520" y="1052736"/>
            <a:ext cx="280434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600" dirty="0" smtClean="0"/>
              <a:t>Region 4, 5: mainly used for landmark observation, but </a:t>
            </a:r>
            <a:r>
              <a:rPr kumimoji="1" lang="en-US" altLang="ja-JP" sz="1600" b="1" dirty="0" smtClean="0"/>
              <a:t>region 5</a:t>
            </a:r>
            <a:r>
              <a:rPr kumimoji="1" lang="en-US" altLang="ja-JP" sz="1600" dirty="0" smtClean="0"/>
              <a:t> is also used for </a:t>
            </a:r>
            <a:r>
              <a:rPr kumimoji="1" lang="en-US" altLang="ja-JP" sz="1600" u="sng" dirty="0" smtClean="0"/>
              <a:t>lunar observation</a:t>
            </a:r>
          </a:p>
        </p:txBody>
      </p:sp>
      <p:pic>
        <p:nvPicPr>
          <p:cNvPr id="38" name="Picture 2" descr="D:\2015-MSC\高橋行端\Meetings\EUMETSAT気象衛星会議\2015\Presentation\fig\20150503_LunarImagetteB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08" y="794211"/>
            <a:ext cx="3512708" cy="19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グループ化 50"/>
          <p:cNvGrpSpPr/>
          <p:nvPr/>
        </p:nvGrpSpPr>
        <p:grpSpPr>
          <a:xfrm>
            <a:off x="419373" y="2814562"/>
            <a:ext cx="8329091" cy="3606237"/>
            <a:chOff x="358697" y="2708920"/>
            <a:chExt cx="8389376" cy="3732900"/>
          </a:xfrm>
        </p:grpSpPr>
        <p:cxnSp>
          <p:nvCxnSpPr>
            <p:cNvPr id="4" name="直線矢印コネクタ 86"/>
            <p:cNvCxnSpPr/>
            <p:nvPr/>
          </p:nvCxnSpPr>
          <p:spPr>
            <a:xfrm>
              <a:off x="5929742" y="2712079"/>
              <a:ext cx="0" cy="28475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87"/>
            <p:cNvCxnSpPr/>
            <p:nvPr/>
          </p:nvCxnSpPr>
          <p:spPr>
            <a:xfrm>
              <a:off x="4863915" y="2715193"/>
              <a:ext cx="0" cy="284612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88"/>
            <p:cNvCxnSpPr/>
            <p:nvPr/>
          </p:nvCxnSpPr>
          <p:spPr>
            <a:xfrm>
              <a:off x="3713943" y="2729896"/>
              <a:ext cx="0" cy="2831424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5" descr="クリップボード0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97" y="2753033"/>
              <a:ext cx="2784475" cy="277495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57247" y="3126096"/>
              <a:ext cx="492125" cy="23018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38072" y="2835583"/>
              <a:ext cx="2617788" cy="2616200"/>
            </a:xfrm>
            <a:prstGeom prst="ellips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06447" y="3608696"/>
              <a:ext cx="327025" cy="2841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061960" y="4599296"/>
              <a:ext cx="327025" cy="1698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070022" y="4696133"/>
              <a:ext cx="327025" cy="1698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406868" y="5541465"/>
              <a:ext cx="8280920" cy="4463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61" y="2746604"/>
              <a:ext cx="762000" cy="434271"/>
            </a:xfrm>
            <a:prstGeom prst="rect">
              <a:avLst/>
            </a:prstGeom>
            <a:noFill/>
            <a:ln w="19050">
              <a:solidFill>
                <a:srgbClr val="FF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431984" y="2708920"/>
              <a:ext cx="818379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6" name="Picture 3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430" y="3028723"/>
              <a:ext cx="428625" cy="3857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1296146" y="3356284"/>
              <a:ext cx="492125" cy="23018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18" name="直線矢印コネクタ 100"/>
            <p:cNvCxnSpPr>
              <a:stCxn id="9" idx="4"/>
            </p:cNvCxnSpPr>
            <p:nvPr/>
          </p:nvCxnSpPr>
          <p:spPr>
            <a:xfrm>
              <a:off x="1746966" y="5451783"/>
              <a:ext cx="273" cy="12611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01"/>
            <p:cNvCxnSpPr/>
            <p:nvPr/>
          </p:nvCxnSpPr>
          <p:spPr>
            <a:xfrm flipH="1">
              <a:off x="1746966" y="2715193"/>
              <a:ext cx="3968" cy="12039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686" y="3356284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04" y="3978843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767" y="4618345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82" y="3626418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83" y="4263147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056" y="4890068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968" y="3642293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968" y="4283464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958" y="4882651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83" y="2968159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図 11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849" y="2718426"/>
              <a:ext cx="504056" cy="2834839"/>
            </a:xfrm>
            <a:prstGeom prst="rect">
              <a:avLst/>
            </a:prstGeom>
          </p:spPr>
        </p:pic>
        <p:pic>
          <p:nvPicPr>
            <p:cNvPr id="31" name="図 11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138" y="2726741"/>
              <a:ext cx="504056" cy="2834839"/>
            </a:xfrm>
            <a:prstGeom prst="rect">
              <a:avLst/>
            </a:prstGeom>
          </p:spPr>
        </p:pic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406868" y="5656446"/>
              <a:ext cx="2786604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C00000"/>
                  </a:solidFill>
                </a:rPr>
                <a:t>Full </a:t>
              </a:r>
              <a:r>
                <a:rPr lang="en-US" altLang="ja-JP" b="1" dirty="0" smtClean="0">
                  <a:solidFill>
                    <a:srgbClr val="C00000"/>
                  </a:solidFill>
                </a:rPr>
                <a:t>Disk Observation</a:t>
              </a:r>
            </a:p>
            <a:p>
              <a:pPr algn="ctr"/>
              <a:r>
                <a:rPr lang="en-US" altLang="ja-JP" b="1" dirty="0" smtClean="0">
                  <a:solidFill>
                    <a:srgbClr val="C00000"/>
                  </a:solidFill>
                </a:rPr>
                <a:t>every </a:t>
              </a:r>
              <a:r>
                <a:rPr lang="en-US" altLang="ja-JP" sz="2000" b="1" dirty="0">
                  <a:solidFill>
                    <a:srgbClr val="C00000"/>
                  </a:solidFill>
                </a:rPr>
                <a:t>10</a:t>
              </a:r>
              <a:r>
                <a:rPr lang="en-US" altLang="ja-JP" b="1" dirty="0">
                  <a:solidFill>
                    <a:srgbClr val="C00000"/>
                  </a:solidFill>
                </a:rPr>
                <a:t> min.</a:t>
              </a:r>
              <a:endParaRPr lang="ja-JP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3175959" y="5580046"/>
              <a:ext cx="114486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/>
                <a:t>Region 1 </a:t>
              </a:r>
            </a:p>
            <a:p>
              <a:pPr algn="ctr"/>
              <a:r>
                <a:rPr lang="en-GB" sz="1200" dirty="0" smtClean="0"/>
                <a:t>2000 x 1000km</a:t>
              </a:r>
            </a:p>
            <a:p>
              <a:pPr algn="ctr"/>
              <a:r>
                <a:rPr lang="en-GB" sz="1200" dirty="0" smtClean="0"/>
                <a:t>(NE Japan)</a:t>
              </a:r>
            </a:p>
            <a:p>
              <a:pPr algn="ctr"/>
              <a:r>
                <a:rPr lang="en-GB" sz="1200" dirty="0" smtClean="0"/>
                <a:t>Every 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2.5</a:t>
              </a:r>
              <a:r>
                <a:rPr lang="en-GB" sz="1200" b="1" dirty="0" smtClean="0">
                  <a:solidFill>
                    <a:srgbClr val="FF0000"/>
                  </a:solidFill>
                </a:rPr>
                <a:t> min.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43"/>
            <p:cNvSpPr txBox="1"/>
            <p:nvPr/>
          </p:nvSpPr>
          <p:spPr>
            <a:xfrm>
              <a:off x="4279526" y="5576635"/>
              <a:ext cx="114486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/>
                <a:t>Region 2</a:t>
              </a:r>
            </a:p>
            <a:p>
              <a:pPr algn="ctr"/>
              <a:r>
                <a:rPr lang="en-GB" sz="1200" dirty="0" smtClean="0"/>
                <a:t>2000 x 1000km</a:t>
              </a:r>
            </a:p>
            <a:p>
              <a:pPr algn="ctr"/>
              <a:r>
                <a:rPr lang="en-GB" sz="1200" dirty="0" smtClean="0"/>
                <a:t>(SW Japan)</a:t>
              </a:r>
            </a:p>
            <a:p>
              <a:pPr algn="ctr"/>
              <a:r>
                <a:rPr lang="en-GB" sz="1200" dirty="0" smtClean="0"/>
                <a:t>Every 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2.5</a:t>
              </a:r>
              <a:r>
                <a:rPr lang="en-GB" sz="1200" b="1" dirty="0" smtClean="0">
                  <a:solidFill>
                    <a:srgbClr val="FF0000"/>
                  </a:solidFill>
                </a:rPr>
                <a:t> min.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44"/>
            <p:cNvSpPr txBox="1"/>
            <p:nvPr/>
          </p:nvSpPr>
          <p:spPr>
            <a:xfrm>
              <a:off x="5320538" y="5572715"/>
              <a:ext cx="118013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/>
                <a:t>Region 3</a:t>
              </a:r>
            </a:p>
            <a:p>
              <a:pPr algn="ctr"/>
              <a:r>
                <a:rPr lang="en-GB" sz="1200" dirty="0" smtClean="0"/>
                <a:t>1000 x 1000 km</a:t>
              </a:r>
            </a:p>
            <a:p>
              <a:pPr algn="ctr"/>
              <a:r>
                <a:rPr lang="en-GB" sz="1200" dirty="0" smtClean="0"/>
                <a:t>(Target Area)</a:t>
              </a:r>
            </a:p>
            <a:p>
              <a:pPr algn="ctr"/>
              <a:r>
                <a:rPr lang="en-GB" sz="1200" dirty="0" smtClean="0"/>
                <a:t>Every 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2.5</a:t>
              </a:r>
              <a:r>
                <a:rPr lang="en-GB" sz="1200" b="1" dirty="0" smtClean="0">
                  <a:solidFill>
                    <a:srgbClr val="FF0000"/>
                  </a:solidFill>
                </a:rPr>
                <a:t> min.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45"/>
            <p:cNvSpPr txBox="1"/>
            <p:nvPr/>
          </p:nvSpPr>
          <p:spPr>
            <a:xfrm>
              <a:off x="6383036" y="5576635"/>
              <a:ext cx="122296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/>
                <a:t>Region 4</a:t>
              </a:r>
            </a:p>
            <a:p>
              <a:pPr algn="ctr"/>
              <a:r>
                <a:rPr lang="en-GB" sz="1200" dirty="0" smtClean="0"/>
                <a:t>1000 x 500 km</a:t>
              </a:r>
            </a:p>
            <a:p>
              <a:pPr algn="ctr"/>
              <a:r>
                <a:rPr lang="en-GB" sz="1200" dirty="0" smtClean="0"/>
                <a:t>(Landmark Area)</a:t>
              </a:r>
            </a:p>
            <a:p>
              <a:pPr algn="ctr"/>
              <a:r>
                <a:rPr lang="en-GB" sz="1200" dirty="0" smtClean="0"/>
                <a:t>Every 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30 sec</a:t>
              </a:r>
              <a:r>
                <a:rPr lang="en-GB" sz="1200" b="1" dirty="0" smtClean="0">
                  <a:solidFill>
                    <a:srgbClr val="FF0000"/>
                  </a:solidFill>
                </a:rPr>
                <a:t>.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46"/>
            <p:cNvSpPr txBox="1"/>
            <p:nvPr/>
          </p:nvSpPr>
          <p:spPr>
            <a:xfrm>
              <a:off x="7525111" y="5572715"/>
              <a:ext cx="122296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00FF"/>
                  </a:solidFill>
                </a:rPr>
                <a:t>Region 5</a:t>
              </a:r>
            </a:p>
            <a:p>
              <a:pPr algn="ctr"/>
              <a:r>
                <a:rPr lang="en-GB" sz="1200" dirty="0" smtClean="0"/>
                <a:t>1000 x 500 km</a:t>
              </a:r>
            </a:p>
            <a:p>
              <a:pPr algn="ctr"/>
              <a:r>
                <a:rPr lang="en-GB" sz="1200" dirty="0" smtClean="0"/>
                <a:t>(Landmark Area)</a:t>
              </a:r>
            </a:p>
            <a:p>
              <a:pPr algn="ctr"/>
              <a:r>
                <a:rPr lang="en-GB" sz="1200" dirty="0" smtClean="0"/>
                <a:t>Every 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30 sec</a:t>
              </a:r>
              <a:r>
                <a:rPr lang="en-GB" sz="1200" b="1" dirty="0" smtClean="0">
                  <a:solidFill>
                    <a:srgbClr val="FF0000"/>
                  </a:solidFill>
                </a:rPr>
                <a:t>.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3174207" y="3914132"/>
              <a:ext cx="2189881" cy="2769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Preliminary fixed area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556789" y="4221088"/>
              <a:ext cx="2901167" cy="2867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Flexible observation area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2" descr="http://svkva.naps.kishou.go.jp/%7Emsysen07/monit/lunar/Day/2015/20150503/AhiMoonPosSchedule_20150503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12906" r="32267" b="17059"/>
          <a:stretch/>
        </p:blipFill>
        <p:spPr bwMode="auto">
          <a:xfrm>
            <a:off x="2966689" y="799570"/>
            <a:ext cx="2010011" cy="19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正方形/長方形 41"/>
          <p:cNvSpPr/>
          <p:nvPr/>
        </p:nvSpPr>
        <p:spPr>
          <a:xfrm>
            <a:off x="3125256" y="2472663"/>
            <a:ext cx="251584" cy="151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547186" y="2479867"/>
            <a:ext cx="251584" cy="151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915816" y="753446"/>
            <a:ext cx="7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CFF99"/>
                </a:solidFill>
              </a:rPr>
              <a:t>AHI </a:t>
            </a:r>
            <a:r>
              <a:rPr kumimoji="1" lang="en-US" altLang="ja-JP" sz="1400" dirty="0" err="1" smtClean="0">
                <a:solidFill>
                  <a:srgbClr val="CCFF99"/>
                </a:solidFill>
              </a:rPr>
              <a:t>FoR</a:t>
            </a:r>
            <a:endParaRPr kumimoji="1" lang="ja-JP" altLang="en-US" sz="1400" dirty="0">
              <a:solidFill>
                <a:srgbClr val="CCFF99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571348" y="1196252"/>
            <a:ext cx="972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Earth edge</a:t>
            </a:r>
            <a:endParaRPr kumimoji="1" lang="ja-JP" alt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099566" y="2161332"/>
            <a:ext cx="1644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FF00"/>
                </a:solidFill>
              </a:rPr>
              <a:t>Lunar observations 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386521" y="2483469"/>
            <a:ext cx="1170346" cy="791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/>
          <p:nvPr/>
        </p:nvCxnSpPr>
        <p:spPr>
          <a:xfrm>
            <a:off x="3338596" y="2508691"/>
            <a:ext cx="1170346" cy="0"/>
          </a:xfrm>
          <a:prstGeom prst="line">
            <a:avLst/>
          </a:prstGeom>
          <a:ln w="47625">
            <a:solidFill>
              <a:srgbClr val="FFFF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7286788" y="2460122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Band5 (1.6</a:t>
            </a:r>
            <a:r>
              <a:rPr kumimoji="1" lang="el-GR" altLang="ja-JP" sz="1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</a:rPr>
              <a:t>Full Disk / Regional Observation in 10 minutes </a:t>
            </a:r>
            <a:r>
              <a:rPr lang="en-US" sz="2400" b="1" dirty="0" smtClean="0">
                <a:solidFill>
                  <a:schemeClr val="tx1"/>
                </a:solidFill>
              </a:rPr>
              <a:t>Repeat Cycle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4" name="スライド番号プレースホルダー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28600"/>
            <a:ext cx="8152584" cy="75895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/>
              <a:t>AHI Lunar Observation</a:t>
            </a:r>
            <a:endParaRPr lang="en-GB" sz="3200" b="1" dirty="0"/>
          </a:p>
        </p:txBody>
      </p:sp>
      <p:sp>
        <p:nvSpPr>
          <p:cNvPr id="49" name="テキスト ボックス 77"/>
          <p:cNvSpPr txBox="1"/>
          <p:nvPr/>
        </p:nvSpPr>
        <p:spPr>
          <a:xfrm>
            <a:off x="355058" y="1576883"/>
            <a:ext cx="412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ja-JP" dirty="0" smtClean="0"/>
              <a:t>Performed using Region 5 </a:t>
            </a:r>
            <a:r>
              <a:rPr lang="en-GB" altLang="ja-JP" sz="1600" dirty="0" smtClean="0"/>
              <a:t>(1000x500km for the earth scene) </a:t>
            </a:r>
            <a:r>
              <a:rPr lang="en-GB" altLang="ja-JP" dirty="0" smtClean="0"/>
              <a:t>flexible observation </a:t>
            </a:r>
          </a:p>
          <a:p>
            <a:pPr marL="355600" indent="-3556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ja-JP" dirty="0" smtClean="0"/>
              <a:t>Just </a:t>
            </a:r>
            <a:r>
              <a:rPr lang="en-GB" altLang="ja-JP" b="1" dirty="0" smtClean="0"/>
              <a:t>one scan </a:t>
            </a:r>
            <a:r>
              <a:rPr lang="en-GB" altLang="ja-JP" dirty="0" smtClean="0"/>
              <a:t>to observe the Moon</a:t>
            </a:r>
          </a:p>
          <a:p>
            <a:pPr marL="355600" indent="-3556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altLang="ja-JP" dirty="0" smtClean="0"/>
              <a:t>1 observation / 30 seconds </a:t>
            </a:r>
          </a:p>
          <a:p>
            <a:pPr marL="533400" indent="-177800">
              <a:lnSpc>
                <a:spcPct val="120000"/>
              </a:lnSpc>
            </a:pPr>
            <a:r>
              <a:rPr lang="en-GB" altLang="ja-JP" dirty="0" smtClean="0"/>
              <a:t> -&gt; lots of observation</a:t>
            </a:r>
          </a:p>
        </p:txBody>
      </p:sp>
      <p:grpSp>
        <p:nvGrpSpPr>
          <p:cNvPr id="35" name="グループ化 34"/>
          <p:cNvGrpSpPr/>
          <p:nvPr/>
        </p:nvGrpSpPr>
        <p:grpSpPr>
          <a:xfrm>
            <a:off x="2071178" y="3526848"/>
            <a:ext cx="2537474" cy="2551810"/>
            <a:chOff x="1979712" y="3613494"/>
            <a:chExt cx="2681490" cy="2499926"/>
          </a:xfrm>
        </p:grpSpPr>
        <p:pic>
          <p:nvPicPr>
            <p:cNvPr id="16" name="Picture 4" descr="\\fsw0644\user4\Takahashi\DesktopW7\Dev\EumWork\WindowsWork\Documents\Presentation\20140923_eumconf2014\presentation\fig\lunar\moonpos_MTSAT2+Imager.png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 b="5703"/>
            <a:stretch/>
          </p:blipFill>
          <p:spPr bwMode="auto">
            <a:xfrm>
              <a:off x="1979712" y="3613494"/>
              <a:ext cx="2681490" cy="2499926"/>
            </a:xfrm>
            <a:prstGeom prst="rect">
              <a:avLst/>
            </a:prstGeom>
            <a:noFill/>
          </p:spPr>
        </p:pic>
        <p:sp>
          <p:nvSpPr>
            <p:cNvPr id="17" name="TextBox 24"/>
            <p:cNvSpPr txBox="1"/>
            <p:nvPr/>
          </p:nvSpPr>
          <p:spPr>
            <a:xfrm>
              <a:off x="2996773" y="3981220"/>
              <a:ext cx="9991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0000FF"/>
                  </a:solidFill>
                </a:rPr>
                <a:t>Earth disk</a:t>
              </a:r>
              <a:endParaRPr lang="en-GB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18" name="Straight Arrow Connector 25"/>
            <p:cNvCxnSpPr/>
            <p:nvPr/>
          </p:nvCxnSpPr>
          <p:spPr>
            <a:xfrm flipH="1">
              <a:off x="3474736" y="3856949"/>
              <a:ext cx="89152" cy="2015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6"/>
            <p:cNvSpPr/>
            <p:nvPr/>
          </p:nvSpPr>
          <p:spPr>
            <a:xfrm>
              <a:off x="2555775" y="4621606"/>
              <a:ext cx="1782877" cy="730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/>
                <a:t>MTSAT-2/Imager</a:t>
              </a:r>
            </a:p>
            <a:p>
              <a:pPr algn="ctr"/>
              <a:r>
                <a:rPr lang="en-GB" sz="1100" dirty="0" smtClean="0"/>
                <a:t>(Jul.2010 – Dec.2013)</a:t>
              </a:r>
            </a:p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98 Obs. / 3.5 years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1778" name="Picture 2" descr="D:\Work\GeoLeoVNIR\Lunar\OBS\AhiMoonPosResul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0938" r="17126" b="14168"/>
          <a:stretch/>
        </p:blipFill>
        <p:spPr bwMode="auto">
          <a:xfrm>
            <a:off x="4668158" y="2067307"/>
            <a:ext cx="4139425" cy="404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6"/>
          <p:cNvSpPr/>
          <p:nvPr/>
        </p:nvSpPr>
        <p:spPr>
          <a:xfrm>
            <a:off x="5508104" y="488287"/>
            <a:ext cx="3227472" cy="1358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11"/>
          <p:cNvSpPr txBox="1"/>
          <p:nvPr/>
        </p:nvSpPr>
        <p:spPr>
          <a:xfrm>
            <a:off x="5783156" y="476672"/>
            <a:ext cx="2172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Lunar phase angle [deg]</a:t>
            </a:r>
            <a:endParaRPr lang="en-GB" sz="1600" dirty="0"/>
          </a:p>
        </p:txBody>
      </p:sp>
      <p:sp>
        <p:nvSpPr>
          <p:cNvPr id="24" name="TextBox 12"/>
          <p:cNvSpPr txBox="1"/>
          <p:nvPr/>
        </p:nvSpPr>
        <p:spPr>
          <a:xfrm>
            <a:off x="6691762" y="1530512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Full moon</a:t>
            </a:r>
            <a:endParaRPr lang="en-GB" sz="1400" dirty="0"/>
          </a:p>
        </p:txBody>
      </p:sp>
      <p:cxnSp>
        <p:nvCxnSpPr>
          <p:cNvPr id="25" name="Straight Arrow Connector 21"/>
          <p:cNvCxnSpPr/>
          <p:nvPr/>
        </p:nvCxnSpPr>
        <p:spPr>
          <a:xfrm>
            <a:off x="5539634" y="1436541"/>
            <a:ext cx="138769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9"/>
          <p:cNvSpPr txBox="1"/>
          <p:nvPr/>
        </p:nvSpPr>
        <p:spPr>
          <a:xfrm>
            <a:off x="5594633" y="984703"/>
            <a:ext cx="3113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-180     -120    -60         0         60       120     180</a:t>
            </a:r>
            <a:endParaRPr lang="en-GB" sz="1200" dirty="0"/>
          </a:p>
        </p:txBody>
      </p:sp>
      <p:cxnSp>
        <p:nvCxnSpPr>
          <p:cNvPr id="31" name="Straight Arrow Connector 32"/>
          <p:cNvCxnSpPr/>
          <p:nvPr/>
        </p:nvCxnSpPr>
        <p:spPr>
          <a:xfrm>
            <a:off x="7003131" y="1430276"/>
            <a:ext cx="17048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8"/>
          <p:cNvSpPr/>
          <p:nvPr/>
        </p:nvSpPr>
        <p:spPr>
          <a:xfrm>
            <a:off x="6263966" y="1262707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D:\Work\GeoLeoVNIR\Lunar\OBS\AhiMoonPosResul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0" t="12315" r="8269" b="61578"/>
          <a:stretch/>
        </p:blipFill>
        <p:spPr bwMode="auto">
          <a:xfrm rot="5400000">
            <a:off x="7001605" y="-429789"/>
            <a:ext cx="226515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0"/>
          <p:cNvSpPr/>
          <p:nvPr/>
        </p:nvSpPr>
        <p:spPr>
          <a:xfrm>
            <a:off x="7651576" y="1272735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1"/>
          <p:cNvSpPr/>
          <p:nvPr/>
        </p:nvSpPr>
        <p:spPr>
          <a:xfrm>
            <a:off x="7827562" y="1251715"/>
            <a:ext cx="241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31"/>
          <p:cNvSpPr/>
          <p:nvPr/>
        </p:nvSpPr>
        <p:spPr>
          <a:xfrm>
            <a:off x="6171250" y="1227076"/>
            <a:ext cx="241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30"/>
          <p:cNvSpPr/>
          <p:nvPr/>
        </p:nvSpPr>
        <p:spPr>
          <a:xfrm>
            <a:off x="6973536" y="126517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8"/>
          <p:cNvSpPr/>
          <p:nvPr/>
        </p:nvSpPr>
        <p:spPr>
          <a:xfrm>
            <a:off x="5704670" y="1262225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8"/>
          <p:cNvSpPr/>
          <p:nvPr/>
        </p:nvSpPr>
        <p:spPr>
          <a:xfrm>
            <a:off x="8217130" y="1253277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23606" y="5433510"/>
            <a:ext cx="703838" cy="442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accent1"/>
                </a:solidFill>
              </a:rPr>
              <a:t>Earth disk</a:t>
            </a:r>
          </a:p>
          <a:p>
            <a:r>
              <a:rPr kumimoji="1" lang="en-US" altLang="ja-JP" sz="1200" b="1" dirty="0" smtClean="0">
                <a:solidFill>
                  <a:srgbClr val="00CC66"/>
                </a:solidFill>
              </a:rPr>
              <a:t>AHI </a:t>
            </a:r>
            <a:r>
              <a:rPr kumimoji="1" lang="en-US" altLang="ja-JP" sz="1200" b="1" dirty="0" err="1" smtClean="0">
                <a:solidFill>
                  <a:srgbClr val="00CC66"/>
                </a:solidFill>
              </a:rPr>
              <a:t>FoR</a:t>
            </a:r>
            <a:endParaRPr kumimoji="1" lang="ja-JP" altLang="en-US" sz="1200" b="1" dirty="0">
              <a:solidFill>
                <a:srgbClr val="00CC66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639737" y="3293774"/>
            <a:ext cx="24159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/>
              <a:t>Himawari-8/AHI</a:t>
            </a:r>
          </a:p>
          <a:p>
            <a:pPr algn="ctr"/>
            <a:r>
              <a:rPr kumimoji="1" lang="en-US" altLang="ja-JP" sz="1600" dirty="0" smtClean="0"/>
              <a:t>(30 Mar. – 12 Sep. 2015)</a:t>
            </a:r>
          </a:p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4956 Obs. / 5.5 months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 smtClean="0"/>
              <a:t>AHI Lunar Observation for GIRO </a:t>
            </a:r>
            <a:endParaRPr kumimoji="1" lang="ja-JP" altLang="en-US" sz="3200" b="1" dirty="0"/>
          </a:p>
        </p:txBody>
      </p:sp>
      <p:pic>
        <p:nvPicPr>
          <p:cNvPr id="332803" name="Picture 3" descr="D:\Work\GeoLeoVNIR\Lunar\GIRO\fig\HIMAWARI8+AHI_Band01_phase_a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10357" r="10775" b="3808"/>
          <a:stretch/>
        </p:blipFill>
        <p:spPr bwMode="auto">
          <a:xfrm>
            <a:off x="246186" y="3695824"/>
            <a:ext cx="4675215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28" y="3833294"/>
            <a:ext cx="1413586" cy="6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/>
          <p:cNvSpPr txBox="1"/>
          <p:nvPr/>
        </p:nvSpPr>
        <p:spPr>
          <a:xfrm>
            <a:off x="423411" y="1647850"/>
            <a:ext cx="4364613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b="1" dirty="0" smtClean="0"/>
              <a:t>2979</a:t>
            </a:r>
            <a:r>
              <a:rPr lang="en-GB" dirty="0" smtClean="0"/>
              <a:t> </a:t>
            </a:r>
            <a:r>
              <a:rPr lang="en-GB" sz="1600" dirty="0" smtClean="0"/>
              <a:t>useful lunar observations for the GIRO </a:t>
            </a:r>
            <a:r>
              <a:rPr lang="en-GB" altLang="ja-JP" sz="1600" dirty="0"/>
              <a:t>within the applicable phase angle</a:t>
            </a:r>
            <a:r>
              <a:rPr lang="en-GB" altLang="ja-JP" sz="1600" dirty="0" smtClean="0"/>
              <a:t>:</a:t>
            </a:r>
          </a:p>
          <a:p>
            <a:pPr marL="447675" indent="-85725">
              <a:lnSpc>
                <a:spcPct val="120000"/>
              </a:lnSpc>
            </a:pPr>
            <a:r>
              <a:rPr lang="en-GB" altLang="ja-JP" sz="1600" dirty="0" smtClean="0"/>
              <a:t> </a:t>
            </a:r>
            <a:r>
              <a:rPr lang="en-GB" altLang="ja-JP" sz="1600" b="1" u="sng" dirty="0" smtClean="0">
                <a:solidFill>
                  <a:srgbClr val="0070C0"/>
                </a:solidFill>
              </a:rPr>
              <a:t>2</a:t>
            </a:r>
            <a:r>
              <a:rPr lang="en-GB" altLang="ja-JP" sz="1600" u="sng" dirty="0" smtClean="0"/>
              <a:t> </a:t>
            </a:r>
            <a:r>
              <a:rPr lang="en-GB" altLang="ja-JP" sz="1600" u="sng" dirty="0" err="1"/>
              <a:t>deg</a:t>
            </a:r>
            <a:r>
              <a:rPr lang="en-GB" altLang="ja-JP" sz="1600" u="sng" dirty="0"/>
              <a:t> &lt;= |phase angle| &lt;=</a:t>
            </a:r>
            <a:r>
              <a:rPr lang="en-GB" altLang="ja-JP" sz="1600" b="1" u="sng" dirty="0">
                <a:solidFill>
                  <a:schemeClr val="tx2"/>
                </a:solidFill>
              </a:rPr>
              <a:t> </a:t>
            </a:r>
            <a:r>
              <a:rPr lang="en-GB" altLang="ja-JP" sz="1600" b="1" u="sng" dirty="0">
                <a:solidFill>
                  <a:srgbClr val="0070C0"/>
                </a:solidFill>
              </a:rPr>
              <a:t>92</a:t>
            </a:r>
            <a:r>
              <a:rPr lang="en-GB" altLang="ja-JP" sz="1600" b="1" u="sng" dirty="0">
                <a:solidFill>
                  <a:schemeClr val="tx2"/>
                </a:solidFill>
              </a:rPr>
              <a:t> </a:t>
            </a:r>
            <a:r>
              <a:rPr lang="en-GB" altLang="ja-JP" sz="1600" u="sng" dirty="0" err="1" smtClean="0"/>
              <a:t>deg</a:t>
            </a:r>
            <a:endParaRPr lang="en-GB" sz="1600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sz="1600" dirty="0" smtClean="0"/>
              <a:t>47 days data</a:t>
            </a:r>
          </a:p>
          <a:p>
            <a:pPr marL="533400" indent="-266700">
              <a:lnSpc>
                <a:spcPct val="120000"/>
              </a:lnSpc>
            </a:pPr>
            <a:r>
              <a:rPr lang="en-GB" sz="1600" dirty="0" smtClean="0"/>
              <a:t> -&gt; 60-70 lunar observation / day on average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GB" sz="1600" u="sng" dirty="0"/>
          </a:p>
        </p:txBody>
      </p:sp>
      <p:pic>
        <p:nvPicPr>
          <p:cNvPr id="332808" name="Picture 8" descr="D:\2015-MSC\高橋行端\Meetings\EUMETSAT気象衛星会議\2015\Presentation\fig\RDAT_H08_20150801_B04_MO_P019Q507_EB04_V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64" y="2368150"/>
            <a:ext cx="1897542" cy="10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09" name="Picture 9" descr="D:\2015-MSC\高橋行端\Meetings\EUMETSAT気象衛星会議\2015\Presentation\fig\RDAT_H08_20150801_B05_MO_P019Q507_EB04_V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28" y="3504681"/>
            <a:ext cx="1898708" cy="108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10" name="Picture 10" descr="D:\2015-MSC\高橋行端\Meetings\EUMETSAT気象衛星会議\2015\Presentation\fig\RDAT_H08_20150801_B06_MO_P019Q507_EB04_V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83" y="4613377"/>
            <a:ext cx="1904155" cy="10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11" name="Picture 11" descr="D:\2015-MSC\高橋行端\Meetings\EUMETSAT気象衛星会議\2015\Presentation\fig\RDAT_H08_20150801_B01_MO_P019Q507_EB04_V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73" y="2356986"/>
            <a:ext cx="1883810" cy="10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12" name="Picture 12" descr="D:\2015-MSC\高橋行端\Meetings\EUMETSAT気象衛星会議\2015\Presentation\fig\RDAT_H08_20150801_B02_MO_P019Q507_EB04_V2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997" y="3484730"/>
            <a:ext cx="1883810" cy="10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813" name="Picture 13" descr="D:\2015-MSC\高橋行端\Meetings\EUMETSAT気象衛星会議\2015\Presentation\fig\RDAT_H08_20150801_B03_MO_P019Q507_EB04_V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91" y="4608283"/>
            <a:ext cx="1897542" cy="10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86118" y="3407792"/>
            <a:ext cx="3254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Time series of AHI lunar phase </a:t>
            </a:r>
            <a:r>
              <a:rPr kumimoji="1" lang="en-US" altLang="ja-JP" sz="1400" dirty="0"/>
              <a:t>angle [</a:t>
            </a:r>
            <a:r>
              <a:rPr kumimoji="1" lang="en-US" altLang="ja-JP" sz="1400" dirty="0" err="1"/>
              <a:t>deg</a:t>
            </a:r>
            <a:r>
              <a:rPr kumimoji="1" lang="en-US" altLang="ja-JP" sz="1400" dirty="0"/>
              <a:t>]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71329" y="2331864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B01 (0.47</a:t>
            </a:r>
            <a:r>
              <a:rPr kumimoji="1" lang="el-GR" altLang="ja-JP" sz="1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79665" y="3464247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B02 (0.51</a:t>
            </a:r>
            <a:r>
              <a:rPr kumimoji="1" lang="el-GR" altLang="ja-JP" sz="1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5473" y="4587800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B03 (0.64</a:t>
            </a:r>
            <a:r>
              <a:rPr kumimoji="1" lang="el-GR" altLang="ja-JP" sz="1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91114" y="2331864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B04 (0.86</a:t>
            </a:r>
            <a:r>
              <a:rPr kumimoji="1" lang="el-GR" altLang="ja-JP" sz="1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85781" y="3474467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B05 (1.6</a:t>
            </a:r>
            <a:r>
              <a:rPr kumimoji="1" lang="el-GR" altLang="ja-JP" sz="1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70923" y="4572942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B06 (2.3</a:t>
            </a:r>
            <a:r>
              <a:rPr kumimoji="1" lang="el-GR" altLang="ja-JP" sz="1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25256" y="2022748"/>
            <a:ext cx="377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2015-08-01T03:03:26Z </a:t>
            </a:r>
            <a:r>
              <a:rPr lang="en-US" altLang="ja-JP" sz="1400" dirty="0" smtClean="0"/>
              <a:t>(phase angle: 10.5deg)</a:t>
            </a:r>
            <a:endParaRPr lang="ja-JP" altLang="en-US" sz="1400" dirty="0"/>
          </a:p>
        </p:txBody>
      </p:sp>
      <p:sp>
        <p:nvSpPr>
          <p:cNvPr id="4" name="正方形/長方形 3"/>
          <p:cNvSpPr/>
          <p:nvPr/>
        </p:nvSpPr>
        <p:spPr>
          <a:xfrm rot="16200000">
            <a:off x="38926" y="3672319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200" dirty="0" smtClean="0"/>
              <a:t> </a:t>
            </a:r>
            <a:r>
              <a:rPr kumimoji="1" lang="en-US" altLang="ja-JP" sz="1200" dirty="0"/>
              <a:t>[</a:t>
            </a:r>
            <a:r>
              <a:rPr kumimoji="1" lang="en-US" altLang="ja-JP" sz="1200" dirty="0" err="1"/>
              <a:t>deg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4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0712" y="188640"/>
            <a:ext cx="7366592" cy="758952"/>
          </a:xfrm>
        </p:spPr>
        <p:txBody>
          <a:bodyPr>
            <a:normAutofit/>
          </a:bodyPr>
          <a:lstStyle/>
          <a:p>
            <a:r>
              <a:rPr kumimoji="1" lang="en-US" altLang="ja-JP" sz="2800" b="1" dirty="0" smtClean="0"/>
              <a:t>AHI Lunar Calibration – Preliminary Results</a:t>
            </a:r>
            <a:endParaRPr kumimoji="1" lang="ja-JP" altLang="en-US" sz="2800" b="1" dirty="0"/>
          </a:p>
        </p:txBody>
      </p:sp>
      <p:pic>
        <p:nvPicPr>
          <p:cNvPr id="17" name="Picture 33" descr="GIRO_results_MSG1_NIR0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2684202"/>
            <a:ext cx="4248472" cy="1408625"/>
          </a:xfrm>
          <a:prstGeom prst="rect">
            <a:avLst/>
          </a:prstGeom>
        </p:spPr>
      </p:pic>
      <p:sp>
        <p:nvSpPr>
          <p:cNvPr id="18" name="TextBox 34"/>
          <p:cNvSpPr txBox="1"/>
          <p:nvPr/>
        </p:nvSpPr>
        <p:spPr>
          <a:xfrm>
            <a:off x="5057768" y="2132856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MSG1/SEVIRI NIR1.6 result</a:t>
            </a:r>
          </a:p>
          <a:p>
            <a:pPr algn="ctr"/>
            <a:r>
              <a:rPr lang="en-US" sz="1100" dirty="0" smtClean="0"/>
              <a:t>by B. </a:t>
            </a:r>
            <a:r>
              <a:rPr lang="en-US" sz="1100" dirty="0" err="1" smtClean="0"/>
              <a:t>Viticchie</a:t>
            </a:r>
            <a:r>
              <a:rPr lang="en-US" sz="1100" dirty="0" smtClean="0"/>
              <a:t> at the Lunar calibration Workshop in Dec. 2014</a:t>
            </a:r>
            <a:endParaRPr lang="en-GB" sz="1100" dirty="0"/>
          </a:p>
        </p:txBody>
      </p:sp>
      <p:pic>
        <p:nvPicPr>
          <p:cNvPr id="336900" name="Picture 4" descr="D:\Work\GeoLeoVNIR\Lunar\GIRO\Rplo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t="11769" r="13110" b="9391"/>
          <a:stretch/>
        </p:blipFill>
        <p:spPr bwMode="auto">
          <a:xfrm>
            <a:off x="447317" y="2657137"/>
            <a:ext cx="4103167" cy="165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34"/>
          <p:cNvSpPr txBox="1"/>
          <p:nvPr/>
        </p:nvSpPr>
        <p:spPr>
          <a:xfrm>
            <a:off x="702181" y="2141549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Himawari-8/AHI Band05 (1.6</a:t>
            </a:r>
            <a:r>
              <a:rPr lang="el-GR" sz="1600" dirty="0" smtClean="0"/>
              <a:t>μ</a:t>
            </a:r>
            <a:r>
              <a:rPr lang="en-US" sz="1600" dirty="0" smtClean="0"/>
              <a:t>m)</a:t>
            </a:r>
          </a:p>
          <a:p>
            <a:pPr algn="ctr"/>
            <a:r>
              <a:rPr lang="en-US" sz="1400" dirty="0" smtClean="0"/>
              <a:t>8 June to 3 September 2015</a:t>
            </a:r>
            <a:endParaRPr lang="en-GB" sz="1400" dirty="0"/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159897" y="305908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1400" i="1" dirty="0" smtClean="0"/>
              <a:t>Δ</a:t>
            </a:r>
            <a:r>
              <a:rPr kumimoji="1" lang="en-US" altLang="ja-JP" sz="1400" i="1" dirty="0" err="1" smtClean="0"/>
              <a:t>Irr</a:t>
            </a:r>
            <a:r>
              <a:rPr kumimoji="1" lang="en-US" altLang="ja-JP" sz="1400" dirty="0" smtClean="0"/>
              <a:t> (%)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32793" y="6182055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Phase angle (</a:t>
            </a:r>
            <a:r>
              <a:rPr kumimoji="1" lang="en-US" altLang="ja-JP" sz="1400" dirty="0" err="1" smtClean="0"/>
              <a:t>deg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1560" y="908720"/>
            <a:ext cx="6678047" cy="1163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kumimoji="1" lang="en-US" altLang="ja-JP" sz="2000" dirty="0" smtClean="0"/>
              <a:t>Phase angle dependence</a:t>
            </a:r>
          </a:p>
          <a:p>
            <a:pPr marL="55880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Similar results with other instruments (e.g. MSG/SEVIRI NIR1.6)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kumimoji="1" lang="en-US" altLang="ja-JP" sz="2000" dirty="0" smtClean="0"/>
              <a:t>Need to be investigated further</a:t>
            </a:r>
            <a:endParaRPr kumimoji="1"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6" name="Rectangle 23"/>
          <p:cNvSpPr/>
          <p:nvPr/>
        </p:nvSpPr>
        <p:spPr>
          <a:xfrm>
            <a:off x="5598042" y="5271591"/>
            <a:ext cx="257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latin typeface="Calibri" pitchFamily="34" charset="0"/>
                <a:cs typeface="Calibri" pitchFamily="34" charset="0"/>
              </a:rPr>
              <a:t>Difference of lunar irradiance between the observation and GIRO [%]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08" y="4547691"/>
            <a:ext cx="2257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okuyama\12_GSICS\20160229_年次会合\発表\参考\CalVal\2015May25toJun08\scat_HIMAWARI8+AHI_Band05_phase_ang_delta_ir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4" t="10444" r="34798" b="8007"/>
          <a:stretch/>
        </p:blipFill>
        <p:spPr bwMode="auto">
          <a:xfrm>
            <a:off x="258814" y="4544908"/>
            <a:ext cx="4349682" cy="16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4"/>
          <p:cNvSpPr txBox="1"/>
          <p:nvPr/>
        </p:nvSpPr>
        <p:spPr>
          <a:xfrm>
            <a:off x="702181" y="428423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25 May to 8 June 2015</a:t>
            </a:r>
            <a:endParaRPr lang="en-GB" sz="1400" dirty="0"/>
          </a:p>
        </p:txBody>
      </p:sp>
      <p:sp>
        <p:nvSpPr>
          <p:cNvPr id="20" name="TextBox 34"/>
          <p:cNvSpPr txBox="1"/>
          <p:nvPr/>
        </p:nvSpPr>
        <p:spPr>
          <a:xfrm>
            <a:off x="698127" y="4592007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Operated under different calibration coefficients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892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Phase angle vs </a:t>
            </a:r>
            <a:r>
              <a:rPr lang="el-GR" altLang="ja-JP" i="1" dirty="0"/>
              <a:t>Δ</a:t>
            </a:r>
            <a:r>
              <a:rPr lang="en-US" altLang="ja-JP" i="1" dirty="0" err="1" smtClean="0"/>
              <a:t>Irr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4723-5B05-4F9E-A335-75E6FE97E445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050" name="Picture 2" descr="D:\okuyama\12_GSICS\20160229_年次会合\発表\参考\CalVal\2015Jun25toAug30\scat_HIMAWARI8+AHI_Band01_phase_ang_delta_ir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5" r="26302"/>
          <a:stretch/>
        </p:blipFill>
        <p:spPr bwMode="auto">
          <a:xfrm>
            <a:off x="467544" y="2780928"/>
            <a:ext cx="27241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okuyama\12_GSICS\20160229_年次会合\発表\参考\CalVal\2015Jun25toAug30\scat_HIMAWARI8+AHI_Band02_phase_ang_delta_ir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r="26301"/>
          <a:stretch/>
        </p:blipFill>
        <p:spPr bwMode="auto">
          <a:xfrm>
            <a:off x="3286200" y="2780928"/>
            <a:ext cx="27241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okuyama\12_GSICS\20160229_年次会合\発表\参考\CalVal\2015Jun25toAug30\scat_HIMAWARI8+AHI_Band03_phase_ang_delta_ir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r="26301"/>
          <a:stretch/>
        </p:blipFill>
        <p:spPr bwMode="auto">
          <a:xfrm>
            <a:off x="6104856" y="2780928"/>
            <a:ext cx="27241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okuyama\12_GSICS\20160229_年次会合\発表\参考\CalVal\2015Jun25toAug30\scat_HIMAWARI8+AHI_Band04_phase_ang_delta_ir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r="26301"/>
          <a:stretch/>
        </p:blipFill>
        <p:spPr bwMode="auto">
          <a:xfrm>
            <a:off x="467544" y="4575594"/>
            <a:ext cx="27241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okuyama\12_GSICS\20160229_年次会合\発表\参考\CalVal\2015Jun25toAug30\scat_HIMAWARI8+AHI_Band05_phase_ang_delta_ir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r="26301"/>
          <a:stretch/>
        </p:blipFill>
        <p:spPr bwMode="auto">
          <a:xfrm>
            <a:off x="3286200" y="4575594"/>
            <a:ext cx="27241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okuyama\12_GSICS\20160229_年次会合\発表\参考\CalVal\2015Jun25toAug30\scat_HIMAWARI8+AHI_Band06_phase_ang_delta_irr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6" r="26301"/>
          <a:stretch/>
        </p:blipFill>
        <p:spPr bwMode="auto">
          <a:xfrm>
            <a:off x="6104856" y="4575594"/>
            <a:ext cx="27241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3491880" y="4797152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317948" y="4797152"/>
            <a:ext cx="0" cy="12241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683568" y="4797152"/>
            <a:ext cx="0" cy="1224136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3501405" y="2996952"/>
            <a:ext cx="0" cy="1224136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324298" y="2996952"/>
            <a:ext cx="0" cy="1224136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83568" y="2996952"/>
            <a:ext cx="0" cy="1224136"/>
          </a:xfrm>
          <a:prstGeom prst="straightConnector1">
            <a:avLst/>
          </a:prstGeom>
          <a:ln w="63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83568" y="292494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~ 3%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91880" y="292494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~ 4%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17948" y="292494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~ 4%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3568" y="575474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~ 3%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91880" y="575474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~ 10%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17948" y="575474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~ 15%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1560" y="1124744"/>
            <a:ext cx="720080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kumimoji="1" lang="en-US" altLang="ja-JP" sz="2000" dirty="0" smtClean="0"/>
              <a:t>Phase angle dependency depends on band.</a:t>
            </a:r>
          </a:p>
          <a:p>
            <a:pPr marL="55880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It looks significant in longer wavelength.</a:t>
            </a:r>
          </a:p>
          <a:p>
            <a:pPr marL="55880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The variation might be caused by coherent noise on images.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kumimoji="1" lang="en-US" altLang="ja-JP" sz="2000" dirty="0" smtClean="0"/>
              <a:t>Need to be investigated further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51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Work\GeoLeoVNIR\Lunar\GIRO\fig\HIMAWARI8+AHI_Band02_moon_pix_nu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r="10919" b="4154"/>
          <a:stretch/>
        </p:blipFill>
        <p:spPr bwMode="auto">
          <a:xfrm>
            <a:off x="446524" y="3740104"/>
            <a:ext cx="4168746" cy="219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Work\GeoLeoVNIR\Lunar\GIRO\fig\HIMAWARI8+AHI_Band02_delta_ir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7" b="4062"/>
          <a:stretch/>
        </p:blipFill>
        <p:spPr bwMode="auto">
          <a:xfrm>
            <a:off x="4621250" y="1340768"/>
            <a:ext cx="4178202" cy="22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74" name="Picture 2" descr="D:\Work\GeoLeoVNIR\Lunar\GIRO\fig\HIMAWARI8+AHI_Band02_dc_obs_offse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 r="11092" b="4542"/>
          <a:stretch/>
        </p:blipFill>
        <p:spPr bwMode="auto">
          <a:xfrm>
            <a:off x="4622988" y="3782144"/>
            <a:ext cx="4160680" cy="21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301752" y="251971"/>
            <a:ext cx="4038533" cy="872773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400" b="1" dirty="0" smtClean="0">
                <a:solidFill>
                  <a:schemeClr val="tx1"/>
                </a:solidFill>
              </a:rPr>
              <a:t>AHI Lunar Calibration Preliminary Results – Case Study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svkva.naps.kishou.go.jp/%7Emsysen07/monit/lunar/Day/2015/20150503/AhiMoonPosSchedule_2015050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12906" r="32267" b="17059"/>
          <a:stretch/>
        </p:blipFill>
        <p:spPr bwMode="auto">
          <a:xfrm>
            <a:off x="2502053" y="1550973"/>
            <a:ext cx="2010011" cy="19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660620" y="3224066"/>
            <a:ext cx="251584" cy="151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082550" y="3231270"/>
            <a:ext cx="251584" cy="151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51180" y="1504849"/>
            <a:ext cx="7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CCFF99"/>
                </a:solidFill>
              </a:rPr>
              <a:t>AHI </a:t>
            </a:r>
            <a:r>
              <a:rPr kumimoji="1" lang="en-US" altLang="ja-JP" sz="1400" dirty="0" err="1" smtClean="0">
                <a:solidFill>
                  <a:srgbClr val="CCFF99"/>
                </a:solidFill>
              </a:rPr>
              <a:t>FoR</a:t>
            </a:r>
            <a:endParaRPr kumimoji="1" lang="ja-JP" altLang="en-US" sz="1400" dirty="0">
              <a:solidFill>
                <a:srgbClr val="CCFF99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06712" y="1947655"/>
            <a:ext cx="972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Earth edge</a:t>
            </a:r>
            <a:endParaRPr kumimoji="1" lang="ja-JP" alt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4930" y="2912735"/>
            <a:ext cx="1644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FF00"/>
                </a:solidFill>
              </a:rPr>
              <a:t>Lunar observations 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21885" y="3234872"/>
            <a:ext cx="1170346" cy="791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2873960" y="3260094"/>
            <a:ext cx="1170346" cy="0"/>
          </a:xfrm>
          <a:prstGeom prst="line">
            <a:avLst/>
          </a:prstGeom>
          <a:ln w="47625">
            <a:solidFill>
              <a:srgbClr val="FFFF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51520" y="1526616"/>
            <a:ext cx="2182016" cy="1600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dirty="0" smtClean="0"/>
              <a:t>29 August 2015</a:t>
            </a:r>
          </a:p>
          <a:p>
            <a:pPr marL="273050" indent="-1889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Phase angle: from </a:t>
            </a:r>
            <a:r>
              <a:rPr kumimoji="1" lang="en-US" altLang="ja-JP" u="sng" dirty="0" smtClean="0"/>
              <a:t>-11.5 to -9.0 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deg</a:t>
            </a:r>
            <a:r>
              <a:rPr kumimoji="1" lang="en-US" altLang="ja-JP" dirty="0" smtClean="0"/>
              <a:t>]</a:t>
            </a:r>
          </a:p>
          <a:p>
            <a:pPr marL="273050" indent="-1889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100 observation / ~90 minutes</a:t>
            </a:r>
            <a:endParaRPr kumimoji="1" lang="ja-JP" altLang="en-US" dirty="0"/>
          </a:p>
        </p:txBody>
      </p:sp>
      <p:sp>
        <p:nvSpPr>
          <p:cNvPr id="19" name="Rectangle 23"/>
          <p:cNvSpPr/>
          <p:nvPr/>
        </p:nvSpPr>
        <p:spPr>
          <a:xfrm>
            <a:off x="6102098" y="846829"/>
            <a:ext cx="257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latin typeface="Calibri" pitchFamily="34" charset="0"/>
                <a:cs typeface="Calibri" pitchFamily="34" charset="0"/>
              </a:rPr>
              <a:t>Difference of lunar irradiance between the observation and GIRO [%]</a:t>
            </a:r>
            <a:endParaRPr lang="en-GB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28184" y="5353471"/>
            <a:ext cx="247240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Averaged deep space counts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03256" y="5344593"/>
            <a:ext cx="224432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Number of the Moon pixels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72528" y="2977207"/>
            <a:ext cx="83845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l-GR" altLang="ja-JP" sz="1400" i="1" dirty="0" smtClean="0"/>
              <a:t>Δ</a:t>
            </a:r>
            <a:r>
              <a:rPr kumimoji="1" lang="en-US" altLang="ja-JP" sz="1400" i="1" dirty="0" err="1" smtClean="0"/>
              <a:t>Irr</a:t>
            </a:r>
            <a:r>
              <a:rPr kumimoji="1" lang="en-US" altLang="ja-JP" sz="1400" i="1" dirty="0" smtClean="0"/>
              <a:t> (%)</a:t>
            </a:r>
            <a:endParaRPr kumimoji="1" lang="ja-JP" altLang="en-US" sz="1400" i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88534" y="128940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~0.6%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3178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257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051720" y="6093296"/>
            <a:ext cx="6672361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kumimoji="1" lang="en-US" altLang="ja-JP" sz="1600" u="sng" dirty="0" smtClean="0"/>
              <a:t>Deep space count depends on a distance from the Earth.</a:t>
            </a: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4958956" y="1658737"/>
            <a:ext cx="0" cy="165544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615235" y="3636473"/>
            <a:ext cx="118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~0.3 count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4965966" y="4005805"/>
            <a:ext cx="0" cy="165544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5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Summary and Future Plan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683568" y="1387376"/>
            <a:ext cx="75608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20000"/>
              </a:lnSpc>
              <a:buFont typeface="Wingdings" pitchFamily="2" charset="2"/>
              <a:buChar char="q"/>
            </a:pPr>
            <a:r>
              <a:rPr lang="en-GB" sz="2000" dirty="0" smtClean="0"/>
              <a:t>Lunar observation by AHI</a:t>
            </a:r>
            <a:endParaRPr lang="en-GB" dirty="0" smtClean="0"/>
          </a:p>
          <a:p>
            <a:pPr marL="630238" lvl="1" indent="-2730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altLang="ja-JP" sz="1600" dirty="0" smtClean="0"/>
              <a:t>AHI observed more </a:t>
            </a:r>
            <a:r>
              <a:rPr lang="en-US" altLang="ja-JP" sz="1600" dirty="0"/>
              <a:t>than 5000 images </a:t>
            </a:r>
            <a:r>
              <a:rPr lang="en-US" altLang="ja-JP" sz="1600" dirty="0" smtClean="0"/>
              <a:t>in </a:t>
            </a:r>
            <a:r>
              <a:rPr lang="en-US" altLang="ja-JP" sz="1600" dirty="0"/>
              <a:t>a half year.</a:t>
            </a:r>
          </a:p>
          <a:p>
            <a:pPr marL="630238" lvl="1" indent="-2730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altLang="ja-JP" sz="1600" dirty="0" smtClean="0"/>
              <a:t>The AHI’s </a:t>
            </a:r>
            <a:r>
              <a:rPr lang="en-US" altLang="ja-JP" sz="1600" dirty="0"/>
              <a:t>frequent observation function helps to investigate characteristics of GIRO </a:t>
            </a:r>
            <a:r>
              <a:rPr lang="en-US" altLang="ja-JP" sz="1600" dirty="0" smtClean="0"/>
              <a:t>output.</a:t>
            </a:r>
          </a:p>
          <a:p>
            <a:pPr marL="630238" lvl="1" indent="-2730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endParaRPr lang="en-US" altLang="ja-JP" sz="1100" dirty="0" smtClean="0"/>
          </a:p>
          <a:p>
            <a:pPr marL="185738" indent="-285750">
              <a:lnSpc>
                <a:spcPct val="120000"/>
              </a:lnSpc>
              <a:buFont typeface="Wingdings" panose="05000000000000000000" pitchFamily="2" charset="2"/>
              <a:buChar char=""/>
              <a:tabLst>
                <a:tab pos="630238" algn="l"/>
              </a:tabLst>
            </a:pPr>
            <a:r>
              <a:rPr lang="en-GB" altLang="ja-JP" sz="2000" dirty="0" smtClean="0"/>
              <a:t>Findings</a:t>
            </a:r>
            <a:endParaRPr lang="en-GB" altLang="ja-JP" sz="2000" dirty="0"/>
          </a:p>
          <a:p>
            <a:pPr marL="630238" lvl="1" indent="-2730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altLang="ja-JP" sz="1600" dirty="0" smtClean="0"/>
              <a:t>AHI NIR bands, 1.6 um and 2.3 um</a:t>
            </a:r>
            <a:r>
              <a:rPr lang="en-US" altLang="ja-JP" sz="1600" dirty="0"/>
              <a:t>, shows </a:t>
            </a:r>
            <a:r>
              <a:rPr lang="en-US" altLang="ja-JP" sz="1600" dirty="0" smtClean="0"/>
              <a:t>the angular </a:t>
            </a:r>
            <a:r>
              <a:rPr lang="en-US" altLang="ja-JP" sz="1600" dirty="0"/>
              <a:t>dependency </a:t>
            </a:r>
            <a:r>
              <a:rPr lang="en-US" altLang="ja-JP" sz="1600" dirty="0" smtClean="0"/>
              <a:t>similar </a:t>
            </a:r>
            <a:r>
              <a:rPr lang="en-US" altLang="ja-JP" sz="1600" dirty="0"/>
              <a:t>to </a:t>
            </a:r>
            <a:r>
              <a:rPr lang="en-US" altLang="ja-JP" sz="1600" dirty="0" smtClean="0"/>
              <a:t>MSG1/SEVIRI 1.6 um.</a:t>
            </a:r>
          </a:p>
          <a:p>
            <a:pPr marL="630238" lvl="1" indent="-2730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altLang="ja-JP" sz="1600" dirty="0"/>
              <a:t>Deep space count </a:t>
            </a:r>
            <a:r>
              <a:rPr lang="en-US" altLang="ja-JP" sz="1600" dirty="0" smtClean="0"/>
              <a:t>in AHI potentially </a:t>
            </a:r>
            <a:r>
              <a:rPr lang="en-US" altLang="ja-JP" sz="1600" dirty="0"/>
              <a:t>depends on distance from the earth</a:t>
            </a:r>
            <a:r>
              <a:rPr lang="en-US" altLang="ja-JP" sz="1600" dirty="0" smtClean="0"/>
              <a:t>.</a:t>
            </a:r>
          </a:p>
          <a:p>
            <a:pPr marL="357188" lvl="1">
              <a:lnSpc>
                <a:spcPct val="120000"/>
              </a:lnSpc>
              <a:tabLst>
                <a:tab pos="630238" algn="l"/>
              </a:tabLst>
            </a:pPr>
            <a:endParaRPr lang="en-US" altLang="ja-JP" sz="1100" dirty="0"/>
          </a:p>
          <a:p>
            <a:pPr marL="185738" indent="-285750">
              <a:lnSpc>
                <a:spcPct val="120000"/>
              </a:lnSpc>
              <a:buFont typeface="Wingdings" panose="05000000000000000000" pitchFamily="2" charset="2"/>
              <a:buChar char="q"/>
              <a:tabLst>
                <a:tab pos="630238" algn="l"/>
              </a:tabLst>
            </a:pPr>
            <a:r>
              <a:rPr lang="en-GB" altLang="ja-JP" sz="2000" dirty="0" smtClean="0"/>
              <a:t>Future plan</a:t>
            </a:r>
            <a:endParaRPr lang="en-GB" altLang="ja-JP" sz="2000" dirty="0"/>
          </a:p>
          <a:p>
            <a:pPr marL="642938" lvl="1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altLang="ja-JP" sz="1600" dirty="0" smtClean="0"/>
              <a:t>Processing  AHI lunar data after September </a:t>
            </a:r>
          </a:p>
          <a:p>
            <a:pPr marL="642938" lvl="1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altLang="ja-JP" sz="1600" dirty="0" smtClean="0"/>
              <a:t>Improvement of deep space data handling</a:t>
            </a:r>
          </a:p>
          <a:p>
            <a:pPr marL="642938" lvl="1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altLang="ja-JP" sz="1600" dirty="0" smtClean="0"/>
              <a:t>Inter-comparison of results with the ones by other calibration approaches such as DCC and SD observation.</a:t>
            </a:r>
          </a:p>
          <a:p>
            <a:pPr marL="642938" lvl="1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US" altLang="ja-JP" sz="1600" dirty="0" smtClean="0"/>
              <a:t>Further investigation, especially the case such as 29 August</a:t>
            </a:r>
          </a:p>
          <a:p>
            <a:pPr marL="357188" lvl="1">
              <a:lnSpc>
                <a:spcPct val="120000"/>
              </a:lnSpc>
              <a:tabLst>
                <a:tab pos="630238" algn="l"/>
              </a:tabLst>
            </a:pPr>
            <a:endParaRPr lang="en-US" altLang="ja-JP" sz="1600" dirty="0"/>
          </a:p>
          <a:p>
            <a:pPr marL="630238" lvl="1" indent="-2730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30238" algn="l"/>
              </a:tabLst>
            </a:pPr>
            <a:endParaRPr lang="en-US" altLang="ja-JP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008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6522</TotalTime>
  <Words>730</Words>
  <Application>Microsoft Office PowerPoint</Application>
  <PresentationFormat>画面に合わせる (4:3)</PresentationFormat>
  <Paragraphs>150</Paragraphs>
  <Slides>9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Application of GIRO to NIR bands</vt:lpstr>
      <vt:lpstr>Lunar calibration for AHI</vt:lpstr>
      <vt:lpstr>PowerPoint プレゼンテーション</vt:lpstr>
      <vt:lpstr>AHI Lunar Observation</vt:lpstr>
      <vt:lpstr>AHI Lunar Observation for GIRO </vt:lpstr>
      <vt:lpstr>AHI Lunar Calibration – Preliminary Results</vt:lpstr>
      <vt:lpstr>Phase angle vs ΔIrr</vt:lpstr>
      <vt:lpstr>PowerPoint プレゼンテーション</vt:lpstr>
      <vt:lpstr>Summary and Future Plan</vt:lpstr>
    </vt:vector>
  </TitlesOfParts>
  <Company>気象庁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Masaya Takahashi</dc:creator>
  <cp:lastModifiedBy>奥山</cp:lastModifiedBy>
  <cp:revision>157</cp:revision>
  <cp:lastPrinted>2016-02-04T07:29:22Z</cp:lastPrinted>
  <dcterms:created xsi:type="dcterms:W3CDTF">2016-02-01T07:10:38Z</dcterms:created>
  <dcterms:modified xsi:type="dcterms:W3CDTF">2016-03-07T02:22:38Z</dcterms:modified>
</cp:coreProperties>
</file>