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589" r:id="rId2"/>
    <p:sldId id="591" r:id="rId3"/>
    <p:sldId id="668" r:id="rId4"/>
    <p:sldId id="612" r:id="rId5"/>
    <p:sldId id="615" r:id="rId6"/>
    <p:sldId id="667" r:id="rId7"/>
    <p:sldId id="669" r:id="rId8"/>
    <p:sldId id="673" r:id="rId9"/>
    <p:sldId id="674" r:id="rId10"/>
    <p:sldId id="670" r:id="rId11"/>
    <p:sldId id="675" r:id="rId12"/>
    <p:sldId id="671" r:id="rId13"/>
    <p:sldId id="672" r:id="rId14"/>
    <p:sldId id="676" r:id="rId15"/>
    <p:sldId id="679" r:id="rId16"/>
    <p:sldId id="680" r:id="rId17"/>
    <p:sldId id="681" r:id="rId18"/>
    <p:sldId id="682" r:id="rId19"/>
    <p:sldId id="677" r:id="rId20"/>
    <p:sldId id="683" r:id="rId21"/>
    <p:sldId id="684" r:id="rId22"/>
    <p:sldId id="678" r:id="rId23"/>
    <p:sldId id="666" r:id="rId2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  <p:cmAuthor id="1" name="Sebastien Wagner" initials="RSP/Se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B333B"/>
    <a:srgbClr val="00B5E2"/>
    <a:srgbClr val="00205B"/>
    <a:srgbClr val="FE5000"/>
    <a:srgbClr val="C5B9AC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716" autoAdjust="0"/>
  </p:normalViewPr>
  <p:slideViewPr>
    <p:cSldViewPr snapToGrid="0">
      <p:cViewPr>
        <p:scale>
          <a:sx n="75" d="100"/>
          <a:sy n="75" d="100"/>
        </p:scale>
        <p:origin x="-2796" y="-894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23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3965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Research and Data Working Groups Annual Meeting – Tsukuba, March 2016 </a:t>
            </a:r>
          </a:p>
          <a:p>
            <a:pPr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8482" y="2852053"/>
            <a:ext cx="5984561" cy="152177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S. Wagner</a:t>
            </a:r>
            <a:r>
              <a:rPr lang="en-US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T. Hewison, B. </a:t>
            </a:r>
            <a:r>
              <a:rPr lang="en-GB" altLang="en-US" sz="2000" kern="0" dirty="0" err="1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Viticchi</a:t>
            </a:r>
            <a:r>
              <a:rPr lang="en-US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è</a:t>
            </a: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1413164" y="1546415"/>
            <a:ext cx="8400458" cy="1449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0" dirty="0" smtClean="0"/>
              <a:t>Status of GIRO and GLOD policy, infrastructure and study on inter-calibration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854" y="1211891"/>
            <a:ext cx="9704173" cy="5170646"/>
          </a:xfrm>
        </p:spPr>
        <p:txBody>
          <a:bodyPr>
            <a:spAutoFit/>
          </a:bodyPr>
          <a:lstStyle/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Numerical Recipes: if no agreement, then need to recode independently what is used. </a:t>
            </a:r>
            <a:r>
              <a:rPr lang="en-GB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Acceptable but add more time.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Spectra (</a:t>
            </a:r>
            <a:r>
              <a:rPr lang="en-GB" sz="2200" kern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Wehrli</a:t>
            </a:r>
            <a:r>
              <a:rPr lang="en-GB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+ Apollo): we will contact the organisations providing the information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Time line: seek for feedback from the data/code owner by end of March / beginning of April (due to necessary internal iterations at EUMETSAT)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57188" lvl="0" indent="-3175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2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WARNING: in general, licensing might be an issue if we talk about exchanging code between agencies within GSICS  discussion at GDWG</a:t>
            </a:r>
            <a:endParaRPr lang="en-GB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GIRO + GLOD: licensing and copyrights</a:t>
            </a:r>
            <a:endParaRPr lang="en-GB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Infrastructure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1948046"/>
            <a:ext cx="9704173" cy="2954655"/>
          </a:xfrm>
        </p:spPr>
        <p:txBody>
          <a:bodyPr>
            <a:spAutoFit/>
          </a:bodyPr>
          <a:lstStyle/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under Configuration Management system at EUMETSAT: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SVN repository (only internally accessible)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Tags for releases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consistent with GIRO release version to external partners</a:t>
            </a: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Internal documentation to support operational use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directly usable by GSICS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order to distribute GIRO + GLOD </a:t>
            </a: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s</a:t>
            </a: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et-up of a infrastructure required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Infrastructure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7532" y="6441168"/>
            <a:ext cx="24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See presentation 4f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0012" y="2743203"/>
            <a:ext cx="4975761" cy="3859478"/>
          </a:xfrm>
          <a:prstGeom prst="rect">
            <a:avLst/>
          </a:prstGeom>
          <a:solidFill>
            <a:srgbClr val="80EB67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17" y="4061386"/>
            <a:ext cx="4667002" cy="24622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1. Documentation: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ATBD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User manual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Input/</a:t>
            </a:r>
            <a:r>
              <a:rPr lang="en-US" sz="1400" b="0" dirty="0" err="1" smtClean="0">
                <a:solidFill>
                  <a:schemeClr val="tx1"/>
                </a:solidFill>
              </a:rPr>
              <a:t>Ouput</a:t>
            </a:r>
            <a:r>
              <a:rPr lang="en-US" sz="1400" b="0" dirty="0" smtClean="0">
                <a:solidFill>
                  <a:schemeClr val="tx1"/>
                </a:solidFill>
              </a:rPr>
              <a:t> format description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Link toward the GSICS dedicated meeting (GSICS wiki)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Results of the GIRO validation + traceability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EUMETSAT Reports + scientific papers (references)</a:t>
            </a:r>
          </a:p>
          <a:p>
            <a:pPr marL="355600" indent="-177800">
              <a:buFont typeface="Wingdings"/>
              <a:buChar char="è"/>
            </a:pP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 Others docs produced by partner on the GSICS wiki</a:t>
            </a:r>
          </a:p>
          <a:p>
            <a:pPr marL="177800" indent="-177800"/>
            <a:endParaRPr lang="en-US" sz="1400" b="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US" sz="1400" b="0" dirty="0" smtClean="0">
                <a:solidFill>
                  <a:schemeClr val="tx1"/>
                </a:solidFill>
              </a:rPr>
              <a:t>2. Tools (or on the GSICS wiki)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15" y="3655643"/>
            <a:ext cx="288570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GIRO + GLOD policy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/>
              <a:t>Concept for a dedicated service (presented to GDWG, see 5f)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516" y="2832305"/>
            <a:ext cx="466700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Front end : web page on GPRC web page for the implementing agency + external requests through Helpdesk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47652" y="2895610"/>
            <a:ext cx="4037610" cy="3006426"/>
          </a:xfrm>
          <a:prstGeom prst="rect">
            <a:avLst/>
          </a:prstGeom>
          <a:solidFill>
            <a:srgbClr val="FEDB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820" y="3523029"/>
            <a:ext cx="3887190" cy="30777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GIRO source code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 last version only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4844" y="3942620"/>
            <a:ext cx="3889166" cy="181588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1. GLOD: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1 dataset / instrument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More instruments / agency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Last valid version visible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Older versions “archived”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US" sz="1400" b="0" dirty="0" smtClean="0">
                <a:solidFill>
                  <a:schemeClr val="tx1"/>
                </a:solidFill>
              </a:rPr>
              <a:t>2. Benchmark for the validation of GIRO updates + traceability to ROLO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0780" y="2984678"/>
            <a:ext cx="3883229" cy="30777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Restricted access (password? login?)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926264" y="916386"/>
            <a:ext cx="7707085" cy="1171526"/>
            <a:chOff x="676894" y="975759"/>
            <a:chExt cx="7707085" cy="1171526"/>
          </a:xfrm>
        </p:grpSpPr>
        <p:sp>
          <p:nvSpPr>
            <p:cNvPr id="13" name="TextBox 12"/>
            <p:cNvSpPr txBox="1"/>
            <p:nvPr/>
          </p:nvSpPr>
          <p:spPr>
            <a:xfrm>
              <a:off x="676894" y="977734"/>
              <a:ext cx="4358243" cy="11695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Link to GIRO + GLOD webpage: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WMO GSICS portal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GSICS wiki (in the dedicated Lunar Cal page)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GCC web page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IVOS Cal/Val portal</a:t>
              </a:r>
              <a:endParaRPr lang="en-GB" sz="1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3563" y="975759"/>
              <a:ext cx="2640416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Visibility on the web?</a:t>
              </a:r>
            </a:p>
            <a:p>
              <a:r>
                <a:rPr lang="en-US" sz="1400" b="0" dirty="0" smtClean="0">
                  <a:solidFill>
                    <a:schemeClr val="tx1"/>
                  </a:solidFill>
                  <a:sym typeface="Wingdings" pitchFamily="2" charset="2"/>
                </a:rPr>
                <a:t> Keywords for search tools</a:t>
              </a:r>
              <a:endParaRPr lang="en-GB" sz="1400" b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1" name="Down Arrow 20"/>
          <p:cNvSpPr/>
          <p:nvPr/>
        </p:nvSpPr>
        <p:spPr bwMode="auto">
          <a:xfrm>
            <a:off x="3693226" y="2137557"/>
            <a:ext cx="356260" cy="570017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6200000">
            <a:off x="5286501" y="4043547"/>
            <a:ext cx="356260" cy="447303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15149" y="2470062"/>
            <a:ext cx="23751" cy="4120738"/>
          </a:xfrm>
          <a:prstGeom prst="line">
            <a:avLst/>
          </a:prstGeom>
          <a:solidFill>
            <a:schemeClr val="bg2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1257" y="2303812"/>
            <a:ext cx="33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(Implementing agency) GPRC web site</a:t>
            </a:r>
            <a:endParaRPr lang="en-GB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0172" y="2420586"/>
            <a:ext cx="292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GSICS data server (any server?)</a:t>
            </a:r>
            <a:endParaRPr lang="en-GB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eft-Right Arrow 30"/>
          <p:cNvSpPr/>
          <p:nvPr/>
        </p:nvSpPr>
        <p:spPr bwMode="auto">
          <a:xfrm>
            <a:off x="5391397" y="1045029"/>
            <a:ext cx="498764" cy="273132"/>
          </a:xfrm>
          <a:prstGeom prst="left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Lunar inter-calibration study</a:t>
            </a:r>
            <a:endParaRPr lang="en-GB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588" y="1002668"/>
            <a:ext cx="9448102" cy="5324535"/>
          </a:xfrm>
        </p:spPr>
        <p:txBody>
          <a:bodyPr wrap="square">
            <a:spAutoFit/>
          </a:bodyPr>
          <a:lstStyle/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Title :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Study on validation of spectral band adjustment factors using lunar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hyperspectral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measurements</a:t>
            </a:r>
          </a:p>
          <a:p>
            <a:pPr marL="177800" indent="-177800"/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Contractors = M. Krijger (Earth Space Solution), R. Snel (Armamentarium), P. van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der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Meer (Tasty Chips Electronics)</a:t>
            </a:r>
          </a:p>
          <a:p>
            <a:pPr marL="177800" indent="-177800"/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 activities:</a:t>
            </a:r>
          </a:p>
          <a:p>
            <a:pPr marL="722313" lvl="2" indent="-317500">
              <a:spcBef>
                <a:spcPct val="0"/>
              </a:spcBef>
              <a:buFont typeface="Wingdings" pitchFamily="2" charset="2"/>
              <a:buChar char="Ø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Accounting for spectral differences between instruments: derive SBAFs with the GIRO and validate them with lunar </a:t>
            </a:r>
            <a:r>
              <a:rPr lang="en-GB" sz="20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hyperspectral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measurements (using SCIAMACHY).</a:t>
            </a:r>
          </a:p>
          <a:p>
            <a:pPr marL="722313" lvl="2" indent="-317500">
              <a:spcBef>
                <a:spcPct val="0"/>
              </a:spcBef>
              <a:buFont typeface="Wingdings" pitchFamily="2" charset="2"/>
              <a:buChar char="Ø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Supporting the establishment of an absolute scale for lunar calibration: adjustment of the GIRO on an absolute using the GLOD and SCIAMACHY </a:t>
            </a:r>
          </a:p>
          <a:p>
            <a:pPr marL="722313" lvl="2" indent="-3175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Define the list of parameters to make use of GOME-2 lunar observations + methodology to derive those parameters.</a:t>
            </a:r>
          </a:p>
          <a:p>
            <a:pPr marL="722313" lvl="2" indent="-317500">
              <a:spcBef>
                <a:spcPct val="0"/>
              </a:spcBef>
              <a:buNone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marL="177800" lvl="2" indent="-177800">
              <a:spcBef>
                <a:spcPts val="0"/>
              </a:spcBef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Kicked off in December 2015  Completion by end of 2016</a:t>
            </a:r>
          </a:p>
          <a:p>
            <a:pPr marL="177800" lvl="2" indent="-177800">
              <a:spcBef>
                <a:spcPts val="0"/>
              </a:spcBef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marL="177800" lvl="2" indent="-177800">
              <a:spcBef>
                <a:spcPts val="0"/>
              </a:spcBef>
            </a:pPr>
            <a:r>
              <a:rPr lang="en-US" sz="2000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All preliminary results presented in the following slides have been prepared by M. Krijger, R. Snel and </a:t>
            </a:r>
            <a:r>
              <a:rPr lang="en-US" sz="20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P. van </a:t>
            </a:r>
            <a:r>
              <a:rPr lang="en-US" sz="2000" kern="1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der</a:t>
            </a:r>
            <a:r>
              <a:rPr lang="en-US" sz="20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Meer.</a:t>
            </a:r>
            <a:endParaRPr lang="en-GB" sz="18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68680"/>
            <a:ext cx="9271000" cy="4525963"/>
          </a:xfrm>
        </p:spPr>
        <p:txBody>
          <a:bodyPr>
            <a:normAutofit/>
          </a:bodyPr>
          <a:lstStyle/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Two approaches:</a:t>
            </a:r>
          </a:p>
          <a:p>
            <a:pPr marL="579438" lvl="2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Use the actual time and satellite positions as provides by the GLOD (Selection 1)</a:t>
            </a:r>
          </a:p>
          <a:p>
            <a:pPr marL="579438" lvl="2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Use simulated data sets (3-year period at 6-hour resolution, Selection 2)</a:t>
            </a:r>
            <a:endParaRPr lang="en-US" sz="20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SBAFs derived with the GIRO</a:t>
            </a:r>
            <a:endParaRPr lang="en-GB" sz="2400" dirty="0" smtClean="0"/>
          </a:p>
        </p:txBody>
      </p:sp>
      <p:pic>
        <p:nvPicPr>
          <p:cNvPr id="7" name="Picture 6" descr="phase_vs_time_filtered.png"/>
          <p:cNvPicPr>
            <a:picLocks noChangeAspect="1"/>
          </p:cNvPicPr>
          <p:nvPr/>
        </p:nvPicPr>
        <p:blipFill>
          <a:blip r:embed="rId2" cstate="print"/>
          <a:srcRect l="2679" t="4464" r="5804"/>
          <a:stretch>
            <a:fillRect/>
          </a:stretch>
        </p:blipFill>
        <p:spPr>
          <a:xfrm>
            <a:off x="137160" y="2457450"/>
            <a:ext cx="4686300" cy="3669038"/>
          </a:xfrm>
          <a:prstGeom prst="rect">
            <a:avLst/>
          </a:prstGeom>
        </p:spPr>
      </p:pic>
      <p:pic>
        <p:nvPicPr>
          <p:cNvPr id="8" name="Picture 7" descr="phase_vs_time_filtered.png"/>
          <p:cNvPicPr>
            <a:picLocks noChangeAspect="1"/>
          </p:cNvPicPr>
          <p:nvPr/>
        </p:nvPicPr>
        <p:blipFill>
          <a:blip r:embed="rId3" cstate="print"/>
          <a:srcRect l="3869" t="4762" r="7738"/>
          <a:stretch>
            <a:fillRect/>
          </a:stretch>
        </p:blipFill>
        <p:spPr>
          <a:xfrm>
            <a:off x="4983480" y="2468880"/>
            <a:ext cx="4526280" cy="36576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SBAFs derived with the GIRO</a:t>
            </a:r>
            <a:endParaRPr lang="en-GB" sz="2400" dirty="0" smtClean="0"/>
          </a:p>
        </p:txBody>
      </p:sp>
      <p:pic>
        <p:nvPicPr>
          <p:cNvPr id="8" name="Picture 7" descr="phase_vs_time_filtered.png"/>
          <p:cNvPicPr>
            <a:picLocks noChangeAspect="1"/>
          </p:cNvPicPr>
          <p:nvPr/>
        </p:nvPicPr>
        <p:blipFill>
          <a:blip r:embed="rId2" cstate="print"/>
          <a:srcRect l="10123" t="4109" r="1770"/>
          <a:stretch>
            <a:fillRect/>
          </a:stretch>
        </p:blipFill>
        <p:spPr>
          <a:xfrm>
            <a:off x="0" y="1562100"/>
            <a:ext cx="5156200" cy="4208789"/>
          </a:xfrm>
          <a:prstGeom prst="rect">
            <a:avLst/>
          </a:prstGeom>
        </p:spPr>
      </p:pic>
      <p:pic>
        <p:nvPicPr>
          <p:cNvPr id="9" name="Picture 8" descr="phase_vs_time_filtered.png"/>
          <p:cNvPicPr>
            <a:picLocks noChangeAspect="1"/>
          </p:cNvPicPr>
          <p:nvPr/>
        </p:nvPicPr>
        <p:blipFill>
          <a:blip r:embed="rId3" cstate="print"/>
          <a:srcRect l="11830" t="3993" r="15688"/>
          <a:stretch>
            <a:fillRect/>
          </a:stretch>
        </p:blipFill>
        <p:spPr>
          <a:xfrm>
            <a:off x="5461000" y="1549400"/>
            <a:ext cx="4241800" cy="42138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AF_lunarphase_Aqua-MODIS_1_vs_MSG2-SEVIRI_VIS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90"/>
          <a:stretch>
            <a:fillRect/>
          </a:stretch>
        </p:blipFill>
        <p:spPr>
          <a:xfrm>
            <a:off x="5410202" y="1358901"/>
            <a:ext cx="4398748" cy="356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My Documents\Work\Calibration\Moon\SBAF_GIRO\GIRO_SEVIRI_MODIS_MSG1_VIS006.png"/>
          <p:cNvPicPr>
            <a:picLocks noChangeAspect="1" noChangeArrowheads="1"/>
          </p:cNvPicPr>
          <p:nvPr/>
        </p:nvPicPr>
        <p:blipFill>
          <a:blip r:embed="rId3" cstate="print"/>
          <a:srcRect l="4874" r="3634" b="6501"/>
          <a:stretch>
            <a:fillRect/>
          </a:stretch>
        </p:blipFill>
        <p:spPr bwMode="auto">
          <a:xfrm>
            <a:off x="12702" y="1021822"/>
            <a:ext cx="5311121" cy="4337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4761" y="5910640"/>
            <a:ext cx="82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For DCCs MSG1 – MODIS Aqua Band 1:</a:t>
            </a:r>
            <a:r>
              <a:rPr lang="en-US" sz="1600" dirty="0" smtClean="0">
                <a:solidFill>
                  <a:schemeClr val="tx2"/>
                </a:solidFill>
                <a:sym typeface="Wingdings" pitchFamily="2" charset="2"/>
              </a:rPr>
              <a:t> 1.015 using NASA tool, 1.017 using data from GSICS ATBD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00" y="5346700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EUMETSAT’s results – web meeting </a:t>
            </a:r>
            <a:r>
              <a:rPr lang="en-GB" sz="1200" dirty="0" smtClean="0">
                <a:solidFill>
                  <a:srgbClr val="FF0000"/>
                </a:solidFill>
              </a:rPr>
              <a:t>2015-09-08</a:t>
            </a:r>
            <a:br>
              <a:rPr lang="en-GB" sz="1200" dirty="0" smtClean="0">
                <a:solidFill>
                  <a:srgbClr val="FF0000"/>
                </a:solidFill>
              </a:rPr>
            </a:b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SBAFs derived with the GIRO</a:t>
            </a: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195" y="1117599"/>
            <a:ext cx="3357143" cy="671429"/>
          </a:xfrm>
          <a:prstGeom prst="rect">
            <a:avLst/>
          </a:prstGeom>
          <a:noFill/>
        </p:spPr>
      </p:pic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0" y="9048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199" y="1993900"/>
            <a:ext cx="3242858" cy="742857"/>
          </a:xfrm>
          <a:prstGeom prst="rect">
            <a:avLst/>
          </a:prstGeom>
          <a:noFill/>
        </p:spPr>
      </p:pic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0" y="9525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4028" y="2959100"/>
            <a:ext cx="5028572" cy="728571"/>
          </a:xfrm>
          <a:prstGeom prst="rect">
            <a:avLst/>
          </a:prstGeom>
          <a:noFill/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9429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0" y="704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4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7999" y="6053200"/>
            <a:ext cx="4242858" cy="50000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A possible scheme for inter-calibration</a:t>
            </a:r>
            <a:endParaRPr lang="en-GB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8661" y="1237040"/>
            <a:ext cx="1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definition: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75340"/>
            <a:ext cx="460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MODIS is the truth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we re-projected in the irradiance space of the monitored instrument: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2800" y="1021140"/>
            <a:ext cx="40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Reference instrument = Aqua MODIS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angle range = [-56,54]</a:t>
            </a:r>
            <a:endParaRPr lang="en-GB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Reference wavelength, Phase</a:t>
            </a:r>
          </a:p>
          <a:p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“50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= MODIS range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Monitored wavelength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Phase</a:t>
            </a:r>
          </a:p>
          <a:p>
            <a:endParaRPr lang="en-US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727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0" y="4267200"/>
            <a:ext cx="1800000" cy="400001"/>
          </a:xfrm>
          <a:prstGeom prst="rect">
            <a:avLst/>
          </a:prstGeom>
          <a:noFill/>
        </p:spPr>
      </p:pic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0" y="7239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5964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GLOD/NASA data, we derive the mean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" y="4920040"/>
            <a:ext cx="76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MODIS is perfectly calibrated and there is no phase dependence: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56" name="Rectangle 20"/>
          <p:cNvSpPr>
            <a:spLocks noChangeArrowheads="1"/>
          </p:cNvSpPr>
          <p:nvPr/>
        </p:nvSpPr>
        <p:spPr bwMode="auto">
          <a:xfrm>
            <a:off x="0" y="7334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758" name="Rectangle 2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0" y="7334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6099" y="5397500"/>
            <a:ext cx="3871430" cy="414285"/>
            <a:chOff x="3086099" y="5397500"/>
            <a:chExt cx="3871430" cy="414285"/>
          </a:xfrm>
        </p:grpSpPr>
        <p:pic>
          <p:nvPicPr>
            <p:cNvPr id="372757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6099" y="5397500"/>
              <a:ext cx="3871430" cy="414285"/>
            </a:xfrm>
            <a:prstGeom prst="rect">
              <a:avLst/>
            </a:prstGeom>
            <a:noFill/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3111500" y="5397500"/>
              <a:ext cx="1739900" cy="1270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45961" y="6063040"/>
            <a:ext cx="1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Consequently: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9080500" y="2908300"/>
            <a:ext cx="431800" cy="4953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/>
              <a:t>A possible scheme for inter-calibration</a:t>
            </a:r>
            <a:endParaRPr lang="en-GB" sz="24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588" y="939168"/>
            <a:ext cx="9448102" cy="5632311"/>
          </a:xfrm>
        </p:spPr>
        <p:txBody>
          <a:bodyPr wrap="square">
            <a:spAutoFit/>
          </a:bodyPr>
          <a:lstStyle/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Issue: the phase dependence must be removed from the relative bias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2 solutions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8128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Remove the dependence from the GIRO  Investigations in the ROLO</a:t>
            </a:r>
          </a:p>
          <a:p>
            <a:pPr marL="8128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Correct the dependence using possible information from other satellites in a similar band (central wavelength + band width)  first order approach</a:t>
            </a:r>
          </a:p>
          <a:p>
            <a:pPr marL="461963" indent="-457200">
              <a:spcBef>
                <a:spcPct val="0"/>
              </a:spcBef>
              <a:buFont typeface="+mj-lt"/>
              <a:buAutoNum type="arabicPeriod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Need to evaluate uncertainty, including SBAF and Phase-Angle-dependence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This uncertainty used as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weight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of the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lunar method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the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blend with DCC, etc.</a:t>
            </a: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This assume that all required parameters to estimate the observed irradiance are accurately calculated (i.e. the over-sampling factor).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Advantage of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normalising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with the GIRO instead of the reference instrument irradiance = no impact of the instrument noise at low irradiance levels.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Not worked out yet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exact correction formulae (to move from a correction to a gain)</a:t>
            </a: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indent="-174625"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Feedback and suggestions from GRWG-VIS/NIR + IVOS are very welcomed </a:t>
            </a: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06487"/>
            <a:ext cx="9447213" cy="4401205"/>
          </a:xfrm>
        </p:spPr>
        <p:txBody>
          <a:bodyPr>
            <a:spAutoFit/>
          </a:bodyPr>
          <a:lstStyle/>
          <a:p>
            <a:r>
              <a:rPr lang="en-US" sz="2000" dirty="0" smtClean="0"/>
              <a:t>Top priority = unlock the situation on the license issues</a:t>
            </a:r>
          </a:p>
          <a:p>
            <a:endParaRPr lang="en-US" sz="2000" dirty="0" smtClean="0"/>
          </a:p>
          <a:p>
            <a:r>
              <a:rPr lang="en-US" sz="2000" dirty="0" smtClean="0"/>
              <a:t>Set-up the infra-structure to make the GIRO and GLOD available to the Lunar Calibration Community</a:t>
            </a:r>
          </a:p>
          <a:p>
            <a:endParaRPr lang="en-US" sz="2000" dirty="0" smtClean="0"/>
          </a:p>
          <a:p>
            <a:r>
              <a:rPr lang="en-US" sz="2000" dirty="0" smtClean="0"/>
              <a:t>Get the Lunar Calibration Community members to sign the policy</a:t>
            </a:r>
          </a:p>
          <a:p>
            <a:endParaRPr lang="en-US" sz="2000" dirty="0" smtClean="0"/>
          </a:p>
          <a:p>
            <a:r>
              <a:rPr lang="en-US" sz="2000" dirty="0" smtClean="0"/>
              <a:t>Follow-up the on-going study</a:t>
            </a:r>
          </a:p>
          <a:p>
            <a:endParaRPr lang="en-US" sz="2000" dirty="0" smtClean="0"/>
          </a:p>
          <a:p>
            <a:r>
              <a:rPr lang="en-US" sz="2000" dirty="0" smtClean="0"/>
              <a:t>Put in place an algorithm for inter-calibration using the Moon as a transfer target </a:t>
            </a:r>
            <a:r>
              <a:rPr lang="en-US" sz="2000" dirty="0" smtClean="0">
                <a:sym typeface="Wingdings" pitchFamily="2" charset="2"/>
              </a:rPr>
              <a:t> next candidate to add to the GSICS VIS/NIR product.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Follow the various activities led by our partners and foster interactions/collaborations to keep the momentum!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Status of the GIRO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31" y="808846"/>
            <a:ext cx="4837670" cy="3693319"/>
          </a:xfrm>
        </p:spPr>
        <p:txBody>
          <a:bodyPr>
            <a:spAutoFit/>
          </a:bodyPr>
          <a:lstStyle/>
          <a:p>
            <a:pPr marL="528638" indent="-174625">
              <a:spcBef>
                <a:spcPct val="0"/>
              </a:spcBef>
              <a:buNone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Since the First Lunar Calibration Workshop in December 2014:</a:t>
            </a:r>
            <a:b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spcBef>
                <a:spcPct val="0"/>
              </a:spcBef>
              <a:buFont typeface="Arial" charset="0"/>
              <a:buChar char="•"/>
            </a:pPr>
            <a:r>
              <a:rPr lang="en-GB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Version 1.0.0 released</a:t>
            </a:r>
            <a:br>
              <a:rPr lang="en-GB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usage and GSICS Lunar Observation Dataset policy terms agreed within Lunar Calibration Community and presented at the GSICS Executive Panel</a:t>
            </a:r>
          </a:p>
          <a:p>
            <a:pPr marL="528638" indent="-174625">
              <a:spcBef>
                <a:spcPct val="0"/>
              </a:spcBef>
              <a:buFont typeface="Arial" charset="0"/>
              <a:buChar char="•"/>
            </a:pPr>
            <a:endParaRPr lang="en-US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Tighten links and interactions with CEOS WGCV IVOS, who support GSICS initiative on lunar calibration</a:t>
            </a: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007" y="908678"/>
            <a:ext cx="4806614" cy="4680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1" y="5652336"/>
            <a:ext cx="4807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Examples of Moon observations from instruments represented in Lunar Calibration Workshop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Context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Lunar Calibration: Definition of a collaborative framework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373" y="1120277"/>
            <a:ext cx="9742659" cy="5328940"/>
            <a:chOff x="65373" y="882152"/>
            <a:chExt cx="9742659" cy="5328940"/>
          </a:xfrm>
        </p:grpSpPr>
        <p:sp>
          <p:nvSpPr>
            <p:cNvPr id="7" name="TextBox 6"/>
            <p:cNvSpPr txBox="1"/>
            <p:nvPr/>
          </p:nvSpPr>
          <p:spPr>
            <a:xfrm>
              <a:off x="65373" y="2800321"/>
              <a:ext cx="1649129" cy="120032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US Geological Survey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ROLO lunar irradiance reference model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755394" y="3233030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20255" y="2797607"/>
              <a:ext cx="2296992" cy="1200329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EUMETSAT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GIRO lunar irradiance reference model (GSICS Implementation of the ROLO model)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58859" y="3075184"/>
              <a:ext cx="2125379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Publication of the enhancements to the ROLO = public domain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4422301" y="3230309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16200000">
              <a:off x="5823835" y="237033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09370" y="1611063"/>
              <a:ext cx="2296992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EUMETSAT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 Monitoring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 rot="5400000">
              <a:off x="5821119" y="411471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6654" y="4563715"/>
              <a:ext cx="2296992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GSICS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Inter-calibration products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8613" y="4487605"/>
              <a:ext cx="2446565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NASA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MODIS Aqua 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= Current GSICS reference for VNIR channels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4419580" y="4746145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6200000">
              <a:off x="5804785" y="5314820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2381" y="5749427"/>
              <a:ext cx="2446565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Monitored instruments from GSICS partners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7252493" y="3243921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61433" y="3066929"/>
              <a:ext cx="1888757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GSICS / CEOS-IVOS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Cross-comparisons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7346" y="4260805"/>
              <a:ext cx="2220686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Instruments from other space and meteorological agencies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16200000">
              <a:off x="8463621" y="3809871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5400000">
              <a:off x="658569" y="238116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07" y="882152"/>
              <a:ext cx="1645094" cy="138499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External datasets to improve the irradiance reference model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(e.g. CNES with Pleiades)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57375"/>
            <a:ext cx="6972300" cy="3419475"/>
            <a:chOff x="0" y="1857375"/>
            <a:chExt cx="6972300" cy="3419475"/>
          </a:xfrm>
        </p:grpSpPr>
        <p:sp>
          <p:nvSpPr>
            <p:cNvPr id="27" name="Oval 26"/>
            <p:cNvSpPr/>
            <p:nvPr/>
          </p:nvSpPr>
          <p:spPr bwMode="auto">
            <a:xfrm>
              <a:off x="0" y="1857375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0" y="2857500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114925" y="2781300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71700" y="4486275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06380"/>
            <a:ext cx="9447213" cy="5632311"/>
          </a:xfrm>
        </p:spPr>
        <p:txBody>
          <a:bodyPr>
            <a:spAutoFit/>
          </a:bodyPr>
          <a:lstStyle/>
          <a:p>
            <a:pPr marL="0" lvl="0" indent="1588">
              <a:spcBef>
                <a:spcPct val="0"/>
              </a:spcBef>
              <a:buNone/>
            </a:pPr>
            <a:r>
              <a:rPr lang="en-US" sz="20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1/ The operational implementation of the GIRO at EUMETSAT allowed correcting for some small issues:</a:t>
            </a:r>
            <a:endParaRPr lang="en-GB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File naming convention: name of calibration file ends with 01.nc instead 00.nc 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Compliance with GIRO version v1.0.0</a:t>
            </a: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Modified global attributes: </a:t>
            </a:r>
          </a:p>
          <a:p>
            <a:pPr marL="1019588" lvl="1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Version number now included (in the field “processing level”).</a:t>
            </a:r>
          </a:p>
          <a:p>
            <a:pPr marL="1019588" lvl="1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ROLO version corrected (now = 3.11g).</a:t>
            </a:r>
          </a:p>
          <a:p>
            <a:pPr marL="1019588" lvl="1" indent="-174625">
              <a:spcBef>
                <a:spcPct val="0"/>
              </a:spcBef>
              <a:buFont typeface="Arial" charset="0"/>
              <a:buChar char="•"/>
            </a:pP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Variable attributes: correction of some unit names 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date, central wavelength, effective wavelength, observed Moon irradiance, ROLO irradiance, ROLO wavelength, Apollo wavelength.</a:t>
            </a: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endParaRPr lang="en-GB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r>
              <a:rPr lang="en-GB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Following advice from SPICE team, replaced one SPICE Kernel (earth_000101_130520_130227.bpc, which stops on 20 May 2013) by a high precision one (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earth_latest_high_prec.bpc , which currently stops in Jan 2016).</a:t>
            </a:r>
          </a:p>
          <a:p>
            <a:pPr marL="528638" lvl="0" indent="-174625">
              <a:spcBef>
                <a:spcPct val="0"/>
              </a:spcBef>
              <a:buFont typeface="Arial" charset="0"/>
              <a:buChar char="•"/>
            </a:pP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1588">
              <a:spcBef>
                <a:spcPct val="0"/>
              </a:spcBef>
              <a:buNone/>
            </a:pPr>
            <a:r>
              <a:rPr lang="en-US" sz="2000" b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2/ Update of the GIRO version after green light for distribution</a:t>
            </a:r>
            <a:endParaRPr lang="en-GB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Using the GIRO…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13454"/>
            <a:ext cx="9447213" cy="5600002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Status of the GIRO </a:t>
            </a:r>
            <a:endParaRPr lang="en-GB" sz="2000" dirty="0" smtClean="0"/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GIRO and GLOD policy, licensing, copyrights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Infrastructure</a:t>
            </a:r>
            <a:endParaRPr lang="en-GB" sz="2000" dirty="0" smtClean="0"/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Some preliminary results on the study on SBAF validation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Towards inter-calibration 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Conclusions </a:t>
            </a:r>
          </a:p>
          <a:p>
            <a:pPr marL="742950" lvl="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6674" y="1200614"/>
            <a:ext cx="9344525" cy="4570482"/>
          </a:xfrm>
        </p:spPr>
        <p:txBody>
          <a:bodyPr wrap="square">
            <a:spAutoFit/>
          </a:bodyPr>
          <a:lstStyle/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+ GLOD policy agreed among the Lunar Calibration Community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+ GLOD policy was presented to the GSICS Executive Panel (June 2015)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Process to commit to the policy: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Legal Affair Division to provide support in re-shaping the current policy to a more standard format (similar to a license)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Process to commit to the policy still to be defined (but likely to be good old paper!)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Provided to all of us as soon as we have the green light for code distribution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GIRO + GLOD policy</a:t>
            </a:r>
            <a:endParaRPr lang="en-GB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6674" y="903837"/>
            <a:ext cx="9344525" cy="4616648"/>
          </a:xfrm>
        </p:spPr>
        <p:txBody>
          <a:bodyPr wrap="square">
            <a:spAutoFit/>
          </a:bodyPr>
          <a:lstStyle/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 agreed GLOD </a:t>
            </a: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 be available to all </a:t>
            </a: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Lunar Calibration </a:t>
            </a: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Community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Legal Affairs division investigating C</a:t>
            </a: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opyright situation</a:t>
            </a:r>
            <a:endParaRPr lang="en-US" sz="1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Distribution of the GLOD: </a:t>
            </a:r>
            <a:endParaRPr lang="en-US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 </a:t>
            </a: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letter to be prepared by EUMETSAT (to ensure homogeneity in the terms) </a:t>
            </a:r>
            <a:endParaRPr lang="en-US" sz="1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 </a:t>
            </a: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be signed by the agencies or PIs of each instrument team participating </a:t>
            </a: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the </a:t>
            </a:r>
            <a:r>
              <a:rPr lang="en-US" sz="18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project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Problem with licensing: 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Numerical Recipes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Solar Irradiance Spectrum (</a:t>
            </a:r>
            <a:r>
              <a:rPr lang="en-US" sz="1800" kern="1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Wehrli</a:t>
            </a:r>
            <a:r>
              <a:rPr lang="en-US" sz="18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Apollo spectrum</a:t>
            </a:r>
            <a:endParaRPr lang="en-US" sz="16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38163" lvl="1" indent="-174625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 Blocking point for redistribution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GIRO + GLOD: licensing and copyrights</a:t>
            </a:r>
            <a:endParaRPr lang="en-GB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4458</TotalTime>
  <Words>1519</Words>
  <Application>Microsoft Office PowerPoint</Application>
  <PresentationFormat>A4 Paper (210x297 mm)</PresentationFormat>
  <Paragraphs>229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Viewgraph Landscape Template</vt:lpstr>
      <vt:lpstr>Clip</vt:lpstr>
      <vt:lpstr>Slide 1</vt:lpstr>
      <vt:lpstr>Overview</vt:lpstr>
      <vt:lpstr>Overview</vt:lpstr>
      <vt:lpstr>Context</vt:lpstr>
      <vt:lpstr>Slide 5</vt:lpstr>
      <vt:lpstr>Using the GIRO…</vt:lpstr>
      <vt:lpstr>Overview</vt:lpstr>
      <vt:lpstr>GIRO + GLOD policy</vt:lpstr>
      <vt:lpstr>GIRO + GLOD: licensing and copyrights</vt:lpstr>
      <vt:lpstr>GIRO + GLOD: licensing and copyrights</vt:lpstr>
      <vt:lpstr>Overview</vt:lpstr>
      <vt:lpstr>Infrastructure</vt:lpstr>
      <vt:lpstr>Concept for a dedicated service (presented to GDWG, see 5f)</vt:lpstr>
      <vt:lpstr>Overview</vt:lpstr>
      <vt:lpstr>Lunar inter-calibration study</vt:lpstr>
      <vt:lpstr>SBAFs derived with the GIRO</vt:lpstr>
      <vt:lpstr>SBAFs derived with the GIRO</vt:lpstr>
      <vt:lpstr>SBAFs derived with the GIRO</vt:lpstr>
      <vt:lpstr>Overview</vt:lpstr>
      <vt:lpstr>A possible scheme for inter-calibration</vt:lpstr>
      <vt:lpstr>A possible scheme for inter-calibration</vt:lpstr>
      <vt:lpstr>Overview</vt:lpstr>
      <vt:lpstr>Conclusions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401</cp:revision>
  <cp:lastPrinted>2006-03-06T14:11:17Z</cp:lastPrinted>
  <dcterms:created xsi:type="dcterms:W3CDTF">2016-01-26T14:19:25Z</dcterms:created>
  <dcterms:modified xsi:type="dcterms:W3CDTF">2016-02-26T09:08:09Z</dcterms:modified>
</cp:coreProperties>
</file>