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59" r:id="rId3"/>
    <p:sldId id="278" r:id="rId4"/>
    <p:sldId id="264" r:id="rId5"/>
    <p:sldId id="283" r:id="rId6"/>
    <p:sldId id="266" r:id="rId7"/>
    <p:sldId id="269" r:id="rId8"/>
    <p:sldId id="270" r:id="rId9"/>
    <p:sldId id="277" r:id="rId10"/>
    <p:sldId id="376" r:id="rId11"/>
    <p:sldId id="262" r:id="rId12"/>
    <p:sldId id="271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30" r:id="rId31"/>
    <p:sldId id="334" r:id="rId32"/>
    <p:sldId id="316" r:id="rId33"/>
    <p:sldId id="367" r:id="rId34"/>
    <p:sldId id="368" r:id="rId35"/>
    <p:sldId id="369" r:id="rId36"/>
    <p:sldId id="370" r:id="rId37"/>
    <p:sldId id="372" r:id="rId38"/>
    <p:sldId id="373" r:id="rId39"/>
    <p:sldId id="312" r:id="rId40"/>
    <p:sldId id="320" r:id="rId41"/>
    <p:sldId id="322" r:id="rId42"/>
    <p:sldId id="375" r:id="rId43"/>
    <p:sldId id="324" r:id="rId44"/>
    <p:sldId id="336" r:id="rId45"/>
    <p:sldId id="35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7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1B360-6EBB-439D-AA90-7D85DB49466E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6F9AD-EF8F-4F5E-B1AE-70FED173C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0C58E-4294-4015-A671-8907ED6297CA}" type="datetimeFigureOut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597AD-E149-4E82-A8CC-23FE22817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597AD-E149-4E82-A8CC-23FE22817E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78CB8-83CF-477D-B6C5-7D1751316A39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EED-6F95-4F39-9DE4-DA20403C042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6DEED-6F95-4F39-9DE4-DA20403C042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99C23-E847-4E12-A177-69F2149D0314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8762-992F-41E0-9F2D-80CBD2CD644E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045F-2EEA-4AD1-99F2-69DC5061BE04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>
                <a:solidFill>
                  <a:srgbClr val="0070C0"/>
                </a:solidFill>
              </a:defRPr>
            </a:lvl2pPr>
            <a:lvl3pPr>
              <a:defRPr sz="1800" b="1"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999F-E01A-422A-A73E-93B1193278DA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F037-12C6-44A9-95A8-AFDAD6FF9EAE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E9B3-E8C1-4C8F-ABFA-EB73AC62B780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620B-EC6C-4D91-905B-0B8CE952451F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0A4DC-89B4-4936-8A0C-CA3859F1EFB9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A831-B22E-435B-AF38-E86B58305BCC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81A1-4400-4159-9B3F-FE10AD87917A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6E2D6-3A9A-4177-BD48-359AD65CC786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5892-F21B-492D-A5F9-91D151C739B1}" type="datetime1">
              <a:rPr lang="en-US" smtClean="0"/>
              <a:pPr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34650-0FE1-44E9-B9B8-2951AFC3BD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index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LOG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57607" y="152400"/>
            <a:ext cx="1686393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ponym" TargetMode="External"/><Relationship Id="rId3" Type="http://schemas.openxmlformats.org/officeDocument/2006/relationships/hyperlink" Target="http://en.wikipedia.org/wiki/Selenographic_coordinates" TargetMode="External"/><Relationship Id="rId7" Type="http://schemas.openxmlformats.org/officeDocument/2006/relationships/hyperlink" Target="http://en.wikipedia.org/wiki/Crater_depth" TargetMode="External"/><Relationship Id="rId12" Type="http://schemas.openxmlformats.org/officeDocument/2006/relationships/image" Target="../media/image29.jpeg"/><Relationship Id="rId2" Type="http://schemas.openxmlformats.org/officeDocument/2006/relationships/hyperlink" Target="http://en.wikipedia.org/wiki/NAS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iameter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://en.wikipedia.org/wiki/Geographic_coordinate_system" TargetMode="External"/><Relationship Id="rId10" Type="http://schemas.openxmlformats.org/officeDocument/2006/relationships/image" Target="../media/image27.png"/><Relationship Id="rId4" Type="http://schemas.openxmlformats.org/officeDocument/2006/relationships/hyperlink" Target="http://tools.wmflabs.org/geohack/geohack.php?pagename=Tycho_(crater)&amp;params=43.31_S_11.36_W_globe:Moon_type:landmark" TargetMode="External"/><Relationship Id="rId9" Type="http://schemas.openxmlformats.org/officeDocument/2006/relationships/hyperlink" Target="http://en.wikipedia.org/wiki/Tycho_Brah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Lunar Radiance Calibration</a:t>
            </a:r>
            <a:br>
              <a:rPr lang="en-US" dirty="0" smtClean="0"/>
            </a:br>
            <a:r>
              <a:rPr lang="en-US" dirty="0" smtClean="0"/>
              <a:t>ABI/AHI Solar Reflective Bands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038600"/>
            <a:ext cx="7239000" cy="1295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>
                <a:solidFill>
                  <a:schemeClr val="tx2"/>
                </a:solidFill>
              </a:rPr>
              <a:t>F. Yu, X. Shao, X. Wu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NOAA /NESDIS/STAR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Content Placeholder 3" descr="g15_mo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1143000" cy="1143000"/>
          </a:xfrm>
          <a:prstGeom prst="rect">
            <a:avLst/>
          </a:prstGeom>
        </p:spPr>
      </p:pic>
      <p:sp>
        <p:nvSpPr>
          <p:cNvPr id="6" name="Subtitle 6"/>
          <p:cNvSpPr txBox="1">
            <a:spLocks/>
          </p:cNvSpPr>
          <p:nvPr/>
        </p:nvSpPr>
        <p:spPr>
          <a:xfrm>
            <a:off x="1600200" y="5562600"/>
            <a:ext cx="5611906" cy="1057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 GSICS Annual Meeting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 Feb. – 4 March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Tsukuba, Japan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4953000"/>
            <a:ext cx="6400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2B2site_spectra_afterSmoothing_SRF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2" y="1066801"/>
            <a:ext cx="8831578" cy="57911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ABI/AHI SRFs and the mean SP Spectra at the Targets</a:t>
            </a:r>
            <a:endParaRPr lang="en-US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Characterization of Lunar Surface Targets with SELENE/SP</a:t>
            </a:r>
            <a:endParaRPr lang="en-US" dirty="0"/>
          </a:p>
        </p:txBody>
      </p:sp>
      <p:pic>
        <p:nvPicPr>
          <p:cNvPr id="4" name="Content Placeholder 3" descr="scatterplot_Radf2phase_sit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971799"/>
            <a:ext cx="6553200" cy="1917235"/>
          </a:xfrm>
        </p:spPr>
      </p:pic>
      <p:pic>
        <p:nvPicPr>
          <p:cNvPr id="7" name="Picture 6" descr="scatterplot_Radf2phase_sit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876800"/>
            <a:ext cx="6553200" cy="1963996"/>
          </a:xfrm>
          <a:prstGeom prst="rect">
            <a:avLst/>
          </a:prstGeom>
        </p:spPr>
      </p:pic>
      <p:pic>
        <p:nvPicPr>
          <p:cNvPr id="9" name="Picture 8" descr="scatterplot_Radf2phase_site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1066800"/>
            <a:ext cx="6400800" cy="19183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Characterization of Lunar Surface Targets with SELENE/SP</a:t>
            </a:r>
            <a:endParaRPr lang="en-US" dirty="0"/>
          </a:p>
        </p:txBody>
      </p:sp>
      <p:pic>
        <p:nvPicPr>
          <p:cNvPr id="5" name="Picture 4" descr="scatterplot_Radf2phase_site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066800"/>
            <a:ext cx="6629400" cy="1986834"/>
          </a:xfrm>
          <a:prstGeom prst="rect">
            <a:avLst/>
          </a:prstGeom>
        </p:spPr>
      </p:pic>
      <p:pic>
        <p:nvPicPr>
          <p:cNvPr id="9" name="Picture 8" descr="scatterplot_Radf2phase_site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894004"/>
            <a:ext cx="6553200" cy="1963996"/>
          </a:xfrm>
          <a:prstGeom prst="rect">
            <a:avLst/>
          </a:prstGeom>
        </p:spPr>
      </p:pic>
      <p:pic>
        <p:nvPicPr>
          <p:cNvPr id="10" name="Picture 9" descr="scatterplot_Radf2phase_site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452" y="3048000"/>
            <a:ext cx="6356348" cy="1905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2: Compute the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Step 1: Recover the Lunar Image</a:t>
            </a:r>
          </a:p>
          <a:p>
            <a:r>
              <a:rPr lang="en-US" sz="2800" dirty="0" smtClean="0"/>
              <a:t>Correct </a:t>
            </a:r>
            <a:r>
              <a:rPr lang="en-US" sz="2800" dirty="0"/>
              <a:t>progressive shift in east-west scan of lunar </a:t>
            </a:r>
            <a:r>
              <a:rPr lang="en-US" sz="2800" dirty="0" smtClean="0"/>
              <a:t>image</a:t>
            </a:r>
          </a:p>
          <a:p>
            <a:r>
              <a:rPr lang="en-US" sz="2800" dirty="0" smtClean="0"/>
              <a:t>Correct oversampling factor/distortion. </a:t>
            </a:r>
          </a:p>
          <a:p>
            <a:r>
              <a:rPr lang="en-US" sz="2800" dirty="0" smtClean="0"/>
              <a:t>Scaling </a:t>
            </a:r>
            <a:r>
              <a:rPr lang="en-US" sz="2800" dirty="0"/>
              <a:t>back to a </a:t>
            </a:r>
            <a:r>
              <a:rPr lang="en-US" sz="2800" dirty="0" smtClean="0"/>
              <a:t>disk.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oundary </a:t>
            </a:r>
            <a:r>
              <a:rPr lang="en-US" dirty="0"/>
              <a:t>detection </a:t>
            </a:r>
            <a:r>
              <a:rPr lang="en-US" dirty="0" smtClean="0"/>
              <a:t>of lunar disk</a:t>
            </a:r>
          </a:p>
          <a:p>
            <a:pPr lvl="1"/>
            <a:r>
              <a:rPr lang="en-US" dirty="0" smtClean="0"/>
              <a:t>Use </a:t>
            </a:r>
            <a:r>
              <a:rPr lang="en-US" altLang="zh-CN" dirty="0" smtClean="0"/>
              <a:t>smoothness of boundary to find the disk boundary</a:t>
            </a:r>
          </a:p>
          <a:p>
            <a:pPr lvl="1"/>
            <a:r>
              <a:rPr lang="en-US" altLang="zh-CN" dirty="0" smtClean="0"/>
              <a:t>Fit with e</a:t>
            </a:r>
            <a:r>
              <a:rPr lang="en-US" dirty="0" smtClean="0"/>
              <a:t>llipse </a:t>
            </a:r>
            <a:endParaRPr lang="en-US" dirty="0"/>
          </a:p>
          <a:p>
            <a:pPr lvl="1"/>
            <a:r>
              <a:rPr lang="en-US" dirty="0"/>
              <a:t>Scaling back to a disk</a:t>
            </a:r>
            <a:r>
              <a:rPr lang="en-US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4BF-7DBD-4956-877F-FF0750F975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4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5038"/>
          </a:xfrm>
        </p:spPr>
        <p:txBody>
          <a:bodyPr>
            <a:normAutofit/>
          </a:bodyPr>
          <a:lstStyle/>
          <a:p>
            <a:r>
              <a:rPr lang="en-US" dirty="0" smtClean="0"/>
              <a:t>Original lunar image</a:t>
            </a:r>
            <a:endParaRPr lang="en-US" dirty="0"/>
          </a:p>
        </p:txBody>
      </p:sp>
      <p:pic>
        <p:nvPicPr>
          <p:cNvPr id="4099" name="Picture 3" descr="C:\Users\XShao\Documents\NOAA\GOES-R\lunar_radiance\GOES12_20030414_boundary_detec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4" t="2943" r="6314" b="5911"/>
          <a:stretch/>
        </p:blipFill>
        <p:spPr bwMode="auto">
          <a:xfrm>
            <a:off x="533401" y="1600200"/>
            <a:ext cx="8153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4BF-7DBD-4956-877F-FF0750F9759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5038"/>
          </a:xfrm>
        </p:spPr>
        <p:txBody>
          <a:bodyPr/>
          <a:lstStyle/>
          <a:p>
            <a:r>
              <a:rPr lang="en-US" dirty="0" smtClean="0"/>
              <a:t>After Correcting for “saw tooth”</a:t>
            </a:r>
            <a:endParaRPr lang="en-US" dirty="0"/>
          </a:p>
        </p:txBody>
      </p:sp>
      <p:pic>
        <p:nvPicPr>
          <p:cNvPr id="4100" name="Picture 4" descr="C:\Users\XShao\Documents\NOAA\GOES-R\lunar_radiance\GOES12_20030414_fig_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68" t="2547" r="8068" b="5847"/>
          <a:stretch/>
        </p:blipFill>
        <p:spPr bwMode="auto">
          <a:xfrm>
            <a:off x="685800" y="1600200"/>
            <a:ext cx="7848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4BF-7DBD-4956-877F-FF0750F9759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XShao\Documents\NOAA\GOES-R\lunar_radiance\GOES12_20030414_fig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22" t="3304" r="15484" b="6629"/>
          <a:stretch/>
        </p:blipFill>
        <p:spPr bwMode="auto">
          <a:xfrm>
            <a:off x="2286000" y="1600199"/>
            <a:ext cx="46482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4BF-7DBD-4956-877F-FF0750F9759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correcting for over-sampling</a:t>
            </a:r>
            <a:br>
              <a:rPr lang="en-US" dirty="0" smtClean="0"/>
            </a:br>
            <a:r>
              <a:rPr lang="en-US" dirty="0" smtClean="0"/>
              <a:t>20030414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6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4BF-7DBD-4956-877F-FF0750F9759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4" descr="C:\Users\XShao\Documents\NOAA\GOES-R\lunar_radiance\GOES12_20051014_fig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23" t="2405" r="14674" b="5371"/>
          <a:stretch/>
        </p:blipFill>
        <p:spPr bwMode="auto">
          <a:xfrm>
            <a:off x="2286000" y="1524001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correcting for over-sampling</a:t>
            </a:r>
            <a:br>
              <a:rPr lang="en-US" dirty="0" smtClean="0"/>
            </a:br>
            <a:r>
              <a:rPr lang="en-US" dirty="0" smtClean="0"/>
              <a:t>20041014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6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4BF-7DBD-4956-877F-FF0750F9759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4" descr="C:\Users\XShao\Documents\NOAA\GOES-R\lunar_radiance\GOES12_20060214_fig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00" t="2764" r="15483" b="6203"/>
          <a:stretch/>
        </p:blipFill>
        <p:spPr bwMode="auto">
          <a:xfrm>
            <a:off x="2286000" y="16002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correcting for over-sampling</a:t>
            </a:r>
            <a:br>
              <a:rPr lang="en-US" dirty="0" smtClean="0"/>
            </a:br>
            <a:r>
              <a:rPr lang="en-US" dirty="0" smtClean="0"/>
              <a:t>20060214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6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4BF-7DBD-4956-877F-FF0750F9759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4" descr="C:\Users\XShao\Documents\NOAA\GOES-R\lunar_radiance\GOES12_20071121_fig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23" t="3304" r="15753" b="6449"/>
          <a:stretch/>
        </p:blipFill>
        <p:spPr bwMode="auto">
          <a:xfrm>
            <a:off x="2286000" y="1600201"/>
            <a:ext cx="4648200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correcting for over-sampling</a:t>
            </a:r>
            <a:br>
              <a:rPr lang="en-US" dirty="0" smtClean="0"/>
            </a:br>
            <a:r>
              <a:rPr lang="en-US" dirty="0" smtClean="0"/>
              <a:t>20071121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6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JMA for the AHI lunar images</a:t>
            </a:r>
          </a:p>
          <a:p>
            <a:endParaRPr lang="en-US" dirty="0" smtClean="0"/>
          </a:p>
          <a:p>
            <a:r>
              <a:rPr lang="en-US" dirty="0" smtClean="0"/>
              <a:t>AIST for the SELENE/SP L2C data</a:t>
            </a:r>
          </a:p>
          <a:p>
            <a:endParaRPr lang="en-US" dirty="0" smtClean="0"/>
          </a:p>
          <a:p>
            <a:r>
              <a:rPr lang="en-US" dirty="0" smtClean="0"/>
              <a:t>JAXA for SELENE/LALT and SELENE/SP L2B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2: Compute the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Step 2: Rotate the Lunar Image</a:t>
            </a:r>
          </a:p>
          <a:p>
            <a:r>
              <a:rPr lang="en-US" sz="2800" dirty="0" smtClean="0"/>
              <a:t>Match landmark in </a:t>
            </a:r>
            <a:r>
              <a:rPr lang="en-US" altLang="zh-CN" sz="2800" dirty="0" smtClean="0"/>
              <a:t>Longitude-r space</a:t>
            </a:r>
            <a:endParaRPr lang="en-US" sz="2800" dirty="0"/>
          </a:p>
          <a:p>
            <a:pPr lvl="1"/>
            <a:r>
              <a:rPr lang="en-US" dirty="0" smtClean="0"/>
              <a:t>Determine </a:t>
            </a:r>
            <a:r>
              <a:rPr lang="en-US" dirty="0" err="1"/>
              <a:t>selenographic</a:t>
            </a:r>
            <a:r>
              <a:rPr lang="en-US" dirty="0"/>
              <a:t> coordinates </a:t>
            </a:r>
            <a:r>
              <a:rPr lang="en-US" dirty="0" smtClean="0"/>
              <a:t>of landmark </a:t>
            </a:r>
            <a:r>
              <a:rPr lang="en-US" dirty="0"/>
              <a:t>on lunar image </a:t>
            </a:r>
            <a:r>
              <a:rPr lang="en-US" dirty="0" smtClean="0"/>
              <a:t>through cross-correlation between a template </a:t>
            </a:r>
            <a:r>
              <a:rPr lang="en-US" dirty="0"/>
              <a:t>image </a:t>
            </a:r>
            <a:r>
              <a:rPr lang="en-US" dirty="0" smtClean="0"/>
              <a:t>and the observed </a:t>
            </a:r>
            <a:r>
              <a:rPr lang="en-US" dirty="0"/>
              <a:t>lunar image. </a:t>
            </a:r>
            <a:endParaRPr lang="en-US" dirty="0" smtClean="0"/>
          </a:p>
          <a:p>
            <a:r>
              <a:rPr lang="en-US" dirty="0" smtClean="0"/>
              <a:t>Map the projected lunar image back to spherical coordinate through three consecutive rotations into </a:t>
            </a:r>
            <a:r>
              <a:rPr lang="en-US" dirty="0" err="1" smtClean="0"/>
              <a:t>selenographic</a:t>
            </a:r>
            <a:r>
              <a:rPr lang="en-US" dirty="0" smtClean="0"/>
              <a:t> coordinates.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4BF-7DBD-4956-877F-FF0750F9759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4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Controlling Point Mapping-20030414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XShao\Documents\NOAA\GOES-R\lunar_radiance\GOES12_20030414_fig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2187" y="959882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XShao\Documents\NOAA\GOES-R\lunar_radiance\GOES12_20030414_fig_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8" r="6450" b="5550"/>
          <a:stretch/>
        </p:blipFill>
        <p:spPr bwMode="auto">
          <a:xfrm>
            <a:off x="2078375" y="3681811"/>
            <a:ext cx="3851953" cy="31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XShao\Documents\NOAA\GOES-R\lunar_radiance\GOES12_20030414_fig_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33" t="15708" r="6450" b="19394"/>
          <a:stretch/>
        </p:blipFill>
        <p:spPr bwMode="auto">
          <a:xfrm>
            <a:off x="152400" y="762001"/>
            <a:ext cx="522740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84" y="19050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1748" y="350520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Longitude/180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1447800"/>
            <a:ext cx="1219200" cy="82653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67200" y="1143000"/>
            <a:ext cx="1663128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7200" y="2274332"/>
            <a:ext cx="1663128" cy="1078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0" y="5410200"/>
            <a:ext cx="230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Cross-correlation  </a:t>
            </a:r>
            <a:r>
              <a:rPr lang="en-US" altLang="zh-CN" dirty="0" smtClean="0"/>
              <a:t>map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4BF-7DBD-4956-877F-FF0750F9759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3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Transformation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Use controlling point mapping to determine relative rotation angle shift  </a:t>
                </a:r>
                <a:r>
                  <a:rPr lang="el-GR" dirty="0" smtClean="0">
                    <a:latin typeface="Calibri"/>
                  </a:rPr>
                  <a:t>δ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 in the projected disk. </a:t>
                </a:r>
              </a:p>
              <a:p>
                <a:r>
                  <a:rPr lang="en-US" dirty="0" smtClean="0"/>
                  <a:t>Given Satellite direction in </a:t>
                </a:r>
                <a:r>
                  <a:rPr lang="en-US" dirty="0" err="1" smtClean="0"/>
                  <a:t>Selenographic</a:t>
                </a:r>
                <a:r>
                  <a:rPr lang="en-US" dirty="0" smtClean="0"/>
                  <a:t> Coordinate (</a:t>
                </a:r>
                <a:r>
                  <a:rPr lang="el-GR" i="1" dirty="0" smtClean="0">
                    <a:latin typeface="Calibri"/>
                  </a:rPr>
                  <a:t>φ</a:t>
                </a:r>
                <a:r>
                  <a:rPr lang="en-US" i="1" baseline="-25000" dirty="0" smtClean="0">
                    <a:latin typeface="Calibri"/>
                  </a:rPr>
                  <a:t>s</a:t>
                </a:r>
                <a:r>
                  <a:rPr lang="en-US" i="1" dirty="0" smtClean="0">
                    <a:latin typeface="Calibri"/>
                  </a:rPr>
                  <a:t>,</a:t>
                </a:r>
                <a:r>
                  <a:rPr lang="el-GR" i="1" dirty="0" smtClean="0">
                    <a:latin typeface="Calibri"/>
                  </a:rPr>
                  <a:t>α</a:t>
                </a:r>
                <a:r>
                  <a:rPr lang="en-US" i="1" baseline="-25000" dirty="0" smtClean="0">
                    <a:latin typeface="Calibri"/>
                  </a:rPr>
                  <a:t>s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Given point on projected lunar disk (r,</a:t>
                </a:r>
                <a:r>
                  <a:rPr lang="el-GR" i="1" dirty="0"/>
                  <a:t> </a:t>
                </a:r>
                <a:r>
                  <a:rPr lang="el-GR" i="1" dirty="0" smtClean="0"/>
                  <a:t>φ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Map to </a:t>
                </a:r>
                <a:r>
                  <a:rPr lang="en-US" dirty="0" smtClean="0"/>
                  <a:t>(X, Y, Z) </a:t>
                </a:r>
                <a:r>
                  <a:rPr lang="en-US" dirty="0" smtClean="0"/>
                  <a:t>in Cartesian </a:t>
                </a:r>
                <a:r>
                  <a:rPr lang="en-US" dirty="0" err="1" smtClean="0"/>
                  <a:t>Selenographic</a:t>
                </a:r>
                <a:r>
                  <a:rPr lang="en-US" dirty="0" smtClean="0"/>
                  <a:t> Coordinate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>
                                    <a:latin typeface="Cambria Math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os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⁡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𝑟𝑐𝑜𝑠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l-GR" dirty="0"/>
                                  <m:t>δ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𝑟𝑠𝑖𝑛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l-GR" dirty="0"/>
                                  <m:t>δ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𝜑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Then </a:t>
                </a:r>
                <a:r>
                  <a:rPr lang="en-US" dirty="0"/>
                  <a:t>convert </a:t>
                </a:r>
                <a:r>
                  <a:rPr lang="en-US" dirty="0" smtClean="0"/>
                  <a:t>(</a:t>
                </a:r>
                <a:r>
                  <a:rPr lang="en-US" dirty="0"/>
                  <a:t>X, Y, Z) </a:t>
                </a:r>
                <a:r>
                  <a:rPr lang="en-US" dirty="0" smtClean="0"/>
                  <a:t>to </a:t>
                </a:r>
                <a:r>
                  <a:rPr lang="en-US" dirty="0" err="1" smtClean="0"/>
                  <a:t>selenographic</a:t>
                </a:r>
                <a:r>
                  <a:rPr lang="en-US" dirty="0" smtClean="0"/>
                  <a:t> longitude and latitude.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89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4BF-7DBD-4956-877F-FF0750F9759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3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Point: </a:t>
            </a:r>
            <a:r>
              <a:rPr lang="en-US" dirty="0" err="1" smtClean="0"/>
              <a:t>Tycho</a:t>
            </a:r>
            <a:r>
              <a:rPr lang="en-US" dirty="0" smtClean="0"/>
              <a:t> Crater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0869485"/>
              </p:ext>
            </p:extLst>
          </p:nvPr>
        </p:nvGraphicFramePr>
        <p:xfrm>
          <a:off x="4114800" y="1371600"/>
          <a:ext cx="4419600" cy="3037836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</a:tblGrid>
              <a:tr h="29921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effectLst/>
                        </a:rPr>
                        <a:t>Tycho</a:t>
                      </a:r>
                      <a:r>
                        <a:rPr lang="en-US" sz="2000" dirty="0">
                          <a:effectLst/>
                        </a:rPr>
                        <a:t> seen by Lunar Reconnaissance Orbiter. </a:t>
                      </a:r>
                      <a:r>
                        <a:rPr lang="en-US" sz="2000" dirty="0">
                          <a:effectLst/>
                          <a:hlinkClick r:id="rId2" tooltip="NASA"/>
                        </a:rPr>
                        <a:t>NASA</a:t>
                      </a:r>
                      <a:endParaRPr lang="en-US" sz="2000" dirty="0">
                        <a:effectLst/>
                      </a:endParaRPr>
                    </a:p>
                  </a:txBody>
                  <a:tcPr marL="49107" marR="49107" marT="24553" marB="24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747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  <a:hlinkClick r:id="rId3" tooltip="Selenographic coordinates"/>
                        </a:rPr>
                        <a:t>Coordinates</a:t>
                      </a:r>
                      <a:endParaRPr lang="en-US" sz="2000" dirty="0">
                        <a:effectLst/>
                      </a:endParaRPr>
                    </a:p>
                  </a:txBody>
                  <a:tcPr marL="49107" marR="49107" marT="24553" marB="24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hlinkClick r:id="rId4"/>
                        </a:rPr>
                        <a:t>43.31°S 11.36°W</a:t>
                      </a:r>
                      <a:r>
                        <a:rPr lang="en-US" sz="2000" dirty="0">
                          <a:effectLst/>
                          <a:hlinkClick r:id="rId5" tooltip="Geographic coordinate system"/>
                        </a:rPr>
                        <a:t>Coordinates</a:t>
                      </a:r>
                      <a:r>
                        <a:rPr lang="en-US" sz="2000" dirty="0">
                          <a:effectLst/>
                        </a:rPr>
                        <a:t>: </a:t>
                      </a:r>
                      <a:r>
                        <a:rPr lang="en-US" sz="2000" dirty="0">
                          <a:effectLst/>
                          <a:hlinkClick r:id="rId4"/>
                        </a:rPr>
                        <a:t>43.31°S 11.36°W</a:t>
                      </a:r>
                      <a:endParaRPr lang="en-US" sz="2000" dirty="0"/>
                    </a:p>
                  </a:txBody>
                  <a:tcPr marL="49107" marR="49107" marT="24553" marB="24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  <a:hlinkClick r:id="rId6" tooltip="Diameter"/>
                        </a:rPr>
                        <a:t>Diameter</a:t>
                      </a:r>
                      <a:endParaRPr lang="en-US" sz="2000">
                        <a:effectLst/>
                      </a:endParaRPr>
                    </a:p>
                  </a:txBody>
                  <a:tcPr marL="49107" marR="49107" marT="24553" marB="24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86 km</a:t>
                      </a:r>
                    </a:p>
                  </a:txBody>
                  <a:tcPr marL="49107" marR="49107" marT="24553" marB="24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  <a:hlinkClick r:id="rId7" tooltip="Crater depth"/>
                        </a:rPr>
                        <a:t>Depth</a:t>
                      </a:r>
                      <a:endParaRPr lang="en-US" sz="2000">
                        <a:effectLst/>
                      </a:endParaRPr>
                    </a:p>
                  </a:txBody>
                  <a:tcPr marL="49107" marR="49107" marT="24553" marB="24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4.8 km</a:t>
                      </a:r>
                    </a:p>
                  </a:txBody>
                  <a:tcPr marL="49107" marR="49107" marT="24553" marB="24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  <a:hlinkClick r:id="rId3" tooltip="Selenographic coordinates"/>
                        </a:rPr>
                        <a:t>Colongitude</a:t>
                      </a:r>
                      <a:endParaRPr lang="en-US" sz="2000">
                        <a:effectLst/>
                      </a:endParaRPr>
                    </a:p>
                  </a:txBody>
                  <a:tcPr marL="49107" marR="49107" marT="24553" marB="24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12° at sunrise</a:t>
                      </a:r>
                    </a:p>
                  </a:txBody>
                  <a:tcPr marL="49107" marR="49107" marT="24553" marB="24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427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  <a:hlinkClick r:id="rId8" tooltip="Eponym"/>
                        </a:rPr>
                        <a:t>Eponym</a:t>
                      </a:r>
                      <a:endParaRPr lang="en-US" sz="2000">
                        <a:effectLst/>
                      </a:endParaRPr>
                    </a:p>
                  </a:txBody>
                  <a:tcPr marL="49107" marR="49107" marT="24553" marB="24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hlinkClick r:id="rId9" tooltip="Tycho Brahe"/>
                        </a:rPr>
                        <a:t>Tycho</a:t>
                      </a:r>
                      <a:r>
                        <a:rPr lang="en-US" sz="2000" dirty="0">
                          <a:hlinkClick r:id="rId9" tooltip="Tycho Brahe"/>
                        </a:rPr>
                        <a:t> Brahe</a:t>
                      </a:r>
                      <a:endParaRPr lang="en-US" sz="2000" dirty="0"/>
                    </a:p>
                  </a:txBody>
                  <a:tcPr marL="49107" marR="49107" marT="24553" marB="245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Tycho crat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769" y="403860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://upload.wikimedia.org/wikipedia/commons/thumb/5/55/WMA_button2b.png/17px-WMA_button2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82938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5/55/WMA_button2b.png/17px-WMA_button2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82938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strosurf.com/cidadao/moon_obs_0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670"/>
          <a:stretch/>
        </p:blipFill>
        <p:spPr bwMode="auto">
          <a:xfrm>
            <a:off x="1076432" y="1219200"/>
            <a:ext cx="238103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4BF-7DBD-4956-877F-FF0750F9759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50292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the mapping, </a:t>
            </a:r>
            <a:r>
              <a:rPr lang="en-US" dirty="0" err="1" smtClean="0"/>
              <a:t>Tycho</a:t>
            </a:r>
            <a:r>
              <a:rPr lang="en-US" dirty="0" smtClean="0"/>
              <a:t> </a:t>
            </a:r>
            <a:r>
              <a:rPr lang="zh-CN" altLang="en-US" dirty="0"/>
              <a:t> </a:t>
            </a:r>
            <a:r>
              <a:rPr lang="en-US" altLang="zh-CN" dirty="0" err="1" smtClean="0"/>
              <a:t>Crator</a:t>
            </a:r>
            <a:r>
              <a:rPr lang="en-US" altLang="zh-CN" dirty="0" smtClean="0"/>
              <a:t> is used as the landmark to validate the lunar-location or perform fine tuning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69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Mapped in </a:t>
            </a:r>
            <a:r>
              <a:rPr lang="en-US" altLang="zh-CN" dirty="0" err="1" smtClean="0"/>
              <a:t>S</a:t>
            </a:r>
            <a:r>
              <a:rPr lang="en-US" dirty="0" err="1" smtClean="0"/>
              <a:t>elenographic</a:t>
            </a:r>
            <a:r>
              <a:rPr lang="en-US" dirty="0" smtClean="0"/>
              <a:t> Coordinates: 20030414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4BF-7DBD-4956-877F-FF0750F9759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170" name="Picture 2" descr="C:\Users\XShao\Documents\NOAA\GOES-R\lunar_radiance\GOES12_200304141448_fig_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7" r="5775"/>
          <a:stretch/>
        </p:blipFill>
        <p:spPr bwMode="auto">
          <a:xfrm>
            <a:off x="228600" y="1600200"/>
            <a:ext cx="4775429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XShao\Documents\NOAA\GOES-R\lunar_radiance\GOES12_200304141448_fig_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10" r="17775"/>
          <a:stretch/>
        </p:blipFill>
        <p:spPr bwMode="auto">
          <a:xfrm>
            <a:off x="4572000" y="1143000"/>
            <a:ext cx="45720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90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Example:20030414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685C-08FA-4496-81C6-A31575A7CE1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3" descr="C:\Users\XShao\Documents\NOAA\GOES-R\lunar_radiance\GOES12_200304141448_fig_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10" r="17775"/>
          <a:stretch/>
        </p:blipFill>
        <p:spPr bwMode="auto">
          <a:xfrm>
            <a:off x="4572000" y="1143000"/>
            <a:ext cx="457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oon-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Example:20040503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685C-08FA-4496-81C6-A31575A7CE1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" name="Picture 2" descr="Moon-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XShao\Documents\NOAA\GOES-R\lunar_radiance\GOES12_200405031510_fig_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0" r="17506"/>
          <a:stretch/>
        </p:blipFill>
        <p:spPr bwMode="auto">
          <a:xfrm>
            <a:off x="4572000" y="1143000"/>
            <a:ext cx="457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Example:20051014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685C-08FA-4496-81C6-A31575A7CE1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Picture 2" descr="Moon-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Shao\Documents\NOAA\GOES-R\lunar_radiance\GOES12_200510141513_fig_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75" r="16966"/>
          <a:stretch/>
        </p:blipFill>
        <p:spPr bwMode="auto">
          <a:xfrm>
            <a:off x="4572000" y="1143000"/>
            <a:ext cx="457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Example:20060108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685C-08FA-4496-81C6-A31575A7CE1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" name="Picture 2" descr="Moon-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XShao\Documents\NOAA\GOES-R\lunar_radiance\GOES12_200601181938_fig_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70" r="16833"/>
          <a:stretch/>
        </p:blipFill>
        <p:spPr bwMode="auto">
          <a:xfrm>
            <a:off x="4572000" y="1143000"/>
            <a:ext cx="457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Example:20060214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685C-08FA-4496-81C6-A31575A7CE1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Picture 2" descr="Moon-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XShao\Documents\NOAA\GOES-R\lunar_radiance\GOES12_200602141746_fig_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80" r="17775"/>
          <a:stretch/>
        </p:blipFill>
        <p:spPr bwMode="auto">
          <a:xfrm>
            <a:off x="4572000" y="1143000"/>
            <a:ext cx="4572000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0" dirty="0" smtClean="0"/>
              <a:t>Select Targets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dirty="0" smtClean="0"/>
              <a:t>Compute Angles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dirty="0" smtClean="0"/>
              <a:t>Determine BRDF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dirty="0" smtClean="0"/>
              <a:t>Applications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Determine BRDF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To be derived empirically from large amount of lunar images at variety of illumination and viewing geometry</a:t>
            </a:r>
          </a:p>
          <a:p>
            <a:pPr lvl="1">
              <a:buFontTx/>
              <a:buChar char="-"/>
            </a:pPr>
            <a:r>
              <a:rPr lang="en-US" dirty="0" smtClean="0"/>
              <a:t>SELENE/SP </a:t>
            </a:r>
          </a:p>
          <a:p>
            <a:pPr lvl="2">
              <a:buFontTx/>
              <a:buChar char="-"/>
            </a:pPr>
            <a:r>
              <a:rPr lang="en-US" dirty="0" smtClean="0"/>
              <a:t>Pro: hyper spectral, very high spatial resolution</a:t>
            </a:r>
          </a:p>
          <a:p>
            <a:pPr lvl="2">
              <a:buFontTx/>
              <a:buChar char="-"/>
            </a:pPr>
            <a:r>
              <a:rPr lang="en-US" dirty="0" smtClean="0"/>
              <a:t>Cons: nadir view only,  cover ABI B2-4 and AHI2-3 SRFs</a:t>
            </a:r>
          </a:p>
          <a:p>
            <a:pPr lvl="1">
              <a:buFontTx/>
              <a:buChar char="-"/>
            </a:pPr>
            <a:r>
              <a:rPr lang="en-US" dirty="0" err="1" smtClean="0"/>
              <a:t>Plaides</a:t>
            </a:r>
            <a:endParaRPr lang="en-US" dirty="0" smtClean="0"/>
          </a:p>
          <a:p>
            <a:pPr lvl="2">
              <a:buFontTx/>
              <a:buChar char="-"/>
            </a:pPr>
            <a:r>
              <a:rPr lang="en-US" dirty="0" smtClean="0"/>
              <a:t>Pro:  stable radiometric calibration , high spatial resolution</a:t>
            </a:r>
          </a:p>
          <a:p>
            <a:pPr lvl="2">
              <a:buFontTx/>
              <a:buChar char="-"/>
            </a:pPr>
            <a:r>
              <a:rPr lang="en-US" dirty="0" smtClean="0"/>
              <a:t>Cons: Different SRFs from ABI/AHI</a:t>
            </a:r>
          </a:p>
          <a:p>
            <a:pPr lvl="1">
              <a:buFontTx/>
              <a:buChar char="-"/>
            </a:pPr>
            <a:r>
              <a:rPr lang="en-US" dirty="0" smtClean="0"/>
              <a:t>H8 AHI</a:t>
            </a:r>
          </a:p>
          <a:p>
            <a:pPr lvl="2">
              <a:buFontTx/>
              <a:buChar char="-"/>
            </a:pPr>
            <a:r>
              <a:rPr lang="en-US" dirty="0" smtClean="0"/>
              <a:t>Pro:  good calibration accuracy, similar SRFs and spatial resolution</a:t>
            </a:r>
          </a:p>
          <a:p>
            <a:pPr lvl="2">
              <a:buFontTx/>
              <a:buChar char="-"/>
            </a:pPr>
            <a:r>
              <a:rPr lang="en-US" dirty="0" smtClean="0"/>
              <a:t>Cons: missing Ch1.38um for ABI, </a:t>
            </a:r>
            <a:r>
              <a:rPr lang="en-US" dirty="0" smtClean="0"/>
              <a:t>might </a:t>
            </a:r>
            <a:r>
              <a:rPr lang="en-US" dirty="0" smtClean="0"/>
              <a:t>experience some sensor degradation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Experimental </a:t>
            </a:r>
            <a:r>
              <a:rPr lang="en-US" dirty="0" smtClean="0"/>
              <a:t>study</a:t>
            </a:r>
          </a:p>
          <a:p>
            <a:pPr lvl="1"/>
            <a:r>
              <a:rPr lang="en-US" dirty="0" smtClean="0"/>
              <a:t>lunar </a:t>
            </a:r>
            <a:r>
              <a:rPr lang="en-US" dirty="0" smtClean="0"/>
              <a:t>radiance vs. irradiance for AHI RVS validation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914400" y="152400"/>
            <a:ext cx="6858000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AHI Lunar Calibration Preliminary Results – Case Study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061777" y="1918682"/>
            <a:ext cx="3926442" cy="3840607"/>
            <a:chOff x="2502053" y="1754435"/>
            <a:chExt cx="2010011" cy="1970847"/>
          </a:xfrm>
        </p:grpSpPr>
        <p:pic>
          <p:nvPicPr>
            <p:cNvPr id="6" name="Picture 2" descr="http://svkva.naps.kishou.go.jp/%7Emsysen07/monit/lunar/Day/2015/20150503/AhiMoonPosSchedule_20150503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306" t="12906" r="32267" b="17059"/>
            <a:stretch/>
          </p:blipFill>
          <p:spPr bwMode="auto">
            <a:xfrm>
              <a:off x="2502053" y="1754435"/>
              <a:ext cx="2010011" cy="1970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正方形/長方形 6"/>
            <p:cNvSpPr/>
            <p:nvPr/>
          </p:nvSpPr>
          <p:spPr>
            <a:xfrm>
              <a:off x="2660620" y="3427528"/>
              <a:ext cx="251584" cy="1512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082550" y="3434732"/>
              <a:ext cx="251584" cy="1512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607212" y="1864722"/>
              <a:ext cx="395400" cy="157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CCFF99"/>
                  </a:solidFill>
                </a:rPr>
                <a:t>AHI </a:t>
              </a:r>
              <a:r>
                <a:rPr kumimoji="1" lang="en-US" altLang="ja-JP" sz="1400" b="1" dirty="0" err="1" smtClean="0">
                  <a:solidFill>
                    <a:srgbClr val="CCFF99"/>
                  </a:solidFill>
                </a:rPr>
                <a:t>FoR</a:t>
              </a:r>
              <a:endParaRPr kumimoji="1" lang="ja-JP" altLang="en-US" sz="1400" b="1" dirty="0">
                <a:solidFill>
                  <a:srgbClr val="CCFF99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106712" y="2151117"/>
              <a:ext cx="501815" cy="1579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Earth edge</a:t>
              </a:r>
              <a:endParaRPr kumimoji="1" lang="ja-JP" alt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634930" y="3272424"/>
              <a:ext cx="1644617" cy="205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FF00"/>
                  </a:solidFill>
                </a:rPr>
                <a:t>Lunar observations </a:t>
              </a:r>
              <a:endParaRPr kumimoji="1" lang="ja-JP" alt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921885" y="3438334"/>
              <a:ext cx="1170346" cy="791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2873960" y="3463556"/>
              <a:ext cx="1170346" cy="0"/>
            </a:xfrm>
            <a:prstGeom prst="line">
              <a:avLst/>
            </a:prstGeom>
            <a:ln w="47625">
              <a:solidFill>
                <a:srgbClr val="FFFF00"/>
              </a:solidFill>
              <a:prstDash val="sys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テキスト ボックス 4"/>
          <p:cNvSpPr txBox="1"/>
          <p:nvPr/>
        </p:nvSpPr>
        <p:spPr>
          <a:xfrm>
            <a:off x="251520" y="1730078"/>
            <a:ext cx="355848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b="1" dirty="0" smtClean="0"/>
              <a:t>29 August 2015</a:t>
            </a:r>
          </a:p>
          <a:p>
            <a:pPr marL="273050" indent="-1889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b="1" dirty="0" smtClean="0"/>
              <a:t>Phase angle: from </a:t>
            </a:r>
            <a:r>
              <a:rPr kumimoji="1" lang="en-US" altLang="ja-JP" b="1" u="sng" dirty="0" smtClean="0"/>
              <a:t>-11.5 to -9.0 </a:t>
            </a:r>
            <a:r>
              <a:rPr kumimoji="1" lang="en-US" altLang="ja-JP" b="1" dirty="0" smtClean="0"/>
              <a:t>[</a:t>
            </a:r>
            <a:r>
              <a:rPr kumimoji="1" lang="en-US" altLang="ja-JP" b="1" dirty="0" err="1" smtClean="0"/>
              <a:t>deg</a:t>
            </a:r>
            <a:r>
              <a:rPr kumimoji="1" lang="en-US" altLang="ja-JP" b="1" dirty="0" smtClean="0"/>
              <a:t>]</a:t>
            </a:r>
          </a:p>
          <a:p>
            <a:pPr marL="273050" indent="-1889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b="1" dirty="0" smtClean="0"/>
              <a:t>100 observation / ~90 minutes</a:t>
            </a:r>
            <a:endParaRPr kumimoji="1" lang="ja-JP" altLang="en-US" b="1" dirty="0"/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397881" y="6019800"/>
            <a:ext cx="174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Courtesy of JMA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4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034" y="228600"/>
            <a:ext cx="6211614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Uncertainty in Irradiance Calibration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924800" cy="4800600"/>
          </a:xfrm>
        </p:spPr>
        <p:txBody>
          <a:bodyPr>
            <a:normAutofit fontScale="85000" lnSpcReduction="20000"/>
          </a:bodyPr>
          <a:lstStyle/>
          <a:p>
            <a:pPr lvl="0"/>
            <a:endParaRPr lang="en-US" i="1" dirty="0" smtClean="0">
              <a:solidFill>
                <a:srgbClr val="002060"/>
              </a:solidFill>
              <a:cs typeface="Arial" charset="0"/>
            </a:endParaRPr>
          </a:p>
          <a:p>
            <a:pPr lvl="0"/>
            <a:r>
              <a:rPr lang="en-US" b="1" i="1" dirty="0" err="1" smtClean="0">
                <a:solidFill>
                  <a:srgbClr val="663300"/>
                </a:solidFill>
              </a:rPr>
              <a:t>E</a:t>
            </a:r>
            <a:r>
              <a:rPr lang="en-US" b="1" i="1" baseline="-25000" dirty="0" err="1" smtClean="0">
                <a:solidFill>
                  <a:srgbClr val="663300"/>
                </a:solidFill>
              </a:rPr>
              <a:t>Lunar</a:t>
            </a:r>
            <a:r>
              <a:rPr lang="en-US" dirty="0" smtClean="0"/>
              <a:t>: Model uncertainty</a:t>
            </a:r>
          </a:p>
          <a:p>
            <a:pPr lvl="0"/>
            <a:endParaRPr lang="en-US" b="1" i="1" dirty="0" smtClean="0">
              <a:solidFill>
                <a:srgbClr val="0000FF"/>
              </a:solidFill>
              <a:cs typeface="Arial" charset="0"/>
            </a:endParaRPr>
          </a:p>
          <a:p>
            <a:pPr lvl="0"/>
            <a:r>
              <a:rPr lang="en-US" b="1" i="1" dirty="0" err="1" smtClean="0">
                <a:solidFill>
                  <a:srgbClr val="0000FF"/>
                </a:solidFill>
                <a:cs typeface="Arial" charset="0"/>
              </a:rPr>
              <a:t>f</a:t>
            </a:r>
            <a:r>
              <a:rPr lang="en-US" b="1" i="1" baseline="-25000" dirty="0" err="1" smtClean="0">
                <a:solidFill>
                  <a:srgbClr val="0000FF"/>
                </a:solidFill>
                <a:cs typeface="Arial" charset="0"/>
              </a:rPr>
              <a:t>i</a:t>
            </a:r>
            <a:r>
              <a:rPr lang="en-US" dirty="0" smtClean="0"/>
              <a:t>: Is over-sampling constant or known? </a:t>
            </a:r>
          </a:p>
          <a:p>
            <a:pPr lvl="1"/>
            <a:r>
              <a:rPr lang="en-US" dirty="0" smtClean="0"/>
              <a:t>Ground processing</a:t>
            </a:r>
          </a:p>
          <a:p>
            <a:pPr lvl="1"/>
            <a:r>
              <a:rPr lang="en-US" dirty="0" smtClean="0"/>
              <a:t>Instrument performance</a:t>
            </a:r>
          </a:p>
          <a:p>
            <a:pPr lvl="1">
              <a:buNone/>
            </a:pPr>
            <a:endParaRPr lang="en-US" dirty="0" smtClean="0"/>
          </a:p>
          <a:p>
            <a:pPr lvl="0"/>
            <a:r>
              <a:rPr lang="en-US" b="1" i="1" dirty="0" smtClean="0">
                <a:solidFill>
                  <a:srgbClr val="FF0000"/>
                </a:solidFill>
                <a:cs typeface="Arial" charset="0"/>
              </a:rPr>
              <a:t>C</a:t>
            </a:r>
            <a:r>
              <a:rPr lang="en-US" b="1" i="1" baseline="30000" dirty="0" smtClean="0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b="1" i="1" baseline="-25000" dirty="0" smtClean="0">
                <a:solidFill>
                  <a:srgbClr val="FF0000"/>
                </a:solidFill>
                <a:cs typeface="Arial" charset="0"/>
              </a:rPr>
              <a:t>M</a:t>
            </a:r>
            <a:r>
              <a:rPr lang="en-US" dirty="0" smtClean="0"/>
              <a:t>: Which pixel is/isn’t the Moon?</a:t>
            </a:r>
          </a:p>
          <a:p>
            <a:pPr lvl="1"/>
            <a:r>
              <a:rPr lang="en-US" dirty="0" smtClean="0"/>
              <a:t>Edge detection</a:t>
            </a:r>
          </a:p>
          <a:p>
            <a:pPr lvl="1"/>
            <a:r>
              <a:rPr lang="en-US" dirty="0" smtClean="0"/>
              <a:t>PSF</a:t>
            </a:r>
          </a:p>
          <a:p>
            <a:pPr lvl="1"/>
            <a:endParaRPr lang="en-US" dirty="0" smtClean="0"/>
          </a:p>
          <a:p>
            <a:r>
              <a:rPr lang="en-US" b="1" i="1" dirty="0" smtClean="0">
                <a:solidFill>
                  <a:srgbClr val="008000"/>
                </a:solidFill>
                <a:cs typeface="Arial" charset="0"/>
              </a:rPr>
              <a:t>C</a:t>
            </a:r>
            <a:r>
              <a:rPr lang="en-US" b="1" i="1" baseline="-25000" dirty="0" smtClean="0">
                <a:solidFill>
                  <a:srgbClr val="008000"/>
                </a:solidFill>
                <a:cs typeface="Arial" charset="0"/>
              </a:rPr>
              <a:t>S</a:t>
            </a:r>
            <a:r>
              <a:rPr lang="en-US" dirty="0" smtClean="0"/>
              <a:t>: Space count</a:t>
            </a:r>
          </a:p>
          <a:p>
            <a:pPr lvl="1"/>
            <a:r>
              <a:rPr lang="en-US" dirty="0" smtClean="0"/>
              <a:t>Out of field radiance</a:t>
            </a:r>
          </a:p>
          <a:p>
            <a:pPr lvl="1"/>
            <a:r>
              <a:rPr lang="en-US" dirty="0" smtClean="0"/>
              <a:t>1/f noise</a:t>
            </a:r>
          </a:p>
          <a:p>
            <a:pPr lvl="1"/>
            <a:endParaRPr lang="en-US" i="1" baseline="-25000" dirty="0" smtClean="0">
              <a:solidFill>
                <a:srgbClr val="FF0000"/>
              </a:solidFill>
              <a:cs typeface="Arial" charset="0"/>
            </a:endParaRPr>
          </a:p>
          <a:p>
            <a:pPr lvl="1"/>
            <a:endParaRPr lang="en-US" i="1" baseline="-25000" dirty="0" smtClean="0">
              <a:solidFill>
                <a:srgbClr val="FF0000"/>
              </a:solidFill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352799" y="1102656"/>
          <a:ext cx="3073619" cy="1457899"/>
        </p:xfrm>
        <a:graphic>
          <a:graphicData uri="http://schemas.openxmlformats.org/presentationml/2006/ole">
            <p:oleObj spid="_x0000_s1026" name="Equation" r:id="rId4" imgW="1257120" imgH="62208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685C-08FA-4496-81C6-A31575A7CE10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hi_timeseries_spacecou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7905750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Time-Series of Mean Space Count</a:t>
            </a:r>
            <a:endParaRPr lang="en-US" sz="32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hi_timeseries_moonP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714375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Time-Series of # Illuminated Lunar Pixels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Oversampling Factor</a:t>
            </a:r>
            <a:endParaRPr lang="en-US" dirty="0"/>
          </a:p>
        </p:txBody>
      </p:sp>
      <p:pic>
        <p:nvPicPr>
          <p:cNvPr id="5" name="Content Placeholder 4" descr="timeseries_oversampf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8977" y="1143000"/>
            <a:ext cx="6667500" cy="5334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792162"/>
          </a:xfrm>
        </p:spPr>
        <p:txBody>
          <a:bodyPr>
            <a:noAutofit/>
          </a:bodyPr>
          <a:lstStyle/>
          <a:p>
            <a:r>
              <a:rPr lang="en-US" dirty="0" smtClean="0"/>
              <a:t>Irradiance Measurement to GIRO Simulation Ratios</a:t>
            </a:r>
            <a:endParaRPr lang="en-US" sz="3200" b="1" dirty="0"/>
          </a:p>
        </p:txBody>
      </p:sp>
      <p:pic>
        <p:nvPicPr>
          <p:cNvPr id="8" name="Picture 7" descr="ahi_timeseries_obs2GI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6429375" cy="5715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85825" y="1600200"/>
            <a:ext cx="28575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76600" y="1295400"/>
            <a:ext cx="152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1524000"/>
            <a:ext cx="152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53200" y="1600200"/>
            <a:ext cx="236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Trending resulted from two independent methods generally follows each other very well at each band</a:t>
            </a:r>
          </a:p>
          <a:p>
            <a:pPr marL="342900" indent="-342900">
              <a:buAutoNum type="arabicPeriod"/>
            </a:pPr>
            <a:r>
              <a:rPr lang="en-US" dirty="0" smtClean="0"/>
              <a:t>Band dependent trending pattern</a:t>
            </a:r>
          </a:p>
          <a:p>
            <a:pPr marL="342900" indent="-342900">
              <a:buAutoNum type="arabicPeriod"/>
            </a:pPr>
            <a:r>
              <a:rPr lang="en-US" dirty="0" smtClean="0"/>
              <a:t>Ratio variations &lt;1% for all VNIR bands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B3 ratio trending is most consistent. Variation is within 0.4%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2400" y="12909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Most likely caused by out-of-field radiance impact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E-W Spectral Uniformity Validation with Earth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reflRatio_vs_angl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219200"/>
            <a:ext cx="6405918" cy="5334000"/>
          </a:xfrm>
          <a:prstGeom prst="rect">
            <a:avLst/>
          </a:prstGeom>
        </p:spPr>
      </p:pic>
      <p:pic>
        <p:nvPicPr>
          <p:cNvPr id="6" name="Picture 5" descr="ahi2viis_colloclocation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2201476" cy="252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6600" y="5791200"/>
            <a:ext cx="1725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Yu, F. and X. Wu, 2016, Remote Sensing, in press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Radiance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410200"/>
          </a:xfrm>
        </p:spPr>
        <p:txBody>
          <a:bodyPr>
            <a:normAutofit lnSpcReduction="10000"/>
          </a:bodyPr>
          <a:lstStyle/>
          <a:p>
            <a:pPr lvl="1"/>
            <a:endParaRPr lang="en-US" dirty="0" smtClean="0"/>
          </a:p>
          <a:p>
            <a:r>
              <a:rPr lang="en-US" dirty="0" smtClean="0"/>
              <a:t>Manual data extraction: mean radiance for a 3x3 array within the pre-defined areas</a:t>
            </a:r>
          </a:p>
          <a:p>
            <a:pPr lvl="1"/>
            <a:r>
              <a:rPr lang="en-US" dirty="0" smtClean="0"/>
              <a:t>4 sites, one bright and three dark, across the disk</a:t>
            </a:r>
          </a:p>
          <a:p>
            <a:endParaRPr lang="en-US" dirty="0" smtClean="0"/>
          </a:p>
          <a:p>
            <a:r>
              <a:rPr lang="en-US" dirty="0" smtClean="0"/>
              <a:t>The spatial uniformity images are used for this manual data extraction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purpose of this study is to test the radiance model in RVS study</a:t>
            </a:r>
          </a:p>
          <a:p>
            <a:pPr lvl="1"/>
            <a:r>
              <a:rPr lang="en-US" dirty="0" smtClean="0"/>
              <a:t>21 images, selected from every 5 consecutive time-series ones.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bi_ahi_visnir_sr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4466560"/>
            <a:ext cx="4191000" cy="23914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ABI/AHI Solar Reflective Bands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1" y="1097280"/>
          <a:ext cx="7924799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/>
                <a:gridCol w="2590800"/>
                <a:gridCol w="1798320"/>
                <a:gridCol w="2316480"/>
              </a:tblGrid>
              <a:tr h="56705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GOES-R ABI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Central Wavelength (µm)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Nominal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IGFOV (km)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Himawari-8  AHI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829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0.47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8295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0.51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</a:p>
                  </a:txBody>
                  <a:tcPr/>
                </a:tc>
              </a:tr>
              <a:tr h="328295"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0.64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B3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829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B3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0.865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B4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829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B4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1.378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8295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B5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1.61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B5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8295"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829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B6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2.25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B6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3_stdvRa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52400"/>
            <a:ext cx="7010400" cy="6155131"/>
          </a:xfrm>
        </p:spPr>
      </p:pic>
      <p:sp>
        <p:nvSpPr>
          <p:cNvPr id="14" name="TextBox 13"/>
          <p:cNvSpPr txBox="1"/>
          <p:nvPr/>
        </p:nvSpPr>
        <p:spPr>
          <a:xfrm>
            <a:off x="457200" y="6324600"/>
            <a:ext cx="756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Spatial uniformity map – standard deviation of radiance from 3x3 window array</a:t>
            </a:r>
            <a:endParaRPr lang="en-US" dirty="0"/>
          </a:p>
        </p:txBody>
      </p:sp>
      <p:grpSp>
        <p:nvGrpSpPr>
          <p:cNvPr id="2" name="Group 18"/>
          <p:cNvGrpSpPr/>
          <p:nvPr/>
        </p:nvGrpSpPr>
        <p:grpSpPr>
          <a:xfrm>
            <a:off x="2057400" y="762000"/>
            <a:ext cx="3684239" cy="4419600"/>
            <a:chOff x="2057400" y="762000"/>
            <a:chExt cx="3684239" cy="4419600"/>
          </a:xfrm>
        </p:grpSpPr>
        <p:grpSp>
          <p:nvGrpSpPr>
            <p:cNvPr id="3" name="Group 7"/>
            <p:cNvGrpSpPr/>
            <p:nvPr/>
          </p:nvGrpSpPr>
          <p:grpSpPr>
            <a:xfrm>
              <a:off x="3657600" y="1143000"/>
              <a:ext cx="1524000" cy="4038600"/>
              <a:chOff x="4800600" y="1143000"/>
              <a:chExt cx="1524000" cy="4038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715000" y="5029200"/>
                <a:ext cx="152400" cy="152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172200" y="2590800"/>
                <a:ext cx="152400" cy="152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800600" y="1143000"/>
                <a:ext cx="152400" cy="152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029200" y="2209800"/>
              <a:ext cx="7124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Site 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800" y="762000"/>
              <a:ext cx="829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Site 10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43400" y="4572000"/>
              <a:ext cx="829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Site 11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57400" y="1371600"/>
              <a:ext cx="829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Site 20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20000" y="16764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Site IDs may be different from the </a:t>
            </a:r>
            <a:r>
              <a:rPr lang="en-US" b="1" dirty="0" smtClean="0">
                <a:solidFill>
                  <a:srgbClr val="FF0000"/>
                </a:solidFill>
              </a:rPr>
              <a:t>ID order used at </a:t>
            </a:r>
            <a:r>
              <a:rPr lang="en-US" b="1" dirty="0" smtClean="0">
                <a:solidFill>
                  <a:srgbClr val="FF0000"/>
                </a:solidFill>
              </a:rPr>
              <a:t>Slide#8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9800" y="1752600"/>
            <a:ext cx="152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Geometry</a:t>
            </a:r>
            <a:endParaRPr lang="en-US" dirty="0"/>
          </a:p>
        </p:txBody>
      </p:sp>
      <p:pic>
        <p:nvPicPr>
          <p:cNvPr id="3" name="Picture 2" descr="Phase_Zenith_An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7416800" cy="5562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Time-series of Site Radiance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" name="Picture 3" descr="timeseries_site_radiance_b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62400"/>
            <a:ext cx="4632960" cy="2895600"/>
          </a:xfrm>
          <a:prstGeom prst="rect">
            <a:avLst/>
          </a:prstGeom>
        </p:spPr>
      </p:pic>
      <p:pic>
        <p:nvPicPr>
          <p:cNvPr id="5" name="Picture 4" descr="timeseries_site_radiance_b3 (3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9120" y="914400"/>
            <a:ext cx="4754880" cy="2971800"/>
          </a:xfrm>
          <a:prstGeom prst="rect">
            <a:avLst/>
          </a:prstGeom>
        </p:spPr>
      </p:pic>
      <p:pic>
        <p:nvPicPr>
          <p:cNvPr id="6" name="Picture 5" descr="timeseries_site_radiance_b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1075"/>
            <a:ext cx="4648200" cy="290512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Time-series of Normalized Site Radiance  </a:t>
            </a:r>
            <a:endParaRPr lang="en-US" sz="3200" b="1" dirty="0"/>
          </a:p>
        </p:txBody>
      </p:sp>
      <p:pic>
        <p:nvPicPr>
          <p:cNvPr id="10" name="Picture 9" descr="timeseries_site_normalRad_b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71900"/>
            <a:ext cx="4648200" cy="2905125"/>
          </a:xfrm>
          <a:prstGeom prst="rect">
            <a:avLst/>
          </a:prstGeom>
        </p:spPr>
      </p:pic>
      <p:pic>
        <p:nvPicPr>
          <p:cNvPr id="11" name="Picture 10" descr="timeseries_site_normalRad_b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3440" y="838200"/>
            <a:ext cx="4480560" cy="2800350"/>
          </a:xfrm>
          <a:prstGeom prst="rect">
            <a:avLst/>
          </a:prstGeom>
        </p:spPr>
      </p:pic>
      <p:pic>
        <p:nvPicPr>
          <p:cNvPr id="12" name="Picture 11" descr="timeseries_site_normalRad_b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2000"/>
            <a:ext cx="4632960" cy="2895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Lunar Radiance measurement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Irrelevant to oversampling factor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Irrelevant to the impact of out-of-field radiance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need to determine the lunar boundary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 be applied to image before BDS shift adjustment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Reduce the impact </a:t>
            </a:r>
            <a:r>
              <a:rPr lang="en-US" dirty="0" smtClean="0">
                <a:solidFill>
                  <a:srgbClr val="FF0000"/>
                </a:solidFill>
              </a:rPr>
              <a:t>of the uncertainty in background </a:t>
            </a:r>
            <a:r>
              <a:rPr lang="en-US" dirty="0" smtClean="0">
                <a:solidFill>
                  <a:srgbClr val="FF0000"/>
                </a:solidFill>
              </a:rPr>
              <a:t>space count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experimental study indicates that the lunar radiance calibration model can be applicable to all the ABI/AHI bands</a:t>
            </a:r>
          </a:p>
          <a:p>
            <a:endParaRPr lang="en-US" dirty="0" smtClean="0"/>
          </a:p>
          <a:p>
            <a:r>
              <a:rPr lang="en-US" dirty="0" smtClean="0"/>
              <a:t>Will re-visit the target site </a:t>
            </a:r>
            <a:r>
              <a:rPr lang="en-US" dirty="0" smtClean="0"/>
              <a:t>selection</a:t>
            </a:r>
          </a:p>
          <a:p>
            <a:r>
              <a:rPr lang="en-US" dirty="0" smtClean="0"/>
              <a:t>BRDF </a:t>
            </a:r>
            <a:r>
              <a:rPr lang="en-US" dirty="0" smtClean="0"/>
              <a:t>model is critical</a:t>
            </a:r>
          </a:p>
          <a:p>
            <a:r>
              <a:rPr lang="en-US" dirty="0" smtClean="0"/>
              <a:t>Accurate data extraction technique is also important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0" dirty="0" smtClean="0"/>
              <a:t>Select Targets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0" dirty="0" smtClean="0"/>
              <a:t>Suggestions?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dirty="0" smtClean="0"/>
              <a:t>Compute Angles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0" dirty="0" smtClean="0"/>
              <a:t>Feasible to compute from orbit parameters?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dirty="0" smtClean="0"/>
              <a:t>Determine BRDF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0" dirty="0" smtClean="0"/>
              <a:t>Suggestions?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dirty="0" smtClean="0"/>
              <a:t>Interested in collaboration?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Select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Favorable Conditions</a:t>
            </a:r>
          </a:p>
          <a:p>
            <a:r>
              <a:rPr lang="en-US" dirty="0" smtClean="0"/>
              <a:t>Spatially Uniform – for flat moon surface. No impacts of vegetation and atmosphere</a:t>
            </a:r>
          </a:p>
          <a:p>
            <a:pPr lvl="1"/>
            <a:r>
              <a:rPr lang="en-US" dirty="0" smtClean="0"/>
              <a:t>SELENE/Laser Altimeter (LALT) for lunar global topography</a:t>
            </a:r>
          </a:p>
          <a:p>
            <a:r>
              <a:rPr lang="en-US" dirty="0" smtClean="0"/>
              <a:t>Spectrally Uniform</a:t>
            </a:r>
          </a:p>
          <a:p>
            <a:pPr lvl="1"/>
            <a:r>
              <a:rPr lang="en-US" dirty="0" smtClean="0"/>
              <a:t>SELENE/SP for spectral variation</a:t>
            </a:r>
          </a:p>
          <a:p>
            <a:r>
              <a:rPr lang="en-US" dirty="0" smtClean="0"/>
              <a:t>Sufficiently Large – tolerant to INR </a:t>
            </a:r>
            <a:r>
              <a:rPr lang="en-US" dirty="0" smtClean="0"/>
              <a:t>uncertainty</a:t>
            </a:r>
          </a:p>
          <a:p>
            <a:pPr lvl="1"/>
            <a:r>
              <a:rPr lang="en-US" dirty="0" smtClean="0"/>
              <a:t>Different spatial resolutions at different </a:t>
            </a:r>
            <a:r>
              <a:rPr lang="en-US" dirty="0" smtClean="0"/>
              <a:t>bands</a:t>
            </a:r>
            <a:endParaRPr lang="en-US" dirty="0" smtClean="0"/>
          </a:p>
          <a:p>
            <a:r>
              <a:rPr lang="en-US" dirty="0" smtClean="0"/>
              <a:t>Closer </a:t>
            </a:r>
            <a:r>
              <a:rPr lang="en-US" dirty="0" smtClean="0"/>
              <a:t>to the center to minimize BRDF effect – viewing/illumination variations</a:t>
            </a:r>
          </a:p>
          <a:p>
            <a:pPr lvl="1"/>
            <a:r>
              <a:rPr lang="en-US" dirty="0" smtClean="0"/>
              <a:t>More data opportunity for model development</a:t>
            </a:r>
          </a:p>
          <a:p>
            <a:pPr lvl="1"/>
            <a:r>
              <a:rPr lang="en-US" dirty="0" smtClean="0"/>
              <a:t>If not, across the disk</a:t>
            </a:r>
          </a:p>
          <a:p>
            <a:r>
              <a:rPr lang="en-US" dirty="0" smtClean="0"/>
              <a:t>Both dark (low elevation) and bright (high elevation) sites – bright sites to increase SNR</a:t>
            </a:r>
          </a:p>
          <a:p>
            <a:r>
              <a:rPr lang="en-US" dirty="0" smtClean="0"/>
              <a:t>Apollo 16 site for absolute </a:t>
            </a:r>
            <a:r>
              <a:rPr lang="en-US" dirty="0" smtClean="0"/>
              <a:t>calibration</a:t>
            </a:r>
          </a:p>
          <a:p>
            <a:endParaRPr lang="en-US" dirty="0" smtClean="0"/>
          </a:p>
          <a:p>
            <a:r>
              <a:rPr lang="en-US" dirty="0" smtClean="0"/>
              <a:t>Weighting for these favorable conditions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SELENE (</a:t>
            </a:r>
            <a:r>
              <a:rPr lang="en-US" dirty="0" err="1" smtClean="0"/>
              <a:t>Kaguya</a:t>
            </a:r>
            <a:r>
              <a:rPr lang="en-US" dirty="0" smtClean="0"/>
              <a:t>) Data to Select the Target Areas</a:t>
            </a:r>
            <a:endParaRPr lang="en-US" dirty="0"/>
          </a:p>
        </p:txBody>
      </p:sp>
      <p:pic>
        <p:nvPicPr>
          <p:cNvPr id="5" name="Picture 4" descr="lalt_globalx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926" y="1483497"/>
            <a:ext cx="3479409" cy="1755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39067"/>
            <a:ext cx="48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(-180,-90)                                                                                                                      (180, -90)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55714" y="1295400"/>
            <a:ext cx="42787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(-180, 90)                                                                                                                           (180,  90)</a:t>
            </a:r>
            <a:endParaRPr lang="en-US" sz="900" dirty="0"/>
          </a:p>
        </p:txBody>
      </p:sp>
      <p:pic>
        <p:nvPicPr>
          <p:cNvPr id="9" name="Picture 8" descr="SP_L2C_B40_grd0.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1265" y="1524000"/>
            <a:ext cx="3729863" cy="160564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883495" y="4267200"/>
            <a:ext cx="3031905" cy="2438400"/>
            <a:chOff x="11201400" y="35661600"/>
            <a:chExt cx="4327305" cy="3671037"/>
          </a:xfrm>
        </p:grpSpPr>
        <p:grpSp>
          <p:nvGrpSpPr>
            <p:cNvPr id="13" name="Group 85"/>
            <p:cNvGrpSpPr/>
            <p:nvPr/>
          </p:nvGrpSpPr>
          <p:grpSpPr>
            <a:xfrm>
              <a:off x="11201400" y="35661600"/>
              <a:ext cx="4327305" cy="3581400"/>
              <a:chOff x="838200" y="3578423"/>
              <a:chExt cx="3669599" cy="2974777"/>
            </a:xfrm>
          </p:grpSpPr>
          <p:pic>
            <p:nvPicPr>
              <p:cNvPr id="16" name="Picture 15" descr="cov3x3_ABI5kmB2_subsetCircle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219200" y="3581400"/>
                <a:ext cx="2971800" cy="297180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600200" y="3581400"/>
                <a:ext cx="365940" cy="255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60</a:t>
                </a:r>
                <a:r>
                  <a:rPr lang="en-US" sz="1400" b="1" baseline="30000" dirty="0" smtClean="0"/>
                  <a:t>o</a:t>
                </a:r>
                <a:endParaRPr lang="en-US" sz="14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76600" y="3578423"/>
                <a:ext cx="365940" cy="255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60</a:t>
                </a:r>
                <a:r>
                  <a:rPr lang="en-US" sz="1400" b="1" baseline="30000" dirty="0" smtClean="0"/>
                  <a:t>o</a:t>
                </a:r>
                <a:endParaRPr lang="en-US" sz="14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38200" y="4876800"/>
                <a:ext cx="412158" cy="255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-90</a:t>
                </a:r>
                <a:r>
                  <a:rPr lang="en-US" sz="1400" b="1" baseline="30000" dirty="0" smtClean="0"/>
                  <a:t>o</a:t>
                </a:r>
                <a:endParaRPr lang="en-US" sz="14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73890" y="4800600"/>
                <a:ext cx="433909" cy="255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  90</a:t>
                </a:r>
                <a:r>
                  <a:rPr lang="en-US" sz="1400" b="1" baseline="30000" dirty="0" smtClean="0"/>
                  <a:t>o</a:t>
                </a:r>
                <a:endParaRPr lang="en-US" sz="1400" b="1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2192000" y="39024860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-60</a:t>
              </a:r>
              <a:r>
                <a:rPr lang="en-US" sz="1400" b="1" baseline="30000" dirty="0" smtClean="0"/>
                <a:t>o</a:t>
              </a:r>
              <a:endParaRPr lang="en-US" sz="1400" b="1" baseline="30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173200" y="39024860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-60</a:t>
              </a:r>
              <a:r>
                <a:rPr lang="en-US" sz="1400" b="1" baseline="30000" dirty="0" smtClean="0"/>
                <a:t>o</a:t>
              </a:r>
              <a:endParaRPr lang="en-US" sz="1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" y="4038600"/>
            <a:ext cx="3429000" cy="2667000"/>
            <a:chOff x="1066800" y="35731846"/>
            <a:chExt cx="4546328" cy="3663554"/>
          </a:xfrm>
        </p:grpSpPr>
        <p:pic>
          <p:nvPicPr>
            <p:cNvPr id="22" name="Content Placeholder 6" descr="LALT5km_cov3x3_subsetCircle_v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0200" y="35734823"/>
              <a:ext cx="3581400" cy="35814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180970" y="39087623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-60</a:t>
              </a:r>
              <a:r>
                <a:rPr lang="en-US" sz="1400" b="1" baseline="30000" dirty="0" smtClean="0"/>
                <a:t>o</a:t>
              </a:r>
              <a:endParaRPr lang="en-US" sz="1400" b="1" baseline="30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62170" y="39087623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-60</a:t>
              </a:r>
              <a:r>
                <a:rPr lang="en-US" sz="1400" b="1" baseline="30000" dirty="0" smtClean="0"/>
                <a:t>o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86000" y="35731846"/>
              <a:ext cx="431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60</a:t>
              </a:r>
              <a:r>
                <a:rPr lang="en-US" sz="1400" b="1" baseline="30000" dirty="0" smtClean="0"/>
                <a:t>o</a:t>
              </a:r>
              <a:endParaRPr lang="en-US" sz="1400" b="1" baseline="30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67200" y="35731846"/>
              <a:ext cx="431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60</a:t>
              </a:r>
              <a:r>
                <a:rPr lang="en-US" sz="1400" b="1" baseline="30000" dirty="0" smtClean="0"/>
                <a:t>o</a:t>
              </a:r>
              <a:endParaRPr 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6800" y="37258823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-90</a:t>
              </a:r>
              <a:r>
                <a:rPr lang="en-US" sz="1400" b="1" baseline="30000" dirty="0" smtClean="0"/>
                <a:t>o</a:t>
              </a:r>
              <a:endParaRPr lang="en-US" sz="1400" b="1" baseline="30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1600" y="37255846"/>
              <a:ext cx="431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90</a:t>
              </a:r>
              <a:r>
                <a:rPr lang="en-US" sz="1400" b="1" baseline="30000" dirty="0" smtClean="0"/>
                <a:t>o</a:t>
              </a:r>
              <a:endParaRPr lang="en-US" sz="1400" b="1" dirty="0"/>
            </a:p>
          </p:txBody>
        </p:sp>
      </p:grpSp>
      <p:sp>
        <p:nvSpPr>
          <p:cNvPr id="29" name="Flowchart: Decision 28"/>
          <p:cNvSpPr/>
          <p:nvPr/>
        </p:nvSpPr>
        <p:spPr>
          <a:xfrm>
            <a:off x="1600200" y="3352800"/>
            <a:ext cx="6172200" cy="19050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en-US" sz="1000" b="1" dirty="0" smtClean="0">
                <a:solidFill>
                  <a:schemeClr val="tx1"/>
                </a:solidFill>
              </a:rPr>
              <a:t>Re-project the near side of lunar surface products from cylindrical onto plane projection with </a:t>
            </a:r>
            <a:r>
              <a:rPr lang="en-US" sz="1000" b="1" dirty="0" err="1" smtClean="0">
                <a:solidFill>
                  <a:schemeClr val="tx1"/>
                </a:solidFill>
              </a:rPr>
              <a:t>selenographic</a:t>
            </a:r>
            <a:r>
              <a:rPr lang="en-US" sz="1000" b="1" dirty="0" smtClean="0">
                <a:solidFill>
                  <a:schemeClr val="tx1"/>
                </a:solidFill>
              </a:rPr>
              <a:t> coordinate at 5km/grid spatial resolution at Equator</a:t>
            </a:r>
          </a:p>
          <a:p>
            <a:pPr marL="457200" indent="-457200" algn="ctr">
              <a:buAutoNum type="arabicPeriod"/>
            </a:pPr>
            <a:r>
              <a:rPr lang="en-US" sz="1000" b="1" dirty="0" smtClean="0">
                <a:solidFill>
                  <a:schemeClr val="tx1"/>
                </a:solidFill>
              </a:rPr>
              <a:t>Generate the Coefficient of Variation (</a:t>
            </a:r>
            <a:r>
              <a:rPr lang="en-US" sz="1000" b="1" dirty="0" err="1" smtClean="0">
                <a:solidFill>
                  <a:schemeClr val="tx1"/>
                </a:solidFill>
              </a:rPr>
              <a:t>CoV</a:t>
            </a:r>
            <a:r>
              <a:rPr lang="en-US" sz="1000" b="1" dirty="0" smtClean="0">
                <a:solidFill>
                  <a:schemeClr val="tx1"/>
                </a:solidFill>
              </a:rPr>
              <a:t>) of the topographic and radiometric products</a:t>
            </a:r>
          </a:p>
          <a:p>
            <a:pPr marL="457200" indent="-457200" algn="ctr">
              <a:buAutoNum type="arabicPeriod"/>
            </a:pPr>
            <a:r>
              <a:rPr lang="en-US" sz="1000" b="1" dirty="0" smtClean="0">
                <a:solidFill>
                  <a:schemeClr val="tx1"/>
                </a:solidFill>
              </a:rPr>
              <a:t>Combine the </a:t>
            </a:r>
            <a:r>
              <a:rPr lang="en-US" sz="1000" b="1" dirty="0" err="1" smtClean="0">
                <a:solidFill>
                  <a:schemeClr val="tx1"/>
                </a:solidFill>
              </a:rPr>
              <a:t>CoV</a:t>
            </a:r>
            <a:r>
              <a:rPr lang="en-US" sz="1000" b="1" dirty="0" smtClean="0">
                <a:solidFill>
                  <a:schemeClr val="tx1"/>
                </a:solidFill>
              </a:rPr>
              <a:t> maps 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5867401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Identify the Topographically and Spectrally Uniform Targets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0" y="1143000"/>
            <a:ext cx="1387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SELENE/LALT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400800" y="114300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SELENE/SP</a:t>
            </a: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4724400" y="54102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391400" y="3200400"/>
            <a:ext cx="0" cy="1219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91400" y="3352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Spectral convolution with ABI B2 SRF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514600" y="1295400"/>
            <a:ext cx="4876800" cy="5257800"/>
            <a:chOff x="-76200" y="457200"/>
            <a:chExt cx="4876800" cy="5257800"/>
          </a:xfrm>
        </p:grpSpPr>
        <p:pic>
          <p:nvPicPr>
            <p:cNvPr id="29" name="Picture 28" descr="site_location_ABIB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200" y="457200"/>
              <a:ext cx="4876800" cy="48768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18359" y="1103050"/>
              <a:ext cx="452615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10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63882" y="99914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9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36718" y="1310868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3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4032" y="167640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06199" y="2246050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2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41378" y="1960418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4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65724" y="31694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5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5729" y="37790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7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8862" y="44648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8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98680" y="3855244"/>
              <a:ext cx="358513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6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36718" y="2248117"/>
              <a:ext cx="452615" cy="33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12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77647" y="4321606"/>
              <a:ext cx="331917" cy="25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11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800" y="5345668"/>
              <a:ext cx="2692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Selected Lunar Target Sites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1600" y="2362200"/>
              <a:ext cx="11478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Apollo Site #16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2514600" y="2507673"/>
              <a:ext cx="397841" cy="391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85800" y="137160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13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8600" y="1828800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14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2000" y="272557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15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Surface Targets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Set of Lunar Surface Targets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399" y="1219200"/>
          <a:ext cx="8839200" cy="472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443"/>
                <a:gridCol w="1145358"/>
                <a:gridCol w="745502"/>
                <a:gridCol w="1207416"/>
                <a:gridCol w="1366890"/>
                <a:gridCol w="1230197"/>
                <a:gridCol w="1041928"/>
                <a:gridCol w="1418466"/>
              </a:tblGrid>
              <a:tr h="403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Central lat/</a:t>
                      </a:r>
                      <a:r>
                        <a:rPr lang="en-US" sz="1200" dirty="0" err="1" smtClean="0"/>
                        <a:t>lon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Size</a:t>
                      </a:r>
                    </a:p>
                    <a:p>
                      <a:pPr algn="ctr"/>
                      <a:r>
                        <a:rPr lang="en-US" sz="1200" dirty="0" smtClean="0"/>
                        <a:t>(in pixel)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Elevation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CoV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Ch2</a:t>
                      </a:r>
                    </a:p>
                    <a:p>
                      <a:pPr algn="ctr"/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stddev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Ch3</a:t>
                      </a:r>
                    </a:p>
                    <a:p>
                      <a:pPr algn="ctr"/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stddev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Ch4</a:t>
                      </a:r>
                    </a:p>
                    <a:p>
                      <a:pPr algn="ctr"/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stddev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Ch5</a:t>
                      </a:r>
                    </a:p>
                    <a:p>
                      <a:pPr algn="ctr"/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stddev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</a:tr>
              <a:tr h="20592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22.6</a:t>
                      </a:r>
                      <a:r>
                        <a:rPr lang="en-US" sz="1200" b="1" baseline="30000" dirty="0" smtClean="0"/>
                        <a:t>o</a:t>
                      </a:r>
                      <a:r>
                        <a:rPr lang="en-US" sz="1200" b="1" dirty="0" smtClean="0"/>
                        <a:t>,  24.7</a:t>
                      </a:r>
                      <a:r>
                        <a:rPr lang="en-US" sz="1200" b="1" baseline="30000" dirty="0" smtClean="0"/>
                        <a:t>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15x14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-2.76 (0.59)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4.47 (±0.18)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5.74 (±0.20)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10.18 (±0.31)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11.72 (±0.34)</a:t>
                      </a:r>
                      <a:endParaRPr lang="en-US" sz="1200" b="1" dirty="0"/>
                    </a:p>
                  </a:txBody>
                  <a:tcPr/>
                </a:tc>
              </a:tr>
              <a:tr h="26688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8.1</a:t>
                      </a:r>
                      <a:r>
                        <a:rPr lang="en-US" sz="1200" b="1" baseline="30000" dirty="0" smtClean="0"/>
                        <a:t>o</a:t>
                      </a:r>
                      <a:r>
                        <a:rPr lang="en-US" sz="1200" b="1" dirty="0" smtClean="0"/>
                        <a:t>,</a:t>
                      </a:r>
                      <a:r>
                        <a:rPr lang="en-US" sz="1200" b="1" baseline="0" dirty="0" smtClean="0"/>
                        <a:t> 33.7</a:t>
                      </a:r>
                      <a:r>
                        <a:rPr lang="en-US" sz="1200" b="1" baseline="30000" dirty="0" smtClean="0"/>
                        <a:t>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14x17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-0.80 (0.17)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3.85 (±0.139)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4.93 (±0.17)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8.16 (±0.33)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9.30 (±0.38)</a:t>
                      </a:r>
                      <a:endParaRPr lang="en-US" sz="1200" b="1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30.7</a:t>
                      </a:r>
                      <a:r>
                        <a:rPr lang="en-US" sz="1200" b="1" baseline="30000" dirty="0" smtClean="0"/>
                        <a:t>o</a:t>
                      </a:r>
                      <a:r>
                        <a:rPr lang="en-US" sz="1200" b="1" dirty="0" smtClean="0"/>
                        <a:t>, 18.3</a:t>
                      </a:r>
                      <a:r>
                        <a:rPr lang="en-US" sz="1200" b="1" baseline="30000" dirty="0" smtClean="0"/>
                        <a:t>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22x21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-2.60 (0.29)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4.69 (±0.17)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6.07 (±0.19)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10.72 (±0.28)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12.37 (±0.31)</a:t>
                      </a:r>
                      <a:endParaRPr lang="en-US" sz="1200" b="1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14.5</a:t>
                      </a:r>
                      <a:r>
                        <a:rPr lang="en-US" sz="1200" b="1" baseline="30000" dirty="0" smtClean="0"/>
                        <a:t>o</a:t>
                      </a:r>
                      <a:r>
                        <a:rPr lang="en-US" sz="1200" b="1" dirty="0" smtClean="0"/>
                        <a:t>, 59.3</a:t>
                      </a:r>
                      <a:r>
                        <a:rPr lang="en-US" sz="1200" b="1" baseline="30000" dirty="0" smtClean="0"/>
                        <a:t>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12x21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-3.67 (0.51)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4.59 (±0.20)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5.87 (±0.22)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10.10 (±0.34)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11.69 (±0.39)</a:t>
                      </a:r>
                      <a:endParaRPr lang="en-US" sz="12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-13.5</a:t>
                      </a:r>
                      <a:r>
                        <a:rPr lang="en-US" sz="1200" b="1" baseline="30000" dirty="0" smtClean="0"/>
                        <a:t>o</a:t>
                      </a:r>
                      <a:r>
                        <a:rPr lang="en-US" sz="1200" b="1" dirty="0" smtClean="0"/>
                        <a:t>, 17.8</a:t>
                      </a:r>
                      <a:r>
                        <a:rPr lang="en-US" sz="1200" b="1" baseline="30000" dirty="0" smtClean="0"/>
                        <a:t>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21x21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1.52 (1.83)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8.80 (±0.60)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11.49 (±0.71)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18.28 (±1.04)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20.47 (±1.14)</a:t>
                      </a:r>
                      <a:endParaRPr lang="en-US" sz="12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-30.9</a:t>
                      </a:r>
                      <a:r>
                        <a:rPr lang="en-US" sz="1200" b="1" baseline="30000" dirty="0" smtClean="0"/>
                        <a:t>o</a:t>
                      </a:r>
                      <a:r>
                        <a:rPr lang="en-US" sz="1200" b="1" dirty="0" smtClean="0"/>
                        <a:t>,  -5.2</a:t>
                      </a:r>
                      <a:r>
                        <a:rPr lang="en-US" sz="1200" b="1" baseline="30000" dirty="0" smtClean="0"/>
                        <a:t>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13x11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-1.25 (0.96)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10.44 (±0.46)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13.09 (±0.53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20.74 (±0.72)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22.93 (±0.78)</a:t>
                      </a:r>
                      <a:endParaRPr lang="en-US" sz="12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-28.3</a:t>
                      </a:r>
                      <a:r>
                        <a:rPr lang="en-US" sz="1200" b="1" baseline="30000" dirty="0" smtClean="0"/>
                        <a:t>o</a:t>
                      </a:r>
                      <a:r>
                        <a:rPr lang="en-US" sz="1200" b="1" dirty="0" smtClean="0"/>
                        <a:t>, 23.2</a:t>
                      </a:r>
                      <a:r>
                        <a:rPr lang="en-US" sz="1200" b="1" baseline="30000" dirty="0" smtClean="0"/>
                        <a:t>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21x22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1.75 (2.43)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9.12 (±0.70)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11.85 (±0.80)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18.98 (±1.10)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21.19 (±1.18)</a:t>
                      </a:r>
                      <a:endParaRPr lang="en-US" sz="12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-50.1</a:t>
                      </a:r>
                      <a:r>
                        <a:rPr lang="en-US" sz="1200" b="1" baseline="30000" dirty="0" smtClean="0"/>
                        <a:t>o</a:t>
                      </a:r>
                      <a:r>
                        <a:rPr lang="en-US" sz="1200" b="1" dirty="0" smtClean="0"/>
                        <a:t>, </a:t>
                      </a:r>
                      <a:r>
                        <a:rPr lang="en-US" sz="1200" b="1" baseline="0" dirty="0" smtClean="0"/>
                        <a:t> -5.6</a:t>
                      </a:r>
                      <a:r>
                        <a:rPr lang="en-US" sz="1200" b="1" baseline="30000" dirty="0" smtClean="0"/>
                        <a:t>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11x11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-2.80 (2.65)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11.29 (±0.77)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14.28 (±0.82)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22.32 (±1.15)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24.66 (±1.21)</a:t>
                      </a:r>
                      <a:endParaRPr lang="en-US" sz="1200" b="1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42.5</a:t>
                      </a:r>
                      <a:r>
                        <a:rPr lang="en-US" sz="1200" b="1" baseline="30000" dirty="0" smtClean="0"/>
                        <a:t>o</a:t>
                      </a:r>
                      <a:r>
                        <a:rPr lang="en-US" sz="1200" b="1" dirty="0" smtClean="0"/>
                        <a:t>,  -12.9</a:t>
                      </a:r>
                      <a:r>
                        <a:rPr lang="en-US" sz="1200" b="1" baseline="30000" dirty="0" smtClean="0"/>
                        <a:t>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21x16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-2.69 (0.35)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5.21 (±0.22)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6.67 (±0.22)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11.85 (±0.39)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13.55 (±0.42)</a:t>
                      </a:r>
                      <a:endParaRPr lang="en-US" sz="1200" b="1" dirty="0"/>
                    </a:p>
                  </a:txBody>
                  <a:tcPr/>
                </a:tc>
              </a:tr>
              <a:tr h="26858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-37.3</a:t>
                      </a:r>
                      <a:r>
                        <a:rPr lang="en-US" sz="1200" b="1" baseline="30000" dirty="0" smtClean="0"/>
                        <a:t>o</a:t>
                      </a:r>
                      <a:r>
                        <a:rPr lang="en-US" sz="1200" b="1" dirty="0" smtClean="0"/>
                        <a:t>,  -25.5</a:t>
                      </a:r>
                      <a:r>
                        <a:rPr lang="en-US" sz="1200" b="1" baseline="30000" dirty="0" smtClean="0"/>
                        <a:t>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21x24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-2.34 (0.13)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4.22 (±0.18)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5.38 (±0.21)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8.98 (±0.36)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10.39 (±0.40)</a:t>
                      </a:r>
                      <a:endParaRPr lang="en-US" sz="1200" b="1" dirty="0"/>
                    </a:p>
                  </a:txBody>
                  <a:tcPr/>
                </a:tc>
              </a:tr>
              <a:tr h="30857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-35.3</a:t>
                      </a:r>
                      <a:r>
                        <a:rPr lang="en-US" sz="1200" b="1" baseline="30000" dirty="0" smtClean="0"/>
                        <a:t>o</a:t>
                      </a:r>
                      <a:r>
                        <a:rPr lang="en-US" sz="1200" b="1" dirty="0" smtClean="0"/>
                        <a:t>, 39.3</a:t>
                      </a:r>
                      <a:r>
                        <a:rPr lang="en-US" sz="1200" b="1" baseline="30000" dirty="0" smtClean="0"/>
                        <a:t>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25x22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0.30 (1.48)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8.72 (±0.38)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11.41 (±0.47)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18.39 (±0.70)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20.52 (±0.76)</a:t>
                      </a:r>
                      <a:endParaRPr lang="en-US" sz="12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8.3</a:t>
                      </a:r>
                      <a:r>
                        <a:rPr lang="en-US" sz="1200" b="1" baseline="30000" dirty="0" smtClean="0"/>
                        <a:t>o</a:t>
                      </a:r>
                      <a:r>
                        <a:rPr lang="en-US" sz="1200" b="1" dirty="0" smtClean="0"/>
                        <a:t>,</a:t>
                      </a:r>
                      <a:r>
                        <a:rPr lang="en-US" sz="1200" b="1" baseline="0" dirty="0" smtClean="0"/>
                        <a:t>  15.9</a:t>
                      </a:r>
                      <a:r>
                        <a:rPr lang="en-US" sz="1200" b="1" baseline="30000" dirty="0" smtClean="0"/>
                        <a:t>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11x11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-0.41 (1.70)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6.17 (±0.49)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8.02 (±0.61)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13.10 (±0.95)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14.73 (±1.04)</a:t>
                      </a:r>
                      <a:endParaRPr lang="en-US" sz="12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33.8</a:t>
                      </a:r>
                      <a:r>
                        <a:rPr lang="en-US" sz="1200" b="1" baseline="30000" dirty="0" smtClean="0"/>
                        <a:t>o</a:t>
                      </a:r>
                      <a:r>
                        <a:rPr lang="en-US" sz="1200" b="1" dirty="0" smtClean="0"/>
                        <a:t>,</a:t>
                      </a:r>
                      <a:r>
                        <a:rPr lang="en-US" sz="1200" b="1" baseline="0" dirty="0" smtClean="0"/>
                        <a:t> -57.1</a:t>
                      </a:r>
                      <a:r>
                        <a:rPr lang="en-US" sz="1200" b="1" baseline="30000" dirty="0" smtClean="0"/>
                        <a:t>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17x21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-2.21(0.55)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4.49(±0.23)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5.75(±0.29)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9.47(±0.65)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10.98(0.72)</a:t>
                      </a:r>
                      <a:endParaRPr lang="en-US" sz="12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18.8</a:t>
                      </a:r>
                      <a:r>
                        <a:rPr lang="en-US" sz="1200" b="1" baseline="30000" dirty="0" smtClean="0"/>
                        <a:t>o</a:t>
                      </a:r>
                      <a:r>
                        <a:rPr lang="en-US" sz="1200" b="1" dirty="0" smtClean="0"/>
                        <a:t>, -57.8</a:t>
                      </a:r>
                      <a:r>
                        <a:rPr lang="en-US" sz="1200" b="1" baseline="30000" dirty="0" smtClean="0"/>
                        <a:t>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21x21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-2.11(0.45)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3.96(±0.20)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5.00(±0.23)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8.13(±0.39)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9.40(±0.43)</a:t>
                      </a:r>
                      <a:endParaRPr lang="en-US" sz="12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-2.9</a:t>
                      </a:r>
                      <a:r>
                        <a:rPr lang="en-US" sz="1200" b="1" baseline="30000" dirty="0" smtClean="0"/>
                        <a:t>o</a:t>
                      </a:r>
                      <a:r>
                        <a:rPr lang="en-US" sz="1200" b="1" dirty="0" smtClean="0"/>
                        <a:t>, -35.6</a:t>
                      </a:r>
                      <a:r>
                        <a:rPr lang="en-US" sz="1200" b="1" baseline="30000" dirty="0" smtClean="0"/>
                        <a:t>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17x21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-1.75(0.30)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4.17(±0.21)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5.29(±0.26)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8.7(±0.40)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1.01(±0.45)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34650-0FE1-44E9-B9B8-2951AFC3BDD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SELENE(KAGUYA) and SP</a:t>
            </a:r>
            <a:endParaRPr kumimoji="1" lang="ja-JP" altLang="en-US" dirty="0"/>
          </a:p>
        </p:txBody>
      </p:sp>
      <p:pic>
        <p:nvPicPr>
          <p:cNvPr id="7170" name="Picture 2" descr="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09775"/>
            <a:ext cx="5524500" cy="3857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81000" y="129540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SP: Spectral Profiler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28184" y="1862078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Spectral range:</a:t>
            </a:r>
          </a:p>
          <a:p>
            <a:r>
              <a:rPr lang="en-US" altLang="ja-JP" dirty="0" smtClean="0"/>
              <a:t>500</a:t>
            </a:r>
            <a:r>
              <a:rPr kumimoji="1" lang="en-US" altLang="ja-JP" dirty="0" smtClean="0"/>
              <a:t>-2600 </a:t>
            </a:r>
            <a:r>
              <a:rPr lang="en-US" altLang="ja-JP" dirty="0" smtClean="0"/>
              <a:t>n</a:t>
            </a:r>
            <a:r>
              <a:rPr kumimoji="1" lang="en-US" altLang="ja-JP" dirty="0" smtClean="0"/>
              <a:t>m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Spectral resolution:</a:t>
            </a:r>
          </a:p>
          <a:p>
            <a:r>
              <a:rPr lang="en-US" altLang="ja-JP" dirty="0" smtClean="0"/>
              <a:t>6 nm (VNIR 520-960 </a:t>
            </a:r>
            <a:r>
              <a:rPr lang="en-US" altLang="ja-JP" dirty="0"/>
              <a:t>n</a:t>
            </a:r>
            <a:r>
              <a:rPr lang="en-US" altLang="ja-JP" dirty="0" smtClean="0"/>
              <a:t>m)</a:t>
            </a:r>
          </a:p>
          <a:p>
            <a:r>
              <a:rPr kumimoji="1" lang="en-US" altLang="ja-JP" dirty="0" smtClean="0"/>
              <a:t>8 nm (NIR-SWIR &gt; 900 nm)</a:t>
            </a:r>
          </a:p>
          <a:p>
            <a:endParaRPr lang="en-US" altLang="ja-JP" dirty="0"/>
          </a:p>
          <a:p>
            <a:r>
              <a:rPr lang="en-US" altLang="ja-JP" dirty="0" smtClean="0"/>
              <a:t>Observation swath</a:t>
            </a:r>
          </a:p>
          <a:p>
            <a:r>
              <a:rPr kumimoji="1" lang="en-US" altLang="ja-JP" dirty="0" smtClean="0"/>
              <a:t>500 m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934200" y="6324600"/>
            <a:ext cx="1088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Courtesy of JAXA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2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1551</Words>
  <Application>Microsoft Office PowerPoint</Application>
  <PresentationFormat>On-screen Show (4:3)</PresentationFormat>
  <Paragraphs>437</Paragraphs>
  <Slides>45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Equation</vt:lpstr>
      <vt:lpstr>Lunar Radiance Calibration ABI/AHI Solar Reflective Bands</vt:lpstr>
      <vt:lpstr>Acknowledgements</vt:lpstr>
      <vt:lpstr>Outline</vt:lpstr>
      <vt:lpstr>ABI/AHI Solar Reflective Bands</vt:lpstr>
      <vt:lpstr>1. Select Sites</vt:lpstr>
      <vt:lpstr>SELENE (Kaguya) Data to Select the Target Areas</vt:lpstr>
      <vt:lpstr>Lunar Surface Targets</vt:lpstr>
      <vt:lpstr>Initial Set of Lunar Surface Targets</vt:lpstr>
      <vt:lpstr>SELENE(KAGUYA) and SP</vt:lpstr>
      <vt:lpstr>ABI/AHI SRFs and the mean SP Spectra at the Targets</vt:lpstr>
      <vt:lpstr>Characterization of Lunar Surface Targets with SELENE/SP</vt:lpstr>
      <vt:lpstr>Characterization of Lunar Surface Targets with SELENE/SP</vt:lpstr>
      <vt:lpstr>2: Compute the Angles</vt:lpstr>
      <vt:lpstr>Original lunar image</vt:lpstr>
      <vt:lpstr>After Correcting for “saw tooth”</vt:lpstr>
      <vt:lpstr>After correcting for over-sampling 20030414</vt:lpstr>
      <vt:lpstr>After correcting for over-sampling 20041014</vt:lpstr>
      <vt:lpstr>After correcting for over-sampling 20060214</vt:lpstr>
      <vt:lpstr>After correcting for over-sampling 20071121</vt:lpstr>
      <vt:lpstr>2: Compute the Angles</vt:lpstr>
      <vt:lpstr>Controlling Point Mapping-20030414</vt:lpstr>
      <vt:lpstr>Coordinate Transformation</vt:lpstr>
      <vt:lpstr>Validation Point: Tycho Crater</vt:lpstr>
      <vt:lpstr>Mapped in Selenographic Coordinates: 20030414</vt:lpstr>
      <vt:lpstr>Example:20030414</vt:lpstr>
      <vt:lpstr>Example:20040503</vt:lpstr>
      <vt:lpstr>Example:20051014</vt:lpstr>
      <vt:lpstr>Example:20060108</vt:lpstr>
      <vt:lpstr>Example:20060214</vt:lpstr>
      <vt:lpstr>3. Determine BRDF</vt:lpstr>
      <vt:lpstr>4. Applications</vt:lpstr>
      <vt:lpstr>Slide 32</vt:lpstr>
      <vt:lpstr>Uncertainty in Irradiance Calibration</vt:lpstr>
      <vt:lpstr>Time-Series of Mean Space Count</vt:lpstr>
      <vt:lpstr>Time-Series of # Illuminated Lunar Pixels</vt:lpstr>
      <vt:lpstr>Oversampling Factor</vt:lpstr>
      <vt:lpstr>Irradiance Measurement to GIRO Simulation Ratios</vt:lpstr>
      <vt:lpstr>E-W Spectral Uniformity Validation with Earth Data</vt:lpstr>
      <vt:lpstr>Lunar Radiance Model</vt:lpstr>
      <vt:lpstr>Slide 40</vt:lpstr>
      <vt:lpstr>Viewing Geometry</vt:lpstr>
      <vt:lpstr>Time-series of Site Radiance</vt:lpstr>
      <vt:lpstr>Time-series of Normalized Site Radiance  </vt:lpstr>
      <vt:lpstr>Summary</vt:lpstr>
      <vt:lpstr>Discussion</vt:lpstr>
    </vt:vector>
  </TitlesOfParts>
  <Company>NOAA / NESDIS / 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Lunar Radiance Calibration</dc:title>
  <dc:creator>fangfang.yu</dc:creator>
  <cp:lastModifiedBy>fangfang.yu</cp:lastModifiedBy>
  <cp:revision>366</cp:revision>
  <dcterms:created xsi:type="dcterms:W3CDTF">2015-09-22T04:40:51Z</dcterms:created>
  <dcterms:modified xsi:type="dcterms:W3CDTF">2016-03-02T21:56:10Z</dcterms:modified>
</cp:coreProperties>
</file>