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8"/>
  </p:notesMasterIdLst>
  <p:handoutMasterIdLst>
    <p:handoutMasterId r:id="rId9"/>
  </p:handoutMasterIdLst>
  <p:sldIdLst>
    <p:sldId id="589" r:id="rId2"/>
    <p:sldId id="612" r:id="rId3"/>
    <p:sldId id="685" r:id="rId4"/>
    <p:sldId id="686" r:id="rId5"/>
    <p:sldId id="687" r:id="rId6"/>
    <p:sldId id="666" r:id="rId7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Hewison" initials="RSP/TJH" lastIdx="4" clrIdx="0"/>
  <p:cmAuthor id="1" name="Sebastien Wagner" initials="RSP/SeW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15E45"/>
    <a:srgbClr val="98FD4D"/>
    <a:srgbClr val="99C221"/>
    <a:srgbClr val="CB333B"/>
    <a:srgbClr val="00B5E2"/>
    <a:srgbClr val="00205B"/>
    <a:srgbClr val="FE5000"/>
    <a:srgbClr val="C5B9AC"/>
    <a:srgbClr val="FEDB00"/>
    <a:srgbClr val="968C8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5716" autoAdjust="0"/>
  </p:normalViewPr>
  <p:slideViewPr>
    <p:cSldViewPr snapToGrid="0">
      <p:cViewPr>
        <p:scale>
          <a:sx n="75" d="100"/>
          <a:sy n="75" d="100"/>
        </p:scale>
        <p:origin x="-1854" y="-276"/>
      </p:cViewPr>
      <p:guideLst>
        <p:guide orient="horz" pos="626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4169"/>
        <p:guide pos="4214"/>
        <p:guide pos="196"/>
        <p:guide pos="1552"/>
        <p:guide pos="4879"/>
        <p:guide pos="6113"/>
        <p:guide pos="2799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44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6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8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365570" name="Clip" r:id="rId5" imgW="3809524" imgH="2619048" progId="">
                <p:embed/>
              </p:oleObj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365571" name="Clip" r:id="rId6" imgW="2835360" imgH="1920600" progId="">
                <p:embed/>
              </p:oleObj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30493" y="108058"/>
            <a:ext cx="1045419" cy="13875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59808" y="0"/>
            <a:ext cx="646192" cy="8576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2" y="6652878"/>
            <a:ext cx="39658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GSICS Research and Data Working Groups Annual Meeting – Tsukuba, March 2016 </a:t>
            </a:r>
          </a:p>
          <a:p>
            <a:pPr eaLnBrk="0" hangingPunct="0">
              <a:defRPr/>
            </a:pP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eumetsat.in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3718482" y="2852053"/>
            <a:ext cx="5984561" cy="1521776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en-GB" altLang="en-US" sz="2000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GB" altLang="en-US" sz="2000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Wagner</a:t>
            </a:r>
            <a:endParaRPr lang="en-US" altLang="en-US" sz="2000" kern="0" dirty="0" smtClean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1413164" y="1736915"/>
            <a:ext cx="8400458" cy="993585"/>
          </a:xfrm>
          <a:prstGeom prst="rect">
            <a:avLst/>
          </a:prstGeom>
        </p:spPr>
        <p:txBody>
          <a:bodyPr/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3200" b="0" dirty="0" smtClean="0"/>
              <a:t>Progress toward DCC Demo product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dirty="0" smtClean="0"/>
              <a:t>Status of the GSICS VIS/NIR product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080" y="1009160"/>
            <a:ext cx="9547761" cy="53245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Current under deployment on the EUMETSAT operational system for instrument monitoring</a:t>
            </a: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Concept = modular approach so that new products can be plugged by adjusting the blending method only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.</a:t>
            </a: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endParaRPr lang="en-US" sz="1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GSICS VIS/NIR products for Meteosat-10 SEVIRI VIS0.6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:</a:t>
            </a:r>
          </a:p>
          <a:p>
            <a:pPr marL="712788" lvl="1" indent="-439738">
              <a:buFont typeface="Wingdings"/>
              <a:buChar char="è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Both NRT and RA are produced following the IR approach (one correction per day over a sliding window)</a:t>
            </a: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712788" lvl="1" indent="-439738">
              <a:buFont typeface="Wingdings"/>
              <a:buChar char="è"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Accessible via Server: 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  <a:hlinkClick r:id="rId2"/>
              </a:rPr>
              <a:t>http</a:t>
            </a:r>
            <a:r>
              <a:rPr lang="de-DE" sz="2000" b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  <a:hlinkClick r:id="rId2"/>
              </a:rPr>
              <a:t>://gsics.eumetsat.int</a:t>
            </a:r>
            <a:endParaRPr lang="en-US" sz="2000" b="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712788" lvl="1" indent="-439738">
              <a:buFont typeface="Wingdings"/>
              <a:buChar char="è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Products automatically transferred to the EUMETSAT GSICS data server</a:t>
            </a:r>
          </a:p>
          <a:p>
            <a:pPr marL="268288" lvl="1" indent="-268288">
              <a:buFont typeface="Arial" pitchFamily="34" charset="0"/>
              <a:buChar char="•"/>
            </a:pPr>
            <a:endParaRPr lang="en-US" sz="1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Submitted GSICS Procedure for Product Acceptance in September 2015 to enter the demonstration phase </a:t>
            </a:r>
            <a:r>
              <a:rPr lang="en-US" sz="20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still on hold (one reviewer still missing</a:t>
            </a:r>
            <a:r>
              <a:rPr lang="en-US" sz="20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)</a:t>
            </a:r>
          </a:p>
          <a:p>
            <a:pPr marL="268288" lvl="1" indent="-268288">
              <a:buFont typeface="Arial" pitchFamily="34" charset="0"/>
              <a:buChar char="•"/>
            </a:pPr>
            <a:endParaRPr lang="en-US" sz="2000" b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Deseasonalisation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: for the moment the seasonal factors from the Meteosat-9 dataset are given as seasonal factors for Meteosat-10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.</a:t>
            </a: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 the present version, seasonal factors are not updated in time</a:t>
            </a: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Algorithm applies to images between 11:00 and 13:00 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UTC</a:t>
            </a: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863600" y="901700"/>
            <a:ext cx="8991600" cy="5880100"/>
            <a:chOff x="863600" y="901700"/>
            <a:chExt cx="8991600" cy="5880100"/>
          </a:xfrm>
        </p:grpSpPr>
        <p:sp>
          <p:nvSpPr>
            <p:cNvPr id="4" name="TextBox 3"/>
            <p:cNvSpPr txBox="1"/>
            <p:nvPr/>
          </p:nvSpPr>
          <p:spPr>
            <a:xfrm>
              <a:off x="863600" y="1498600"/>
              <a:ext cx="23749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Data extraction 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DCC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48200" y="1498600"/>
              <a:ext cx="23749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Data extraction Lunar Cal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25800" y="1498600"/>
              <a:ext cx="1422400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…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3600" y="901700"/>
              <a:ext cx="6159500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Data input – Ground segment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600" y="5270500"/>
              <a:ext cx="6159500" cy="3385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Data reader + blend processor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1854200" y="1257300"/>
              <a:ext cx="381000" cy="228600"/>
            </a:xfrm>
            <a:prstGeom prst="down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Down Arrow 17"/>
            <p:cNvSpPr/>
            <p:nvPr/>
          </p:nvSpPr>
          <p:spPr bwMode="auto">
            <a:xfrm>
              <a:off x="5651500" y="1257300"/>
              <a:ext cx="381000" cy="228600"/>
            </a:xfrm>
            <a:prstGeom prst="down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>
              <a:off x="1854200" y="2095500"/>
              <a:ext cx="381000" cy="228600"/>
            </a:xfrm>
            <a:prstGeom prst="down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Down Arrow 19"/>
            <p:cNvSpPr/>
            <p:nvPr/>
          </p:nvSpPr>
          <p:spPr bwMode="auto">
            <a:xfrm>
              <a:off x="5651500" y="2095500"/>
              <a:ext cx="381000" cy="228600"/>
            </a:xfrm>
            <a:prstGeom prst="down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97800" y="2514600"/>
              <a:ext cx="2057400" cy="338554"/>
            </a:xfrm>
            <a:prstGeom prst="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tx1"/>
                  </a:solidFill>
                </a:rPr>
                <a:t>Intermediate data</a:t>
              </a:r>
              <a:endParaRPr lang="en-GB" sz="16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63600" y="3060700"/>
              <a:ext cx="6159500" cy="1066800"/>
              <a:chOff x="1422400" y="3111500"/>
              <a:chExt cx="6159500" cy="10668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422400" y="3352800"/>
                <a:ext cx="6159500" cy="584775"/>
                <a:chOff x="1422400" y="4013200"/>
                <a:chExt cx="6159500" cy="584775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422400" y="4013200"/>
                  <a:ext cx="2374900" cy="58477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Data processing</a:t>
                  </a:r>
                </a:p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DCC</a:t>
                  </a:r>
                  <a:endParaRPr lang="en-GB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5207000" y="4013200"/>
                  <a:ext cx="2374900" cy="58477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Data processing</a:t>
                  </a:r>
                </a:p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Lunar Cal</a:t>
                  </a:r>
                  <a:endParaRPr lang="en-GB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784600" y="4013200"/>
                  <a:ext cx="1422400" cy="33855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…</a:t>
                  </a:r>
                  <a:endParaRPr lang="en-GB" sz="1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1" name="Down Arrow 20"/>
              <p:cNvSpPr/>
              <p:nvPr/>
            </p:nvSpPr>
            <p:spPr bwMode="auto">
              <a:xfrm>
                <a:off x="2413000" y="3111500"/>
                <a:ext cx="381000" cy="228600"/>
              </a:xfrm>
              <a:prstGeom prst="downArrow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Down Arrow 21"/>
              <p:cNvSpPr/>
              <p:nvPr/>
            </p:nvSpPr>
            <p:spPr bwMode="auto">
              <a:xfrm>
                <a:off x="6210300" y="3111500"/>
                <a:ext cx="381000" cy="228600"/>
              </a:xfrm>
              <a:prstGeom prst="downArrow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Down Arrow 25"/>
              <p:cNvSpPr/>
              <p:nvPr/>
            </p:nvSpPr>
            <p:spPr bwMode="auto">
              <a:xfrm>
                <a:off x="2413000" y="3949700"/>
                <a:ext cx="381000" cy="228600"/>
              </a:xfrm>
              <a:prstGeom prst="downArrow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Down Arrow 26"/>
              <p:cNvSpPr/>
              <p:nvPr/>
            </p:nvSpPr>
            <p:spPr bwMode="auto">
              <a:xfrm>
                <a:off x="6210300" y="3949700"/>
                <a:ext cx="381000" cy="228600"/>
              </a:xfrm>
              <a:prstGeom prst="downArrow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9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29" name="Down Arrow 28"/>
            <p:cNvSpPr/>
            <p:nvPr/>
          </p:nvSpPr>
          <p:spPr bwMode="auto">
            <a:xfrm>
              <a:off x="1854200" y="5029200"/>
              <a:ext cx="381000" cy="228600"/>
            </a:xfrm>
            <a:prstGeom prst="down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" name="Down Arrow 29"/>
            <p:cNvSpPr/>
            <p:nvPr/>
          </p:nvSpPr>
          <p:spPr bwMode="auto">
            <a:xfrm>
              <a:off x="5651500" y="5029200"/>
              <a:ext cx="381000" cy="228600"/>
            </a:xfrm>
            <a:prstGeom prst="down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Flowchart: Magnetic Disk 30"/>
            <p:cNvSpPr/>
            <p:nvPr/>
          </p:nvSpPr>
          <p:spPr bwMode="auto">
            <a:xfrm>
              <a:off x="3035300" y="5854700"/>
              <a:ext cx="1828800" cy="927100"/>
            </a:xfrm>
            <a:prstGeom prst="flowChartMagneticDisk">
              <a:avLst/>
            </a:prstGeom>
            <a:solidFill>
              <a:srgbClr val="98FD4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tx1"/>
                  </a:solidFill>
                </a:rPr>
                <a:t>GSICS VIS/NIR product</a:t>
              </a:r>
              <a:endParaRPr lang="en-GB" sz="16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536700" y="2336800"/>
              <a:ext cx="4813300" cy="711200"/>
              <a:chOff x="2095500" y="2171700"/>
              <a:chExt cx="4813300" cy="711200"/>
            </a:xfrm>
          </p:grpSpPr>
          <p:sp>
            <p:nvSpPr>
              <p:cNvPr id="15" name="Flowchart: Magnetic Disk 14"/>
              <p:cNvSpPr/>
              <p:nvPr/>
            </p:nvSpPr>
            <p:spPr bwMode="auto">
              <a:xfrm>
                <a:off x="5918200" y="2171700"/>
                <a:ext cx="990600" cy="711200"/>
              </a:xfrm>
              <a:prstGeom prst="flowChartMagneticDisk">
                <a:avLst/>
              </a:prstGeom>
              <a:solidFill>
                <a:srgbClr val="FFFF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Moon</a:t>
                </a:r>
                <a:endPara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Flowchart: Magnetic Disk 32"/>
              <p:cNvSpPr/>
              <p:nvPr/>
            </p:nvSpPr>
            <p:spPr bwMode="auto">
              <a:xfrm>
                <a:off x="2095500" y="2171700"/>
                <a:ext cx="990600" cy="711200"/>
              </a:xfrm>
              <a:prstGeom prst="flowChartMagneticDisk">
                <a:avLst/>
              </a:prstGeom>
              <a:solidFill>
                <a:srgbClr val="FFFF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DCC</a:t>
                </a:r>
                <a:endPara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36" name="Flowchart: Magnetic Disk 35"/>
            <p:cNvSpPr/>
            <p:nvPr/>
          </p:nvSpPr>
          <p:spPr bwMode="auto">
            <a:xfrm>
              <a:off x="1219200" y="4140200"/>
              <a:ext cx="1663700" cy="876300"/>
            </a:xfrm>
            <a:prstGeom prst="flowChartMagneticDisk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tx1"/>
                  </a:solidFill>
                </a:rPr>
                <a:t>GSICS DCC product</a:t>
              </a:r>
              <a:endParaRPr lang="en-GB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7" name="Down Arrow 36"/>
            <p:cNvSpPr/>
            <p:nvPr/>
          </p:nvSpPr>
          <p:spPr bwMode="auto">
            <a:xfrm>
              <a:off x="3759200" y="5613400"/>
              <a:ext cx="381000" cy="228600"/>
            </a:xfrm>
            <a:prstGeom prst="down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97800" y="4381500"/>
              <a:ext cx="2057400" cy="5969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tx1"/>
                  </a:solidFill>
                </a:rPr>
                <a:t>Intermediate </a:t>
              </a:r>
              <a:r>
                <a:rPr lang="en-US" sz="1600" dirty="0" smtClean="0">
                  <a:solidFill>
                    <a:schemeClr val="tx1"/>
                  </a:solidFill>
                </a:rPr>
                <a:t>products</a:t>
              </a:r>
              <a:endParaRPr lang="en-GB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9" name="Flowchart: Magnetic Disk 38"/>
            <p:cNvSpPr/>
            <p:nvPr/>
          </p:nvSpPr>
          <p:spPr bwMode="auto">
            <a:xfrm>
              <a:off x="5016500" y="4140200"/>
              <a:ext cx="1663700" cy="876300"/>
            </a:xfrm>
            <a:prstGeom prst="flowChartMagneticDisk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tx1"/>
                  </a:solidFill>
                </a:rPr>
                <a:t>GSICS Lunar product</a:t>
              </a:r>
              <a:endParaRPr lang="en-GB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0" name="Right Arrow 39"/>
            <p:cNvSpPr/>
            <p:nvPr/>
          </p:nvSpPr>
          <p:spPr bwMode="auto">
            <a:xfrm>
              <a:off x="4889500" y="6172200"/>
              <a:ext cx="520700" cy="292100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10200" y="6032500"/>
              <a:ext cx="2616200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EUMETSAT </a:t>
              </a:r>
              <a:r>
                <a:rPr lang="en-US" sz="1600" dirty="0" smtClean="0">
                  <a:solidFill>
                    <a:schemeClr val="tx1"/>
                  </a:solidFill>
                </a:rPr>
                <a:t>GSICS </a:t>
              </a:r>
              <a:r>
                <a:rPr lang="en-US" sz="1600" dirty="0" smtClean="0">
                  <a:solidFill>
                    <a:schemeClr val="tx1"/>
                  </a:solidFill>
                </a:rPr>
                <a:t>data server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dirty="0" smtClean="0"/>
              <a:t>General </a:t>
            </a:r>
            <a:r>
              <a:rPr lang="en-GB" dirty="0" smtClean="0"/>
              <a:t>concept for the GSICS VIS/NIR products</a:t>
            </a:r>
            <a:endParaRPr lang="en-GB" dirty="0" smtClean="0"/>
          </a:p>
        </p:txBody>
      </p:sp>
      <p:grpSp>
        <p:nvGrpSpPr>
          <p:cNvPr id="48" name="Group 47"/>
          <p:cNvGrpSpPr/>
          <p:nvPr/>
        </p:nvGrpSpPr>
        <p:grpSpPr>
          <a:xfrm>
            <a:off x="4572000" y="3213100"/>
            <a:ext cx="3695700" cy="1892300"/>
            <a:chOff x="5130800" y="3213100"/>
            <a:chExt cx="3695700" cy="18923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5130800" y="3213100"/>
              <a:ext cx="2540000" cy="1892300"/>
            </a:xfrm>
            <a:prstGeom prst="rect">
              <a:avLst/>
            </a:prstGeom>
            <a:solidFill>
              <a:srgbClr val="F15E45">
                <a:alpha val="54902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34300" y="3302000"/>
              <a:ext cx="109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Planned for </a:t>
              </a:r>
              <a:r>
                <a:rPr lang="en-US" sz="1600" dirty="0" smtClean="0">
                  <a:solidFill>
                    <a:srgbClr val="FF0000"/>
                  </a:solidFill>
                </a:rPr>
                <a:t>2016 (see 4f)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Right Brace 44"/>
          <p:cNvSpPr/>
          <p:nvPr/>
        </p:nvSpPr>
        <p:spPr bwMode="auto">
          <a:xfrm>
            <a:off x="7467600" y="2209800"/>
            <a:ext cx="254000" cy="939800"/>
          </a:xfrm>
          <a:prstGeom prst="rightBrace">
            <a:avLst>
              <a:gd name="adj1" fmla="val 37841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50" name="Right Brace 49"/>
          <p:cNvSpPr/>
          <p:nvPr/>
        </p:nvSpPr>
        <p:spPr bwMode="auto">
          <a:xfrm>
            <a:off x="7467600" y="4203700"/>
            <a:ext cx="254000" cy="939800"/>
          </a:xfrm>
          <a:prstGeom prst="rightBrace">
            <a:avLst>
              <a:gd name="adj1" fmla="val 37841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agner\Desktop\CEOS_IVOS_2015\Material\GSICS_DCC_versus_SS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36" y="1164602"/>
            <a:ext cx="8191024" cy="4191953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4083" y="5384871"/>
            <a:ext cx="958578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-32" charset="2"/>
              </a:rPr>
              <a:t>Correction of the VIS0.6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-32" charset="2"/>
              </a:rPr>
              <a:t>w.r.t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-32" charset="2"/>
              </a:rPr>
              <a:t>. Aqua MODIS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 agreement with the feedback from cloud community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11300" y="2971800"/>
            <a:ext cx="7543800" cy="1494254"/>
            <a:chOff x="1511300" y="2971800"/>
            <a:chExt cx="7543800" cy="1494254"/>
          </a:xfrm>
        </p:grpSpPr>
        <p:sp>
          <p:nvSpPr>
            <p:cNvPr id="6" name="Right Brace 5"/>
            <p:cNvSpPr/>
            <p:nvPr/>
          </p:nvSpPr>
          <p:spPr bwMode="auto">
            <a:xfrm rot="5400000">
              <a:off x="7588250" y="2533650"/>
              <a:ext cx="381000" cy="1257300"/>
            </a:xfrm>
            <a:prstGeom prst="rightBrace">
              <a:avLst>
                <a:gd name="adj1" fmla="val 25000"/>
                <a:gd name="adj2" fmla="val 50000"/>
              </a:avLst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Right Brace 6"/>
            <p:cNvSpPr/>
            <p:nvPr/>
          </p:nvSpPr>
          <p:spPr bwMode="auto">
            <a:xfrm rot="5400000">
              <a:off x="4121150" y="704850"/>
              <a:ext cx="381000" cy="5600700"/>
            </a:xfrm>
            <a:prstGeom prst="rightBrace">
              <a:avLst>
                <a:gd name="adj1" fmla="val 25000"/>
                <a:gd name="adj2" fmla="val 50000"/>
              </a:avLst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7772400" y="3403600"/>
              <a:ext cx="6350" cy="508000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6502400" y="3619500"/>
              <a:ext cx="2552700" cy="83099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50"/>
                  </a:solidFill>
                </a:rPr>
                <a:t>After deployment in the OPE monitoring system</a:t>
              </a:r>
              <a:endParaRPr lang="en-GB" sz="1600" dirty="0">
                <a:solidFill>
                  <a:srgbClr val="00B05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4305300" y="3721100"/>
              <a:ext cx="6350" cy="508000"/>
            </a:xfrm>
            <a:prstGeom prst="straightConnector1">
              <a:avLst/>
            </a:prstGeom>
            <a:solidFill>
              <a:schemeClr val="bg2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035300" y="4127500"/>
              <a:ext cx="2552700" cy="33855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50"/>
                  </a:solidFill>
                </a:rPr>
                <a:t>Need for reprocessing</a:t>
              </a:r>
              <a:endParaRPr lang="en-GB" sz="1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dirty="0" smtClean="0"/>
              <a:t>Results – Meteosat-9 VIS0.6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080" y="856760"/>
            <a:ext cx="9547761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Collecting 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user requirements  beta tester = marine application  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group: study 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on deriving water turbidity using SEVIRI 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data. GSICS VIS/NIR RA product provided for Meteosat-9. 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However only the bias </a:t>
            </a:r>
            <a:r>
              <a:rPr lang="en-US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w.r.t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. Aqua MODIS + drift estimate were considered (i.e. the time series is noise-free).</a:t>
            </a:r>
          </a:p>
          <a:p>
            <a:pPr marL="268288" lvl="1" indent="-268288">
              <a:buFont typeface="Arial" pitchFamily="34" charset="0"/>
              <a:buChar char="•"/>
            </a:pPr>
            <a:endPara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Continuation study (-</a:t>
            </a:r>
            <a:r>
              <a:rPr lang="en-US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ies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) = opportunities to include an assessment of the GSICS corrections + sensitivity analysis on the correction noise.</a:t>
            </a:r>
          </a:p>
          <a:p>
            <a:pPr marL="268288" lvl="1" indent="-268288">
              <a:buFont typeface="Arial" pitchFamily="34" charset="0"/>
              <a:buChar char="•"/>
            </a:pPr>
            <a:endPara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Validation of the approach in place for the seasonal factor: are the corrections from Meteosat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-9 applicable to Meteosat-10?</a:t>
            </a:r>
          </a:p>
          <a:p>
            <a:pPr marL="725488" lvl="2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If Yes: can we think of using a geographical blend for instruments of a same series?</a:t>
            </a:r>
          </a:p>
          <a:p>
            <a:pPr marL="725488" lvl="2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If No: need to include a corrective algorithm till the time series for the monitored instruments are long enough to derive robust seasonal factors.</a:t>
            </a:r>
          </a:p>
          <a:p>
            <a:pPr marL="725488" lvl="2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What about changes in the geographical coverage (for instance when moving MSG1 over the Indian Ocean)?</a:t>
            </a:r>
          </a:p>
          <a:p>
            <a:pPr marL="725488" lvl="2" indent="-268288">
              <a:buFont typeface="Arial" pitchFamily="34" charset="0"/>
              <a:buChar char="•"/>
            </a:pPr>
            <a:endPara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Uncertainty analysis still to be done.</a:t>
            </a:r>
          </a:p>
          <a:p>
            <a:pPr marL="268288" lvl="1" indent="-268288">
              <a:buFont typeface="Arial" pitchFamily="34" charset="0"/>
              <a:buChar char="•"/>
            </a:pPr>
            <a:endParaRPr lang="en-US" sz="1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68288" lvl="1" indent="-268288"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Re-processing of SEVIRI data with SSCC is on-going  revisit the uncertainty on the drift estimates for the DCC, Moon </a:t>
            </a:r>
            <a:r>
              <a:rPr lang="en-US" sz="20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and Desert Target </a:t>
            </a: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methods.</a:t>
            </a:r>
            <a:endParaRPr lang="en-US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dirty="0" smtClean="0"/>
              <a:t>Future activities / developments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22387"/>
            <a:ext cx="9447213" cy="4739759"/>
          </a:xfrm>
        </p:spPr>
        <p:txBody>
          <a:bodyPr>
            <a:spAutoFit/>
          </a:bodyPr>
          <a:lstStyle/>
          <a:p>
            <a:r>
              <a:rPr lang="en-GB" sz="2000" dirty="0" smtClean="0"/>
              <a:t>Top priority = finalise the implementation and monitor the current versio</a:t>
            </a:r>
            <a:r>
              <a:rPr lang="en-GB" sz="2000" dirty="0" smtClean="0"/>
              <a:t>n of the GSICS VIS/NIR product (based on DCC only)</a:t>
            </a:r>
            <a:endParaRPr lang="en-GB" sz="2000" dirty="0" smtClean="0"/>
          </a:p>
          <a:p>
            <a:endParaRPr lang="en-GB" sz="1400" dirty="0" smtClean="0"/>
          </a:p>
          <a:p>
            <a:r>
              <a:rPr lang="en-GB" sz="2000" dirty="0" smtClean="0"/>
              <a:t>Continue through the various steps of the GPPA. </a:t>
            </a:r>
            <a:r>
              <a:rPr lang="en-GB" sz="2000" dirty="0" smtClean="0">
                <a:solidFill>
                  <a:srgbClr val="FF0000"/>
                </a:solidFill>
              </a:rPr>
              <a:t>One review still missing.</a:t>
            </a:r>
          </a:p>
          <a:p>
            <a:endParaRPr lang="en-GB" sz="1400" dirty="0" smtClean="0"/>
          </a:p>
          <a:p>
            <a:r>
              <a:rPr lang="en-GB" sz="2000" dirty="0" smtClean="0"/>
              <a:t>Reprocess the data for the various SEVIRI instruments</a:t>
            </a:r>
          </a:p>
          <a:p>
            <a:endParaRPr lang="en-GB" sz="1400" dirty="0" smtClean="0">
              <a:solidFill>
                <a:srgbClr val="FF0000"/>
              </a:solidFill>
            </a:endParaRPr>
          </a:p>
          <a:p>
            <a:r>
              <a:rPr lang="en-GB" sz="2000" dirty="0" smtClean="0"/>
              <a:t>Use VIIRS as a new reference in order to process all reflective solar bands available on SEVIRI</a:t>
            </a:r>
          </a:p>
          <a:p>
            <a:endParaRPr lang="en-GB" sz="1400" dirty="0" smtClean="0"/>
          </a:p>
          <a:p>
            <a:r>
              <a:rPr lang="en-GB" sz="2000" dirty="0" smtClean="0"/>
              <a:t>(Add HRVIS to the list of monitored bands)</a:t>
            </a:r>
          </a:p>
          <a:p>
            <a:endParaRPr lang="en-GB" sz="1400" dirty="0" smtClean="0"/>
          </a:p>
          <a:p>
            <a:pPr marL="252000" lvl="1" indent="-252000">
              <a:spcBef>
                <a:spcPts val="0"/>
              </a:spcBef>
            </a:pPr>
            <a:r>
              <a:rPr lang="en-GB" sz="2000" dirty="0" smtClean="0">
                <a:ea typeface="+mn-ea"/>
                <a:sym typeface="Wingdings" pitchFamily="2" charset="2"/>
              </a:rPr>
              <a:t>Support EUMETSAT activities on climate to apply DCC algorithm to support re-calibration of </a:t>
            </a:r>
            <a:r>
              <a:rPr lang="en-GB" sz="2000" dirty="0" err="1" smtClean="0">
                <a:ea typeface="+mn-ea"/>
                <a:sym typeface="Wingdings" pitchFamily="2" charset="2"/>
              </a:rPr>
              <a:t>Meteosat</a:t>
            </a:r>
            <a:r>
              <a:rPr lang="en-GB" sz="2000" dirty="0" smtClean="0">
                <a:ea typeface="+mn-ea"/>
                <a:sym typeface="Wingdings" pitchFamily="2" charset="2"/>
              </a:rPr>
              <a:t> First Generation archive</a:t>
            </a:r>
            <a:endParaRPr lang="en-GB" sz="2000" dirty="0" smtClean="0"/>
          </a:p>
          <a:p>
            <a:pPr>
              <a:buNone/>
            </a:pPr>
            <a:endParaRPr lang="en-GB" sz="1400" dirty="0" smtClean="0"/>
          </a:p>
          <a:p>
            <a:r>
              <a:rPr lang="en-GB" sz="2000" dirty="0" smtClean="0"/>
              <a:t>Put in place an algorithm for inter-calibration using the Moon as a transfer target </a:t>
            </a:r>
            <a:r>
              <a:rPr lang="en-GB" sz="2000" dirty="0" smtClean="0">
                <a:sym typeface="Wingdings" pitchFamily="2" charset="2"/>
              </a:rPr>
              <a:t> next candidate to add to the GSICS VIS/NIR product.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4635</TotalTime>
  <Words>549</Words>
  <Application>Microsoft Office PowerPoint</Application>
  <PresentationFormat>A4 Paper (210x297 mm)</PresentationFormat>
  <Paragraphs>70</Paragraphs>
  <Slides>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Viewgraph Landscape Template</vt:lpstr>
      <vt:lpstr>Clip</vt:lpstr>
      <vt:lpstr>Slide 1</vt:lpstr>
      <vt:lpstr>Status of the GSICS VIS/NIR product</vt:lpstr>
      <vt:lpstr>General concept for the GSICS VIS/NIR products</vt:lpstr>
      <vt:lpstr>Results – Meteosat-9 VIS0.6</vt:lpstr>
      <vt:lpstr>Future activities / developments</vt:lpstr>
      <vt:lpstr>Conclusions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Sebastien Wagner</cp:lastModifiedBy>
  <cp:revision>452</cp:revision>
  <cp:lastPrinted>2006-03-06T14:11:17Z</cp:lastPrinted>
  <dcterms:created xsi:type="dcterms:W3CDTF">2016-01-26T14:19:25Z</dcterms:created>
  <dcterms:modified xsi:type="dcterms:W3CDTF">2016-02-28T14:15:20Z</dcterms:modified>
</cp:coreProperties>
</file>