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3" r:id="rId3"/>
    <p:sldId id="284" r:id="rId4"/>
    <p:sldId id="259" r:id="rId5"/>
    <p:sldId id="260" r:id="rId6"/>
    <p:sldId id="273" r:id="rId7"/>
    <p:sldId id="277" r:id="rId8"/>
    <p:sldId id="261" r:id="rId9"/>
    <p:sldId id="280" r:id="rId10"/>
    <p:sldId id="282" r:id="rId1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008000"/>
    <a:srgbClr val="0000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3" autoAdjust="0"/>
    <p:restoredTop sz="92166" autoAdjust="0"/>
  </p:normalViewPr>
  <p:slideViewPr>
    <p:cSldViewPr showGuides="1">
      <p:cViewPr varScale="1">
        <p:scale>
          <a:sx n="105" d="100"/>
          <a:sy n="105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935CC-D865-4863-83B3-1B5E31B6AD16}" type="datetimeFigureOut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7024D-BF84-4064-BDE3-BFC8546C7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47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7024D-BF84-4064-BDE3-BFC8546C771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84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MODIS</a:t>
                </a:r>
                <a:r>
                  <a:rPr kumimoji="1" lang="ja-JP" altLang="en-US" dirty="0" smtClean="0"/>
                  <a:t>：　放射輝度スケール。図で見る限り、変動は</a:t>
                </a:r>
                <a:r>
                  <a:rPr kumimoji="1" lang="en-US" altLang="ja-JP" dirty="0" smtClean="0"/>
                  <a:t>±</a:t>
                </a:r>
                <a:r>
                  <a:rPr kumimoji="1" lang="ja-JP" altLang="en-US" dirty="0" smtClean="0"/>
                  <a:t>２％以下か。</a:t>
                </a:r>
                <a:endParaRPr kumimoji="1" lang="en-US" altLang="ja-JP" dirty="0" smtClean="0"/>
              </a:p>
              <a:p>
                <a:r>
                  <a:rPr kumimoji="1" lang="en-US" altLang="ja-JP" dirty="0" smtClean="0"/>
                  <a:t>MTSAT2</a:t>
                </a:r>
                <a:r>
                  <a:rPr kumimoji="1" lang="ja-JP" altLang="en-US" dirty="0" smtClean="0"/>
                  <a:t>：　カウント値スケール。図で見る限り、感度低下は５年で１５％くらい。</a:t>
                </a:r>
                <a:endParaRPr kumimoji="1" lang="en-US" altLang="ja-JP" dirty="0" smtClean="0"/>
              </a:p>
              <a:p>
                <a:r>
                  <a:rPr kumimoji="1" lang="ja-JP" altLang="en-US" dirty="0" smtClean="0"/>
                  <a:t>スケールは異なるが、スライドの趣旨には影響ない。</a:t>
                </a:r>
                <a:r>
                  <a:rPr kumimoji="1" lang="ja-JP" altLang="en-US" i="0" smtClean="0">
                    <a:latin typeface="Cambria Math"/>
                  </a:rPr>
                  <a:t>"ここに数式を入力します。"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7024D-BF84-4064-BDE3-BFC8546C771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847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B767-2209-4C52-904A-6012993F738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64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7024D-BF84-4064-BDE3-BFC8546C771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3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8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2EA15-A789-49A4-AF21-BF1A14498A09}" type="datetime1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47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AFB442-9701-440A-A4DA-9AD0D63D0203}" type="datetime1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78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43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D4D412-248A-43AD-A253-AAA90838F47C}" type="datetime1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50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12A93-176F-4C68-A08C-91114EE7B753}" type="datetime1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46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0C152F-5853-4320-A249-57AEFC285074}" type="datetime1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8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18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04B2F3-2275-4DFB-B750-8C928C5C6A52}" type="datetime1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0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58A735-B49D-4081-93B4-8C92BEEF5596}" type="datetime1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00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FCEAE6-2C97-48C2-9409-F2415B565123}" type="datetime1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95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ッター プレースホルダー 4"/>
          <p:cNvSpPr txBox="1">
            <a:spLocks/>
          </p:cNvSpPr>
          <p:nvPr userDrawn="1"/>
        </p:nvSpPr>
        <p:spPr>
          <a:xfrm>
            <a:off x="2051720" y="6448251"/>
            <a:ext cx="5040560" cy="365125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200" dirty="0" smtClean="0">
                <a:solidFill>
                  <a:schemeClr val="bg1">
                    <a:lumMod val="65000"/>
                  </a:schemeClr>
                </a:solidFill>
              </a:rPr>
              <a:t>GSICS annual meeting, 29 February – 4 March, 2016, Tsukuba, Japan</a:t>
            </a:r>
            <a:endParaRPr lang="ja-JP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4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ja-JP" dirty="0"/>
              <a:t>Progress toward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DCC </a:t>
            </a:r>
            <a:r>
              <a:rPr lang="en-US" altLang="ja-JP" dirty="0"/>
              <a:t>Demo </a:t>
            </a:r>
            <a:r>
              <a:rPr lang="en-US" altLang="ja-JP" dirty="0" smtClean="0"/>
              <a:t>product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Meteorological Satellite Center,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Japan Meteorological Agency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93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518864" y="1196751"/>
            <a:ext cx="8301608" cy="5184577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Calibration </a:t>
            </a:r>
            <a:r>
              <a:rPr lang="en-US" altLang="ja-JP" dirty="0"/>
              <a:t>coefficients are obtained for </a:t>
            </a:r>
            <a:r>
              <a:rPr lang="en-US" altLang="ja-JP" dirty="0" smtClean="0"/>
              <a:t>MTSAT-2 entire </a:t>
            </a:r>
            <a:r>
              <a:rPr lang="en-US" altLang="ja-JP" dirty="0"/>
              <a:t>operation period, </a:t>
            </a:r>
            <a:r>
              <a:rPr lang="en-US" altLang="ja-JP" dirty="0" smtClean="0"/>
              <a:t>2010-2015. The </a:t>
            </a:r>
            <a:r>
              <a:rPr lang="en-US" altLang="ja-JP" dirty="0"/>
              <a:t>result shows good consistency with the result by lunar calibration approach</a:t>
            </a:r>
            <a:r>
              <a:rPr lang="en-US" altLang="ja-JP" dirty="0" smtClean="0"/>
              <a:t>.</a:t>
            </a:r>
          </a:p>
          <a:p>
            <a:endParaRPr lang="en-US" altLang="ja-JP" sz="1800" dirty="0"/>
          </a:p>
          <a:p>
            <a:r>
              <a:rPr kumimoji="1" lang="en-US" altLang="ja-JP" dirty="0" smtClean="0"/>
              <a:t>Two DCC approaches are under investigation for Himawari-8.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“Standard” DCC approach</a:t>
            </a:r>
            <a:endParaRPr lang="en-US" altLang="ja-JP" dirty="0"/>
          </a:p>
          <a:p>
            <a:pPr lvl="2"/>
            <a:r>
              <a:rPr lang="en-US" altLang="ja-JP" dirty="0"/>
              <a:t>MODIS, VIIRS will also be implemented 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Difference </a:t>
            </a:r>
            <a:r>
              <a:rPr lang="en-US" altLang="ja-JP" dirty="0"/>
              <a:t>of DCC statistics over land/ocean will be investigated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“Ray-matched” DCC  approach</a:t>
            </a:r>
          </a:p>
          <a:p>
            <a:pPr lvl="2"/>
            <a:r>
              <a:rPr lang="en-US" altLang="ja-JP" dirty="0" smtClean="0"/>
              <a:t>The result shows similar trends by other calibration methods</a:t>
            </a:r>
          </a:p>
          <a:p>
            <a:pPr lvl="2"/>
            <a:r>
              <a:rPr lang="en-US" altLang="ja-JP" dirty="0" smtClean="0"/>
              <a:t>Implementation </a:t>
            </a:r>
            <a:r>
              <a:rPr lang="en-US" altLang="ja-JP" dirty="0"/>
              <a:t>will be revisited to derive stable </a:t>
            </a:r>
            <a:r>
              <a:rPr lang="en-US" altLang="ja-JP" dirty="0" smtClean="0"/>
              <a:t>results</a:t>
            </a:r>
          </a:p>
          <a:p>
            <a:pPr lvl="2"/>
            <a:r>
              <a:rPr lang="en-US" altLang="ja-JP" b="1" u="sng" dirty="0"/>
              <a:t>DCC method </a:t>
            </a:r>
            <a:r>
              <a:rPr lang="en-US" altLang="ja-JP" b="1" u="sng" dirty="0" smtClean="0"/>
              <a:t>seems to be </a:t>
            </a:r>
            <a:r>
              <a:rPr lang="en-US" altLang="ja-JP" b="1" u="sng" dirty="0"/>
              <a:t>applicable to all AHI VNIR bands</a:t>
            </a:r>
          </a:p>
          <a:p>
            <a:pPr lvl="2"/>
            <a:endParaRPr lang="en-US" altLang="ja-JP" dirty="0" smtClean="0"/>
          </a:p>
          <a:p>
            <a:r>
              <a:rPr kumimoji="1" lang="en-US" altLang="ja-JP" dirty="0" smtClean="0"/>
              <a:t>Vicarious calibration approach over DCC target is in preparation with MRI.</a:t>
            </a:r>
          </a:p>
          <a:p>
            <a:endParaRPr lang="en-US" altLang="ja-JP" dirty="0"/>
          </a:p>
          <a:p>
            <a:r>
              <a:rPr lang="en-US" altLang="ja-JP" dirty="0"/>
              <a:t>Masaya and Sebastien have drafted  requirements for application of plotting tool to DCC products</a:t>
            </a:r>
            <a:r>
              <a:rPr lang="en-US" altLang="ja-JP" dirty="0" smtClean="0"/>
              <a:t>. The requirement will be discussed in [4j].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/>
              <a:t>Future plans for all VNIR calibration </a:t>
            </a:r>
            <a:r>
              <a:rPr lang="en-US" altLang="ja-JP" dirty="0" smtClean="0"/>
              <a:t>methods</a:t>
            </a:r>
          </a:p>
          <a:p>
            <a:pPr lvl="1"/>
            <a:r>
              <a:rPr lang="en-US" altLang="ja-JP" dirty="0"/>
              <a:t>To continue </a:t>
            </a:r>
            <a:r>
              <a:rPr lang="en-US" altLang="ja-JP" dirty="0" smtClean="0"/>
              <a:t>inter-comparison </a:t>
            </a:r>
            <a:r>
              <a:rPr lang="en-US" altLang="ja-JP" dirty="0"/>
              <a:t>of multiple calibration methods</a:t>
            </a:r>
          </a:p>
          <a:p>
            <a:pPr lvl="1"/>
            <a:r>
              <a:rPr lang="en-US" altLang="ja-JP" dirty="0"/>
              <a:t>To integrate calibration </a:t>
            </a:r>
            <a:r>
              <a:rPr lang="en-US" altLang="ja-JP" dirty="0" smtClean="0"/>
              <a:t>methods</a:t>
            </a:r>
          </a:p>
          <a:p>
            <a:pPr lvl="1"/>
            <a:r>
              <a:rPr lang="en-US" altLang="ja-JP" dirty="0" smtClean="0"/>
              <a:t>Uncertainty analysis.</a:t>
            </a:r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262389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Summary and future work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618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Achievement on MTSAT-2 and Himawari-8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MTSAT-2 </a:t>
            </a:r>
          </a:p>
          <a:p>
            <a:pPr lvl="1"/>
            <a:r>
              <a:rPr lang="en-US" altLang="ja-JP" dirty="0" smtClean="0"/>
              <a:t>Calibration coefficients are obtained </a:t>
            </a:r>
            <a:r>
              <a:rPr lang="en-US" altLang="ja-JP" dirty="0"/>
              <a:t>for entire operation period, 2010-2015</a:t>
            </a:r>
            <a:r>
              <a:rPr lang="en-US" altLang="ja-JP" dirty="0" smtClean="0"/>
              <a:t>, based on “standard” DCC approach.</a:t>
            </a:r>
          </a:p>
          <a:p>
            <a:pPr lvl="1"/>
            <a:r>
              <a:rPr lang="en-US" altLang="ja-JP" dirty="0" smtClean="0"/>
              <a:t>The result shows good consistency with the result by lunar calibration approach.</a:t>
            </a:r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Himwari-8</a:t>
            </a:r>
          </a:p>
          <a:p>
            <a:pPr lvl="1"/>
            <a:r>
              <a:rPr lang="en-US" altLang="ja-JP" dirty="0"/>
              <a:t>Feasibility study </a:t>
            </a:r>
            <a:r>
              <a:rPr lang="en-US" altLang="ja-JP" dirty="0" smtClean="0"/>
              <a:t>has been performed based on AHI data based on “ray-matching” and “standard” DCC approached.</a:t>
            </a:r>
          </a:p>
          <a:p>
            <a:pPr lvl="1"/>
            <a:r>
              <a:rPr kumimoji="1" lang="en-US" altLang="ja-JP" dirty="0" smtClean="0"/>
              <a:t>The result shows good consistency with the result by other approaches.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1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Standard DCC approach on MTSAT-2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4222304" cy="4853136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Mode and mean radiance of </a:t>
            </a:r>
            <a:r>
              <a:rPr lang="en-US" altLang="ja-JP" dirty="0"/>
              <a:t>DCC pixels </a:t>
            </a:r>
            <a:r>
              <a:rPr lang="en-US" altLang="ja-JP" dirty="0" smtClean="0"/>
              <a:t>are picked up from MTSAT2/IMAGER and AQUA/MODIS data.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The result shows that MODIS data is well-calibrated and stable.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MTSAT-2 had not changed VIS calibration coefficients. Degradation trend is shown.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1026" name="Picture 2" descr="http://sc-svbook1.sc.met.kishou.go.jp/redmine/attachments/download/1672/Aqua%20MODIS%20VIS_NRTC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30" y="2994796"/>
            <a:ext cx="4305877" cy="201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-svbook1.sc.met.kishou.go.jp/redmine/attachments/download/1673/MTSAT2%20Imager%20VIS_NRTC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5"/>
          <a:stretch/>
        </p:blipFill>
        <p:spPr bwMode="auto">
          <a:xfrm>
            <a:off x="4658611" y="1484784"/>
            <a:ext cx="430587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c-svbook1.sc.met.kishou.go.jp/redmine/attachments/download/1674/MTSAT2%20Imager%20VIS-Aqua%20MODIS_GEOLEOIR_NRTC.pn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4"/>
          <a:stretch/>
        </p:blipFill>
        <p:spPr bwMode="auto">
          <a:xfrm>
            <a:off x="4679504" y="4936667"/>
            <a:ext cx="4305877" cy="173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4710242" y="1982586"/>
            <a:ext cx="3856680" cy="1950469"/>
            <a:chOff x="4710242" y="1982586"/>
            <a:chExt cx="3856680" cy="1950469"/>
          </a:xfrm>
        </p:grpSpPr>
        <p:sp>
          <p:nvSpPr>
            <p:cNvPr id="6" name="正方形/長方形 5"/>
            <p:cNvSpPr/>
            <p:nvPr/>
          </p:nvSpPr>
          <p:spPr>
            <a:xfrm rot="867216">
              <a:off x="4710242" y="1982586"/>
              <a:ext cx="3816424" cy="216024"/>
            </a:xfrm>
            <a:prstGeom prst="rect">
              <a:avLst/>
            </a:prstGeom>
            <a:solidFill>
              <a:srgbClr val="00FF00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 rot="21600000">
              <a:off x="4750498" y="3717031"/>
              <a:ext cx="3816424" cy="216024"/>
            </a:xfrm>
            <a:prstGeom prst="rect">
              <a:avLst/>
            </a:prstGeom>
            <a:solidFill>
              <a:srgbClr val="00FF00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5652120" y="1146230"/>
            <a:ext cx="20162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MTSAT-2 (0.68)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52120" y="3018438"/>
            <a:ext cx="20162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AQUA/MODIS (0.68)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951090" y="5041751"/>
                <a:ext cx="1492653" cy="4390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1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kumimoji="1" lang="en-US" altLang="ja-JP" sz="1100" b="0" i="1" smtClean="0">
                          <a:latin typeface="Cambria Math"/>
                          <a:ea typeface="Cambria Math"/>
                        </a:rPr>
                        <m:t>𝐺𝑎𝑖𝑛</m:t>
                      </m:r>
                      <m:r>
                        <a:rPr kumimoji="1" lang="en-US" altLang="ja-JP" sz="11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kumimoji="1" lang="en-US" altLang="ja-JP" sz="1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1100" b="0" i="1" smtClean="0">
                              <a:latin typeface="Cambria Math"/>
                            </a:rPr>
                            <m:t>𝐺𝑎𝑖</m:t>
                          </m:r>
                          <m:sSub>
                            <m:sSubPr>
                              <m:ctrlPr>
                                <a:rPr kumimoji="1" lang="en-US" altLang="ja-JP" sz="1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1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11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1100" b="0" i="1" smtClean="0">
                              <a:latin typeface="Cambria Math"/>
                            </a:rPr>
                            <m:t>𝐺𝑎𝑖</m:t>
                          </m:r>
                          <m:sSub>
                            <m:sSubPr>
                              <m:ctrlPr>
                                <a:rPr kumimoji="1" lang="en-US" altLang="ja-JP" sz="1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1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11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kumimoji="1" lang="en-US" altLang="ja-JP" sz="11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1100" b="0" i="1" smtClean="0">
                          <a:latin typeface="Cambria Math"/>
                        </a:rPr>
                        <m:t> −1</m:t>
                      </m:r>
                    </m:oMath>
                  </m:oMathPara>
                </a14:m>
                <a:endParaRPr kumimoji="1" lang="ja-JP" altLang="en-US" sz="11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090" y="5041751"/>
                <a:ext cx="1492653" cy="4390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7380312" y="11154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>
                <a:solidFill>
                  <a:srgbClr val="006600"/>
                </a:solidFill>
              </a:rPr>
              <a:t>o: mode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0682" y="940897"/>
            <a:ext cx="830802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200" b="1" dirty="0"/>
              <a:t>1</a:t>
            </a:r>
            <a:r>
              <a:rPr kumimoji="1" lang="en-US" altLang="ja-JP" sz="2200" b="1" dirty="0" smtClean="0"/>
              <a:t>) DCC selected using GSICS standard algorithm (“standard DCC”)</a:t>
            </a:r>
          </a:p>
          <a:p>
            <a:pPr marL="627063" indent="-2714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Based on </a:t>
            </a:r>
            <a:r>
              <a:rPr lang="en-US" altLang="ja-JP" dirty="0" err="1" smtClean="0"/>
              <a:t>Doelling</a:t>
            </a:r>
            <a:r>
              <a:rPr lang="en-US" altLang="ja-JP" dirty="0" smtClean="0"/>
              <a:t> et al. (2011)</a:t>
            </a:r>
          </a:p>
          <a:p>
            <a:pPr marL="812800" indent="-279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SSP </a:t>
            </a:r>
            <a:r>
              <a:rPr lang="en-US" altLang="ja-JP" sz="1600" b="1" dirty="0"/>
              <a:t>+/- 20 </a:t>
            </a:r>
            <a:r>
              <a:rPr lang="en-US" altLang="ja-JP" sz="1600" dirty="0" smtClean="0"/>
              <a:t>deg.</a:t>
            </a:r>
            <a:r>
              <a:rPr lang="en-US" altLang="ja-JP" sz="1600" b="1" dirty="0" smtClean="0"/>
              <a:t> </a:t>
            </a:r>
            <a:r>
              <a:rPr lang="en-US" altLang="ja-JP" sz="1600" dirty="0"/>
              <a:t>(20S-20N, </a:t>
            </a:r>
            <a:r>
              <a:rPr lang="en-US" altLang="ja-JP" sz="1600" dirty="0" smtClean="0"/>
              <a:t>120.7E-160.7E), IR (Band13</a:t>
            </a:r>
            <a:r>
              <a:rPr lang="en-US" altLang="ja-JP" sz="1600" dirty="0"/>
              <a:t>: 10.4</a:t>
            </a:r>
            <a:r>
              <a:rPr lang="el-GR" altLang="ja-JP" sz="1600" dirty="0"/>
              <a:t>μ</a:t>
            </a:r>
            <a:r>
              <a:rPr lang="en-US" altLang="ja-JP" sz="1600" dirty="0"/>
              <a:t>m) &lt; </a:t>
            </a:r>
            <a:r>
              <a:rPr lang="en-US" altLang="ja-JP" sz="1600" b="1" dirty="0" smtClean="0"/>
              <a:t>205K</a:t>
            </a:r>
            <a:r>
              <a:rPr lang="en-US" altLang="ja-JP" sz="1600" dirty="0" smtClean="0"/>
              <a:t>, solar/satellite viewing angle &lt; </a:t>
            </a:r>
            <a:r>
              <a:rPr lang="en-US" altLang="ja-JP" sz="1600" b="1" dirty="0" smtClean="0"/>
              <a:t>40 </a:t>
            </a:r>
            <a:r>
              <a:rPr lang="en-US" altLang="ja-JP" sz="1600" dirty="0" smtClean="0"/>
              <a:t>deg., Smoothed </a:t>
            </a:r>
            <a:r>
              <a:rPr lang="en-US" altLang="ja-JP" sz="1600" dirty="0"/>
              <a:t>pixels based on 3x3 pixels </a:t>
            </a:r>
            <a:r>
              <a:rPr lang="en-US" altLang="ja-JP" sz="1600" dirty="0" err="1" smtClean="0"/>
              <a:t>stdv</a:t>
            </a:r>
            <a:endParaRPr lang="en-US" altLang="ja-JP" sz="1600" dirty="0" smtClean="0"/>
          </a:p>
          <a:p>
            <a:pPr marL="627063" indent="-2714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b="1" dirty="0" smtClean="0"/>
              <a:t>Hu BRDF</a:t>
            </a:r>
          </a:p>
          <a:p>
            <a:pPr marL="627063" indent="-2714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S-NPP/VIIRS: </a:t>
            </a:r>
            <a:r>
              <a:rPr lang="en-US" altLang="ja-JP" u="sng" dirty="0" smtClean="0"/>
              <a:t>not implemented yet</a:t>
            </a:r>
            <a:endParaRPr kumimoji="1" lang="ja-JP" altLang="en-US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645" y="3009652"/>
            <a:ext cx="9150518" cy="1717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000" b="1" dirty="0" smtClean="0">
                <a:solidFill>
                  <a:srgbClr val="0070C0"/>
                </a:solidFill>
              </a:rPr>
              <a:t>2) DCC from Himawari-8/AHI vs. S-NPP/VIIRS ray-matched data (“ray-matched DCC”)</a:t>
            </a:r>
          </a:p>
          <a:p>
            <a:pPr marL="627063" indent="-2714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Based on </a:t>
            </a:r>
            <a:r>
              <a:rPr lang="en-US" altLang="ja-JP" dirty="0" err="1" smtClean="0"/>
              <a:t>Doelling</a:t>
            </a:r>
            <a:r>
              <a:rPr lang="en-US" altLang="ja-JP" dirty="0" smtClean="0"/>
              <a:t> et al. (2011)</a:t>
            </a:r>
          </a:p>
          <a:p>
            <a:pPr marL="804863" indent="-2730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 err="1" smtClean="0"/>
              <a:t>Δt</a:t>
            </a:r>
            <a:r>
              <a:rPr lang="en-US" altLang="ja-JP" sz="1600" dirty="0" smtClean="0"/>
              <a:t> &lt; </a:t>
            </a:r>
            <a:r>
              <a:rPr lang="en-US" altLang="ja-JP" sz="1600" b="1" dirty="0" smtClean="0"/>
              <a:t>5 minutes</a:t>
            </a:r>
            <a:r>
              <a:rPr lang="en-US" altLang="ja-JP" sz="1600" dirty="0" smtClean="0"/>
              <a:t>,</a:t>
            </a:r>
            <a:r>
              <a:rPr lang="en-US" altLang="ja-JP" sz="1600" b="1" dirty="0" smtClean="0"/>
              <a:t> </a:t>
            </a:r>
            <a:r>
              <a:rPr lang="en-US" altLang="ja-JP" sz="1600" dirty="0" smtClean="0"/>
              <a:t>difference of solar/satellite zenith angle, azimuth angle &lt; </a:t>
            </a:r>
            <a:r>
              <a:rPr lang="en-US" altLang="ja-JP" sz="1600" b="1" dirty="0" smtClean="0"/>
              <a:t>10 deg.</a:t>
            </a:r>
            <a:r>
              <a:rPr lang="en-US" altLang="ja-JP" sz="1600" dirty="0" smtClean="0"/>
              <a:t>, etc.</a:t>
            </a:r>
          </a:p>
          <a:p>
            <a:pPr marL="804863" indent="-2730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Spatial averaging (e.g. 0.5 deg. bin) is NOT applied</a:t>
            </a:r>
          </a:p>
          <a:p>
            <a:pPr marL="627063" indent="-2714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SBAF for DCC (derived from NASA Langley SBAF website) 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511588"/>
              </p:ext>
            </p:extLst>
          </p:nvPr>
        </p:nvGraphicFramePr>
        <p:xfrm>
          <a:off x="971600" y="5116143"/>
          <a:ext cx="7371917" cy="1158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83284"/>
                <a:gridCol w="936104"/>
                <a:gridCol w="936104"/>
                <a:gridCol w="936104"/>
                <a:gridCol w="936104"/>
                <a:gridCol w="1008112"/>
                <a:gridCol w="936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Himawari-8/AHI</a:t>
                      </a:r>
                      <a:endParaRPr kumimoji="1" lang="ja-JP" altLang="en-US" sz="16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Band1</a:t>
                      </a:r>
                    </a:p>
                    <a:p>
                      <a:pPr algn="ctr"/>
                      <a:r>
                        <a:rPr kumimoji="1" lang="en-US" altLang="ja-JP" sz="1600" b="0" dirty="0" smtClean="0"/>
                        <a:t>(0.47)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Band2</a:t>
                      </a:r>
                    </a:p>
                    <a:p>
                      <a:pPr algn="ctr"/>
                      <a:r>
                        <a:rPr kumimoji="1" lang="en-US" altLang="ja-JP" sz="1600" b="0" dirty="0" smtClean="0"/>
                        <a:t>(0.51)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Band3</a:t>
                      </a:r>
                    </a:p>
                    <a:p>
                      <a:pPr algn="ctr"/>
                      <a:r>
                        <a:rPr kumimoji="1" lang="en-US" altLang="ja-JP" sz="1600" b="0" dirty="0" smtClean="0"/>
                        <a:t>(0.64)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Band4</a:t>
                      </a:r>
                    </a:p>
                    <a:p>
                      <a:pPr algn="ctr"/>
                      <a:r>
                        <a:rPr kumimoji="1" lang="en-US" altLang="ja-JP" sz="1600" b="0" dirty="0" smtClean="0"/>
                        <a:t>(0.86)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Band5</a:t>
                      </a:r>
                    </a:p>
                    <a:p>
                      <a:pPr algn="ctr"/>
                      <a:r>
                        <a:rPr kumimoji="1" lang="en-US" altLang="ja-JP" sz="1600" b="0" dirty="0" smtClean="0"/>
                        <a:t>(1.6)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Band6</a:t>
                      </a:r>
                    </a:p>
                    <a:p>
                      <a:pPr algn="ctr"/>
                      <a:r>
                        <a:rPr kumimoji="1" lang="en-US" altLang="ja-JP" sz="1600" b="0" dirty="0" smtClean="0"/>
                        <a:t>(2.3)</a:t>
                      </a:r>
                      <a:endParaRPr kumimoji="1" lang="ja-JP" alt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S-NPP/VIIRS</a:t>
                      </a:r>
                      <a:endParaRPr kumimoji="1" lang="ja-JP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M3 (0.488)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M3 (0.488)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I1 (0.640)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M7 (0.865)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M10 (1.61)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M11 (2.25)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971600" y="241484"/>
            <a:ext cx="7582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DCC data used in AHI study (Mar.-Dec. 2015)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98900" y="4756103"/>
            <a:ext cx="3152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Channels used for inter-comparison</a:t>
            </a:r>
            <a:endParaRPr kumimoji="1" lang="ja-JP" altLang="en-US" sz="160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5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015-MSC\高橋行端\Meetings\GSICS\WebMeeting\201602\figs\Himawari8+AHI+B01_RA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t="16389" r="13417" b="5833"/>
          <a:stretch/>
        </p:blipFill>
        <p:spPr bwMode="auto">
          <a:xfrm>
            <a:off x="257782" y="3113603"/>
            <a:ext cx="2883185" cy="12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2015-MSC\高橋行端\Meetings\GSICS\WebMeeting\201602\figs\Himawari8+AHI+B02_RA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16389" r="13417" b="5555"/>
          <a:stretch/>
        </p:blipFill>
        <p:spPr bwMode="auto">
          <a:xfrm>
            <a:off x="3246754" y="3091439"/>
            <a:ext cx="2892139" cy="12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2015-MSC\高橋行端\Meetings\GSICS\WebMeeting\201602\figs\Himawari8+AHI+B03_RA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16389" r="13672" b="5277"/>
          <a:stretch/>
        </p:blipFill>
        <p:spPr bwMode="auto">
          <a:xfrm>
            <a:off x="6193247" y="3078941"/>
            <a:ext cx="2878882" cy="12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2015-MSC\高橋行端\Meetings\GSICS\WebMeeting\201602\figs\Himawari8+AHI+B04_RA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16945" r="13803" b="5833"/>
          <a:stretch/>
        </p:blipFill>
        <p:spPr bwMode="auto">
          <a:xfrm>
            <a:off x="252958" y="4752519"/>
            <a:ext cx="2874405" cy="124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2015-MSC\高橋行端\Meetings\GSICS\WebMeeting\201602\figs\Himawari8+AHI+B05_RA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17222" r="13802" b="5278"/>
          <a:stretch/>
        </p:blipFill>
        <p:spPr bwMode="auto">
          <a:xfrm>
            <a:off x="3277294" y="4762215"/>
            <a:ext cx="2878882" cy="124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2015-MSC\高橋行端\Meetings\GSICS\WebMeeting\201602\figs\Himawari8+AHI+B06_RAC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17342" r="13809" b="5631"/>
          <a:stretch/>
        </p:blipFill>
        <p:spPr bwMode="auto">
          <a:xfrm>
            <a:off x="6215827" y="4774561"/>
            <a:ext cx="2870775" cy="12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7009" y="2825714"/>
            <a:ext cx="8873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AHI</a:t>
            </a:r>
            <a:r>
              <a:rPr kumimoji="1" lang="en-US" altLang="ja-JP" sz="1200" dirty="0" smtClean="0"/>
              <a:t> Band1 (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0.47</a:t>
            </a:r>
            <a:r>
              <a:rPr kumimoji="1" lang="el-GR" altLang="ja-JP" sz="1200" dirty="0" smtClean="0"/>
              <a:t>μ</a:t>
            </a:r>
            <a:r>
              <a:rPr kumimoji="1" lang="en-US" altLang="ja-JP" sz="1200" dirty="0" smtClean="0"/>
              <a:t>m), </a:t>
            </a:r>
            <a:r>
              <a:rPr kumimoji="1" lang="en-US" altLang="ja-JP" sz="1200" dirty="0" smtClean="0">
                <a:solidFill>
                  <a:srgbClr val="0000FF"/>
                </a:solidFill>
              </a:rPr>
              <a:t>VIIRS</a:t>
            </a:r>
            <a:r>
              <a:rPr kumimoji="1" lang="en-US" altLang="ja-JP" sz="1200" dirty="0" smtClean="0"/>
              <a:t> </a:t>
            </a:r>
            <a:r>
              <a:rPr lang="en-US" altLang="ja-JP" sz="1200" dirty="0" smtClean="0"/>
              <a:t>M3 (</a:t>
            </a:r>
            <a:r>
              <a:rPr lang="en-US" altLang="ja-JP" sz="1200" dirty="0" smtClean="0">
                <a:solidFill>
                  <a:srgbClr val="0000FF"/>
                </a:solidFill>
              </a:rPr>
              <a:t>0.488</a:t>
            </a:r>
            <a:r>
              <a:rPr lang="en-US" altLang="ja-JP" sz="1200" dirty="0" smtClean="0"/>
              <a:t> </a:t>
            </a:r>
            <a:r>
              <a:rPr lang="el-GR" altLang="ja-JP" sz="1200" dirty="0"/>
              <a:t>μ</a:t>
            </a:r>
            <a:r>
              <a:rPr lang="en-US" altLang="ja-JP" sz="1200" dirty="0" smtClean="0"/>
              <a:t>m)           </a:t>
            </a:r>
            <a:r>
              <a:rPr lang="en-US" altLang="ja-JP" sz="1200" dirty="0" smtClean="0">
                <a:solidFill>
                  <a:srgbClr val="FF0000"/>
                </a:solidFill>
              </a:rPr>
              <a:t>AHI</a:t>
            </a:r>
            <a:r>
              <a:rPr lang="en-US" altLang="ja-JP" sz="1200" dirty="0" smtClean="0"/>
              <a:t> Band2 </a:t>
            </a:r>
            <a:r>
              <a:rPr lang="en-US" altLang="ja-JP" sz="1200" dirty="0"/>
              <a:t>(</a:t>
            </a:r>
            <a:r>
              <a:rPr lang="en-US" altLang="ja-JP" sz="1200" dirty="0" smtClean="0">
                <a:solidFill>
                  <a:srgbClr val="FF0000"/>
                </a:solidFill>
              </a:rPr>
              <a:t>0.51</a:t>
            </a:r>
            <a:r>
              <a:rPr lang="el-GR" altLang="ja-JP" sz="1200" dirty="0" smtClean="0"/>
              <a:t>μ</a:t>
            </a:r>
            <a:r>
              <a:rPr lang="en-US" altLang="ja-JP" sz="1200" dirty="0"/>
              <a:t>m), </a:t>
            </a:r>
            <a:r>
              <a:rPr lang="en-US" altLang="ja-JP" sz="1200" dirty="0">
                <a:solidFill>
                  <a:srgbClr val="0000FF"/>
                </a:solidFill>
              </a:rPr>
              <a:t>VIIRS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M3 (</a:t>
            </a:r>
            <a:r>
              <a:rPr lang="en-US" altLang="ja-JP" sz="1200" dirty="0" smtClean="0">
                <a:solidFill>
                  <a:srgbClr val="0000FF"/>
                </a:solidFill>
              </a:rPr>
              <a:t>0.488</a:t>
            </a:r>
            <a:r>
              <a:rPr lang="en-US" altLang="ja-JP" sz="1200" dirty="0" smtClean="0"/>
              <a:t> </a:t>
            </a:r>
            <a:r>
              <a:rPr lang="el-GR" altLang="ja-JP" sz="1200" dirty="0"/>
              <a:t>μ</a:t>
            </a:r>
            <a:r>
              <a:rPr lang="en-US" altLang="ja-JP" sz="1200" dirty="0" smtClean="0"/>
              <a:t>m)              </a:t>
            </a:r>
            <a:r>
              <a:rPr lang="en-US" altLang="ja-JP" sz="1200" dirty="0" smtClean="0">
                <a:solidFill>
                  <a:srgbClr val="FF0000"/>
                </a:solidFill>
              </a:rPr>
              <a:t>AHI</a:t>
            </a:r>
            <a:r>
              <a:rPr lang="en-US" altLang="ja-JP" sz="1200" dirty="0" smtClean="0"/>
              <a:t> Band3 </a:t>
            </a:r>
            <a:r>
              <a:rPr lang="en-US" altLang="ja-JP" sz="1200" dirty="0"/>
              <a:t>(</a:t>
            </a:r>
            <a:r>
              <a:rPr lang="en-US" altLang="ja-JP" sz="1200" dirty="0" smtClean="0">
                <a:solidFill>
                  <a:srgbClr val="FF0000"/>
                </a:solidFill>
              </a:rPr>
              <a:t>0.64</a:t>
            </a:r>
            <a:r>
              <a:rPr lang="el-GR" altLang="ja-JP" sz="1200" dirty="0" smtClean="0"/>
              <a:t>μ</a:t>
            </a:r>
            <a:r>
              <a:rPr lang="en-US" altLang="ja-JP" sz="1200" dirty="0"/>
              <a:t>m), </a:t>
            </a:r>
            <a:r>
              <a:rPr lang="en-US" altLang="ja-JP" sz="1200" dirty="0">
                <a:solidFill>
                  <a:srgbClr val="0000FF"/>
                </a:solidFill>
              </a:rPr>
              <a:t>VIIRS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I1 (</a:t>
            </a:r>
            <a:r>
              <a:rPr lang="en-US" altLang="ja-JP" sz="1200" dirty="0" smtClean="0">
                <a:solidFill>
                  <a:srgbClr val="0000FF"/>
                </a:solidFill>
              </a:rPr>
              <a:t>0.640</a:t>
            </a:r>
            <a:r>
              <a:rPr lang="en-US" altLang="ja-JP" sz="1200" dirty="0" smtClean="0"/>
              <a:t> </a:t>
            </a:r>
            <a:r>
              <a:rPr lang="el-GR" altLang="ja-JP" sz="1200" dirty="0"/>
              <a:t>μ</a:t>
            </a:r>
            <a:r>
              <a:rPr lang="en-US" altLang="ja-JP" sz="1200" dirty="0"/>
              <a:t>m</a:t>
            </a:r>
            <a:r>
              <a:rPr lang="en-US" altLang="ja-JP" sz="1200" dirty="0" smtClean="0"/>
              <a:t>)</a:t>
            </a:r>
            <a:endParaRPr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8794" y="4458519"/>
            <a:ext cx="8873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AHI</a:t>
            </a:r>
            <a:r>
              <a:rPr kumimoji="1" lang="en-US" altLang="ja-JP" sz="1200" dirty="0" smtClean="0"/>
              <a:t> Band4 (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0.86</a:t>
            </a:r>
            <a:r>
              <a:rPr kumimoji="1" lang="el-GR" altLang="ja-JP" sz="1200" dirty="0" smtClean="0"/>
              <a:t>μ</a:t>
            </a:r>
            <a:r>
              <a:rPr kumimoji="1" lang="en-US" altLang="ja-JP" sz="1200" dirty="0" smtClean="0"/>
              <a:t>m), </a:t>
            </a:r>
            <a:r>
              <a:rPr kumimoji="1" lang="en-US" altLang="ja-JP" sz="1200" dirty="0" smtClean="0">
                <a:solidFill>
                  <a:srgbClr val="0000FF"/>
                </a:solidFill>
              </a:rPr>
              <a:t>VIIRS</a:t>
            </a:r>
            <a:r>
              <a:rPr kumimoji="1" lang="en-US" altLang="ja-JP" sz="1200" dirty="0" smtClean="0"/>
              <a:t> </a:t>
            </a:r>
            <a:r>
              <a:rPr lang="en-US" altLang="ja-JP" sz="1200" dirty="0" smtClean="0"/>
              <a:t>M7 (</a:t>
            </a:r>
            <a:r>
              <a:rPr lang="en-US" altLang="ja-JP" sz="1200" dirty="0" smtClean="0">
                <a:solidFill>
                  <a:srgbClr val="0000FF"/>
                </a:solidFill>
              </a:rPr>
              <a:t>0.865</a:t>
            </a:r>
            <a:r>
              <a:rPr lang="en-US" altLang="ja-JP" sz="1200" dirty="0" smtClean="0"/>
              <a:t> </a:t>
            </a:r>
            <a:r>
              <a:rPr lang="el-GR" altLang="ja-JP" sz="1200" dirty="0"/>
              <a:t>μ</a:t>
            </a:r>
            <a:r>
              <a:rPr lang="en-US" altLang="ja-JP" sz="1200" dirty="0" smtClean="0"/>
              <a:t>m)           </a:t>
            </a:r>
            <a:r>
              <a:rPr lang="en-US" altLang="ja-JP" sz="1200" dirty="0" smtClean="0">
                <a:solidFill>
                  <a:srgbClr val="FF0000"/>
                </a:solidFill>
              </a:rPr>
              <a:t>AHI</a:t>
            </a:r>
            <a:r>
              <a:rPr lang="en-US" altLang="ja-JP" sz="1200" dirty="0" smtClean="0"/>
              <a:t> Band5 (</a:t>
            </a:r>
            <a:r>
              <a:rPr lang="en-US" altLang="ja-JP" sz="1200" dirty="0" smtClean="0">
                <a:solidFill>
                  <a:srgbClr val="FF0000"/>
                </a:solidFill>
              </a:rPr>
              <a:t>1.6</a:t>
            </a:r>
            <a:r>
              <a:rPr lang="el-GR" altLang="ja-JP" sz="1200" dirty="0" smtClean="0"/>
              <a:t>μ</a:t>
            </a:r>
            <a:r>
              <a:rPr lang="en-US" altLang="ja-JP" sz="1200" dirty="0"/>
              <a:t>m), </a:t>
            </a:r>
            <a:r>
              <a:rPr lang="en-US" altLang="ja-JP" sz="1200" dirty="0">
                <a:solidFill>
                  <a:srgbClr val="0000FF"/>
                </a:solidFill>
              </a:rPr>
              <a:t>VIIRS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M10 (</a:t>
            </a:r>
            <a:r>
              <a:rPr lang="en-US" altLang="ja-JP" sz="1200" dirty="0" smtClean="0">
                <a:solidFill>
                  <a:srgbClr val="0000FF"/>
                </a:solidFill>
              </a:rPr>
              <a:t>1.61</a:t>
            </a:r>
            <a:r>
              <a:rPr lang="en-US" altLang="ja-JP" sz="1200" dirty="0" smtClean="0"/>
              <a:t> </a:t>
            </a:r>
            <a:r>
              <a:rPr lang="el-GR" altLang="ja-JP" sz="1200" dirty="0"/>
              <a:t>μ</a:t>
            </a:r>
            <a:r>
              <a:rPr lang="en-US" altLang="ja-JP" sz="1200" dirty="0" smtClean="0"/>
              <a:t>m)                 </a:t>
            </a:r>
            <a:r>
              <a:rPr lang="en-US" altLang="ja-JP" sz="1200" dirty="0" smtClean="0">
                <a:solidFill>
                  <a:srgbClr val="FF0000"/>
                </a:solidFill>
              </a:rPr>
              <a:t>AHI</a:t>
            </a:r>
            <a:r>
              <a:rPr lang="en-US" altLang="ja-JP" sz="1200" dirty="0" smtClean="0"/>
              <a:t> Band6 (</a:t>
            </a:r>
            <a:r>
              <a:rPr lang="en-US" altLang="ja-JP" sz="1200" dirty="0" smtClean="0">
                <a:solidFill>
                  <a:srgbClr val="FF0000"/>
                </a:solidFill>
              </a:rPr>
              <a:t>2.3</a:t>
            </a:r>
            <a:r>
              <a:rPr lang="el-GR" altLang="ja-JP" sz="1200" dirty="0" smtClean="0"/>
              <a:t>μ</a:t>
            </a:r>
            <a:r>
              <a:rPr lang="en-US" altLang="ja-JP" sz="1200" dirty="0"/>
              <a:t>m), </a:t>
            </a:r>
            <a:r>
              <a:rPr lang="en-US" altLang="ja-JP" sz="1200" dirty="0">
                <a:solidFill>
                  <a:srgbClr val="0000FF"/>
                </a:solidFill>
              </a:rPr>
              <a:t>VIIRS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M11 (</a:t>
            </a:r>
            <a:r>
              <a:rPr lang="en-US" altLang="ja-JP" sz="1200" dirty="0" smtClean="0">
                <a:solidFill>
                  <a:srgbClr val="0000FF"/>
                </a:solidFill>
              </a:rPr>
              <a:t>2.25</a:t>
            </a:r>
            <a:r>
              <a:rPr lang="en-US" altLang="ja-JP" sz="1200" dirty="0" smtClean="0"/>
              <a:t> </a:t>
            </a:r>
            <a:r>
              <a:rPr lang="el-GR" altLang="ja-JP" sz="1200" dirty="0"/>
              <a:t>μ</a:t>
            </a:r>
            <a:r>
              <a:rPr lang="en-US" altLang="ja-JP" sz="1200" dirty="0"/>
              <a:t>m)</a:t>
            </a:r>
            <a:endParaRPr lang="ja-JP" altLang="en-US" sz="1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85059" y="2410665"/>
            <a:ext cx="4313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Time series of AHI/VIIRS radiance mode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07704" y="270528"/>
            <a:ext cx="5215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AHI/VIIRS “Ray-matched DCC”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908720"/>
            <a:ext cx="7496732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In general, b</a:t>
            </a:r>
            <a:r>
              <a:rPr kumimoji="1" lang="en-US" altLang="ja-JP" dirty="0" smtClean="0"/>
              <a:t>oth DCC modes show similar trend/variation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Most collocations are over the ocean</a:t>
            </a:r>
            <a:endParaRPr kumimoji="1" lang="en-US" altLang="ja-JP" dirty="0" smtClean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Discrepancy (</a:t>
            </a:r>
            <a:r>
              <a:rPr lang="en-US" altLang="ja-JP" dirty="0" smtClean="0">
                <a:solidFill>
                  <a:srgbClr val="006600"/>
                </a:solidFill>
              </a:rPr>
              <a:t>e.g. VIIRS I1 in Sep 201</a:t>
            </a:r>
            <a:r>
              <a:rPr lang="en-US" altLang="ja-JP" dirty="0" smtClean="0">
                <a:solidFill>
                  <a:srgbClr val="008000"/>
                </a:solidFill>
              </a:rPr>
              <a:t>5</a:t>
            </a:r>
            <a:r>
              <a:rPr lang="en-US" altLang="ja-JP" dirty="0" smtClean="0"/>
              <a:t>) could be caused by less sample data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The trend of VIIRS looks consistent with a monitoring on NOAA’s web page.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-635734" y="3602782"/>
            <a:ext cx="1443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Radiance [W/m</a:t>
            </a:r>
            <a:r>
              <a:rPr kumimoji="1" lang="en-US" altLang="ja-JP" sz="1000" baseline="30000" dirty="0" smtClean="0"/>
              <a:t>2</a:t>
            </a:r>
            <a:r>
              <a:rPr kumimoji="1" lang="en-US" altLang="ja-JP" sz="1000" dirty="0" smtClean="0"/>
              <a:t>/</a:t>
            </a:r>
            <a:r>
              <a:rPr kumimoji="1" lang="en-US" altLang="ja-JP" sz="1000" dirty="0" err="1" smtClean="0"/>
              <a:t>sr</a:t>
            </a:r>
            <a:r>
              <a:rPr kumimoji="1" lang="en-US" altLang="ja-JP" sz="1000" dirty="0" smtClean="0"/>
              <a:t>/</a:t>
            </a:r>
            <a:r>
              <a:rPr kumimoji="1" lang="el-GR" altLang="ja-JP" sz="1000" dirty="0" smtClean="0"/>
              <a:t>μ</a:t>
            </a:r>
            <a:r>
              <a:rPr kumimoji="1" lang="en-US" altLang="ja-JP" sz="1000" dirty="0" smtClean="0"/>
              <a:t>m]</a:t>
            </a:r>
            <a:endParaRPr kumimoji="1" lang="ja-JP" altLang="en-US" sz="1000" dirty="0"/>
          </a:p>
        </p:txBody>
      </p:sp>
      <p:sp>
        <p:nvSpPr>
          <p:cNvPr id="22" name="テキスト ボックス 21"/>
          <p:cNvSpPr txBox="1"/>
          <p:nvPr/>
        </p:nvSpPr>
        <p:spPr>
          <a:xfrm rot="16200000">
            <a:off x="-634913" y="5236316"/>
            <a:ext cx="1443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Radiance [W/m</a:t>
            </a:r>
            <a:r>
              <a:rPr kumimoji="1" lang="en-US" altLang="ja-JP" sz="1000" baseline="30000" dirty="0" smtClean="0"/>
              <a:t>2</a:t>
            </a:r>
            <a:r>
              <a:rPr kumimoji="1" lang="en-US" altLang="ja-JP" sz="1000" dirty="0" smtClean="0"/>
              <a:t>/</a:t>
            </a:r>
            <a:r>
              <a:rPr kumimoji="1" lang="en-US" altLang="ja-JP" sz="1000" dirty="0" err="1" smtClean="0"/>
              <a:t>sr</a:t>
            </a:r>
            <a:r>
              <a:rPr kumimoji="1" lang="en-US" altLang="ja-JP" sz="1000" dirty="0" smtClean="0"/>
              <a:t>/</a:t>
            </a:r>
            <a:r>
              <a:rPr kumimoji="1" lang="el-GR" altLang="ja-JP" sz="1000" dirty="0" smtClean="0"/>
              <a:t>μ</a:t>
            </a:r>
            <a:r>
              <a:rPr kumimoji="1" lang="en-US" altLang="ja-JP" sz="1000" dirty="0" smtClean="0"/>
              <a:t>m]</a:t>
            </a:r>
            <a:endParaRPr kumimoji="1" lang="ja-JP" altLang="en-US" sz="1000" dirty="0"/>
          </a:p>
        </p:txBody>
      </p:sp>
      <p:sp>
        <p:nvSpPr>
          <p:cNvPr id="16" name="円/楕円 15"/>
          <p:cNvSpPr/>
          <p:nvPr/>
        </p:nvSpPr>
        <p:spPr>
          <a:xfrm>
            <a:off x="7812360" y="3933056"/>
            <a:ext cx="359479" cy="40847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4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MA802B\Desktop\fig\include20150902\hist_daily_VIIRS_ch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11612" r="5483" b="9084"/>
          <a:stretch/>
        </p:blipFill>
        <p:spPr bwMode="auto">
          <a:xfrm>
            <a:off x="6359843" y="3786996"/>
            <a:ext cx="2415525" cy="21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MA802B\Desktop\fig\include20150902\hist_daily_h8_ch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10960" r="4744" b="7238"/>
          <a:stretch/>
        </p:blipFill>
        <p:spPr bwMode="auto">
          <a:xfrm>
            <a:off x="3696296" y="1502598"/>
            <a:ext cx="2424413" cy="224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MA802B\Desktop\fig\include20150902\hist_daily_h8_ch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t="9183" r="4604" b="9067"/>
          <a:stretch/>
        </p:blipFill>
        <p:spPr bwMode="auto">
          <a:xfrm>
            <a:off x="3660743" y="3721194"/>
            <a:ext cx="2459965" cy="224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JMA802B\Desktop\fig\include20150902\hist_daily_VIIRS_ch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11043" r="4536" b="8680"/>
          <a:stretch/>
        </p:blipFill>
        <p:spPr bwMode="auto">
          <a:xfrm>
            <a:off x="6351335" y="1509324"/>
            <a:ext cx="2438403" cy="220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316416" y="6448251"/>
            <a:ext cx="720080" cy="365125"/>
          </a:xfrm>
        </p:spPr>
        <p:txBody>
          <a:bodyPr/>
          <a:lstStyle/>
          <a:p>
            <a:fld id="{A1944723-5B05-4F9E-A335-75E6FE97E445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576" y="188640"/>
            <a:ext cx="7841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D</a:t>
            </a:r>
            <a:r>
              <a:rPr kumimoji="1" lang="en-US" altLang="ja-JP" sz="2800" dirty="0" smtClean="0"/>
              <a:t>ay-to-day variation of DCC PDF statistics (Sep 2015)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39596" y="5904090"/>
            <a:ext cx="779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Radiance [W/m</a:t>
            </a:r>
            <a:r>
              <a:rPr kumimoji="1" lang="en-US" altLang="ja-JP" sz="1400" baseline="30000" dirty="0" smtClean="0"/>
              <a:t>2</a:t>
            </a:r>
            <a:r>
              <a:rPr kumimoji="1" lang="en-US" altLang="ja-JP" sz="1400" dirty="0" smtClean="0"/>
              <a:t>/</a:t>
            </a:r>
            <a:r>
              <a:rPr kumimoji="1" lang="en-US" altLang="ja-JP" sz="1400" dirty="0" err="1" smtClean="0"/>
              <a:t>sr</a:t>
            </a:r>
            <a:r>
              <a:rPr kumimoji="1" lang="en-US" altLang="ja-JP" sz="1400" dirty="0" smtClean="0"/>
              <a:t>/um]                           </a:t>
            </a:r>
            <a:r>
              <a:rPr lang="en-US" altLang="ja-JP" sz="1400" dirty="0" smtClean="0"/>
              <a:t>Radiance </a:t>
            </a:r>
            <a:r>
              <a:rPr lang="en-US" altLang="ja-JP" sz="1400" dirty="0"/>
              <a:t>[W/m</a:t>
            </a:r>
            <a:r>
              <a:rPr lang="en-US" altLang="ja-JP" sz="1400" baseline="30000" dirty="0"/>
              <a:t>2</a:t>
            </a:r>
            <a:r>
              <a:rPr lang="en-US" altLang="ja-JP" sz="1400" dirty="0"/>
              <a:t>/</a:t>
            </a:r>
            <a:r>
              <a:rPr lang="en-US" altLang="ja-JP" sz="1400" dirty="0" err="1"/>
              <a:t>sr</a:t>
            </a:r>
            <a:r>
              <a:rPr lang="en-US" altLang="ja-JP" sz="1400" dirty="0"/>
              <a:t>/um</a:t>
            </a:r>
            <a:r>
              <a:rPr lang="en-US" altLang="ja-JP" sz="1400" dirty="0" smtClean="0"/>
              <a:t>]</a:t>
            </a:r>
            <a:r>
              <a:rPr lang="ja-JP" altLang="en-US" sz="1400" dirty="0" smtClean="0"/>
              <a:t>                       </a:t>
            </a:r>
            <a:r>
              <a:rPr lang="en-US" altLang="ja-JP" sz="1400" dirty="0" smtClean="0"/>
              <a:t>Radiance </a:t>
            </a:r>
            <a:r>
              <a:rPr lang="en-US" altLang="ja-JP" sz="1400" dirty="0"/>
              <a:t>[W/m</a:t>
            </a:r>
            <a:r>
              <a:rPr lang="en-US" altLang="ja-JP" sz="1400" baseline="30000" dirty="0"/>
              <a:t>2</a:t>
            </a:r>
            <a:r>
              <a:rPr lang="en-US" altLang="ja-JP" sz="1400" dirty="0"/>
              <a:t>/</a:t>
            </a:r>
            <a:r>
              <a:rPr lang="en-US" altLang="ja-JP" sz="1400" dirty="0" err="1"/>
              <a:t>sr</a:t>
            </a:r>
            <a:r>
              <a:rPr lang="en-US" altLang="ja-JP" sz="1400" dirty="0"/>
              <a:t>/um</a:t>
            </a:r>
            <a:r>
              <a:rPr lang="en-US" altLang="ja-JP" sz="1400" dirty="0" smtClean="0"/>
              <a:t>]</a:t>
            </a:r>
            <a:endParaRPr lang="ja-JP" altLang="en-US" sz="1400" dirty="0"/>
          </a:p>
        </p:txBody>
      </p:sp>
      <p:pic>
        <p:nvPicPr>
          <p:cNvPr id="16" name="Picture 6" descr="C:\Users\JMA802B\Desktop\fig\hist_stat_daily_h8_ch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1389" r="5555" b="9665"/>
          <a:stretch/>
        </p:blipFill>
        <p:spPr bwMode="auto">
          <a:xfrm>
            <a:off x="947753" y="1513240"/>
            <a:ext cx="2407926" cy="216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MA802B\Desktop\fig\hist_stat_daily_h8_ch5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11111" r="4350" b="8889"/>
          <a:stretch/>
        </p:blipFill>
        <p:spPr bwMode="auto">
          <a:xfrm>
            <a:off x="907407" y="3756138"/>
            <a:ext cx="2461282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 rot="16200000">
            <a:off x="167294" y="2264241"/>
            <a:ext cx="1171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#</a:t>
            </a:r>
            <a:r>
              <a:rPr kumimoji="1" lang="en-US" altLang="ja-JP" sz="1400" dirty="0" smtClean="0"/>
              <a:t> of DCC data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162127" y="4694316"/>
            <a:ext cx="1171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#</a:t>
            </a:r>
            <a:r>
              <a:rPr kumimoji="1" lang="en-US" altLang="ja-JP" sz="1400" dirty="0" smtClean="0"/>
              <a:t> of DCC data</a:t>
            </a:r>
            <a:endParaRPr kumimoji="1"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22470" y="1143908"/>
            <a:ext cx="765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Standard AHI </a:t>
            </a:r>
            <a:r>
              <a:rPr kumimoji="1" lang="en-US" altLang="ja-JP" dirty="0" smtClean="0"/>
              <a:t>DCC                </a:t>
            </a:r>
            <a:r>
              <a:rPr kumimoji="1" lang="en-US" altLang="ja-JP" b="1" dirty="0" smtClean="0"/>
              <a:t>Ray-matched AHI </a:t>
            </a:r>
            <a:r>
              <a:rPr kumimoji="1" lang="en-US" altLang="ja-JP" dirty="0" smtClean="0"/>
              <a:t>DCC         </a:t>
            </a:r>
            <a:r>
              <a:rPr kumimoji="1" lang="en-US" altLang="ja-JP" b="1" dirty="0" smtClean="0"/>
              <a:t>Ray-matched VIIRS </a:t>
            </a:r>
            <a:r>
              <a:rPr kumimoji="1" lang="en-US" altLang="ja-JP" dirty="0" smtClean="0"/>
              <a:t>DCC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-1405451" y="3301622"/>
            <a:ext cx="3475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1.6 </a:t>
            </a:r>
            <a:r>
              <a:rPr kumimoji="1" lang="el-GR" altLang="ja-JP" sz="2800" dirty="0" smtClean="0"/>
              <a:t>μ</a:t>
            </a:r>
            <a:r>
              <a:rPr kumimoji="1" lang="en-US" altLang="ja-JP" sz="2800" dirty="0" smtClean="0"/>
              <a:t>m             0.64 </a:t>
            </a:r>
            <a:r>
              <a:rPr kumimoji="1" lang="el-GR" altLang="ja-JP" sz="2800" dirty="0" smtClean="0"/>
              <a:t>μ</a:t>
            </a:r>
            <a:r>
              <a:rPr kumimoji="1" lang="en-US" altLang="ja-JP" sz="2800" dirty="0" smtClean="0"/>
              <a:t>m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146" y="1581363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Band3</a:t>
            </a:r>
          </a:p>
          <a:p>
            <a:pPr algn="ctr"/>
            <a:r>
              <a:rPr lang="en-US" altLang="ja-JP" sz="1400" dirty="0" smtClean="0"/>
              <a:t>(0.64 </a:t>
            </a:r>
            <a:r>
              <a:rPr lang="el-GR" altLang="ja-JP" sz="1400" dirty="0" smtClean="0"/>
              <a:t>μ</a:t>
            </a:r>
            <a:r>
              <a:rPr lang="en-US" altLang="ja-JP" sz="1400" dirty="0" smtClean="0"/>
              <a:t>m)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82450" y="1556747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Band3</a:t>
            </a:r>
          </a:p>
          <a:p>
            <a:pPr algn="ctr"/>
            <a:r>
              <a:rPr lang="en-US" altLang="ja-JP" sz="1400" dirty="0" smtClean="0"/>
              <a:t>(0.64 </a:t>
            </a:r>
            <a:r>
              <a:rPr lang="el-GR" altLang="ja-JP" sz="1400" dirty="0" smtClean="0"/>
              <a:t>μ</a:t>
            </a:r>
            <a:r>
              <a:rPr lang="en-US" altLang="ja-JP" sz="1400" dirty="0" smtClean="0"/>
              <a:t>m)</a:t>
            </a:r>
            <a:endParaRPr kumimoji="1" lang="ja-JP" altLang="en-US" sz="1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801061" y="1537583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/>
              <a:t>M</a:t>
            </a:r>
            <a:r>
              <a:rPr kumimoji="1" lang="en-US" altLang="ja-JP" sz="1400" dirty="0" smtClean="0"/>
              <a:t>3</a:t>
            </a:r>
          </a:p>
          <a:p>
            <a:pPr algn="ctr"/>
            <a:r>
              <a:rPr lang="en-US" altLang="ja-JP" sz="1400" dirty="0" smtClean="0"/>
              <a:t>(0.640 </a:t>
            </a:r>
            <a:r>
              <a:rPr lang="el-GR" altLang="ja-JP" sz="1400" dirty="0" smtClean="0"/>
              <a:t>μ</a:t>
            </a:r>
            <a:r>
              <a:rPr lang="en-US" altLang="ja-JP" sz="1400" dirty="0" smtClean="0"/>
              <a:t>m)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91831" y="3841839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Band5</a:t>
            </a:r>
          </a:p>
          <a:p>
            <a:pPr algn="ctr"/>
            <a:r>
              <a:rPr lang="en-US" altLang="ja-JP" sz="1400" dirty="0" smtClean="0"/>
              <a:t>(1.6 </a:t>
            </a:r>
            <a:r>
              <a:rPr lang="el-GR" altLang="ja-JP" sz="1400" dirty="0" smtClean="0"/>
              <a:t>μ</a:t>
            </a:r>
            <a:r>
              <a:rPr lang="en-US" altLang="ja-JP" sz="1400" dirty="0" smtClean="0"/>
              <a:t>m)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28135" y="3817223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Band5</a:t>
            </a:r>
          </a:p>
          <a:p>
            <a:pPr algn="ctr"/>
            <a:r>
              <a:rPr lang="en-US" altLang="ja-JP" sz="1400" dirty="0" smtClean="0"/>
              <a:t>(1.6 </a:t>
            </a:r>
            <a:r>
              <a:rPr lang="el-GR" altLang="ja-JP" sz="1400" dirty="0" smtClean="0"/>
              <a:t>μ</a:t>
            </a:r>
            <a:r>
              <a:rPr lang="en-US" altLang="ja-JP" sz="1400" dirty="0" smtClean="0"/>
              <a:t>m)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846745" y="3798059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M10</a:t>
            </a:r>
            <a:endParaRPr kumimoji="1" lang="en-US" altLang="ja-JP" sz="1400" dirty="0" smtClean="0"/>
          </a:p>
          <a:p>
            <a:pPr algn="ctr"/>
            <a:r>
              <a:rPr lang="en-US" altLang="ja-JP" sz="1400" dirty="0" smtClean="0"/>
              <a:t>(1.61 </a:t>
            </a:r>
            <a:r>
              <a:rPr lang="el-GR" altLang="ja-JP" sz="1400" dirty="0" smtClean="0"/>
              <a:t>μ</a:t>
            </a:r>
            <a:r>
              <a:rPr lang="en-US" altLang="ja-JP" sz="1400" dirty="0" smtClean="0"/>
              <a:t>m)</a:t>
            </a:r>
            <a:endParaRPr kumimoji="1"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91822" y="2152020"/>
            <a:ext cx="876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# of data:</a:t>
            </a:r>
          </a:p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 ~7000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884368" y="2584068"/>
            <a:ext cx="876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# of data:</a:t>
            </a:r>
          </a:p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~5000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16216" y="4293096"/>
            <a:ext cx="876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# of data:</a:t>
            </a:r>
          </a:p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 ~4000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608762" y="4725144"/>
            <a:ext cx="876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# of data:</a:t>
            </a:r>
          </a:p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~7000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11044" y="736574"/>
            <a:ext cx="282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/>
              <a:t>PDF shape differs day to day</a:t>
            </a:r>
            <a:endParaRPr kumimoji="1" lang="ja-JP" altLang="en-US" u="sng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88024" y="6156012"/>
            <a:ext cx="406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/>
              <a:t>Data quality check needs to be improved.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37564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2015-MSC\高橋行端\Meetings\GSICS\WebMeeting\201602\figs\tseries_himawari8_vnirc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14" b="4445"/>
          <a:stretch/>
        </p:blipFill>
        <p:spPr bwMode="auto">
          <a:xfrm>
            <a:off x="15305" y="4352533"/>
            <a:ext cx="9122791" cy="18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2015-MSC\高橋行端\Meetings\GSICS\WebMeeting\201602\figs\tseries_himawari8_vnirc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2" b="56965"/>
          <a:stretch/>
        </p:blipFill>
        <p:spPr bwMode="auto">
          <a:xfrm>
            <a:off x="21209" y="2571731"/>
            <a:ext cx="9122791" cy="169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99592" y="73768"/>
            <a:ext cx="72008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 smtClean="0"/>
              <a:t>Comparison of multiple calibration methods</a:t>
            </a:r>
            <a:endParaRPr lang="en-GB" sz="32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3256" y="2646249"/>
            <a:ext cx="7719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Band </a:t>
            </a:r>
            <a:r>
              <a:rPr kumimoji="1" lang="en-US" altLang="ja-JP" sz="1600" b="1" dirty="0" smtClean="0"/>
              <a:t>1</a:t>
            </a:r>
            <a:r>
              <a:rPr kumimoji="1" lang="en-US" altLang="ja-JP" sz="1600" dirty="0" smtClean="0"/>
              <a:t> (0.47</a:t>
            </a:r>
            <a:r>
              <a:rPr kumimoji="1" lang="el-GR" altLang="ja-JP" sz="1600" dirty="0" smtClean="0"/>
              <a:t>μ</a:t>
            </a:r>
            <a:r>
              <a:rPr kumimoji="1" lang="en-US" altLang="ja-JP" sz="1600" dirty="0" smtClean="0"/>
              <a:t>m)                                    </a:t>
            </a:r>
            <a:r>
              <a:rPr lang="en-US" altLang="ja-JP" sz="1600" dirty="0" smtClean="0"/>
              <a:t>Band </a:t>
            </a:r>
            <a:r>
              <a:rPr lang="en-US" altLang="ja-JP" sz="1600" b="1" dirty="0" smtClean="0"/>
              <a:t>2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0.51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                                    Band </a:t>
            </a:r>
            <a:r>
              <a:rPr lang="en-US" altLang="ja-JP" sz="1600" b="1" dirty="0" smtClean="0"/>
              <a:t>3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0.64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</a:t>
            </a:r>
            <a:endParaRPr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9854" y="4438558"/>
            <a:ext cx="7722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Band</a:t>
            </a:r>
            <a:r>
              <a:rPr kumimoji="1" lang="en-US" altLang="ja-JP" sz="1600" b="1" dirty="0" smtClean="0"/>
              <a:t> 4 </a:t>
            </a:r>
            <a:r>
              <a:rPr kumimoji="1" lang="en-US" altLang="ja-JP" sz="1600" dirty="0" smtClean="0"/>
              <a:t>(0.86</a:t>
            </a:r>
            <a:r>
              <a:rPr kumimoji="1" lang="el-GR" altLang="ja-JP" sz="1600" dirty="0" smtClean="0"/>
              <a:t>μ</a:t>
            </a:r>
            <a:r>
              <a:rPr kumimoji="1" lang="en-US" altLang="ja-JP" sz="1600" dirty="0" smtClean="0"/>
              <a:t>m)                                    </a:t>
            </a:r>
            <a:r>
              <a:rPr lang="en-US" altLang="ja-JP" sz="1600" dirty="0" smtClean="0"/>
              <a:t>Band </a:t>
            </a:r>
            <a:r>
              <a:rPr lang="en-US" altLang="ja-JP" sz="1600" b="1" dirty="0" smtClean="0"/>
              <a:t>5</a:t>
            </a:r>
            <a:r>
              <a:rPr lang="en-US" altLang="ja-JP" sz="1600" dirty="0" smtClean="0"/>
              <a:t> (1.6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                                      Band </a:t>
            </a:r>
            <a:r>
              <a:rPr lang="en-US" altLang="ja-JP" sz="1600" b="1" dirty="0" smtClean="0"/>
              <a:t>6</a:t>
            </a:r>
            <a:r>
              <a:rPr lang="en-US" altLang="ja-JP" sz="1600" dirty="0" smtClean="0"/>
              <a:t> (2.3</a:t>
            </a:r>
            <a:r>
              <a:rPr lang="el-GR" altLang="ja-JP" sz="1600" dirty="0" smtClean="0"/>
              <a:t>μ</a:t>
            </a:r>
            <a:r>
              <a:rPr lang="en-US" altLang="ja-JP" sz="1600" dirty="0" smtClean="0"/>
              <a:t>m)</a:t>
            </a:r>
            <a:endParaRPr lang="ja-JP" altLang="en-US" sz="16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8128" y="1916832"/>
            <a:ext cx="80648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Time series of</a:t>
            </a:r>
            <a:r>
              <a:rPr lang="en-US" altLang="ja-JP" dirty="0">
                <a:solidFill>
                  <a:srgbClr val="006600"/>
                </a:solidFill>
              </a:rPr>
              <a:t> </a:t>
            </a:r>
            <a:r>
              <a:rPr lang="en-US" altLang="ja-JP" dirty="0" smtClean="0">
                <a:solidFill>
                  <a:srgbClr val="006600"/>
                </a:solidFill>
              </a:rPr>
              <a:t>ray-matching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006600"/>
                </a:solidFill>
              </a:rPr>
              <a:t>DCC,</a:t>
            </a:r>
            <a:r>
              <a:rPr kumimoji="1" lang="en-US" altLang="ja-JP" dirty="0" smtClean="0">
                <a:solidFill>
                  <a:srgbClr val="0000FF"/>
                </a:solidFill>
              </a:rPr>
              <a:t> Ray-matching </a:t>
            </a:r>
            <a:r>
              <a:rPr kumimoji="1" lang="en-US" altLang="ja-JP" dirty="0" smtClean="0"/>
              <a:t>and </a:t>
            </a:r>
            <a:r>
              <a:rPr kumimoji="1" lang="en-US" altLang="ja-JP" dirty="0" smtClean="0">
                <a:solidFill>
                  <a:srgbClr val="FF0000"/>
                </a:solidFill>
              </a:rPr>
              <a:t>RT simulation results</a:t>
            </a:r>
            <a:r>
              <a:rPr kumimoji="1" lang="en-US" altLang="ja-JP" dirty="0" smtClean="0"/>
              <a:t> 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67755" y="6186790"/>
            <a:ext cx="5468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6600"/>
                </a:solidFill>
              </a:rPr>
              <a:t>Ray-matched AHI/VIIRS DCC: data on 2 September are </a:t>
            </a:r>
            <a:r>
              <a:rPr kumimoji="1" lang="en-US" altLang="ja-JP" sz="1600" u="sng" dirty="0" smtClean="0">
                <a:solidFill>
                  <a:srgbClr val="006600"/>
                </a:solidFill>
              </a:rPr>
              <a:t>removed</a:t>
            </a:r>
            <a:endParaRPr kumimoji="1" lang="ja-JP" altLang="en-US" sz="1600" u="sng" dirty="0">
              <a:solidFill>
                <a:srgbClr val="006600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785890" y="3585961"/>
            <a:ext cx="360040" cy="37545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9552" y="1102752"/>
            <a:ext cx="7948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Time series of Ray-matching DCC shows consistent trend with other approaches.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Need to revisit sample data quality check to derive stable results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83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MA802B\Desktop\sd_tseri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" b="52617"/>
          <a:stretch/>
        </p:blipFill>
        <p:spPr bwMode="auto">
          <a:xfrm>
            <a:off x="55088" y="2959621"/>
            <a:ext cx="9027658" cy="168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JMA802B\Desktop\sd_tseri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1" b="3377"/>
          <a:stretch/>
        </p:blipFill>
        <p:spPr bwMode="auto">
          <a:xfrm>
            <a:off x="60354" y="4617999"/>
            <a:ext cx="9027658" cy="1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27199" y="3018438"/>
            <a:ext cx="7719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Band </a:t>
            </a:r>
            <a:r>
              <a:rPr kumimoji="1" lang="en-US" altLang="ja-JP" sz="1600" b="1" dirty="0" smtClean="0"/>
              <a:t>1</a:t>
            </a:r>
            <a:r>
              <a:rPr kumimoji="1" lang="en-US" altLang="ja-JP" sz="1600" dirty="0" smtClean="0"/>
              <a:t> (0.47</a:t>
            </a:r>
            <a:r>
              <a:rPr kumimoji="1" lang="el-GR" altLang="ja-JP" sz="1600" dirty="0" smtClean="0"/>
              <a:t>μ</a:t>
            </a:r>
            <a:r>
              <a:rPr kumimoji="1" lang="en-US" altLang="ja-JP" sz="1600" dirty="0" smtClean="0"/>
              <a:t>m)                                    </a:t>
            </a:r>
            <a:r>
              <a:rPr lang="en-US" altLang="ja-JP" sz="1600" dirty="0" smtClean="0"/>
              <a:t>Band </a:t>
            </a:r>
            <a:r>
              <a:rPr lang="en-US" altLang="ja-JP" sz="1600" b="1" dirty="0" smtClean="0"/>
              <a:t>2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0.51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                                    Band </a:t>
            </a:r>
            <a:r>
              <a:rPr lang="en-US" altLang="ja-JP" sz="1600" b="1" dirty="0" smtClean="0"/>
              <a:t>3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0.64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</a:t>
            </a:r>
            <a:endParaRPr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91228" y="4687501"/>
            <a:ext cx="7722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Band</a:t>
            </a:r>
            <a:r>
              <a:rPr kumimoji="1" lang="en-US" altLang="ja-JP" sz="1600" b="1" dirty="0" smtClean="0"/>
              <a:t> 4 </a:t>
            </a:r>
            <a:r>
              <a:rPr kumimoji="1" lang="en-US" altLang="ja-JP" sz="1600" dirty="0" smtClean="0"/>
              <a:t>(0.86</a:t>
            </a:r>
            <a:r>
              <a:rPr kumimoji="1" lang="el-GR" altLang="ja-JP" sz="1600" dirty="0" smtClean="0"/>
              <a:t>μ</a:t>
            </a:r>
            <a:r>
              <a:rPr kumimoji="1" lang="en-US" altLang="ja-JP" sz="1600" dirty="0" smtClean="0"/>
              <a:t>m)                                    </a:t>
            </a:r>
            <a:r>
              <a:rPr lang="en-US" altLang="ja-JP" sz="1600" dirty="0" smtClean="0"/>
              <a:t>Band </a:t>
            </a:r>
            <a:r>
              <a:rPr lang="en-US" altLang="ja-JP" sz="1600" b="1" dirty="0" smtClean="0"/>
              <a:t>5</a:t>
            </a:r>
            <a:r>
              <a:rPr lang="en-US" altLang="ja-JP" sz="1600" dirty="0" smtClean="0"/>
              <a:t> (1.6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                                      Band </a:t>
            </a:r>
            <a:r>
              <a:rPr lang="en-US" altLang="ja-JP" sz="1600" b="1" dirty="0" smtClean="0"/>
              <a:t>6</a:t>
            </a:r>
            <a:r>
              <a:rPr lang="en-US" altLang="ja-JP" sz="1600" dirty="0" smtClean="0"/>
              <a:t> (2.3</a:t>
            </a:r>
            <a:r>
              <a:rPr lang="el-GR" altLang="ja-JP" sz="1600" dirty="0" smtClean="0"/>
              <a:t>μ</a:t>
            </a:r>
            <a:r>
              <a:rPr lang="en-US" altLang="ja-JP" sz="1600" dirty="0" smtClean="0"/>
              <a:t>m)</a:t>
            </a:r>
            <a:endParaRPr lang="ja-JP" altLang="en-US" sz="1600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4402584" y="3645024"/>
            <a:ext cx="0" cy="684000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366642" y="348536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1%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9552" y="798612"/>
            <a:ext cx="8422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ja-JP" sz="1600" dirty="0" smtClean="0"/>
              <a:t>SD </a:t>
            </a:r>
            <a:r>
              <a:rPr lang="en-US" altLang="ja-JP" sz="1600" dirty="0"/>
              <a:t>Observation : ~once every 2 </a:t>
            </a:r>
            <a:r>
              <a:rPr lang="en-US" altLang="ja-JP" sz="1600" dirty="0" smtClean="0"/>
              <a:t>weeks</a:t>
            </a:r>
          </a:p>
          <a:p>
            <a:pPr marL="268288" indent="-268288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ja-JP" sz="1600" dirty="0" smtClean="0"/>
              <a:t>Data before the end of Feb 2015: not reliable</a:t>
            </a:r>
          </a:p>
          <a:p>
            <a:pPr marL="268288" indent="-268288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kumimoji="1" lang="en-US" altLang="ja-JP" sz="1600" dirty="0" smtClean="0"/>
              <a:t>Degradation: ~1% / year in Bands 1-4, not clear in Bands 5 and 6</a:t>
            </a:r>
          </a:p>
          <a:p>
            <a:pPr marL="444500" indent="-177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1600" u="sng" dirty="0" smtClean="0"/>
              <a:t>Generally consistent results with other calibration methods</a:t>
            </a:r>
          </a:p>
          <a:p>
            <a:pPr marL="444500" indent="-177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Degradation of SD wil</a:t>
            </a:r>
            <a:r>
              <a:rPr lang="en-US" altLang="ja-JP" sz="1600" dirty="0"/>
              <a:t>l</a:t>
            </a:r>
            <a:r>
              <a:rPr lang="en-US" altLang="ja-JP" sz="1600" dirty="0" smtClean="0"/>
              <a:t> be evaluated in the near future</a:t>
            </a:r>
            <a:endParaRPr kumimoji="1" lang="en-US" altLang="ja-JP" sz="16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82951" y="2611154"/>
            <a:ext cx="658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Time series of inverse of calibration slope w.r.t. day 1 SD observation</a:t>
            </a:r>
            <a:endParaRPr kumimoji="1" lang="ja-JP" alt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271464" y="252140"/>
            <a:ext cx="5083448" cy="48651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 smtClean="0"/>
              <a:t>AHI solar diffuser calibration</a:t>
            </a:r>
            <a:endParaRPr lang="en-GB" sz="32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3322464" y="2993186"/>
            <a:ext cx="576064" cy="1528634"/>
          </a:xfrm>
          <a:prstGeom prst="rect">
            <a:avLst/>
          </a:prstGeom>
          <a:solidFill>
            <a:srgbClr val="BFBFB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326331" y="2997721"/>
            <a:ext cx="576064" cy="1528634"/>
          </a:xfrm>
          <a:prstGeom prst="rect">
            <a:avLst/>
          </a:prstGeom>
          <a:solidFill>
            <a:srgbClr val="BFBFB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23528" y="4643611"/>
            <a:ext cx="576064" cy="1528634"/>
          </a:xfrm>
          <a:prstGeom prst="rect">
            <a:avLst/>
          </a:prstGeom>
          <a:solidFill>
            <a:srgbClr val="BFBFB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338339" y="4643671"/>
            <a:ext cx="576064" cy="1528634"/>
          </a:xfrm>
          <a:prstGeom prst="rect">
            <a:avLst/>
          </a:prstGeom>
          <a:solidFill>
            <a:srgbClr val="BFBFB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343625" y="2999536"/>
            <a:ext cx="576064" cy="1528634"/>
          </a:xfrm>
          <a:prstGeom prst="rect">
            <a:avLst/>
          </a:prstGeom>
          <a:solidFill>
            <a:srgbClr val="BFBFB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347817" y="4646589"/>
            <a:ext cx="576064" cy="1528634"/>
          </a:xfrm>
          <a:prstGeom prst="rect">
            <a:avLst/>
          </a:prstGeom>
          <a:solidFill>
            <a:srgbClr val="BFBFB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Vicarious calibration on DCC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124744"/>
            <a:ext cx="8651304" cy="2620888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/>
              <a:t>Vicarious calibration over </a:t>
            </a:r>
            <a:r>
              <a:rPr lang="en-US" altLang="ja-JP" dirty="0" smtClean="0"/>
              <a:t>DCC </a:t>
            </a:r>
            <a:r>
              <a:rPr kumimoji="1" lang="en-US" altLang="ja-JP" dirty="0" smtClean="0"/>
              <a:t>is not implemented yet, but in </a:t>
            </a:r>
            <a:r>
              <a:rPr lang="en-US" altLang="ja-JP" dirty="0" smtClean="0"/>
              <a:t>preparation.</a:t>
            </a:r>
            <a:endParaRPr kumimoji="1" lang="en-US" altLang="ja-JP" dirty="0" smtClean="0"/>
          </a:p>
          <a:p>
            <a:r>
              <a:rPr kumimoji="1" lang="en-US" altLang="ja-JP" dirty="0" smtClean="0"/>
              <a:t>Water cloud and clear sky ocean targets are applied in current AHI calibration monitoring.</a:t>
            </a:r>
          </a:p>
          <a:p>
            <a:endParaRPr kumimoji="1" lang="en-US" altLang="ja-JP" dirty="0" smtClean="0"/>
          </a:p>
          <a:p>
            <a:r>
              <a:rPr kumimoji="1" lang="en-US" altLang="ja-JP" u="sng" dirty="0" smtClean="0"/>
              <a:t>What type of scattering particle can be suitable?</a:t>
            </a:r>
          </a:p>
          <a:p>
            <a:r>
              <a:rPr lang="en-US" altLang="ja-JP" dirty="0" smtClean="0"/>
              <a:t>JMA/MRI is developing a kernel based on </a:t>
            </a:r>
            <a:r>
              <a:rPr lang="en-US" altLang="ja-JP" dirty="0" err="1" smtClean="0"/>
              <a:t>Voronoi</a:t>
            </a:r>
            <a:r>
              <a:rPr lang="en-US" altLang="ja-JP" dirty="0" smtClean="0"/>
              <a:t> particle.</a:t>
            </a:r>
          </a:p>
          <a:p>
            <a:r>
              <a:rPr kumimoji="1" lang="en-US" altLang="ja-JP" dirty="0" smtClean="0"/>
              <a:t>The kernel does not have characteristic scattering angle, which is more reasonable for actual </a:t>
            </a:r>
            <a:r>
              <a:rPr kumimoji="1" lang="en-US" altLang="ja-JP" b="1" dirty="0" smtClean="0"/>
              <a:t>thin</a:t>
            </a:r>
            <a:r>
              <a:rPr kumimoji="1" lang="en-US" altLang="ja-JP" dirty="0" smtClean="0"/>
              <a:t> ice cloud comparing with simple shape particle such as column.</a:t>
            </a:r>
          </a:p>
          <a:p>
            <a:r>
              <a:rPr lang="en-US" altLang="ja-JP" dirty="0" smtClean="0"/>
              <a:t>Ice habit mixture models are also discussed in an article and show good characteristics.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6022449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chemeClr val="bg1">
                    <a:lumMod val="65000"/>
                  </a:schemeClr>
                </a:solidFill>
              </a:rPr>
              <a:t>“Investigation </a:t>
            </a:r>
            <a:r>
              <a:rPr lang="en-US" altLang="ja-JP" sz="1100" dirty="0">
                <a:solidFill>
                  <a:schemeClr val="bg1">
                    <a:lumMod val="65000"/>
                  </a:schemeClr>
                </a:solidFill>
              </a:rPr>
              <a:t>of ice particle habits to be used for ice cloud remote sensing for the GCOM-C satellite </a:t>
            </a:r>
            <a:r>
              <a:rPr lang="en-US" altLang="ja-JP" sz="1100" dirty="0" smtClean="0">
                <a:solidFill>
                  <a:schemeClr val="bg1">
                    <a:lumMod val="65000"/>
                  </a:schemeClr>
                </a:solidFill>
              </a:rPr>
              <a:t>mission”, H</a:t>
            </a:r>
            <a:r>
              <a:rPr lang="en-US" altLang="ja-JP" sz="1100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en-US" altLang="ja-JP" sz="1100" dirty="0" err="1">
                <a:solidFill>
                  <a:schemeClr val="bg1">
                    <a:lumMod val="65000"/>
                  </a:schemeClr>
                </a:solidFill>
              </a:rPr>
              <a:t>Letu</a:t>
            </a:r>
            <a:r>
              <a:rPr lang="en-US" altLang="ja-JP" sz="1100" dirty="0">
                <a:solidFill>
                  <a:schemeClr val="bg1">
                    <a:lumMod val="65000"/>
                  </a:schemeClr>
                </a:solidFill>
              </a:rPr>
              <a:t>, et. al., Atmos. Chem. Phys. Discuss., 15, 31665–31703, 2015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5695" y="3717032"/>
            <a:ext cx="3164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Phase function and </a:t>
            </a:r>
          </a:p>
          <a:p>
            <a:r>
              <a:rPr kumimoji="1" lang="en-US" altLang="ja-JP" sz="1600" b="1" dirty="0" smtClean="0"/>
              <a:t>spherical albedo difference (SAD) </a:t>
            </a:r>
            <a:endParaRPr kumimoji="1" lang="ja-JP" altLang="en-US" sz="1600" b="1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558104" y="3792043"/>
            <a:ext cx="4309448" cy="2129462"/>
            <a:chOff x="4799056" y="3819818"/>
            <a:chExt cx="4309448" cy="2129462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" t="67194" r="50000" b="3300"/>
            <a:stretch/>
          </p:blipFill>
          <p:spPr bwMode="auto">
            <a:xfrm>
              <a:off x="5000625" y="4323874"/>
              <a:ext cx="2155329" cy="1423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2" t="70117" r="57546" b="9961"/>
            <a:stretch/>
          </p:blipFill>
          <p:spPr bwMode="auto">
            <a:xfrm>
              <a:off x="5076056" y="3819818"/>
              <a:ext cx="990601" cy="97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24" t="3463" r="31938" b="79152"/>
            <a:stretch/>
          </p:blipFill>
          <p:spPr bwMode="auto">
            <a:xfrm>
              <a:off x="7334963" y="4323874"/>
              <a:ext cx="1629525" cy="1423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5214739" y="5672281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/>
                <a:t>scattering angle</a:t>
              </a:r>
              <a:endParaRPr kumimoji="1" lang="ja-JP" altLang="en-US" sz="12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16200000">
              <a:off x="4001452" y="4833447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/>
                <a:t>phase function</a:t>
              </a:r>
              <a:endParaRPr kumimoji="1" lang="ja-JP" altLang="en-US" sz="12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16200000">
              <a:off x="6665748" y="4843899"/>
              <a:ext cx="12653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SAD</a:t>
              </a:r>
              <a:endParaRPr kumimoji="1" lang="ja-JP" altLang="en-US" sz="14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236296" y="5661248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/>
                <a:t>scattering angle</a:t>
              </a:r>
              <a:endParaRPr kumimoji="1" lang="ja-JP" altLang="en-US" sz="1200" dirty="0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4747557" y="3792043"/>
            <a:ext cx="4288939" cy="2129462"/>
            <a:chOff x="504418" y="3819818"/>
            <a:chExt cx="4288939" cy="2129462"/>
          </a:xfrm>
        </p:grpSpPr>
        <p:sp>
          <p:nvSpPr>
            <p:cNvPr id="19" name="テキスト ボックス 18"/>
            <p:cNvSpPr txBox="1"/>
            <p:nvPr/>
          </p:nvSpPr>
          <p:spPr>
            <a:xfrm rot="16200000">
              <a:off x="-293186" y="4833446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/>
                <a:t>phase function</a:t>
              </a:r>
              <a:endParaRPr kumimoji="1" lang="ja-JP" altLang="en-US" sz="1200" dirty="0"/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685800" y="3819818"/>
              <a:ext cx="4107557" cy="2129462"/>
              <a:chOff x="685800" y="3819818"/>
              <a:chExt cx="4107557" cy="2129462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5" r="51056" b="70494"/>
              <a:stretch/>
            </p:blipFill>
            <p:spPr bwMode="auto">
              <a:xfrm>
                <a:off x="685800" y="4323874"/>
                <a:ext cx="2161538" cy="1423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158" t="62498" r="34031" b="21029"/>
              <a:stretch/>
            </p:blipFill>
            <p:spPr bwMode="auto">
              <a:xfrm>
                <a:off x="3059832" y="4323874"/>
                <a:ext cx="1521028" cy="1348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22" t="6453" r="57546" b="73430"/>
              <a:stretch/>
            </p:blipFill>
            <p:spPr bwMode="auto">
              <a:xfrm>
                <a:off x="755576" y="3819818"/>
                <a:ext cx="990601" cy="981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899592" y="5672281"/>
                <a:ext cx="18722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200" dirty="0" smtClean="0"/>
                  <a:t>scattering angle</a:t>
                </a:r>
                <a:endParaRPr kumimoji="1" lang="ja-JP" altLang="en-US" sz="1200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 rot="16200000">
                <a:off x="2365014" y="4861490"/>
                <a:ext cx="12653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200" dirty="0" smtClean="0"/>
                  <a:t>SAD</a:t>
                </a:r>
                <a:endParaRPr kumimoji="1" lang="ja-JP" altLang="en-US" sz="1200" dirty="0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2921149" y="5661248"/>
                <a:ext cx="18722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200" dirty="0" smtClean="0"/>
                  <a:t>scattering angle</a:t>
                </a:r>
                <a:endParaRPr kumimoji="1" lang="ja-JP" altLang="en-US" sz="1200" dirty="0"/>
              </a:p>
            </p:txBody>
          </p:sp>
          <p:sp>
            <p:nvSpPr>
              <p:cNvPr id="10" name="上矢印 9"/>
              <p:cNvSpPr/>
              <p:nvPr/>
            </p:nvSpPr>
            <p:spPr>
              <a:xfrm>
                <a:off x="1087041" y="5301208"/>
                <a:ext cx="216024" cy="227057"/>
              </a:xfrm>
              <a:prstGeom prst="up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9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008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6360</TotalTime>
  <Words>1151</Words>
  <Application>Microsoft Office PowerPoint</Application>
  <PresentationFormat>画面に合わせる (4:3)</PresentationFormat>
  <Paragraphs>161</Paragraphs>
  <Slides>10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Progress toward  DCC Demo product</vt:lpstr>
      <vt:lpstr>Achievement on MTSAT-2 and Himawari-8</vt:lpstr>
      <vt:lpstr>Standard DCC approach on MTSAT-2</vt:lpstr>
      <vt:lpstr>PowerPoint プレゼンテーション</vt:lpstr>
      <vt:lpstr>PowerPoint プレゼンテーション</vt:lpstr>
      <vt:lpstr>PowerPoint プレゼンテーション</vt:lpstr>
      <vt:lpstr>Comparison of multiple calibration methods</vt:lpstr>
      <vt:lpstr>PowerPoint プレゼンテーション</vt:lpstr>
      <vt:lpstr>Vicarious calibration on DCC</vt:lpstr>
      <vt:lpstr>PowerPoint プレゼンテーション</vt:lpstr>
    </vt:vector>
  </TitlesOfParts>
  <Company>気象庁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Masaya Takahashi</dc:creator>
  <cp:lastModifiedBy>奥山</cp:lastModifiedBy>
  <cp:revision>134</cp:revision>
  <cp:lastPrinted>2016-02-04T07:29:22Z</cp:lastPrinted>
  <dcterms:created xsi:type="dcterms:W3CDTF">2016-02-01T07:10:38Z</dcterms:created>
  <dcterms:modified xsi:type="dcterms:W3CDTF">2016-03-07T02:22:52Z</dcterms:modified>
</cp:coreProperties>
</file>