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92" r:id="rId3"/>
    <p:sldId id="494" r:id="rId4"/>
    <p:sldId id="493" r:id="rId5"/>
    <p:sldId id="495" r:id="rId6"/>
    <p:sldId id="473" r:id="rId7"/>
    <p:sldId id="482" r:id="rId8"/>
    <p:sldId id="498" r:id="rId9"/>
    <p:sldId id="501" r:id="rId10"/>
    <p:sldId id="468" r:id="rId11"/>
    <p:sldId id="491" r:id="rId12"/>
    <p:sldId id="481" r:id="rId13"/>
    <p:sldId id="466" r:id="rId14"/>
    <p:sldId id="500" r:id="rId15"/>
    <p:sldId id="467" r:id="rId16"/>
    <p:sldId id="469" r:id="rId17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HY" initials="D" lastIdx="1" clrIdx="0"/>
  <p:cmAuthor id="1" name="기본" initials="기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E96055"/>
    <a:srgbClr val="9966FF"/>
    <a:srgbClr val="9900FF"/>
    <a:srgbClr val="0000FF"/>
    <a:srgbClr val="707345"/>
    <a:srgbClr val="F2D608"/>
    <a:srgbClr val="660066"/>
    <a:srgbClr val="0F298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8804" autoAdjust="0"/>
  </p:normalViewPr>
  <p:slideViewPr>
    <p:cSldViewPr>
      <p:cViewPr varScale="1">
        <p:scale>
          <a:sx n="70" d="100"/>
          <a:sy n="70" d="100"/>
        </p:scale>
        <p:origin x="12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9282"/>
    </p:cViewPr>
  </p:sorterViewPr>
  <p:notesViewPr>
    <p:cSldViewPr>
      <p:cViewPr varScale="1">
        <p:scale>
          <a:sx n="76" d="100"/>
          <a:sy n="76" d="100"/>
        </p:scale>
        <p:origin x="-2298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EB47A-D9BF-444B-9A56-D43E0237CE4D}" type="datetimeFigureOut">
              <a:rPr lang="ko-KR" altLang="en-US" smtClean="0"/>
              <a:pPr/>
              <a:t>2016-03-02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8486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378486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5E17F-943B-4ADB-8DDB-E3830A2CAC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261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6A9C8-F81D-452E-94EB-516219ADA450}" type="datetimeFigureOut">
              <a:rPr lang="ko-KR" altLang="en-US" smtClean="0"/>
              <a:pPr/>
              <a:t>2016-03-02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378824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7" y="9378824"/>
            <a:ext cx="2945659" cy="49371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A27E3C-B002-4ACA-A73D-211ABB6B2C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58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27E3C-B002-4ACA-A73D-211ABB6B2C07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88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27E3C-B002-4ACA-A73D-211ABB6B2C07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88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2EA6A43-699B-4918-B266-52D16670EEF9}" type="datetime1">
              <a:rPr lang="ko-KR" altLang="en-US" smtClean="0"/>
              <a:pPr>
                <a:defRPr/>
              </a:pPr>
              <a:t>2016-03-02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6C1BB9BA-0FE8-4E7C-9CA9-497E72D2E66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886700" cy="5510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91440" y="692696"/>
            <a:ext cx="8774280" cy="0"/>
          </a:xfrm>
          <a:prstGeom prst="line">
            <a:avLst/>
          </a:prstGeom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8587440" y="6597352"/>
            <a:ext cx="556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pPr algn="r"/>
              <a:t>‹#›</a:t>
            </a:fld>
            <a:endParaRPr lang="en-US" altLang="ko-KR" sz="10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" name="Picture 2" descr="E:\[최은아]\기상청\매뉴얼\AS\Outline\A simbol_1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b="27756"/>
          <a:stretch/>
        </p:blipFill>
        <p:spPr bwMode="auto">
          <a:xfrm>
            <a:off x="8565798" y="35785"/>
            <a:ext cx="565150" cy="58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5361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0921D2-999E-44F7-A956-A92CC42E67E8}" type="datetime1">
              <a:rPr lang="ko-KR" altLang="en-US" smtClean="0"/>
              <a:pPr>
                <a:defRPr/>
              </a:pPr>
              <a:t>2016-03-02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0529AB8-3D19-442E-AEB2-423BD06408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1" r:id="rId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utiger67-Condensed" pitchFamily="34" charset="0"/>
          <a:ea typeface="Cre고딕 B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utiger67-Condensed" pitchFamily="34" charset="0"/>
          <a:ea typeface="Cre고딕 B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utiger67-Condensed" pitchFamily="34" charset="0"/>
          <a:ea typeface="Cre고딕 B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utiger67-Condensed" pitchFamily="34" charset="0"/>
          <a:ea typeface="Cre고딕 B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utiger67-Condensed" pitchFamily="34" charset="0"/>
          <a:ea typeface="Cre고딕 B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utiger67-Condensed" pitchFamily="34" charset="0"/>
          <a:ea typeface="Cre고딕 B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utiger67-Condensed" pitchFamily="34" charset="0"/>
          <a:ea typeface="Cre고딕 B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utiger67-Condensed" pitchFamily="34" charset="0"/>
          <a:ea typeface="Cre고딕 B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nmsc.kma.go.kr/html/homepage/en/gsics/gsicsMain.d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714744" y="5805264"/>
            <a:ext cx="1714512" cy="941961"/>
            <a:chOff x="3706670" y="5572125"/>
            <a:chExt cx="1714512" cy="941961"/>
          </a:xfrm>
        </p:grpSpPr>
        <p:pic>
          <p:nvPicPr>
            <p:cNvPr id="8196" name="Picture 2" descr="E:\[최은아]\기상청\매뉴얼\AS\Outline\A simbol_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3075" y="5572125"/>
              <a:ext cx="565150" cy="80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부제목 2"/>
            <p:cNvSpPr txBox="1">
              <a:spLocks/>
            </p:cNvSpPr>
            <p:nvPr/>
          </p:nvSpPr>
          <p:spPr bwMode="auto">
            <a:xfrm>
              <a:off x="3706670" y="6156896"/>
              <a:ext cx="1714512" cy="35719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r>
                <a:rPr kumimoji="0" lang="en-US" altLang="ko-KR" sz="20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itchFamily="34" charset="0"/>
                  <a:ea typeface="맑은 고딕" pitchFamily="50" charset="-127"/>
                  <a:cs typeface="Arial" pitchFamily="34" charset="0"/>
                </a:rPr>
                <a:t>NMSC</a:t>
              </a:r>
              <a:r>
                <a:rPr kumimoji="0" lang="en-US" altLang="ko-KR" sz="2000" b="1" spc="-150" noProof="0" dirty="0" smtClean="0">
                  <a:solidFill>
                    <a:srgbClr val="002060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/KMA</a:t>
              </a:r>
              <a:endParaRPr kumimoji="0" lang="ko-KR" altLang="en-US" sz="20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7" name="제목 1"/>
          <p:cNvSpPr txBox="1">
            <a:spLocks/>
          </p:cNvSpPr>
          <p:nvPr/>
        </p:nvSpPr>
        <p:spPr>
          <a:xfrm>
            <a:off x="0" y="1052736"/>
            <a:ext cx="9144000" cy="2448272"/>
          </a:xfrm>
          <a:prstGeom prst="rect">
            <a:avLst/>
          </a:prstGeom>
        </p:spPr>
        <p:txBody>
          <a:bodyPr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utiger67-Condensed" pitchFamily="34" charset="0"/>
                <a:ea typeface="Cre고딕 B" pitchFamily="18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utiger67-Condensed" pitchFamily="34" charset="0"/>
                <a:ea typeface="Cre고딕 B" pitchFamily="18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utiger67-Condensed" pitchFamily="34" charset="0"/>
                <a:ea typeface="Cre고딕 B" pitchFamily="18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utiger67-Condensed" pitchFamily="34" charset="0"/>
                <a:ea typeface="Cre고딕 B" pitchFamily="18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utiger67-Condensed" pitchFamily="34" charset="0"/>
                <a:ea typeface="Cre고딕 B" pitchFamily="18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utiger67-Condensed" pitchFamily="34" charset="0"/>
                <a:ea typeface="Cre고딕 B" pitchFamily="18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utiger67-Condensed" pitchFamily="34" charset="0"/>
                <a:ea typeface="Cre고딕 B" pitchFamily="18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utiger67-Condensed" pitchFamily="34" charset="0"/>
                <a:ea typeface="Cre고딕 B" pitchFamily="18" charset="-127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4800" b="1" spc="50" dirty="0" smtClean="0">
                <a:ln w="11430"/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COMS MI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4800" b="1" spc="50" dirty="0" smtClean="0">
                <a:ln w="11430"/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Visible channel Calibration </a:t>
            </a:r>
            <a:endParaRPr lang="ko-KR" altLang="en-US" sz="1400" b="1" spc="50" dirty="0" smtClean="0">
              <a:ln w="11430"/>
              <a:solidFill>
                <a:srgbClr val="00206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Picture 2" descr="C:\Users\miu\Dropbox\gsics_WG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8604" y="0"/>
            <a:ext cx="2815396" cy="719666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0" y="458112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Tae-</a:t>
            </a:r>
            <a:r>
              <a:rPr lang="en-US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Hyeong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OH, </a:t>
            </a:r>
            <a:r>
              <a:rPr lang="en-US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Dohyeong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KIM, </a:t>
            </a:r>
            <a:r>
              <a:rPr lang="en-US" altLang="ko-KR" sz="20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Hyesook</a:t>
            </a:r>
            <a:r>
              <a:rPr lang="en-US" altLang="ko-KR" sz="20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LEE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Minju</a:t>
            </a:r>
            <a:r>
              <a:rPr lang="en-US" altLang="ko-K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GU</a:t>
            </a:r>
            <a:endParaRPr lang="en-US" altLang="ko-KR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7" y="14427"/>
            <a:ext cx="4255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ko-KR" sz="1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2016 GSICS Annual Meeting (29 Feb ~ 4 Mar 2016 )@ </a:t>
            </a:r>
            <a:r>
              <a:rPr lang="en-GB" altLang="ko-KR" sz="10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Tsukuba, Japan</a:t>
            </a:r>
            <a:endParaRPr lang="ko-KR" altLang="en-US" sz="10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ko-KR" sz="3200" b="1" dirty="0">
                <a:latin typeface="Arial" pitchFamily="34" charset="0"/>
                <a:cs typeface="Arial" pitchFamily="34" charset="0"/>
              </a:rPr>
              <a:t>NASA DCC method for COMS MI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516184" y="1052736"/>
            <a:ext cx="823619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DCC selection thresholds : same as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Doelling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et al. (2013) 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except for homogeneity check for MODIS data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Use nominal date (MYD021KM) in this analysis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DCC domain: (COMS : 128.2</a:t>
            </a:r>
            <a:r>
              <a:rPr lang="en-US" altLang="ko-KR" dirty="0" smtClean="0">
                <a:latin typeface="Arial" pitchFamily="34" charset="0"/>
                <a:ea typeface="Arial Unicode MS"/>
                <a:cs typeface="Arial" pitchFamily="34" charset="0"/>
              </a:rPr>
              <a:t>〫E)</a:t>
            </a:r>
            <a:endParaRPr lang="en-US" altLang="ko-KR" dirty="0" smtClean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20</a:t>
            </a:r>
            <a:r>
              <a:rPr lang="en-US" altLang="ko-KR" dirty="0" smtClean="0">
                <a:latin typeface="Arial" pitchFamily="34" charset="0"/>
                <a:ea typeface="Arial Unicode MS"/>
                <a:cs typeface="Arial" pitchFamily="34" charset="0"/>
              </a:rPr>
              <a:t>〫S &lt; latitude &lt; 20〫N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ko-KR" dirty="0" smtClean="0">
                <a:latin typeface="Arial" pitchFamily="34" charset="0"/>
                <a:ea typeface="Arial Unicode MS"/>
                <a:cs typeface="Arial" pitchFamily="34" charset="0"/>
              </a:rPr>
              <a:t>108.2〫E &lt; longitude &lt; 148.2〫</a:t>
            </a:r>
            <a:endParaRPr lang="en-US" altLang="ko-KR" dirty="0">
              <a:latin typeface="Arial" pitchFamily="34" charset="0"/>
              <a:ea typeface="Arial Unicode MS"/>
              <a:cs typeface="Arial" pitchFamily="34" charset="0"/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273912"/>
              </p:ext>
            </p:extLst>
          </p:nvPr>
        </p:nvGraphicFramePr>
        <p:xfrm>
          <a:off x="395536" y="3261812"/>
          <a:ext cx="8424936" cy="347955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76264"/>
                <a:gridCol w="3296026"/>
                <a:gridCol w="2752646"/>
              </a:tblGrid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COMS DCC threshold</a:t>
                      </a:r>
                      <a:endParaRPr lang="en-US" sz="1400" b="1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  <a:endParaRPr lang="en-US" sz="1400" b="1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NASA DCC threshold</a:t>
                      </a:r>
                      <a:endParaRPr lang="en-US" sz="1400" b="1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499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r>
                        <a:rPr lang="en-US" altLang="ko-KR" sz="1300" baseline="-25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 ≤ 190 K</a:t>
                      </a:r>
                      <a:endParaRPr lang="ko-KR" altLang="en-US" sz="13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Window brightness temperature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BT11μm &lt; 205°K</a:t>
                      </a:r>
                      <a:endParaRPr lang="en-US" sz="1300" b="1" dirty="0">
                        <a:solidFill>
                          <a:srgbClr val="C00000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5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STD(TB</a:t>
                      </a:r>
                      <a:r>
                        <a:rPr lang="en-US" altLang="ko-KR" sz="1300" baseline="-250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≤ 1K</a:t>
                      </a:r>
                      <a:endParaRPr lang="ko-KR" altLang="en-US" sz="13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Brightness temperature homogeneity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Standard deviation of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3x3 pixels </a:t>
                      </a:r>
                      <a:b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BT11μm &lt;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1°K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0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STD(R</a:t>
                      </a:r>
                      <a:r>
                        <a:rPr lang="en-US" altLang="ko-KR" sz="1300" baseline="-25000" dirty="0" smtClean="0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)/Mean(R</a:t>
                      </a:r>
                      <a:r>
                        <a:rPr lang="en-US" altLang="ko-KR" sz="1300" baseline="-25000" dirty="0" smtClean="0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) ≤0.03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Visible radiance homogeneity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Standard deviation of </a:t>
                      </a:r>
                      <a:b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3x3 pixels visible radiance &lt; 3%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499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SZA &lt; 40°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Solar zenith angle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SZA &lt; 40°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499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VZA &lt; 40°</a:t>
                      </a:r>
                      <a:endParaRPr lang="en-US" altLang="ko-KR" sz="1300" b="0" dirty="0" smtClean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View zenith angle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VZA &lt; 40°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49937"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Local time range</a:t>
                      </a:r>
                      <a:r>
                        <a:rPr lang="en-US" sz="1300" baseline="0" dirty="0" smtClean="0">
                          <a:latin typeface="Arial" pitchFamily="34" charset="0"/>
                          <a:cs typeface="Arial" pitchFamily="34" charset="0"/>
                        </a:rPr>
                        <a:t> at GEOSat longitude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12:00 PM &lt; image time &lt; 3:00 PM</a:t>
                      </a:r>
                      <a:endParaRPr lang="en-US" sz="1300" b="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2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Comparison other results</a:t>
            </a:r>
            <a:endParaRPr lang="ko-KR" altLang="en-US" sz="3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39552" y="980728"/>
            <a:ext cx="842493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Comparison with Lunar, DCC(RTM) and DCC(NASA method)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ko-KR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Period : April 2011 ~ December 2015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ko-KR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DCC(RTM) : 1.1689/year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, </a:t>
            </a:r>
            <a:r>
              <a:rPr lang="en-US" altLang="ko-KR" dirty="0" smtClean="0">
                <a:solidFill>
                  <a:srgbClr val="00B05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Moon : 1.2318/year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, </a:t>
            </a:r>
            <a:r>
              <a:rPr lang="en-US" altLang="ko-KR" dirty="0" smtClean="0">
                <a:solidFill>
                  <a:srgbClr val="0066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DCC(NASA):0.9757/year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Need more investigation for the DCC result with NASA method</a:t>
            </a:r>
          </a:p>
        </p:txBody>
      </p:sp>
      <p:pic>
        <p:nvPicPr>
          <p:cNvPr id="22" name="Picture 3" descr="D:\300_GSICS\320_GSICS_VIS\COMS_NASA_DCC\plot_image\lunar_RTM_DCC_resul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0" y="2402301"/>
            <a:ext cx="7351791" cy="441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1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Summary and Future Plans</a:t>
            </a:r>
            <a:endParaRPr lang="ko-KR" altLang="en-US" sz="3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テキスト ボックス 5"/>
          <p:cNvSpPr txBox="1"/>
          <p:nvPr/>
        </p:nvSpPr>
        <p:spPr>
          <a:xfrm>
            <a:off x="590736" y="1124744"/>
            <a:ext cx="80857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ja-JP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Summary</a:t>
            </a:r>
          </a:p>
          <a:p>
            <a:pPr marL="465138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Implementation of NASA’s DCC method to COMS MI</a:t>
            </a:r>
          </a:p>
          <a:p>
            <a:pPr marL="179388">
              <a:lnSpc>
                <a:spcPct val="150000"/>
              </a:lnSpc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    - good agreement with the ATBD</a:t>
            </a:r>
          </a:p>
          <a:p>
            <a:pPr marL="465138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Need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more</a:t>
            </a:r>
            <a:r>
              <a:rPr lang="ko-KR" alt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investigation to interpret the large standard deviation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kumimoji="1" lang="en-US" altLang="ja-JP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Future plans</a:t>
            </a:r>
          </a:p>
          <a:p>
            <a:pPr marL="4635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Investigate the impact of BRDF and SBAF on the calibration results</a:t>
            </a:r>
          </a:p>
          <a:p>
            <a:pPr marL="4635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e test to compare the results using 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Sohn’s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and NASA method for       evaluating the uncertainty</a:t>
            </a:r>
            <a:endParaRPr lang="en-US" altLang="ja-JP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1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Thank you…</a:t>
            </a:r>
          </a:p>
        </p:txBody>
      </p:sp>
    </p:spTree>
    <p:extLst>
      <p:ext uri="{BB962C8B-B14F-4D97-AF65-F5344CB8AC3E}">
        <p14:creationId xmlns:p14="http://schemas.microsoft.com/office/powerpoint/2010/main" val="41898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vicarious calibration algorithm using DCC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739" y="6349052"/>
            <a:ext cx="2600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i="1" dirty="0" err="1" smtClean="0">
                <a:latin typeface="Times New Roman" pitchFamily="18" charset="0"/>
                <a:cs typeface="Times New Roman" pitchFamily="18" charset="0"/>
              </a:rPr>
              <a:t>Sohn</a:t>
            </a:r>
            <a:r>
              <a:rPr lang="en-US" altLang="ko-KR" sz="1200" i="1" dirty="0" smtClean="0">
                <a:latin typeface="Times New Roman" pitchFamily="18" charset="0"/>
                <a:cs typeface="Times New Roman" pitchFamily="18" charset="0"/>
              </a:rPr>
              <a:t> et al. 2009, Ham and </a:t>
            </a:r>
            <a:r>
              <a:rPr lang="en-US" altLang="ko-KR" sz="1200" i="1" dirty="0" err="1" smtClean="0">
                <a:latin typeface="Times New Roman" pitchFamily="18" charset="0"/>
                <a:cs typeface="Times New Roman" pitchFamily="18" charset="0"/>
              </a:rPr>
              <a:t>Sohn</a:t>
            </a:r>
            <a:r>
              <a:rPr lang="en-US" altLang="ko-KR" sz="1200" i="1" dirty="0" smtClean="0">
                <a:latin typeface="Times New Roman" pitchFamily="18" charset="0"/>
                <a:cs typeface="Times New Roman" pitchFamily="18" charset="0"/>
              </a:rPr>
              <a:t> 2010</a:t>
            </a:r>
            <a:endParaRPr lang="ko-KR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556000" y="1815926"/>
            <a:ext cx="0" cy="320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92450" y="2168351"/>
            <a:ext cx="9017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MODIS </a:t>
            </a:r>
            <a:r>
              <a:rPr lang="el-GR" altLang="ko-KR" sz="1400" b="1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ko-KR" sz="1400" b="1" baseline="-25000">
                <a:latin typeface="Arial" pitchFamily="34" charset="0"/>
              </a:rPr>
              <a:t>c,0.646</a:t>
            </a:r>
            <a:endParaRPr lang="el-GR" altLang="ko-KR" sz="1400" b="1" baseline="-25000">
              <a:latin typeface="Arial" pitchFamily="34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436688" y="3947938"/>
            <a:ext cx="0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5180013" y="5646563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4760913" y="1447626"/>
            <a:ext cx="1587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441450" y="2489026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254250" y="2782713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8300" y="2577926"/>
            <a:ext cx="9763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Arial" pitchFamily="34" charset="0"/>
              </a:rPr>
              <a:t>Ice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8263" y="3103388"/>
            <a:ext cx="1366837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="1">
                <a:latin typeface="Arial" pitchFamily="34" charset="0"/>
              </a:rPr>
              <a:t>Baum Scattering Data</a:t>
            </a:r>
          </a:p>
          <a:p>
            <a:pPr algn="ctr"/>
            <a:r>
              <a:rPr lang="en-US" altLang="ko-KR" sz="1000">
                <a:latin typeface="Arial" pitchFamily="34" charset="0"/>
              </a:rPr>
              <a:t>(</a:t>
            </a:r>
            <a:r>
              <a:rPr lang="en-US" altLang="ko-KR" sz="1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Q</a:t>
            </a:r>
            <a:r>
              <a:rPr lang="en-US" altLang="ko-KR" sz="1000" baseline="-30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ext</a:t>
            </a:r>
            <a:r>
              <a:rPr lang="en-US" altLang="ko-KR" sz="1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, g, ω, P(Θ), f</a:t>
            </a:r>
            <a:r>
              <a:rPr lang="en-US" altLang="ko-KR" sz="1000" baseline="-30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d</a:t>
            </a:r>
            <a:r>
              <a:rPr lang="en-US" altLang="ko-KR" sz="1000">
                <a:latin typeface="Arial" pitchFamily="34" charset="0"/>
              </a:rPr>
              <a:t> )</a:t>
            </a:r>
            <a:endParaRPr lang="en-US" altLang="ko-KR" sz="1600">
              <a:latin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3663" y="2577926"/>
            <a:ext cx="10937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Arial" pitchFamily="34" charset="0"/>
              </a:rPr>
              <a:t>Water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506538" y="3103388"/>
            <a:ext cx="1370012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="1">
                <a:latin typeface="Arial" pitchFamily="34" charset="0"/>
              </a:rPr>
              <a:t>Mie Scattering Data</a:t>
            </a:r>
          </a:p>
          <a:p>
            <a:pPr algn="ctr"/>
            <a:r>
              <a:rPr lang="en-US" altLang="ko-KR" sz="1000">
                <a:latin typeface="Arial" pitchFamily="34" charset="0"/>
              </a:rPr>
              <a:t>(</a:t>
            </a:r>
            <a:r>
              <a:rPr lang="en-US" altLang="ko-KR" sz="1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Q</a:t>
            </a:r>
            <a:r>
              <a:rPr lang="en-US" altLang="ko-KR" sz="1000" baseline="-30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ext</a:t>
            </a:r>
            <a:r>
              <a:rPr lang="en-US" altLang="ko-KR" sz="1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, g, ω, P(Θ), f</a:t>
            </a:r>
            <a:r>
              <a:rPr lang="en-US" altLang="ko-KR" sz="1000" baseline="-30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d</a:t>
            </a:r>
            <a:r>
              <a:rPr lang="en-US" altLang="ko-KR" sz="1000">
                <a:latin typeface="Arial" pitchFamily="34" charset="0"/>
              </a:rPr>
              <a:t> )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324475" y="4976638"/>
            <a:ext cx="11604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="1">
                <a:latin typeface="Arial" pitchFamily="34" charset="0"/>
              </a:rPr>
              <a:t>MODIS </a:t>
            </a:r>
          </a:p>
          <a:p>
            <a:pPr algn="ctr"/>
            <a:r>
              <a:rPr lang="en-US" altLang="ko-KR" sz="1200" b="1">
                <a:latin typeface="Arial" pitchFamily="34" charset="0"/>
              </a:rPr>
              <a:t>Geometry, </a:t>
            </a:r>
            <a:r>
              <a:rPr lang="en-US" altLang="ko-KR" sz="1200" b="1">
                <a:latin typeface="Arial" pitchFamily="34" charset="0"/>
                <a:cs typeface="Times New Roman" pitchFamily="18" charset="0"/>
              </a:rPr>
              <a:t>T</a:t>
            </a:r>
            <a:r>
              <a:rPr lang="en-US" altLang="ko-KR" sz="1200" b="1" baseline="-25000">
                <a:latin typeface="Arial" pitchFamily="34" charset="0"/>
                <a:cs typeface="Times New Roman" pitchFamily="18" charset="0"/>
              </a:rPr>
              <a:t>s</a:t>
            </a:r>
            <a:endParaRPr lang="el-GR" altLang="ko-KR" sz="1200" b="1" baseline="-25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238375" y="3719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73088" y="3724101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44525" y="5048076"/>
            <a:ext cx="164623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400" b="1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Q</a:t>
            </a:r>
            <a:r>
              <a:rPr lang="en-US" altLang="ko-KR" sz="1400" b="1" baseline="-30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ext</a:t>
            </a:r>
            <a:r>
              <a:rPr lang="en-US" altLang="ko-KR" sz="1400" b="1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, g, ω, P(Θ), f</a:t>
            </a:r>
            <a:r>
              <a:rPr lang="en-US" altLang="ko-KR" sz="1400" b="1" baseline="-30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d</a:t>
            </a:r>
            <a:r>
              <a:rPr lang="en-US" altLang="ko-KR" sz="1400" b="1">
                <a:latin typeface="Arial" pitchFamily="34" charset="0"/>
                <a:ea typeface="바탕" pitchFamily="18" charset="-127"/>
                <a:cs typeface="Times New Roman" pitchFamily="18" charset="0"/>
              </a:rPr>
              <a:t> </a:t>
            </a: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87375" y="2784301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6651625" y="5036963"/>
            <a:ext cx="50323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Z</a:t>
            </a:r>
            <a:r>
              <a:rPr lang="en-US" altLang="ko-KR" sz="1400" b="1" baseline="-25000">
                <a:latin typeface="Arial" pitchFamily="34" charset="0"/>
              </a:rPr>
              <a:t>c</a:t>
            </a:r>
            <a:endParaRPr lang="el-GR" altLang="ko-KR" sz="1400" b="1" baseline="-250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303713" y="2168351"/>
            <a:ext cx="9017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MODIS Lat./Lon.</a:t>
            </a:r>
            <a:endParaRPr lang="el-GR" altLang="ko-KR" sz="14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715963" y="4189238"/>
            <a:ext cx="1458912" cy="49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Interpolation</a:t>
            </a:r>
            <a:r>
              <a:rPr lang="en-US" altLang="ko-KR" sz="1600" b="1">
                <a:latin typeface="Arial" pitchFamily="34" charset="0"/>
              </a:rPr>
              <a:t> </a:t>
            </a:r>
          </a:p>
          <a:p>
            <a:pPr algn="ctr"/>
            <a:r>
              <a:rPr lang="en-US" altLang="ko-KR" sz="1000">
                <a:latin typeface="Arial" pitchFamily="34" charset="0"/>
              </a:rPr>
              <a:t>with respect to r</a:t>
            </a:r>
            <a:r>
              <a:rPr lang="en-US" altLang="ko-KR" sz="1000" baseline="-25000">
                <a:latin typeface="Arial" pitchFamily="34" charset="0"/>
              </a:rPr>
              <a:t>e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545013" y="5049663"/>
            <a:ext cx="433387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A</a:t>
            </a:r>
            <a:r>
              <a:rPr lang="en-US" altLang="ko-KR" sz="1400" b="1" baseline="-25000">
                <a:latin typeface="Arial" pitchFamily="34" charset="0"/>
              </a:rPr>
              <a:t>s</a:t>
            </a:r>
            <a:endParaRPr lang="el-GR" altLang="ko-KR" sz="1400" b="1" baseline="-250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6907213" y="1803226"/>
            <a:ext cx="0" cy="320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6630988" y="3606626"/>
            <a:ext cx="53975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P(z)</a:t>
            </a:r>
            <a:endParaRPr lang="el-GR" altLang="ko-KR" sz="14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>
            <a:off x="1436688" y="1807988"/>
            <a:ext cx="5462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>
            <a:off x="1438275" y="180798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492875" y="2095326"/>
            <a:ext cx="8255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MODIS P</a:t>
            </a:r>
            <a:r>
              <a:rPr lang="en-US" altLang="ko-KR" sz="1400" b="1" baseline="-25000">
                <a:latin typeface="Arial" pitchFamily="34" charset="0"/>
              </a:rPr>
              <a:t>c</a:t>
            </a:r>
            <a:endParaRPr lang="el-GR" altLang="ko-KR" sz="1400" b="1" baseline="-250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5911850" y="1812751"/>
            <a:ext cx="0" cy="311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741863" y="5818013"/>
            <a:ext cx="874712" cy="346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600" b="1">
                <a:latin typeface="Arial" pitchFamily="34" charset="0"/>
                <a:ea typeface="18"/>
                <a:cs typeface="18"/>
              </a:rPr>
              <a:t>RTM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4183063" y="6464449"/>
            <a:ext cx="19764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Simulated Radiances</a:t>
            </a: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700088" y="2023888"/>
            <a:ext cx="1528762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MODIS QA 1km</a:t>
            </a:r>
          </a:p>
          <a:p>
            <a:pPr algn="ctr"/>
            <a:r>
              <a:rPr lang="en-US" altLang="ko-KR" sz="1400" b="1">
                <a:latin typeface="Arial" pitchFamily="34" charset="0"/>
              </a:rPr>
              <a:t>Phase Flag</a:t>
            </a:r>
            <a:endParaRPr lang="en-US" altLang="el-GR" sz="14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5502275" y="1231726"/>
            <a:ext cx="2414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6262688" y="1015826"/>
            <a:ext cx="809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000">
                <a:latin typeface="Arial" pitchFamily="34" charset="0"/>
              </a:rPr>
              <a:t>Collocation</a:t>
            </a:r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>
            <a:off x="8216900" y="1411113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7812088" y="2212801"/>
            <a:ext cx="800100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P(z)</a:t>
            </a:r>
          </a:p>
          <a:p>
            <a:pPr algn="ctr"/>
            <a:r>
              <a:rPr lang="en-US" altLang="ko-KR" sz="1400" b="1">
                <a:latin typeface="Arial" pitchFamily="34" charset="0"/>
              </a:rPr>
              <a:t>T(z)</a:t>
            </a:r>
          </a:p>
          <a:p>
            <a:pPr algn="ctr"/>
            <a:r>
              <a:rPr lang="el-GR" altLang="ko-KR" sz="1400" b="1">
                <a:latin typeface="Arial" pitchFamily="34" charset="0"/>
              </a:rPr>
              <a:t>ρ</a:t>
            </a:r>
            <a:r>
              <a:rPr lang="en-US" altLang="ko-KR" sz="1600" b="1" baseline="-25000">
                <a:latin typeface="Arial" pitchFamily="34" charset="0"/>
              </a:rPr>
              <a:t>H</a:t>
            </a:r>
            <a:r>
              <a:rPr lang="en-US" altLang="ko-KR" sz="900" b="1" baseline="-50000">
                <a:latin typeface="Arial" pitchFamily="34" charset="0"/>
              </a:rPr>
              <a:t>2</a:t>
            </a:r>
            <a:r>
              <a:rPr lang="en-US" altLang="ko-KR" sz="1600" b="1" baseline="-25000">
                <a:latin typeface="Arial" pitchFamily="34" charset="0"/>
              </a:rPr>
              <a:t>O</a:t>
            </a:r>
            <a:r>
              <a:rPr lang="en-US" altLang="ko-KR" sz="1600" b="1" baseline="-2500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>
                <a:latin typeface="Arial" pitchFamily="34" charset="0"/>
              </a:rPr>
              <a:t>(z)</a:t>
            </a:r>
            <a:endParaRPr lang="en-US" altLang="ko-KR" sz="1400" b="1" baseline="-2500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altLang="ko-KR" sz="1400" b="1">
                <a:latin typeface="Arial" pitchFamily="34" charset="0"/>
              </a:rPr>
              <a:t>ρ</a:t>
            </a:r>
            <a:r>
              <a:rPr lang="en-US" altLang="ko-KR" sz="1600" b="1" baseline="-25000">
                <a:latin typeface="Arial" pitchFamily="34" charset="0"/>
              </a:rPr>
              <a:t>O</a:t>
            </a:r>
            <a:r>
              <a:rPr lang="en-US" altLang="ko-KR" sz="900" b="1" baseline="-50000">
                <a:latin typeface="Arial" pitchFamily="34" charset="0"/>
              </a:rPr>
              <a:t>3</a:t>
            </a:r>
            <a:r>
              <a:rPr lang="en-US" altLang="ko-KR" sz="1400" b="1">
                <a:latin typeface="Arial" pitchFamily="34" charset="0"/>
              </a:rPr>
              <a:t>(z)</a:t>
            </a:r>
            <a:endParaRPr lang="el-GR" altLang="ko-KR" sz="1400" b="1">
              <a:latin typeface="Arial" pitchFamily="34" charset="0"/>
            </a:endParaRP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7920038" y="3754263"/>
            <a:ext cx="579437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  <a:ea typeface="18"/>
                <a:cs typeface="18"/>
              </a:rPr>
              <a:t>CKD</a:t>
            </a:r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7966075" y="5036963"/>
            <a:ext cx="50323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ko-KR" sz="1400" b="1">
                <a:latin typeface="Arial" pitchFamily="34" charset="0"/>
                <a:cs typeface="Times New Roman" pitchFamily="18" charset="0"/>
              </a:rPr>
              <a:t>τ</a:t>
            </a:r>
            <a:r>
              <a:rPr lang="en-US" altLang="ko-KR" sz="1400" b="1" baseline="-25000">
                <a:latin typeface="Arial" pitchFamily="34" charset="0"/>
              </a:rPr>
              <a:t>g</a:t>
            </a:r>
            <a:endParaRPr lang="el-GR" altLang="ko-KR" sz="1400" b="1" baseline="-250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2" name="Line 37"/>
          <p:cNvSpPr>
            <a:spLocks noChangeShapeType="1"/>
          </p:cNvSpPr>
          <p:nvPr/>
        </p:nvSpPr>
        <p:spPr bwMode="auto">
          <a:xfrm>
            <a:off x="1458913" y="5367163"/>
            <a:ext cx="0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4760913" y="5363988"/>
            <a:ext cx="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>
            <a:off x="6907213" y="53528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5" name="Line 40"/>
          <p:cNvSpPr>
            <a:spLocks noChangeShapeType="1"/>
          </p:cNvSpPr>
          <p:nvPr/>
        </p:nvSpPr>
        <p:spPr bwMode="auto">
          <a:xfrm>
            <a:off x="8228013" y="53528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6796088" y="6453336"/>
            <a:ext cx="19462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400" b="1">
                <a:latin typeface="Arial" pitchFamily="34" charset="0"/>
              </a:rPr>
              <a:t>Observed Radiances</a:t>
            </a:r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4111625" y="3112913"/>
            <a:ext cx="1285875" cy="619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="1">
                <a:latin typeface="Arial" pitchFamily="34" charset="0"/>
              </a:rPr>
              <a:t>MODIS Land Cover Type</a:t>
            </a:r>
          </a:p>
          <a:p>
            <a:pPr algn="ctr"/>
            <a:r>
              <a:rPr lang="en-US" altLang="ko-KR" sz="1000">
                <a:latin typeface="Arial" pitchFamily="34" charset="0"/>
              </a:rPr>
              <a:t>(0.05</a:t>
            </a:r>
            <a:r>
              <a:rPr lang="en-US" altLang="ko-KR" sz="1000">
                <a:latin typeface="Arial" pitchFamily="34" charset="0"/>
                <a:cs typeface="Arial" pitchFamily="34" charset="0"/>
              </a:rPr>
              <a:t>° grid data)</a:t>
            </a: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7878763" y="1065038"/>
            <a:ext cx="677862" cy="346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="1">
                <a:latin typeface="Arial" pitchFamily="34" charset="0"/>
                <a:ea typeface="18"/>
                <a:cs typeface="18"/>
              </a:rPr>
              <a:t>AIRS</a:t>
            </a:r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3460750" y="980901"/>
            <a:ext cx="2136775" cy="498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>
                <a:latin typeface="Arial" pitchFamily="34" charset="0"/>
              </a:rPr>
              <a:t>MODIS Cloud Pixels</a:t>
            </a:r>
          </a:p>
          <a:p>
            <a:pPr algn="ctr"/>
            <a:r>
              <a:rPr lang="en-US" altLang="ko-KR" sz="1000" dirty="0">
                <a:latin typeface="Arial" pitchFamily="34" charset="0"/>
                <a:cs typeface="Times New Roman" pitchFamily="18" charset="0"/>
              </a:rPr>
              <a:t>(N</a:t>
            </a:r>
            <a:r>
              <a:rPr lang="en-US" altLang="ko-KR" sz="1000" dirty="0">
                <a:latin typeface="Arial" pitchFamily="34" charset="0"/>
                <a:cs typeface="Arial" pitchFamily="34" charset="0"/>
              </a:rPr>
              <a:t>=1, </a:t>
            </a:r>
            <a:r>
              <a:rPr lang="el-GR" altLang="ko-KR" sz="1000" dirty="0">
                <a:latin typeface="Arial" pitchFamily="34" charset="0"/>
                <a:cs typeface="Times New Roman" pitchFamily="18" charset="0"/>
              </a:rPr>
              <a:t>τ</a:t>
            </a:r>
            <a:r>
              <a:rPr lang="en-US" altLang="ko-KR" sz="1000" baseline="-25000" dirty="0">
                <a:latin typeface="Arial" pitchFamily="34" charset="0"/>
                <a:cs typeface="Times New Roman" pitchFamily="18" charset="0"/>
              </a:rPr>
              <a:t>c,0.646</a:t>
            </a:r>
            <a:r>
              <a:rPr lang="el-GR" altLang="ko-KR" sz="1000" dirty="0">
                <a:latin typeface="Arial" pitchFamily="34" charset="0"/>
                <a:cs typeface="Times New Roman" pitchFamily="18" charset="0"/>
              </a:rPr>
              <a:t>≥</a:t>
            </a:r>
            <a:r>
              <a:rPr lang="en-US" altLang="ko-KR" sz="1000" dirty="0">
                <a:latin typeface="Arial" pitchFamily="34" charset="0"/>
                <a:cs typeface="Times New Roman" pitchFamily="18" charset="0"/>
              </a:rPr>
              <a:t> 10)</a:t>
            </a:r>
            <a:endParaRPr lang="el-GR" altLang="el-GR" sz="10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5903913" y="5443363"/>
            <a:ext cx="0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1" name="Line 46"/>
          <p:cNvSpPr>
            <a:spLocks noChangeShapeType="1"/>
          </p:cNvSpPr>
          <p:nvPr/>
        </p:nvSpPr>
        <p:spPr bwMode="auto">
          <a:xfrm>
            <a:off x="571500" y="3943176"/>
            <a:ext cx="166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587375" y="2784301"/>
            <a:ext cx="166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3" name="Text Box 48"/>
          <p:cNvSpPr txBox="1">
            <a:spLocks noChangeArrowheads="1"/>
          </p:cNvSpPr>
          <p:nvPr/>
        </p:nvSpPr>
        <p:spPr bwMode="auto">
          <a:xfrm>
            <a:off x="3300413" y="5040138"/>
            <a:ext cx="503237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altLang="ko-KR" sz="1400" b="1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ko-KR" sz="1400" b="1" baseline="-25000">
                <a:latin typeface="Arial" pitchFamily="34" charset="0"/>
              </a:rPr>
              <a:t>c,</a:t>
            </a:r>
            <a:r>
              <a:rPr lang="el-GR" altLang="ko-KR" sz="1400" b="1" baseline="-25000">
                <a:latin typeface="Arial" pitchFamily="34" charset="0"/>
                <a:cs typeface="Arial" pitchFamily="34" charset="0"/>
              </a:rPr>
              <a:t>λ</a:t>
            </a:r>
          </a:p>
        </p:txBody>
      </p:sp>
      <p:sp>
        <p:nvSpPr>
          <p:cNvPr id="54" name="Line 49"/>
          <p:cNvSpPr>
            <a:spLocks noChangeShapeType="1"/>
          </p:cNvSpPr>
          <p:nvPr/>
        </p:nvSpPr>
        <p:spPr bwMode="auto">
          <a:xfrm>
            <a:off x="3556000" y="5359226"/>
            <a:ext cx="0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1465263" y="5643388"/>
            <a:ext cx="676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6" name="Rectangle 51"/>
          <p:cNvSpPr>
            <a:spLocks noChangeArrowheads="1"/>
          </p:cNvSpPr>
          <p:nvPr/>
        </p:nvSpPr>
        <p:spPr bwMode="auto">
          <a:xfrm>
            <a:off x="3308350" y="4400376"/>
            <a:ext cx="496888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400" b="1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Q</a:t>
            </a:r>
            <a:r>
              <a:rPr lang="en-US" altLang="ko-KR" sz="1400" b="1" baseline="-30000">
                <a:solidFill>
                  <a:srgbClr val="000000"/>
                </a:solidFill>
                <a:latin typeface="Arial" pitchFamily="34" charset="0"/>
                <a:ea typeface="바탕" pitchFamily="18" charset="-127"/>
                <a:cs typeface="Times New Roman" pitchFamily="18" charset="0"/>
              </a:rPr>
              <a:t>ext</a:t>
            </a:r>
          </a:p>
        </p:txBody>
      </p:sp>
      <p:sp>
        <p:nvSpPr>
          <p:cNvPr id="57" name="Line 52"/>
          <p:cNvSpPr>
            <a:spLocks noChangeShapeType="1"/>
          </p:cNvSpPr>
          <p:nvPr/>
        </p:nvSpPr>
        <p:spPr bwMode="auto">
          <a:xfrm>
            <a:off x="2300288" y="5192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8" name="Line 53"/>
          <p:cNvSpPr>
            <a:spLocks noChangeShapeType="1"/>
          </p:cNvSpPr>
          <p:nvPr/>
        </p:nvSpPr>
        <p:spPr bwMode="auto">
          <a:xfrm flipV="1">
            <a:off x="2732088" y="4578176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9" name="Line 54"/>
          <p:cNvSpPr>
            <a:spLocks noChangeShapeType="1"/>
          </p:cNvSpPr>
          <p:nvPr/>
        </p:nvSpPr>
        <p:spPr bwMode="auto">
          <a:xfrm>
            <a:off x="2732088" y="4578176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4146550" y="4176538"/>
            <a:ext cx="1223963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="1">
                <a:latin typeface="Arial" pitchFamily="34" charset="0"/>
              </a:rPr>
              <a:t>Ocean pixels</a:t>
            </a:r>
          </a:p>
        </p:txBody>
      </p:sp>
      <p:sp>
        <p:nvSpPr>
          <p:cNvPr id="61" name="Line 56"/>
          <p:cNvSpPr>
            <a:spLocks noChangeShapeType="1"/>
          </p:cNvSpPr>
          <p:nvPr/>
        </p:nvSpPr>
        <p:spPr bwMode="auto">
          <a:xfrm flipH="1">
            <a:off x="7591425" y="2673176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2" name="Line 57"/>
          <p:cNvSpPr>
            <a:spLocks noChangeShapeType="1"/>
          </p:cNvSpPr>
          <p:nvPr/>
        </p:nvSpPr>
        <p:spPr bwMode="auto">
          <a:xfrm>
            <a:off x="7591425" y="2679526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3" name="Line 58"/>
          <p:cNvSpPr>
            <a:spLocks noChangeShapeType="1"/>
          </p:cNvSpPr>
          <p:nvPr/>
        </p:nvSpPr>
        <p:spPr bwMode="auto">
          <a:xfrm flipH="1" flipV="1">
            <a:off x="7207250" y="3757438"/>
            <a:ext cx="3841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4" name="Line 59"/>
          <p:cNvSpPr>
            <a:spLocks noChangeShapeType="1"/>
          </p:cNvSpPr>
          <p:nvPr/>
        </p:nvSpPr>
        <p:spPr bwMode="auto">
          <a:xfrm>
            <a:off x="6164263" y="6591449"/>
            <a:ext cx="61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65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300_GSICS\320_GSICS_VIS\COMS_NASA_DCC\plot_image\iMODIS_DCC_resul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053" y="2276872"/>
            <a:ext cx="432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Results of NASA DCC method</a:t>
            </a:r>
            <a:endParaRPr lang="ko-KR" altLang="en-US" sz="3000" b="1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16184" y="980728"/>
            <a:ext cx="8236192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Good agreements with the ATBD or those of other GEO satellites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8683" y="1916832"/>
            <a:ext cx="4831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Time series of mode and mean of DCC pixels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79992" y="2276872"/>
            <a:ext cx="4320000" cy="4320000"/>
            <a:chOff x="179992" y="2276872"/>
            <a:chExt cx="4320000" cy="4320000"/>
          </a:xfrm>
        </p:grpSpPr>
        <p:pic>
          <p:nvPicPr>
            <p:cNvPr id="5" name="Picture 2" descr="D:\300_GSICS\320_GSICS_VIS\COMS_NASA_DCC\plot_image\COMS_DCC_resul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992" y="2276872"/>
              <a:ext cx="4320000" cy="43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그룹 1"/>
            <p:cNvGrpSpPr/>
            <p:nvPr/>
          </p:nvGrpSpPr>
          <p:grpSpPr>
            <a:xfrm>
              <a:off x="899592" y="2545740"/>
              <a:ext cx="2997937" cy="1387316"/>
              <a:chOff x="899592" y="2545740"/>
              <a:chExt cx="2997937" cy="1387316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899592" y="2545740"/>
                <a:ext cx="29979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b="1" dirty="0" smtClean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Mode : DN = 0.02 x Day + 623.020</a:t>
                </a:r>
              </a:p>
              <a:p>
                <a:r>
                  <a:rPr lang="en-US" altLang="ko-KR" sz="14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Mean : DN = 0.03 x Day + 582.859</a:t>
                </a:r>
                <a:endParaRPr lang="ko-KR" altLang="en-US" sz="14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1187624" y="3429000"/>
                <a:ext cx="1152368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5292080" y="2545740"/>
            <a:ext cx="2997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Mode : DN = 0.00 x Day + 459.336</a:t>
            </a:r>
          </a:p>
          <a:p>
            <a:r>
              <a:rPr lang="en-US" altLang="ko-KR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Mean : DN = 0.00 x Day + 451.500</a:t>
            </a:r>
            <a:endParaRPr lang="ko-KR" altLang="en-US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Monthly Gain</a:t>
            </a:r>
            <a:endParaRPr lang="ko-KR" altLang="en-US" sz="3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504" y="2693643"/>
            <a:ext cx="4343848" cy="311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SBAF for COMS : 0.9427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(DCC web meeting in June 5, 2015)</a:t>
            </a:r>
          </a:p>
          <a:p>
            <a:pPr marL="285750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Need to compare with the results based on RT simulation method</a:t>
            </a:r>
          </a:p>
          <a:p>
            <a:pPr marL="285750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Usage of other SBAF or that calculated ourselves will also be considered</a:t>
            </a:r>
            <a:endParaRPr lang="en-US" altLang="ko-KR" dirty="0">
              <a:latin typeface="Arial Unicode MS"/>
              <a:ea typeface="Arial Unicode MS"/>
              <a:cs typeface="Arial Unicode MS"/>
            </a:endParaRP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47823"/>
              </p:ext>
            </p:extLst>
          </p:nvPr>
        </p:nvGraphicFramePr>
        <p:xfrm>
          <a:off x="798513" y="1436837"/>
          <a:ext cx="76200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수식" r:id="rId3" imgW="4749480" imgH="253800" progId="Equation.3">
                  <p:embed/>
                </p:oleObj>
              </mc:Choice>
              <mc:Fallback>
                <p:oleObj name="수식" r:id="rId3" imgW="4749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436837"/>
                        <a:ext cx="762000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1" descr="D:\300_GSICS\320_GSICS_VIS\COMS_NASA_DCC\plot_image\COMS_gain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38" y="2264267"/>
            <a:ext cx="5100462" cy="392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16016" y="2617167"/>
            <a:ext cx="287290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Gain : 2.6797e-05 x Day + 0.712</a:t>
            </a:r>
          </a:p>
        </p:txBody>
      </p:sp>
    </p:spTree>
    <p:extLst>
      <p:ext uri="{BB962C8B-B14F-4D97-AF65-F5344CB8AC3E}">
        <p14:creationId xmlns:p14="http://schemas.microsoft.com/office/powerpoint/2010/main" val="23277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200" b="1" spc="-150" dirty="0" smtClean="0">
                <a:latin typeface="Arial" pitchFamily="34" charset="0"/>
                <a:ea typeface="HY헤드라인M" pitchFamily="18" charset="-127"/>
                <a:cs typeface="Arial" pitchFamily="34" charset="0"/>
              </a:rPr>
              <a:t>GSICS Activity of KMA for visible channel</a:t>
            </a:r>
            <a:endParaRPr lang="ko-KR" altLang="en-US" sz="3200" b="1" spc="-150" dirty="0"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11560" y="908720"/>
            <a:ext cx="813690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KMA Installed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vicarious calibration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system for visible channel 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using 5 targets. 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pc="-100" dirty="0" smtClean="0">
                <a:latin typeface="Arial" pitchFamily="34" charset="0"/>
                <a:cs typeface="Arial" pitchFamily="34" charset="0"/>
              </a:rPr>
              <a:t>Ocean</a:t>
            </a:r>
            <a:r>
              <a:rPr lang="en-US" altLang="ko-KR" spc="-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pc="-100" dirty="0" smtClean="0">
                <a:latin typeface="Arial" pitchFamily="34" charset="0"/>
                <a:cs typeface="Arial" pitchFamily="34" charset="0"/>
              </a:rPr>
              <a:t>Desert</a:t>
            </a:r>
            <a:r>
              <a:rPr lang="en-US" altLang="ko-KR" spc="-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pc="-100" dirty="0" smtClean="0">
                <a:latin typeface="Arial" pitchFamily="34" charset="0"/>
                <a:cs typeface="Arial" pitchFamily="34" charset="0"/>
              </a:rPr>
              <a:t>Water Cloud, </a:t>
            </a:r>
            <a:r>
              <a:rPr lang="en-US" altLang="ko-KR" b="1" spc="-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deep convective cloud (DCC)</a:t>
            </a:r>
            <a:r>
              <a:rPr lang="en-US" altLang="ko-KR" spc="-100" dirty="0" smtClean="0">
                <a:latin typeface="Arial" pitchFamily="34" charset="0"/>
                <a:cs typeface="Arial" pitchFamily="34" charset="0"/>
              </a:rPr>
              <a:t>, and Moon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W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e have tested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these target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data since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2011.</a:t>
            </a:r>
            <a:endParaRPr lang="en-US" altLang="ko-K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내용 개체 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223799"/>
              </p:ext>
            </p:extLst>
          </p:nvPr>
        </p:nvGraphicFramePr>
        <p:xfrm>
          <a:off x="89694" y="2451367"/>
          <a:ext cx="8964612" cy="4188316"/>
        </p:xfrm>
        <a:graphic>
          <a:graphicData uri="http://schemas.openxmlformats.org/drawingml/2006/table">
            <a:tbl>
              <a:tblPr/>
              <a:tblGrid>
                <a:gridCol w="810050"/>
                <a:gridCol w="1404086"/>
                <a:gridCol w="1566097"/>
                <a:gridCol w="1854115"/>
                <a:gridCol w="1854147"/>
                <a:gridCol w="1476117"/>
              </a:tblGrid>
              <a:tr h="401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Target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Ocean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Desert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Water cloud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Deep convective cloud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Moon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7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Period</a:t>
                      </a:r>
                      <a:endParaRPr kumimoji="0" lang="ko-KR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Sep. 2011 ~  Present</a:t>
                      </a:r>
                      <a:endParaRPr kumimoji="0" lang="ko-KR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50" charset="-127"/>
                        <a:ea typeface="-윤고딕120" pitchFamily="18" charset="-127"/>
                      </a:endParaRP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Source</a:t>
                      </a:r>
                      <a:endParaRPr kumimoji="0" lang="ko-KR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Regular observation</a:t>
                      </a:r>
                      <a:endParaRPr kumimoji="0" lang="ko-KR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Special obs.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-윤고딕120" pitchFamily="18" charset="-127"/>
                          <a:cs typeface="Arial" pitchFamily="34" charset="0"/>
                        </a:rPr>
                        <a:t>(twice a month)</a:t>
                      </a:r>
                      <a:endParaRPr kumimoji="0" lang="ko-KR" alt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-윤고딕120" pitchFamily="18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Obs.</a:t>
                      </a: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Pacific Ocean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Indian Ocean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Simpson Desert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in Australia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buFont typeface="Arial" pitchFamily="34" charset="0"/>
                        <a:buNone/>
                        <a:defRPr/>
                      </a:pPr>
                      <a:r>
                        <a:rPr lang="en-US" altLang="ko-KR" sz="14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Over ocean regions</a:t>
                      </a:r>
                    </a:p>
                    <a:p>
                      <a:pPr marL="0" indent="0" eaLnBrk="1" hangingPunct="1">
                        <a:buFont typeface="Arial" pitchFamily="34" charset="0"/>
                        <a:buNone/>
                        <a:defRPr/>
                      </a:pPr>
                      <a:r>
                        <a:rPr lang="en-US" altLang="ko-KR" sz="14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Overcast clouds</a:t>
                      </a:r>
                    </a:p>
                    <a:p>
                      <a:pPr latinLnBrk="1"/>
                      <a:endParaRPr lang="ko-KR" altLang="en-US" sz="14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hangingPunct="1">
                        <a:buFont typeface="Arial" pitchFamily="34" charset="0"/>
                        <a:buNone/>
                        <a:defRPr/>
                      </a:pPr>
                      <a:r>
                        <a:rPr lang="en-US" altLang="ko-KR" sz="14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High</a:t>
                      </a:r>
                      <a:r>
                        <a:rPr lang="en-US" altLang="ko-KR" sz="1400" baseline="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reaching</a:t>
                      </a:r>
                      <a:br>
                        <a:rPr lang="en-US" altLang="ko-KR" sz="1400" baseline="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400" baseline="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   o</a:t>
                      </a:r>
                      <a:r>
                        <a:rPr lang="en-US" altLang="ko-KR" sz="14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vercast clouds</a:t>
                      </a:r>
                    </a:p>
                    <a:p>
                      <a:pPr latinLnBrk="1"/>
                      <a:endParaRPr lang="ko-KR" altLang="en-US" sz="14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moon</a:t>
                      </a:r>
                      <a:endParaRPr lang="ko-KR" altLang="en-US" sz="14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Model</a:t>
                      </a: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6S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SBDART</a:t>
                      </a:r>
                      <a:endParaRPr lang="ko-KR" altLang="en-US" sz="14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GIRO</a:t>
                      </a:r>
                      <a:endParaRPr lang="ko-KR" altLang="en-US" sz="14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5" marR="91445"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9" name="Group 3"/>
          <p:cNvGrpSpPr>
            <a:grpSpLocks/>
          </p:cNvGrpSpPr>
          <p:nvPr/>
        </p:nvGrpSpPr>
        <p:grpSpPr bwMode="auto">
          <a:xfrm>
            <a:off x="2436813" y="4473599"/>
            <a:ext cx="1301750" cy="1758950"/>
            <a:chOff x="2951" y="834"/>
            <a:chExt cx="2734" cy="2862"/>
          </a:xfrm>
        </p:grpSpPr>
        <p:pic>
          <p:nvPicPr>
            <p:cNvPr id="50" name="Picture 4" descr="1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29" t="26950" r="8992" b="5624"/>
            <a:stretch>
              <a:fillRect/>
            </a:stretch>
          </p:blipFill>
          <p:spPr bwMode="auto">
            <a:xfrm>
              <a:off x="2951" y="834"/>
              <a:ext cx="2734" cy="2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51" name="Object 5"/>
            <p:cNvGraphicFramePr>
              <a:graphicFrameLocks noChangeAspect="1"/>
            </p:cNvGraphicFramePr>
            <p:nvPr/>
          </p:nvGraphicFramePr>
          <p:xfrm>
            <a:off x="3692" y="2059"/>
            <a:ext cx="1993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SPW 8.0 Graph" r:id="rId4" imgW="5084978" imgH="4278478" progId="Equation.3">
                    <p:embed/>
                  </p:oleObj>
                </mc:Choice>
                <mc:Fallback>
                  <p:oleObj name="SPW 8.0 Graph" r:id="rId4" imgW="5084978" imgH="427847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2" y="2059"/>
                          <a:ext cx="1993" cy="1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3447" y="1426"/>
              <a:ext cx="212" cy="209"/>
            </a:xfrm>
            <a:prstGeom prst="rect">
              <a:avLst/>
            </a:prstGeom>
            <a:noFill/>
            <a:ln w="254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4" name="Line 7"/>
            <p:cNvSpPr>
              <a:spLocks noChangeShapeType="1"/>
            </p:cNvSpPr>
            <p:nvPr/>
          </p:nvSpPr>
          <p:spPr bwMode="auto">
            <a:xfrm>
              <a:off x="3631" y="1637"/>
              <a:ext cx="2054" cy="42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5" name="Line 8"/>
            <p:cNvSpPr>
              <a:spLocks noChangeShapeType="1"/>
            </p:cNvSpPr>
            <p:nvPr/>
          </p:nvSpPr>
          <p:spPr bwMode="auto">
            <a:xfrm>
              <a:off x="3445" y="1631"/>
              <a:ext cx="274" cy="4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pic>
        <p:nvPicPr>
          <p:cNvPr id="56" name="Picture 8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478362"/>
            <a:ext cx="1301750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B71"/>
                  </a:outerShdw>
                </a:effectLst>
              </a14:hiddenEffects>
            </a:ext>
          </a:extLst>
        </p:spPr>
      </p:pic>
      <p:pic>
        <p:nvPicPr>
          <p:cNvPr id="57" name="Picture 1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04" y="4402162"/>
            <a:ext cx="1297508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B71"/>
                  </a:outerShdw>
                </a:effectLst>
              </a14:hiddenEffects>
            </a:ext>
          </a:extLst>
        </p:spPr>
      </p:pic>
      <p:pic>
        <p:nvPicPr>
          <p:cNvPr id="58" name="Picture 13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08524"/>
            <a:ext cx="15859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5B71"/>
                  </a:outerShdw>
                </a:effectLst>
              </a14:hiddenEffects>
            </a:ext>
          </a:extLst>
        </p:spPr>
      </p:pic>
      <p:pic>
        <p:nvPicPr>
          <p:cNvPr id="59" name="Picture 2" descr="C:\Documents and Settings\lws\바탕 화면\달.tif"/>
          <p:cNvPicPr preferRelativeResize="0"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4" t="20178" r="15701" b="18625"/>
          <a:stretch>
            <a:fillRect/>
          </a:stretch>
        </p:blipFill>
        <p:spPr bwMode="auto">
          <a:xfrm>
            <a:off x="7686675" y="4693681"/>
            <a:ext cx="12969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6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3200" b="1" spc="-150" dirty="0">
                <a:latin typeface="Arial" pitchFamily="34" charset="0"/>
                <a:ea typeface="HY헤드라인M" pitchFamily="18" charset="-127"/>
                <a:cs typeface="Arial" pitchFamily="34" charset="0"/>
              </a:rPr>
              <a:t>GSICS Activity of KMA for visible channel</a:t>
            </a:r>
            <a:endParaRPr lang="ko-KR" altLang="en-US" sz="3200" b="1" spc="-150" dirty="0"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6184" y="980728"/>
            <a:ext cx="8236192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Result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from DCC target is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consistent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with other target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data, 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making linear regression line with high correlation.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The 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degradation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 are about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5.80% (1.23%/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year) 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from the moon and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5.47% (1.17%/</a:t>
            </a:r>
            <a:r>
              <a:rPr lang="en-US" altLang="ko-KR" dirty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year) 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from the 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DCC 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from 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Apr. 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2011 to 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Dec. 2015.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u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Result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of GSICS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displayed on KMA’s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homepage 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altLang="ko-KR" dirty="0" smtClean="0">
                <a:latin typeface="Arial" pitchFamily="34" charset="0"/>
                <a:cs typeface="Arial" pitchFamily="34" charset="0"/>
                <a:hlinkClick r:id="rId2"/>
              </a:rPr>
              <a:t>nmsc.kma.go.kr/html/homepage/en/gsics/gsicsMain.do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0" y="3205038"/>
            <a:ext cx="9120967" cy="3536330"/>
            <a:chOff x="0" y="3049539"/>
            <a:chExt cx="9120967" cy="3536330"/>
          </a:xfrm>
        </p:grpSpPr>
        <p:pic>
          <p:nvPicPr>
            <p:cNvPr id="8" name="Picture 2" descr="E:\hs_lee\GSICS\Vis_Ocean_Desert_WC_DCC\20160127_results\scatter plo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49539"/>
              <a:ext cx="3726209" cy="3536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3" descr="D:\300_GSICS\320_GSICS_VIS\DCC_result\plot_image_201512\Moon_DCC_monthly_ratio_201512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77" r="4432"/>
            <a:stretch/>
          </p:blipFill>
          <p:spPr bwMode="auto">
            <a:xfrm>
              <a:off x="3606428" y="3404716"/>
              <a:ext cx="5514539" cy="2664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501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Vicarious </a:t>
            </a:r>
            <a:r>
              <a:rPr lang="en-US" altLang="ko-KR" sz="3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calibration algorithm using DCC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876176" y="1140292"/>
            <a:ext cx="7872280" cy="5457060"/>
            <a:chOff x="876176" y="1052736"/>
            <a:chExt cx="7872280" cy="545706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638525" y="1052736"/>
              <a:ext cx="1133475" cy="2841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</a:rPr>
                <a:t>Satellite data</a:t>
              </a:r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3197325" y="1346423"/>
              <a:ext cx="0" cy="1793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>
              <a:off x="4346377" y="1523951"/>
              <a:ext cx="9525" cy="896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616804" y="1700808"/>
              <a:ext cx="1468672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</a:rPr>
                <a:t>Well-calibrated </a:t>
              </a:r>
            </a:p>
            <a:p>
              <a:pPr algn="ctr"/>
              <a:r>
                <a:rPr lang="en-US" altLang="ko-KR" sz="1200" b="1" dirty="0">
                  <a:latin typeface="Arial" pitchFamily="34" charset="0"/>
                </a:rPr>
                <a:t>IR band (</a:t>
              </a:r>
              <a:r>
                <a:rPr lang="en-US" altLang="ko-KR" sz="1200" b="1" dirty="0" smtClean="0">
                  <a:latin typeface="Arial" pitchFamily="34" charset="0"/>
                </a:rPr>
                <a:t>10.8 </a:t>
              </a:r>
              <a:r>
                <a:rPr lang="el-GR" altLang="ko-KR" sz="1200" b="1" dirty="0">
                  <a:latin typeface="Arial" pitchFamily="34" charset="0"/>
                  <a:ea typeface="Arial Unicode MS" pitchFamily="50" charset="-127"/>
                  <a:cs typeface="Arial" pitchFamily="34" charset="0"/>
                </a:rPr>
                <a:t>μ</a:t>
              </a:r>
              <a:r>
                <a:rPr lang="en-US" altLang="ko-KR" sz="1200" b="1" dirty="0">
                  <a:latin typeface="Arial" pitchFamily="34" charset="0"/>
                  <a:cs typeface="Arial" pitchFamily="34" charset="0"/>
                </a:rPr>
                <a:t>m)</a:t>
              </a:r>
              <a:endParaRPr lang="el-GR" altLang="ko-KR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095552" y="2426295"/>
              <a:ext cx="511175" cy="2841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b="1">
                  <a:latin typeface="Arial" pitchFamily="34" charset="0"/>
                </a:rPr>
                <a:t>TB</a:t>
              </a:r>
              <a:r>
                <a:rPr lang="en-US" altLang="ko-KR" sz="1200" b="1" baseline="-25000">
                  <a:latin typeface="Arial" pitchFamily="34" charset="0"/>
                </a:rPr>
                <a:t>11</a:t>
              </a:r>
              <a:endParaRPr lang="el-GR" altLang="ko-KR" sz="1200" b="1" baseline="-25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3518495" y="3961408"/>
              <a:ext cx="1665288" cy="2841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b="1">
                  <a:latin typeface="Arial" pitchFamily="34" charset="0"/>
                </a:rPr>
                <a:t>Selected DCC pixels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351139" y="3661370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800923" y="3670888"/>
              <a:ext cx="2727325" cy="741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</a:rPr>
                <a:t>Assumption of input parameters</a:t>
              </a:r>
            </a:p>
            <a:p>
              <a:pPr algn="ctr"/>
              <a:r>
                <a:rPr lang="en-US" altLang="ko-KR" sz="1000" dirty="0">
                  <a:latin typeface="Arial" pitchFamily="34" charset="0"/>
                </a:rPr>
                <a:t>COT=200, r</a:t>
              </a:r>
              <a:r>
                <a:rPr lang="en-US" altLang="ko-KR" sz="1000" baseline="-25000" dirty="0">
                  <a:latin typeface="Arial" pitchFamily="34" charset="0"/>
                </a:rPr>
                <a:t>e</a:t>
              </a:r>
              <a:r>
                <a:rPr lang="en-US" altLang="ko-KR" sz="1000" dirty="0">
                  <a:latin typeface="Arial" pitchFamily="34" charset="0"/>
                </a:rPr>
                <a:t> = 20 </a:t>
              </a:r>
              <a:r>
                <a:rPr lang="el-GR" altLang="ko-KR" sz="1000" dirty="0">
                  <a:latin typeface="Arial" pitchFamily="34" charset="0"/>
                  <a:cs typeface="Arial" pitchFamily="34" charset="0"/>
                </a:rPr>
                <a:t>μ</a:t>
              </a:r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m, </a:t>
              </a:r>
            </a:p>
            <a:p>
              <a:pPr algn="ctr"/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Cloud height = 1~15km</a:t>
              </a:r>
            </a:p>
            <a:p>
              <a:pPr algn="ctr"/>
              <a:r>
                <a:rPr lang="en-US" altLang="ko-KR" sz="1000" dirty="0">
                  <a:latin typeface="Arial" pitchFamily="34" charset="0"/>
                  <a:cs typeface="Arial" pitchFamily="34" charset="0"/>
                </a:rPr>
                <a:t>Tropical profiles</a:t>
              </a:r>
              <a:endParaRPr lang="el-GR" altLang="ko-KR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5183783" y="4103489"/>
              <a:ext cx="617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7164585" y="4422619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283523" y="5179215"/>
              <a:ext cx="1762125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</a:rPr>
                <a:t>Simulated visible radiances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386386" y="3631208"/>
              <a:ext cx="401638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000">
                  <a:latin typeface="Arial" pitchFamily="34" charset="0"/>
                </a:rPr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134344" y="3084180"/>
              <a:ext cx="3460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000">
                  <a:latin typeface="Arial" pitchFamily="34" charset="0"/>
                </a:rPr>
                <a:t>No</a:t>
              </a: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5107657" y="3293630"/>
              <a:ext cx="468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4351139" y="2712045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5575969" y="1201305"/>
              <a:ext cx="0" cy="2089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3771999" y="1201405"/>
              <a:ext cx="18039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899592" y="5179215"/>
              <a:ext cx="1762125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1200" b="1">
                  <a:latin typeface="Arial" pitchFamily="34" charset="0"/>
                </a:rPr>
                <a:t>Observed visible radiances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182664" y="6232797"/>
              <a:ext cx="275748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</a:rPr>
                <a:t>Vicarious </a:t>
              </a:r>
              <a:r>
                <a:rPr lang="en-US" altLang="ko-KR" sz="1200" b="1" dirty="0" smtClean="0">
                  <a:latin typeface="Arial" pitchFamily="34" charset="0"/>
                </a:rPr>
                <a:t>calibration</a:t>
              </a:r>
              <a:endParaRPr lang="en-US" altLang="ko-KR" sz="1200" b="1" dirty="0">
                <a:latin typeface="Arial" pitchFamily="34" charset="0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1776686" y="1532161"/>
              <a:ext cx="3968" cy="3625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>
              <a:off x="1780654" y="5662389"/>
              <a:ext cx="0" cy="259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7164585" y="5667963"/>
              <a:ext cx="0" cy="263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4562202" y="5921647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5724723" y="4664363"/>
              <a:ext cx="2879725" cy="28416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1200" b="1">
                  <a:latin typeface="Arial" pitchFamily="34" charset="0"/>
                </a:rPr>
                <a:t>Cloud Radiative transfer modeling</a:t>
              </a:r>
              <a:endParaRPr lang="el-GR" altLang="ko-KR" sz="1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7164585" y="496980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876176" y="1792089"/>
              <a:ext cx="1808958" cy="27699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b="1" dirty="0">
                  <a:latin typeface="Arial" pitchFamily="34" charset="0"/>
                </a:rPr>
                <a:t>Visible band (</a:t>
              </a:r>
              <a:r>
                <a:rPr lang="en-US" altLang="ko-KR" sz="1200" b="1" dirty="0" smtClean="0">
                  <a:latin typeface="Arial" pitchFamily="34" charset="0"/>
                </a:rPr>
                <a:t>0.67</a:t>
              </a:r>
              <a:r>
                <a:rPr lang="en-US" altLang="ko-KR" sz="1200" b="1" dirty="0" smtClean="0">
                  <a:latin typeface="Arial" pitchFamily="34" charset="0"/>
                  <a:ea typeface="Arial Unicode MS" pitchFamily="50" charset="-127"/>
                  <a:cs typeface="Arial Unicode MS" pitchFamily="50" charset="-127"/>
                </a:rPr>
                <a:t> </a:t>
              </a:r>
              <a:r>
                <a:rPr lang="el-GR" altLang="ko-KR" sz="1200" b="1" dirty="0">
                  <a:latin typeface="Arial" pitchFamily="34" charset="0"/>
                  <a:ea typeface="Arial Unicode MS" pitchFamily="50" charset="-127"/>
                  <a:cs typeface="Arial" pitchFamily="34" charset="0"/>
                </a:rPr>
                <a:t>μ</a:t>
              </a:r>
              <a:r>
                <a:rPr lang="en-US" altLang="ko-KR" sz="1200" b="1" dirty="0">
                  <a:latin typeface="Arial" pitchFamily="34" charset="0"/>
                  <a:ea typeface="Arial Unicode MS" pitchFamily="50" charset="-127"/>
                  <a:cs typeface="Arial" pitchFamily="34" charset="0"/>
                </a:rPr>
                <a:t>m</a:t>
              </a:r>
              <a:r>
                <a:rPr lang="en-US" altLang="ko-KR" sz="1200" b="1" dirty="0">
                  <a:latin typeface="Arial" pitchFamily="34" charset="0"/>
                </a:rPr>
                <a:t>)</a:t>
              </a: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2636317" y="1929409"/>
              <a:ext cx="10536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2771800" y="1725115"/>
              <a:ext cx="8096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sz="1000" dirty="0">
                  <a:latin typeface="Arial" pitchFamily="34" charset="0"/>
                </a:rPr>
                <a:t>Same FOV</a:t>
              </a: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1780654" y="1532161"/>
              <a:ext cx="25739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V="1">
              <a:off x="1780654" y="5921647"/>
              <a:ext cx="53839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 flipH="1" flipV="1">
              <a:off x="1780653" y="4103489"/>
              <a:ext cx="17378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pSp>
          <p:nvGrpSpPr>
            <p:cNvPr id="37" name="Group 13"/>
            <p:cNvGrpSpPr>
              <a:grpSpLocks/>
            </p:cNvGrpSpPr>
            <p:nvPr/>
          </p:nvGrpSpPr>
          <p:grpSpPr bwMode="auto">
            <a:xfrm>
              <a:off x="3595489" y="2935883"/>
              <a:ext cx="1511300" cy="720725"/>
              <a:chOff x="1752" y="1217"/>
              <a:chExt cx="952" cy="454"/>
            </a:xfrm>
          </p:grpSpPr>
          <p:sp>
            <p:nvSpPr>
              <p:cNvPr id="52" name="Text Box 14"/>
              <p:cNvSpPr txBox="1">
                <a:spLocks noChangeArrowheads="1"/>
              </p:cNvSpPr>
              <p:nvPr/>
            </p:nvSpPr>
            <p:spPr bwMode="auto">
              <a:xfrm>
                <a:off x="1882" y="1298"/>
                <a:ext cx="67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ko-KR" sz="1200" b="1" dirty="0">
                    <a:latin typeface="Arial" pitchFamily="34" charset="0"/>
                  </a:rPr>
                  <a:t>Threshold </a:t>
                </a:r>
                <a:r>
                  <a:rPr lang="en-US" altLang="ko-KR" sz="1200" b="1" dirty="0" smtClean="0">
                    <a:latin typeface="Arial" pitchFamily="34" charset="0"/>
                  </a:rPr>
                  <a:t>conditions</a:t>
                </a:r>
              </a:p>
            </p:txBody>
          </p:sp>
          <p:sp>
            <p:nvSpPr>
              <p:cNvPr id="53" name="AutoShape 15"/>
              <p:cNvSpPr>
                <a:spLocks noChangeArrowheads="1"/>
              </p:cNvSpPr>
              <p:nvPr/>
            </p:nvSpPr>
            <p:spPr bwMode="auto">
              <a:xfrm>
                <a:off x="1752" y="1217"/>
                <a:ext cx="952" cy="454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3364524" y="2655066"/>
              <a:ext cx="1819259" cy="1757185"/>
              <a:chOff x="3364524" y="2655066"/>
              <a:chExt cx="1819259" cy="1757185"/>
            </a:xfrm>
          </p:grpSpPr>
          <p:grpSp>
            <p:nvGrpSpPr>
              <p:cNvPr id="48" name="그룹 47"/>
              <p:cNvGrpSpPr/>
              <p:nvPr/>
            </p:nvGrpSpPr>
            <p:grpSpPr>
              <a:xfrm>
                <a:off x="3452076" y="2819995"/>
                <a:ext cx="1731707" cy="1592256"/>
                <a:chOff x="3452076" y="2819995"/>
                <a:chExt cx="1731707" cy="1592256"/>
              </a:xfrm>
            </p:grpSpPr>
            <p:sp>
              <p:nvSpPr>
                <p:cNvPr id="50" name="모서리가 둥근 직사각형 49"/>
                <p:cNvSpPr/>
                <p:nvPr/>
              </p:nvSpPr>
              <p:spPr>
                <a:xfrm>
                  <a:off x="3518494" y="2914507"/>
                  <a:ext cx="1665289" cy="1497744"/>
                </a:xfrm>
                <a:prstGeom prst="roundRect">
                  <a:avLst/>
                </a:prstGeom>
                <a:noFill/>
                <a:ln>
                  <a:solidFill>
                    <a:srgbClr val="3333CC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1" name="직사각형 50"/>
                <p:cNvSpPr/>
                <p:nvPr/>
              </p:nvSpPr>
              <p:spPr>
                <a:xfrm>
                  <a:off x="3452076" y="2819995"/>
                  <a:ext cx="325421" cy="2764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3364524" y="2655066"/>
                <a:ext cx="44114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3000" dirty="0" smtClean="0">
                    <a:solidFill>
                      <a:srgbClr val="3333CC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Arial Black" pitchFamily="34" charset="0"/>
                  </a:rPr>
                  <a:t>1</a:t>
                </a:r>
                <a:endParaRPr lang="ko-KR" altLang="en-US" sz="3000" dirty="0">
                  <a:solidFill>
                    <a:srgbClr val="3333CC"/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  <a:latin typeface="Arial Black" pitchFamily="34" charset="0"/>
                </a:endParaRPr>
              </a:p>
            </p:txBody>
          </p:sp>
        </p:grpSp>
        <p:grpSp>
          <p:nvGrpSpPr>
            <p:cNvPr id="39" name="그룹 38"/>
            <p:cNvGrpSpPr/>
            <p:nvPr/>
          </p:nvGrpSpPr>
          <p:grpSpPr>
            <a:xfrm>
              <a:off x="5293249" y="4233426"/>
              <a:ext cx="3455207" cy="834607"/>
              <a:chOff x="5293249" y="4233426"/>
              <a:chExt cx="3455207" cy="834607"/>
            </a:xfrm>
          </p:grpSpPr>
          <p:grpSp>
            <p:nvGrpSpPr>
              <p:cNvPr id="44" name="그룹 43"/>
              <p:cNvGrpSpPr/>
              <p:nvPr/>
            </p:nvGrpSpPr>
            <p:grpSpPr>
              <a:xfrm>
                <a:off x="5330977" y="4489667"/>
                <a:ext cx="3417479" cy="578366"/>
                <a:chOff x="3427823" y="3024906"/>
                <a:chExt cx="1678966" cy="751178"/>
              </a:xfrm>
            </p:grpSpPr>
            <p:sp>
              <p:nvSpPr>
                <p:cNvPr id="46" name="모서리가 둥근 직사각형 45"/>
                <p:cNvSpPr/>
                <p:nvPr/>
              </p:nvSpPr>
              <p:spPr>
                <a:xfrm>
                  <a:off x="3518494" y="3096445"/>
                  <a:ext cx="1588295" cy="679639"/>
                </a:xfrm>
                <a:prstGeom prst="roundRect">
                  <a:avLst/>
                </a:prstGeom>
                <a:noFill/>
                <a:ln>
                  <a:solidFill>
                    <a:srgbClr val="3333CC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7" name="직사각형 46"/>
                <p:cNvSpPr/>
                <p:nvPr/>
              </p:nvSpPr>
              <p:spPr>
                <a:xfrm>
                  <a:off x="3427823" y="3024906"/>
                  <a:ext cx="188640" cy="2764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45" name="직사각형 44"/>
              <p:cNvSpPr/>
              <p:nvPr/>
            </p:nvSpPr>
            <p:spPr>
              <a:xfrm>
                <a:off x="5293249" y="4233426"/>
                <a:ext cx="44114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3000" dirty="0">
                    <a:solidFill>
                      <a:srgbClr val="3333CC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Arial Black" pitchFamily="34" charset="0"/>
                  </a:rPr>
                  <a:t>2</a:t>
                </a:r>
                <a:endParaRPr lang="ko-KR" altLang="en-US" sz="3000" dirty="0">
                  <a:solidFill>
                    <a:srgbClr val="3333CC"/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  <a:latin typeface="Arial Black" pitchFamily="34" charset="0"/>
                </a:endParaRPr>
              </a:p>
            </p:txBody>
          </p:sp>
        </p:grpSp>
        <p:grpSp>
          <p:nvGrpSpPr>
            <p:cNvPr id="40" name="그룹 39"/>
            <p:cNvGrpSpPr/>
            <p:nvPr/>
          </p:nvGrpSpPr>
          <p:grpSpPr>
            <a:xfrm>
              <a:off x="5568253" y="3038494"/>
              <a:ext cx="3180203" cy="2761074"/>
              <a:chOff x="5568253" y="3038494"/>
              <a:chExt cx="3180203" cy="2761074"/>
            </a:xfrm>
          </p:grpSpPr>
          <p:sp>
            <p:nvSpPr>
              <p:cNvPr id="41" name="모서리가 둥근 직사각형 40"/>
              <p:cNvSpPr/>
              <p:nvPr/>
            </p:nvSpPr>
            <p:spPr>
              <a:xfrm>
                <a:off x="5568253" y="3427641"/>
                <a:ext cx="3180203" cy="2371927"/>
              </a:xfrm>
              <a:prstGeom prst="roundRect">
                <a:avLst/>
              </a:prstGeom>
              <a:noFill/>
              <a:ln>
                <a:solidFill>
                  <a:srgbClr val="3333CC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5910968" y="3290455"/>
                <a:ext cx="406218" cy="2359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5921254" y="3038494"/>
                <a:ext cx="44114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3000" dirty="0">
                    <a:solidFill>
                      <a:srgbClr val="3333CC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Arial Black" pitchFamily="34" charset="0"/>
                  </a:rPr>
                  <a:t>3</a:t>
                </a:r>
                <a:endParaRPr lang="ko-KR" altLang="en-US" sz="3000" dirty="0">
                  <a:solidFill>
                    <a:srgbClr val="3333CC"/>
                  </a:solidFill>
                  <a:effectLst>
                    <a:outerShdw blurRad="60007" dist="200025" dir="15000000" sy="30000" kx="-1800000" algn="bl" rotWithShape="0">
                      <a:prstClr val="black">
                        <a:alpha val="32000"/>
                      </a:prstClr>
                    </a:outerShdw>
                  </a:effectLst>
                  <a:latin typeface="Arial Black" pitchFamily="34" charset="0"/>
                </a:endParaRP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6516216" y="941664"/>
            <a:ext cx="2523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i="1" dirty="0" err="1" smtClean="0">
                <a:latin typeface="Times New Roman" pitchFamily="18" charset="0"/>
                <a:cs typeface="Times New Roman" pitchFamily="18" charset="0"/>
              </a:rPr>
              <a:t>Sohn</a:t>
            </a:r>
            <a:r>
              <a:rPr lang="en-US" altLang="ko-KR" sz="1200" i="1" dirty="0" smtClean="0">
                <a:latin typeface="Times New Roman" pitchFamily="18" charset="0"/>
                <a:cs typeface="Times New Roman" pitchFamily="18" charset="0"/>
              </a:rPr>
              <a:t> et al. 2009, Ham and </a:t>
            </a:r>
            <a:r>
              <a:rPr lang="en-US" altLang="ko-KR" sz="1200" i="1" dirty="0" err="1" smtClean="0">
                <a:latin typeface="Times New Roman" pitchFamily="18" charset="0"/>
                <a:cs typeface="Times New Roman" pitchFamily="18" charset="0"/>
              </a:rPr>
              <a:t>Sohn</a:t>
            </a:r>
            <a:r>
              <a:rPr lang="en-US" altLang="ko-KR" sz="1200" i="1" dirty="0" smtClean="0">
                <a:latin typeface="Times New Roman" pitchFamily="18" charset="0"/>
                <a:cs typeface="Times New Roman" pitchFamily="18" charset="0"/>
              </a:rPr>
              <a:t> 2010</a:t>
            </a:r>
            <a:endParaRPr lang="ko-KR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9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Part 1: Selection of DCC targets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582" y="1052736"/>
            <a:ext cx="82395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en-US" altLang="ko-KR" sz="20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Threshold conditions </a:t>
            </a: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to select the overshooting DCCs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convective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clouds whose tops extended from 14 to 19 km with extremely high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reflectivity</a:t>
            </a:r>
            <a:endParaRPr lang="en-US" altLang="ko-KR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048730"/>
              </p:ext>
            </p:extLst>
          </p:nvPr>
        </p:nvGraphicFramePr>
        <p:xfrm>
          <a:off x="467544" y="2192490"/>
          <a:ext cx="8280920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108"/>
                <a:gridCol w="972108"/>
                <a:gridCol w="6336704"/>
              </a:tblGrid>
              <a:tr h="118926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Solar geometry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SZA ≤</a:t>
                      </a:r>
                      <a:r>
                        <a:rPr lang="en-US" altLang="ko-KR" sz="1600" b="1" dirty="0" smtClean="0">
                          <a:latin typeface="Times New Roman"/>
                          <a:cs typeface="Times New Roman"/>
                        </a:rPr>
                        <a:t> 40º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042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Viewing geometry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VZA ≤</a:t>
                      </a:r>
                      <a:r>
                        <a:rPr lang="en-US" altLang="ko-KR" sz="1600" b="1" dirty="0" smtClean="0">
                          <a:latin typeface="Times New Roman"/>
                          <a:cs typeface="Times New Roman"/>
                        </a:rPr>
                        <a:t> 40º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24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 geometry criteria: 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to minimize navigation errors and 3-D </a:t>
                      </a:r>
                      <a:r>
                        <a:rPr lang="en-US" altLang="ko-KR" sz="1300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radiative</a:t>
                      </a:r>
                      <a:r>
                        <a:rPr lang="en-US" altLang="ko-KR" sz="13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effects</a:t>
                      </a:r>
                      <a:endParaRPr lang="ko-KR" altLang="en-US" sz="1300" b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Surface type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 restriction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2792">
                <a:tc>
                  <a:txBody>
                    <a:bodyPr/>
                    <a:lstStyle/>
                    <a:p>
                      <a:pPr latinLnBrk="1"/>
                      <a:endParaRPr lang="ko-KR" altLang="en-US" sz="16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 no restriction of surface type:</a:t>
                      </a:r>
                      <a:r>
                        <a:rPr lang="en-US" altLang="ko-KR" sz="13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br>
                        <a:rPr lang="en-US" altLang="ko-KR" sz="13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altLang="ko-KR" sz="13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less influence on reflectance of DCC targets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300" u="none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395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Cloud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conditions (1)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target pixel: TB</a:t>
                      </a:r>
                      <a:r>
                        <a:rPr lang="en-US" altLang="ko-KR" sz="16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≤ 190 K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6241">
                <a:tc>
                  <a:txBody>
                    <a:bodyPr/>
                    <a:lstStyle/>
                    <a:p>
                      <a:pPr latinLnBrk="1"/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3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only temperature criterion:</a:t>
                      </a:r>
                      <a:r>
                        <a:rPr lang="en-US" altLang="ko-KR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br>
                        <a:rPr lang="en-US" altLang="ko-KR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altLang="ko-KR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overshooting DCCs represent cloud top temperature lower than the TTL temperature (~190 K)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3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307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Cloud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conditions (2)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environmental pixel: STD(TB</a:t>
                      </a:r>
                      <a:r>
                        <a:rPr lang="en-US" altLang="ko-KR" sz="16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altLang="ko-K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≤ 1K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838">
                <a:tc gridSpan="2">
                  <a:txBody>
                    <a:bodyPr/>
                    <a:lstStyle/>
                    <a:p>
                      <a:pPr latinLnBrk="1"/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environmental pixel: STD(R</a:t>
                      </a:r>
                      <a:r>
                        <a:rPr lang="en-US" altLang="ko-KR" sz="16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)/Mean(R</a:t>
                      </a:r>
                      <a:r>
                        <a:rPr lang="en-US" altLang="ko-KR" sz="16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r>
                        <a:rPr lang="en-US" altLang="ko-K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 ≤0.03</a:t>
                      </a:r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6241">
                <a:tc>
                  <a:txBody>
                    <a:bodyPr/>
                    <a:lstStyle/>
                    <a:p>
                      <a:pPr latinLnBrk="1"/>
                      <a:endParaRPr lang="ko-KR" alt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300" b="1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 two types of homogeneity checks: </a:t>
                      </a:r>
                      <a:r>
                        <a:rPr lang="en-US" altLang="ko-KR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altLang="ko-KR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altLang="ko-KR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to avoid selection of cloud edge or small-scale plumes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3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그룹 5"/>
          <p:cNvGrpSpPr/>
          <p:nvPr/>
        </p:nvGrpSpPr>
        <p:grpSpPr>
          <a:xfrm>
            <a:off x="6363124" y="2060848"/>
            <a:ext cx="2457348" cy="2478469"/>
            <a:chOff x="6444209" y="1382579"/>
            <a:chExt cx="2457348" cy="2478469"/>
          </a:xfrm>
        </p:grpSpPr>
        <p:sp>
          <p:nvSpPr>
            <p:cNvPr id="7" name="구름 모양 설명선 6"/>
            <p:cNvSpPr/>
            <p:nvPr/>
          </p:nvSpPr>
          <p:spPr>
            <a:xfrm>
              <a:off x="6444209" y="1556792"/>
              <a:ext cx="2457348" cy="2304256"/>
            </a:xfrm>
            <a:prstGeom prst="cloudCallout">
              <a:avLst>
                <a:gd name="adj1" fmla="val -9853"/>
                <a:gd name="adj2" fmla="val 34095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33000">
                  <a:schemeClr val="accent1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화살표 연결선 7"/>
            <p:cNvCxnSpPr/>
            <p:nvPr/>
          </p:nvCxnSpPr>
          <p:spPr>
            <a:xfrm flipH="1">
              <a:off x="7740352" y="1649423"/>
              <a:ext cx="504056" cy="1104196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84368" y="1382579"/>
              <a:ext cx="8659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target pixel</a:t>
              </a:r>
              <a:endParaRPr lang="ko-KR" altLang="en-US" sz="10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3039" y="3237691"/>
              <a:ext cx="148951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000" b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9 x 9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000" b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environmental pixels </a:t>
              </a:r>
              <a:endParaRPr lang="ko-KR" altLang="en-US" sz="1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20519659">
              <a:off x="7851678" y="2946078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i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STD, </a:t>
              </a:r>
            </a:p>
            <a:p>
              <a:r>
                <a:rPr lang="en-US" altLang="ko-KR" sz="1000" b="1" i="1" dirty="0" smtClean="0">
                  <a:solidFill>
                    <a:srgbClr val="3333FF"/>
                  </a:solidFill>
                  <a:latin typeface="Arial" pitchFamily="34" charset="0"/>
                  <a:cs typeface="Arial" pitchFamily="34" charset="0"/>
                </a:rPr>
                <a:t>STD/Mean</a:t>
              </a:r>
              <a:endParaRPr lang="ko-KR" altLang="en-US" sz="1000" b="1" i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80199"/>
              </p:ext>
            </p:extLst>
          </p:nvPr>
        </p:nvGraphicFramePr>
        <p:xfrm>
          <a:off x="6743736" y="2697306"/>
          <a:ext cx="1874520" cy="1512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pattFill prst="pct60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4604" y="6165304"/>
            <a:ext cx="8346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TB</a:t>
            </a:r>
            <a:r>
              <a:rPr lang="en-US" altLang="ko-KR" sz="11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: brightness temperature at 10.8 </a:t>
            </a:r>
            <a:r>
              <a:rPr lang="el-GR" altLang="ko-KR" sz="11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m, R</a:t>
            </a:r>
            <a:r>
              <a:rPr lang="en-US" altLang="ko-KR" sz="1100" baseline="-25000" dirty="0" smtClean="0">
                <a:latin typeface="Times New Roman" pitchFamily="18" charset="0"/>
                <a:cs typeface="Times New Roman" pitchFamily="18" charset="0"/>
              </a:rPr>
              <a:t>0.6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: reflectance at 0.67 </a:t>
            </a:r>
            <a:r>
              <a:rPr lang="el-GR" altLang="ko-KR" sz="1100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m, STD: standard deviation in environmental  (9x9) pixels</a:t>
            </a:r>
          </a:p>
        </p:txBody>
      </p:sp>
    </p:spTree>
    <p:extLst>
      <p:ext uri="{BB962C8B-B14F-4D97-AF65-F5344CB8AC3E}">
        <p14:creationId xmlns:p14="http://schemas.microsoft.com/office/powerpoint/2010/main" val="5380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Part 2: cloud RTM description (1/2)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619" y="1052736"/>
            <a:ext cx="8513869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u"/>
            </a:pPr>
            <a:r>
              <a:rPr lang="en-US" altLang="ko-KR" sz="2000" b="1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SBDART (Santa Barbara </a:t>
            </a:r>
            <a:r>
              <a:rPr lang="en-US" altLang="ko-KR" sz="2000" b="1" u="sng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Disort</a:t>
            </a:r>
            <a:r>
              <a:rPr lang="en-US" altLang="ko-KR" sz="2000" b="1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b="1" u="sng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Radiative</a:t>
            </a:r>
            <a:r>
              <a:rPr lang="en-US" altLang="ko-KR" sz="2000" b="1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Transfer) model</a:t>
            </a:r>
            <a:br>
              <a:rPr lang="en-US" altLang="ko-KR" sz="2000" b="1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1600" i="1" dirty="0" err="1" smtClean="0">
                <a:latin typeface="Times New Roman" pitchFamily="18" charset="0"/>
                <a:cs typeface="Times New Roman" pitchFamily="18" charset="0"/>
              </a:rPr>
              <a:t>Ricchiazzi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 et al. 1998)</a:t>
            </a:r>
            <a:r>
              <a:rPr lang="en-US" altLang="ko-KR" b="1" u="sng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b="1" u="sng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- based on DISORT (Discrete Ordinates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Radiative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Transfer) model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- capable up to 32 streams 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- relatively accurate and efficient RTM for cloudy atmosphere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-US" altLang="ko-KR" b="1" u="sng" dirty="0" smtClean="0">
                <a:latin typeface="Arial" pitchFamily="34" charset="0"/>
                <a:cs typeface="Arial" pitchFamily="34" charset="0"/>
              </a:rPr>
              <a:t>KMA used some options as follows: </a:t>
            </a:r>
          </a:p>
          <a:p>
            <a:endParaRPr lang="en-US" altLang="ko-KR" sz="1000" b="1" u="sng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phase function: delta-fit method </a:t>
            </a:r>
            <a:br>
              <a:rPr lang="en-US" altLang="ko-KR" b="1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(Hu et al. 2000)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ko-KR" b="1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- bulk phase function: strong forward peak 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                                   and thousands of Legendre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polynomials</a:t>
            </a:r>
            <a:br>
              <a:rPr lang="en-US" altLang="ko-KR" dirty="0">
                <a:latin typeface="Arial" pitchFamily="34" charset="0"/>
                <a:cs typeface="Arial" pitchFamily="34" charset="0"/>
              </a:rPr>
            </a:br>
            <a:r>
              <a:rPr lang="en-US" altLang="ko-KR" dirty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needed to truncate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method for the phase function in the forward direction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- to reduce the computational burden without degrading accuracy</a:t>
            </a:r>
            <a:br>
              <a:rPr lang="en-US" altLang="ko-KR" dirty="0" smtClean="0">
                <a:latin typeface="Arial" pitchFamily="34" charset="0"/>
                <a:cs typeface="Arial" pitchFamily="34" charset="0"/>
              </a:rPr>
            </a:b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gases absorption: correlated-k-distribution (CKD) method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ko-KR" b="1" dirty="0">
                <a:latin typeface="Arial" pitchFamily="34" charset="0"/>
                <a:cs typeface="Arial" pitchFamily="34" charset="0"/>
              </a:rPr>
            </a:b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cs typeface="Times New Roman" pitchFamily="18" charset="0"/>
              </a:rPr>
              <a:t>Kratz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 1995; </a:t>
            </a:r>
            <a:r>
              <a:rPr lang="en-US" altLang="ko-KR" i="1" dirty="0" err="1" smtClean="0">
                <a:latin typeface="Times New Roman" pitchFamily="18" charset="0"/>
                <a:cs typeface="Times New Roman" pitchFamily="18" charset="0"/>
              </a:rPr>
              <a:t>Kratz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 and Rose 1999)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ko-KR" b="1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- gaseous absorption associated with Rayleigh scattering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b="1" dirty="0" err="1" smtClean="0">
                <a:latin typeface="Arial" pitchFamily="34" charset="0"/>
                <a:cs typeface="Arial" pitchFamily="34" charset="0"/>
              </a:rPr>
              <a:t>sfc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. info.: oceanic surface properties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for any surface type</a:t>
            </a:r>
          </a:p>
        </p:txBody>
      </p:sp>
    </p:spTree>
    <p:extLst>
      <p:ext uri="{BB962C8B-B14F-4D97-AF65-F5344CB8AC3E}">
        <p14:creationId xmlns:p14="http://schemas.microsoft.com/office/powerpoint/2010/main" val="19113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ko-KR" sz="32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Part 2: cloud RTM description </a:t>
            </a:r>
            <a:r>
              <a:rPr lang="en-US" altLang="ko-KR" sz="32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(2/2</a:t>
            </a:r>
            <a:r>
              <a:rPr lang="en-US" altLang="ko-KR" sz="32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) </a:t>
            </a:r>
            <a:endParaRPr lang="en-US" altLang="ko-K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16939" y="1052736"/>
            <a:ext cx="7943493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SzPct val="120000"/>
              <a:buFont typeface="Wingdings" pitchFamily="2" charset="2"/>
              <a:buChar char="u"/>
            </a:pPr>
            <a:r>
              <a:rPr lang="en-US" altLang="ko-KR" b="1" dirty="0">
                <a:latin typeface="Arial" pitchFamily="34" charset="0"/>
                <a:cs typeface="Arial" pitchFamily="34" charset="0"/>
              </a:rPr>
              <a:t>Scattering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properties: Baum model</a:t>
            </a:r>
            <a:r>
              <a:rPr lang="en-US" altLang="ko-KR" b="1" u="sng" dirty="0" smtClean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en-US" altLang="ko-KR" b="1" u="sng" dirty="0" smtClean="0">
                <a:solidFill>
                  <a:srgbClr val="3333FF"/>
                </a:solidFill>
                <a:latin typeface="Arial" pitchFamily="34" charset="0"/>
              </a:rPr>
            </a:br>
            <a:r>
              <a:rPr lang="en-US" altLang="ko-KR" b="1" u="sng" dirty="0" smtClean="0">
                <a:solidFill>
                  <a:srgbClr val="3333FF"/>
                </a:solidFill>
                <a:latin typeface="Arial" pitchFamily="34" charset="0"/>
              </a:rPr>
              <a:t>Baum </a:t>
            </a:r>
            <a:r>
              <a:rPr lang="en-US" altLang="ko-KR" b="1" i="1" u="sng" dirty="0">
                <a:solidFill>
                  <a:srgbClr val="3333FF"/>
                </a:solidFill>
                <a:latin typeface="Arial" pitchFamily="34" charset="0"/>
              </a:rPr>
              <a:t>et al. </a:t>
            </a:r>
            <a:r>
              <a:rPr lang="en-US" altLang="ko-KR" b="1" u="sng" dirty="0">
                <a:solidFill>
                  <a:srgbClr val="3333FF"/>
                </a:solidFill>
                <a:latin typeface="Arial" pitchFamily="34" charset="0"/>
              </a:rPr>
              <a:t>(2005a and 2005b) for </a:t>
            </a:r>
            <a:r>
              <a:rPr lang="en-US" altLang="ko-KR" b="1" u="sng" dirty="0" smtClean="0">
                <a:solidFill>
                  <a:srgbClr val="3333FF"/>
                </a:solidFill>
                <a:latin typeface="Arial" pitchFamily="34" charset="0"/>
              </a:rPr>
              <a:t>non-spherical </a:t>
            </a:r>
            <a:r>
              <a:rPr lang="en-US" altLang="ko-KR" b="1" u="sng" dirty="0">
                <a:solidFill>
                  <a:srgbClr val="3333FF"/>
                </a:solidFill>
                <a:latin typeface="Arial" pitchFamily="34" charset="0"/>
              </a:rPr>
              <a:t>ice </a:t>
            </a:r>
            <a:r>
              <a:rPr lang="en-US" altLang="ko-KR" b="1" u="sng" dirty="0" smtClean="0">
                <a:solidFill>
                  <a:srgbClr val="3333FF"/>
                </a:solidFill>
                <a:latin typeface="Arial" pitchFamily="34" charset="0"/>
              </a:rPr>
              <a:t>particles</a:t>
            </a:r>
          </a:p>
          <a:p>
            <a:pPr lvl="1">
              <a:lnSpc>
                <a:spcPct val="120000"/>
              </a:lnSpc>
              <a:buClr>
                <a:schemeClr val="accent2"/>
              </a:buClr>
              <a:buSzPct val="120000"/>
            </a:pPr>
            <a:r>
              <a:rPr lang="en-US" altLang="ko-KR" dirty="0" smtClean="0">
                <a:latin typeface="Arial" pitchFamily="34" charset="0"/>
              </a:rPr>
              <a:t>- </a:t>
            </a:r>
            <a:r>
              <a:rPr lang="en-US" altLang="ko-KR" dirty="0">
                <a:latin typeface="Arial" pitchFamily="34" charset="0"/>
              </a:rPr>
              <a:t>based on in-situ measurements to obtain habit fractions </a:t>
            </a:r>
            <a:r>
              <a:rPr lang="en-US" altLang="ko-KR" dirty="0" smtClean="0">
                <a:latin typeface="Arial" pitchFamily="34" charset="0"/>
              </a:rPr>
              <a:t/>
            </a:r>
            <a:br>
              <a:rPr lang="en-US" altLang="ko-KR" dirty="0" smtClean="0">
                <a:latin typeface="Arial" pitchFamily="34" charset="0"/>
              </a:rPr>
            </a:br>
            <a:r>
              <a:rPr lang="en-US" altLang="ko-KR" dirty="0" smtClean="0">
                <a:latin typeface="Arial" pitchFamily="34" charset="0"/>
              </a:rPr>
              <a:t>    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1600" i="1" dirty="0" err="1">
                <a:latin typeface="Times New Roman" pitchFamily="18" charset="0"/>
                <a:cs typeface="Times New Roman" pitchFamily="18" charset="0"/>
              </a:rPr>
              <a:t>Heymsfield</a:t>
            </a:r>
            <a:r>
              <a:rPr lang="en-US" altLang="ko-KR" sz="1600" i="1" dirty="0">
                <a:latin typeface="Times New Roman" pitchFamily="18" charset="0"/>
                <a:cs typeface="Times New Roman" pitchFamily="18" charset="0"/>
              </a:rPr>
              <a:t> et al., 2002</a:t>
            </a: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ko-KR" dirty="0">
                <a:latin typeface="Arial" pitchFamily="34" charset="0"/>
              </a:rPr>
              <a:t/>
            </a:r>
            <a:br>
              <a:rPr lang="en-US" altLang="ko-KR" dirty="0">
                <a:latin typeface="Arial" pitchFamily="34" charset="0"/>
              </a:rPr>
            </a:br>
            <a:r>
              <a:rPr lang="en-US" altLang="ko-KR" dirty="0" smtClean="0">
                <a:latin typeface="Arial" pitchFamily="34" charset="0"/>
              </a:rPr>
              <a:t>- </a:t>
            </a:r>
            <a:r>
              <a:rPr lang="en-US" altLang="ko-KR" dirty="0">
                <a:latin typeface="Arial" pitchFamily="34" charset="0"/>
              </a:rPr>
              <a:t>use single scattering properties of </a:t>
            </a:r>
            <a:r>
              <a:rPr lang="en-US" altLang="ko-KR" dirty="0" err="1">
                <a:latin typeface="Arial" pitchFamily="34" charset="0"/>
              </a:rPr>
              <a:t>droxtals</a:t>
            </a:r>
            <a:r>
              <a:rPr lang="en-US" altLang="ko-KR" dirty="0">
                <a:latin typeface="Arial" pitchFamily="34" charset="0"/>
              </a:rPr>
              <a:t>, hexagonal plates, </a:t>
            </a:r>
            <a:r>
              <a:rPr lang="en-US" altLang="ko-KR" dirty="0" smtClean="0">
                <a:latin typeface="Arial" pitchFamily="34" charset="0"/>
              </a:rPr>
              <a:t>hollow</a:t>
            </a:r>
            <a:br>
              <a:rPr lang="en-US" altLang="ko-KR" dirty="0" smtClean="0">
                <a:latin typeface="Arial" pitchFamily="34" charset="0"/>
              </a:rPr>
            </a:br>
            <a:r>
              <a:rPr lang="en-US" altLang="ko-KR" dirty="0" smtClean="0">
                <a:latin typeface="Arial" pitchFamily="34" charset="0"/>
              </a:rPr>
              <a:t>  columns</a:t>
            </a:r>
            <a:r>
              <a:rPr lang="en-US" altLang="ko-KR" dirty="0">
                <a:latin typeface="Arial" pitchFamily="34" charset="0"/>
              </a:rPr>
              <a:t>, solid columns, bullet rosettes, and aggregates </a:t>
            </a:r>
          </a:p>
          <a:p>
            <a:pPr lvl="1">
              <a:lnSpc>
                <a:spcPct val="120000"/>
              </a:lnSpc>
              <a:buClr>
                <a:schemeClr val="accent2"/>
              </a:buClr>
              <a:buSzPct val="120000"/>
            </a:pPr>
            <a:r>
              <a:rPr lang="en-US" altLang="ko-KR" sz="1600" i="1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altLang="ko-KR" sz="1600" i="1" dirty="0">
                <a:latin typeface="Times New Roman" pitchFamily="18" charset="0"/>
                <a:cs typeface="Times New Roman" pitchFamily="18" charset="0"/>
              </a:rPr>
              <a:t>Yang and </a:t>
            </a:r>
            <a:r>
              <a:rPr lang="en-US" altLang="ko-KR" sz="1600" i="1" dirty="0" err="1">
                <a:latin typeface="Times New Roman" pitchFamily="18" charset="0"/>
                <a:cs typeface="Times New Roman" pitchFamily="18" charset="0"/>
              </a:rPr>
              <a:t>Liou</a:t>
            </a:r>
            <a:r>
              <a:rPr lang="en-US" altLang="ko-KR" sz="1600" i="1" dirty="0">
                <a:latin typeface="Times New Roman" pitchFamily="18" charset="0"/>
                <a:cs typeface="Times New Roman" pitchFamily="18" charset="0"/>
              </a:rPr>
              <a:t>, 1996a and 1996b; Yang et al., 2003a and 2003b)</a:t>
            </a:r>
            <a:br>
              <a:rPr lang="en-US" altLang="ko-KR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dirty="0" smtClean="0">
                <a:latin typeface="Arial" pitchFamily="34" charset="0"/>
              </a:rPr>
              <a:t>- </a:t>
            </a:r>
            <a:r>
              <a:rPr lang="en-US" altLang="ko-KR" dirty="0">
                <a:latin typeface="Arial" pitchFamily="34" charset="0"/>
              </a:rPr>
              <a:t>band averaged scattering properties with respect to r</a:t>
            </a:r>
            <a:r>
              <a:rPr lang="en-US" altLang="ko-KR" baseline="-25000" dirty="0">
                <a:latin typeface="Arial" pitchFamily="34" charset="0"/>
              </a:rPr>
              <a:t>e</a:t>
            </a:r>
            <a:r>
              <a:rPr lang="en-US" altLang="ko-KR" dirty="0">
                <a:latin typeface="Arial" pitchFamily="34" charset="0"/>
              </a:rPr>
              <a:t> </a:t>
            </a:r>
            <a:r>
              <a:rPr lang="en-US" altLang="ko-KR" dirty="0" smtClean="0">
                <a:latin typeface="Arial" pitchFamily="34" charset="0"/>
              </a:rPr>
              <a:t/>
            </a:r>
            <a:br>
              <a:rPr lang="en-US" altLang="ko-KR" dirty="0" smtClean="0">
                <a:latin typeface="Arial" pitchFamily="34" charset="0"/>
              </a:rPr>
            </a:br>
            <a:r>
              <a:rPr lang="en-US" altLang="ko-KR" dirty="0" smtClean="0">
                <a:latin typeface="Arial" pitchFamily="34" charset="0"/>
              </a:rPr>
              <a:t>  by </a:t>
            </a:r>
            <a:r>
              <a:rPr lang="en-US" altLang="ko-KR" dirty="0">
                <a:latin typeface="Arial" pitchFamily="34" charset="0"/>
              </a:rPr>
              <a:t>integration of single scattering </a:t>
            </a:r>
            <a:r>
              <a:rPr lang="en-US" altLang="ko-KR" dirty="0" smtClean="0">
                <a:latin typeface="Arial" pitchFamily="34" charset="0"/>
              </a:rPr>
              <a:t>properties</a:t>
            </a:r>
            <a:endParaRPr lang="en-US" altLang="ko-KR" baseline="-25000" dirty="0" smtClean="0">
              <a:latin typeface="Arial" pitchFamily="34" charset="0"/>
            </a:endParaRPr>
          </a:p>
          <a:p>
            <a:pPr lvl="2">
              <a:lnSpc>
                <a:spcPct val="120000"/>
              </a:lnSpc>
              <a:buClr>
                <a:schemeClr val="accent2"/>
              </a:buClr>
              <a:buSzPct val="120000"/>
            </a:pPr>
            <a:r>
              <a:rPr lang="en-US" altLang="ko-KR" sz="1400" baseline="-25000" dirty="0" smtClean="0">
                <a:latin typeface="Arial" pitchFamily="34" charset="0"/>
              </a:rPr>
              <a:t> </a:t>
            </a:r>
            <a:r>
              <a:rPr lang="en-US" altLang="ko-KR" sz="1400" dirty="0" smtClean="0">
                <a:latin typeface="Arial" pitchFamily="34" charset="0"/>
              </a:rPr>
              <a:t> </a:t>
            </a:r>
            <a:r>
              <a:rPr lang="en-US" altLang="ko-KR" sz="1400" dirty="0" err="1" smtClean="0">
                <a:latin typeface="Arial" pitchFamily="34" charset="0"/>
              </a:rPr>
              <a:t>Q</a:t>
            </a:r>
            <a:r>
              <a:rPr lang="en-US" altLang="ko-KR" sz="1400" baseline="-25000" dirty="0" err="1" smtClean="0">
                <a:latin typeface="Arial" pitchFamily="34" charset="0"/>
              </a:rPr>
              <a:t>ext</a:t>
            </a:r>
            <a:r>
              <a:rPr lang="en-US" altLang="ko-KR" sz="1400" baseline="-25000" dirty="0" smtClean="0">
                <a:latin typeface="Arial" pitchFamily="34" charset="0"/>
              </a:rPr>
              <a:t> 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(extinction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efficiency)</a:t>
            </a:r>
            <a:r>
              <a:rPr lang="en-US" altLang="ko-KR" sz="1400" dirty="0" smtClean="0">
                <a:latin typeface="Arial" pitchFamily="34" charset="0"/>
              </a:rPr>
              <a:t>,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altLang="ko-KR" sz="14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altLang="ko-KR" sz="14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(Single scattering albedo), </a:t>
            </a:r>
          </a:p>
          <a:p>
            <a:pPr lvl="2">
              <a:lnSpc>
                <a:spcPct val="120000"/>
              </a:lnSpc>
              <a:buClr>
                <a:schemeClr val="accent2"/>
              </a:buClr>
              <a:buSzPct val="120000"/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g (asymmetry factor),   P(</a:t>
            </a:r>
            <a:r>
              <a:rPr lang="el-GR" altLang="ko-KR" sz="1400" dirty="0">
                <a:latin typeface="Arial" pitchFamily="34" charset="0"/>
                <a:cs typeface="Arial" pitchFamily="34" charset="0"/>
              </a:rPr>
              <a:t>Θ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) (phase function),   </a:t>
            </a:r>
            <a:br>
              <a:rPr lang="en-US" altLang="ko-KR" sz="1400" dirty="0" smtClean="0">
                <a:latin typeface="Arial" pitchFamily="34" charset="0"/>
                <a:cs typeface="Arial" pitchFamily="34" charset="0"/>
              </a:rPr>
            </a:b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altLang="ko-KR" sz="1400" baseline="-250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(delta transmitted energy)</a:t>
            </a:r>
            <a:endParaRPr lang="en-US" altLang="ko-KR" sz="1400" dirty="0">
              <a:latin typeface="Arial" pitchFamily="34" charset="0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576" y="2804752"/>
            <a:ext cx="1535920" cy="2064408"/>
          </a:xfrm>
          <a:prstGeom prst="rect">
            <a:avLst/>
          </a:prstGeom>
          <a:ln>
            <a:noFill/>
          </a:ln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026" y="5045766"/>
            <a:ext cx="2455014" cy="1767610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103" y="5005196"/>
            <a:ext cx="2013345" cy="188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256" y="5005196"/>
            <a:ext cx="1980818" cy="188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5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Part </a:t>
            </a:r>
            <a:r>
              <a:rPr lang="en-US" altLang="ko-KR" sz="3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2: RTM inputs</a:t>
            </a:r>
            <a:endParaRPr lang="en-US" altLang="ko-KR" sz="3000" b="1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59075"/>
              </p:ext>
            </p:extLst>
          </p:nvPr>
        </p:nvGraphicFramePr>
        <p:xfrm>
          <a:off x="467544" y="1412777"/>
          <a:ext cx="8208912" cy="2464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232"/>
                <a:gridCol w="2376264"/>
                <a:gridCol w="1296144"/>
                <a:gridCol w="2448272"/>
              </a:tblGrid>
              <a:tr h="446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Arial" pitchFamily="34" charset="0"/>
                          <a:cs typeface="Arial" pitchFamily="34" charset="0"/>
                        </a:rPr>
                        <a:t># of</a:t>
                      </a:r>
                      <a:r>
                        <a:rPr lang="ko-KR" altLang="en-US" sz="13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300" b="1" dirty="0" smtClean="0">
                          <a:latin typeface="Arial" pitchFamily="34" charset="0"/>
                          <a:cs typeface="Arial" pitchFamily="34" charset="0"/>
                        </a:rPr>
                        <a:t>streams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Arial" pitchFamily="34" charset="0"/>
                          <a:cs typeface="Arial" pitchFamily="34" charset="0"/>
                        </a:rPr>
                        <a:t>Cloud conditions</a:t>
                      </a:r>
                      <a:endParaRPr lang="ko-KR" alt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Ice</a:t>
                      </a:r>
                      <a:r>
                        <a:rPr lang="en-US" altLang="ko-KR" sz="13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3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phase</a:t>
                      </a:r>
                      <a:br>
                        <a:rPr lang="en-US" altLang="ko-KR" sz="13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(use Baum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 scattering model)</a:t>
                      </a:r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08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Arial" pitchFamily="34" charset="0"/>
                          <a:cs typeface="Arial" pitchFamily="34" charset="0"/>
                        </a:rPr>
                        <a:t>Simulation wavelength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0.57488 </a:t>
                      </a:r>
                      <a:r>
                        <a:rPr lang="el-GR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m </a:t>
                      </a: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– 0.77992 </a:t>
                      </a:r>
                      <a:r>
                        <a:rPr lang="el-GR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COT = 200</a:t>
                      </a:r>
                      <a:endParaRPr lang="ko-KR" altLang="en-US" sz="13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653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3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(interval: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 0.04101</a:t>
                      </a:r>
                      <a:r>
                        <a:rPr lang="el-GR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m)</a:t>
                      </a:r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Effective radius = 20 </a:t>
                      </a:r>
                      <a:r>
                        <a:rPr lang="el-GR" altLang="ko-KR" sz="13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r>
                        <a:rPr lang="en-US" altLang="ko-KR" sz="13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ko-KR" altLang="en-US" sz="13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653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Arial" pitchFamily="34" charset="0"/>
                          <a:cs typeface="Arial" pitchFamily="34" charset="0"/>
                        </a:rPr>
                        <a:t>Filter function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rectangular filter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Cloud top-height = 15 km</a:t>
                      </a:r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Arial" pitchFamily="34" charset="0"/>
                          <a:cs typeface="Arial" pitchFamily="34" charset="0"/>
                        </a:rPr>
                        <a:t>Geometry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SZA, VZA, SAA, VAA </a:t>
                      </a: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(Observed pixels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 information)</a:t>
                      </a:r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Cloud depth = 14 km</a:t>
                      </a:r>
                      <a:endParaRPr lang="ko-KR" altLang="en-US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653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latin typeface="Arial" pitchFamily="34" charset="0"/>
                          <a:cs typeface="Arial" pitchFamily="34" charset="0"/>
                        </a:rPr>
                        <a:t>surface type (BRDF)</a:t>
                      </a:r>
                      <a:endParaRPr lang="ko-KR" alt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Ocean</a:t>
                      </a:r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653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latin typeface="Arial" pitchFamily="34" charset="0"/>
                          <a:cs typeface="Arial" pitchFamily="34" charset="0"/>
                        </a:rPr>
                        <a:t>atmosphere</a:t>
                      </a:r>
                      <a:endParaRPr lang="ko-KR" altLang="en-US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Arial" pitchFamily="34" charset="0"/>
                          <a:cs typeface="Arial" pitchFamily="34" charset="0"/>
                        </a:rPr>
                        <a:t>Tropical</a:t>
                      </a:r>
                      <a:r>
                        <a:rPr lang="en-US" altLang="ko-KR" sz="1300" baseline="0" dirty="0" smtClean="0">
                          <a:latin typeface="Arial" pitchFamily="34" charset="0"/>
                          <a:cs typeface="Arial" pitchFamily="34" charset="0"/>
                        </a:rPr>
                        <a:t> standard profile</a:t>
                      </a:r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표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90370"/>
              </p:ext>
            </p:extLst>
          </p:nvPr>
        </p:nvGraphicFramePr>
        <p:xfrm>
          <a:off x="274134" y="4437112"/>
          <a:ext cx="8640960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942"/>
                <a:gridCol w="976804"/>
                <a:gridCol w="779567"/>
                <a:gridCol w="864096"/>
                <a:gridCol w="1080120"/>
                <a:gridCol w="1008110"/>
                <a:gridCol w="960107"/>
                <a:gridCol w="960107"/>
                <a:gridCol w="960107"/>
              </a:tblGrid>
              <a:tr h="173865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Input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Sfc</a:t>
                      </a:r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Atmos.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AOT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Cloud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865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albedo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profiles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At 0.55 </a:t>
                      </a:r>
                      <a:r>
                        <a:rPr lang="el-GR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COT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re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Zc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Zc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Reference value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Oceanic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TRO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el-GR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ko-KR" altLang="en-US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 km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 km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Input range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 – 0.4 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MLS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 – 3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 – 400 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 – 30 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 – 18 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 – 14 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5">
                <a:tc rowSpan="5"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Maximum uncertainty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SZA = 0</a:t>
                      </a:r>
                      <a:r>
                        <a:rPr lang="en-US" altLang="ko-KR" sz="1100" dirty="0" smtClean="0">
                          <a:latin typeface="Times New Roman"/>
                          <a:cs typeface="Times New Roman"/>
                        </a:rPr>
                        <a:t>º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0.09%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1.29%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0.14%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4.79%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1.64%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0.15%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0.24%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3865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SZA = 10</a:t>
                      </a:r>
                      <a:r>
                        <a:rPr lang="en-US" altLang="ko-KR" sz="1100" dirty="0" smtClean="0">
                          <a:latin typeface="Times New Roman"/>
                          <a:cs typeface="Times New Roman"/>
                        </a:rPr>
                        <a:t>º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0.09%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1.29%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0.14%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4.79%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1.96%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0.16%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0.24%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865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SZA = 20</a:t>
                      </a:r>
                      <a:r>
                        <a:rPr lang="en-US" altLang="ko-KR" sz="1100" dirty="0" smtClean="0">
                          <a:latin typeface="Times New Roman"/>
                          <a:cs typeface="Times New Roman"/>
                        </a:rPr>
                        <a:t>º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0.09%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1.29%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0.14%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4.74%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2.35%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0.18%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0.24%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865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SZA = 30</a:t>
                      </a:r>
                      <a:r>
                        <a:rPr lang="en-US" altLang="ko-KR" sz="1100" dirty="0" smtClean="0">
                          <a:latin typeface="Times New Roman"/>
                          <a:cs typeface="Times New Roman"/>
                        </a:rPr>
                        <a:t>º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0.09%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1.30%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0.14%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4.60%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3.02%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0.21%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0.24%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865">
                <a:tc vMerge="1">
                  <a:txBody>
                    <a:bodyPr/>
                    <a:lstStyle/>
                    <a:p>
                      <a:pPr latinLnBrk="1"/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SZA = 40</a:t>
                      </a:r>
                      <a:r>
                        <a:rPr lang="en-US" altLang="ko-KR" sz="1100" dirty="0" smtClean="0">
                          <a:latin typeface="Times New Roman"/>
                          <a:cs typeface="Times New Roman"/>
                        </a:rPr>
                        <a:t>º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0.08%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1.30%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0.13%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4.41%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3.02%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0.21%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0.24%</a:t>
                      </a:r>
                      <a:endParaRPr lang="ko-KR" alt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83568" y="4026550"/>
            <a:ext cx="2308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uncertainty ranges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38750" y="4138627"/>
            <a:ext cx="2225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i="1" dirty="0" smtClean="0">
                <a:latin typeface="Times New Roman" pitchFamily="18" charset="0"/>
                <a:cs typeface="Times New Roman" pitchFamily="18" charset="0"/>
              </a:rPr>
              <a:t>in Appendix of </a:t>
            </a:r>
            <a:r>
              <a:rPr lang="en-US" altLang="ko-KR" sz="1200" i="1" dirty="0" err="1" smtClean="0">
                <a:latin typeface="Times New Roman" pitchFamily="18" charset="0"/>
                <a:cs typeface="Times New Roman" pitchFamily="18" charset="0"/>
              </a:rPr>
              <a:t>Sohn</a:t>
            </a:r>
            <a:r>
              <a:rPr lang="en-US" altLang="ko-KR" sz="1200" i="1" dirty="0" smtClean="0">
                <a:latin typeface="Times New Roman" pitchFamily="18" charset="0"/>
                <a:cs typeface="Times New Roman" pitchFamily="18" charset="0"/>
              </a:rPr>
              <a:t> et al. (2009)</a:t>
            </a:r>
            <a:endParaRPr lang="ko-KR" alt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7544" y="908720"/>
            <a:ext cx="796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u"/>
            </a:pPr>
            <a:r>
              <a:rPr lang="en-US" altLang="ko-KR" sz="2000" b="1" dirty="0" smtClean="0">
                <a:latin typeface="Arial" pitchFamily="34" charset="0"/>
                <a:cs typeface="Arial" pitchFamily="34" charset="0"/>
              </a:rPr>
              <a:t>RTM input parameters for COMS calibration using DCC target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5148064" y="4715518"/>
            <a:ext cx="792088" cy="2025849"/>
          </a:xfrm>
          <a:prstGeom prst="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6113043" y="4715519"/>
            <a:ext cx="792088" cy="2025849"/>
          </a:xfrm>
          <a:prstGeom prst="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1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3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Results</a:t>
            </a:r>
            <a:endParaRPr lang="ko-KR" altLang="en-US" sz="3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14581" y="1196752"/>
            <a:ext cx="8114837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SBDART model could be constructed bi-directional reflectance distribution structure above cloud layer with respect to various input parameters and wavelength of channels, not implying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Lambertian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surface.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DCC BRDF is highly dependent on scattering parameterization of RT model.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Vicarious calibration for COMS using DCC target has been conducted well in spite of dependency on the result of RT model simulation. </a:t>
            </a: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Result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from DCC target is consistent with other target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data and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 the degradation 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are about 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5.47% (1.17%/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year) 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from </a:t>
            </a:r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Sep. 2011 to </a:t>
            </a:r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Dec. 2015.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KMA">
      <a:dk1>
        <a:sysClr val="windowText" lastClr="000000"/>
      </a:dk1>
      <a:lt1>
        <a:sysClr val="window" lastClr="FFFFFF"/>
      </a:lt1>
      <a:dk2>
        <a:srgbClr val="0F298F"/>
      </a:dk2>
      <a:lt2>
        <a:srgbClr val="BFE7F1"/>
      </a:lt2>
      <a:accent1>
        <a:srgbClr val="0098BC"/>
      </a:accent1>
      <a:accent2>
        <a:srgbClr val="0A58A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MA">
      <a:majorFont>
        <a:latin typeface="Frutiger67-Condensed"/>
        <a:ea typeface="Cre고딕 B"/>
        <a:cs typeface=""/>
      </a:majorFont>
      <a:minorFont>
        <a:latin typeface="Frutiger 55 Roman"/>
        <a:ea typeface="-윤고딕12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12650</TotalTime>
  <Words>1111</Words>
  <Application>Microsoft Office PowerPoint</Application>
  <PresentationFormat>화면 슬라이드 쇼(4:3)</PresentationFormat>
  <Paragraphs>297</Paragraphs>
  <Slides>16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14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33" baseType="lpstr">
      <vt:lpstr>18</vt:lpstr>
      <vt:lpstr>Arial Unicode MS</vt:lpstr>
      <vt:lpstr>Cre고딕 B</vt:lpstr>
      <vt:lpstr>Frutiger 55 Roman</vt:lpstr>
      <vt:lpstr>Frutiger67-Condensed</vt:lpstr>
      <vt:lpstr>HY헤드라인M</vt:lpstr>
      <vt:lpstr>굴림</vt:lpstr>
      <vt:lpstr>맑은 고딕</vt:lpstr>
      <vt:lpstr>바탕</vt:lpstr>
      <vt:lpstr>-윤고딕120</vt:lpstr>
      <vt:lpstr>Arial</vt:lpstr>
      <vt:lpstr>Arial Black</vt:lpstr>
      <vt:lpstr>Times New Roman</vt:lpstr>
      <vt:lpstr>Wingdings</vt:lpstr>
      <vt:lpstr>Office 테마</vt:lpstr>
      <vt:lpstr>SPW 8.0 Graph</vt:lpstr>
      <vt:lpstr>수식</vt:lpstr>
      <vt:lpstr>PowerPoint 프레젠테이션</vt:lpstr>
      <vt:lpstr>GSICS Activity of KMA for visible channel</vt:lpstr>
      <vt:lpstr>GSICS Activity of KMA for visible channel</vt:lpstr>
      <vt:lpstr>Vicarious calibration algorithm using DCC</vt:lpstr>
      <vt:lpstr>Part 1: Selection of DCC targets</vt:lpstr>
      <vt:lpstr>Part 2: cloud RTM description (1/2) </vt:lpstr>
      <vt:lpstr>Part 2: cloud RTM description (2/2) </vt:lpstr>
      <vt:lpstr>Part 2: RTM inputs</vt:lpstr>
      <vt:lpstr>Results</vt:lpstr>
      <vt:lpstr>NASA DCC method for COMS MI</vt:lpstr>
      <vt:lpstr>Comparison other results</vt:lpstr>
      <vt:lpstr>Summary and Future Plans</vt:lpstr>
      <vt:lpstr>PowerPoint 프레젠테이션</vt:lpstr>
      <vt:lpstr>vicarious calibration algorithm using DCC</vt:lpstr>
      <vt:lpstr>Results of NASA DCC method</vt:lpstr>
      <vt:lpstr>Monthly Gain</vt:lpstr>
    </vt:vector>
  </TitlesOfParts>
  <Company>x4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파워포인트포맷 A</dc:title>
  <dc:creator>euna</dc:creator>
  <cp:lastModifiedBy>이혜숙</cp:lastModifiedBy>
  <cp:revision>853</cp:revision>
  <cp:lastPrinted>2013-01-22T07:40:26Z</cp:lastPrinted>
  <dcterms:created xsi:type="dcterms:W3CDTF">2008-10-15T11:47:55Z</dcterms:created>
  <dcterms:modified xsi:type="dcterms:W3CDTF">2016-03-03T00:57:04Z</dcterms:modified>
</cp:coreProperties>
</file>