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3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40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D3E1F-ACCD-4396-97E7-49AA42A70ED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0D933-6049-4FC8-A7AC-28D21BDD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908BB-39D8-43F4-A235-5DEF6C8BED6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442D3-8431-4ACD-8791-AD05B92D6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A25C-F1A4-4274-BD8D-BBBC7E976BF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DA051-B0A2-4ED6-91A2-460A24D640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GSICS_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52400"/>
            <a:ext cx="2435902" cy="990600"/>
          </a:xfrm>
          <a:prstGeom prst="rect">
            <a:avLst/>
          </a:prstGeom>
        </p:spPr>
      </p:pic>
      <p:pic>
        <p:nvPicPr>
          <p:cNvPr id="10" name="Picture 9" descr="noaalogo1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96250" y="152400"/>
            <a:ext cx="1047750" cy="1038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NOAA’s Progress toward DCC Demo Product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5486400"/>
            <a:ext cx="3580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GSICS Annual Meeting in Tsukuba, Japan, 2016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609600" y="1371600"/>
            <a:ext cx="12954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GOES Imager 4KM data</a:t>
            </a:r>
            <a:endParaRPr lang="en-US" sz="16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2286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533400" y="2819400"/>
            <a:ext cx="1447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Subset GOES data</a:t>
            </a:r>
            <a:endParaRPr lang="en-US" sz="16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95400" y="3657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13"/>
          <p:cNvSpPr/>
          <p:nvPr/>
        </p:nvSpPr>
        <p:spPr>
          <a:xfrm>
            <a:off x="533400" y="4114800"/>
            <a:ext cx="1447800" cy="762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Potential DCC identification</a:t>
            </a:r>
            <a:endParaRPr lang="en-US" sz="16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2057400" y="2133600"/>
            <a:ext cx="4765932" cy="738664"/>
            <a:chOff x="2895600" y="1828800"/>
            <a:chExt cx="4765932" cy="738664"/>
          </a:xfrm>
        </p:grpSpPr>
        <p:sp>
          <p:nvSpPr>
            <p:cNvPr id="13" name="TextBox 12"/>
            <p:cNvSpPr txBox="1"/>
            <p:nvPr/>
          </p:nvSpPr>
          <p:spPr>
            <a:xfrm>
              <a:off x="3124200" y="1828800"/>
              <a:ext cx="453733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400" b="1" dirty="0" smtClean="0"/>
                <a:t>Lat = [-25., 25.]</a:t>
              </a:r>
            </a:p>
            <a:p>
              <a:pPr marL="342900" indent="-342900">
                <a:buAutoNum type="arabicPeriod"/>
              </a:pPr>
              <a:r>
                <a:rPr lang="en-US" sz="1400" b="1" dirty="0" smtClean="0"/>
                <a:t>Lon = [</a:t>
              </a:r>
              <a:r>
                <a:rPr lang="en-US" sz="1400" b="1" dirty="0" err="1" smtClean="0"/>
                <a:t>nadir_lon</a:t>
              </a:r>
              <a:r>
                <a:rPr lang="en-US" sz="1400" b="1" dirty="0" smtClean="0"/>
                <a:t> – 30, </a:t>
              </a:r>
              <a:r>
                <a:rPr lang="en-US" sz="1400" b="1" dirty="0" err="1" smtClean="0"/>
                <a:t>nadir_lon</a:t>
              </a:r>
              <a:r>
                <a:rPr lang="en-US" sz="1400" b="1" dirty="0" smtClean="0"/>
                <a:t> + 30.]</a:t>
              </a:r>
            </a:p>
            <a:p>
              <a:pPr marL="342900" indent="-342900">
                <a:buAutoNum type="arabicPeriod"/>
              </a:pPr>
              <a:r>
                <a:rPr lang="en-US" sz="1400" b="1" dirty="0" smtClean="0"/>
                <a:t>Time duration = [1:30pm LST – 2.0, 1:30pm LST + 2.0] </a:t>
              </a:r>
              <a:endParaRPr lang="en-US" sz="1400" b="1" dirty="0"/>
            </a:p>
          </p:txBody>
        </p:sp>
        <p:sp>
          <p:nvSpPr>
            <p:cNvPr id="17" name="Left Brace 16"/>
            <p:cNvSpPr/>
            <p:nvPr/>
          </p:nvSpPr>
          <p:spPr>
            <a:xfrm>
              <a:off x="2895600" y="1981200"/>
              <a:ext cx="152400" cy="4572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362200" y="3048000"/>
            <a:ext cx="2367261" cy="1169551"/>
            <a:chOff x="2895600" y="3581400"/>
            <a:chExt cx="2367261" cy="1169551"/>
          </a:xfrm>
        </p:grpSpPr>
        <p:sp>
          <p:nvSpPr>
            <p:cNvPr id="8" name="TextBox 7"/>
            <p:cNvSpPr txBox="1"/>
            <p:nvPr/>
          </p:nvSpPr>
          <p:spPr>
            <a:xfrm>
              <a:off x="3505200" y="3581400"/>
              <a:ext cx="1757661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SZN &lt; 50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VZN &lt; 50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Tb4 &lt; 215K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STDV(Tb4) &lt; 10K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STDV(</a:t>
              </a:r>
              <a:r>
                <a:rPr lang="en-US" sz="1400" b="1" dirty="0" err="1" smtClean="0"/>
                <a:t>Refl</a:t>
              </a:r>
              <a:r>
                <a:rPr lang="en-US" sz="1400" b="1" dirty="0" smtClean="0"/>
                <a:t>) &lt; 5%</a:t>
              </a:r>
              <a:endParaRPr lang="en-US" sz="1400" b="1" dirty="0"/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2895600" y="3962400"/>
              <a:ext cx="381000" cy="7620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lowchart: Decision 21"/>
          <p:cNvSpPr/>
          <p:nvPr/>
        </p:nvSpPr>
        <p:spPr>
          <a:xfrm>
            <a:off x="533400" y="5562600"/>
            <a:ext cx="2057400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524000" y="487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447800" y="2438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371600" y="3810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200400" y="4572000"/>
            <a:ext cx="548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400" dirty="0" smtClean="0"/>
              <a:t>Time </a:t>
            </a:r>
            <a:r>
              <a:rPr lang="en-US" sz="1400" dirty="0" err="1" smtClean="0"/>
              <a:t>titude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Longitude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Solar zenith angle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Solar azimuth angle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Satellite viewing zenith angle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Satellite viewing azimuth angle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Raw count for the solar reflected channel(s)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Radiance for the IR channels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Standard deviation of the reflectance (3x3 pixels window)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Standard deviation of the Tb (3x3 pixels window)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676400" y="5105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8200" y="4267200"/>
            <a:ext cx="4232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Archived variables in the intermediate products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12954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Implemented since Dec. 2012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Paused since July 2015 due to the server breakdown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Plan to revive them with the help of NOAA GDWG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2200" y="381000"/>
            <a:ext cx="6174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Procedures to Select Potential DCC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1676400" y="3352800"/>
            <a:ext cx="12954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Potential DCC  Data</a:t>
            </a:r>
            <a:endParaRPr lang="en-US" sz="16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38862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9"/>
          <p:cNvGrpSpPr/>
          <p:nvPr/>
        </p:nvGrpSpPr>
        <p:grpSpPr>
          <a:xfrm>
            <a:off x="3849544" y="3899118"/>
            <a:ext cx="4380056" cy="1815882"/>
            <a:chOff x="3163744" y="3200400"/>
            <a:chExt cx="4380056" cy="1815882"/>
          </a:xfrm>
        </p:grpSpPr>
        <p:sp>
          <p:nvSpPr>
            <p:cNvPr id="8" name="TextBox 7"/>
            <p:cNvSpPr txBox="1"/>
            <p:nvPr/>
          </p:nvSpPr>
          <p:spPr>
            <a:xfrm>
              <a:off x="3773344" y="3200400"/>
              <a:ext cx="3770456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400" b="1" dirty="0" smtClean="0"/>
                <a:t>Lat = [-20., 20.]</a:t>
              </a:r>
            </a:p>
            <a:p>
              <a:pPr marL="342900" indent="-342900">
                <a:buAutoNum type="arabicPeriod"/>
              </a:pPr>
              <a:r>
                <a:rPr lang="en-US" sz="1400" b="1" dirty="0" smtClean="0"/>
                <a:t>Lon = [</a:t>
              </a:r>
              <a:r>
                <a:rPr lang="en-US" sz="1400" b="1" dirty="0" err="1" smtClean="0"/>
                <a:t>nadir_lon</a:t>
              </a:r>
              <a:r>
                <a:rPr lang="en-US" sz="1400" b="1" dirty="0" smtClean="0"/>
                <a:t> – 20, </a:t>
              </a:r>
              <a:r>
                <a:rPr lang="en-US" sz="1400" b="1" dirty="0" err="1" smtClean="0"/>
                <a:t>nadir_lon</a:t>
              </a:r>
              <a:r>
                <a:rPr lang="en-US" sz="1400" b="1" dirty="0" smtClean="0"/>
                <a:t> + 20.]</a:t>
              </a:r>
            </a:p>
            <a:p>
              <a:pPr marL="342900" indent="-342900">
                <a:buAutoNum type="arabicPeriod"/>
              </a:pPr>
              <a:r>
                <a:rPr lang="en-US" sz="1400" b="1" dirty="0" smtClean="0"/>
                <a:t>Time duration = [12:00pm LST, 3:00pm LST ]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SZN &lt; 40</a:t>
              </a:r>
              <a:r>
                <a:rPr lang="en-US" sz="1400" b="1" baseline="30000" dirty="0" smtClean="0"/>
                <a:t>o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VZN &lt; 40</a:t>
              </a:r>
              <a:r>
                <a:rPr lang="en-US" sz="1400" b="1" baseline="30000" dirty="0" smtClean="0"/>
                <a:t>o</a:t>
              </a:r>
              <a:endParaRPr lang="en-US" sz="1400" b="1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Tb4 &lt; 205K, after GSICS correction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STDV(Tb Ch10.7um) &lt; 1K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 smtClean="0"/>
                <a:t>STDV(</a:t>
              </a:r>
              <a:r>
                <a:rPr lang="en-US" sz="1400" b="1" dirty="0" err="1" smtClean="0"/>
                <a:t>Refl</a:t>
              </a:r>
              <a:r>
                <a:rPr lang="en-US" sz="1400" b="1" dirty="0" smtClean="0"/>
                <a:t>, Ch0.65um) &lt; 3%</a:t>
              </a:r>
              <a:endParaRPr lang="en-US" sz="1400" b="1" dirty="0"/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3163744" y="3352800"/>
              <a:ext cx="533400" cy="1600200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>
            <a:off x="2438400" y="4876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71600" y="25146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Archived intermediate products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381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DCC Thresholds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0400" y="12954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DCC pixel selection following the criteria by </a:t>
            </a:r>
            <a:r>
              <a:rPr lang="en-US" dirty="0" err="1" smtClean="0">
                <a:solidFill>
                  <a:srgbClr val="FF0000"/>
                </a:solidFill>
              </a:rPr>
              <a:t>Doelling</a:t>
            </a:r>
            <a:r>
              <a:rPr lang="en-US" dirty="0" smtClean="0">
                <a:solidFill>
                  <a:srgbClr val="FF0000"/>
                </a:solidFill>
              </a:rPr>
              <a:t> et al. (2011), the outline ATBD for the NASA DCC method: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https://gsics.nesdis.noaa.gov/pub/Development/AtbdCentral/GSICS_ATBD_DCC_NASA_2011_09.pdf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0" y="5410200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429000" y="457200"/>
            <a:ext cx="2184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Analysis</a:t>
            </a:r>
            <a:endParaRPr lang="en-US" sz="2800" b="1" dirty="0"/>
          </a:p>
        </p:txBody>
      </p:sp>
      <p:sp>
        <p:nvSpPr>
          <p:cNvPr id="26" name="Flowchart: Magnetic Disk 25"/>
          <p:cNvSpPr/>
          <p:nvPr/>
        </p:nvSpPr>
        <p:spPr>
          <a:xfrm>
            <a:off x="4876800" y="1371600"/>
            <a:ext cx="1828800" cy="457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Monthly DCC pixel</a:t>
            </a:r>
            <a:endParaRPr lang="en-US" sz="1600" b="1" dirty="0"/>
          </a:p>
        </p:txBody>
      </p:sp>
      <p:sp>
        <p:nvSpPr>
          <p:cNvPr id="27" name="Flowchart: Magnetic Disk 26"/>
          <p:cNvSpPr/>
          <p:nvPr/>
        </p:nvSpPr>
        <p:spPr>
          <a:xfrm>
            <a:off x="1371600" y="5715000"/>
            <a:ext cx="2133600" cy="4572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Reference Reflectance</a:t>
            </a:r>
            <a:endParaRPr lang="en-US" sz="1600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9436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019800" y="2514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019800" y="3352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85800" y="2057400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Hu’s</a:t>
            </a:r>
            <a:r>
              <a:rPr lang="en-US" b="1" dirty="0" smtClean="0"/>
              <a:t> BRDF model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5029200" y="2133600"/>
            <a:ext cx="1981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 Correction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419600" y="3733800"/>
            <a:ext cx="3276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Representative DCC Reflectance 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581400" y="2286000"/>
            <a:ext cx="1295400" cy="0"/>
          </a:xfrm>
          <a:prstGeom prst="straightConnector1">
            <a:avLst/>
          </a:prstGeom>
          <a:ln w="190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Decision 21"/>
          <p:cNvSpPr/>
          <p:nvPr/>
        </p:nvSpPr>
        <p:spPr>
          <a:xfrm>
            <a:off x="4876800" y="2819400"/>
            <a:ext cx="2286000" cy="457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DCC# &gt; 2000?</a:t>
            </a:r>
          </a:p>
          <a:p>
            <a:pPr algn="ctr"/>
            <a:endParaRPr lang="en-US" sz="1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239000" y="3124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001000" y="15240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6858000" y="1524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315200" y="2743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3124200"/>
            <a:ext cx="131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Month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486400" y="3276600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419600" y="4419600"/>
            <a:ext cx="3429000" cy="3810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Spectral Conversion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09600" y="3733800"/>
            <a:ext cx="2971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Mean/Median/Mode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4419600"/>
            <a:ext cx="2971800" cy="3810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SCIAMACHY-based SBAF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657600" y="4572000"/>
            <a:ext cx="762000" cy="0"/>
          </a:xfrm>
          <a:prstGeom prst="straightConnector1">
            <a:avLst/>
          </a:prstGeom>
          <a:ln w="190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419600" y="5105400"/>
            <a:ext cx="3429000" cy="304800"/>
          </a:xfrm>
          <a:prstGeom prst="rect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De-</a:t>
            </a:r>
            <a:r>
              <a:rPr lang="en-US" dirty="0" err="1" smtClean="0"/>
              <a:t>seasonalization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419600" y="5715000"/>
            <a:ext cx="3429000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Trending</a:t>
            </a:r>
            <a:endParaRPr lang="en-US" dirty="0"/>
          </a:p>
        </p:txBody>
      </p:sp>
      <p:sp>
        <p:nvSpPr>
          <p:cNvPr id="64" name="Flowchart: Magnetic Disk 63"/>
          <p:cNvSpPr/>
          <p:nvPr/>
        </p:nvSpPr>
        <p:spPr>
          <a:xfrm>
            <a:off x="3276600" y="6324600"/>
            <a:ext cx="2133600" cy="457200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Gain</a:t>
            </a:r>
            <a:endParaRPr lang="en-US" sz="1600" b="1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3657600" y="3962400"/>
            <a:ext cx="685800" cy="0"/>
          </a:xfrm>
          <a:prstGeom prst="straightConnector1">
            <a:avLst/>
          </a:prstGeom>
          <a:ln w="190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096000" y="4114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9" idx="2"/>
            <a:endCxn id="63" idx="0"/>
          </p:cNvCxnSpPr>
          <p:nvPr/>
        </p:nvCxnSpPr>
        <p:spPr>
          <a:xfrm>
            <a:off x="6134100" y="4800600"/>
            <a:ext cx="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724400" y="6019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429000" y="6172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9600" y="6172200"/>
            <a:ext cx="175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available yet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Issue to be solved before submitting the demo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r>
              <a:rPr lang="en-US" dirty="0" smtClean="0"/>
              <a:t>Sever is down since July 2015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to </a:t>
            </a:r>
            <a:r>
              <a:rPr lang="en-US" dirty="0" smtClean="0"/>
              <a:t>work with NOAA GDWG to revive the GOES-13/15 Imager DCC pixel selections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318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NOAA’s Progress toward DCC Demo Product</vt:lpstr>
      <vt:lpstr>Slide 2</vt:lpstr>
      <vt:lpstr>Slide 3</vt:lpstr>
      <vt:lpstr>Slide 4</vt:lpstr>
      <vt:lpstr>Issue to be solved before submitting the demo product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analysis</dc:title>
  <dc:creator>fyu</dc:creator>
  <cp:lastModifiedBy>fangfang.yu</cp:lastModifiedBy>
  <cp:revision>191</cp:revision>
  <dcterms:created xsi:type="dcterms:W3CDTF">2012-02-24T18:29:53Z</dcterms:created>
  <dcterms:modified xsi:type="dcterms:W3CDTF">2016-03-03T06:13:28Z</dcterms:modified>
</cp:coreProperties>
</file>