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9" r:id="rId8"/>
    <p:sldId id="270" r:id="rId9"/>
    <p:sldId id="271" r:id="rId10"/>
    <p:sldId id="272" r:id="rId11"/>
    <p:sldId id="273" r:id="rId12"/>
    <p:sldId id="257" r:id="rId13"/>
    <p:sldId id="258" r:id="rId14"/>
    <p:sldId id="259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322" autoAdjust="0"/>
  </p:normalViewPr>
  <p:slideViewPr>
    <p:cSldViewPr snapToGrid="0" snapToObjects="1">
      <p:cViewPr varScale="1">
        <p:scale>
          <a:sx n="89" d="100"/>
          <a:sy n="89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DB8F1-D7DC-0E40-9EE6-0DC2A123F35B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D1930-813A-3D47-8FAF-3F70BEE6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5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3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2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0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22AB-5296-6E40-AB29-9FA7C6A592EB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847FF-965B-A94D-916E-4B8FFD0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Verifying the DCC methodology calibration transfer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2016 </a:t>
            </a:r>
            <a:r>
              <a:rPr lang="en-US" b="1" dirty="0"/>
              <a:t>GSICS Joint Meeting on Research and Data Working </a:t>
            </a:r>
            <a:r>
              <a:rPr lang="en-US" b="1" dirty="0" smtClean="0"/>
              <a:t>Groups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Tsukuba, </a:t>
            </a:r>
            <a:r>
              <a:rPr lang="en-US" b="1" dirty="0" smtClean="0"/>
              <a:t>Japan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smtClean="0"/>
              <a:t>29 February to 4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0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238"/>
          </a:xfrm>
        </p:spPr>
        <p:txBody>
          <a:bodyPr/>
          <a:lstStyle/>
          <a:p>
            <a:r>
              <a:rPr lang="en-US" dirty="0" smtClean="0"/>
              <a:t>Relative trending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4635" y="2095456"/>
            <a:ext cx="8229600" cy="9229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mode of the monthly PDF is tracked over time to obtain the temporal stability of the GEO visible sensor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90086"/>
            <a:ext cx="3127964" cy="407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86" y="2801063"/>
            <a:ext cx="3033055" cy="4046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052" y="2790873"/>
            <a:ext cx="3092642" cy="40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calibration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29" y="2618116"/>
            <a:ext cx="4807142" cy="37975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average mode for all 10-years of the Aqua-MODIS (reference sensor) monthly PDFs over the GEO domain is assumed to be the true viewing radiance, and is used to calibrate the GEO counts</a:t>
            </a:r>
          </a:p>
          <a:p>
            <a:r>
              <a:rPr lang="en-US" dirty="0" smtClean="0"/>
              <a:t>Spectral corrections between the MODIS and GEO visible channels are made using SCIAMACHY </a:t>
            </a:r>
            <a:r>
              <a:rPr lang="en-US" dirty="0" err="1" smtClean="0"/>
              <a:t>hyperspectral</a:t>
            </a:r>
            <a:r>
              <a:rPr lang="en-US" dirty="0" smtClean="0"/>
              <a:t> </a:t>
            </a:r>
            <a:r>
              <a:rPr lang="en-US" dirty="0"/>
              <a:t>data [</a:t>
            </a:r>
            <a:r>
              <a:rPr lang="en-US" i="1" dirty="0"/>
              <a:t>Doelling et al, </a:t>
            </a:r>
            <a:r>
              <a:rPr lang="en-US" i="1" dirty="0" smtClean="0"/>
              <a:t>2012</a:t>
            </a:r>
            <a:r>
              <a:rPr lang="en-US" dirty="0" smtClean="0"/>
              <a:t>]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787" y="2340891"/>
            <a:ext cx="3584782" cy="4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DCC calibration targets to transfer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mainly focused on the DCC methodology to determine the satellite calibration drift</a:t>
            </a:r>
          </a:p>
          <a:p>
            <a:r>
              <a:rPr lang="en-US" dirty="0" smtClean="0"/>
              <a:t>The DCC methodology assumes that the reference and monitored sensor DCC mode radiance is equal if the observations were taken during the same temporal window and spatial domain</a:t>
            </a:r>
          </a:p>
          <a:p>
            <a:pPr lvl="1"/>
            <a:r>
              <a:rPr lang="en-US" dirty="0" smtClean="0"/>
              <a:t>Does not need to be coincident or ray-matched</a:t>
            </a:r>
          </a:p>
          <a:p>
            <a:pPr lvl="1"/>
            <a:r>
              <a:rPr lang="en-US" dirty="0" smtClean="0"/>
              <a:t>Must validate this assumption</a:t>
            </a:r>
          </a:p>
        </p:txBody>
      </p:sp>
    </p:spTree>
    <p:extLst>
      <p:ext uri="{BB962C8B-B14F-4D97-AF65-F5344CB8AC3E}">
        <p14:creationId xmlns:p14="http://schemas.microsoft.com/office/powerpoint/2010/main" val="355181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Validate the DCC methodology gain with DCC ray-match calibration techniques using the same reference instrument</a:t>
            </a:r>
          </a:p>
          <a:p>
            <a:r>
              <a:rPr lang="en-US" dirty="0" smtClean="0"/>
              <a:t>DCC ray-matching either with 10-km or 30-km cores</a:t>
            </a:r>
          </a:p>
          <a:p>
            <a:r>
              <a:rPr lang="en-US" dirty="0" smtClean="0"/>
              <a:t>Compare the calibration gains between these methods and the DCC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8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Met-9 within 0.25%</a:t>
            </a:r>
            <a:endParaRPr lang="en-US" dirty="0"/>
          </a:p>
        </p:txBody>
      </p:sp>
      <p:pic>
        <p:nvPicPr>
          <p:cNvPr id="5" name="Picture 4" descr="Screen Shot 2016-02-29 at 9.4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8" y="1496797"/>
            <a:ext cx="8828458" cy="49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0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2-29 at 9.4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6" y="1649216"/>
            <a:ext cx="8262780" cy="4638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MTSAT-2 within 0.29%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1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GOES-15 within 0.21%</a:t>
            </a:r>
            <a:endParaRPr lang="en-US" dirty="0"/>
          </a:p>
        </p:txBody>
      </p:sp>
      <p:pic>
        <p:nvPicPr>
          <p:cNvPr id="8" name="Picture 7" descr="Screen Shot 2016-02-29 at 9.4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9" y="1654121"/>
            <a:ext cx="7835504" cy="43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1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7758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GEO DCC calibration methodology</a:t>
            </a:r>
          </a:p>
          <a:p>
            <a:pPr lvl="1"/>
            <a:r>
              <a:rPr lang="en-US" dirty="0" smtClean="0"/>
              <a:t>DCC pixel identification</a:t>
            </a:r>
          </a:p>
          <a:p>
            <a:pPr lvl="1"/>
            <a:r>
              <a:rPr lang="en-US" dirty="0" smtClean="0"/>
              <a:t>Angular transformation (Hu model)</a:t>
            </a:r>
          </a:p>
          <a:p>
            <a:pPr lvl="1"/>
            <a:r>
              <a:rPr lang="en-US" dirty="0" smtClean="0"/>
              <a:t>Monthly PDF transformation</a:t>
            </a:r>
          </a:p>
          <a:p>
            <a:pPr lvl="1"/>
            <a:r>
              <a:rPr lang="en-US" dirty="0" smtClean="0"/>
              <a:t>Long-term radiometric trending</a:t>
            </a:r>
          </a:p>
          <a:p>
            <a:r>
              <a:rPr lang="en-US" dirty="0" smtClean="0"/>
              <a:t>Monthly DCC file description</a:t>
            </a:r>
          </a:p>
          <a:p>
            <a:r>
              <a:rPr lang="en-US" dirty="0" smtClean="0"/>
              <a:t>Monthly PDF and temporal trending results</a:t>
            </a:r>
          </a:p>
          <a:p>
            <a:r>
              <a:rPr lang="en-US" dirty="0" smtClean="0"/>
              <a:t>Absolute calibration using DCC referenced to Aqua-MODIS</a:t>
            </a:r>
          </a:p>
          <a:p>
            <a:r>
              <a:rPr lang="en-US" dirty="0" smtClean="0"/>
              <a:t>Data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4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168"/>
            <a:ext cx="8229600" cy="579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 DCC domain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185"/>
            <a:ext cx="9144000" cy="417111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41444"/>
              </p:ext>
            </p:extLst>
          </p:nvPr>
        </p:nvGraphicFramePr>
        <p:xfrm>
          <a:off x="260693" y="5969348"/>
          <a:ext cx="8624456" cy="7416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964872"/>
                <a:gridCol w="1191242"/>
                <a:gridCol w="1078057"/>
                <a:gridCol w="1078057"/>
                <a:gridCol w="1078057"/>
                <a:gridCol w="1078057"/>
                <a:gridCol w="952947"/>
                <a:gridCol w="1203167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GOES-13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MET-9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MET-7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MTSAT-2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Orbit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135°W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75°W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57°E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105°E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128°E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145°E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6514" y="896549"/>
            <a:ext cx="858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fixed DCC domain confined to ±15° latitude and ±20°E-W longitude, and centered at the GEO sub-satellite point is defined for each GEOSat.</a:t>
            </a:r>
          </a:p>
        </p:txBody>
      </p:sp>
    </p:spTree>
    <p:extLst>
      <p:ext uri="{BB962C8B-B14F-4D97-AF65-F5344CB8AC3E}">
        <p14:creationId xmlns:p14="http://schemas.microsoft.com/office/powerpoint/2010/main" val="367908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DCC pixel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168"/>
            <a:ext cx="8229600" cy="8033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DCC pixels are identified within the DCC domain using the following criteria [</a:t>
            </a:r>
            <a:r>
              <a:rPr lang="en-US" i="1" dirty="0" smtClean="0"/>
              <a:t>Doelling et al, 2013</a:t>
            </a:r>
            <a:r>
              <a:rPr lang="en-US" dirty="0" smtClean="0"/>
              <a:t>]: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5405"/>
              </p:ext>
            </p:extLst>
          </p:nvPr>
        </p:nvGraphicFramePr>
        <p:xfrm>
          <a:off x="717420" y="3349417"/>
          <a:ext cx="791609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804"/>
                <a:gridCol w="3608290"/>
              </a:tblGrid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GEO 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DCC threshold</a:t>
                      </a:r>
                      <a:endParaRPr lang="en-US" dirty="0"/>
                    </a:p>
                  </a:txBody>
                  <a:tcPr/>
                </a:tc>
              </a:tr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Window brightness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BT11μm &lt; 205°K</a:t>
                      </a:r>
                      <a:endParaRPr lang="en-US" dirty="0"/>
                    </a:p>
                  </a:txBody>
                  <a:tcPr/>
                </a:tc>
              </a:tr>
              <a:tr h="581828">
                <a:tc>
                  <a:txBody>
                    <a:bodyPr/>
                    <a:lstStyle/>
                    <a:p>
                      <a:r>
                        <a:rPr lang="en-US" dirty="0" smtClean="0"/>
                        <a:t>Brightness temperature homogeneity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deviation of</a:t>
                      </a:r>
                      <a:r>
                        <a:rPr lang="en-US" baseline="0" dirty="0" smtClean="0"/>
                        <a:t> 3x3 pixels </a:t>
                      </a:r>
                      <a:r>
                        <a:rPr lang="en-US" dirty="0" smtClean="0"/>
                        <a:t>BT11μm &lt;</a:t>
                      </a:r>
                      <a:r>
                        <a:rPr lang="en-US" baseline="0" dirty="0" smtClean="0"/>
                        <a:t> 1°K</a:t>
                      </a:r>
                      <a:endParaRPr lang="en-US" dirty="0"/>
                    </a:p>
                  </a:txBody>
                  <a:tcPr/>
                </a:tc>
              </a:tr>
              <a:tr h="581828">
                <a:tc>
                  <a:txBody>
                    <a:bodyPr/>
                    <a:lstStyle/>
                    <a:p>
                      <a:r>
                        <a:rPr lang="en-US" dirty="0" smtClean="0"/>
                        <a:t>Visible radiance homogeneity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deviation of 3x3 pixels visible radiance &lt; 3%</a:t>
                      </a:r>
                      <a:endParaRPr lang="en-US" dirty="0"/>
                    </a:p>
                  </a:txBody>
                  <a:tcPr/>
                </a:tc>
              </a:tr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Solar zenith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SZA &lt; 40°</a:t>
                      </a:r>
                      <a:endParaRPr lang="en-US" dirty="0"/>
                    </a:p>
                  </a:txBody>
                  <a:tcPr/>
                </a:tc>
              </a:tr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View zenith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VZA &lt; 40°</a:t>
                      </a:r>
                      <a:endParaRPr lang="en-US" dirty="0"/>
                    </a:p>
                  </a:txBody>
                  <a:tcPr/>
                </a:tc>
              </a:tr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Local time range</a:t>
                      </a:r>
                      <a:r>
                        <a:rPr lang="en-US" baseline="0" dirty="0" smtClean="0"/>
                        <a:t> at GEOSat longitude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 PM &lt; image time &lt; 3:00 PM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24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9820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DCC response is dependent upon viewing and solar geometry</a:t>
            </a:r>
          </a:p>
          <a:p>
            <a:r>
              <a:rPr lang="en-US" dirty="0" smtClean="0"/>
              <a:t>GEO DCC counts are normalized using Hu model [</a:t>
            </a:r>
            <a:r>
              <a:rPr lang="en-US" i="1" dirty="0" smtClean="0"/>
              <a:t>Hu </a:t>
            </a:r>
            <a:r>
              <a:rPr lang="en-US" i="1" dirty="0"/>
              <a:t>e</a:t>
            </a:r>
            <a:r>
              <a:rPr lang="en-US" i="1" dirty="0" smtClean="0"/>
              <a:t>t al 2004</a:t>
            </a:r>
            <a:r>
              <a:rPr lang="en-US" dirty="0" smtClean="0"/>
              <a:t>]</a:t>
            </a:r>
          </a:p>
          <a:p>
            <a:r>
              <a:rPr lang="en-US" dirty="0" smtClean="0"/>
              <a:t>Before applying the Hu model,</a:t>
            </a:r>
          </a:p>
          <a:p>
            <a:pPr lvl="1"/>
            <a:r>
              <a:rPr lang="en-US" dirty="0" smtClean="0"/>
              <a:t>Subtract the space</a:t>
            </a:r>
            <a:r>
              <a:rPr lang="en-US" dirty="0"/>
              <a:t>-count </a:t>
            </a:r>
            <a:r>
              <a:rPr lang="en-US" dirty="0" smtClean="0"/>
              <a:t>from </a:t>
            </a:r>
            <a:r>
              <a:rPr lang="en-US" dirty="0"/>
              <a:t>each DCC pixel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Apply Earth-Sun distance and COS(SZA) factors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404040"/>
                </a:solidFill>
              </a:rPr>
              <a:t>Corrected count = Measured Count/(d</a:t>
            </a:r>
            <a:r>
              <a:rPr lang="en-US" b="1" baseline="30000" dirty="0" smtClean="0">
                <a:solidFill>
                  <a:srgbClr val="404040"/>
                </a:solidFill>
              </a:rPr>
              <a:t>2</a:t>
            </a:r>
            <a:r>
              <a:rPr lang="en-US" b="1" dirty="0" smtClean="0">
                <a:solidFill>
                  <a:srgbClr val="404040"/>
                </a:solidFill>
              </a:rPr>
              <a:t>*COS(SZA))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404040"/>
                </a:solidFill>
              </a:rPr>
              <a:t>Normalized count = Hu(SZA, VZA, RAZ, Corrected count)</a:t>
            </a:r>
          </a:p>
          <a:p>
            <a:pPr marL="457200" lvl="1" indent="0">
              <a:buNone/>
            </a:pPr>
            <a:endParaRPr lang="en-US" b="1" dirty="0">
              <a:solidFill>
                <a:srgbClr val="404040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Note: </a:t>
            </a:r>
            <a:r>
              <a:rPr lang="en-US" dirty="0" smtClean="0">
                <a:solidFill>
                  <a:srgbClr val="FF0000"/>
                </a:solidFill>
              </a:rPr>
              <a:t>A Hu-model subroutine package (written in Fortran) will be provided with the dataset.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Monthly DCC binary files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265982"/>
              </p:ext>
            </p:extLst>
          </p:nvPr>
        </p:nvGraphicFramePr>
        <p:xfrm>
          <a:off x="184729" y="1303172"/>
          <a:ext cx="2228272" cy="533738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228272"/>
              </a:tblGrid>
              <a:tr h="739836"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 of parameters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Sigma VIS (0.65 um)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Sigma IR BT (11 um)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SZA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VZA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RAZ</a:t>
                      </a:r>
                      <a:endParaRPr lang="en-US" dirty="0"/>
                    </a:p>
                  </a:txBody>
                  <a:tcPr/>
                </a:tc>
              </a:tr>
              <a:tr h="739836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 data (Count or BT)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Latitude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Longitude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GMT time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Day of Year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909145" y="2637522"/>
            <a:ext cx="5991973" cy="409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All DCC pixels within a month are compiled into a binary file (big-endian format). </a:t>
            </a:r>
          </a:p>
          <a:p>
            <a:r>
              <a:rPr lang="en-US" sz="2400" dirty="0"/>
              <a:t>Examples: MET9_cold_2012_07, </a:t>
            </a:r>
            <a:r>
              <a:rPr lang="en-US" sz="2400" dirty="0" smtClean="0"/>
              <a:t>COMS_cold_2012_07, etc.</a:t>
            </a:r>
            <a:endParaRPr lang="en-US" sz="2400" dirty="0"/>
          </a:p>
          <a:p>
            <a:r>
              <a:rPr lang="en-US" sz="2400" dirty="0" smtClean="0"/>
              <a:t>Number of parameters included into the binary files are GEO specific</a:t>
            </a:r>
          </a:p>
          <a:p>
            <a:r>
              <a:rPr lang="en-US" sz="2400" dirty="0" smtClean="0"/>
              <a:t>Each parameter is written as a 4-byte floating-point number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20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9"/>
            <a:ext cx="8229600" cy="1143000"/>
          </a:xfrm>
        </p:spPr>
        <p:txBody>
          <a:bodyPr/>
          <a:lstStyle/>
          <a:p>
            <a:r>
              <a:rPr lang="en-US" dirty="0" smtClean="0"/>
              <a:t>Monthly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6" y="2468791"/>
            <a:ext cx="5579481" cy="43892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probability distribution function (PDF) of all DCC pixels within a month is generated </a:t>
            </a:r>
            <a:r>
              <a:rPr lang="en-US" dirty="0"/>
              <a:t>after </a:t>
            </a:r>
            <a:r>
              <a:rPr lang="en-US" dirty="0" smtClean="0"/>
              <a:t>the angular </a:t>
            </a:r>
            <a:r>
              <a:rPr lang="en-US" dirty="0"/>
              <a:t>corrections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Mode of the monthly PDF shifts towards left as the sensor response degrades over time</a:t>
            </a:r>
          </a:p>
          <a:p>
            <a:r>
              <a:rPr lang="en-US" dirty="0" smtClean="0"/>
              <a:t>Count PDF bin resolutions used are given in the table below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44965"/>
              </p:ext>
            </p:extLst>
          </p:nvPr>
        </p:nvGraphicFramePr>
        <p:xfrm>
          <a:off x="6046247" y="2849993"/>
          <a:ext cx="300962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34"/>
                <a:gridCol w="1424789"/>
              </a:tblGrid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 Satellite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PDF count increment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GOES-13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MET-9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MET-7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1500*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MTSAT-2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1025" y="600300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Squared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55"/>
          </a:xfrm>
        </p:spPr>
        <p:txBody>
          <a:bodyPr/>
          <a:lstStyle/>
          <a:p>
            <a:r>
              <a:rPr lang="en-US" dirty="0" smtClean="0"/>
              <a:t>Monthly PDF examples (July 2012)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3102"/>
            <a:ext cx="2990406" cy="3149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26" y="2706965"/>
            <a:ext cx="3057014" cy="322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440" y="2674397"/>
            <a:ext cx="3075256" cy="33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1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68" y="43425"/>
            <a:ext cx="2979668" cy="326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92" y="3404919"/>
            <a:ext cx="3139064" cy="3314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19" y="43425"/>
            <a:ext cx="3012456" cy="3261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19" y="3400257"/>
            <a:ext cx="3061601" cy="32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7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727</Words>
  <Application>Microsoft Macintosh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Verifying the DCC methodology calibration transfer</vt:lpstr>
      <vt:lpstr>Outline</vt:lpstr>
      <vt:lpstr>GEO DCC domain</vt:lpstr>
      <vt:lpstr>DCC pixel identification</vt:lpstr>
      <vt:lpstr>Angular transformation</vt:lpstr>
      <vt:lpstr>Monthly DCC binary files</vt:lpstr>
      <vt:lpstr>Monthly PDF</vt:lpstr>
      <vt:lpstr>Monthly PDF examples (July 2012)</vt:lpstr>
      <vt:lpstr>PowerPoint Presentation</vt:lpstr>
      <vt:lpstr>Relative trending</vt:lpstr>
      <vt:lpstr>Absolute calibration transformation</vt:lpstr>
      <vt:lpstr>DCC calibration targets to transfer calibration</vt:lpstr>
      <vt:lpstr>Validation procedure</vt:lpstr>
      <vt:lpstr>Met-9 within 0.25%</vt:lpstr>
      <vt:lpstr>MTSAT-2 within 0.29%</vt:lpstr>
      <vt:lpstr>GOES-15 within 0.21%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Doelling, David Robert (LARC-E302)</dc:creator>
  <cp:lastModifiedBy>Doelling, David Robert (LARC-E302)</cp:lastModifiedBy>
  <cp:revision>11</cp:revision>
  <dcterms:created xsi:type="dcterms:W3CDTF">2016-03-01T03:55:38Z</dcterms:created>
  <dcterms:modified xsi:type="dcterms:W3CDTF">2016-03-03T05:42:18Z</dcterms:modified>
</cp:coreProperties>
</file>