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6"/>
  </p:notesMasterIdLst>
  <p:handoutMasterIdLst>
    <p:handoutMasterId r:id="rId7"/>
  </p:handoutMasterIdLst>
  <p:sldIdLst>
    <p:sldId id="589" r:id="rId2"/>
    <p:sldId id="612" r:id="rId3"/>
    <p:sldId id="685" r:id="rId4"/>
    <p:sldId id="666" r:id="rId5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Hewison" initials="RSP/TJH" lastIdx="4" clrIdx="0"/>
  <p:cmAuthor id="1" name="Sebastien Wagner" initials="RSP/SeW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15E45"/>
    <a:srgbClr val="98FD4D"/>
    <a:srgbClr val="99C221"/>
    <a:srgbClr val="CB333B"/>
    <a:srgbClr val="00B5E2"/>
    <a:srgbClr val="00205B"/>
    <a:srgbClr val="FE5000"/>
    <a:srgbClr val="C5B9AC"/>
    <a:srgbClr val="FEDB00"/>
    <a:srgbClr val="968C8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5716" autoAdjust="0"/>
  </p:normalViewPr>
  <p:slideViewPr>
    <p:cSldViewPr snapToGrid="0">
      <p:cViewPr>
        <p:scale>
          <a:sx n="75" d="100"/>
          <a:sy n="75" d="100"/>
        </p:scale>
        <p:origin x="-1854" y="-276"/>
      </p:cViewPr>
      <p:guideLst>
        <p:guide orient="horz" pos="626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4169"/>
        <p:guide pos="4214"/>
        <p:guide pos="196"/>
        <p:guide pos="1552"/>
        <p:guide pos="4879"/>
        <p:guide pos="6113"/>
        <p:guide pos="2799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44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4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 cstate="print">
            <a:lum/>
          </a:blip>
          <a:srcRect/>
          <a:stretch>
            <a:fillRect t="-8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p:oleObj spid="_x0000_s365570" name="Clip" r:id="rId5" imgW="3809524" imgH="2619048" progId="">
                <p:embed/>
              </p:oleObj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p:oleObj spid="_x0000_s365571" name="Clip" r:id="rId6" imgW="2835360" imgH="1920600" progId="">
                <p:embed/>
              </p:oleObj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54066" y="6319135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817935" y="661345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245" descr="30years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30493" y="108058"/>
            <a:ext cx="1045419" cy="13875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3" descr="30yea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59808" y="0"/>
            <a:ext cx="646192" cy="8576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64652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24039" y="6652878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sz="8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8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27062" y="6652878"/>
            <a:ext cx="39658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800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GSICS Research and Data Working Groups Annual Meeting – Tsukuba, March 2016 </a:t>
            </a:r>
          </a:p>
          <a:p>
            <a:pPr eaLnBrk="0" hangingPunct="0">
              <a:defRPr/>
            </a:pP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3718482" y="2852053"/>
            <a:ext cx="5984561" cy="1521776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en-GB" altLang="en-US" sz="2000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S. Wagner</a:t>
            </a:r>
            <a:endParaRPr lang="en-US" altLang="en-US" sz="2000" kern="0" dirty="0" smtClean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1413164" y="1736915"/>
            <a:ext cx="8400458" cy="993585"/>
          </a:xfrm>
          <a:prstGeom prst="rect">
            <a:avLst/>
          </a:prstGeom>
        </p:spPr>
        <p:txBody>
          <a:bodyPr/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Toward</a:t>
            </a:r>
            <a:r>
              <a:rPr lang="en-US" sz="3200" b="0" kern="0" dirty="0" smtClean="0">
                <a:latin typeface="Arial" pitchFamily="34" charset="0"/>
                <a:cs typeface="Arial" pitchFamily="34" charset="0"/>
              </a:rPr>
              <a:t>s a blended GSICS VIS/NIR p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roduct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US" dirty="0" smtClean="0"/>
              <a:t>Product update frequency</a:t>
            </a: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7080" y="1009160"/>
            <a:ext cx="9547761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8288" lvl="1" indent="-26828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Update frequency: the initial idea was to follow the IR approach = One value per day using a sliding </a:t>
            </a: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window</a:t>
            </a:r>
          </a:p>
          <a:p>
            <a:pPr marL="268288" lvl="1" indent="-268288">
              <a:buFont typeface="Arial" pitchFamily="34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68288" lvl="1" indent="-26828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Frequen</a:t>
            </a: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cy depends on the degradation rate </a:t>
            </a: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instrument dependent</a:t>
            </a:r>
            <a:endPara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68288" lvl="1" indent="-268288">
              <a:buFont typeface="Arial" pitchFamily="34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68288" lvl="1" indent="-268288"/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Suppose that the time series has been cleaned (no seasonal cycle for instance)</a:t>
            </a:r>
          </a:p>
          <a:p>
            <a:pPr marL="268288" lvl="1" indent="-268288">
              <a:buFont typeface="Arial" pitchFamily="34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8288" lvl="1" indent="-26828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What if the available data are not clean enough, i.e. the variability of the signal is too large?</a:t>
            </a:r>
          </a:p>
          <a:p>
            <a:pPr marL="268288" lvl="1" indent="-268288">
              <a:buFont typeface="Arial" pitchFamily="34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8288" lvl="1" indent="-26828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Question: too large with respect to what? </a:t>
            </a:r>
            <a:r>
              <a:rPr lang="en-US" sz="20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We need user requirements on the stability of the time series for the GSICS products</a:t>
            </a:r>
            <a:endParaRPr lang="en-US" sz="2000" b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68288" lvl="1" indent="-268288">
              <a:buFont typeface="Arial" pitchFamily="34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68288" lvl="1" indent="-268288"/>
            <a:endPara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3600" y="1498600"/>
            <a:ext cx="23749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extraction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DCC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4700" y="1498600"/>
            <a:ext cx="23749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extraction Lunar Cal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498600"/>
            <a:ext cx="1422400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…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3600" y="901700"/>
            <a:ext cx="7378700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input – Ground segment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600" y="5270500"/>
            <a:ext cx="7378700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reader + blend processor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854200" y="1257300"/>
            <a:ext cx="381000" cy="228600"/>
          </a:xfrm>
          <a:prstGeom prst="down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6858000" y="1257300"/>
            <a:ext cx="381000" cy="228600"/>
          </a:xfrm>
          <a:prstGeom prst="down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1854200" y="2095500"/>
            <a:ext cx="381000" cy="228600"/>
          </a:xfrm>
          <a:prstGeom prst="down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6858000" y="2095500"/>
            <a:ext cx="381000" cy="228600"/>
          </a:xfrm>
          <a:prstGeom prst="down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600" y="3302000"/>
            <a:ext cx="23749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processing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DCC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302000"/>
            <a:ext cx="23749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 processing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Lunar Cal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302000"/>
            <a:ext cx="1422400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…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1854200" y="3060700"/>
            <a:ext cx="381000" cy="228600"/>
          </a:xfrm>
          <a:prstGeom prst="down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6858000" y="3060700"/>
            <a:ext cx="381000" cy="228600"/>
          </a:xfrm>
          <a:prstGeom prst="down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1854200" y="3898900"/>
            <a:ext cx="381000" cy="228600"/>
          </a:xfrm>
          <a:prstGeom prst="down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6858000" y="3898900"/>
            <a:ext cx="381000" cy="228600"/>
          </a:xfrm>
          <a:prstGeom prst="down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1854200" y="5029200"/>
            <a:ext cx="381000" cy="228600"/>
          </a:xfrm>
          <a:prstGeom prst="down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6858000" y="5029200"/>
            <a:ext cx="381000" cy="228600"/>
          </a:xfrm>
          <a:prstGeom prst="down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1" name="Flowchart: Magnetic Disk 30"/>
          <p:cNvSpPr/>
          <p:nvPr/>
        </p:nvSpPr>
        <p:spPr bwMode="auto">
          <a:xfrm>
            <a:off x="3657600" y="5854700"/>
            <a:ext cx="1828800" cy="927100"/>
          </a:xfrm>
          <a:prstGeom prst="flowChartMagneticDisk">
            <a:avLst/>
          </a:prstGeom>
          <a:solidFill>
            <a:srgbClr val="98FD4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GSICS VIS/NIR product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15" name="Flowchart: Magnetic Disk 14"/>
          <p:cNvSpPr/>
          <p:nvPr/>
        </p:nvSpPr>
        <p:spPr bwMode="auto">
          <a:xfrm>
            <a:off x="6565900" y="2336800"/>
            <a:ext cx="990600" cy="711200"/>
          </a:xfrm>
          <a:prstGeom prst="flowChartMagneticDisk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Moon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Flowchart: Magnetic Disk 32"/>
          <p:cNvSpPr/>
          <p:nvPr/>
        </p:nvSpPr>
        <p:spPr bwMode="auto">
          <a:xfrm>
            <a:off x="1536700" y="2336800"/>
            <a:ext cx="990600" cy="711200"/>
          </a:xfrm>
          <a:prstGeom prst="flowChartMagneticDisk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DCC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6" name="Flowchart: Magnetic Disk 35"/>
          <p:cNvSpPr/>
          <p:nvPr/>
        </p:nvSpPr>
        <p:spPr bwMode="auto">
          <a:xfrm>
            <a:off x="1219200" y="4140200"/>
            <a:ext cx="1663700" cy="876300"/>
          </a:xfrm>
          <a:prstGeom prst="flowChartMagneticDisk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GSICS DCC product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4381500" y="5613400"/>
            <a:ext cx="381000" cy="228600"/>
          </a:xfrm>
          <a:prstGeom prst="down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9" name="Flowchart: Magnetic Disk 38"/>
          <p:cNvSpPr/>
          <p:nvPr/>
        </p:nvSpPr>
        <p:spPr bwMode="auto">
          <a:xfrm>
            <a:off x="6223000" y="4140200"/>
            <a:ext cx="1663700" cy="876300"/>
          </a:xfrm>
          <a:prstGeom prst="flowChartMagneticDisk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GSICS Lunar product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5511800" y="6172200"/>
            <a:ext cx="520700" cy="292100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32500" y="6032500"/>
            <a:ext cx="26162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EUMETSAT GSICS data server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dirty="0" smtClean="0"/>
              <a:t>General concept for the GSICS VIS/NIR products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5867400" y="2679700"/>
            <a:ext cx="673100" cy="0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2603500" y="2679700"/>
            <a:ext cx="622300" cy="0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3238500" y="2451100"/>
            <a:ext cx="2731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 coincident times</a:t>
            </a:r>
            <a:endParaRPr lang="en-GB" sz="2000" dirty="0">
              <a:solidFill>
                <a:srgbClr val="FF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175000" y="2870200"/>
            <a:ext cx="2937022" cy="2279710"/>
            <a:chOff x="3175000" y="2870200"/>
            <a:chExt cx="2937022" cy="2279710"/>
          </a:xfrm>
        </p:grpSpPr>
        <p:sp>
          <p:nvSpPr>
            <p:cNvPr id="55" name="TextBox 54"/>
            <p:cNvSpPr txBox="1"/>
            <p:nvPr/>
          </p:nvSpPr>
          <p:spPr>
            <a:xfrm>
              <a:off x="3175000" y="4749800"/>
              <a:ext cx="29370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How to do the blend?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56" name="Striped Right Arrow 55"/>
            <p:cNvSpPr/>
            <p:nvPr/>
          </p:nvSpPr>
          <p:spPr bwMode="auto">
            <a:xfrm rot="5400000">
              <a:off x="3717925" y="3336925"/>
              <a:ext cx="1797050" cy="863600"/>
            </a:xfrm>
            <a:prstGeom prst="striped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How to handle time differences between single methods?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167080" y="1009160"/>
            <a:ext cx="9547761" cy="31700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8288" lvl="1" indent="-268288">
              <a:buFont typeface="Arial" pitchFamily="34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68288" lvl="1" indent="-26828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Problem: how to include method with different data availability?</a:t>
            </a:r>
          </a:p>
          <a:p>
            <a:pPr marL="268288" lvl="1" indent="-268288">
              <a:buFont typeface="Arial" pitchFamily="34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68288" lvl="1" indent="-26828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Typical case: DCC + Moon</a:t>
            </a:r>
          </a:p>
          <a:p>
            <a:pPr marL="268288" lvl="1" indent="-268288">
              <a:buFont typeface="Arial" pitchFamily="34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68288" lvl="1" indent="-26828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Should we have an approach similar to the GSICS prime corrections?</a:t>
            </a:r>
          </a:p>
          <a:p>
            <a:pPr marL="268288" lvl="1" indent="-268288">
              <a:buFont typeface="Arial" pitchFamily="34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68288" lvl="1" indent="-26828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Should we adjust the weight with the time span since last Moon acquisition to have a weight adjustment similar to the change of reference in the IR?</a:t>
            </a:r>
          </a:p>
          <a:p>
            <a:pPr marL="268288" lvl="1" indent="-268288">
              <a:buFont typeface="Arial" pitchFamily="34" charset="0"/>
              <a:buChar char="•"/>
            </a:pPr>
            <a:endPara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 Landscape Template</Template>
  <TotalTime>5021</TotalTime>
  <Words>229</Words>
  <Application>Microsoft Office PowerPoint</Application>
  <PresentationFormat>A4 Paper (210x297 mm)</PresentationFormat>
  <Paragraphs>43</Paragraphs>
  <Slides>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Viewgraph Landscape Template</vt:lpstr>
      <vt:lpstr>Clip</vt:lpstr>
      <vt:lpstr>Slide 1</vt:lpstr>
      <vt:lpstr>Product update frequency</vt:lpstr>
      <vt:lpstr>General concept for the GSICS VIS/NIR products</vt:lpstr>
      <vt:lpstr>How to handle time differences between single methods?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Sebastien Wagner</cp:lastModifiedBy>
  <cp:revision>497</cp:revision>
  <cp:lastPrinted>2006-03-06T14:11:17Z</cp:lastPrinted>
  <dcterms:created xsi:type="dcterms:W3CDTF">2016-01-26T14:19:25Z</dcterms:created>
  <dcterms:modified xsi:type="dcterms:W3CDTF">2016-02-29T06:11:44Z</dcterms:modified>
</cp:coreProperties>
</file>