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0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3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5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7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5849-C681-AC4F-B720-1B44B54A594A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CFE3-C1B0-EA43-99D8-CB02F170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VIS/NIR reference instrument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Doelling</a:t>
            </a:r>
          </a:p>
          <a:p>
            <a:r>
              <a:rPr lang="en-US" dirty="0" smtClean="0"/>
              <a:t>Feb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4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VIS/NIR absolute calibration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Currently no visible instrument can be used as an absolute calibration reference</a:t>
            </a:r>
          </a:p>
          <a:p>
            <a:pPr lvl="1"/>
            <a:r>
              <a:rPr lang="en-US" dirty="0" smtClean="0"/>
              <a:t>MODIS absolute calibration uncertainty is 1.6% during ground characterization</a:t>
            </a:r>
          </a:p>
          <a:p>
            <a:r>
              <a:rPr lang="en-US" dirty="0" smtClean="0"/>
              <a:t>CLARREO or TRUTHS will give eventually provide an on-orbit SI traceable reference</a:t>
            </a:r>
          </a:p>
          <a:p>
            <a:r>
              <a:rPr lang="en-US" dirty="0" smtClean="0"/>
              <a:t>Until then the VIS/NIR calibration reference must consist of overlapping sensor sensor records to transfer the calibration SI traceable reference back in time</a:t>
            </a:r>
          </a:p>
          <a:p>
            <a:r>
              <a:rPr lang="en-US" dirty="0" smtClean="0"/>
              <a:t>In the future invariant targets such as the moon can provide an SI traceable reference</a:t>
            </a:r>
          </a:p>
          <a:p>
            <a:pPr lvl="1"/>
            <a:r>
              <a:rPr lang="en-US" dirty="0" smtClean="0"/>
              <a:t>This provides a direct calibration transfer without a reference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2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VIS/NIR overlapping reference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order to reduce the uncertainty between overlapping sensor, the sensor characteristics should be very similar</a:t>
            </a:r>
          </a:p>
          <a:p>
            <a:pPr lvl="1"/>
            <a:r>
              <a:rPr lang="en-US" dirty="0" smtClean="0"/>
              <a:t>The 4 JPSS and NPP VIIRS instruments will provide overlapping coverage between 2012 and 2038</a:t>
            </a:r>
          </a:p>
          <a:p>
            <a:pPr lvl="1"/>
            <a:r>
              <a:rPr lang="en-US" dirty="0" smtClean="0"/>
              <a:t>Since all 5 VIIRS instruments will be nearly exact replicas, VIIRS inter-calibration will not need SBAF, and the same calibration methodologies can be used throughout, thus reducing the inter-calibration uncertainty</a:t>
            </a:r>
          </a:p>
          <a:p>
            <a:r>
              <a:rPr lang="en-US" dirty="0" smtClean="0"/>
              <a:t>For both VIIRS and MODIS each channel is independently calibrated, thus requiring each channel used as a reference to be stable over time and inter-calibrated over time</a:t>
            </a:r>
          </a:p>
          <a:p>
            <a:pPr lvl="1"/>
            <a:r>
              <a:rPr lang="en-US" dirty="0" smtClean="0"/>
              <a:t>Possible to do inter-channel calibration using lunar and earth targets to determine the relative calibration bias between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0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VIS/NIR overlapping Reference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NOAA/</a:t>
            </a:r>
            <a:r>
              <a:rPr lang="en-US" dirty="0" err="1" smtClean="0"/>
              <a:t>Metop</a:t>
            </a:r>
            <a:r>
              <a:rPr lang="en-US" dirty="0" smtClean="0"/>
              <a:t> AVHRR instruments</a:t>
            </a:r>
          </a:p>
          <a:p>
            <a:pPr lvl="1"/>
            <a:r>
              <a:rPr lang="en-US" dirty="0" smtClean="0"/>
              <a:t>1980 to 2024, similar channels within the 3 builds</a:t>
            </a:r>
          </a:p>
          <a:p>
            <a:pPr lvl="1"/>
            <a:r>
              <a:rPr lang="en-US" dirty="0" smtClean="0"/>
              <a:t>Limited visible channels, degrading NOAA orbits, no onboard calibration, AVHRR/3 dual gain</a:t>
            </a:r>
          </a:p>
          <a:p>
            <a:r>
              <a:rPr lang="en-US" dirty="0" smtClean="0"/>
              <a:t>Terra/Aqua MODIS instrument</a:t>
            </a:r>
          </a:p>
          <a:p>
            <a:pPr lvl="1"/>
            <a:r>
              <a:rPr lang="en-US" dirty="0" smtClean="0"/>
              <a:t>2000 to 2021, 1 morning and 1 afternoon satellite, onboard SD calibration</a:t>
            </a:r>
          </a:p>
          <a:p>
            <a:r>
              <a:rPr lang="en-US" dirty="0" smtClean="0"/>
              <a:t>NPP/JPSS VIIRS instrument</a:t>
            </a:r>
          </a:p>
          <a:p>
            <a:pPr lvl="1"/>
            <a:r>
              <a:rPr lang="en-US" dirty="0" smtClean="0"/>
              <a:t>2012 to 2038, afternoon orbit, 5 satellites, onboard SD calibration</a:t>
            </a:r>
          </a:p>
          <a:p>
            <a:r>
              <a:rPr lang="en-US" dirty="0" smtClean="0"/>
              <a:t>GOES 3</a:t>
            </a:r>
            <a:r>
              <a:rPr lang="en-US" baseline="30000" dirty="0" smtClean="0"/>
              <a:t>rd</a:t>
            </a:r>
            <a:r>
              <a:rPr lang="en-US" dirty="0" smtClean="0"/>
              <a:t> generation imagers</a:t>
            </a:r>
          </a:p>
          <a:p>
            <a:pPr lvl="1"/>
            <a:r>
              <a:rPr lang="en-US" dirty="0" smtClean="0"/>
              <a:t>2016 to 2035, ~10 GEO satellites </a:t>
            </a:r>
            <a:r>
              <a:rPr lang="en-US" dirty="0" smtClean="0"/>
              <a:t>onboard SD calibration in 4 locations GOES-West, GOES-East, </a:t>
            </a:r>
            <a:r>
              <a:rPr lang="en-US" dirty="0" err="1" smtClean="0"/>
              <a:t>Himawari</a:t>
            </a:r>
            <a:r>
              <a:rPr lang="en-US" dirty="0" smtClean="0"/>
              <a:t>, COMS, </a:t>
            </a:r>
            <a:r>
              <a:rPr lang="en-US" dirty="0" smtClean="0"/>
              <a:t>GEO inter-calibration possible</a:t>
            </a:r>
            <a:endParaRPr lang="en-US" dirty="0" smtClean="0"/>
          </a:p>
          <a:p>
            <a:r>
              <a:rPr lang="en-US" dirty="0" smtClean="0"/>
              <a:t>MTG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FTI generation imagers</a:t>
            </a:r>
          </a:p>
          <a:p>
            <a:pPr lvl="1"/>
            <a:r>
              <a:rPr lang="en-US" dirty="0" smtClean="0"/>
              <a:t>2019 to 2039, 4 GEO satellites, onboard SD calibration in 1 location.</a:t>
            </a:r>
          </a:p>
          <a:p>
            <a:r>
              <a:rPr lang="en-US" dirty="0" err="1" smtClean="0"/>
              <a:t>Metop</a:t>
            </a:r>
            <a:r>
              <a:rPr lang="en-US" dirty="0" smtClean="0"/>
              <a:t> SG 3MI and Sentinel 5 instruments</a:t>
            </a:r>
          </a:p>
          <a:p>
            <a:pPr lvl="1"/>
            <a:r>
              <a:rPr lang="en-US" dirty="0" smtClean="0"/>
              <a:t>2021 to 2042, both imager and hyper-spectral instruments, morning orbit, 3 satellites, onboard SD 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3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Instrument Minimum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a sequence of overlapping sensor is selected as the reference record, the other reference records will be used to validate the calibration transfer.</a:t>
            </a:r>
          </a:p>
          <a:p>
            <a:r>
              <a:rPr lang="en-US" dirty="0" smtClean="0"/>
              <a:t>The reference instrument must have an active instrument calibration team funded by the project over the lifetime of the satellite</a:t>
            </a:r>
          </a:p>
          <a:p>
            <a:pPr lvl="1"/>
            <a:r>
              <a:rPr lang="en-US" dirty="0" smtClean="0"/>
              <a:t>Must have onboard calibration that is well characterized, preferably with SD and lunar monitoring</a:t>
            </a:r>
            <a:endParaRPr lang="en-US" dirty="0"/>
          </a:p>
          <a:p>
            <a:pPr lvl="1"/>
            <a:r>
              <a:rPr lang="en-US" dirty="0" smtClean="0"/>
              <a:t>The pre-launch and on orbit calibration must be well documented in journals</a:t>
            </a:r>
          </a:p>
          <a:p>
            <a:pPr lvl="1"/>
            <a:r>
              <a:rPr lang="en-US" dirty="0" smtClean="0"/>
              <a:t>The data must be publicly available and easy to order and download and be released in near real-time</a:t>
            </a:r>
          </a:p>
          <a:p>
            <a:pPr lvl="1"/>
            <a:r>
              <a:rPr lang="en-US" dirty="0" smtClean="0"/>
              <a:t>The instrument must have many users to verify the calibration and discover any calibration anomalies</a:t>
            </a:r>
          </a:p>
        </p:txBody>
      </p:sp>
    </p:spTree>
    <p:extLst>
      <p:ext uri="{BB962C8B-B14F-4D97-AF65-F5344CB8AC3E}">
        <p14:creationId xmlns:p14="http://schemas.microsoft.com/office/powerpoint/2010/main" val="161965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with respect to tracing the reference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Instrument calibration uncertainty</a:t>
            </a:r>
          </a:p>
          <a:p>
            <a:pPr lvl="1"/>
            <a:r>
              <a:rPr lang="en-US" dirty="0" smtClean="0"/>
              <a:t>Radiometric noise, scan </a:t>
            </a:r>
            <a:r>
              <a:rPr lang="en-US" dirty="0"/>
              <a:t>a</a:t>
            </a:r>
            <a:r>
              <a:rPr lang="en-US" dirty="0" smtClean="0"/>
              <a:t>ngle dependency, calibration stability, polarization knowledge, spectral resolution or SRF knowledge</a:t>
            </a:r>
          </a:p>
          <a:p>
            <a:r>
              <a:rPr lang="en-US" dirty="0" smtClean="0"/>
              <a:t>Hyper-spectral instrument is preferred to reduce SBAF errors</a:t>
            </a:r>
          </a:p>
          <a:p>
            <a:pPr lvl="1"/>
            <a:r>
              <a:rPr lang="en-US" dirty="0" smtClean="0"/>
              <a:t>If the broadband instrument is very stable and the SBAF uncertainty is less than the uncertainty of the </a:t>
            </a:r>
            <a:r>
              <a:rPr lang="en-US" dirty="0" err="1" smtClean="0"/>
              <a:t>Hyperspectral</a:t>
            </a:r>
            <a:r>
              <a:rPr lang="en-US" dirty="0" smtClean="0"/>
              <a:t> sensor calibration, then the </a:t>
            </a:r>
            <a:r>
              <a:rPr lang="en-US" dirty="0" err="1" smtClean="0"/>
              <a:t>braodband</a:t>
            </a:r>
            <a:r>
              <a:rPr lang="en-US" dirty="0" smtClean="0"/>
              <a:t> instrument is preferred.</a:t>
            </a:r>
          </a:p>
          <a:p>
            <a:r>
              <a:rPr lang="en-US" dirty="0" smtClean="0"/>
              <a:t>Dynamic range considered when transferring the reference calibration from one sensor to another.</a:t>
            </a:r>
          </a:p>
          <a:p>
            <a:pPr lvl="1"/>
            <a:r>
              <a:rPr lang="en-US" dirty="0" smtClean="0"/>
              <a:t>Prefer to have at least some inter-calibration locations other than at the poles. All JPSS to be in the same orbit makes this possible</a:t>
            </a:r>
          </a:p>
        </p:txBody>
      </p:sp>
    </p:spTree>
    <p:extLst>
      <p:ext uri="{BB962C8B-B14F-4D97-AF65-F5344CB8AC3E}">
        <p14:creationId xmlns:p14="http://schemas.microsoft.com/office/powerpoint/2010/main" val="232571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with respect to Target sensor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These requirements change with target sensor and inter-calibration methodology</a:t>
            </a:r>
          </a:p>
          <a:p>
            <a:r>
              <a:rPr lang="en-US" dirty="0" smtClean="0"/>
              <a:t>Lunar observations</a:t>
            </a:r>
          </a:p>
          <a:p>
            <a:r>
              <a:rPr lang="en-US" dirty="0" smtClean="0"/>
              <a:t>Geographic coverage</a:t>
            </a:r>
          </a:p>
          <a:p>
            <a:r>
              <a:rPr lang="en-US" dirty="0" smtClean="0"/>
              <a:t>Dynamic range, saturation</a:t>
            </a:r>
          </a:p>
          <a:p>
            <a:r>
              <a:rPr lang="en-US" dirty="0" smtClean="0"/>
              <a:t>Spectral range</a:t>
            </a:r>
          </a:p>
          <a:p>
            <a:r>
              <a:rPr lang="en-US" dirty="0" smtClean="0"/>
              <a:t>Scanning capabilities, pointing, or VZA limitations</a:t>
            </a:r>
          </a:p>
          <a:p>
            <a:r>
              <a:rPr lang="en-US" dirty="0" smtClean="0"/>
              <a:t>Orbit limitations, sun-synch orbit, </a:t>
            </a:r>
            <a:r>
              <a:rPr lang="en-US" dirty="0" err="1" smtClean="0"/>
              <a:t>precessing</a:t>
            </a:r>
            <a:r>
              <a:rPr lang="en-US" dirty="0" smtClean="0"/>
              <a:t> orbit, diurnal coverage</a:t>
            </a:r>
          </a:p>
          <a:p>
            <a:r>
              <a:rPr lang="en-US" dirty="0" smtClean="0"/>
              <a:t># of collocations</a:t>
            </a:r>
          </a:p>
          <a:p>
            <a:r>
              <a:rPr lang="en-US" dirty="0" err="1" smtClean="0"/>
              <a:t>Geolocation</a:t>
            </a:r>
            <a:r>
              <a:rPr lang="en-US" dirty="0" smtClean="0"/>
              <a:t> and co-registration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VIS/NIR Instrument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reference sensor weighting scheme is then the overall uncertainty to transfer the SI traceable calibration reference to the </a:t>
            </a:r>
            <a:r>
              <a:rPr lang="en-US" smtClean="0"/>
              <a:t>target reference</a:t>
            </a:r>
          </a:p>
          <a:p>
            <a:r>
              <a:rPr lang="en-US" dirty="0" smtClean="0"/>
              <a:t>Pre 2012 Aqua-MODIS</a:t>
            </a:r>
          </a:p>
          <a:p>
            <a:r>
              <a:rPr lang="en-US" dirty="0" smtClean="0"/>
              <a:t>Post 2012 use VIIRS, VIIRS onboard calibration superior and better characterized than MODIS</a:t>
            </a:r>
          </a:p>
          <a:p>
            <a:r>
              <a:rPr lang="en-US" dirty="0" smtClean="0"/>
              <a:t>Evaluate the 3</a:t>
            </a:r>
            <a:r>
              <a:rPr lang="en-US" baseline="30000" dirty="0" smtClean="0"/>
              <a:t>rd</a:t>
            </a:r>
            <a:r>
              <a:rPr lang="en-US" dirty="0" smtClean="0"/>
              <a:t> generation GEO and </a:t>
            </a:r>
            <a:r>
              <a:rPr lang="en-US" dirty="0" err="1" smtClean="0"/>
              <a:t>Metop</a:t>
            </a:r>
            <a:r>
              <a:rPr lang="en-US" dirty="0" smtClean="0"/>
              <a:t>-SG calibration stability and reconsider VIS/NIR reference instrument</a:t>
            </a:r>
          </a:p>
          <a:p>
            <a:r>
              <a:rPr lang="en-US" dirty="0" smtClean="0"/>
              <a:t>Also worth to have several reference records established</a:t>
            </a:r>
          </a:p>
          <a:p>
            <a:pPr lvl="1"/>
            <a:r>
              <a:rPr lang="en-US" dirty="0" smtClean="0"/>
              <a:t>To monitor the primary reference</a:t>
            </a:r>
          </a:p>
          <a:p>
            <a:pPr lvl="1"/>
            <a:r>
              <a:rPr lang="en-US" dirty="0" smtClean="0"/>
              <a:t>In case of instrument failure and lack of overlap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754</Words>
  <Application>Microsoft Macintosh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VIS/NIR reference instrument requirements</vt:lpstr>
      <vt:lpstr>VIS/NIR absolute calibration reference</vt:lpstr>
      <vt:lpstr>VIS/NIR overlapping reference instruments</vt:lpstr>
      <vt:lpstr>Possible VIS/NIR overlapping Reference Instruments</vt:lpstr>
      <vt:lpstr>Reference Instrument Minimum Requirements</vt:lpstr>
      <vt:lpstr>Requirements with respect to tracing the reference calibration</vt:lpstr>
      <vt:lpstr>Requirements with respect to Target sensor </vt:lpstr>
      <vt:lpstr>Suggested VIS/NIR Instrument References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reference instrument requirements</dc:title>
  <dc:creator>David Doelling</dc:creator>
  <cp:lastModifiedBy>David Doelling</cp:lastModifiedBy>
  <cp:revision>13</cp:revision>
  <dcterms:created xsi:type="dcterms:W3CDTF">2016-02-22T20:10:00Z</dcterms:created>
  <dcterms:modified xsi:type="dcterms:W3CDTF">2016-02-22T21:40:40Z</dcterms:modified>
</cp:coreProperties>
</file>