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38"/>
  </p:notesMasterIdLst>
  <p:handoutMasterIdLst>
    <p:handoutMasterId r:id="rId39"/>
  </p:handoutMasterIdLst>
  <p:sldIdLst>
    <p:sldId id="634" r:id="rId2"/>
    <p:sldId id="635" r:id="rId3"/>
    <p:sldId id="649" r:id="rId4"/>
    <p:sldId id="682" r:id="rId5"/>
    <p:sldId id="683" r:id="rId6"/>
    <p:sldId id="684" r:id="rId7"/>
    <p:sldId id="685" r:id="rId8"/>
    <p:sldId id="686" r:id="rId9"/>
    <p:sldId id="688" r:id="rId10"/>
    <p:sldId id="689" r:id="rId11"/>
    <p:sldId id="690" r:id="rId12"/>
    <p:sldId id="715" r:id="rId13"/>
    <p:sldId id="691" r:id="rId14"/>
    <p:sldId id="692" r:id="rId15"/>
    <p:sldId id="694" r:id="rId16"/>
    <p:sldId id="712" r:id="rId17"/>
    <p:sldId id="713" r:id="rId18"/>
    <p:sldId id="704" r:id="rId19"/>
    <p:sldId id="714" r:id="rId20"/>
    <p:sldId id="706" r:id="rId21"/>
    <p:sldId id="709" r:id="rId22"/>
    <p:sldId id="708" r:id="rId23"/>
    <p:sldId id="696" r:id="rId24"/>
    <p:sldId id="697" r:id="rId25"/>
    <p:sldId id="707" r:id="rId26"/>
    <p:sldId id="711" r:id="rId27"/>
    <p:sldId id="716" r:id="rId28"/>
    <p:sldId id="698" r:id="rId29"/>
    <p:sldId id="650" r:id="rId30"/>
    <p:sldId id="672" r:id="rId31"/>
    <p:sldId id="701" r:id="rId32"/>
    <p:sldId id="702" r:id="rId33"/>
    <p:sldId id="703" r:id="rId34"/>
    <p:sldId id="700" r:id="rId35"/>
    <p:sldId id="678" r:id="rId36"/>
    <p:sldId id="677" r:id="rId37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33FF"/>
    <a:srgbClr val="FF9900"/>
    <a:srgbClr val="EE2D24"/>
    <a:srgbClr val="009900"/>
    <a:srgbClr val="A2DADE"/>
    <a:srgbClr val="4E0B55"/>
    <a:srgbClr val="C7A775"/>
    <a:srgbClr val="00B5EF"/>
    <a:srgbClr val="CDE3A0"/>
    <a:srgbClr val="EFC8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90110" autoAdjust="0"/>
  </p:normalViewPr>
  <p:slideViewPr>
    <p:cSldViewPr snapToGrid="0">
      <p:cViewPr varScale="1">
        <p:scale>
          <a:sx n="69" d="100"/>
          <a:sy n="69" d="100"/>
        </p:scale>
        <p:origin x="-468" y="-9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2928"/>
        <p:guide pos="2207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" algn="l">
              <a:lnSpc>
                <a:spcPts val="3675"/>
              </a:lnSpc>
            </a:pPr>
            <a:r>
              <a:rPr lang="en-US" sz="1200" b="1" spc="60" dirty="0" smtClean="0">
                <a:solidFill>
                  <a:srgbClr val="7030A0"/>
                </a:solidFill>
                <a:latin typeface="Georgia"/>
                <a:cs typeface="Georgia"/>
              </a:rPr>
              <a:t>M</a:t>
            </a:r>
            <a:r>
              <a:rPr lang="en-US" sz="1200" b="1" spc="-40" dirty="0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75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170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95" dirty="0" smtClean="0">
                <a:solidFill>
                  <a:srgbClr val="7030A0"/>
                </a:solidFill>
                <a:latin typeface="Georgia"/>
                <a:cs typeface="Georgia"/>
              </a:rPr>
              <a:t>h</a:t>
            </a:r>
            <a:r>
              <a:rPr lang="en-US" sz="1200" b="1" spc="-130" dirty="0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160" dirty="0" smtClean="0">
                <a:solidFill>
                  <a:srgbClr val="7030A0"/>
                </a:solidFill>
                <a:latin typeface="Georgia"/>
                <a:cs typeface="Georgia"/>
              </a:rPr>
              <a:t>w</a:t>
            </a:r>
            <a:r>
              <a:rPr lang="en-US" sz="1200" b="1" spc="-35" dirty="0" smtClean="0">
                <a:solidFill>
                  <a:srgbClr val="7030A0"/>
                </a:solidFill>
                <a:latin typeface="Georgia"/>
                <a:cs typeface="Georgia"/>
              </a:rPr>
              <a:t> </a:t>
            </a:r>
            <a:r>
              <a:rPr lang="en-US" sz="1200" b="1" spc="-105" dirty="0" err="1" smtClean="0">
                <a:solidFill>
                  <a:srgbClr val="7030A0"/>
                </a:solidFill>
                <a:latin typeface="Georgia"/>
                <a:cs typeface="Georgia"/>
              </a:rPr>
              <a:t>D</a:t>
            </a:r>
            <a:r>
              <a:rPr lang="en-US" sz="1200" b="1" spc="-60" dirty="0" err="1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75" dirty="0" err="1" smtClean="0">
                <a:solidFill>
                  <a:srgbClr val="7030A0"/>
                </a:solidFill>
                <a:latin typeface="Georgia"/>
                <a:cs typeface="Georgia"/>
              </a:rPr>
              <a:t>L</a:t>
            </a:r>
            <a:r>
              <a:rPr lang="en-US" sz="1200" b="1" spc="-40" dirty="0" err="1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65" dirty="0" err="1" smtClean="0">
                <a:solidFill>
                  <a:srgbClr val="7030A0"/>
                </a:solidFill>
                <a:latin typeface="Georgia"/>
                <a:cs typeface="Georgia"/>
              </a:rPr>
              <a:t>nd</a:t>
            </a:r>
            <a:endParaRPr lang="en-US" sz="1200" dirty="0" smtClean="0">
              <a:latin typeface="Georgia"/>
              <a:cs typeface="Georgia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100" b="1" i="1" spc="40" dirty="0" smtClean="0">
                <a:solidFill>
                  <a:srgbClr val="7030A0"/>
                </a:solidFill>
                <a:latin typeface="Book Antiqua"/>
                <a:cs typeface="Book Antiqua"/>
              </a:rPr>
              <a:t>Sc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20" dirty="0" smtClean="0">
                <a:solidFill>
                  <a:srgbClr val="7030A0"/>
                </a:solidFill>
                <a:latin typeface="Book Antiqua"/>
                <a:cs typeface="Book Antiqua"/>
              </a:rPr>
              <a:t>nce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6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65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spc="12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155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50" dirty="0" smtClean="0">
                <a:solidFill>
                  <a:srgbClr val="7030A0"/>
                </a:solidFill>
                <a:latin typeface="Book Antiqua"/>
                <a:cs typeface="Book Antiqua"/>
              </a:rPr>
              <a:t>ms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spc="-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85" dirty="0" smtClean="0">
                <a:solidFill>
                  <a:srgbClr val="7030A0"/>
                </a:solidFill>
                <a:latin typeface="Book Antiqua"/>
                <a:cs typeface="Book Antiqua"/>
              </a:rPr>
              <a:t>ppl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125" dirty="0" smtClean="0">
                <a:solidFill>
                  <a:srgbClr val="7030A0"/>
                </a:solidFill>
                <a:latin typeface="Book Antiqua"/>
                <a:cs typeface="Book Antiqua"/>
              </a:rPr>
              <a:t>c</a:t>
            </a:r>
            <a:r>
              <a:rPr lang="en-US" sz="1100" b="1" i="1" spc="16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-160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o</a:t>
            </a:r>
            <a:r>
              <a:rPr lang="en-US" sz="1100" b="1" i="1" spc="140" dirty="0" smtClean="0">
                <a:solidFill>
                  <a:srgbClr val="7030A0"/>
                </a:solidFill>
                <a:latin typeface="Book Antiqua"/>
                <a:cs typeface="Book Antiqua"/>
              </a:rPr>
              <a:t>n</a:t>
            </a:r>
            <a:r>
              <a:rPr lang="en-US" sz="1100" b="1" i="1" spc="11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229" dirty="0" smtClean="0">
                <a:solidFill>
                  <a:srgbClr val="7030A0"/>
                </a:solidFill>
                <a:latin typeface="Book Antiqua"/>
                <a:cs typeface="Book Antiqua"/>
              </a:rPr>
              <a:t>,</a:t>
            </a:r>
            <a:r>
              <a:rPr lang="en-US" sz="1100" b="1" i="1" spc="-24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200" dirty="0" smtClean="0">
                <a:solidFill>
                  <a:srgbClr val="7030A0"/>
                </a:solidFill>
                <a:latin typeface="Book Antiqua"/>
                <a:cs typeface="Book Antiqua"/>
              </a:rPr>
              <a:t>nc.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5" dirty="0" smtClean="0">
                <a:solidFill>
                  <a:srgbClr val="7030A0"/>
                </a:solidFill>
                <a:latin typeface="Book Antiqua"/>
                <a:cs typeface="Book Antiqua"/>
              </a:rPr>
              <a:t>(</a:t>
            </a:r>
            <a:r>
              <a:rPr lang="en-US" sz="1100" b="1" i="1" spc="-145" dirty="0" smtClean="0">
                <a:solidFill>
                  <a:srgbClr val="7030A0"/>
                </a:solidFill>
                <a:latin typeface="Book Antiqua"/>
                <a:cs typeface="Book Antiqua"/>
              </a:rPr>
              <a:t>SS</a:t>
            </a:r>
            <a:r>
              <a:rPr lang="en-US" sz="1100" b="1" i="1" spc="-18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)</a:t>
            </a:r>
            <a:r>
              <a:rPr lang="en-US" sz="1100" b="1" i="1" spc="2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0" dirty="0" smtClean="0">
                <a:solidFill>
                  <a:srgbClr val="7030A0"/>
                </a:solidFill>
                <a:latin typeface="Book Antiqua"/>
                <a:cs typeface="Book Antiqua"/>
              </a:rPr>
              <a:t>nh</a:t>
            </a:r>
            <a:r>
              <a:rPr lang="en-US" sz="1100" b="1" i="1" spc="10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m,</a:t>
            </a:r>
            <a:r>
              <a:rPr lang="en-US" sz="1100" b="1" i="1" spc="-254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10" dirty="0" smtClean="0">
                <a:solidFill>
                  <a:srgbClr val="7030A0"/>
                </a:solidFill>
                <a:latin typeface="Book Antiqua"/>
                <a:cs typeface="Book Antiqua"/>
              </a:rPr>
              <a:t>M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215" dirty="0" smtClean="0">
                <a:solidFill>
                  <a:srgbClr val="7030A0"/>
                </a:solidFill>
                <a:latin typeface="Book Antiqua"/>
                <a:cs typeface="Book Antiqua"/>
              </a:rPr>
              <a:t>r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	</a:t>
            </a:r>
            <a:r>
              <a:rPr lang="en-US" sz="1100" b="1" i="1" spc="-200" dirty="0" smtClean="0">
                <a:solidFill>
                  <a:srgbClr val="7030A0"/>
                </a:solidFill>
                <a:latin typeface="Book Antiqua"/>
                <a:cs typeface="Book Antiqua"/>
              </a:rPr>
              <a:t>U</a:t>
            </a:r>
            <a:r>
              <a:rPr lang="en-US" sz="1100" b="1" i="1" spc="-175" dirty="0" smtClean="0">
                <a:solidFill>
                  <a:srgbClr val="7030A0"/>
                </a:solidFill>
                <a:latin typeface="Book Antiqua"/>
                <a:cs typeface="Book Antiqua"/>
              </a:rPr>
              <a:t>SA</a:t>
            </a:r>
            <a:endParaRPr lang="en-US" sz="1100" b="0" i="0" spc="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GRWG</a:t>
            </a:r>
            <a:r>
              <a:rPr lang="en-US" sz="1050" spc="1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ting –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U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V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Subg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ro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up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Dar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s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d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t,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RMANY	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7 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arc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h</a:t>
            </a:r>
            <a:r>
              <a:rPr lang="en-US" sz="1050" spc="10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2014</a:t>
            </a:r>
            <a:endParaRPr lang="en-US" sz="1050" dirty="0" smtClean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" algn="l">
              <a:lnSpc>
                <a:spcPts val="3675"/>
              </a:lnSpc>
            </a:pPr>
            <a:r>
              <a:rPr lang="en-US" sz="1200" b="1" spc="60" dirty="0" smtClean="0">
                <a:solidFill>
                  <a:srgbClr val="7030A0"/>
                </a:solidFill>
                <a:latin typeface="Georgia"/>
                <a:cs typeface="Georgia"/>
              </a:rPr>
              <a:t>M</a:t>
            </a:r>
            <a:r>
              <a:rPr lang="en-US" sz="1200" b="1" spc="-40" dirty="0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75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170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95" dirty="0" smtClean="0">
                <a:solidFill>
                  <a:srgbClr val="7030A0"/>
                </a:solidFill>
                <a:latin typeface="Georgia"/>
                <a:cs typeface="Georgia"/>
              </a:rPr>
              <a:t>h</a:t>
            </a:r>
            <a:r>
              <a:rPr lang="en-US" sz="1200" b="1" spc="-130" dirty="0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160" dirty="0" smtClean="0">
                <a:solidFill>
                  <a:srgbClr val="7030A0"/>
                </a:solidFill>
                <a:latin typeface="Georgia"/>
                <a:cs typeface="Georgia"/>
              </a:rPr>
              <a:t>w</a:t>
            </a:r>
            <a:r>
              <a:rPr lang="en-US" sz="1200" b="1" spc="-35" dirty="0" smtClean="0">
                <a:solidFill>
                  <a:srgbClr val="7030A0"/>
                </a:solidFill>
                <a:latin typeface="Georgia"/>
                <a:cs typeface="Georgia"/>
              </a:rPr>
              <a:t> </a:t>
            </a:r>
            <a:r>
              <a:rPr lang="en-US" sz="1200" b="1" spc="-105" dirty="0" err="1" smtClean="0">
                <a:solidFill>
                  <a:srgbClr val="7030A0"/>
                </a:solidFill>
                <a:latin typeface="Georgia"/>
                <a:cs typeface="Georgia"/>
              </a:rPr>
              <a:t>D</a:t>
            </a:r>
            <a:r>
              <a:rPr lang="en-US" sz="1200" b="1" spc="-60" dirty="0" err="1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75" dirty="0" err="1" smtClean="0">
                <a:solidFill>
                  <a:srgbClr val="7030A0"/>
                </a:solidFill>
                <a:latin typeface="Georgia"/>
                <a:cs typeface="Georgia"/>
              </a:rPr>
              <a:t>L</a:t>
            </a:r>
            <a:r>
              <a:rPr lang="en-US" sz="1200" b="1" spc="-40" dirty="0" err="1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65" dirty="0" err="1" smtClean="0">
                <a:solidFill>
                  <a:srgbClr val="7030A0"/>
                </a:solidFill>
                <a:latin typeface="Georgia"/>
                <a:cs typeface="Georgia"/>
              </a:rPr>
              <a:t>nd</a:t>
            </a:r>
            <a:endParaRPr lang="en-US" sz="1200" dirty="0" smtClean="0">
              <a:latin typeface="Georgia"/>
              <a:cs typeface="Georgia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100" b="1" i="1" spc="40" dirty="0" smtClean="0">
                <a:solidFill>
                  <a:srgbClr val="7030A0"/>
                </a:solidFill>
                <a:latin typeface="Book Antiqua"/>
                <a:cs typeface="Book Antiqua"/>
              </a:rPr>
              <a:t>Sc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20" dirty="0" smtClean="0">
                <a:solidFill>
                  <a:srgbClr val="7030A0"/>
                </a:solidFill>
                <a:latin typeface="Book Antiqua"/>
                <a:cs typeface="Book Antiqua"/>
              </a:rPr>
              <a:t>nce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6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65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spc="12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155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50" dirty="0" smtClean="0">
                <a:solidFill>
                  <a:srgbClr val="7030A0"/>
                </a:solidFill>
                <a:latin typeface="Book Antiqua"/>
                <a:cs typeface="Book Antiqua"/>
              </a:rPr>
              <a:t>ms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spc="-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85" dirty="0" smtClean="0">
                <a:solidFill>
                  <a:srgbClr val="7030A0"/>
                </a:solidFill>
                <a:latin typeface="Book Antiqua"/>
                <a:cs typeface="Book Antiqua"/>
              </a:rPr>
              <a:t>ppl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125" dirty="0" smtClean="0">
                <a:solidFill>
                  <a:srgbClr val="7030A0"/>
                </a:solidFill>
                <a:latin typeface="Book Antiqua"/>
                <a:cs typeface="Book Antiqua"/>
              </a:rPr>
              <a:t>c</a:t>
            </a:r>
            <a:r>
              <a:rPr lang="en-US" sz="1100" b="1" i="1" spc="16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-160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o</a:t>
            </a:r>
            <a:r>
              <a:rPr lang="en-US" sz="1100" b="1" i="1" spc="140" dirty="0" smtClean="0">
                <a:solidFill>
                  <a:srgbClr val="7030A0"/>
                </a:solidFill>
                <a:latin typeface="Book Antiqua"/>
                <a:cs typeface="Book Antiqua"/>
              </a:rPr>
              <a:t>n</a:t>
            </a:r>
            <a:r>
              <a:rPr lang="en-US" sz="1100" b="1" i="1" spc="11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229" dirty="0" smtClean="0">
                <a:solidFill>
                  <a:srgbClr val="7030A0"/>
                </a:solidFill>
                <a:latin typeface="Book Antiqua"/>
                <a:cs typeface="Book Antiqua"/>
              </a:rPr>
              <a:t>,</a:t>
            </a:r>
            <a:r>
              <a:rPr lang="en-US" sz="1100" b="1" i="1" spc="-24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200" dirty="0" smtClean="0">
                <a:solidFill>
                  <a:srgbClr val="7030A0"/>
                </a:solidFill>
                <a:latin typeface="Book Antiqua"/>
                <a:cs typeface="Book Antiqua"/>
              </a:rPr>
              <a:t>nc.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5" dirty="0" smtClean="0">
                <a:solidFill>
                  <a:srgbClr val="7030A0"/>
                </a:solidFill>
                <a:latin typeface="Book Antiqua"/>
                <a:cs typeface="Book Antiqua"/>
              </a:rPr>
              <a:t>(</a:t>
            </a:r>
            <a:r>
              <a:rPr lang="en-US" sz="1100" b="1" i="1" spc="-145" dirty="0" smtClean="0">
                <a:solidFill>
                  <a:srgbClr val="7030A0"/>
                </a:solidFill>
                <a:latin typeface="Book Antiqua"/>
                <a:cs typeface="Book Antiqua"/>
              </a:rPr>
              <a:t>SS</a:t>
            </a:r>
            <a:r>
              <a:rPr lang="en-US" sz="1100" b="1" i="1" spc="-18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)</a:t>
            </a:r>
            <a:r>
              <a:rPr lang="en-US" sz="1100" b="1" i="1" spc="2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0" dirty="0" smtClean="0">
                <a:solidFill>
                  <a:srgbClr val="7030A0"/>
                </a:solidFill>
                <a:latin typeface="Book Antiqua"/>
                <a:cs typeface="Book Antiqua"/>
              </a:rPr>
              <a:t>nh</a:t>
            </a:r>
            <a:r>
              <a:rPr lang="en-US" sz="1100" b="1" i="1" spc="10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m,</a:t>
            </a:r>
            <a:r>
              <a:rPr lang="en-US" sz="1100" b="1" i="1" spc="-254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10" dirty="0" smtClean="0">
                <a:solidFill>
                  <a:srgbClr val="7030A0"/>
                </a:solidFill>
                <a:latin typeface="Book Antiqua"/>
                <a:cs typeface="Book Antiqua"/>
              </a:rPr>
              <a:t>M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215" dirty="0" smtClean="0">
                <a:solidFill>
                  <a:srgbClr val="7030A0"/>
                </a:solidFill>
                <a:latin typeface="Book Antiqua"/>
                <a:cs typeface="Book Antiqua"/>
              </a:rPr>
              <a:t>r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	</a:t>
            </a:r>
            <a:r>
              <a:rPr lang="en-US" sz="1100" b="1" i="1" spc="-200" dirty="0" smtClean="0">
                <a:solidFill>
                  <a:srgbClr val="7030A0"/>
                </a:solidFill>
                <a:latin typeface="Book Antiqua"/>
                <a:cs typeface="Book Antiqua"/>
              </a:rPr>
              <a:t>U</a:t>
            </a:r>
            <a:r>
              <a:rPr lang="en-US" sz="1100" b="1" i="1" spc="-175" dirty="0" smtClean="0">
                <a:solidFill>
                  <a:srgbClr val="7030A0"/>
                </a:solidFill>
                <a:latin typeface="Book Antiqua"/>
                <a:cs typeface="Book Antiqua"/>
              </a:rPr>
              <a:t>SA</a:t>
            </a:r>
            <a:endParaRPr lang="en-US" sz="1100" b="0" i="0" spc="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GRWG</a:t>
            </a:r>
            <a:r>
              <a:rPr lang="en-US" sz="1050" spc="1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ting –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U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V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Subg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ro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up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Dar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s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d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t,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RMANY	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7 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arc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h</a:t>
            </a:r>
            <a:r>
              <a:rPr lang="en-US" sz="1050" spc="10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2014</a:t>
            </a:r>
            <a:endParaRPr lang="en-US" sz="1050" dirty="0" smtClean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" algn="l">
              <a:lnSpc>
                <a:spcPts val="3675"/>
              </a:lnSpc>
            </a:pPr>
            <a:r>
              <a:rPr lang="en-US" sz="1200" b="1" spc="60" dirty="0" smtClean="0">
                <a:solidFill>
                  <a:srgbClr val="7030A0"/>
                </a:solidFill>
                <a:latin typeface="Georgia"/>
                <a:cs typeface="Georgia"/>
              </a:rPr>
              <a:t>M</a:t>
            </a:r>
            <a:r>
              <a:rPr lang="en-US" sz="1200" b="1" spc="-40" dirty="0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75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170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95" dirty="0" smtClean="0">
                <a:solidFill>
                  <a:srgbClr val="7030A0"/>
                </a:solidFill>
                <a:latin typeface="Georgia"/>
                <a:cs typeface="Georgia"/>
              </a:rPr>
              <a:t>h</a:t>
            </a:r>
            <a:r>
              <a:rPr lang="en-US" sz="1200" b="1" spc="-130" dirty="0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160" dirty="0" smtClean="0">
                <a:solidFill>
                  <a:srgbClr val="7030A0"/>
                </a:solidFill>
                <a:latin typeface="Georgia"/>
                <a:cs typeface="Georgia"/>
              </a:rPr>
              <a:t>w</a:t>
            </a:r>
            <a:r>
              <a:rPr lang="en-US" sz="1200" b="1" spc="-35" dirty="0" smtClean="0">
                <a:solidFill>
                  <a:srgbClr val="7030A0"/>
                </a:solidFill>
                <a:latin typeface="Georgia"/>
                <a:cs typeface="Georgia"/>
              </a:rPr>
              <a:t> </a:t>
            </a:r>
            <a:r>
              <a:rPr lang="en-US" sz="1200" b="1" spc="-105" dirty="0" err="1" smtClean="0">
                <a:solidFill>
                  <a:srgbClr val="7030A0"/>
                </a:solidFill>
                <a:latin typeface="Georgia"/>
                <a:cs typeface="Georgia"/>
              </a:rPr>
              <a:t>D</a:t>
            </a:r>
            <a:r>
              <a:rPr lang="en-US" sz="1200" b="1" spc="-60" dirty="0" err="1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75" dirty="0" err="1" smtClean="0">
                <a:solidFill>
                  <a:srgbClr val="7030A0"/>
                </a:solidFill>
                <a:latin typeface="Georgia"/>
                <a:cs typeface="Georgia"/>
              </a:rPr>
              <a:t>L</a:t>
            </a:r>
            <a:r>
              <a:rPr lang="en-US" sz="1200" b="1" spc="-40" dirty="0" err="1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65" dirty="0" err="1" smtClean="0">
                <a:solidFill>
                  <a:srgbClr val="7030A0"/>
                </a:solidFill>
                <a:latin typeface="Georgia"/>
                <a:cs typeface="Georgia"/>
              </a:rPr>
              <a:t>nd</a:t>
            </a:r>
            <a:endParaRPr lang="en-US" sz="1200" dirty="0" smtClean="0">
              <a:latin typeface="Georgia"/>
              <a:cs typeface="Georgia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100" b="1" i="1" spc="40" dirty="0" smtClean="0">
                <a:solidFill>
                  <a:srgbClr val="7030A0"/>
                </a:solidFill>
                <a:latin typeface="Book Antiqua"/>
                <a:cs typeface="Book Antiqua"/>
              </a:rPr>
              <a:t>Sc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20" dirty="0" smtClean="0">
                <a:solidFill>
                  <a:srgbClr val="7030A0"/>
                </a:solidFill>
                <a:latin typeface="Book Antiqua"/>
                <a:cs typeface="Book Antiqua"/>
              </a:rPr>
              <a:t>nce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6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65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spc="12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155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50" dirty="0" smtClean="0">
                <a:solidFill>
                  <a:srgbClr val="7030A0"/>
                </a:solidFill>
                <a:latin typeface="Book Antiqua"/>
                <a:cs typeface="Book Antiqua"/>
              </a:rPr>
              <a:t>ms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spc="-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85" dirty="0" smtClean="0">
                <a:solidFill>
                  <a:srgbClr val="7030A0"/>
                </a:solidFill>
                <a:latin typeface="Book Antiqua"/>
                <a:cs typeface="Book Antiqua"/>
              </a:rPr>
              <a:t>ppl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125" dirty="0" smtClean="0">
                <a:solidFill>
                  <a:srgbClr val="7030A0"/>
                </a:solidFill>
                <a:latin typeface="Book Antiqua"/>
                <a:cs typeface="Book Antiqua"/>
              </a:rPr>
              <a:t>c</a:t>
            </a:r>
            <a:r>
              <a:rPr lang="en-US" sz="1100" b="1" i="1" spc="16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-160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o</a:t>
            </a:r>
            <a:r>
              <a:rPr lang="en-US" sz="1100" b="1" i="1" spc="140" dirty="0" smtClean="0">
                <a:solidFill>
                  <a:srgbClr val="7030A0"/>
                </a:solidFill>
                <a:latin typeface="Book Antiqua"/>
                <a:cs typeface="Book Antiqua"/>
              </a:rPr>
              <a:t>n</a:t>
            </a:r>
            <a:r>
              <a:rPr lang="en-US" sz="1100" b="1" i="1" spc="11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229" dirty="0" smtClean="0">
                <a:solidFill>
                  <a:srgbClr val="7030A0"/>
                </a:solidFill>
                <a:latin typeface="Book Antiqua"/>
                <a:cs typeface="Book Antiqua"/>
              </a:rPr>
              <a:t>,</a:t>
            </a:r>
            <a:r>
              <a:rPr lang="en-US" sz="1100" b="1" i="1" spc="-24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200" dirty="0" smtClean="0">
                <a:solidFill>
                  <a:srgbClr val="7030A0"/>
                </a:solidFill>
                <a:latin typeface="Book Antiqua"/>
                <a:cs typeface="Book Antiqua"/>
              </a:rPr>
              <a:t>nc.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5" dirty="0" smtClean="0">
                <a:solidFill>
                  <a:srgbClr val="7030A0"/>
                </a:solidFill>
                <a:latin typeface="Book Antiqua"/>
                <a:cs typeface="Book Antiqua"/>
              </a:rPr>
              <a:t>(</a:t>
            </a:r>
            <a:r>
              <a:rPr lang="en-US" sz="1100" b="1" i="1" spc="-145" dirty="0" smtClean="0">
                <a:solidFill>
                  <a:srgbClr val="7030A0"/>
                </a:solidFill>
                <a:latin typeface="Book Antiqua"/>
                <a:cs typeface="Book Antiqua"/>
              </a:rPr>
              <a:t>SS</a:t>
            </a:r>
            <a:r>
              <a:rPr lang="en-US" sz="1100" b="1" i="1" spc="-18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)</a:t>
            </a:r>
            <a:r>
              <a:rPr lang="en-US" sz="1100" b="1" i="1" spc="2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0" dirty="0" smtClean="0">
                <a:solidFill>
                  <a:srgbClr val="7030A0"/>
                </a:solidFill>
                <a:latin typeface="Book Antiqua"/>
                <a:cs typeface="Book Antiqua"/>
              </a:rPr>
              <a:t>nh</a:t>
            </a:r>
            <a:r>
              <a:rPr lang="en-US" sz="1100" b="1" i="1" spc="10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m,</a:t>
            </a:r>
            <a:r>
              <a:rPr lang="en-US" sz="1100" b="1" i="1" spc="-254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10" dirty="0" smtClean="0">
                <a:solidFill>
                  <a:srgbClr val="7030A0"/>
                </a:solidFill>
                <a:latin typeface="Book Antiqua"/>
                <a:cs typeface="Book Antiqua"/>
              </a:rPr>
              <a:t>M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215" dirty="0" smtClean="0">
                <a:solidFill>
                  <a:srgbClr val="7030A0"/>
                </a:solidFill>
                <a:latin typeface="Book Antiqua"/>
                <a:cs typeface="Book Antiqua"/>
              </a:rPr>
              <a:t>r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	</a:t>
            </a:r>
            <a:r>
              <a:rPr lang="en-US" sz="1100" b="1" i="1" spc="-200" dirty="0" smtClean="0">
                <a:solidFill>
                  <a:srgbClr val="7030A0"/>
                </a:solidFill>
                <a:latin typeface="Book Antiqua"/>
                <a:cs typeface="Book Antiqua"/>
              </a:rPr>
              <a:t>U</a:t>
            </a:r>
            <a:r>
              <a:rPr lang="en-US" sz="1100" b="1" i="1" spc="-175" dirty="0" smtClean="0">
                <a:solidFill>
                  <a:srgbClr val="7030A0"/>
                </a:solidFill>
                <a:latin typeface="Book Antiqua"/>
                <a:cs typeface="Book Antiqua"/>
              </a:rPr>
              <a:t>SA</a:t>
            </a:r>
            <a:endParaRPr lang="en-US" sz="1100" b="0" i="0" spc="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GRWG</a:t>
            </a:r>
            <a:r>
              <a:rPr lang="en-US" sz="1050" spc="1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ting –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U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V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Subg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ro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up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Dar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s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d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t,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RMANY	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7 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arc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h</a:t>
            </a:r>
            <a:r>
              <a:rPr lang="en-US" sz="1050" spc="10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2014</a:t>
            </a:r>
            <a:endParaRPr lang="en-US" sz="1050" dirty="0" smtClean="0">
              <a:latin typeface="Verdana"/>
              <a:cs typeface="Verdan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" algn="l">
              <a:lnSpc>
                <a:spcPts val="3675"/>
              </a:lnSpc>
            </a:pPr>
            <a:r>
              <a:rPr lang="en-US" sz="1200" b="1" spc="60" dirty="0" smtClean="0">
                <a:solidFill>
                  <a:srgbClr val="7030A0"/>
                </a:solidFill>
                <a:latin typeface="Georgia"/>
                <a:cs typeface="Georgia"/>
              </a:rPr>
              <a:t>M</a:t>
            </a:r>
            <a:r>
              <a:rPr lang="en-US" sz="1200" b="1" spc="-40" dirty="0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75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170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95" dirty="0" smtClean="0">
                <a:solidFill>
                  <a:srgbClr val="7030A0"/>
                </a:solidFill>
                <a:latin typeface="Georgia"/>
                <a:cs typeface="Georgia"/>
              </a:rPr>
              <a:t>h</a:t>
            </a:r>
            <a:r>
              <a:rPr lang="en-US" sz="1200" b="1" spc="-130" dirty="0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160" dirty="0" smtClean="0">
                <a:solidFill>
                  <a:srgbClr val="7030A0"/>
                </a:solidFill>
                <a:latin typeface="Georgia"/>
                <a:cs typeface="Georgia"/>
              </a:rPr>
              <a:t>w</a:t>
            </a:r>
            <a:r>
              <a:rPr lang="en-US" sz="1200" b="1" spc="-35" dirty="0" smtClean="0">
                <a:solidFill>
                  <a:srgbClr val="7030A0"/>
                </a:solidFill>
                <a:latin typeface="Georgia"/>
                <a:cs typeface="Georgia"/>
              </a:rPr>
              <a:t> </a:t>
            </a:r>
            <a:r>
              <a:rPr lang="en-US" sz="1200" b="1" spc="-105" dirty="0" err="1" smtClean="0">
                <a:solidFill>
                  <a:srgbClr val="7030A0"/>
                </a:solidFill>
                <a:latin typeface="Georgia"/>
                <a:cs typeface="Georgia"/>
              </a:rPr>
              <a:t>D</a:t>
            </a:r>
            <a:r>
              <a:rPr lang="en-US" sz="1200" b="1" spc="-60" dirty="0" err="1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75" dirty="0" err="1" smtClean="0">
                <a:solidFill>
                  <a:srgbClr val="7030A0"/>
                </a:solidFill>
                <a:latin typeface="Georgia"/>
                <a:cs typeface="Georgia"/>
              </a:rPr>
              <a:t>L</a:t>
            </a:r>
            <a:r>
              <a:rPr lang="en-US" sz="1200" b="1" spc="-40" dirty="0" err="1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65" dirty="0" err="1" smtClean="0">
                <a:solidFill>
                  <a:srgbClr val="7030A0"/>
                </a:solidFill>
                <a:latin typeface="Georgia"/>
                <a:cs typeface="Georgia"/>
              </a:rPr>
              <a:t>nd</a:t>
            </a:r>
            <a:endParaRPr lang="en-US" sz="1200" dirty="0" smtClean="0">
              <a:latin typeface="Georgia"/>
              <a:cs typeface="Georgia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100" b="1" i="1" spc="40" dirty="0" smtClean="0">
                <a:solidFill>
                  <a:srgbClr val="7030A0"/>
                </a:solidFill>
                <a:latin typeface="Book Antiqua"/>
                <a:cs typeface="Book Antiqua"/>
              </a:rPr>
              <a:t>Sc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20" dirty="0" smtClean="0">
                <a:solidFill>
                  <a:srgbClr val="7030A0"/>
                </a:solidFill>
                <a:latin typeface="Book Antiqua"/>
                <a:cs typeface="Book Antiqua"/>
              </a:rPr>
              <a:t>nce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6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65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spc="12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155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50" dirty="0" smtClean="0">
                <a:solidFill>
                  <a:srgbClr val="7030A0"/>
                </a:solidFill>
                <a:latin typeface="Book Antiqua"/>
                <a:cs typeface="Book Antiqua"/>
              </a:rPr>
              <a:t>ms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spc="-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85" dirty="0" smtClean="0">
                <a:solidFill>
                  <a:srgbClr val="7030A0"/>
                </a:solidFill>
                <a:latin typeface="Book Antiqua"/>
                <a:cs typeface="Book Antiqua"/>
              </a:rPr>
              <a:t>ppl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125" dirty="0" smtClean="0">
                <a:solidFill>
                  <a:srgbClr val="7030A0"/>
                </a:solidFill>
                <a:latin typeface="Book Antiqua"/>
                <a:cs typeface="Book Antiqua"/>
              </a:rPr>
              <a:t>c</a:t>
            </a:r>
            <a:r>
              <a:rPr lang="en-US" sz="1100" b="1" i="1" spc="16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-160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o</a:t>
            </a:r>
            <a:r>
              <a:rPr lang="en-US" sz="1100" b="1" i="1" spc="140" dirty="0" smtClean="0">
                <a:solidFill>
                  <a:srgbClr val="7030A0"/>
                </a:solidFill>
                <a:latin typeface="Book Antiqua"/>
                <a:cs typeface="Book Antiqua"/>
              </a:rPr>
              <a:t>n</a:t>
            </a:r>
            <a:r>
              <a:rPr lang="en-US" sz="1100" b="1" i="1" spc="11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229" dirty="0" smtClean="0">
                <a:solidFill>
                  <a:srgbClr val="7030A0"/>
                </a:solidFill>
                <a:latin typeface="Book Antiqua"/>
                <a:cs typeface="Book Antiqua"/>
              </a:rPr>
              <a:t>,</a:t>
            </a:r>
            <a:r>
              <a:rPr lang="en-US" sz="1100" b="1" i="1" spc="-24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200" dirty="0" smtClean="0">
                <a:solidFill>
                  <a:srgbClr val="7030A0"/>
                </a:solidFill>
                <a:latin typeface="Book Antiqua"/>
                <a:cs typeface="Book Antiqua"/>
              </a:rPr>
              <a:t>nc.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5" dirty="0" smtClean="0">
                <a:solidFill>
                  <a:srgbClr val="7030A0"/>
                </a:solidFill>
                <a:latin typeface="Book Antiqua"/>
                <a:cs typeface="Book Antiqua"/>
              </a:rPr>
              <a:t>(</a:t>
            </a:r>
            <a:r>
              <a:rPr lang="en-US" sz="1100" b="1" i="1" spc="-145" dirty="0" smtClean="0">
                <a:solidFill>
                  <a:srgbClr val="7030A0"/>
                </a:solidFill>
                <a:latin typeface="Book Antiqua"/>
                <a:cs typeface="Book Antiqua"/>
              </a:rPr>
              <a:t>SS</a:t>
            </a:r>
            <a:r>
              <a:rPr lang="en-US" sz="1100" b="1" i="1" spc="-18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)</a:t>
            </a:r>
            <a:r>
              <a:rPr lang="en-US" sz="1100" b="1" i="1" spc="2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0" dirty="0" smtClean="0">
                <a:solidFill>
                  <a:srgbClr val="7030A0"/>
                </a:solidFill>
                <a:latin typeface="Book Antiqua"/>
                <a:cs typeface="Book Antiqua"/>
              </a:rPr>
              <a:t>nh</a:t>
            </a:r>
            <a:r>
              <a:rPr lang="en-US" sz="1100" b="1" i="1" spc="10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m,</a:t>
            </a:r>
            <a:r>
              <a:rPr lang="en-US" sz="1100" b="1" i="1" spc="-254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10" dirty="0" smtClean="0">
                <a:solidFill>
                  <a:srgbClr val="7030A0"/>
                </a:solidFill>
                <a:latin typeface="Book Antiqua"/>
                <a:cs typeface="Book Antiqua"/>
              </a:rPr>
              <a:t>M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215" dirty="0" smtClean="0">
                <a:solidFill>
                  <a:srgbClr val="7030A0"/>
                </a:solidFill>
                <a:latin typeface="Book Antiqua"/>
                <a:cs typeface="Book Antiqua"/>
              </a:rPr>
              <a:t>r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	</a:t>
            </a:r>
            <a:r>
              <a:rPr lang="en-US" sz="1100" b="1" i="1" spc="-200" dirty="0" smtClean="0">
                <a:solidFill>
                  <a:srgbClr val="7030A0"/>
                </a:solidFill>
                <a:latin typeface="Book Antiqua"/>
                <a:cs typeface="Book Antiqua"/>
              </a:rPr>
              <a:t>U</a:t>
            </a:r>
            <a:r>
              <a:rPr lang="en-US" sz="1100" b="1" i="1" spc="-175" dirty="0" smtClean="0">
                <a:solidFill>
                  <a:srgbClr val="7030A0"/>
                </a:solidFill>
                <a:latin typeface="Book Antiqua"/>
                <a:cs typeface="Book Antiqua"/>
              </a:rPr>
              <a:t>SA</a:t>
            </a:r>
            <a:endParaRPr lang="en-US" sz="1100" b="0" i="0" spc="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GRWG</a:t>
            </a:r>
            <a:r>
              <a:rPr lang="en-US" sz="1050" spc="1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ting –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U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V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Subg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ro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up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Dar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s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d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t,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RMANY	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7 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arc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h</a:t>
            </a:r>
            <a:r>
              <a:rPr lang="en-US" sz="1050" spc="10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2014</a:t>
            </a:r>
            <a:endParaRPr lang="en-US" sz="1050" dirty="0" smtClean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working diffuser for the OMPS has 13 times the exposure of the reference diffuser.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Proxy</a:t>
            </a:r>
            <a:r>
              <a:rPr lang="en-US" baseline="0" dirty="0" smtClean="0"/>
              <a:t> B uses the reference Colin </a:t>
            </a:r>
            <a:r>
              <a:rPr lang="en-US" baseline="0" dirty="0" err="1" smtClean="0"/>
              <a:t>Seftor</a:t>
            </a:r>
            <a:r>
              <a:rPr lang="en-US" baseline="0" dirty="0" smtClean="0"/>
              <a:t>, NASA SSAI provided and Proxy A  uses the reference </a:t>
            </a:r>
            <a:r>
              <a:rPr lang="en-US" baseline="0" dirty="0" err="1" smtClean="0"/>
              <a:t>Ruediger</a:t>
            </a:r>
            <a:r>
              <a:rPr lang="en-US" baseline="0" dirty="0" smtClean="0"/>
              <a:t> Lang EIMETSAT provided.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EF731-22BE-4C24-AB47-A3BF5656124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" algn="l">
              <a:lnSpc>
                <a:spcPts val="3675"/>
              </a:lnSpc>
            </a:pPr>
            <a:r>
              <a:rPr lang="en-US" sz="1200" b="1" spc="60" dirty="0" smtClean="0">
                <a:solidFill>
                  <a:srgbClr val="7030A0"/>
                </a:solidFill>
                <a:latin typeface="Georgia"/>
                <a:cs typeface="Georgia"/>
              </a:rPr>
              <a:t>M</a:t>
            </a:r>
            <a:r>
              <a:rPr lang="en-US" sz="1200" b="1" spc="-40" dirty="0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75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170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95" dirty="0" smtClean="0">
                <a:solidFill>
                  <a:srgbClr val="7030A0"/>
                </a:solidFill>
                <a:latin typeface="Georgia"/>
                <a:cs typeface="Georgia"/>
              </a:rPr>
              <a:t>h</a:t>
            </a:r>
            <a:r>
              <a:rPr lang="en-US" sz="1200" b="1" spc="-130" dirty="0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160" dirty="0" smtClean="0">
                <a:solidFill>
                  <a:srgbClr val="7030A0"/>
                </a:solidFill>
                <a:latin typeface="Georgia"/>
                <a:cs typeface="Georgia"/>
              </a:rPr>
              <a:t>w</a:t>
            </a:r>
            <a:r>
              <a:rPr lang="en-US" sz="1200" b="1" spc="-35" dirty="0" smtClean="0">
                <a:solidFill>
                  <a:srgbClr val="7030A0"/>
                </a:solidFill>
                <a:latin typeface="Georgia"/>
                <a:cs typeface="Georgia"/>
              </a:rPr>
              <a:t> </a:t>
            </a:r>
            <a:r>
              <a:rPr lang="en-US" sz="1200" b="1" spc="-105" dirty="0" err="1" smtClean="0">
                <a:solidFill>
                  <a:srgbClr val="7030A0"/>
                </a:solidFill>
                <a:latin typeface="Georgia"/>
                <a:cs typeface="Georgia"/>
              </a:rPr>
              <a:t>D</a:t>
            </a:r>
            <a:r>
              <a:rPr lang="en-US" sz="1200" b="1" spc="-60" dirty="0" err="1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75" dirty="0" err="1" smtClean="0">
                <a:solidFill>
                  <a:srgbClr val="7030A0"/>
                </a:solidFill>
                <a:latin typeface="Georgia"/>
                <a:cs typeface="Georgia"/>
              </a:rPr>
              <a:t>L</a:t>
            </a:r>
            <a:r>
              <a:rPr lang="en-US" sz="1200" b="1" spc="-40" dirty="0" err="1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65" dirty="0" err="1" smtClean="0">
                <a:solidFill>
                  <a:srgbClr val="7030A0"/>
                </a:solidFill>
                <a:latin typeface="Georgia"/>
                <a:cs typeface="Georgia"/>
              </a:rPr>
              <a:t>nd</a:t>
            </a:r>
            <a:endParaRPr lang="en-US" sz="1200" dirty="0" smtClean="0">
              <a:latin typeface="Georgia"/>
              <a:cs typeface="Georgia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100" b="1" i="1" spc="40" dirty="0" smtClean="0">
                <a:solidFill>
                  <a:srgbClr val="7030A0"/>
                </a:solidFill>
                <a:latin typeface="Book Antiqua"/>
                <a:cs typeface="Book Antiqua"/>
              </a:rPr>
              <a:t>Sc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20" dirty="0" smtClean="0">
                <a:solidFill>
                  <a:srgbClr val="7030A0"/>
                </a:solidFill>
                <a:latin typeface="Book Antiqua"/>
                <a:cs typeface="Book Antiqua"/>
              </a:rPr>
              <a:t>nce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6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65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spc="12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155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50" dirty="0" smtClean="0">
                <a:solidFill>
                  <a:srgbClr val="7030A0"/>
                </a:solidFill>
                <a:latin typeface="Book Antiqua"/>
                <a:cs typeface="Book Antiqua"/>
              </a:rPr>
              <a:t>ms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spc="-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85" dirty="0" smtClean="0">
                <a:solidFill>
                  <a:srgbClr val="7030A0"/>
                </a:solidFill>
                <a:latin typeface="Book Antiqua"/>
                <a:cs typeface="Book Antiqua"/>
              </a:rPr>
              <a:t>ppl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125" dirty="0" smtClean="0">
                <a:solidFill>
                  <a:srgbClr val="7030A0"/>
                </a:solidFill>
                <a:latin typeface="Book Antiqua"/>
                <a:cs typeface="Book Antiqua"/>
              </a:rPr>
              <a:t>c</a:t>
            </a:r>
            <a:r>
              <a:rPr lang="en-US" sz="1100" b="1" i="1" spc="16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-160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o</a:t>
            </a:r>
            <a:r>
              <a:rPr lang="en-US" sz="1100" b="1" i="1" spc="140" dirty="0" smtClean="0">
                <a:solidFill>
                  <a:srgbClr val="7030A0"/>
                </a:solidFill>
                <a:latin typeface="Book Antiqua"/>
                <a:cs typeface="Book Antiqua"/>
              </a:rPr>
              <a:t>n</a:t>
            </a:r>
            <a:r>
              <a:rPr lang="en-US" sz="1100" b="1" i="1" spc="11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229" dirty="0" smtClean="0">
                <a:solidFill>
                  <a:srgbClr val="7030A0"/>
                </a:solidFill>
                <a:latin typeface="Book Antiqua"/>
                <a:cs typeface="Book Antiqua"/>
              </a:rPr>
              <a:t>,</a:t>
            </a:r>
            <a:r>
              <a:rPr lang="en-US" sz="1100" b="1" i="1" spc="-24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200" dirty="0" smtClean="0">
                <a:solidFill>
                  <a:srgbClr val="7030A0"/>
                </a:solidFill>
                <a:latin typeface="Book Antiqua"/>
                <a:cs typeface="Book Antiqua"/>
              </a:rPr>
              <a:t>nc.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5" dirty="0" smtClean="0">
                <a:solidFill>
                  <a:srgbClr val="7030A0"/>
                </a:solidFill>
                <a:latin typeface="Book Antiqua"/>
                <a:cs typeface="Book Antiqua"/>
              </a:rPr>
              <a:t>(</a:t>
            </a:r>
            <a:r>
              <a:rPr lang="en-US" sz="1100" b="1" i="1" spc="-145" dirty="0" smtClean="0">
                <a:solidFill>
                  <a:srgbClr val="7030A0"/>
                </a:solidFill>
                <a:latin typeface="Book Antiqua"/>
                <a:cs typeface="Book Antiqua"/>
              </a:rPr>
              <a:t>SS</a:t>
            </a:r>
            <a:r>
              <a:rPr lang="en-US" sz="1100" b="1" i="1" spc="-18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)</a:t>
            </a:r>
            <a:r>
              <a:rPr lang="en-US" sz="1100" b="1" i="1" spc="2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0" dirty="0" smtClean="0">
                <a:solidFill>
                  <a:srgbClr val="7030A0"/>
                </a:solidFill>
                <a:latin typeface="Book Antiqua"/>
                <a:cs typeface="Book Antiqua"/>
              </a:rPr>
              <a:t>nh</a:t>
            </a:r>
            <a:r>
              <a:rPr lang="en-US" sz="1100" b="1" i="1" spc="10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m,</a:t>
            </a:r>
            <a:r>
              <a:rPr lang="en-US" sz="1100" b="1" i="1" spc="-254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10" dirty="0" smtClean="0">
                <a:solidFill>
                  <a:srgbClr val="7030A0"/>
                </a:solidFill>
                <a:latin typeface="Book Antiqua"/>
                <a:cs typeface="Book Antiqua"/>
              </a:rPr>
              <a:t>M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215" dirty="0" smtClean="0">
                <a:solidFill>
                  <a:srgbClr val="7030A0"/>
                </a:solidFill>
                <a:latin typeface="Book Antiqua"/>
                <a:cs typeface="Book Antiqua"/>
              </a:rPr>
              <a:t>r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	</a:t>
            </a:r>
            <a:r>
              <a:rPr lang="en-US" sz="1100" b="1" i="1" spc="-200" dirty="0" smtClean="0">
                <a:solidFill>
                  <a:srgbClr val="7030A0"/>
                </a:solidFill>
                <a:latin typeface="Book Antiqua"/>
                <a:cs typeface="Book Antiqua"/>
              </a:rPr>
              <a:t>U</a:t>
            </a:r>
            <a:r>
              <a:rPr lang="en-US" sz="1100" b="1" i="1" spc="-175" dirty="0" smtClean="0">
                <a:solidFill>
                  <a:srgbClr val="7030A0"/>
                </a:solidFill>
                <a:latin typeface="Book Antiqua"/>
                <a:cs typeface="Book Antiqua"/>
              </a:rPr>
              <a:t>SA</a:t>
            </a:r>
            <a:endParaRPr lang="en-US" sz="1100" b="0" i="0" spc="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GRWG</a:t>
            </a:r>
            <a:r>
              <a:rPr lang="en-US" sz="1050" spc="1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ting –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U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V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Subg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ro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up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Dar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s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d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t,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RMANY	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7 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arc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h</a:t>
            </a:r>
            <a:r>
              <a:rPr lang="en-US" sz="1050" spc="10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2014</a:t>
            </a:r>
            <a:endParaRPr lang="en-US" sz="1050" dirty="0" smtClean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7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8" indent="-285718" defTabSz="9317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74" indent="-228574" defTabSz="9317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23" indent="-228574" defTabSz="9317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74" indent="-228574" defTabSz="9317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22" indent="-228574" defTabSz="931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70" indent="-228574" defTabSz="931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21" indent="-228574" defTabSz="931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70" indent="-228574" defTabSz="931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9DC90B-2B0C-45E0-8F2D-7A6F29137F7A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971927" y="8831263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2" tIns="46570" rIns="93142" bIns="46570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30188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DBA9F3A-036B-41E1-A798-84BF9D0E9CFD}" type="slidenum">
              <a:rPr lang="en-US" altLang="en-US" sz="1200"/>
              <a:pPr algn="r" eaLnBrk="1" hangingPunct="1"/>
              <a:t>32</a:t>
            </a:fld>
            <a:endParaRPr lang="en-US" altLang="en-US" sz="1200" dirty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5"/>
            <a:ext cx="5140325" cy="4183063"/>
          </a:xfrm>
          <a:noFill/>
        </p:spPr>
        <p:txBody>
          <a:bodyPr lIns="93142" tIns="46570" rIns="93142" bIns="46570"/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" algn="l">
              <a:lnSpc>
                <a:spcPts val="3675"/>
              </a:lnSpc>
            </a:pPr>
            <a:r>
              <a:rPr lang="en-US" sz="1200" b="1" spc="60" dirty="0" smtClean="0">
                <a:solidFill>
                  <a:srgbClr val="7030A0"/>
                </a:solidFill>
                <a:latin typeface="Georgia"/>
                <a:cs typeface="Georgia"/>
              </a:rPr>
              <a:t>M</a:t>
            </a:r>
            <a:r>
              <a:rPr lang="en-US" sz="1200" b="1" spc="-40" dirty="0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75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170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95" dirty="0" smtClean="0">
                <a:solidFill>
                  <a:srgbClr val="7030A0"/>
                </a:solidFill>
                <a:latin typeface="Georgia"/>
                <a:cs typeface="Georgia"/>
              </a:rPr>
              <a:t>h</a:t>
            </a:r>
            <a:r>
              <a:rPr lang="en-US" sz="1200" b="1" spc="-130" dirty="0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160" dirty="0" smtClean="0">
                <a:solidFill>
                  <a:srgbClr val="7030A0"/>
                </a:solidFill>
                <a:latin typeface="Georgia"/>
                <a:cs typeface="Georgia"/>
              </a:rPr>
              <a:t>w</a:t>
            </a:r>
            <a:r>
              <a:rPr lang="en-US" sz="1200" b="1" spc="-35" dirty="0" smtClean="0">
                <a:solidFill>
                  <a:srgbClr val="7030A0"/>
                </a:solidFill>
                <a:latin typeface="Georgia"/>
                <a:cs typeface="Georgia"/>
              </a:rPr>
              <a:t> </a:t>
            </a:r>
            <a:r>
              <a:rPr lang="en-US" sz="1200" b="1" spc="-105" dirty="0" err="1" smtClean="0">
                <a:solidFill>
                  <a:srgbClr val="7030A0"/>
                </a:solidFill>
                <a:latin typeface="Georgia"/>
                <a:cs typeface="Georgia"/>
              </a:rPr>
              <a:t>D</a:t>
            </a:r>
            <a:r>
              <a:rPr lang="en-US" sz="1200" b="1" spc="-60" dirty="0" err="1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75" dirty="0" err="1" smtClean="0">
                <a:solidFill>
                  <a:srgbClr val="7030A0"/>
                </a:solidFill>
                <a:latin typeface="Georgia"/>
                <a:cs typeface="Georgia"/>
              </a:rPr>
              <a:t>L</a:t>
            </a:r>
            <a:r>
              <a:rPr lang="en-US" sz="1200" b="1" spc="-40" dirty="0" err="1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65" dirty="0" err="1" smtClean="0">
                <a:solidFill>
                  <a:srgbClr val="7030A0"/>
                </a:solidFill>
                <a:latin typeface="Georgia"/>
                <a:cs typeface="Georgia"/>
              </a:rPr>
              <a:t>nd</a:t>
            </a:r>
            <a:endParaRPr lang="en-US" sz="1200" dirty="0" smtClean="0">
              <a:latin typeface="Georgia"/>
              <a:cs typeface="Georgia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100" b="1" i="1" spc="40" dirty="0" smtClean="0">
                <a:solidFill>
                  <a:srgbClr val="7030A0"/>
                </a:solidFill>
                <a:latin typeface="Book Antiqua"/>
                <a:cs typeface="Book Antiqua"/>
              </a:rPr>
              <a:t>Sc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20" dirty="0" smtClean="0">
                <a:solidFill>
                  <a:srgbClr val="7030A0"/>
                </a:solidFill>
                <a:latin typeface="Book Antiqua"/>
                <a:cs typeface="Book Antiqua"/>
              </a:rPr>
              <a:t>nce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6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65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spc="12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155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50" dirty="0" smtClean="0">
                <a:solidFill>
                  <a:srgbClr val="7030A0"/>
                </a:solidFill>
                <a:latin typeface="Book Antiqua"/>
                <a:cs typeface="Book Antiqua"/>
              </a:rPr>
              <a:t>ms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spc="-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85" dirty="0" smtClean="0">
                <a:solidFill>
                  <a:srgbClr val="7030A0"/>
                </a:solidFill>
                <a:latin typeface="Book Antiqua"/>
                <a:cs typeface="Book Antiqua"/>
              </a:rPr>
              <a:t>ppl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125" dirty="0" smtClean="0">
                <a:solidFill>
                  <a:srgbClr val="7030A0"/>
                </a:solidFill>
                <a:latin typeface="Book Antiqua"/>
                <a:cs typeface="Book Antiqua"/>
              </a:rPr>
              <a:t>c</a:t>
            </a:r>
            <a:r>
              <a:rPr lang="en-US" sz="1100" b="1" i="1" spc="16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-160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o</a:t>
            </a:r>
            <a:r>
              <a:rPr lang="en-US" sz="1100" b="1" i="1" spc="140" dirty="0" smtClean="0">
                <a:solidFill>
                  <a:srgbClr val="7030A0"/>
                </a:solidFill>
                <a:latin typeface="Book Antiqua"/>
                <a:cs typeface="Book Antiqua"/>
              </a:rPr>
              <a:t>n</a:t>
            </a:r>
            <a:r>
              <a:rPr lang="en-US" sz="1100" b="1" i="1" spc="11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229" dirty="0" smtClean="0">
                <a:solidFill>
                  <a:srgbClr val="7030A0"/>
                </a:solidFill>
                <a:latin typeface="Book Antiqua"/>
                <a:cs typeface="Book Antiqua"/>
              </a:rPr>
              <a:t>,</a:t>
            </a:r>
            <a:r>
              <a:rPr lang="en-US" sz="1100" b="1" i="1" spc="-24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200" dirty="0" smtClean="0">
                <a:solidFill>
                  <a:srgbClr val="7030A0"/>
                </a:solidFill>
                <a:latin typeface="Book Antiqua"/>
                <a:cs typeface="Book Antiqua"/>
              </a:rPr>
              <a:t>nc.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5" dirty="0" smtClean="0">
                <a:solidFill>
                  <a:srgbClr val="7030A0"/>
                </a:solidFill>
                <a:latin typeface="Book Antiqua"/>
                <a:cs typeface="Book Antiqua"/>
              </a:rPr>
              <a:t>(</a:t>
            </a:r>
            <a:r>
              <a:rPr lang="en-US" sz="1100" b="1" i="1" spc="-145" dirty="0" smtClean="0">
                <a:solidFill>
                  <a:srgbClr val="7030A0"/>
                </a:solidFill>
                <a:latin typeface="Book Antiqua"/>
                <a:cs typeface="Book Antiqua"/>
              </a:rPr>
              <a:t>SS</a:t>
            </a:r>
            <a:r>
              <a:rPr lang="en-US" sz="1100" b="1" i="1" spc="-18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)</a:t>
            </a:r>
            <a:r>
              <a:rPr lang="en-US" sz="1100" b="1" i="1" spc="2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0" dirty="0" smtClean="0">
                <a:solidFill>
                  <a:srgbClr val="7030A0"/>
                </a:solidFill>
                <a:latin typeface="Book Antiqua"/>
                <a:cs typeface="Book Antiqua"/>
              </a:rPr>
              <a:t>nh</a:t>
            </a:r>
            <a:r>
              <a:rPr lang="en-US" sz="1100" b="1" i="1" spc="10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m,</a:t>
            </a:r>
            <a:r>
              <a:rPr lang="en-US" sz="1100" b="1" i="1" spc="-254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10" dirty="0" smtClean="0">
                <a:solidFill>
                  <a:srgbClr val="7030A0"/>
                </a:solidFill>
                <a:latin typeface="Book Antiqua"/>
                <a:cs typeface="Book Antiqua"/>
              </a:rPr>
              <a:t>M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215" dirty="0" smtClean="0">
                <a:solidFill>
                  <a:srgbClr val="7030A0"/>
                </a:solidFill>
                <a:latin typeface="Book Antiqua"/>
                <a:cs typeface="Book Antiqua"/>
              </a:rPr>
              <a:t>r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	</a:t>
            </a:r>
            <a:r>
              <a:rPr lang="en-US" sz="1100" b="1" i="1" spc="-200" dirty="0" smtClean="0">
                <a:solidFill>
                  <a:srgbClr val="7030A0"/>
                </a:solidFill>
                <a:latin typeface="Book Antiqua"/>
                <a:cs typeface="Book Antiqua"/>
              </a:rPr>
              <a:t>U</a:t>
            </a:r>
            <a:r>
              <a:rPr lang="en-US" sz="1100" b="1" i="1" spc="-175" dirty="0" smtClean="0">
                <a:solidFill>
                  <a:srgbClr val="7030A0"/>
                </a:solidFill>
                <a:latin typeface="Book Antiqua"/>
                <a:cs typeface="Book Antiqua"/>
              </a:rPr>
              <a:t>SA</a:t>
            </a:r>
            <a:endParaRPr lang="en-US" sz="1100" b="0" i="0" spc="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GRWG</a:t>
            </a:r>
            <a:r>
              <a:rPr lang="en-US" sz="1050" spc="1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ting –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U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V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Subg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ro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up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Dar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s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d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t,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RMANY	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7 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arc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h</a:t>
            </a:r>
            <a:r>
              <a:rPr lang="en-US" sz="1050" spc="10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2014</a:t>
            </a:r>
            <a:endParaRPr lang="en-US" sz="1050" dirty="0" smtClean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 smtClean="0">
                <a:latin typeface="+mn-lt"/>
              </a:rPr>
              <a:t>Composite Mg II solar activity index for solar cycles 21 and 22</a:t>
            </a:r>
          </a:p>
          <a:p>
            <a:pPr fontAlgn="base"/>
            <a:r>
              <a:rPr lang="en-US" dirty="0" smtClean="0">
                <a:latin typeface="+mn-lt"/>
              </a:rPr>
              <a:t>Matthew T. </a:t>
            </a:r>
            <a:r>
              <a:rPr lang="en-US" dirty="0" err="1" smtClean="0">
                <a:latin typeface="+mn-lt"/>
              </a:rPr>
              <a:t>DeLand</a:t>
            </a:r>
            <a:r>
              <a:rPr lang="en-US" dirty="0" smtClean="0">
                <a:latin typeface="+mn-lt"/>
              </a:rPr>
              <a:t>, Richard P. </a:t>
            </a:r>
            <a:r>
              <a:rPr lang="en-US" dirty="0" err="1" smtClean="0">
                <a:latin typeface="+mn-lt"/>
              </a:rPr>
              <a:t>Cebula</a:t>
            </a:r>
            <a:endParaRPr lang="en-US" dirty="0" smtClean="0">
              <a:latin typeface="+mn-lt"/>
            </a:endParaRPr>
          </a:p>
          <a:p>
            <a:pPr fontAlgn="base"/>
            <a:r>
              <a:rPr lang="en-US" dirty="0" smtClean="0">
                <a:latin typeface="+mn-lt"/>
              </a:rPr>
              <a:t>DOI: 10.1029/93JD00421</a:t>
            </a:r>
          </a:p>
          <a:p>
            <a:pPr fontAlgn="base"/>
            <a:r>
              <a:rPr lang="en-US" b="1" dirty="0" smtClean="0">
                <a:latin typeface="+mn-lt"/>
              </a:rPr>
              <a:t>Creation of a composite solar ultraviolet irradiance data set</a:t>
            </a:r>
          </a:p>
          <a:p>
            <a:pPr fontAlgn="base"/>
            <a:r>
              <a:rPr lang="en-US" dirty="0" smtClean="0">
                <a:latin typeface="+mn-lt"/>
              </a:rPr>
              <a:t>Matthew T. </a:t>
            </a:r>
            <a:r>
              <a:rPr lang="en-US" dirty="0" err="1" smtClean="0">
                <a:latin typeface="+mn-lt"/>
              </a:rPr>
              <a:t>DeLand</a:t>
            </a:r>
            <a:r>
              <a:rPr lang="en-US" dirty="0" smtClean="0">
                <a:latin typeface="+mn-lt"/>
              </a:rPr>
              <a:t>, Richard P. </a:t>
            </a:r>
            <a:r>
              <a:rPr lang="en-US" dirty="0" err="1" smtClean="0">
                <a:latin typeface="+mn-lt"/>
              </a:rPr>
              <a:t>Cebula</a:t>
            </a:r>
            <a:endParaRPr lang="en-US" dirty="0" smtClean="0">
              <a:latin typeface="+mn-lt"/>
            </a:endParaRPr>
          </a:p>
          <a:p>
            <a:pPr fontAlgn="base"/>
            <a:r>
              <a:rPr lang="en-US" dirty="0" smtClean="0">
                <a:latin typeface="+mn-lt"/>
              </a:rPr>
              <a:t>DOI: 10.1029/2008JA013401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311A4-F30E-49BC-90D1-DF413A9D0DA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" algn="l">
              <a:lnSpc>
                <a:spcPts val="3675"/>
              </a:lnSpc>
            </a:pPr>
            <a:r>
              <a:rPr lang="en-US" sz="1200" b="1" spc="60" dirty="0" smtClean="0">
                <a:solidFill>
                  <a:srgbClr val="7030A0"/>
                </a:solidFill>
                <a:latin typeface="Georgia"/>
                <a:cs typeface="Georgia"/>
              </a:rPr>
              <a:t>M</a:t>
            </a:r>
            <a:r>
              <a:rPr lang="en-US" sz="1200" b="1" spc="-40" dirty="0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75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170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95" dirty="0" smtClean="0">
                <a:solidFill>
                  <a:srgbClr val="7030A0"/>
                </a:solidFill>
                <a:latin typeface="Georgia"/>
                <a:cs typeface="Georgia"/>
              </a:rPr>
              <a:t>h</a:t>
            </a:r>
            <a:r>
              <a:rPr lang="en-US" sz="1200" b="1" spc="-130" dirty="0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160" dirty="0" smtClean="0">
                <a:solidFill>
                  <a:srgbClr val="7030A0"/>
                </a:solidFill>
                <a:latin typeface="Georgia"/>
                <a:cs typeface="Georgia"/>
              </a:rPr>
              <a:t>w</a:t>
            </a:r>
            <a:r>
              <a:rPr lang="en-US" sz="1200" b="1" spc="-35" dirty="0" smtClean="0">
                <a:solidFill>
                  <a:srgbClr val="7030A0"/>
                </a:solidFill>
                <a:latin typeface="Georgia"/>
                <a:cs typeface="Georgia"/>
              </a:rPr>
              <a:t> </a:t>
            </a:r>
            <a:r>
              <a:rPr lang="en-US" sz="1200" b="1" spc="-105" dirty="0" err="1" smtClean="0">
                <a:solidFill>
                  <a:srgbClr val="7030A0"/>
                </a:solidFill>
                <a:latin typeface="Georgia"/>
                <a:cs typeface="Georgia"/>
              </a:rPr>
              <a:t>D</a:t>
            </a:r>
            <a:r>
              <a:rPr lang="en-US" sz="1200" b="1" spc="-60" dirty="0" err="1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75" dirty="0" err="1" smtClean="0">
                <a:solidFill>
                  <a:srgbClr val="7030A0"/>
                </a:solidFill>
                <a:latin typeface="Georgia"/>
                <a:cs typeface="Georgia"/>
              </a:rPr>
              <a:t>L</a:t>
            </a:r>
            <a:r>
              <a:rPr lang="en-US" sz="1200" b="1" spc="-40" dirty="0" err="1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65" dirty="0" err="1" smtClean="0">
                <a:solidFill>
                  <a:srgbClr val="7030A0"/>
                </a:solidFill>
                <a:latin typeface="Georgia"/>
                <a:cs typeface="Georgia"/>
              </a:rPr>
              <a:t>nd</a:t>
            </a:r>
            <a:endParaRPr lang="en-US" sz="1200" dirty="0" smtClean="0">
              <a:latin typeface="Georgia"/>
              <a:cs typeface="Georgia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100" b="1" i="1" spc="40" dirty="0" smtClean="0">
                <a:solidFill>
                  <a:srgbClr val="7030A0"/>
                </a:solidFill>
                <a:latin typeface="Book Antiqua"/>
                <a:cs typeface="Book Antiqua"/>
              </a:rPr>
              <a:t>Sc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20" dirty="0" smtClean="0">
                <a:solidFill>
                  <a:srgbClr val="7030A0"/>
                </a:solidFill>
                <a:latin typeface="Book Antiqua"/>
                <a:cs typeface="Book Antiqua"/>
              </a:rPr>
              <a:t>nce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6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65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spc="12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155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50" dirty="0" smtClean="0">
                <a:solidFill>
                  <a:srgbClr val="7030A0"/>
                </a:solidFill>
                <a:latin typeface="Book Antiqua"/>
                <a:cs typeface="Book Antiqua"/>
              </a:rPr>
              <a:t>ms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spc="-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85" dirty="0" smtClean="0">
                <a:solidFill>
                  <a:srgbClr val="7030A0"/>
                </a:solidFill>
                <a:latin typeface="Book Antiqua"/>
                <a:cs typeface="Book Antiqua"/>
              </a:rPr>
              <a:t>ppl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125" dirty="0" smtClean="0">
                <a:solidFill>
                  <a:srgbClr val="7030A0"/>
                </a:solidFill>
                <a:latin typeface="Book Antiqua"/>
                <a:cs typeface="Book Antiqua"/>
              </a:rPr>
              <a:t>c</a:t>
            </a:r>
            <a:r>
              <a:rPr lang="en-US" sz="1100" b="1" i="1" spc="16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-160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o</a:t>
            </a:r>
            <a:r>
              <a:rPr lang="en-US" sz="1100" b="1" i="1" spc="140" dirty="0" smtClean="0">
                <a:solidFill>
                  <a:srgbClr val="7030A0"/>
                </a:solidFill>
                <a:latin typeface="Book Antiqua"/>
                <a:cs typeface="Book Antiqua"/>
              </a:rPr>
              <a:t>n</a:t>
            </a:r>
            <a:r>
              <a:rPr lang="en-US" sz="1100" b="1" i="1" spc="11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229" dirty="0" smtClean="0">
                <a:solidFill>
                  <a:srgbClr val="7030A0"/>
                </a:solidFill>
                <a:latin typeface="Book Antiqua"/>
                <a:cs typeface="Book Antiqua"/>
              </a:rPr>
              <a:t>,</a:t>
            </a:r>
            <a:r>
              <a:rPr lang="en-US" sz="1100" b="1" i="1" spc="-24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200" dirty="0" smtClean="0">
                <a:solidFill>
                  <a:srgbClr val="7030A0"/>
                </a:solidFill>
                <a:latin typeface="Book Antiqua"/>
                <a:cs typeface="Book Antiqua"/>
              </a:rPr>
              <a:t>nc.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5" dirty="0" smtClean="0">
                <a:solidFill>
                  <a:srgbClr val="7030A0"/>
                </a:solidFill>
                <a:latin typeface="Book Antiqua"/>
                <a:cs typeface="Book Antiqua"/>
              </a:rPr>
              <a:t>(</a:t>
            </a:r>
            <a:r>
              <a:rPr lang="en-US" sz="1100" b="1" i="1" spc="-145" dirty="0" smtClean="0">
                <a:solidFill>
                  <a:srgbClr val="7030A0"/>
                </a:solidFill>
                <a:latin typeface="Book Antiqua"/>
                <a:cs typeface="Book Antiqua"/>
              </a:rPr>
              <a:t>SS</a:t>
            </a:r>
            <a:r>
              <a:rPr lang="en-US" sz="1100" b="1" i="1" spc="-18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)</a:t>
            </a:r>
            <a:r>
              <a:rPr lang="en-US" sz="1100" b="1" i="1" spc="2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0" dirty="0" smtClean="0">
                <a:solidFill>
                  <a:srgbClr val="7030A0"/>
                </a:solidFill>
                <a:latin typeface="Book Antiqua"/>
                <a:cs typeface="Book Antiqua"/>
              </a:rPr>
              <a:t>nh</a:t>
            </a:r>
            <a:r>
              <a:rPr lang="en-US" sz="1100" b="1" i="1" spc="10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m,</a:t>
            </a:r>
            <a:r>
              <a:rPr lang="en-US" sz="1100" b="1" i="1" spc="-254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10" dirty="0" smtClean="0">
                <a:solidFill>
                  <a:srgbClr val="7030A0"/>
                </a:solidFill>
                <a:latin typeface="Book Antiqua"/>
                <a:cs typeface="Book Antiqua"/>
              </a:rPr>
              <a:t>M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215" dirty="0" smtClean="0">
                <a:solidFill>
                  <a:srgbClr val="7030A0"/>
                </a:solidFill>
                <a:latin typeface="Book Antiqua"/>
                <a:cs typeface="Book Antiqua"/>
              </a:rPr>
              <a:t>r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	</a:t>
            </a:r>
            <a:r>
              <a:rPr lang="en-US" sz="1100" b="1" i="1" spc="-200" dirty="0" smtClean="0">
                <a:solidFill>
                  <a:srgbClr val="7030A0"/>
                </a:solidFill>
                <a:latin typeface="Book Antiqua"/>
                <a:cs typeface="Book Antiqua"/>
              </a:rPr>
              <a:t>U</a:t>
            </a:r>
            <a:r>
              <a:rPr lang="en-US" sz="1100" b="1" i="1" spc="-175" dirty="0" smtClean="0">
                <a:solidFill>
                  <a:srgbClr val="7030A0"/>
                </a:solidFill>
                <a:latin typeface="Book Antiqua"/>
                <a:cs typeface="Book Antiqua"/>
              </a:rPr>
              <a:t>SA</a:t>
            </a:r>
            <a:endParaRPr lang="en-US" sz="1100" b="0" i="0" spc="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GRWG</a:t>
            </a:r>
            <a:r>
              <a:rPr lang="en-US" sz="1050" spc="1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ting –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U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V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Subg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ro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up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Dar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s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d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t,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RMANY	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7 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arc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h</a:t>
            </a:r>
            <a:r>
              <a:rPr lang="en-US" sz="1050" spc="10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2014</a:t>
            </a:r>
            <a:endParaRPr lang="en-US" sz="1050" dirty="0" smtClean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" algn="l">
              <a:lnSpc>
                <a:spcPts val="3675"/>
              </a:lnSpc>
            </a:pPr>
            <a:r>
              <a:rPr lang="en-US" sz="1200" b="1" spc="60" dirty="0" smtClean="0">
                <a:solidFill>
                  <a:srgbClr val="7030A0"/>
                </a:solidFill>
                <a:latin typeface="Georgia"/>
                <a:cs typeface="Georgia"/>
              </a:rPr>
              <a:t>M</a:t>
            </a:r>
            <a:r>
              <a:rPr lang="en-US" sz="1200" b="1" spc="-40" dirty="0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75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170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95" dirty="0" smtClean="0">
                <a:solidFill>
                  <a:srgbClr val="7030A0"/>
                </a:solidFill>
                <a:latin typeface="Georgia"/>
                <a:cs typeface="Georgia"/>
              </a:rPr>
              <a:t>h</a:t>
            </a:r>
            <a:r>
              <a:rPr lang="en-US" sz="1200" b="1" spc="-130" dirty="0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160" dirty="0" smtClean="0">
                <a:solidFill>
                  <a:srgbClr val="7030A0"/>
                </a:solidFill>
                <a:latin typeface="Georgia"/>
                <a:cs typeface="Georgia"/>
              </a:rPr>
              <a:t>w</a:t>
            </a:r>
            <a:r>
              <a:rPr lang="en-US" sz="1200" b="1" spc="-35" dirty="0" smtClean="0">
                <a:solidFill>
                  <a:srgbClr val="7030A0"/>
                </a:solidFill>
                <a:latin typeface="Georgia"/>
                <a:cs typeface="Georgia"/>
              </a:rPr>
              <a:t> </a:t>
            </a:r>
            <a:r>
              <a:rPr lang="en-US" sz="1200" b="1" spc="-105" dirty="0" err="1" smtClean="0">
                <a:solidFill>
                  <a:srgbClr val="7030A0"/>
                </a:solidFill>
                <a:latin typeface="Georgia"/>
                <a:cs typeface="Georgia"/>
              </a:rPr>
              <a:t>D</a:t>
            </a:r>
            <a:r>
              <a:rPr lang="en-US" sz="1200" b="1" spc="-60" dirty="0" err="1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75" dirty="0" err="1" smtClean="0">
                <a:solidFill>
                  <a:srgbClr val="7030A0"/>
                </a:solidFill>
                <a:latin typeface="Georgia"/>
                <a:cs typeface="Georgia"/>
              </a:rPr>
              <a:t>L</a:t>
            </a:r>
            <a:r>
              <a:rPr lang="en-US" sz="1200" b="1" spc="-40" dirty="0" err="1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65" dirty="0" err="1" smtClean="0">
                <a:solidFill>
                  <a:srgbClr val="7030A0"/>
                </a:solidFill>
                <a:latin typeface="Georgia"/>
                <a:cs typeface="Georgia"/>
              </a:rPr>
              <a:t>nd</a:t>
            </a:r>
            <a:endParaRPr lang="en-US" sz="1200" dirty="0" smtClean="0">
              <a:latin typeface="Georgia"/>
              <a:cs typeface="Georgia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100" b="1" i="1" spc="40" dirty="0" smtClean="0">
                <a:solidFill>
                  <a:srgbClr val="7030A0"/>
                </a:solidFill>
                <a:latin typeface="Book Antiqua"/>
                <a:cs typeface="Book Antiqua"/>
              </a:rPr>
              <a:t>Sc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20" dirty="0" smtClean="0">
                <a:solidFill>
                  <a:srgbClr val="7030A0"/>
                </a:solidFill>
                <a:latin typeface="Book Antiqua"/>
                <a:cs typeface="Book Antiqua"/>
              </a:rPr>
              <a:t>nce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6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65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spc="12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155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50" dirty="0" smtClean="0">
                <a:solidFill>
                  <a:srgbClr val="7030A0"/>
                </a:solidFill>
                <a:latin typeface="Book Antiqua"/>
                <a:cs typeface="Book Antiqua"/>
              </a:rPr>
              <a:t>ms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spc="-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85" dirty="0" smtClean="0">
                <a:solidFill>
                  <a:srgbClr val="7030A0"/>
                </a:solidFill>
                <a:latin typeface="Book Antiqua"/>
                <a:cs typeface="Book Antiqua"/>
              </a:rPr>
              <a:t>ppl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125" dirty="0" smtClean="0">
                <a:solidFill>
                  <a:srgbClr val="7030A0"/>
                </a:solidFill>
                <a:latin typeface="Book Antiqua"/>
                <a:cs typeface="Book Antiqua"/>
              </a:rPr>
              <a:t>c</a:t>
            </a:r>
            <a:r>
              <a:rPr lang="en-US" sz="1100" b="1" i="1" spc="16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-160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o</a:t>
            </a:r>
            <a:r>
              <a:rPr lang="en-US" sz="1100" b="1" i="1" spc="140" dirty="0" smtClean="0">
                <a:solidFill>
                  <a:srgbClr val="7030A0"/>
                </a:solidFill>
                <a:latin typeface="Book Antiqua"/>
                <a:cs typeface="Book Antiqua"/>
              </a:rPr>
              <a:t>n</a:t>
            </a:r>
            <a:r>
              <a:rPr lang="en-US" sz="1100" b="1" i="1" spc="11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229" dirty="0" smtClean="0">
                <a:solidFill>
                  <a:srgbClr val="7030A0"/>
                </a:solidFill>
                <a:latin typeface="Book Antiqua"/>
                <a:cs typeface="Book Antiqua"/>
              </a:rPr>
              <a:t>,</a:t>
            </a:r>
            <a:r>
              <a:rPr lang="en-US" sz="1100" b="1" i="1" spc="-24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200" dirty="0" smtClean="0">
                <a:solidFill>
                  <a:srgbClr val="7030A0"/>
                </a:solidFill>
                <a:latin typeface="Book Antiqua"/>
                <a:cs typeface="Book Antiqua"/>
              </a:rPr>
              <a:t>nc.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5" dirty="0" smtClean="0">
                <a:solidFill>
                  <a:srgbClr val="7030A0"/>
                </a:solidFill>
                <a:latin typeface="Book Antiqua"/>
                <a:cs typeface="Book Antiqua"/>
              </a:rPr>
              <a:t>(</a:t>
            </a:r>
            <a:r>
              <a:rPr lang="en-US" sz="1100" b="1" i="1" spc="-145" dirty="0" smtClean="0">
                <a:solidFill>
                  <a:srgbClr val="7030A0"/>
                </a:solidFill>
                <a:latin typeface="Book Antiqua"/>
                <a:cs typeface="Book Antiqua"/>
              </a:rPr>
              <a:t>SS</a:t>
            </a:r>
            <a:r>
              <a:rPr lang="en-US" sz="1100" b="1" i="1" spc="-18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)</a:t>
            </a:r>
            <a:r>
              <a:rPr lang="en-US" sz="1100" b="1" i="1" spc="2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0" dirty="0" smtClean="0">
                <a:solidFill>
                  <a:srgbClr val="7030A0"/>
                </a:solidFill>
                <a:latin typeface="Book Antiqua"/>
                <a:cs typeface="Book Antiqua"/>
              </a:rPr>
              <a:t>nh</a:t>
            </a:r>
            <a:r>
              <a:rPr lang="en-US" sz="1100" b="1" i="1" spc="10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m,</a:t>
            </a:r>
            <a:r>
              <a:rPr lang="en-US" sz="1100" b="1" i="1" spc="-254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10" dirty="0" smtClean="0">
                <a:solidFill>
                  <a:srgbClr val="7030A0"/>
                </a:solidFill>
                <a:latin typeface="Book Antiqua"/>
                <a:cs typeface="Book Antiqua"/>
              </a:rPr>
              <a:t>M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215" dirty="0" smtClean="0">
                <a:solidFill>
                  <a:srgbClr val="7030A0"/>
                </a:solidFill>
                <a:latin typeface="Book Antiqua"/>
                <a:cs typeface="Book Antiqua"/>
              </a:rPr>
              <a:t>r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	</a:t>
            </a:r>
            <a:r>
              <a:rPr lang="en-US" sz="1100" b="1" i="1" spc="-200" dirty="0" smtClean="0">
                <a:solidFill>
                  <a:srgbClr val="7030A0"/>
                </a:solidFill>
                <a:latin typeface="Book Antiqua"/>
                <a:cs typeface="Book Antiqua"/>
              </a:rPr>
              <a:t>U</a:t>
            </a:r>
            <a:r>
              <a:rPr lang="en-US" sz="1100" b="1" i="1" spc="-175" dirty="0" smtClean="0">
                <a:solidFill>
                  <a:srgbClr val="7030A0"/>
                </a:solidFill>
                <a:latin typeface="Book Antiqua"/>
                <a:cs typeface="Book Antiqua"/>
              </a:rPr>
              <a:t>SA</a:t>
            </a:r>
            <a:endParaRPr lang="en-US" sz="1100" b="0" i="0" spc="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GRWG</a:t>
            </a:r>
            <a:r>
              <a:rPr lang="en-US" sz="1050" spc="1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ting –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U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V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Subg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ro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up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Dar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s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d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t,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RMANY	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7 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arc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h</a:t>
            </a:r>
            <a:r>
              <a:rPr lang="en-US" sz="1050" spc="10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2014</a:t>
            </a:r>
            <a:endParaRPr lang="en-US" sz="1050" dirty="0" smtClean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" algn="l">
              <a:lnSpc>
                <a:spcPts val="3675"/>
              </a:lnSpc>
            </a:pPr>
            <a:r>
              <a:rPr lang="en-US" sz="1200" b="1" spc="60" dirty="0" smtClean="0">
                <a:solidFill>
                  <a:srgbClr val="7030A0"/>
                </a:solidFill>
                <a:latin typeface="Georgia"/>
                <a:cs typeface="Georgia"/>
              </a:rPr>
              <a:t>M</a:t>
            </a:r>
            <a:r>
              <a:rPr lang="en-US" sz="1200" b="1" spc="-40" dirty="0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75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170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95" dirty="0" smtClean="0">
                <a:solidFill>
                  <a:srgbClr val="7030A0"/>
                </a:solidFill>
                <a:latin typeface="Georgia"/>
                <a:cs typeface="Georgia"/>
              </a:rPr>
              <a:t>h</a:t>
            </a:r>
            <a:r>
              <a:rPr lang="en-US" sz="1200" b="1" spc="-130" dirty="0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160" dirty="0" smtClean="0">
                <a:solidFill>
                  <a:srgbClr val="7030A0"/>
                </a:solidFill>
                <a:latin typeface="Georgia"/>
                <a:cs typeface="Georgia"/>
              </a:rPr>
              <a:t>w</a:t>
            </a:r>
            <a:r>
              <a:rPr lang="en-US" sz="1200" b="1" spc="-35" dirty="0" smtClean="0">
                <a:solidFill>
                  <a:srgbClr val="7030A0"/>
                </a:solidFill>
                <a:latin typeface="Georgia"/>
                <a:cs typeface="Georgia"/>
              </a:rPr>
              <a:t> </a:t>
            </a:r>
            <a:r>
              <a:rPr lang="en-US" sz="1200" b="1" spc="-105" dirty="0" err="1" smtClean="0">
                <a:solidFill>
                  <a:srgbClr val="7030A0"/>
                </a:solidFill>
                <a:latin typeface="Georgia"/>
                <a:cs typeface="Georgia"/>
              </a:rPr>
              <a:t>D</a:t>
            </a:r>
            <a:r>
              <a:rPr lang="en-US" sz="1200" b="1" spc="-60" dirty="0" err="1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75" dirty="0" err="1" smtClean="0">
                <a:solidFill>
                  <a:srgbClr val="7030A0"/>
                </a:solidFill>
                <a:latin typeface="Georgia"/>
                <a:cs typeface="Georgia"/>
              </a:rPr>
              <a:t>L</a:t>
            </a:r>
            <a:r>
              <a:rPr lang="en-US" sz="1200" b="1" spc="-40" dirty="0" err="1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65" dirty="0" err="1" smtClean="0">
                <a:solidFill>
                  <a:srgbClr val="7030A0"/>
                </a:solidFill>
                <a:latin typeface="Georgia"/>
                <a:cs typeface="Georgia"/>
              </a:rPr>
              <a:t>nd</a:t>
            </a:r>
            <a:endParaRPr lang="en-US" sz="1200" dirty="0" smtClean="0">
              <a:latin typeface="Georgia"/>
              <a:cs typeface="Georgia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100" b="1" i="1" spc="40" dirty="0" smtClean="0">
                <a:solidFill>
                  <a:srgbClr val="7030A0"/>
                </a:solidFill>
                <a:latin typeface="Book Antiqua"/>
                <a:cs typeface="Book Antiqua"/>
              </a:rPr>
              <a:t>Sc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20" dirty="0" smtClean="0">
                <a:solidFill>
                  <a:srgbClr val="7030A0"/>
                </a:solidFill>
                <a:latin typeface="Book Antiqua"/>
                <a:cs typeface="Book Antiqua"/>
              </a:rPr>
              <a:t>nce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6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65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spc="12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155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50" dirty="0" smtClean="0">
                <a:solidFill>
                  <a:srgbClr val="7030A0"/>
                </a:solidFill>
                <a:latin typeface="Book Antiqua"/>
                <a:cs typeface="Book Antiqua"/>
              </a:rPr>
              <a:t>ms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spc="-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85" dirty="0" smtClean="0">
                <a:solidFill>
                  <a:srgbClr val="7030A0"/>
                </a:solidFill>
                <a:latin typeface="Book Antiqua"/>
                <a:cs typeface="Book Antiqua"/>
              </a:rPr>
              <a:t>ppl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125" dirty="0" smtClean="0">
                <a:solidFill>
                  <a:srgbClr val="7030A0"/>
                </a:solidFill>
                <a:latin typeface="Book Antiqua"/>
                <a:cs typeface="Book Antiqua"/>
              </a:rPr>
              <a:t>c</a:t>
            </a:r>
            <a:r>
              <a:rPr lang="en-US" sz="1100" b="1" i="1" spc="16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-160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o</a:t>
            </a:r>
            <a:r>
              <a:rPr lang="en-US" sz="1100" b="1" i="1" spc="140" dirty="0" smtClean="0">
                <a:solidFill>
                  <a:srgbClr val="7030A0"/>
                </a:solidFill>
                <a:latin typeface="Book Antiqua"/>
                <a:cs typeface="Book Antiqua"/>
              </a:rPr>
              <a:t>n</a:t>
            </a:r>
            <a:r>
              <a:rPr lang="en-US" sz="1100" b="1" i="1" spc="11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229" dirty="0" smtClean="0">
                <a:solidFill>
                  <a:srgbClr val="7030A0"/>
                </a:solidFill>
                <a:latin typeface="Book Antiqua"/>
                <a:cs typeface="Book Antiqua"/>
              </a:rPr>
              <a:t>,</a:t>
            </a:r>
            <a:r>
              <a:rPr lang="en-US" sz="1100" b="1" i="1" spc="-24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200" dirty="0" smtClean="0">
                <a:solidFill>
                  <a:srgbClr val="7030A0"/>
                </a:solidFill>
                <a:latin typeface="Book Antiqua"/>
                <a:cs typeface="Book Antiqua"/>
              </a:rPr>
              <a:t>nc.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5" dirty="0" smtClean="0">
                <a:solidFill>
                  <a:srgbClr val="7030A0"/>
                </a:solidFill>
                <a:latin typeface="Book Antiqua"/>
                <a:cs typeface="Book Antiqua"/>
              </a:rPr>
              <a:t>(</a:t>
            </a:r>
            <a:r>
              <a:rPr lang="en-US" sz="1100" b="1" i="1" spc="-145" dirty="0" smtClean="0">
                <a:solidFill>
                  <a:srgbClr val="7030A0"/>
                </a:solidFill>
                <a:latin typeface="Book Antiqua"/>
                <a:cs typeface="Book Antiqua"/>
              </a:rPr>
              <a:t>SS</a:t>
            </a:r>
            <a:r>
              <a:rPr lang="en-US" sz="1100" b="1" i="1" spc="-18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)</a:t>
            </a:r>
            <a:r>
              <a:rPr lang="en-US" sz="1100" b="1" i="1" spc="2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0" dirty="0" smtClean="0">
                <a:solidFill>
                  <a:srgbClr val="7030A0"/>
                </a:solidFill>
                <a:latin typeface="Book Antiqua"/>
                <a:cs typeface="Book Antiqua"/>
              </a:rPr>
              <a:t>nh</a:t>
            </a:r>
            <a:r>
              <a:rPr lang="en-US" sz="1100" b="1" i="1" spc="10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m,</a:t>
            </a:r>
            <a:r>
              <a:rPr lang="en-US" sz="1100" b="1" i="1" spc="-254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10" dirty="0" smtClean="0">
                <a:solidFill>
                  <a:srgbClr val="7030A0"/>
                </a:solidFill>
                <a:latin typeface="Book Antiqua"/>
                <a:cs typeface="Book Antiqua"/>
              </a:rPr>
              <a:t>M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215" dirty="0" smtClean="0">
                <a:solidFill>
                  <a:srgbClr val="7030A0"/>
                </a:solidFill>
                <a:latin typeface="Book Antiqua"/>
                <a:cs typeface="Book Antiqua"/>
              </a:rPr>
              <a:t>r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	</a:t>
            </a:r>
            <a:r>
              <a:rPr lang="en-US" sz="1100" b="1" i="1" spc="-200" dirty="0" smtClean="0">
                <a:solidFill>
                  <a:srgbClr val="7030A0"/>
                </a:solidFill>
                <a:latin typeface="Book Antiqua"/>
                <a:cs typeface="Book Antiqua"/>
              </a:rPr>
              <a:t>U</a:t>
            </a:r>
            <a:r>
              <a:rPr lang="en-US" sz="1100" b="1" i="1" spc="-175" dirty="0" smtClean="0">
                <a:solidFill>
                  <a:srgbClr val="7030A0"/>
                </a:solidFill>
                <a:latin typeface="Book Antiqua"/>
                <a:cs typeface="Book Antiqua"/>
              </a:rPr>
              <a:t>SA</a:t>
            </a:r>
            <a:endParaRPr lang="en-US" sz="1100" b="0" i="0" spc="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GRWG</a:t>
            </a:r>
            <a:r>
              <a:rPr lang="en-US" sz="1050" spc="1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ting –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U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V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Subg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ro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up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Dar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s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d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t,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RMANY	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7 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arc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h</a:t>
            </a:r>
            <a:r>
              <a:rPr lang="en-US" sz="1050" spc="10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2014</a:t>
            </a:r>
            <a:endParaRPr lang="en-US" sz="1050" dirty="0" smtClean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" algn="l">
              <a:lnSpc>
                <a:spcPts val="3675"/>
              </a:lnSpc>
            </a:pPr>
            <a:r>
              <a:rPr lang="en-US" sz="1200" b="1" spc="60" dirty="0" smtClean="0">
                <a:solidFill>
                  <a:srgbClr val="7030A0"/>
                </a:solidFill>
                <a:latin typeface="Georgia"/>
                <a:cs typeface="Georgia"/>
              </a:rPr>
              <a:t>M</a:t>
            </a:r>
            <a:r>
              <a:rPr lang="en-US" sz="1200" b="1" spc="-40" dirty="0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75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170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95" dirty="0" smtClean="0">
                <a:solidFill>
                  <a:srgbClr val="7030A0"/>
                </a:solidFill>
                <a:latin typeface="Georgia"/>
                <a:cs typeface="Georgia"/>
              </a:rPr>
              <a:t>h</a:t>
            </a:r>
            <a:r>
              <a:rPr lang="en-US" sz="1200" b="1" spc="-130" dirty="0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160" dirty="0" smtClean="0">
                <a:solidFill>
                  <a:srgbClr val="7030A0"/>
                </a:solidFill>
                <a:latin typeface="Georgia"/>
                <a:cs typeface="Georgia"/>
              </a:rPr>
              <a:t>w</a:t>
            </a:r>
            <a:r>
              <a:rPr lang="en-US" sz="1200" b="1" spc="-35" dirty="0" smtClean="0">
                <a:solidFill>
                  <a:srgbClr val="7030A0"/>
                </a:solidFill>
                <a:latin typeface="Georgia"/>
                <a:cs typeface="Georgia"/>
              </a:rPr>
              <a:t> </a:t>
            </a:r>
            <a:r>
              <a:rPr lang="en-US" sz="1200" b="1" spc="-105" dirty="0" err="1" smtClean="0">
                <a:solidFill>
                  <a:srgbClr val="7030A0"/>
                </a:solidFill>
                <a:latin typeface="Georgia"/>
                <a:cs typeface="Georgia"/>
              </a:rPr>
              <a:t>D</a:t>
            </a:r>
            <a:r>
              <a:rPr lang="en-US" sz="1200" b="1" spc="-60" dirty="0" err="1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75" dirty="0" err="1" smtClean="0">
                <a:solidFill>
                  <a:srgbClr val="7030A0"/>
                </a:solidFill>
                <a:latin typeface="Georgia"/>
                <a:cs typeface="Georgia"/>
              </a:rPr>
              <a:t>L</a:t>
            </a:r>
            <a:r>
              <a:rPr lang="en-US" sz="1200" b="1" spc="-40" dirty="0" err="1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65" dirty="0" err="1" smtClean="0">
                <a:solidFill>
                  <a:srgbClr val="7030A0"/>
                </a:solidFill>
                <a:latin typeface="Georgia"/>
                <a:cs typeface="Georgia"/>
              </a:rPr>
              <a:t>nd</a:t>
            </a:r>
            <a:endParaRPr lang="en-US" sz="1200" dirty="0" smtClean="0">
              <a:latin typeface="Georgia"/>
              <a:cs typeface="Georgia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100" b="1" i="1" spc="40" dirty="0" smtClean="0">
                <a:solidFill>
                  <a:srgbClr val="7030A0"/>
                </a:solidFill>
                <a:latin typeface="Book Antiqua"/>
                <a:cs typeface="Book Antiqua"/>
              </a:rPr>
              <a:t>Sc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20" dirty="0" smtClean="0">
                <a:solidFill>
                  <a:srgbClr val="7030A0"/>
                </a:solidFill>
                <a:latin typeface="Book Antiqua"/>
                <a:cs typeface="Book Antiqua"/>
              </a:rPr>
              <a:t>nce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6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65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spc="12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155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50" dirty="0" smtClean="0">
                <a:solidFill>
                  <a:srgbClr val="7030A0"/>
                </a:solidFill>
                <a:latin typeface="Book Antiqua"/>
                <a:cs typeface="Book Antiqua"/>
              </a:rPr>
              <a:t>ms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spc="-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85" dirty="0" smtClean="0">
                <a:solidFill>
                  <a:srgbClr val="7030A0"/>
                </a:solidFill>
                <a:latin typeface="Book Antiqua"/>
                <a:cs typeface="Book Antiqua"/>
              </a:rPr>
              <a:t>ppl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125" dirty="0" smtClean="0">
                <a:solidFill>
                  <a:srgbClr val="7030A0"/>
                </a:solidFill>
                <a:latin typeface="Book Antiqua"/>
                <a:cs typeface="Book Antiqua"/>
              </a:rPr>
              <a:t>c</a:t>
            </a:r>
            <a:r>
              <a:rPr lang="en-US" sz="1100" b="1" i="1" spc="16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-160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o</a:t>
            </a:r>
            <a:r>
              <a:rPr lang="en-US" sz="1100" b="1" i="1" spc="140" dirty="0" smtClean="0">
                <a:solidFill>
                  <a:srgbClr val="7030A0"/>
                </a:solidFill>
                <a:latin typeface="Book Antiqua"/>
                <a:cs typeface="Book Antiqua"/>
              </a:rPr>
              <a:t>n</a:t>
            </a:r>
            <a:r>
              <a:rPr lang="en-US" sz="1100" b="1" i="1" spc="11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229" dirty="0" smtClean="0">
                <a:solidFill>
                  <a:srgbClr val="7030A0"/>
                </a:solidFill>
                <a:latin typeface="Book Antiqua"/>
                <a:cs typeface="Book Antiqua"/>
              </a:rPr>
              <a:t>,</a:t>
            </a:r>
            <a:r>
              <a:rPr lang="en-US" sz="1100" b="1" i="1" spc="-24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200" dirty="0" smtClean="0">
                <a:solidFill>
                  <a:srgbClr val="7030A0"/>
                </a:solidFill>
                <a:latin typeface="Book Antiqua"/>
                <a:cs typeface="Book Antiqua"/>
              </a:rPr>
              <a:t>nc.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5" dirty="0" smtClean="0">
                <a:solidFill>
                  <a:srgbClr val="7030A0"/>
                </a:solidFill>
                <a:latin typeface="Book Antiqua"/>
                <a:cs typeface="Book Antiqua"/>
              </a:rPr>
              <a:t>(</a:t>
            </a:r>
            <a:r>
              <a:rPr lang="en-US" sz="1100" b="1" i="1" spc="-145" dirty="0" smtClean="0">
                <a:solidFill>
                  <a:srgbClr val="7030A0"/>
                </a:solidFill>
                <a:latin typeface="Book Antiqua"/>
                <a:cs typeface="Book Antiqua"/>
              </a:rPr>
              <a:t>SS</a:t>
            </a:r>
            <a:r>
              <a:rPr lang="en-US" sz="1100" b="1" i="1" spc="-18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)</a:t>
            </a:r>
            <a:r>
              <a:rPr lang="en-US" sz="1100" b="1" i="1" spc="2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0" dirty="0" smtClean="0">
                <a:solidFill>
                  <a:srgbClr val="7030A0"/>
                </a:solidFill>
                <a:latin typeface="Book Antiqua"/>
                <a:cs typeface="Book Antiqua"/>
              </a:rPr>
              <a:t>nh</a:t>
            </a:r>
            <a:r>
              <a:rPr lang="en-US" sz="1100" b="1" i="1" spc="10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m,</a:t>
            </a:r>
            <a:r>
              <a:rPr lang="en-US" sz="1100" b="1" i="1" spc="-254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10" dirty="0" smtClean="0">
                <a:solidFill>
                  <a:srgbClr val="7030A0"/>
                </a:solidFill>
                <a:latin typeface="Book Antiqua"/>
                <a:cs typeface="Book Antiqua"/>
              </a:rPr>
              <a:t>M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215" dirty="0" smtClean="0">
                <a:solidFill>
                  <a:srgbClr val="7030A0"/>
                </a:solidFill>
                <a:latin typeface="Book Antiqua"/>
                <a:cs typeface="Book Antiqua"/>
              </a:rPr>
              <a:t>r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	</a:t>
            </a:r>
            <a:r>
              <a:rPr lang="en-US" sz="1100" b="1" i="1" spc="-200" dirty="0" smtClean="0">
                <a:solidFill>
                  <a:srgbClr val="7030A0"/>
                </a:solidFill>
                <a:latin typeface="Book Antiqua"/>
                <a:cs typeface="Book Antiqua"/>
              </a:rPr>
              <a:t>U</a:t>
            </a:r>
            <a:r>
              <a:rPr lang="en-US" sz="1100" b="1" i="1" spc="-175" dirty="0" smtClean="0">
                <a:solidFill>
                  <a:srgbClr val="7030A0"/>
                </a:solidFill>
                <a:latin typeface="Book Antiqua"/>
                <a:cs typeface="Book Antiqua"/>
              </a:rPr>
              <a:t>SA</a:t>
            </a:r>
            <a:endParaRPr lang="en-US" sz="1100" b="0" i="0" spc="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GRWG</a:t>
            </a:r>
            <a:r>
              <a:rPr lang="en-US" sz="1050" spc="1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ting –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U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V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Subg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ro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up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Dar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s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d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t,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RMANY	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7 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arc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h</a:t>
            </a:r>
            <a:r>
              <a:rPr lang="en-US" sz="1050" spc="10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2014</a:t>
            </a:r>
            <a:endParaRPr lang="en-US" sz="1050" dirty="0" smtClean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" algn="l">
              <a:lnSpc>
                <a:spcPts val="3675"/>
              </a:lnSpc>
            </a:pPr>
            <a:r>
              <a:rPr lang="en-US" sz="1200" b="1" spc="60" dirty="0" smtClean="0">
                <a:solidFill>
                  <a:srgbClr val="7030A0"/>
                </a:solidFill>
                <a:latin typeface="Georgia"/>
                <a:cs typeface="Georgia"/>
              </a:rPr>
              <a:t>M</a:t>
            </a:r>
            <a:r>
              <a:rPr lang="en-US" sz="1200" b="1" spc="-40" dirty="0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75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170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95" dirty="0" smtClean="0">
                <a:solidFill>
                  <a:srgbClr val="7030A0"/>
                </a:solidFill>
                <a:latin typeface="Georgia"/>
                <a:cs typeface="Georgia"/>
              </a:rPr>
              <a:t>h</a:t>
            </a:r>
            <a:r>
              <a:rPr lang="en-US" sz="1200" b="1" spc="-130" dirty="0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160" dirty="0" smtClean="0">
                <a:solidFill>
                  <a:srgbClr val="7030A0"/>
                </a:solidFill>
                <a:latin typeface="Georgia"/>
                <a:cs typeface="Georgia"/>
              </a:rPr>
              <a:t>w</a:t>
            </a:r>
            <a:r>
              <a:rPr lang="en-US" sz="1200" b="1" spc="-35" dirty="0" smtClean="0">
                <a:solidFill>
                  <a:srgbClr val="7030A0"/>
                </a:solidFill>
                <a:latin typeface="Georgia"/>
                <a:cs typeface="Georgia"/>
              </a:rPr>
              <a:t> </a:t>
            </a:r>
            <a:r>
              <a:rPr lang="en-US" sz="1200" b="1" spc="-105" dirty="0" err="1" smtClean="0">
                <a:solidFill>
                  <a:srgbClr val="7030A0"/>
                </a:solidFill>
                <a:latin typeface="Georgia"/>
                <a:cs typeface="Georgia"/>
              </a:rPr>
              <a:t>D</a:t>
            </a:r>
            <a:r>
              <a:rPr lang="en-US" sz="1200" b="1" spc="-60" dirty="0" err="1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75" dirty="0" err="1" smtClean="0">
                <a:solidFill>
                  <a:srgbClr val="7030A0"/>
                </a:solidFill>
                <a:latin typeface="Georgia"/>
                <a:cs typeface="Georgia"/>
              </a:rPr>
              <a:t>L</a:t>
            </a:r>
            <a:r>
              <a:rPr lang="en-US" sz="1200" b="1" spc="-40" dirty="0" err="1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65" dirty="0" err="1" smtClean="0">
                <a:solidFill>
                  <a:srgbClr val="7030A0"/>
                </a:solidFill>
                <a:latin typeface="Georgia"/>
                <a:cs typeface="Georgia"/>
              </a:rPr>
              <a:t>nd</a:t>
            </a:r>
            <a:endParaRPr lang="en-US" sz="1200" dirty="0" smtClean="0">
              <a:latin typeface="Georgia"/>
              <a:cs typeface="Georgia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100" b="1" i="1" spc="40" dirty="0" smtClean="0">
                <a:solidFill>
                  <a:srgbClr val="7030A0"/>
                </a:solidFill>
                <a:latin typeface="Book Antiqua"/>
                <a:cs typeface="Book Antiqua"/>
              </a:rPr>
              <a:t>Sc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20" dirty="0" smtClean="0">
                <a:solidFill>
                  <a:srgbClr val="7030A0"/>
                </a:solidFill>
                <a:latin typeface="Book Antiqua"/>
                <a:cs typeface="Book Antiqua"/>
              </a:rPr>
              <a:t>nce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6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65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spc="12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155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50" dirty="0" smtClean="0">
                <a:solidFill>
                  <a:srgbClr val="7030A0"/>
                </a:solidFill>
                <a:latin typeface="Book Antiqua"/>
                <a:cs typeface="Book Antiqua"/>
              </a:rPr>
              <a:t>ms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spc="-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85" dirty="0" smtClean="0">
                <a:solidFill>
                  <a:srgbClr val="7030A0"/>
                </a:solidFill>
                <a:latin typeface="Book Antiqua"/>
                <a:cs typeface="Book Antiqua"/>
              </a:rPr>
              <a:t>ppl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125" dirty="0" smtClean="0">
                <a:solidFill>
                  <a:srgbClr val="7030A0"/>
                </a:solidFill>
                <a:latin typeface="Book Antiqua"/>
                <a:cs typeface="Book Antiqua"/>
              </a:rPr>
              <a:t>c</a:t>
            </a:r>
            <a:r>
              <a:rPr lang="en-US" sz="1100" b="1" i="1" spc="16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-160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o</a:t>
            </a:r>
            <a:r>
              <a:rPr lang="en-US" sz="1100" b="1" i="1" spc="140" dirty="0" smtClean="0">
                <a:solidFill>
                  <a:srgbClr val="7030A0"/>
                </a:solidFill>
                <a:latin typeface="Book Antiqua"/>
                <a:cs typeface="Book Antiqua"/>
              </a:rPr>
              <a:t>n</a:t>
            </a:r>
            <a:r>
              <a:rPr lang="en-US" sz="1100" b="1" i="1" spc="11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229" dirty="0" smtClean="0">
                <a:solidFill>
                  <a:srgbClr val="7030A0"/>
                </a:solidFill>
                <a:latin typeface="Book Antiqua"/>
                <a:cs typeface="Book Antiqua"/>
              </a:rPr>
              <a:t>,</a:t>
            </a:r>
            <a:r>
              <a:rPr lang="en-US" sz="1100" b="1" i="1" spc="-24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200" dirty="0" smtClean="0">
                <a:solidFill>
                  <a:srgbClr val="7030A0"/>
                </a:solidFill>
                <a:latin typeface="Book Antiqua"/>
                <a:cs typeface="Book Antiqua"/>
              </a:rPr>
              <a:t>nc.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5" dirty="0" smtClean="0">
                <a:solidFill>
                  <a:srgbClr val="7030A0"/>
                </a:solidFill>
                <a:latin typeface="Book Antiqua"/>
                <a:cs typeface="Book Antiqua"/>
              </a:rPr>
              <a:t>(</a:t>
            </a:r>
            <a:r>
              <a:rPr lang="en-US" sz="1100" b="1" i="1" spc="-145" dirty="0" smtClean="0">
                <a:solidFill>
                  <a:srgbClr val="7030A0"/>
                </a:solidFill>
                <a:latin typeface="Book Antiqua"/>
                <a:cs typeface="Book Antiqua"/>
              </a:rPr>
              <a:t>SS</a:t>
            </a:r>
            <a:r>
              <a:rPr lang="en-US" sz="1100" b="1" i="1" spc="-18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)</a:t>
            </a:r>
            <a:r>
              <a:rPr lang="en-US" sz="1100" b="1" i="1" spc="2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0" dirty="0" smtClean="0">
                <a:solidFill>
                  <a:srgbClr val="7030A0"/>
                </a:solidFill>
                <a:latin typeface="Book Antiqua"/>
                <a:cs typeface="Book Antiqua"/>
              </a:rPr>
              <a:t>nh</a:t>
            </a:r>
            <a:r>
              <a:rPr lang="en-US" sz="1100" b="1" i="1" spc="10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m,</a:t>
            </a:r>
            <a:r>
              <a:rPr lang="en-US" sz="1100" b="1" i="1" spc="-254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10" dirty="0" smtClean="0">
                <a:solidFill>
                  <a:srgbClr val="7030A0"/>
                </a:solidFill>
                <a:latin typeface="Book Antiqua"/>
                <a:cs typeface="Book Antiqua"/>
              </a:rPr>
              <a:t>M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215" dirty="0" smtClean="0">
                <a:solidFill>
                  <a:srgbClr val="7030A0"/>
                </a:solidFill>
                <a:latin typeface="Book Antiqua"/>
                <a:cs typeface="Book Antiqua"/>
              </a:rPr>
              <a:t>r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	</a:t>
            </a:r>
            <a:r>
              <a:rPr lang="en-US" sz="1100" b="1" i="1" spc="-200" dirty="0" smtClean="0">
                <a:solidFill>
                  <a:srgbClr val="7030A0"/>
                </a:solidFill>
                <a:latin typeface="Book Antiqua"/>
                <a:cs typeface="Book Antiqua"/>
              </a:rPr>
              <a:t>U</a:t>
            </a:r>
            <a:r>
              <a:rPr lang="en-US" sz="1100" b="1" i="1" spc="-175" dirty="0" smtClean="0">
                <a:solidFill>
                  <a:srgbClr val="7030A0"/>
                </a:solidFill>
                <a:latin typeface="Book Antiqua"/>
                <a:cs typeface="Book Antiqua"/>
              </a:rPr>
              <a:t>SA</a:t>
            </a:r>
            <a:endParaRPr lang="en-US" sz="1100" b="0" i="0" spc="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GRWG</a:t>
            </a:r>
            <a:r>
              <a:rPr lang="en-US" sz="1050" spc="1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ting –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U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V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Subg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ro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up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Dar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s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d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t,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RMANY	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7 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arc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h</a:t>
            </a:r>
            <a:r>
              <a:rPr lang="en-US" sz="1050" spc="10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2014</a:t>
            </a:r>
            <a:endParaRPr lang="en-US" sz="1050" dirty="0" smtClean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" algn="l">
              <a:lnSpc>
                <a:spcPts val="3675"/>
              </a:lnSpc>
            </a:pPr>
            <a:r>
              <a:rPr lang="en-US" sz="1200" b="1" spc="60" dirty="0" smtClean="0">
                <a:solidFill>
                  <a:srgbClr val="7030A0"/>
                </a:solidFill>
                <a:latin typeface="Georgia"/>
                <a:cs typeface="Georgia"/>
              </a:rPr>
              <a:t>M</a:t>
            </a:r>
            <a:r>
              <a:rPr lang="en-US" sz="1200" b="1" spc="-40" dirty="0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75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170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95" dirty="0" smtClean="0">
                <a:solidFill>
                  <a:srgbClr val="7030A0"/>
                </a:solidFill>
                <a:latin typeface="Georgia"/>
                <a:cs typeface="Georgia"/>
              </a:rPr>
              <a:t>h</a:t>
            </a:r>
            <a:r>
              <a:rPr lang="en-US" sz="1200" b="1" spc="-130" dirty="0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160" dirty="0" smtClean="0">
                <a:solidFill>
                  <a:srgbClr val="7030A0"/>
                </a:solidFill>
                <a:latin typeface="Georgia"/>
                <a:cs typeface="Georgia"/>
              </a:rPr>
              <a:t>w</a:t>
            </a:r>
            <a:r>
              <a:rPr lang="en-US" sz="1200" b="1" spc="-35" dirty="0" smtClean="0">
                <a:solidFill>
                  <a:srgbClr val="7030A0"/>
                </a:solidFill>
                <a:latin typeface="Georgia"/>
                <a:cs typeface="Georgia"/>
              </a:rPr>
              <a:t> </a:t>
            </a:r>
            <a:r>
              <a:rPr lang="en-US" sz="1200" b="1" spc="-105" dirty="0" err="1" smtClean="0">
                <a:solidFill>
                  <a:srgbClr val="7030A0"/>
                </a:solidFill>
                <a:latin typeface="Georgia"/>
                <a:cs typeface="Georgia"/>
              </a:rPr>
              <a:t>D</a:t>
            </a:r>
            <a:r>
              <a:rPr lang="en-US" sz="1200" b="1" spc="-60" dirty="0" err="1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75" dirty="0" err="1" smtClean="0">
                <a:solidFill>
                  <a:srgbClr val="7030A0"/>
                </a:solidFill>
                <a:latin typeface="Georgia"/>
                <a:cs typeface="Georgia"/>
              </a:rPr>
              <a:t>L</a:t>
            </a:r>
            <a:r>
              <a:rPr lang="en-US" sz="1200" b="1" spc="-40" dirty="0" err="1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65" dirty="0" err="1" smtClean="0">
                <a:solidFill>
                  <a:srgbClr val="7030A0"/>
                </a:solidFill>
                <a:latin typeface="Georgia"/>
                <a:cs typeface="Georgia"/>
              </a:rPr>
              <a:t>nd</a:t>
            </a:r>
            <a:endParaRPr lang="en-US" sz="1200" dirty="0" smtClean="0">
              <a:latin typeface="Georgia"/>
              <a:cs typeface="Georgia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100" b="1" i="1" spc="40" dirty="0" smtClean="0">
                <a:solidFill>
                  <a:srgbClr val="7030A0"/>
                </a:solidFill>
                <a:latin typeface="Book Antiqua"/>
                <a:cs typeface="Book Antiqua"/>
              </a:rPr>
              <a:t>Sc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20" dirty="0" smtClean="0">
                <a:solidFill>
                  <a:srgbClr val="7030A0"/>
                </a:solidFill>
                <a:latin typeface="Book Antiqua"/>
                <a:cs typeface="Book Antiqua"/>
              </a:rPr>
              <a:t>nce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6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65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spc="12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155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50" dirty="0" smtClean="0">
                <a:solidFill>
                  <a:srgbClr val="7030A0"/>
                </a:solidFill>
                <a:latin typeface="Book Antiqua"/>
                <a:cs typeface="Book Antiqua"/>
              </a:rPr>
              <a:t>ms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spc="-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85" dirty="0" smtClean="0">
                <a:solidFill>
                  <a:srgbClr val="7030A0"/>
                </a:solidFill>
                <a:latin typeface="Book Antiqua"/>
                <a:cs typeface="Book Antiqua"/>
              </a:rPr>
              <a:t>ppl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125" dirty="0" smtClean="0">
                <a:solidFill>
                  <a:srgbClr val="7030A0"/>
                </a:solidFill>
                <a:latin typeface="Book Antiqua"/>
                <a:cs typeface="Book Antiqua"/>
              </a:rPr>
              <a:t>c</a:t>
            </a:r>
            <a:r>
              <a:rPr lang="en-US" sz="1100" b="1" i="1" spc="16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-160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o</a:t>
            </a:r>
            <a:r>
              <a:rPr lang="en-US" sz="1100" b="1" i="1" spc="140" dirty="0" smtClean="0">
                <a:solidFill>
                  <a:srgbClr val="7030A0"/>
                </a:solidFill>
                <a:latin typeface="Book Antiqua"/>
                <a:cs typeface="Book Antiqua"/>
              </a:rPr>
              <a:t>n</a:t>
            </a:r>
            <a:r>
              <a:rPr lang="en-US" sz="1100" b="1" i="1" spc="11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229" dirty="0" smtClean="0">
                <a:solidFill>
                  <a:srgbClr val="7030A0"/>
                </a:solidFill>
                <a:latin typeface="Book Antiqua"/>
                <a:cs typeface="Book Antiqua"/>
              </a:rPr>
              <a:t>,</a:t>
            </a:r>
            <a:r>
              <a:rPr lang="en-US" sz="1100" b="1" i="1" spc="-24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200" dirty="0" smtClean="0">
                <a:solidFill>
                  <a:srgbClr val="7030A0"/>
                </a:solidFill>
                <a:latin typeface="Book Antiqua"/>
                <a:cs typeface="Book Antiqua"/>
              </a:rPr>
              <a:t>nc.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5" dirty="0" smtClean="0">
                <a:solidFill>
                  <a:srgbClr val="7030A0"/>
                </a:solidFill>
                <a:latin typeface="Book Antiqua"/>
                <a:cs typeface="Book Antiqua"/>
              </a:rPr>
              <a:t>(</a:t>
            </a:r>
            <a:r>
              <a:rPr lang="en-US" sz="1100" b="1" i="1" spc="-145" dirty="0" smtClean="0">
                <a:solidFill>
                  <a:srgbClr val="7030A0"/>
                </a:solidFill>
                <a:latin typeface="Book Antiqua"/>
                <a:cs typeface="Book Antiqua"/>
              </a:rPr>
              <a:t>SS</a:t>
            </a:r>
            <a:r>
              <a:rPr lang="en-US" sz="1100" b="1" i="1" spc="-18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)</a:t>
            </a:r>
            <a:r>
              <a:rPr lang="en-US" sz="1100" b="1" i="1" spc="2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0" dirty="0" smtClean="0">
                <a:solidFill>
                  <a:srgbClr val="7030A0"/>
                </a:solidFill>
                <a:latin typeface="Book Antiqua"/>
                <a:cs typeface="Book Antiqua"/>
              </a:rPr>
              <a:t>nh</a:t>
            </a:r>
            <a:r>
              <a:rPr lang="en-US" sz="1100" b="1" i="1" spc="10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m,</a:t>
            </a:r>
            <a:r>
              <a:rPr lang="en-US" sz="1100" b="1" i="1" spc="-254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10" dirty="0" smtClean="0">
                <a:solidFill>
                  <a:srgbClr val="7030A0"/>
                </a:solidFill>
                <a:latin typeface="Book Antiqua"/>
                <a:cs typeface="Book Antiqua"/>
              </a:rPr>
              <a:t>M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215" dirty="0" smtClean="0">
                <a:solidFill>
                  <a:srgbClr val="7030A0"/>
                </a:solidFill>
                <a:latin typeface="Book Antiqua"/>
                <a:cs typeface="Book Antiqua"/>
              </a:rPr>
              <a:t>r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	</a:t>
            </a:r>
            <a:r>
              <a:rPr lang="en-US" sz="1100" b="1" i="1" spc="-200" dirty="0" smtClean="0">
                <a:solidFill>
                  <a:srgbClr val="7030A0"/>
                </a:solidFill>
                <a:latin typeface="Book Antiqua"/>
                <a:cs typeface="Book Antiqua"/>
              </a:rPr>
              <a:t>U</a:t>
            </a:r>
            <a:r>
              <a:rPr lang="en-US" sz="1100" b="1" i="1" spc="-175" dirty="0" smtClean="0">
                <a:solidFill>
                  <a:srgbClr val="7030A0"/>
                </a:solidFill>
                <a:latin typeface="Book Antiqua"/>
                <a:cs typeface="Book Antiqua"/>
              </a:rPr>
              <a:t>SA</a:t>
            </a:r>
            <a:endParaRPr lang="en-US" sz="1100" b="0" i="0" spc="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GRWG</a:t>
            </a:r>
            <a:r>
              <a:rPr lang="en-US" sz="1050" spc="1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ting –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U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V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Subg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ro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up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Dar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s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d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t,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RMANY	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7 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arc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h</a:t>
            </a:r>
            <a:r>
              <a:rPr lang="en-US" sz="1050" spc="10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2014</a:t>
            </a:r>
            <a:endParaRPr lang="en-US" sz="1050" dirty="0" smtClean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5325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35" algn="l">
              <a:lnSpc>
                <a:spcPts val="3675"/>
              </a:lnSpc>
            </a:pPr>
            <a:r>
              <a:rPr lang="en-US" sz="1200" b="1" spc="60" dirty="0" smtClean="0">
                <a:solidFill>
                  <a:srgbClr val="7030A0"/>
                </a:solidFill>
                <a:latin typeface="Georgia"/>
                <a:cs typeface="Georgia"/>
              </a:rPr>
              <a:t>M</a:t>
            </a:r>
            <a:r>
              <a:rPr lang="en-US" sz="1200" b="1" spc="-40" dirty="0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75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170" dirty="0" smtClean="0">
                <a:solidFill>
                  <a:srgbClr val="7030A0"/>
                </a:solidFill>
                <a:latin typeface="Georgia"/>
                <a:cs typeface="Georgia"/>
              </a:rPr>
              <a:t>t</a:t>
            </a:r>
            <a:r>
              <a:rPr lang="en-US" sz="1200" b="1" spc="-95" dirty="0" smtClean="0">
                <a:solidFill>
                  <a:srgbClr val="7030A0"/>
                </a:solidFill>
                <a:latin typeface="Georgia"/>
                <a:cs typeface="Georgia"/>
              </a:rPr>
              <a:t>h</a:t>
            </a:r>
            <a:r>
              <a:rPr lang="en-US" sz="1200" b="1" spc="-130" dirty="0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160" dirty="0" smtClean="0">
                <a:solidFill>
                  <a:srgbClr val="7030A0"/>
                </a:solidFill>
                <a:latin typeface="Georgia"/>
                <a:cs typeface="Georgia"/>
              </a:rPr>
              <a:t>w</a:t>
            </a:r>
            <a:r>
              <a:rPr lang="en-US" sz="1200" b="1" spc="-35" dirty="0" smtClean="0">
                <a:solidFill>
                  <a:srgbClr val="7030A0"/>
                </a:solidFill>
                <a:latin typeface="Georgia"/>
                <a:cs typeface="Georgia"/>
              </a:rPr>
              <a:t> </a:t>
            </a:r>
            <a:r>
              <a:rPr lang="en-US" sz="1200" b="1" spc="-105" dirty="0" err="1" smtClean="0">
                <a:solidFill>
                  <a:srgbClr val="7030A0"/>
                </a:solidFill>
                <a:latin typeface="Georgia"/>
                <a:cs typeface="Georgia"/>
              </a:rPr>
              <a:t>D</a:t>
            </a:r>
            <a:r>
              <a:rPr lang="en-US" sz="1200" b="1" spc="-60" dirty="0" err="1" smtClean="0">
                <a:solidFill>
                  <a:srgbClr val="7030A0"/>
                </a:solidFill>
                <a:latin typeface="Georgia"/>
                <a:cs typeface="Georgia"/>
              </a:rPr>
              <a:t>e</a:t>
            </a:r>
            <a:r>
              <a:rPr lang="en-US" sz="1200" b="1" spc="-75" dirty="0" err="1" smtClean="0">
                <a:solidFill>
                  <a:srgbClr val="7030A0"/>
                </a:solidFill>
                <a:latin typeface="Georgia"/>
                <a:cs typeface="Georgia"/>
              </a:rPr>
              <a:t>L</a:t>
            </a:r>
            <a:r>
              <a:rPr lang="en-US" sz="1200" b="1" spc="-40" dirty="0" err="1" smtClean="0">
                <a:solidFill>
                  <a:srgbClr val="7030A0"/>
                </a:solidFill>
                <a:latin typeface="Georgia"/>
                <a:cs typeface="Georgia"/>
              </a:rPr>
              <a:t>a</a:t>
            </a:r>
            <a:r>
              <a:rPr lang="en-US" sz="1200" b="1" spc="-165" dirty="0" err="1" smtClean="0">
                <a:solidFill>
                  <a:srgbClr val="7030A0"/>
                </a:solidFill>
                <a:latin typeface="Georgia"/>
                <a:cs typeface="Georgia"/>
              </a:rPr>
              <a:t>nd</a:t>
            </a:r>
            <a:endParaRPr lang="en-US" sz="1200" dirty="0" smtClean="0">
              <a:latin typeface="Georgia"/>
              <a:cs typeface="Georgia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100" b="1" i="1" spc="40" dirty="0" smtClean="0">
                <a:solidFill>
                  <a:srgbClr val="7030A0"/>
                </a:solidFill>
                <a:latin typeface="Book Antiqua"/>
                <a:cs typeface="Book Antiqua"/>
              </a:rPr>
              <a:t>Sc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20" dirty="0" smtClean="0">
                <a:solidFill>
                  <a:srgbClr val="7030A0"/>
                </a:solidFill>
                <a:latin typeface="Book Antiqua"/>
                <a:cs typeface="Book Antiqua"/>
              </a:rPr>
              <a:t>nce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6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65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spc="12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-155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e</a:t>
            </a:r>
            <a:r>
              <a:rPr lang="en-US" sz="1100" b="1" i="1" spc="250" dirty="0" smtClean="0">
                <a:solidFill>
                  <a:srgbClr val="7030A0"/>
                </a:solidFill>
                <a:latin typeface="Book Antiqua"/>
                <a:cs typeface="Book Antiqua"/>
              </a:rPr>
              <a:t>ms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spc="-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85" dirty="0" smtClean="0">
                <a:solidFill>
                  <a:srgbClr val="7030A0"/>
                </a:solidFill>
                <a:latin typeface="Book Antiqua"/>
                <a:cs typeface="Book Antiqua"/>
              </a:rPr>
              <a:t>ppl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125" dirty="0" smtClean="0">
                <a:solidFill>
                  <a:srgbClr val="7030A0"/>
                </a:solidFill>
                <a:latin typeface="Book Antiqua"/>
                <a:cs typeface="Book Antiqua"/>
              </a:rPr>
              <a:t>c</a:t>
            </a:r>
            <a:r>
              <a:rPr lang="en-US" sz="1100" b="1" i="1" spc="16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-160" dirty="0" smtClean="0">
                <a:solidFill>
                  <a:srgbClr val="7030A0"/>
                </a:solidFill>
                <a:latin typeface="Book Antiqua"/>
                <a:cs typeface="Book Antiqua"/>
              </a:rPr>
              <a:t>t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o</a:t>
            </a:r>
            <a:r>
              <a:rPr lang="en-US" sz="1100" b="1" i="1" spc="140" dirty="0" smtClean="0">
                <a:solidFill>
                  <a:srgbClr val="7030A0"/>
                </a:solidFill>
                <a:latin typeface="Book Antiqua"/>
                <a:cs typeface="Book Antiqua"/>
              </a:rPr>
              <a:t>n</a:t>
            </a:r>
            <a:r>
              <a:rPr lang="en-US" sz="1100" b="1" i="1" spc="110" dirty="0" smtClean="0">
                <a:solidFill>
                  <a:srgbClr val="7030A0"/>
                </a:solidFill>
                <a:latin typeface="Book Antiqua"/>
                <a:cs typeface="Book Antiqua"/>
              </a:rPr>
              <a:t>s</a:t>
            </a:r>
            <a:r>
              <a:rPr lang="en-US" sz="1100" b="1" i="1" spc="229" dirty="0" smtClean="0">
                <a:solidFill>
                  <a:srgbClr val="7030A0"/>
                </a:solidFill>
                <a:latin typeface="Book Antiqua"/>
                <a:cs typeface="Book Antiqua"/>
              </a:rPr>
              <a:t>,</a:t>
            </a:r>
            <a:r>
              <a:rPr lang="en-US" sz="1100" b="1" i="1" spc="-24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200" dirty="0" smtClean="0">
                <a:solidFill>
                  <a:srgbClr val="7030A0"/>
                </a:solidFill>
                <a:latin typeface="Book Antiqua"/>
                <a:cs typeface="Book Antiqua"/>
              </a:rPr>
              <a:t>nc.</a:t>
            </a:r>
            <a:r>
              <a:rPr lang="en-US" sz="1100" b="1" i="1" spc="-215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5" dirty="0" smtClean="0">
                <a:solidFill>
                  <a:srgbClr val="7030A0"/>
                </a:solidFill>
                <a:latin typeface="Book Antiqua"/>
                <a:cs typeface="Book Antiqua"/>
              </a:rPr>
              <a:t>(</a:t>
            </a:r>
            <a:r>
              <a:rPr lang="en-US" sz="1100" b="1" i="1" spc="-145" dirty="0" smtClean="0">
                <a:solidFill>
                  <a:srgbClr val="7030A0"/>
                </a:solidFill>
                <a:latin typeface="Book Antiqua"/>
                <a:cs typeface="Book Antiqua"/>
              </a:rPr>
              <a:t>SS</a:t>
            </a:r>
            <a:r>
              <a:rPr lang="en-US" sz="1100" b="1" i="1" spc="-18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I</a:t>
            </a:r>
            <a:r>
              <a:rPr lang="en-US" sz="1100" b="1" i="1" spc="30" dirty="0" smtClean="0">
                <a:solidFill>
                  <a:srgbClr val="7030A0"/>
                </a:solidFill>
                <a:latin typeface="Book Antiqua"/>
                <a:cs typeface="Book Antiqua"/>
              </a:rPr>
              <a:t>)</a:t>
            </a:r>
            <a:r>
              <a:rPr lang="en-US" sz="1100" b="1" i="1" spc="20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1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00" dirty="0" smtClean="0">
                <a:solidFill>
                  <a:srgbClr val="7030A0"/>
                </a:solidFill>
                <a:latin typeface="Book Antiqua"/>
                <a:cs typeface="Book Antiqua"/>
              </a:rPr>
              <a:t>nh</a:t>
            </a:r>
            <a:r>
              <a:rPr lang="en-US" sz="1100" b="1" i="1" spc="105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300" dirty="0" smtClean="0">
                <a:solidFill>
                  <a:srgbClr val="7030A0"/>
                </a:solidFill>
                <a:latin typeface="Book Antiqua"/>
                <a:cs typeface="Book Antiqua"/>
              </a:rPr>
              <a:t>m,</a:t>
            </a:r>
            <a:r>
              <a:rPr lang="en-US" sz="1100" b="1" i="1" spc="-254" dirty="0" smtClean="0">
                <a:solidFill>
                  <a:srgbClr val="7030A0"/>
                </a:solidFill>
                <a:latin typeface="Book Antiqua"/>
                <a:cs typeface="Book Antiqua"/>
              </a:rPr>
              <a:t> </a:t>
            </a:r>
            <a:r>
              <a:rPr lang="en-US" sz="1100" b="1" i="1" spc="210" dirty="0" smtClean="0">
                <a:solidFill>
                  <a:srgbClr val="7030A0"/>
                </a:solidFill>
                <a:latin typeface="Book Antiqua"/>
                <a:cs typeface="Book Antiqua"/>
              </a:rPr>
              <a:t>M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215" dirty="0" smtClean="0">
                <a:solidFill>
                  <a:srgbClr val="7030A0"/>
                </a:solidFill>
                <a:latin typeface="Book Antiqua"/>
                <a:cs typeface="Book Antiqua"/>
              </a:rPr>
              <a:t>r</a:t>
            </a:r>
            <a:r>
              <a:rPr lang="en-US" sz="1100" b="1" i="1" spc="10" dirty="0" smtClean="0">
                <a:solidFill>
                  <a:srgbClr val="7030A0"/>
                </a:solidFill>
                <a:latin typeface="Book Antiqua"/>
                <a:cs typeface="Book Antiqua"/>
              </a:rPr>
              <a:t>y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l</a:t>
            </a:r>
            <a:r>
              <a:rPr lang="en-US" sz="1100" b="1" i="1" spc="50" dirty="0" smtClean="0">
                <a:solidFill>
                  <a:srgbClr val="7030A0"/>
                </a:solidFill>
                <a:latin typeface="Book Antiqua"/>
                <a:cs typeface="Book Antiqua"/>
              </a:rPr>
              <a:t>a</a:t>
            </a:r>
            <a:r>
              <a:rPr lang="en-US" sz="1100" b="1" i="1" spc="130" dirty="0" smtClean="0">
                <a:solidFill>
                  <a:srgbClr val="7030A0"/>
                </a:solidFill>
                <a:latin typeface="Book Antiqua"/>
                <a:cs typeface="Book Antiqua"/>
              </a:rPr>
              <a:t>nd</a:t>
            </a:r>
            <a:r>
              <a:rPr lang="en-US" sz="1100" b="1" i="1" dirty="0" smtClean="0">
                <a:solidFill>
                  <a:srgbClr val="7030A0"/>
                </a:solidFill>
                <a:latin typeface="Book Antiqua"/>
                <a:cs typeface="Book Antiqua"/>
              </a:rPr>
              <a:t>	</a:t>
            </a:r>
            <a:r>
              <a:rPr lang="en-US" sz="1100" b="1" i="1" spc="-200" dirty="0" smtClean="0">
                <a:solidFill>
                  <a:srgbClr val="7030A0"/>
                </a:solidFill>
                <a:latin typeface="Book Antiqua"/>
                <a:cs typeface="Book Antiqua"/>
              </a:rPr>
              <a:t>U</a:t>
            </a:r>
            <a:r>
              <a:rPr lang="en-US" sz="1100" b="1" i="1" spc="-175" dirty="0" smtClean="0">
                <a:solidFill>
                  <a:srgbClr val="7030A0"/>
                </a:solidFill>
                <a:latin typeface="Book Antiqua"/>
                <a:cs typeface="Book Antiqua"/>
              </a:rPr>
              <a:t>SA</a:t>
            </a:r>
            <a:endParaRPr lang="en-US" sz="1100" b="0" i="0" spc="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2700" marR="5080" algn="l">
              <a:lnSpc>
                <a:spcPts val="3030"/>
              </a:lnSpc>
              <a:spcBef>
                <a:spcPts val="210"/>
              </a:spcBef>
              <a:tabLst>
                <a:tab pos="3445510" algn="l"/>
              </a:tabLst>
            </a:pP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GRWG</a:t>
            </a:r>
            <a:r>
              <a:rPr lang="en-US" sz="1050" spc="1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ting –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U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V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Subg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ro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up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Dar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s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d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t,</a:t>
            </a:r>
            <a:r>
              <a:rPr lang="en-US" sz="1050" spc="5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G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E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RMANY	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7 M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arc</a:t>
            </a:r>
            <a:r>
              <a:rPr lang="en-US" sz="1050" dirty="0" smtClean="0">
                <a:solidFill>
                  <a:srgbClr val="00B050"/>
                </a:solidFill>
                <a:latin typeface="Verdana"/>
                <a:cs typeface="Verdana"/>
              </a:rPr>
              <a:t>h</a:t>
            </a:r>
            <a:r>
              <a:rPr lang="en-US" sz="1050" spc="10" dirty="0" smtClean="0">
                <a:solidFill>
                  <a:srgbClr val="00B050"/>
                </a:solidFill>
                <a:latin typeface="Verdana"/>
                <a:cs typeface="Verdana"/>
              </a:rPr>
              <a:t> </a:t>
            </a:r>
            <a:r>
              <a:rPr lang="en-US" sz="1050" spc="-5" dirty="0" smtClean="0">
                <a:solidFill>
                  <a:srgbClr val="00B050"/>
                </a:solidFill>
                <a:latin typeface="Verdana"/>
                <a:cs typeface="Verdana"/>
              </a:rPr>
              <a:t>2014</a:t>
            </a:r>
            <a:endParaRPr lang="en-US" sz="1050" dirty="0" smtClean="0">
              <a:latin typeface="Verdana"/>
              <a:cs typeface="Verdana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02 March 2016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3812D3-E89D-4B71-A037-BF846B8DE299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75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8" indent="-285718" defTabSz="93175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74" indent="-228574" defTabSz="93175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23" indent="-228574" defTabSz="93175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74" indent="-228574" defTabSz="93175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22" indent="-228574" defTabSz="931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70" indent="-228574" defTabSz="931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21" indent="-228574" defTabSz="931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70" indent="-228574" defTabSz="931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9DC90B-2B0C-45E0-8F2D-7A6F29137F7A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971927" y="8831263"/>
            <a:ext cx="30368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42" tIns="46570" rIns="93142" bIns="46570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30188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DBA9F3A-036B-41E1-A798-84BF9D0E9CFD}" type="slidenum">
              <a:rPr lang="en-US" altLang="en-US" sz="1200"/>
              <a:pPr algn="r" eaLnBrk="1" hangingPunct="1"/>
              <a:t>12</a:t>
            </a:fld>
            <a:endParaRPr lang="en-US" altLang="en-US" sz="1200" dirty="0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695325"/>
            <a:ext cx="5035550" cy="3486150"/>
          </a:xfrm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6425"/>
            <a:ext cx="5140325" cy="4183063"/>
          </a:xfrm>
          <a:noFill/>
        </p:spPr>
        <p:txBody>
          <a:bodyPr lIns="93142" tIns="46570" rIns="93142" bIns="46570"/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41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3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41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41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" y="6488115"/>
            <a:ext cx="6272213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 </a:t>
            </a:r>
            <a:fld id="{ED0F9CEB-5A3B-41CC-A276-34566D4505EC}" type="slidenum">
              <a:rPr lang="en-GB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1505" y="6162703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google.co.jp/url?sa=i&amp;rct=j&amp;q=&amp;esrc=s&amp;source=images&amp;cd=&amp;cad=rja&amp;uact=8&amp;ved=0ahUKEwjY3tCAn6PLAhWBMpQKHUGiCgEQjRwIBw&amp;url=http%3A%2F%2Fstackoverflow.com%2Fquestions%2F19452530%2Fhow-to-render-a-rainbow-spectrum&amp;psig=AFQjCNEBnI5b_2i0ip0R9bkcXYdLTPHtaw&amp;ust=145705070494800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4t. Solar Ultraviolet Spectra Project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Flynn (NOAA), M. Deland (SSAI – NASA), J. </a:t>
            </a:r>
            <a:r>
              <a:rPr lang="en-US" dirty="0" err="1" smtClean="0"/>
              <a:t>Niu</a:t>
            </a:r>
            <a:r>
              <a:rPr lang="en-US" dirty="0" smtClean="0"/>
              <a:t> (SRG NOAA), C. Pan </a:t>
            </a:r>
            <a:r>
              <a:rPr lang="en-US" dirty="0" smtClean="0"/>
              <a:t>(ESSIC UMD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132755"/>
            <a:ext cx="8915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20"/>
              </a:lnSpc>
            </a:pPr>
            <a:r>
              <a:rPr dirty="0">
                <a:latin typeface="Verdana"/>
                <a:cs typeface="Verdana"/>
              </a:rPr>
              <a:t>Sol</a:t>
            </a:r>
            <a:r>
              <a:rPr spc="-5" dirty="0">
                <a:latin typeface="Verdana"/>
                <a:cs typeface="Verdana"/>
              </a:rPr>
              <a:t>a</a:t>
            </a:r>
            <a:r>
              <a:rPr dirty="0">
                <a:latin typeface="Verdana"/>
                <a:cs typeface="Verdana"/>
              </a:rPr>
              <a:t>r</a:t>
            </a:r>
            <a:r>
              <a:rPr spc="-1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Cy</a:t>
            </a:r>
            <a:r>
              <a:rPr spc="5" dirty="0">
                <a:latin typeface="Verdana"/>
                <a:cs typeface="Verdana"/>
              </a:rPr>
              <a:t>c</a:t>
            </a:r>
            <a:r>
              <a:rPr dirty="0">
                <a:latin typeface="Verdana"/>
                <a:cs typeface="Verdana"/>
              </a:rPr>
              <a:t>le</a:t>
            </a:r>
            <a:r>
              <a:rPr spc="-3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Va</a:t>
            </a:r>
            <a:r>
              <a:rPr dirty="0">
                <a:latin typeface="Verdana"/>
                <a:cs typeface="Verdana"/>
              </a:rPr>
              <a:t>r</a:t>
            </a:r>
            <a:r>
              <a:rPr spc="5" dirty="0">
                <a:latin typeface="Verdana"/>
                <a:cs typeface="Verdana"/>
              </a:rPr>
              <a:t>i</a:t>
            </a:r>
            <a:r>
              <a:rPr spc="-5" dirty="0">
                <a:latin typeface="Verdana"/>
                <a:cs typeface="Verdana"/>
              </a:rPr>
              <a:t>a</a:t>
            </a:r>
            <a:r>
              <a:rPr dirty="0">
                <a:latin typeface="Verdana"/>
                <a:cs typeface="Verdana"/>
              </a:rPr>
              <a:t>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661" y="954888"/>
            <a:ext cx="2772211" cy="5834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90500" indent="-342900">
              <a:lnSpc>
                <a:spcPts val="23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pectral dependence sho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distinct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eatures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due to ato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ic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species in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un.</a:t>
            </a:r>
          </a:p>
          <a:p>
            <a:pPr marL="355600" marR="5080" indent="-342900">
              <a:lnSpc>
                <a:spcPts val="23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270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ariations generally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less than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1%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beyond</a:t>
            </a:r>
          </a:p>
          <a:p>
            <a:pPr marL="355600">
              <a:lnSpc>
                <a:spcPts val="2325"/>
              </a:lnSpc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~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300 n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marL="355600" marR="32512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ood agree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ent bet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een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data sets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 t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 solar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4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cles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with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se</a:t>
            </a:r>
            <a:r>
              <a:rPr lang="en-US"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i-e</a:t>
            </a:r>
            <a:r>
              <a:rPr lang="en-US"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pirical </a:t>
            </a:r>
            <a:r>
              <a:rPr lang="en-US"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odel.</a:t>
            </a:r>
          </a:p>
          <a:p>
            <a:pPr marL="355600" marR="32512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5600" algn="l"/>
              </a:tabLst>
            </a:pP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58354" y="995082"/>
            <a:ext cx="6778295" cy="4684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2975" y="5851563"/>
            <a:ext cx="3355658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i="1" spc="-80" dirty="0">
                <a:solidFill>
                  <a:schemeClr val="tx1"/>
                </a:solidFill>
                <a:latin typeface="Tahoma"/>
                <a:cs typeface="Tahoma"/>
              </a:rPr>
              <a:t>D</a:t>
            </a:r>
            <a:r>
              <a:rPr sz="1900" b="1" i="1" spc="-60" dirty="0">
                <a:solidFill>
                  <a:schemeClr val="tx1"/>
                </a:solidFill>
                <a:latin typeface="Tahoma"/>
                <a:cs typeface="Tahoma"/>
              </a:rPr>
              <a:t>eLa</a:t>
            </a:r>
            <a:r>
              <a:rPr sz="1900" b="1" i="1" spc="-65" dirty="0">
                <a:solidFill>
                  <a:schemeClr val="tx1"/>
                </a:solidFill>
                <a:latin typeface="Tahoma"/>
                <a:cs typeface="Tahoma"/>
              </a:rPr>
              <a:t>n</a:t>
            </a:r>
            <a:r>
              <a:rPr sz="1900" b="1" i="1" spc="-204" dirty="0">
                <a:solidFill>
                  <a:schemeClr val="tx1"/>
                </a:solidFill>
                <a:latin typeface="Tahoma"/>
                <a:cs typeface="Tahoma"/>
              </a:rPr>
              <a:t>d</a:t>
            </a:r>
            <a:r>
              <a:rPr sz="1900" b="1" i="1" spc="9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900" b="1" i="1" spc="-65" dirty="0">
                <a:solidFill>
                  <a:schemeClr val="tx1"/>
                </a:solidFill>
                <a:latin typeface="Tahoma"/>
                <a:cs typeface="Tahoma"/>
              </a:rPr>
              <a:t>an</a:t>
            </a:r>
            <a:r>
              <a:rPr sz="1900" b="1" i="1" spc="-200" dirty="0">
                <a:solidFill>
                  <a:schemeClr val="tx1"/>
                </a:solidFill>
                <a:latin typeface="Tahoma"/>
                <a:cs typeface="Tahoma"/>
              </a:rPr>
              <a:t>d</a:t>
            </a:r>
            <a:r>
              <a:rPr sz="1900" b="1" i="1" spc="1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900" b="1" i="1" spc="-75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sz="1900" b="1" i="1" spc="-65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sz="1900" b="1" i="1" spc="-70" dirty="0">
                <a:solidFill>
                  <a:schemeClr val="tx1"/>
                </a:solidFill>
                <a:latin typeface="Tahoma"/>
                <a:cs typeface="Tahoma"/>
              </a:rPr>
              <a:t>bu</a:t>
            </a:r>
            <a:r>
              <a:rPr sz="1900" b="1" i="1" spc="-40" dirty="0">
                <a:solidFill>
                  <a:schemeClr val="tx1"/>
                </a:solidFill>
                <a:latin typeface="Tahoma"/>
                <a:cs typeface="Tahoma"/>
              </a:rPr>
              <a:t>l</a:t>
            </a:r>
            <a:r>
              <a:rPr sz="1900" b="1" i="1" spc="-195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sz="1900" b="1" i="1" spc="10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chemeClr val="tx1"/>
                </a:solidFill>
                <a:latin typeface="Tahoma"/>
                <a:cs typeface="Tahoma"/>
              </a:rPr>
              <a:t>[</a:t>
            </a:r>
            <a:r>
              <a:rPr sz="1800" b="1" spc="5" dirty="0">
                <a:solidFill>
                  <a:schemeClr val="tx1"/>
                </a:solidFill>
                <a:latin typeface="Tahoma"/>
                <a:cs typeface="Tahoma"/>
              </a:rPr>
              <a:t>2012]</a:t>
            </a:r>
            <a:endParaRPr sz="180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1441" y="828041"/>
            <a:ext cx="7100907" cy="520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187738"/>
            <a:ext cx="8915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>
              <a:lnSpc>
                <a:spcPts val="4220"/>
              </a:lnSpc>
            </a:pPr>
            <a:r>
              <a:rPr dirty="0">
                <a:latin typeface="Verdana"/>
                <a:cs typeface="Verdana"/>
              </a:rPr>
              <a:t>Sol</a:t>
            </a:r>
            <a:r>
              <a:rPr spc="-5" dirty="0">
                <a:latin typeface="Verdana"/>
                <a:cs typeface="Verdana"/>
              </a:rPr>
              <a:t>a</a:t>
            </a:r>
            <a:r>
              <a:rPr dirty="0">
                <a:latin typeface="Verdana"/>
                <a:cs typeface="Verdana"/>
              </a:rPr>
              <a:t>r</a:t>
            </a:r>
            <a:r>
              <a:rPr spc="-1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Va</a:t>
            </a:r>
            <a:r>
              <a:rPr dirty="0">
                <a:latin typeface="Verdana"/>
                <a:cs typeface="Verdana"/>
              </a:rPr>
              <a:t>ri</a:t>
            </a:r>
            <a:r>
              <a:rPr spc="-5" dirty="0">
                <a:latin typeface="Verdana"/>
                <a:cs typeface="Verdana"/>
              </a:rPr>
              <a:t>a</a:t>
            </a:r>
            <a:r>
              <a:rPr dirty="0">
                <a:latin typeface="Verdana"/>
                <a:cs typeface="Verdana"/>
              </a:rPr>
              <a:t>tions</a:t>
            </a:r>
            <a:r>
              <a:rPr spc="-3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–</a:t>
            </a:r>
            <a:r>
              <a:rPr spc="-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U</a:t>
            </a:r>
            <a:r>
              <a:rPr spc="-5" dirty="0">
                <a:latin typeface="Verdana"/>
                <a:cs typeface="Verdana"/>
              </a:rPr>
              <a:t>V</a:t>
            </a:r>
            <a:r>
              <a:rPr dirty="0">
                <a:latin typeface="Verdana"/>
                <a:cs typeface="Verdana"/>
              </a:rPr>
              <a:t>, </a:t>
            </a:r>
            <a:r>
              <a:rPr spc="-5" dirty="0">
                <a:latin typeface="Verdana"/>
                <a:cs typeface="Verdana"/>
              </a:rPr>
              <a:t>V</a:t>
            </a:r>
            <a:r>
              <a:rPr spc="5" dirty="0">
                <a:latin typeface="Verdana"/>
                <a:cs typeface="Verdana"/>
              </a:rPr>
              <a:t>i</a:t>
            </a:r>
            <a:r>
              <a:rPr dirty="0">
                <a:latin typeface="Verdana"/>
                <a:cs typeface="Verdana"/>
              </a:rPr>
              <a:t>sib</a:t>
            </a:r>
            <a:r>
              <a:rPr spc="5" dirty="0">
                <a:latin typeface="Verdana"/>
                <a:cs typeface="Verdana"/>
              </a:rPr>
              <a:t>l</a:t>
            </a:r>
            <a:r>
              <a:rPr dirty="0">
                <a:latin typeface="Verdana"/>
                <a:cs typeface="Verdana"/>
              </a:rPr>
              <a:t>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0" y="918877"/>
            <a:ext cx="2428240" cy="4804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130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MI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instru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ent resolution (0.4 n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) sho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all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eatures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at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raunho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er lines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en-US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24130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enerally very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good agree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ent bet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een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long- term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cha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ges (</a:t>
            </a:r>
            <a:r>
              <a:rPr sz="2400" i="1" spc="-8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and short-term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changes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(black).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600" y="6209726"/>
            <a:ext cx="7811466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800" b="0" dirty="0" err="1" smtClean="0">
                <a:solidFill>
                  <a:schemeClr val="tx1"/>
                </a:solidFill>
              </a:rPr>
              <a:t>Marchenko</a:t>
            </a:r>
            <a:r>
              <a:rPr lang="en-US" sz="1800" b="0" dirty="0" smtClean="0">
                <a:solidFill>
                  <a:schemeClr val="tx1"/>
                </a:solidFill>
              </a:rPr>
              <a:t>, S. V., and M. T. </a:t>
            </a:r>
            <a:r>
              <a:rPr lang="en-US" sz="1800" b="0" dirty="0" err="1" smtClean="0">
                <a:solidFill>
                  <a:schemeClr val="tx1"/>
                </a:solidFill>
              </a:rPr>
              <a:t>DeLand</a:t>
            </a:r>
            <a:r>
              <a:rPr lang="en-US" sz="1800" b="0" dirty="0" smtClean="0">
                <a:solidFill>
                  <a:schemeClr val="tx1"/>
                </a:solidFill>
              </a:rPr>
              <a:t> [2014], Solar spectral irradiance changes during Cycle 24, </a:t>
            </a:r>
            <a:r>
              <a:rPr lang="en-US" sz="1800" b="0" i="1" dirty="0" err="1" smtClean="0">
                <a:solidFill>
                  <a:schemeClr val="tx1"/>
                </a:solidFill>
              </a:rPr>
              <a:t>Astrophys</a:t>
            </a:r>
            <a:r>
              <a:rPr lang="en-US" sz="1800" b="0" i="1" dirty="0" smtClean="0">
                <a:solidFill>
                  <a:schemeClr val="tx1"/>
                </a:solidFill>
              </a:rPr>
              <a:t>. J.</a:t>
            </a:r>
            <a:r>
              <a:rPr lang="en-US" sz="1800" b="0" dirty="0" smtClean="0">
                <a:solidFill>
                  <a:schemeClr val="tx1"/>
                </a:solidFill>
              </a:rPr>
              <a:t>, </a:t>
            </a:r>
            <a:r>
              <a:rPr lang="en-US" sz="1800" b="0" i="1" dirty="0" smtClean="0">
                <a:solidFill>
                  <a:schemeClr val="tx1"/>
                </a:solidFill>
              </a:rPr>
              <a:t>789</a:t>
            </a:r>
            <a:r>
              <a:rPr lang="en-US" sz="1800" b="0" dirty="0" smtClean="0">
                <a:solidFill>
                  <a:schemeClr val="tx1"/>
                </a:solidFill>
              </a:rPr>
              <a:t>:117, doi:10.1088/0004-637X/789/2/117.</a:t>
            </a:r>
            <a:endParaRPr sz="18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47410" y="762000"/>
            <a:ext cx="957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850" y="827978"/>
            <a:ext cx="8670456" cy="5953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750" y="76202"/>
            <a:ext cx="957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Time-averaged irradiance differences: (mid-y2012+y2013) vs.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(mid-y2007+y2008+mid-y2009)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1250" y="6550226"/>
            <a:ext cx="404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Dotted line: scaled Solar spectrum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200" y="2667003"/>
            <a:ext cx="91630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 as a star Aura OMI: spectral irradiance changes in Cycle 24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Marchenko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M.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DeLand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670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7242" y="1143003"/>
            <a:ext cx="6333919" cy="4881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482377"/>
            <a:ext cx="8915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190">
              <a:lnSpc>
                <a:spcPts val="4220"/>
              </a:lnSpc>
            </a:pPr>
            <a:r>
              <a:rPr dirty="0">
                <a:latin typeface="Verdana"/>
                <a:cs typeface="Verdana"/>
              </a:rPr>
              <a:t>Sol</a:t>
            </a:r>
            <a:r>
              <a:rPr spc="-5" dirty="0">
                <a:latin typeface="Verdana"/>
                <a:cs typeface="Verdana"/>
              </a:rPr>
              <a:t>a</a:t>
            </a:r>
            <a:r>
              <a:rPr dirty="0">
                <a:latin typeface="Verdana"/>
                <a:cs typeface="Verdana"/>
              </a:rPr>
              <a:t>r</a:t>
            </a:r>
            <a:r>
              <a:rPr spc="-1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Va</a:t>
            </a:r>
            <a:r>
              <a:rPr dirty="0">
                <a:latin typeface="Verdana"/>
                <a:cs typeface="Verdana"/>
              </a:rPr>
              <a:t>ri</a:t>
            </a:r>
            <a:r>
              <a:rPr spc="-5" dirty="0">
                <a:latin typeface="Verdana"/>
                <a:cs typeface="Verdana"/>
              </a:rPr>
              <a:t>a</a:t>
            </a:r>
            <a:r>
              <a:rPr dirty="0">
                <a:latin typeface="Verdana"/>
                <a:cs typeface="Verdana"/>
              </a:rPr>
              <a:t>tions</a:t>
            </a:r>
            <a:r>
              <a:rPr spc="-3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–</a:t>
            </a:r>
            <a:r>
              <a:rPr spc="-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R</a:t>
            </a:r>
            <a:r>
              <a:rPr spc="-5" dirty="0">
                <a:latin typeface="Verdana"/>
                <a:cs typeface="Verdana"/>
              </a:rPr>
              <a:t>e</a:t>
            </a:r>
            <a:r>
              <a:rPr dirty="0">
                <a:latin typeface="Verdana"/>
                <a:cs typeface="Verdana"/>
              </a:rPr>
              <a:t>solution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401" y="1162717"/>
            <a:ext cx="3017520" cy="3917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0029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hort-term variat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ons during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ycle 24 calcula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te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 using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sa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 dates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or</a:t>
            </a:r>
            <a:r>
              <a:rPr sz="24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both instru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ents.</a:t>
            </a:r>
          </a:p>
          <a:p>
            <a:pPr marL="355600" marR="5080" indent="-34290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spc="-4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ger variat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ons observed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at 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ajor lines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or </a:t>
            </a:r>
            <a:r>
              <a:rPr sz="2400" spc="-5" dirty="0">
                <a:solidFill>
                  <a:srgbClr val="3333FF"/>
                </a:solidFill>
                <a:latin typeface="Times New Roman"/>
                <a:cs typeface="Times New Roman"/>
              </a:rPr>
              <a:t>GO</a:t>
            </a:r>
            <a:r>
              <a:rPr sz="2400" dirty="0">
                <a:solidFill>
                  <a:srgbClr val="3333FF"/>
                </a:solidFill>
                <a:latin typeface="Times New Roman"/>
                <a:cs typeface="Times New Roman"/>
              </a:rPr>
              <a:t>M</a:t>
            </a:r>
            <a:r>
              <a:rPr sz="2400" spc="-5" dirty="0">
                <a:solidFill>
                  <a:srgbClr val="3333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3333FF"/>
                </a:solidFill>
                <a:latin typeface="Times New Roman"/>
                <a:cs typeface="Times New Roman"/>
              </a:rPr>
              <a:t>-2 (</a:t>
            </a:r>
            <a:r>
              <a:rPr sz="2400" i="1" dirty="0">
                <a:solidFill>
                  <a:srgbClr val="3333FF"/>
                </a:solidFill>
                <a:latin typeface="Times New Roman"/>
                <a:cs typeface="Times New Roman"/>
              </a:rPr>
              <a:t>blue</a:t>
            </a:r>
            <a:r>
              <a:rPr sz="2400" dirty="0">
                <a:solidFill>
                  <a:srgbClr val="3333FF"/>
                </a:solidFill>
                <a:latin typeface="Times New Roman"/>
                <a:cs typeface="Times New Roman"/>
              </a:rPr>
              <a:t>,</a:t>
            </a:r>
            <a:r>
              <a:rPr sz="2400" spc="-160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/>
                <a:cs typeface="Times New Roman"/>
              </a:rPr>
              <a:t>Δλ</a:t>
            </a:r>
            <a:r>
              <a:rPr sz="2400" spc="-1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FF"/>
                </a:solidFill>
                <a:latin typeface="Times New Roman"/>
                <a:cs typeface="Times New Roman"/>
              </a:rPr>
              <a:t>= 0.2 n</a:t>
            </a:r>
            <a:r>
              <a:rPr sz="2400" spc="-20" dirty="0">
                <a:solidFill>
                  <a:srgbClr val="3333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3333FF"/>
                </a:solidFill>
                <a:latin typeface="Times New Roman"/>
                <a:cs typeface="Times New Roman"/>
              </a:rPr>
              <a:t>)</a:t>
            </a:r>
            <a:r>
              <a:rPr sz="2400" spc="1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than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or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MI</a:t>
            </a:r>
            <a:r>
              <a:rPr sz="24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black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400" spc="-1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Δλ</a:t>
            </a:r>
          </a:p>
          <a:p>
            <a:pPr marL="355600">
              <a:lnSpc>
                <a:spcPts val="2295"/>
              </a:lnSpc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=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0.4 n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180" y="143127"/>
            <a:ext cx="8915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>
                <a:latin typeface="Verdana"/>
                <a:cs typeface="Verdana"/>
              </a:rPr>
              <a:t>Sol</a:t>
            </a:r>
            <a:r>
              <a:rPr spc="-5" dirty="0">
                <a:latin typeface="Verdana"/>
                <a:cs typeface="Verdana"/>
              </a:rPr>
              <a:t>a</a:t>
            </a:r>
            <a:r>
              <a:rPr dirty="0">
                <a:latin typeface="Verdana"/>
                <a:cs typeface="Verdana"/>
              </a:rPr>
              <a:t>r</a:t>
            </a:r>
            <a:r>
              <a:rPr spc="-10" dirty="0">
                <a:latin typeface="Verdana"/>
                <a:cs typeface="Verdana"/>
              </a:rPr>
              <a:t> </a:t>
            </a:r>
            <a:r>
              <a:rPr spc="5" dirty="0">
                <a:latin typeface="Verdana"/>
                <a:cs typeface="Verdana"/>
              </a:rPr>
              <a:t>U</a:t>
            </a:r>
            <a:r>
              <a:rPr dirty="0">
                <a:latin typeface="Verdana"/>
                <a:cs typeface="Verdana"/>
              </a:rPr>
              <a:t>V</a:t>
            </a:r>
            <a:r>
              <a:rPr spc="-10" dirty="0">
                <a:latin typeface="Verdana"/>
                <a:cs typeface="Verdana"/>
              </a:rPr>
              <a:t> </a:t>
            </a:r>
            <a:r>
              <a:rPr lang="en-US" spc="-10" dirty="0" smtClean="0">
                <a:latin typeface="Verdana"/>
                <a:cs typeface="Verdana"/>
              </a:rPr>
              <a:t>Activity </a:t>
            </a:r>
            <a:r>
              <a:rPr dirty="0" smtClean="0">
                <a:latin typeface="Verdana"/>
                <a:cs typeface="Verdana"/>
              </a:rPr>
              <a:t>Proxy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56876" y="598937"/>
            <a:ext cx="7124730" cy="6037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0" y="797171"/>
            <a:ext cx="2834917" cy="5318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40029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endParaRPr lang="en-US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240029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Numerous data sets are available, with similar overall behavior.</a:t>
            </a:r>
          </a:p>
          <a:p>
            <a:pPr marL="355600" marR="240029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55600" marR="240029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Mg II index has best physical connection to UV irradiance.</a:t>
            </a:r>
          </a:p>
          <a:p>
            <a:pPr marL="355600" marR="240029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55600" marR="240029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Be aware of resolution (see next slide).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6684" y="28513"/>
            <a:ext cx="8915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20"/>
              </a:lnSpc>
            </a:pPr>
            <a:r>
              <a:rPr lang="en-US" dirty="0" smtClean="0">
                <a:latin typeface="Verdana"/>
                <a:cs typeface="Verdana"/>
              </a:rPr>
              <a:t>MG II Index </a:t>
            </a:r>
            <a:r>
              <a:rPr dirty="0" smtClean="0">
                <a:latin typeface="Verdana"/>
                <a:cs typeface="Verdana"/>
              </a:rPr>
              <a:t>S</a:t>
            </a:r>
            <a:r>
              <a:rPr spc="5" dirty="0" smtClean="0">
                <a:latin typeface="Verdana"/>
                <a:cs typeface="Verdana"/>
              </a:rPr>
              <a:t>c</a:t>
            </a:r>
            <a:r>
              <a:rPr spc="-5" dirty="0" smtClean="0">
                <a:latin typeface="Verdana"/>
                <a:cs typeface="Verdana"/>
              </a:rPr>
              <a:t>a</a:t>
            </a:r>
            <a:r>
              <a:rPr dirty="0" smtClean="0">
                <a:latin typeface="Verdana"/>
                <a:cs typeface="Verdana"/>
              </a:rPr>
              <a:t>li</a:t>
            </a:r>
            <a:r>
              <a:rPr spc="5" dirty="0" smtClean="0">
                <a:latin typeface="Verdana"/>
                <a:cs typeface="Verdana"/>
              </a:rPr>
              <a:t>n</a:t>
            </a:r>
            <a:r>
              <a:rPr dirty="0" smtClean="0">
                <a:latin typeface="Verdana"/>
                <a:cs typeface="Verdana"/>
              </a:rPr>
              <a:t>g</a:t>
            </a:r>
            <a:r>
              <a:rPr spc="-40" dirty="0" smtClean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F</a:t>
            </a:r>
            <a:r>
              <a:rPr spc="-5" dirty="0">
                <a:latin typeface="Verdana"/>
                <a:cs typeface="Verdana"/>
              </a:rPr>
              <a:t>a</a:t>
            </a:r>
            <a:r>
              <a:rPr spc="5" dirty="0">
                <a:latin typeface="Verdana"/>
                <a:cs typeface="Verdana"/>
              </a:rPr>
              <a:t>c</a:t>
            </a:r>
            <a:r>
              <a:rPr dirty="0">
                <a:latin typeface="Verdana"/>
                <a:cs typeface="Verdana"/>
              </a:rPr>
              <a:t>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845128"/>
            <a:ext cx="3738880" cy="55943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2700" indent="-342900">
              <a:lnSpc>
                <a:spcPct val="7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alculate</a:t>
            </a:r>
            <a:r>
              <a:rPr sz="24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ax/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 ratio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or irradian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 over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solar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rotation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to 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ini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ize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instrument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change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spc="-6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ects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115570" indent="-342900">
              <a:lnSpc>
                <a:spcPct val="7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alculate</a:t>
            </a:r>
            <a:r>
              <a:rPr sz="24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spc="-5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ratio</a:t>
            </a:r>
            <a:r>
              <a:rPr sz="24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or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sa</a:t>
            </a:r>
            <a:r>
              <a:rPr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ates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ith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Mg II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index.</a:t>
            </a:r>
          </a:p>
          <a:p>
            <a:pPr marL="355600">
              <a:lnSpc>
                <a:spcPts val="2735"/>
              </a:lnSpc>
            </a:pPr>
            <a:r>
              <a:rPr lang="en-US" sz="24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 s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lope</a:t>
            </a:r>
            <a:r>
              <a:rPr sz="24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from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linear regression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gives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a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“scaling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actor”.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ood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dyna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ic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range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is</a:t>
            </a:r>
            <a:r>
              <a:rPr lang="en-US" sz="24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pre</a:t>
            </a:r>
            <a:r>
              <a:rPr lang="en-US" sz="24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erred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en-US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spc="-27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v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alue</a:t>
            </a:r>
            <a:r>
              <a:rPr lang="en-US" sz="24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scaling </a:t>
            </a:r>
            <a:r>
              <a:rPr lang="en-US" sz="24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actor</a:t>
            </a:r>
            <a:r>
              <a:rPr lang="en-US" sz="24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lang="en-US" sz="2400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any </a:t>
            </a:r>
            <a:r>
              <a:rPr lang="en-US" sz="2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avelength</a:t>
            </a:r>
            <a:r>
              <a:rPr lang="en-US" sz="2400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depends on instru</a:t>
            </a:r>
            <a:r>
              <a:rPr lang="en-US" sz="2400" spc="-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ent resolution</a:t>
            </a:r>
            <a:r>
              <a:rPr lang="en-US" sz="2400" spc="-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or both irradian</a:t>
            </a:r>
            <a:r>
              <a:rPr lang="en-US" sz="2400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en-US" sz="2400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lang="en-US" sz="2400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prox</a:t>
            </a:r>
            <a:r>
              <a:rPr lang="en-US" sz="2400" spc="-160" dirty="0" smtClean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  <a:p>
            <a:pPr marL="355600" marR="5080" indent="-342900">
              <a:lnSpc>
                <a:spcPct val="7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4750" y="902678"/>
            <a:ext cx="6056101" cy="4927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4137" y="4487306"/>
            <a:ext cx="231071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chemeClr val="tx1"/>
                </a:solidFill>
                <a:latin typeface="Tahoma"/>
                <a:cs typeface="Tahoma"/>
              </a:rPr>
              <a:t>Slo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pe</a:t>
            </a:r>
            <a:r>
              <a:rPr sz="1600" b="1" spc="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=</a:t>
            </a:r>
            <a:r>
              <a:rPr sz="1600" b="1" spc="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1.07</a:t>
            </a:r>
            <a:r>
              <a:rPr sz="1600" b="1" spc="-15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±0.04)</a:t>
            </a:r>
            <a:endParaRPr sz="160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745079" y="6407945"/>
            <a:ext cx="25465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EUMETSAT 22 - 26 September 2014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39430"/>
            <a:ext cx="8915400" cy="65809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Trending of  OMPS measured solar data </a:t>
            </a:r>
            <a:endParaRPr lang="en-US" sz="2400" b="1" dirty="0">
              <a:solidFill>
                <a:srgbClr val="333399"/>
              </a:solidFill>
            </a:endParaRPr>
          </a:p>
        </p:txBody>
      </p:sp>
      <p:pic>
        <p:nvPicPr>
          <p:cNvPr id="5" name="Picture 4" descr="sta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09" y="1"/>
            <a:ext cx="4509294" cy="561975"/>
          </a:xfrm>
          <a:prstGeom prst="rect">
            <a:avLst/>
          </a:prstGeom>
        </p:spPr>
      </p:pic>
      <p:pic>
        <p:nvPicPr>
          <p:cNvPr id="6" name="Picture 5" descr="JPSS Logo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7950" y="0"/>
            <a:ext cx="908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42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264401" y="976742"/>
            <a:ext cx="15748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Nadir </a:t>
            </a:r>
            <a:r>
              <a:rPr lang="en-US" sz="1600" dirty="0" err="1" smtClean="0">
                <a:solidFill>
                  <a:schemeClr val="tx1"/>
                </a:solidFill>
              </a:rPr>
              <a:t>Mapper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700" y="1066797"/>
            <a:ext cx="175952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Nadir Profiler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9367878" y="6407945"/>
            <a:ext cx="396240" cy="365125"/>
          </a:xfrm>
          <a:prstGeom prst="rect">
            <a:avLst/>
          </a:prstGeom>
        </p:spPr>
        <p:txBody>
          <a:bodyPr/>
          <a:lstStyle/>
          <a:p>
            <a:fld id="{115E31E0-F193-4D57-852B-3900D355767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140036" y="864068"/>
            <a:ext cx="241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Working Diffuser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Every two weeks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23" name="Picture 22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20" y="1427018"/>
            <a:ext cx="9685894" cy="53617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26319" y="877923"/>
            <a:ext cx="2161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CC00"/>
                </a:solidFill>
              </a:rPr>
              <a:t>Reference Diffuser</a:t>
            </a:r>
          </a:p>
          <a:p>
            <a:r>
              <a:rPr lang="en-US" sz="1600" dirty="0" smtClean="0">
                <a:solidFill>
                  <a:srgbClr val="00CC00"/>
                </a:solidFill>
              </a:rPr>
              <a:t>Every six months</a:t>
            </a:r>
            <a:endParaRPr lang="en-US" sz="1600" b="1" dirty="0" smtClean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035554" y="1198430"/>
            <a:ext cx="4359672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77850" y="1275750"/>
            <a:ext cx="43751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11530" y="6308761"/>
            <a:ext cx="51181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Working Day 81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>
                <a:solidFill>
                  <a:schemeClr val="tx1"/>
                </a:solidFill>
              </a:rPr>
              <a:t> Solstice Synthetic (1.1% </a:t>
            </a:r>
            <a:r>
              <a:rPr lang="en-US" dirty="0" err="1" smtClean="0">
                <a:solidFill>
                  <a:schemeClr val="tx1"/>
                </a:solidFill>
              </a:rPr>
              <a:t>rmsr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" pitchFamily="49" charset="0"/>
              </a:rPr>
              <a:t> %offset %Mg II Shift nm </a:t>
            </a:r>
            <a:r>
              <a:rPr lang="en-US" dirty="0" err="1" smtClean="0">
                <a:solidFill>
                  <a:schemeClr val="tx1"/>
                </a:solidFill>
                <a:latin typeface="Courier" pitchFamily="49" charset="0"/>
              </a:rPr>
              <a:t>Dich</a:t>
            </a:r>
            <a:r>
              <a:rPr lang="en-US" dirty="0" smtClean="0">
                <a:solidFill>
                  <a:schemeClr val="tx1"/>
                </a:solidFill>
                <a:latin typeface="Courier" pitchFamily="49" charset="0"/>
              </a:rPr>
              <a:t> nm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" pitchFamily="49" charset="0"/>
              </a:rPr>
              <a:t>  -7.3    7.3   -0.127   -0.349</a:t>
            </a:r>
            <a:endParaRPr lang="en-US" dirty="0">
              <a:solidFill>
                <a:schemeClr val="tx1"/>
              </a:solidFill>
              <a:latin typeface="Courier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7810" y="6253341"/>
            <a:ext cx="51181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Working Day 81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>
                <a:solidFill>
                  <a:schemeClr val="tx1"/>
                </a:solidFill>
              </a:rPr>
              <a:t> Solstice Synthetic (1.1% </a:t>
            </a:r>
            <a:r>
              <a:rPr lang="en-US" dirty="0" err="1" smtClean="0">
                <a:solidFill>
                  <a:schemeClr val="tx1"/>
                </a:solidFill>
              </a:rPr>
              <a:t>rmsr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" pitchFamily="49" charset="0"/>
              </a:rPr>
              <a:t> %offset %Mg II Shift nm </a:t>
            </a:r>
            <a:r>
              <a:rPr lang="en-US" dirty="0" err="1" smtClean="0">
                <a:solidFill>
                  <a:schemeClr val="tx1"/>
                </a:solidFill>
                <a:latin typeface="Courier" pitchFamily="49" charset="0"/>
              </a:rPr>
              <a:t>Dich</a:t>
            </a:r>
            <a:r>
              <a:rPr lang="en-US" dirty="0" smtClean="0">
                <a:solidFill>
                  <a:schemeClr val="tx1"/>
                </a:solidFill>
                <a:latin typeface="Courier" pitchFamily="49" charset="0"/>
              </a:rPr>
              <a:t> nm</a:t>
            </a:r>
          </a:p>
          <a:p>
            <a:r>
              <a:rPr lang="en-US" dirty="0" smtClean="0">
                <a:solidFill>
                  <a:schemeClr val="tx1"/>
                </a:solidFill>
                <a:latin typeface="Courier" pitchFamily="49" charset="0"/>
              </a:rPr>
              <a:t>  -7.5    7.7   -0.004   -0.347</a:t>
            </a:r>
            <a:endParaRPr lang="en-US" dirty="0">
              <a:solidFill>
                <a:schemeClr val="tx1"/>
              </a:solidFill>
              <a:latin typeface="Courier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90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Comparison of OMPS NP Solar spectrum to synthetic from Solstice and prelaunch data. Fits of the differences with a model using three patterns of the form: 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dirty="0" err="1" smtClean="0">
                <a:solidFill>
                  <a:schemeClr val="tx1"/>
                </a:solidFill>
              </a:rPr>
              <a:t>Meas</a:t>
            </a:r>
            <a:r>
              <a:rPr lang="en-US" sz="1800" dirty="0" smtClean="0">
                <a:solidFill>
                  <a:schemeClr val="tx1"/>
                </a:solidFill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</a:rPr>
              <a:t>Synth</a:t>
            </a:r>
            <a:r>
              <a:rPr lang="en-US" sz="1800" dirty="0" smtClean="0">
                <a:solidFill>
                  <a:schemeClr val="tx1"/>
                </a:solidFill>
              </a:rPr>
              <a:t> = a0 + a1*</a:t>
            </a:r>
            <a:r>
              <a:rPr lang="en-US" sz="1800" dirty="0" err="1" smtClean="0">
                <a:solidFill>
                  <a:schemeClr val="tx1"/>
                </a:solidFill>
              </a:rPr>
              <a:t>WavelengthShift</a:t>
            </a:r>
            <a:r>
              <a:rPr lang="en-US" sz="1800" dirty="0" smtClean="0">
                <a:solidFill>
                  <a:schemeClr val="tx1"/>
                </a:solidFill>
              </a:rPr>
              <a:t> + a2*</a:t>
            </a:r>
            <a:r>
              <a:rPr lang="en-US" sz="1800" dirty="0" err="1" smtClean="0">
                <a:solidFill>
                  <a:schemeClr val="tx1"/>
                </a:solidFill>
              </a:rPr>
              <a:t>SolarActivity</a:t>
            </a:r>
            <a:r>
              <a:rPr lang="en-US" sz="1800" dirty="0" smtClean="0">
                <a:solidFill>
                  <a:schemeClr val="tx1"/>
                </a:solidFill>
              </a:rPr>
              <a:t> + a3*</a:t>
            </a:r>
            <a:r>
              <a:rPr lang="en-US" sz="1800" dirty="0" err="1" smtClean="0">
                <a:solidFill>
                  <a:schemeClr val="tx1"/>
                </a:solidFill>
              </a:rPr>
              <a:t>DihroicShift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56350" y="4542265"/>
            <a:ext cx="6604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16755" y="4170230"/>
            <a:ext cx="1749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Solar Activity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Dichroic Shift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Wavelength Shift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108700" y="1983766"/>
            <a:ext cx="660400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69101" y="1602766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Model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Measurement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70901" y="4232059"/>
            <a:ext cx="66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70901" y="4442729"/>
            <a:ext cx="6604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31307" y="4070694"/>
            <a:ext cx="1749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Solar Activity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Dichroic Shift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Wavelength Shift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23251" y="1884230"/>
            <a:ext cx="6604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83652" y="1503230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Model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Measurement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356350" y="4322630"/>
            <a:ext cx="66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08700" y="1767690"/>
            <a:ext cx="66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13062" y="1655630"/>
            <a:ext cx="660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983" y="6010698"/>
            <a:ext cx="4273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250 nm                         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310 nm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358085" y="4768616"/>
            <a:ext cx="660400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89082" y="4657775"/>
            <a:ext cx="660400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2963" y="3502938"/>
            <a:ext cx="4273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250 nm                         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310 nm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61001" y="3489170"/>
            <a:ext cx="4273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250 nm                         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310 nm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44128" y="6079971"/>
            <a:ext cx="42739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250 nm                         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310 nm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l="52088"/>
          <a:stretch>
            <a:fillRect/>
          </a:stretch>
        </p:blipFill>
        <p:spPr bwMode="auto">
          <a:xfrm>
            <a:off x="4542987" y="432466"/>
            <a:ext cx="4746171" cy="64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51502"/>
          <a:stretch>
            <a:fillRect/>
          </a:stretch>
        </p:blipFill>
        <p:spPr bwMode="auto">
          <a:xfrm>
            <a:off x="14514" y="410692"/>
            <a:ext cx="4804229" cy="64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60684" y="6356357"/>
            <a:ext cx="2311400" cy="365125"/>
          </a:xfrm>
          <a:prstGeom prst="rect">
            <a:avLst/>
          </a:prstGeom>
        </p:spPr>
        <p:txBody>
          <a:bodyPr/>
          <a:lstStyle/>
          <a:p>
            <a:fld id="{C9ACADC3-C9E3-4686-91B5-E7A1D7E458D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240" y="3275154"/>
            <a:ext cx="4423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250 nm                                                                            310 nm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" y="6441440"/>
            <a:ext cx="4423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250 nm                                                                            310 nm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944" y="3241770"/>
            <a:ext cx="4423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250 nm                                                                            310 nm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944" y="6461760"/>
            <a:ext cx="44230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250 nm                                                                            310 nm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495300" y="-40149"/>
            <a:ext cx="8915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20"/>
              </a:lnSpc>
            </a:pPr>
            <a:r>
              <a:rPr lang="en-US" dirty="0" smtClean="0">
                <a:latin typeface="Verdana"/>
                <a:cs typeface="Verdana"/>
              </a:rPr>
              <a:t>OMPS Nadir Profiler Solar Measurements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060" y="5696660"/>
            <a:ext cx="3658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Wavelength shifts track optical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bench annual thermal variations.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9786" y="5480687"/>
            <a:ext cx="351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Patterns are Mg II scale factors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and track Solar activity.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3076" y="2288442"/>
            <a:ext cx="3793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The working diffuser’s exposure is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13 times the reference exposure.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8725" y="2454697"/>
            <a:ext cx="315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Two years of measurements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Compared to their average.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6431" y="750532"/>
            <a:ext cx="2709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Degradation Component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316" y="3895514"/>
            <a:ext cx="321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Wavelength Shift Component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5710" y="3937077"/>
            <a:ext cx="2805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Activity Component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5842" name="Picture 2" descr="http://i.stack.imgur.com/jgEQ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75236" r="10116"/>
          <a:stretch>
            <a:fillRect/>
          </a:stretch>
        </p:blipFill>
        <p:spPr bwMode="auto">
          <a:xfrm rot="16200000">
            <a:off x="6967730" y="3270013"/>
            <a:ext cx="5136861" cy="14458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9031166" y="466903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Newest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03077" y="5844435"/>
            <a:ext cx="84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Oldest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9060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OMPS NP Working Solar residuals after fits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77850" y="654636"/>
            <a:ext cx="8750300" cy="612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/>
          <a:lstStyle/>
          <a:p>
            <a:fld id="{C9ACADC3-C9E3-4686-91B5-E7A1D7E458D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Project Summary / Objectives</a:t>
            </a:r>
          </a:p>
          <a:p>
            <a:r>
              <a:rPr lang="en-US" sz="3600" dirty="0" smtClean="0"/>
              <a:t>Review of reference spectra resources</a:t>
            </a:r>
          </a:p>
          <a:p>
            <a:r>
              <a:rPr lang="en-US" sz="3600" dirty="0" smtClean="0"/>
              <a:t>Representing variations with solar activity</a:t>
            </a:r>
          </a:p>
          <a:p>
            <a:r>
              <a:rPr lang="en-US" sz="3600" dirty="0" smtClean="0"/>
              <a:t>Examples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869456" y="1503309"/>
            <a:ext cx="4910138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5316"/>
            <a:ext cx="8915400" cy="694846"/>
          </a:xfrm>
        </p:spPr>
        <p:txBody>
          <a:bodyPr/>
          <a:lstStyle/>
          <a:p>
            <a:r>
              <a:rPr lang="en-US" dirty="0" smtClean="0"/>
              <a:t>Using Reference Solar to create Proxy Spectra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749141"/>
            <a:ext cx="9187962" cy="4837194"/>
          </a:xfrm>
        </p:spPr>
        <p:txBody>
          <a:bodyPr/>
          <a:lstStyle/>
          <a:p>
            <a:r>
              <a:rPr lang="en-US" dirty="0" smtClean="0"/>
              <a:t>Comparisons of  OMPS Nadir Mapper measured and proxy (from references) solar spectra for 300 nm to 380 nm.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(Proxy </a:t>
            </a:r>
            <a:r>
              <a:rPr lang="en-US" dirty="0" smtClean="0"/>
              <a:t>AK </a:t>
            </a:r>
            <a:r>
              <a:rPr lang="en-US" dirty="0" smtClean="0"/>
              <a:t>/ Proxy </a:t>
            </a:r>
            <a:r>
              <a:rPr lang="en-US" dirty="0" smtClean="0"/>
              <a:t>BK </a:t>
            </a:r>
            <a:r>
              <a:rPr lang="en-US" dirty="0" smtClean="0"/>
              <a:t>– 1)*100   </a:t>
            </a:r>
            <a:r>
              <a:rPr lang="en-US" dirty="0" smtClean="0"/>
              <a:t>              </a:t>
            </a:r>
            <a:r>
              <a:rPr lang="en-US" dirty="0" smtClean="0"/>
              <a:t>(Measured/Proxy </a:t>
            </a:r>
            <a:r>
              <a:rPr lang="en-US" dirty="0" smtClean="0"/>
              <a:t>BK </a:t>
            </a:r>
            <a:r>
              <a:rPr lang="en-US" dirty="0" smtClean="0"/>
              <a:t>– 1)*100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2776652"/>
            <a:ext cx="4872038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3227942" y="3007606"/>
            <a:ext cx="0" cy="813816"/>
          </a:xfrm>
          <a:prstGeom prst="line">
            <a:avLst/>
          </a:prstGeom>
          <a:ln w="25400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49977" y="316184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751544" y="2609156"/>
            <a:ext cx="0" cy="813816"/>
          </a:xfrm>
          <a:prstGeom prst="line">
            <a:avLst/>
          </a:prstGeom>
          <a:ln w="25400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73579" y="276339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37" y="133962"/>
            <a:ext cx="9518574" cy="850776"/>
          </a:xfrm>
        </p:spPr>
        <p:txBody>
          <a:bodyPr/>
          <a:lstStyle/>
          <a:p>
            <a:r>
              <a:rPr lang="en-US" dirty="0" smtClean="0"/>
              <a:t>OMPS Nadir </a:t>
            </a:r>
            <a:r>
              <a:rPr lang="en-US" dirty="0" err="1" smtClean="0"/>
              <a:t>Mapper</a:t>
            </a:r>
            <a:r>
              <a:rPr lang="en-US" dirty="0" smtClean="0"/>
              <a:t> predicted </a:t>
            </a:r>
            <a:r>
              <a:rPr lang="en-US" dirty="0" smtClean="0"/>
              <a:t>Cross-Track (CT) differences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Proxy and Measured spectra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82341" y="1042182"/>
            <a:ext cx="9200921" cy="574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474889" y="5681647"/>
            <a:ext cx="6736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Solid Line – (Proxy </a:t>
            </a:r>
            <a:r>
              <a:rPr lang="en-US" sz="1600" dirty="0" smtClean="0">
                <a:solidFill>
                  <a:schemeClr val="tx1"/>
                </a:solidFill>
              </a:rPr>
              <a:t>AK </a:t>
            </a:r>
            <a:r>
              <a:rPr lang="en-US" sz="1600" dirty="0" smtClean="0">
                <a:solidFill>
                  <a:schemeClr val="tx1"/>
                </a:solidFill>
              </a:rPr>
              <a:t>CT18 / Proxy </a:t>
            </a:r>
            <a:r>
              <a:rPr lang="en-US" sz="1600" dirty="0" smtClean="0">
                <a:solidFill>
                  <a:schemeClr val="tx1"/>
                </a:solidFill>
              </a:rPr>
              <a:t>AK </a:t>
            </a:r>
            <a:r>
              <a:rPr lang="en-US" sz="1600" dirty="0" smtClean="0">
                <a:solidFill>
                  <a:schemeClr val="tx1"/>
                </a:solidFill>
              </a:rPr>
              <a:t>CT26  – 1)*100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Dotted Line – (Measured CT18 / Measured CT26 – 1)*100 – </a:t>
            </a:r>
            <a:r>
              <a:rPr lang="en-US" sz="1600" dirty="0" smtClean="0">
                <a:solidFill>
                  <a:schemeClr val="tx1"/>
                </a:solidFill>
              </a:rPr>
              <a:t>2.0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463492"/>
          </a:xfrm>
        </p:spPr>
        <p:txBody>
          <a:bodyPr/>
          <a:lstStyle/>
          <a:p>
            <a:r>
              <a:rPr lang="en-US" dirty="0" smtClean="0"/>
              <a:t>OMPS Nadir Mapper</a:t>
            </a:r>
            <a:br>
              <a:rPr lang="en-US" dirty="0" smtClean="0"/>
            </a:br>
            <a:r>
              <a:rPr lang="en-US" dirty="0" smtClean="0"/>
              <a:t>Double Difference of CT18/CT26, Measured minus Proxy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0165" y="926123"/>
            <a:ext cx="899343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6059884" y="1894051"/>
            <a:ext cx="12671" cy="1306351"/>
          </a:xfrm>
          <a:prstGeom prst="line">
            <a:avLst/>
          </a:prstGeom>
          <a:ln w="25400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10872" y="2271021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5893" y="1366573"/>
            <a:ext cx="7655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600" dirty="0" smtClean="0">
                <a:solidFill>
                  <a:schemeClr val="tx1"/>
                </a:solidFill>
              </a:rPr>
              <a:t>Measured CT18 / Measured CT26 – Proxy A CT18 / Proxy A CT26 )*100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72074"/>
            <a:ext cx="8915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20"/>
              </a:lnSpc>
            </a:pPr>
            <a:r>
              <a:rPr spc="-5" dirty="0">
                <a:latin typeface="Verdana"/>
                <a:cs typeface="Verdana"/>
              </a:rPr>
              <a:t>C</a:t>
            </a:r>
            <a:r>
              <a:rPr dirty="0">
                <a:latin typeface="Verdana"/>
                <a:cs typeface="Verdana"/>
              </a:rPr>
              <a:t>on</a:t>
            </a:r>
            <a:r>
              <a:rPr spc="5" dirty="0">
                <a:latin typeface="Verdana"/>
                <a:cs typeface="Verdana"/>
              </a:rPr>
              <a:t>cl</a:t>
            </a:r>
            <a:r>
              <a:rPr dirty="0">
                <a:latin typeface="Verdana"/>
                <a:cs typeface="Verdana"/>
              </a:rPr>
              <a:t>us</a:t>
            </a:r>
            <a:r>
              <a:rPr spc="-10" dirty="0">
                <a:latin typeface="Verdana"/>
                <a:cs typeface="Verdana"/>
              </a:rPr>
              <a:t>i</a:t>
            </a:r>
            <a:r>
              <a:rPr dirty="0">
                <a:latin typeface="Verdana"/>
                <a:cs typeface="Verdana"/>
              </a:rPr>
              <a:t>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604" y="703384"/>
            <a:ext cx="8573505" cy="584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08990" indent="-342900">
              <a:lnSpc>
                <a:spcPts val="23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4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4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resolution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re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erence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solar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spectra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have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been constructed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or di</a:t>
            </a:r>
            <a:r>
              <a:rPr sz="2400" spc="-6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erent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purposes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3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nderstanding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how</a:t>
            </a:r>
            <a:r>
              <a:rPr sz="24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re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erence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spectrum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as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created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helps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to 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ake it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ore use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ul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180340" indent="-342900">
              <a:lnSpc>
                <a:spcPts val="23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avelengths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shorter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than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300 n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natural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solar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variat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ons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must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also</a:t>
            </a:r>
            <a:r>
              <a:rPr sz="24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be considered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or</a:t>
            </a:r>
            <a:r>
              <a:rPr sz="24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best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results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254000" indent="-342900">
              <a:lnSpc>
                <a:spcPts val="23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Mg II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proxy index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can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be used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ith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(instru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ent-dependen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) scaling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actors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to deter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ine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adjust</a:t>
            </a:r>
            <a:r>
              <a:rPr sz="24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ents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for solar activity</a:t>
            </a:r>
            <a:r>
              <a:rPr sz="2400" spc="-2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as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unction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avelength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ti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en-US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254000" indent="-342900">
              <a:lnSpc>
                <a:spcPts val="23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Solar features can be used to estimate wavelength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shifts.</a:t>
            </a:r>
          </a:p>
          <a:p>
            <a:pPr marL="355600" marR="254000" indent="-342900">
              <a:lnSpc>
                <a:spcPts val="23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Reference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spectra have calibration offsets but can be used as transfer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standards (Double Differences).</a:t>
            </a:r>
            <a:endParaRPr lang="en-US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254000" indent="-342900">
              <a:lnSpc>
                <a:spcPts val="2300"/>
              </a:lnSpc>
              <a:spcBef>
                <a:spcPts val="580"/>
              </a:spcBef>
              <a:tabLst>
                <a:tab pos="35560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Note: Most users take the radiance/irradiance ratios as the important measurement and want the two to have good relative calibration not individual absolute calibration. 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(e.g.,  requirements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Rad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7%,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Irr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7%, 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Rad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Irr</a:t>
            </a: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1%)</a:t>
            </a:r>
            <a:endParaRPr lang="en-US" sz="24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254000" indent="-342900">
              <a:lnSpc>
                <a:spcPts val="2300"/>
              </a:lnSpc>
              <a:spcBef>
                <a:spcPts val="580"/>
              </a:spcBef>
              <a:tabLst>
                <a:tab pos="355600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 calibration teams work to determine and remove the diffuser degradation from the ratios.</a:t>
            </a:r>
            <a:endParaRPr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482377"/>
            <a:ext cx="8915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20"/>
              </a:lnSpc>
            </a:pPr>
            <a:r>
              <a:rPr dirty="0">
                <a:latin typeface="Verdana"/>
                <a:cs typeface="Verdana"/>
              </a:rPr>
              <a:t>R</a:t>
            </a:r>
            <a:r>
              <a:rPr spc="-5" dirty="0">
                <a:latin typeface="Verdana"/>
                <a:cs typeface="Verdana"/>
              </a:rPr>
              <a:t>e</a:t>
            </a:r>
            <a:r>
              <a:rPr dirty="0">
                <a:latin typeface="Verdana"/>
                <a:cs typeface="Verdana"/>
              </a:rPr>
              <a:t>f</a:t>
            </a:r>
            <a:r>
              <a:rPr spc="-5" dirty="0">
                <a:latin typeface="Verdana"/>
                <a:cs typeface="Verdana"/>
              </a:rPr>
              <a:t>ere</a:t>
            </a:r>
            <a:r>
              <a:rPr dirty="0">
                <a:latin typeface="Verdana"/>
                <a:cs typeface="Verdana"/>
              </a:rPr>
              <a:t>n</a:t>
            </a:r>
            <a:r>
              <a:rPr spc="5" dirty="0">
                <a:latin typeface="Verdana"/>
                <a:cs typeface="Verdana"/>
              </a:rPr>
              <a:t>c</a:t>
            </a:r>
            <a:r>
              <a:rPr spc="-5" dirty="0">
                <a:latin typeface="Verdana"/>
                <a:cs typeface="Verdana"/>
              </a:rPr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603" y="1315118"/>
            <a:ext cx="8647799" cy="437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•	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obbe</a:t>
            </a:r>
            <a:r>
              <a:rPr sz="2400" spc="-9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 M., et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al.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[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2008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Solar</a:t>
            </a:r>
            <a:r>
              <a:rPr sz="24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hys. 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249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 281-291.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227329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all,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400" spc="-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., and</a:t>
            </a:r>
            <a:r>
              <a:rPr sz="2400" spc="-1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nderson,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70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[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1991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J. 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eophys. 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es. 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96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 12,927-12,931.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59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urucz,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., et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al.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[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1984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4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Solar</a:t>
            </a:r>
            <a:r>
              <a:rPr sz="24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lux</a:t>
            </a:r>
            <a:r>
              <a:rPr sz="2400" i="1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tlas</a:t>
            </a:r>
            <a:r>
              <a:rPr sz="2400" i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i="1" spc="-8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om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296 to</a:t>
            </a:r>
            <a:r>
              <a:rPr sz="2400" i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1300 n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ational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olar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bservator</a:t>
            </a:r>
            <a:r>
              <a:rPr sz="2400" spc="-160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460375" indent="-34290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hance,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urucz,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[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2010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J. 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Q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uant. Spec.</a:t>
            </a:r>
            <a:r>
              <a:rPr sz="2400" i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ad. </a:t>
            </a:r>
            <a:r>
              <a:rPr sz="2400" i="1" spc="-13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rans.</a:t>
            </a:r>
            <a:r>
              <a:rPr sz="2400" i="1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spc="-135" dirty="0">
                <a:solidFill>
                  <a:schemeClr val="tx1"/>
                </a:solidFill>
                <a:latin typeface="Times New Roman"/>
                <a:cs typeface="Times New Roman"/>
              </a:rPr>
              <a:t>11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 1289-1295.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131445" indent="-34290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huilli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spc="-9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.,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et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al.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[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2004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4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Solar</a:t>
            </a:r>
            <a:r>
              <a:rPr sz="24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spc="-270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ariabili</a:t>
            </a:r>
            <a:r>
              <a:rPr sz="24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sz="2400" i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and its</a:t>
            </a:r>
            <a:r>
              <a:rPr sz="24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ffec</a:t>
            </a:r>
            <a:r>
              <a:rPr sz="24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i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on 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li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ate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400" spc="-1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erican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eophysical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nion, p. 171-194.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701040" indent="-34290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21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oods,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8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., et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al.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[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2009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eophys. 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es.</a:t>
            </a:r>
            <a:r>
              <a:rPr sz="2400" i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ett.</a:t>
            </a:r>
            <a:r>
              <a:rPr sz="2400" i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36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400" spc="-85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101, doi:10.1029/2008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GL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036373.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24765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and, M.</a:t>
            </a:r>
            <a:r>
              <a:rPr sz="24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8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., and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ebula,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70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[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2012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J.</a:t>
            </a:r>
            <a:r>
              <a:rPr sz="2400" i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os. Sola</a:t>
            </a:r>
            <a:r>
              <a:rPr sz="2400" i="1" spc="-5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400" i="1" spc="-22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er</a:t>
            </a:r>
            <a:r>
              <a:rPr sz="2400" i="1" spc="-26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hys. 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77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 225-234.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745078" y="6407945"/>
            <a:ext cx="2932072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EUMETSAT 22 - 26 September 2014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67878" y="6407945"/>
            <a:ext cx="396240" cy="365125"/>
          </a:xfrm>
          <a:prstGeom prst="rect">
            <a:avLst/>
          </a:prstGeom>
        </p:spPr>
        <p:txBody>
          <a:bodyPr/>
          <a:lstStyle/>
          <a:p>
            <a:fld id="{115E31E0-F193-4D57-852B-3900D355767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13400" y="4406206"/>
            <a:ext cx="3384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f(x) =  a1*sin(b1*x+c1) + a2*sin(b2*x+c2) + a3*sin(b3*x+c3) + </a:t>
            </a:r>
          </a:p>
          <a:p>
            <a:r>
              <a:rPr lang="en-US" sz="1200" dirty="0" smtClean="0"/>
              <a:t>                    a4*sin(b4*x+c4)</a:t>
            </a:r>
            <a:endParaRPr lang="en-US" sz="12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60217" y="630384"/>
            <a:ext cx="9725891" cy="713503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Annual </a:t>
            </a:r>
            <a:r>
              <a:rPr lang="en-US" sz="2800" dirty="0" smtClean="0"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Cycle in </a:t>
            </a:r>
            <a:r>
              <a:rPr lang="en-US" sz="2800" b="1" dirty="0" smtClean="0"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avelength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Scale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hanges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and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Temperatures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sta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09" y="1"/>
            <a:ext cx="4509294" cy="561975"/>
          </a:xfrm>
          <a:prstGeom prst="rect">
            <a:avLst/>
          </a:prstGeom>
        </p:spPr>
      </p:pic>
      <p:pic>
        <p:nvPicPr>
          <p:cNvPr id="16" name="Picture 15" descr="JPSS Logo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7950" y="0"/>
            <a:ext cx="908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842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Unti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5815" y="1213221"/>
            <a:ext cx="5616286" cy="5575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745079" y="6407945"/>
            <a:ext cx="25465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EUMETSAT 22 - 26 September 2014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9154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333399"/>
                </a:solidFill>
              </a:rPr>
              <a:t>NM wavelength change vs. thermal loading</a:t>
            </a:r>
            <a:endParaRPr lang="en-US" sz="2400" b="1" dirty="0">
              <a:solidFill>
                <a:srgbClr val="333399"/>
              </a:solidFill>
            </a:endParaRPr>
          </a:p>
        </p:txBody>
      </p:sp>
      <p:pic>
        <p:nvPicPr>
          <p:cNvPr id="6" name="Picture 2" descr="C:\Users\mgrotenhuis\Desktop\temp\N_T_Calibration_Housing_May_15_2013_select_time_periods_for_wavelength_shift_match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1752600"/>
            <a:ext cx="4622800" cy="47244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350" y="1828800"/>
            <a:ext cx="4911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53001" y="1676400"/>
            <a:ext cx="23791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Intro-orbital wavelength shift in pixel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7650" y="1752600"/>
            <a:ext cx="454025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NM housing temperature  (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2" name="Picture 11" descr="JPSS Logo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7950" y="0"/>
            <a:ext cx="908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842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star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209" y="1"/>
            <a:ext cx="4509294" cy="561975"/>
          </a:xfrm>
          <a:prstGeom prst="rect">
            <a:avLst/>
          </a:prstGeom>
        </p:spPr>
      </p:pic>
      <p:pic>
        <p:nvPicPr>
          <p:cNvPr id="15" name="Picture 14" descr="star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209" y="1"/>
            <a:ext cx="4509294" cy="561975"/>
          </a:xfrm>
          <a:prstGeom prst="rect">
            <a:avLst/>
          </a:prstGeom>
        </p:spPr>
      </p:pic>
      <p:pic>
        <p:nvPicPr>
          <p:cNvPr id="16" name="Picture 15" descr="JPSS Logo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7950" y="0"/>
            <a:ext cx="908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7842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9367878" y="6407945"/>
            <a:ext cx="396240" cy="365125"/>
          </a:xfrm>
          <a:prstGeom prst="rect">
            <a:avLst/>
          </a:prstGeom>
        </p:spPr>
        <p:txBody>
          <a:bodyPr/>
          <a:lstStyle/>
          <a:p>
            <a:fld id="{115E31E0-F193-4D57-852B-3900D355767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536240"/>
            <a:ext cx="8915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0595">
              <a:lnSpc>
                <a:spcPct val="100000"/>
              </a:lnSpc>
            </a:pP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Proxy</a:t>
            </a:r>
            <a:r>
              <a:rPr spc="-1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R</a:t>
            </a:r>
            <a:r>
              <a:rPr spc="-5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sults</a:t>
            </a:r>
          </a:p>
        </p:txBody>
      </p:sp>
      <p:sp>
        <p:nvSpPr>
          <p:cNvPr id="3" name="object 3"/>
          <p:cNvSpPr/>
          <p:nvPr/>
        </p:nvSpPr>
        <p:spPr>
          <a:xfrm>
            <a:off x="855522" y="990600"/>
            <a:ext cx="8254997" cy="5616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ar.nesdis.noaa.gov/smcd/spb/wyu/Gome/met_b/M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61" y="99180"/>
            <a:ext cx="8750935" cy="6667379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357120" y="3616960"/>
            <a:ext cx="10160" cy="95504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79041" y="3901440"/>
            <a:ext cx="701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2%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9154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GSICS UV Solar Spectra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802640"/>
            <a:ext cx="9163050" cy="59436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purpose of the is project is to compare solar measurements from BUV (Backscatter Ultraviolet) instruments.</a:t>
            </a:r>
          </a:p>
          <a:p>
            <a:r>
              <a:rPr lang="en-US" dirty="0" smtClean="0"/>
              <a:t>The first step is to catalog high spectral resolution solar reference spectra and agree on a common one to use for the project.</a:t>
            </a:r>
          </a:p>
          <a:p>
            <a:r>
              <a:rPr lang="en-GB" dirty="0" smtClean="0"/>
              <a:t>For each instrument, participants should provide the following datasets:</a:t>
            </a:r>
          </a:p>
          <a:p>
            <a:pPr lvl="1"/>
            <a:r>
              <a:rPr lang="en-GB" dirty="0" smtClean="0"/>
              <a:t>Solar measurement for some date (wavelength scale, irradiance) adjusted to 1 AU</a:t>
            </a:r>
          </a:p>
          <a:p>
            <a:pPr lvl="1"/>
            <a:r>
              <a:rPr lang="en-GB" dirty="0" smtClean="0"/>
              <a:t>Wavelength scale and bandpass (</a:t>
            </a:r>
            <a:r>
              <a:rPr lang="el-GR" dirty="0" smtClean="0"/>
              <a:t>Δλ</a:t>
            </a:r>
            <a:r>
              <a:rPr lang="en-US" dirty="0" smtClean="0"/>
              <a:t>, # of points, bandpass centers, normalized bandpass weights) </a:t>
            </a:r>
            <a:endParaRPr lang="en-GB" dirty="0" smtClean="0"/>
          </a:p>
          <a:p>
            <a:pPr lvl="1"/>
            <a:r>
              <a:rPr lang="en-GB" dirty="0" smtClean="0"/>
              <a:t>Synthetic spectrum from common reference (wavelength scale, irradiance)</a:t>
            </a:r>
          </a:p>
          <a:p>
            <a:pPr lvl="1"/>
            <a:r>
              <a:rPr lang="en-GB" dirty="0" smtClean="0"/>
              <a:t>Synthetic for wavelength scale perturbations (±0.01 nm) from common reference (wavelength scale, irradiance)</a:t>
            </a:r>
          </a:p>
          <a:p>
            <a:pPr lvl="1"/>
            <a:r>
              <a:rPr lang="en-GB" dirty="0" smtClean="0"/>
              <a:t>Synthetic from alternative reference spectra (wavelength scale, irradiance)</a:t>
            </a:r>
            <a:endParaRPr lang="en-US" dirty="0" smtClean="0"/>
          </a:p>
          <a:p>
            <a:pPr lvl="1"/>
            <a:r>
              <a:rPr lang="en-GB" dirty="0" smtClean="0"/>
              <a:t>Solar activity pattern (wavelength, relative change)</a:t>
            </a:r>
          </a:p>
          <a:p>
            <a:pPr lvl="1"/>
            <a:r>
              <a:rPr lang="en-GB" dirty="0" smtClean="0"/>
              <a:t>Mg II index (if 280 nm is covered) </a:t>
            </a:r>
            <a:r>
              <a:rPr lang="en-US" dirty="0" smtClean="0"/>
              <a:t> Mg II 279.6  Mg I 285.2 (date, index)</a:t>
            </a:r>
            <a:endParaRPr lang="en-GB" dirty="0" smtClean="0"/>
          </a:p>
          <a:p>
            <a:pPr lvl="1"/>
            <a:r>
              <a:rPr lang="en-GB" dirty="0" smtClean="0"/>
              <a:t>Ca H/K index (if 391 nm to 399 nm is covered) CA II </a:t>
            </a:r>
            <a:r>
              <a:rPr lang="en-US" dirty="0" smtClean="0"/>
              <a:t>393.4 and 396.8.</a:t>
            </a:r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Agreement at 1% on solar spectra relative to bandpass-convolved high resolution spectra as a transfer after identifying wavelength shifts and accounting for solar activity</a:t>
            </a:r>
          </a:p>
          <a:p>
            <a:pPr lvl="1"/>
            <a:r>
              <a:rPr lang="en-US" dirty="0" smtClean="0"/>
              <a:t>Long-term solar spectral measurement drift and instrument degradation by using OMI solar activity pattern (with internal confirmation from Mg II Indices and scale factors)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7372" y="451795"/>
            <a:ext cx="8166064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20"/>
              </a:lnSpc>
            </a:pPr>
            <a:r>
              <a:rPr dirty="0">
                <a:latin typeface="Verdana"/>
                <a:cs typeface="Verdana"/>
              </a:rPr>
              <a:t>O</a:t>
            </a:r>
            <a:r>
              <a:rPr spc="-5" dirty="0">
                <a:latin typeface="Verdana"/>
                <a:cs typeface="Verdana"/>
              </a:rPr>
              <a:t>M</a:t>
            </a:r>
            <a:r>
              <a:rPr dirty="0">
                <a:latin typeface="Verdana"/>
                <a:cs typeface="Verdana"/>
              </a:rPr>
              <a:t>I</a:t>
            </a:r>
            <a:r>
              <a:rPr spc="-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I</a:t>
            </a:r>
            <a:r>
              <a:rPr spc="-5" dirty="0">
                <a:latin typeface="Verdana"/>
                <a:cs typeface="Verdana"/>
              </a:rPr>
              <a:t>rra</a:t>
            </a:r>
            <a:r>
              <a:rPr dirty="0">
                <a:latin typeface="Verdana"/>
                <a:cs typeface="Verdana"/>
              </a:rPr>
              <a:t>di</a:t>
            </a:r>
            <a:r>
              <a:rPr spc="-5" dirty="0">
                <a:latin typeface="Verdana"/>
                <a:cs typeface="Verdana"/>
              </a:rPr>
              <a:t>a</a:t>
            </a:r>
            <a:r>
              <a:rPr dirty="0">
                <a:latin typeface="Verdana"/>
                <a:cs typeface="Verdana"/>
              </a:rPr>
              <a:t>n</a:t>
            </a:r>
            <a:r>
              <a:rPr spc="5" dirty="0">
                <a:latin typeface="Verdana"/>
                <a:cs typeface="Verdana"/>
              </a:rPr>
              <a:t>c</a:t>
            </a:r>
            <a:r>
              <a:rPr dirty="0">
                <a:latin typeface="Verdana"/>
                <a:cs typeface="Verdana"/>
              </a:rPr>
              <a:t>e</a:t>
            </a:r>
            <a:r>
              <a:rPr spc="-5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T</a:t>
            </a:r>
            <a:r>
              <a:rPr dirty="0">
                <a:latin typeface="Verdana"/>
                <a:cs typeface="Verdana"/>
              </a:rPr>
              <a:t>i</a:t>
            </a:r>
            <a:r>
              <a:rPr spc="-5" dirty="0">
                <a:latin typeface="Verdana"/>
                <a:cs typeface="Verdana"/>
              </a:rPr>
              <a:t>m</a:t>
            </a:r>
            <a:r>
              <a:rPr dirty="0">
                <a:latin typeface="Verdana"/>
                <a:cs typeface="Verdana"/>
              </a:rPr>
              <a:t>e</a:t>
            </a:r>
            <a:r>
              <a:rPr spc="-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S</a:t>
            </a:r>
            <a:r>
              <a:rPr spc="-5" dirty="0">
                <a:latin typeface="Verdana"/>
                <a:cs typeface="Verdana"/>
              </a:rPr>
              <a:t>er</a:t>
            </a:r>
            <a:r>
              <a:rPr dirty="0">
                <a:latin typeface="Verdana"/>
                <a:cs typeface="Verdana"/>
              </a:rPr>
              <a:t>i</a:t>
            </a:r>
            <a:r>
              <a:rPr spc="-5" dirty="0">
                <a:latin typeface="Verdana"/>
                <a:cs typeface="Verdana"/>
              </a:rPr>
              <a:t>es</a:t>
            </a:r>
          </a:p>
        </p:txBody>
      </p:sp>
      <p:sp>
        <p:nvSpPr>
          <p:cNvPr id="3" name="object 3"/>
          <p:cNvSpPr/>
          <p:nvPr/>
        </p:nvSpPr>
        <p:spPr>
          <a:xfrm>
            <a:off x="3019224" y="1289985"/>
            <a:ext cx="6639127" cy="4262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29266" y="6006525"/>
            <a:ext cx="4126558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i="1" spc="-90" dirty="0">
                <a:solidFill>
                  <a:schemeClr val="tx1"/>
                </a:solidFill>
                <a:latin typeface="Tahoma"/>
                <a:cs typeface="Tahoma"/>
              </a:rPr>
              <a:t>M</a:t>
            </a:r>
            <a:r>
              <a:rPr sz="1900" b="1" i="1" spc="-60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sz="1900" b="1" i="1" spc="-50" dirty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sz="1900" b="1" i="1" spc="-60" dirty="0">
                <a:solidFill>
                  <a:schemeClr val="tx1"/>
                </a:solidFill>
                <a:latin typeface="Tahoma"/>
                <a:cs typeface="Tahoma"/>
              </a:rPr>
              <a:t>ch</a:t>
            </a:r>
            <a:r>
              <a:rPr sz="1900" b="1" i="1" spc="-7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sz="1900" b="1" i="1" spc="-95" dirty="0">
                <a:solidFill>
                  <a:schemeClr val="tx1"/>
                </a:solidFill>
                <a:latin typeface="Tahoma"/>
                <a:cs typeface="Tahoma"/>
              </a:rPr>
              <a:t>n</a:t>
            </a:r>
            <a:r>
              <a:rPr sz="1900" b="1" i="1" spc="-45" dirty="0">
                <a:solidFill>
                  <a:schemeClr val="tx1"/>
                </a:solidFill>
                <a:latin typeface="Tahoma"/>
                <a:cs typeface="Tahoma"/>
              </a:rPr>
              <a:t>k</a:t>
            </a:r>
            <a:r>
              <a:rPr sz="1900" b="1" i="1" spc="-195" dirty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sz="1900" b="1" i="1" spc="10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900" b="1" i="1" spc="-60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sz="1900" b="1" i="1" spc="-65" dirty="0">
                <a:solidFill>
                  <a:schemeClr val="tx1"/>
                </a:solidFill>
                <a:latin typeface="Tahoma"/>
                <a:cs typeface="Tahoma"/>
              </a:rPr>
              <a:t>n</a:t>
            </a:r>
            <a:r>
              <a:rPr sz="1900" b="1" i="1" spc="-204" dirty="0">
                <a:solidFill>
                  <a:schemeClr val="tx1"/>
                </a:solidFill>
                <a:latin typeface="Tahoma"/>
                <a:cs typeface="Tahoma"/>
              </a:rPr>
              <a:t>d</a:t>
            </a:r>
            <a:r>
              <a:rPr sz="1900" b="1" i="1" spc="1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900" b="1" i="1" spc="-80" dirty="0">
                <a:solidFill>
                  <a:schemeClr val="tx1"/>
                </a:solidFill>
                <a:latin typeface="Tahoma"/>
                <a:cs typeface="Tahoma"/>
              </a:rPr>
              <a:t>D</a:t>
            </a:r>
            <a:r>
              <a:rPr sz="1900" b="1" i="1" spc="-60" dirty="0">
                <a:solidFill>
                  <a:schemeClr val="tx1"/>
                </a:solidFill>
                <a:latin typeface="Tahoma"/>
                <a:cs typeface="Tahoma"/>
              </a:rPr>
              <a:t>eLa</a:t>
            </a:r>
            <a:r>
              <a:rPr sz="1900" b="1" i="1" spc="-65" dirty="0">
                <a:solidFill>
                  <a:schemeClr val="tx1"/>
                </a:solidFill>
                <a:latin typeface="Tahoma"/>
                <a:cs typeface="Tahoma"/>
              </a:rPr>
              <a:t>n</a:t>
            </a:r>
            <a:r>
              <a:rPr sz="1900" b="1" i="1" spc="-204" dirty="0">
                <a:solidFill>
                  <a:schemeClr val="tx1"/>
                </a:solidFill>
                <a:latin typeface="Tahoma"/>
                <a:cs typeface="Tahoma"/>
              </a:rPr>
              <a:t>d</a:t>
            </a:r>
            <a:r>
              <a:rPr sz="1900" b="1" i="1" spc="10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chemeClr val="tx1"/>
                </a:solidFill>
                <a:latin typeface="Tahoma"/>
                <a:cs typeface="Tahoma"/>
              </a:rPr>
              <a:t>[</a:t>
            </a:r>
            <a:r>
              <a:rPr sz="1800" b="1" spc="5" dirty="0">
                <a:solidFill>
                  <a:schemeClr val="tx1"/>
                </a:solidFill>
                <a:latin typeface="Tahoma"/>
                <a:cs typeface="Tahoma"/>
              </a:rPr>
              <a:t>2014]</a:t>
            </a:r>
            <a:endParaRPr sz="180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3681" y="1276001"/>
            <a:ext cx="3049747" cy="429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2075" indent="-342900">
              <a:lnSpc>
                <a:spcPct val="7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olar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cle variat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ons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derived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rom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MI irradian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 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easure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ents.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nalysis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bene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ited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rom locat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on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of data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set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solar cycle,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el</a:t>
            </a:r>
            <a:r>
              <a:rPr sz="2400" spc="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- behaved instru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ent, hypers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ectral data.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124460" indent="-342900">
              <a:lnSpc>
                <a:spcPct val="7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till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required 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onthly averages to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get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use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ul results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longer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avelengths.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536240"/>
            <a:ext cx="8915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7430">
              <a:lnSpc>
                <a:spcPct val="100000"/>
              </a:lnSpc>
            </a:pPr>
            <a:r>
              <a:rPr dirty="0">
                <a:latin typeface="Verdana"/>
                <a:cs typeface="Verdana"/>
              </a:rPr>
              <a:t>Abs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dirty="0">
                <a:latin typeface="Verdana"/>
                <a:cs typeface="Verdana"/>
              </a:rPr>
              <a:t>lute</a:t>
            </a:r>
            <a:r>
              <a:rPr spc="-3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Diff</a:t>
            </a:r>
            <a:r>
              <a:rPr spc="-5" dirty="0">
                <a:latin typeface="Verdana"/>
                <a:cs typeface="Verdana"/>
              </a:rPr>
              <a:t>ere</a:t>
            </a:r>
            <a:r>
              <a:rPr dirty="0">
                <a:latin typeface="Verdana"/>
                <a:cs typeface="Verdana"/>
              </a:rPr>
              <a:t>n</a:t>
            </a:r>
            <a:r>
              <a:rPr spc="5" dirty="0">
                <a:latin typeface="Verdana"/>
                <a:cs typeface="Verdana"/>
              </a:rPr>
              <a:t>c</a:t>
            </a:r>
            <a:r>
              <a:rPr dirty="0">
                <a:latin typeface="Verdana"/>
                <a:cs typeface="Verdana"/>
              </a:rPr>
              <a:t>e</a:t>
            </a:r>
            <a:r>
              <a:rPr spc="-3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-</a:t>
            </a:r>
            <a:r>
              <a:rPr spc="-1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602" y="1302419"/>
            <a:ext cx="2688378" cy="3914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oothing irradian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data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to lo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er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resolution necessary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to evaluate radio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etric di</a:t>
            </a:r>
            <a:r>
              <a:rPr sz="2400" spc="-6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ere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ces.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marR="4191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me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co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parisons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still show</a:t>
            </a:r>
            <a:r>
              <a:rPr sz="24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</a:t>
            </a:r>
            <a:r>
              <a:rPr sz="2400" spc="-6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erences that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ceed quoted uncertain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ti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es.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31989" y="1752600"/>
            <a:ext cx="6163879" cy="3886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0593" y="5911717"/>
            <a:ext cx="2571433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66545" algn="l"/>
              </a:tabLst>
            </a:pPr>
            <a:r>
              <a:rPr sz="1900" b="1" i="1" spc="-110" dirty="0">
                <a:solidFill>
                  <a:schemeClr val="tx1"/>
                </a:solidFill>
                <a:latin typeface="Tahoma"/>
                <a:cs typeface="Tahoma"/>
              </a:rPr>
              <a:t>W</a:t>
            </a:r>
            <a:r>
              <a:rPr sz="1900" b="1" i="1" spc="-60" dirty="0">
                <a:solidFill>
                  <a:schemeClr val="tx1"/>
                </a:solidFill>
                <a:latin typeface="Tahoma"/>
                <a:cs typeface="Tahoma"/>
              </a:rPr>
              <a:t>oo</a:t>
            </a:r>
            <a:r>
              <a:rPr sz="1900" b="1" i="1" spc="-70" dirty="0">
                <a:solidFill>
                  <a:schemeClr val="tx1"/>
                </a:solidFill>
                <a:latin typeface="Tahoma"/>
                <a:cs typeface="Tahoma"/>
              </a:rPr>
              <a:t>d</a:t>
            </a:r>
            <a:r>
              <a:rPr sz="1900" b="1" i="1" spc="-180" dirty="0">
                <a:solidFill>
                  <a:schemeClr val="tx1"/>
                </a:solidFill>
                <a:latin typeface="Tahoma"/>
                <a:cs typeface="Tahoma"/>
              </a:rPr>
              <a:t>s</a:t>
            </a:r>
            <a:r>
              <a:rPr sz="1900" b="1" i="1" spc="9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900" b="1" i="1" spc="-10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sz="1900" b="1" i="1" spc="-155" dirty="0">
                <a:solidFill>
                  <a:schemeClr val="tx1"/>
                </a:solidFill>
                <a:latin typeface="Tahoma"/>
                <a:cs typeface="Tahoma"/>
              </a:rPr>
              <a:t>t</a:t>
            </a:r>
            <a:r>
              <a:rPr sz="1900" b="1" i="1" spc="12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900" b="1" i="1" spc="-60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sz="1900" b="1" i="1" spc="-40" dirty="0">
                <a:solidFill>
                  <a:schemeClr val="tx1"/>
                </a:solidFill>
                <a:latin typeface="Tahoma"/>
                <a:cs typeface="Tahoma"/>
              </a:rPr>
              <a:t>l</a:t>
            </a:r>
            <a:r>
              <a:rPr sz="1800" b="1" dirty="0">
                <a:solidFill>
                  <a:schemeClr val="tx1"/>
                </a:solidFill>
                <a:latin typeface="Tahoma"/>
                <a:cs typeface="Tahoma"/>
              </a:rPr>
              <a:t>.	</a:t>
            </a:r>
            <a:r>
              <a:rPr sz="1800" b="1" spc="-5" dirty="0">
                <a:solidFill>
                  <a:schemeClr val="tx1"/>
                </a:solidFill>
                <a:latin typeface="Tahoma"/>
                <a:cs typeface="Tahoma"/>
              </a:rPr>
              <a:t>[</a:t>
            </a:r>
            <a:r>
              <a:rPr sz="1800" b="1" spc="5" dirty="0">
                <a:solidFill>
                  <a:schemeClr val="tx1"/>
                </a:solidFill>
                <a:latin typeface="Tahoma"/>
                <a:cs typeface="Tahoma"/>
              </a:rPr>
              <a:t>2009]</a:t>
            </a:r>
            <a:endParaRPr sz="180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4034" y="1366013"/>
            <a:ext cx="507407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solidFill>
                  <a:schemeClr val="tx1"/>
                </a:solidFill>
                <a:latin typeface="Tahoma"/>
                <a:cs typeface="Tahoma"/>
              </a:rPr>
              <a:t>S</a:t>
            </a:r>
            <a:r>
              <a:rPr sz="1800" spc="-5" dirty="0">
                <a:solidFill>
                  <a:schemeClr val="tx1"/>
                </a:solidFill>
                <a:latin typeface="Tahoma"/>
                <a:cs typeface="Tahoma"/>
              </a:rPr>
              <a:t>ORC</a:t>
            </a:r>
            <a:r>
              <a:rPr sz="180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sz="1800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chemeClr val="tx1"/>
                </a:solidFill>
                <a:latin typeface="Tahoma"/>
                <a:cs typeface="Tahoma"/>
              </a:rPr>
              <a:t>S</a:t>
            </a:r>
            <a:r>
              <a:rPr sz="1800" spc="-5" dirty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sz="1800" dirty="0">
                <a:solidFill>
                  <a:schemeClr val="tx1"/>
                </a:solidFill>
                <a:latin typeface="Tahoma"/>
                <a:cs typeface="Tahoma"/>
              </a:rPr>
              <a:t>L</a:t>
            </a:r>
            <a:r>
              <a:rPr sz="1800" spc="5" dirty="0">
                <a:solidFill>
                  <a:schemeClr val="tx1"/>
                </a:solidFill>
                <a:latin typeface="Tahoma"/>
                <a:cs typeface="Tahoma"/>
              </a:rPr>
              <a:t>ST</a:t>
            </a:r>
            <a:r>
              <a:rPr sz="1800" dirty="0">
                <a:solidFill>
                  <a:schemeClr val="tx1"/>
                </a:solidFill>
                <a:latin typeface="Tahoma"/>
                <a:cs typeface="Tahoma"/>
              </a:rPr>
              <a:t>I</a:t>
            </a:r>
            <a:r>
              <a:rPr sz="1800" spc="-5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sz="180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sz="1800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chemeClr val="tx1"/>
                </a:solidFill>
                <a:latin typeface="Tahoma"/>
                <a:cs typeface="Tahoma"/>
              </a:rPr>
              <a:t>vs.</a:t>
            </a:r>
            <a:r>
              <a:rPr sz="1800" spc="-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chemeClr val="tx1"/>
                </a:solidFill>
                <a:latin typeface="Tahoma"/>
                <a:cs typeface="Tahoma"/>
              </a:rPr>
              <a:t>U</a:t>
            </a:r>
            <a:r>
              <a:rPr sz="1800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sz="1800" spc="-5" dirty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sz="1800" dirty="0">
                <a:solidFill>
                  <a:schemeClr val="tx1"/>
                </a:solidFill>
                <a:latin typeface="Tahoma"/>
                <a:cs typeface="Tahoma"/>
              </a:rPr>
              <a:t>S</a:t>
            </a:r>
            <a:r>
              <a:rPr sz="18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chemeClr val="tx1"/>
                </a:solidFill>
                <a:latin typeface="Tahoma"/>
                <a:cs typeface="Tahoma"/>
              </a:rPr>
              <a:t>S</a:t>
            </a:r>
            <a:r>
              <a:rPr sz="1800" spc="-5" dirty="0">
                <a:solidFill>
                  <a:schemeClr val="tx1"/>
                </a:solidFill>
                <a:latin typeface="Tahoma"/>
                <a:cs typeface="Tahoma"/>
              </a:rPr>
              <a:t>U</a:t>
            </a:r>
            <a:r>
              <a:rPr sz="1800" spc="5" dirty="0">
                <a:solidFill>
                  <a:schemeClr val="tx1"/>
                </a:solidFill>
                <a:latin typeface="Tahoma"/>
                <a:cs typeface="Tahoma"/>
              </a:rPr>
              <a:t>S</a:t>
            </a:r>
            <a:r>
              <a:rPr sz="1800" dirty="0">
                <a:solidFill>
                  <a:schemeClr val="tx1"/>
                </a:solidFill>
                <a:latin typeface="Tahoma"/>
                <a:cs typeface="Tahoma"/>
              </a:rPr>
              <a:t>IM,</a:t>
            </a:r>
            <a:r>
              <a:rPr sz="1800" spc="-2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spc="5" dirty="0">
                <a:solidFill>
                  <a:schemeClr val="tx1"/>
                </a:solidFill>
                <a:latin typeface="Tahoma"/>
                <a:cs typeface="Tahoma"/>
              </a:rPr>
              <a:t>S</a:t>
            </a:r>
            <a:r>
              <a:rPr sz="1800" spc="-5" dirty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sz="1800" dirty="0">
                <a:solidFill>
                  <a:schemeClr val="tx1"/>
                </a:solidFill>
                <a:latin typeface="Tahoma"/>
                <a:cs typeface="Tahoma"/>
              </a:rPr>
              <a:t>L</a:t>
            </a:r>
            <a:r>
              <a:rPr sz="1800" spc="5" dirty="0">
                <a:solidFill>
                  <a:schemeClr val="tx1"/>
                </a:solidFill>
                <a:latin typeface="Tahoma"/>
                <a:cs typeface="Tahoma"/>
              </a:rPr>
              <a:t>ST</a:t>
            </a:r>
            <a:r>
              <a:rPr sz="1800" dirty="0">
                <a:solidFill>
                  <a:schemeClr val="tx1"/>
                </a:solidFill>
                <a:latin typeface="Tahoma"/>
                <a:cs typeface="Tahoma"/>
              </a:rPr>
              <a:t>I</a:t>
            </a:r>
            <a:r>
              <a:rPr sz="1800" spc="-5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sz="180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endParaRPr sz="180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47410" y="762000"/>
            <a:ext cx="957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850" y="827978"/>
            <a:ext cx="8670456" cy="5953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750" y="76202"/>
            <a:ext cx="957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Time-averaged irradiance differences: (mid-y2012+y2013) vs.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(mid-y2007+y2008+mid-y2009)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1250" y="6550226"/>
            <a:ext cx="404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Dotted line: scaled Solar spectrum 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200" y="2667003"/>
            <a:ext cx="91630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 as a star Aura OMI: spectral irradiance changes in Cycle 24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Marchenko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M.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DeLand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6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536240"/>
            <a:ext cx="8915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0419">
              <a:lnSpc>
                <a:spcPct val="100000"/>
              </a:lnSpc>
            </a:pPr>
            <a:r>
              <a:rPr spc="-5" dirty="0">
                <a:latin typeface="Verdana"/>
                <a:cs typeface="Verdana"/>
              </a:rPr>
              <a:t>M</a:t>
            </a:r>
            <a:r>
              <a:rPr dirty="0">
                <a:latin typeface="Verdana"/>
                <a:cs typeface="Verdana"/>
              </a:rPr>
              <a:t>g</a:t>
            </a:r>
            <a:r>
              <a:rPr spc="-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II</a:t>
            </a:r>
            <a:r>
              <a:rPr spc="-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Ind</a:t>
            </a:r>
            <a:r>
              <a:rPr spc="-5" dirty="0">
                <a:latin typeface="Verdana"/>
                <a:cs typeface="Verdana"/>
              </a:rPr>
              <a:t>e</a:t>
            </a:r>
            <a:r>
              <a:rPr dirty="0">
                <a:latin typeface="Verdana"/>
                <a:cs typeface="Verdana"/>
              </a:rPr>
              <a:t>x</a:t>
            </a:r>
            <a:r>
              <a:rPr spc="-15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-</a:t>
            </a:r>
            <a:r>
              <a:rPr spc="-3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R</a:t>
            </a:r>
            <a:r>
              <a:rPr spc="-5" dirty="0">
                <a:latin typeface="Verdana"/>
                <a:cs typeface="Verdana"/>
              </a:rPr>
              <a:t>e</a:t>
            </a:r>
            <a:r>
              <a:rPr dirty="0">
                <a:latin typeface="Verdana"/>
                <a:cs typeface="Verdana"/>
              </a:rPr>
              <a:t>solution</a:t>
            </a:r>
          </a:p>
        </p:txBody>
      </p:sp>
      <p:sp>
        <p:nvSpPr>
          <p:cNvPr id="3" name="object 3"/>
          <p:cNvSpPr/>
          <p:nvPr/>
        </p:nvSpPr>
        <p:spPr>
          <a:xfrm>
            <a:off x="825502" y="1098248"/>
            <a:ext cx="8172449" cy="4709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5487" y="6106634"/>
            <a:ext cx="661087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chemeClr val="tx1"/>
                </a:solidFill>
                <a:latin typeface="Tahoma"/>
                <a:cs typeface="Tahoma"/>
              </a:rPr>
              <a:t>Fig</a:t>
            </a:r>
            <a:r>
              <a:rPr sz="1800" b="1" dirty="0">
                <a:solidFill>
                  <a:schemeClr val="tx1"/>
                </a:solidFill>
                <a:latin typeface="Tahoma"/>
                <a:cs typeface="Tahoma"/>
              </a:rPr>
              <a:t>u</a:t>
            </a:r>
            <a:r>
              <a:rPr sz="1800" b="1" spc="-5" dirty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sz="1800" b="1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sz="1800" b="1" spc="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sz="1800" b="1" spc="5" dirty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sz="1800" b="1" dirty="0">
                <a:solidFill>
                  <a:schemeClr val="tx1"/>
                </a:solidFill>
                <a:latin typeface="Tahoma"/>
                <a:cs typeface="Tahoma"/>
              </a:rPr>
              <a:t>u</a:t>
            </a:r>
            <a:r>
              <a:rPr sz="1800" b="1" spc="-5" dirty="0">
                <a:solidFill>
                  <a:schemeClr val="tx1"/>
                </a:solidFill>
                <a:latin typeface="Tahoma"/>
                <a:cs typeface="Tahoma"/>
              </a:rPr>
              <a:t>rtes</a:t>
            </a:r>
            <a:r>
              <a:rPr sz="1800" b="1" dirty="0">
                <a:solidFill>
                  <a:schemeClr val="tx1"/>
                </a:solidFill>
                <a:latin typeface="Tahoma"/>
                <a:cs typeface="Tahoma"/>
              </a:rPr>
              <a:t>y</a:t>
            </a:r>
            <a:r>
              <a:rPr sz="1800" b="1" spc="5" dirty="0">
                <a:solidFill>
                  <a:schemeClr val="tx1"/>
                </a:solidFill>
                <a:latin typeface="Tahoma"/>
                <a:cs typeface="Tahoma"/>
              </a:rPr>
              <a:t> o</a:t>
            </a:r>
            <a:r>
              <a:rPr sz="1800" b="1" dirty="0">
                <a:solidFill>
                  <a:schemeClr val="tx1"/>
                </a:solidFill>
                <a:latin typeface="Tahoma"/>
                <a:cs typeface="Tahoma"/>
              </a:rPr>
              <a:t>f</a:t>
            </a:r>
            <a:r>
              <a:rPr sz="1800" b="1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chemeClr val="tx1"/>
                </a:solidFill>
                <a:latin typeface="Tahoma"/>
                <a:cs typeface="Tahoma"/>
              </a:rPr>
              <a:t>Ma</a:t>
            </a:r>
            <a:r>
              <a:rPr sz="1800" b="1" spc="-5" dirty="0">
                <a:solidFill>
                  <a:schemeClr val="tx1"/>
                </a:solidFill>
                <a:latin typeface="Tahoma"/>
                <a:cs typeface="Tahoma"/>
              </a:rPr>
              <a:t>rt</a:t>
            </a:r>
            <a:r>
              <a:rPr sz="1800" b="1" dirty="0">
                <a:solidFill>
                  <a:schemeClr val="tx1"/>
                </a:solidFill>
                <a:latin typeface="Tahoma"/>
                <a:cs typeface="Tahoma"/>
              </a:rPr>
              <a:t>y</a:t>
            </a:r>
            <a:r>
              <a:rPr sz="1800" b="1" spc="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chemeClr val="tx1"/>
                </a:solidFill>
                <a:latin typeface="Tahoma"/>
                <a:cs typeface="Tahoma"/>
              </a:rPr>
              <a:t>Sn</a:t>
            </a:r>
            <a:r>
              <a:rPr sz="1800" b="1" spc="5" dirty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sz="1800" b="1" spc="-10" dirty="0">
                <a:solidFill>
                  <a:schemeClr val="tx1"/>
                </a:solidFill>
                <a:latin typeface="Tahoma"/>
                <a:cs typeface="Tahoma"/>
              </a:rPr>
              <a:t>w</a:t>
            </a:r>
            <a:r>
              <a:rPr sz="1800" b="1" dirty="0">
                <a:solidFill>
                  <a:schemeClr val="tx1"/>
                </a:solidFill>
                <a:latin typeface="Tahoma"/>
                <a:cs typeface="Tahoma"/>
              </a:rPr>
              <a:t>,</a:t>
            </a:r>
            <a:r>
              <a:rPr sz="1800" b="1" spc="-1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b="1" spc="5" dirty="0">
                <a:solidFill>
                  <a:schemeClr val="tx1"/>
                </a:solidFill>
                <a:latin typeface="Tahoma"/>
                <a:cs typeface="Tahoma"/>
              </a:rPr>
              <a:t>201</a:t>
            </a:r>
            <a:r>
              <a:rPr sz="1800" b="1" dirty="0">
                <a:solidFill>
                  <a:schemeClr val="tx1"/>
                </a:solidFill>
                <a:latin typeface="Tahoma"/>
                <a:cs typeface="Tahoma"/>
              </a:rPr>
              <a:t>4</a:t>
            </a:r>
            <a:r>
              <a:rPr sz="1800" b="1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chemeClr val="tx1"/>
                </a:solidFill>
                <a:latin typeface="Tahoma"/>
                <a:cs typeface="Tahoma"/>
              </a:rPr>
              <a:t>S</a:t>
            </a:r>
            <a:r>
              <a:rPr sz="1800" b="1" spc="5" dirty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sz="1800" b="1" dirty="0">
                <a:solidFill>
                  <a:schemeClr val="tx1"/>
                </a:solidFill>
                <a:latin typeface="Tahoma"/>
                <a:cs typeface="Tahoma"/>
              </a:rPr>
              <a:t>RCE</a:t>
            </a:r>
            <a:r>
              <a:rPr sz="1800" b="1" spc="-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chemeClr val="tx1"/>
                </a:solidFill>
                <a:latin typeface="Tahoma"/>
                <a:cs typeface="Tahoma"/>
              </a:rPr>
              <a:t>M</a:t>
            </a:r>
            <a:r>
              <a:rPr sz="1800" b="1" spc="-5" dirty="0">
                <a:solidFill>
                  <a:schemeClr val="tx1"/>
                </a:solidFill>
                <a:latin typeface="Tahoma"/>
                <a:cs typeface="Tahoma"/>
              </a:rPr>
              <a:t>eeti</a:t>
            </a:r>
            <a:r>
              <a:rPr sz="1800" b="1" dirty="0">
                <a:solidFill>
                  <a:schemeClr val="tx1"/>
                </a:solidFill>
                <a:latin typeface="Tahoma"/>
                <a:cs typeface="Tahoma"/>
              </a:rPr>
              <a:t>ng</a:t>
            </a:r>
            <a:endParaRPr sz="180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482377"/>
            <a:ext cx="8915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4105">
              <a:lnSpc>
                <a:spcPts val="4220"/>
              </a:lnSpc>
            </a:pPr>
            <a:r>
              <a:rPr dirty="0">
                <a:latin typeface="Verdana"/>
                <a:cs typeface="Verdana"/>
              </a:rPr>
              <a:t>Int</a:t>
            </a:r>
            <a:r>
              <a:rPr spc="-5" dirty="0">
                <a:latin typeface="Verdana"/>
                <a:cs typeface="Verdana"/>
              </a:rPr>
              <a:t>ro</a:t>
            </a:r>
            <a:r>
              <a:rPr dirty="0">
                <a:latin typeface="Verdana"/>
                <a:cs typeface="Verdana"/>
              </a:rPr>
              <a:t>du</a:t>
            </a:r>
            <a:r>
              <a:rPr spc="5" dirty="0">
                <a:latin typeface="Verdana"/>
                <a:cs typeface="Verdana"/>
              </a:rPr>
              <a:t>c</a:t>
            </a:r>
            <a:r>
              <a:rPr spc="-10" dirty="0">
                <a:latin typeface="Verdana"/>
                <a:cs typeface="Verdana"/>
              </a:rPr>
              <a:t>ti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dirty="0">
                <a:latin typeface="Verdana"/>
                <a:cs typeface="Verdana"/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601" y="1279557"/>
            <a:ext cx="8737229" cy="5205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olar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irradian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pri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ary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ene</a:t>
            </a:r>
            <a:r>
              <a:rPr sz="2400" spc="-4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gy source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or</a:t>
            </a:r>
            <a:r>
              <a:rPr sz="24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terrest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syste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marL="355600" marR="322580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portant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to know</a:t>
            </a:r>
            <a:r>
              <a:rPr sz="24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absolute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value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and relat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ve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variat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ons,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or both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integrat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easure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ent and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spectral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dependence.</a:t>
            </a:r>
          </a:p>
          <a:p>
            <a:pPr marL="355600" marR="892175" indent="-342900">
              <a:lnSpc>
                <a:spcPct val="80000"/>
              </a:lnSpc>
              <a:spcBef>
                <a:spcPts val="59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un represents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valuable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calibra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ion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so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rce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or</a:t>
            </a:r>
            <a:r>
              <a:rPr sz="24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satell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it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 instru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ents:</a:t>
            </a: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sy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acce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ss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te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Re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at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el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rd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ou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ces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6285" lvl="1" indent="-286385">
              <a:lnSpc>
                <a:spcPts val="239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ec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eat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ele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ng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ca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ati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</a:p>
          <a:p>
            <a:pPr marL="355600" indent="-342900">
              <a:lnSpc>
                <a:spcPts val="287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“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eatures”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also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represent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challeng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or</a:t>
            </a:r>
            <a:r>
              <a:rPr sz="24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operational</a:t>
            </a:r>
            <a:r>
              <a:rPr sz="24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use:</a:t>
            </a: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xpo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at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ic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rl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UV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 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ng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ee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c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st</a:t>
            </a:r>
            <a:r>
              <a:rPr sz="20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Ea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</a:p>
          <a:p>
            <a:pPr marL="756285" lvl="1" indent="-286385">
              <a:lnSpc>
                <a:spcPts val="239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ect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ct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re</a:t>
            </a:r>
          </a:p>
          <a:p>
            <a:pPr marL="355600" marR="346075" indent="-342900">
              <a:lnSpc>
                <a:spcPts val="2300"/>
              </a:lnSpc>
              <a:spcBef>
                <a:spcPts val="55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his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resentat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on</a:t>
            </a:r>
            <a:r>
              <a:rPr sz="24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ill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brie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ly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discuss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so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issues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associated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ith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sing re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erence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solar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spectra.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Project to  Compare Solar Measurements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25880"/>
            <a:ext cx="916305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High resolution solar reference spectra</a:t>
            </a:r>
          </a:p>
          <a:p>
            <a:pPr lvl="1"/>
            <a:r>
              <a:rPr lang="en-US" dirty="0" smtClean="0"/>
              <a:t>Reference high resolution solar Spectra (SOLSTICE, SIM, </a:t>
            </a:r>
            <a:r>
              <a:rPr lang="en-US" dirty="0" err="1" smtClean="0"/>
              <a:t>Kitt</a:t>
            </a:r>
            <a:r>
              <a:rPr lang="en-US" dirty="0" smtClean="0"/>
              <a:t> Peak, etc. – Everybody has a favorite. How do they compare?)</a:t>
            </a:r>
          </a:p>
          <a:p>
            <a:pPr lvl="1"/>
            <a:r>
              <a:rPr lang="en-US" dirty="0" smtClean="0"/>
              <a:t>Mg II Index time series, Scale factors at high resolution</a:t>
            </a:r>
          </a:p>
          <a:p>
            <a:r>
              <a:rPr lang="en-US" dirty="0" smtClean="0"/>
              <a:t>Instrument data bases</a:t>
            </a:r>
          </a:p>
          <a:p>
            <a:pPr lvl="1"/>
            <a:r>
              <a:rPr lang="en-US" dirty="0" err="1" smtClean="0"/>
              <a:t>Bandpasses</a:t>
            </a:r>
            <a:r>
              <a:rPr lang="en-US" dirty="0" smtClean="0"/>
              <a:t>, wavelength scales (Shift &amp; Squeeze codes)</a:t>
            </a:r>
          </a:p>
          <a:p>
            <a:pPr lvl="1"/>
            <a:r>
              <a:rPr lang="en-US" dirty="0" smtClean="0"/>
              <a:t>Day 1 solar, time series with error bars (new OMI product) (Formats, Doppler shifts, 1 AU adjustments)</a:t>
            </a:r>
          </a:p>
          <a:p>
            <a:pPr lvl="1"/>
            <a:r>
              <a:rPr lang="en-US" dirty="0" smtClean="0"/>
              <a:t>Mg II Indices and scale factors at instrument resolution</a:t>
            </a:r>
          </a:p>
          <a:p>
            <a:pPr lvl="1"/>
            <a:r>
              <a:rPr lang="en-US" dirty="0" smtClean="0"/>
              <a:t>Reference calibration and validation papers</a:t>
            </a:r>
          </a:p>
          <a:p>
            <a:r>
              <a:rPr lang="en-US" dirty="0" smtClean="0"/>
              <a:t>Using the information from above we can compare spectra from different instruments and times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/>
          <a:lstStyle/>
          <a:p>
            <a:fld id="{C9ACADC3-C9E3-4686-91B5-E7A1D7E458D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31240"/>
            <a:ext cx="8915400" cy="5638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GB" dirty="0"/>
              <a:t>Colin, Dave, </a:t>
            </a:r>
            <a:r>
              <a:rPr lang="en-GB" dirty="0" err="1" smtClean="0"/>
              <a:t>Ruediger</a:t>
            </a:r>
            <a:r>
              <a:rPr lang="en-GB" dirty="0" smtClean="0"/>
              <a:t>: provide </a:t>
            </a:r>
            <a:r>
              <a:rPr lang="en-GB" dirty="0"/>
              <a:t>reference </a:t>
            </a:r>
            <a:r>
              <a:rPr lang="en-GB" dirty="0" smtClean="0"/>
              <a:t>solar spectrum to establish common reference  </a:t>
            </a:r>
            <a:endParaRPr lang="en-US" dirty="0"/>
          </a:p>
          <a:p>
            <a:r>
              <a:rPr lang="en-GB" dirty="0" smtClean="0"/>
              <a:t>All: provide </a:t>
            </a:r>
            <a:r>
              <a:rPr lang="en-GB" dirty="0"/>
              <a:t>other options for reference </a:t>
            </a:r>
            <a:r>
              <a:rPr lang="en-GB" dirty="0" smtClean="0"/>
              <a:t>solar spectra</a:t>
            </a:r>
            <a:endParaRPr lang="en-US" dirty="0"/>
          </a:p>
          <a:p>
            <a:r>
              <a:rPr lang="en-GB" dirty="0" smtClean="0"/>
              <a:t>All: For your instrument (</a:t>
            </a:r>
            <a:r>
              <a:rPr lang="en-GB" dirty="0" smtClean="0">
                <a:solidFill>
                  <a:srgbClr val="7030A0"/>
                </a:solidFill>
              </a:rPr>
              <a:t>Optional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/>
              <a:t>Solar measurement (wavelength scale, irradiance)</a:t>
            </a:r>
          </a:p>
          <a:p>
            <a:pPr lvl="1"/>
            <a:r>
              <a:rPr lang="en-GB" dirty="0" smtClean="0"/>
              <a:t>Wavelength scale and bandpass (</a:t>
            </a:r>
            <a:r>
              <a:rPr lang="el-GR" dirty="0" smtClean="0"/>
              <a:t>Δλ</a:t>
            </a:r>
            <a:r>
              <a:rPr lang="en-US" dirty="0" smtClean="0"/>
              <a:t>, Normalized bandpass weight) </a:t>
            </a:r>
            <a:endParaRPr lang="en-GB" dirty="0" smtClean="0"/>
          </a:p>
          <a:p>
            <a:pPr lvl="1"/>
            <a:r>
              <a:rPr lang="en-GB" dirty="0" smtClean="0"/>
              <a:t>Synthetic from common reference (wavelength scale, irradiance)</a:t>
            </a:r>
          </a:p>
          <a:p>
            <a:pPr lvl="1"/>
            <a:r>
              <a:rPr lang="en-GB" dirty="0" smtClean="0">
                <a:solidFill>
                  <a:srgbClr val="7030A0"/>
                </a:solidFill>
              </a:rPr>
              <a:t>Synthetic for wavelength scale perturbations (±</a:t>
            </a:r>
            <a:r>
              <a:rPr lang="en-GB" dirty="0">
                <a:solidFill>
                  <a:srgbClr val="7030A0"/>
                </a:solidFill>
              </a:rPr>
              <a:t>0.01 </a:t>
            </a:r>
            <a:r>
              <a:rPr lang="en-GB" dirty="0" smtClean="0">
                <a:solidFill>
                  <a:srgbClr val="7030A0"/>
                </a:solidFill>
              </a:rPr>
              <a:t>nm) from common reference (</a:t>
            </a:r>
            <a:r>
              <a:rPr lang="en-GB" dirty="0" err="1" smtClean="0">
                <a:solidFill>
                  <a:srgbClr val="7030A0"/>
                </a:solidFill>
              </a:rPr>
              <a:t>wavelenth</a:t>
            </a:r>
            <a:r>
              <a:rPr lang="en-GB" dirty="0" smtClean="0">
                <a:solidFill>
                  <a:srgbClr val="7030A0"/>
                </a:solidFill>
              </a:rPr>
              <a:t> scale, irradiance)</a:t>
            </a:r>
          </a:p>
          <a:p>
            <a:pPr lvl="1"/>
            <a:r>
              <a:rPr lang="en-GB" dirty="0" smtClean="0">
                <a:solidFill>
                  <a:srgbClr val="7030A0"/>
                </a:solidFill>
              </a:rPr>
              <a:t>Synthetic from alternative reference spectra (wavelength scale, irradiance)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GB" dirty="0" smtClean="0"/>
              <a:t>Solar </a:t>
            </a:r>
            <a:r>
              <a:rPr lang="en-GB" dirty="0"/>
              <a:t>activity </a:t>
            </a:r>
            <a:r>
              <a:rPr lang="en-GB" dirty="0" smtClean="0"/>
              <a:t>pattern (wavelength, relative change)</a:t>
            </a:r>
          </a:p>
          <a:p>
            <a:pPr lvl="1"/>
            <a:r>
              <a:rPr lang="en-GB" dirty="0" smtClean="0"/>
              <a:t>Mg II index (</a:t>
            </a:r>
            <a:r>
              <a:rPr lang="en-GB" dirty="0" smtClean="0">
                <a:solidFill>
                  <a:srgbClr val="7030A0"/>
                </a:solidFill>
              </a:rPr>
              <a:t>if 280 nm is covered</a:t>
            </a:r>
            <a:r>
              <a:rPr lang="en-GB" dirty="0" smtClean="0"/>
              <a:t>) </a:t>
            </a:r>
            <a:r>
              <a:rPr lang="en-US" dirty="0"/>
              <a:t> </a:t>
            </a:r>
            <a:r>
              <a:rPr lang="en-US" dirty="0" smtClean="0"/>
              <a:t>Mg II 279.6  Mg I 285.2</a:t>
            </a:r>
            <a:endParaRPr lang="en-GB" dirty="0" smtClean="0"/>
          </a:p>
          <a:p>
            <a:pPr lvl="1"/>
            <a:r>
              <a:rPr lang="en-GB" dirty="0" smtClean="0"/>
              <a:t>Ca H/K index (</a:t>
            </a:r>
            <a:r>
              <a:rPr lang="en-GB" dirty="0" smtClean="0">
                <a:solidFill>
                  <a:srgbClr val="7030A0"/>
                </a:solidFill>
              </a:rPr>
              <a:t>if 391 nm to 399 nm is covered</a:t>
            </a:r>
            <a:r>
              <a:rPr lang="en-GB" dirty="0" smtClean="0"/>
              <a:t>) CA II </a:t>
            </a:r>
            <a:r>
              <a:rPr lang="en-US" dirty="0" smtClean="0"/>
              <a:t>393.4</a:t>
            </a:r>
            <a:r>
              <a:rPr lang="en-US" dirty="0"/>
              <a:t> </a:t>
            </a:r>
            <a:r>
              <a:rPr lang="en-US" dirty="0" smtClean="0"/>
              <a:t>396.8.</a:t>
            </a:r>
            <a:endParaRPr lang="en-US" dirty="0"/>
          </a:p>
          <a:p>
            <a:pPr lvl="0"/>
            <a:r>
              <a:rPr lang="en-GB" dirty="0" smtClean="0"/>
              <a:t>A </a:t>
            </a:r>
            <a:r>
              <a:rPr lang="en-GB" dirty="0"/>
              <a:t>measured solar for their instrument</a:t>
            </a:r>
            <a:endParaRPr lang="en-US" dirty="0"/>
          </a:p>
          <a:p>
            <a:pPr lvl="0"/>
            <a:r>
              <a:rPr lang="en-GB" dirty="0"/>
              <a:t>A synthetic solar produced from the high resolution reference</a:t>
            </a:r>
            <a:endParaRPr lang="en-US" dirty="0"/>
          </a:p>
          <a:p>
            <a:pPr lvl="0"/>
            <a:r>
              <a:rPr lang="en-GB" dirty="0"/>
              <a:t>The wavelengths and bandpasses used to create 1 from 2</a:t>
            </a:r>
            <a:r>
              <a:rPr lang="en-GB" dirty="0" smtClean="0"/>
              <a:t>.</a:t>
            </a:r>
            <a:endParaRPr lang="en-US" dirty="0"/>
          </a:p>
          <a:p>
            <a:pPr lvl="0"/>
            <a:r>
              <a:rPr lang="en-GB" dirty="0"/>
              <a:t>A set of two spectra for ±0.01 nm shifts, that is, synthetic spectra as </a:t>
            </a:r>
            <a:r>
              <a:rPr lang="en-GB" dirty="0" smtClean="0"/>
              <a:t>earlier </a:t>
            </a:r>
            <a:r>
              <a:rPr lang="en-GB" dirty="0"/>
              <a:t>but with the spectral scale shifted uniformly by +0.01 nm and -0.01 nm.</a:t>
            </a:r>
            <a:endParaRPr lang="en-US" dirty="0"/>
          </a:p>
          <a:p>
            <a:pPr lvl="0"/>
            <a:r>
              <a:rPr lang="en-GB" dirty="0" smtClean="0"/>
              <a:t>A set of solar activity scale factors </a:t>
            </a:r>
          </a:p>
          <a:p>
            <a:pPr lvl="0"/>
            <a:r>
              <a:rPr lang="en-GB" dirty="0" smtClean="0"/>
              <a:t>If </a:t>
            </a:r>
            <a:r>
              <a:rPr lang="en-GB" dirty="0"/>
              <a:t>the instrument covers the 277 nm to 283 nm wavelength, then each team should provide Mg II index values. These should be computed as follows:</a:t>
            </a:r>
            <a:endParaRPr lang="en-US" dirty="0"/>
          </a:p>
          <a:p>
            <a:pPr>
              <a:buNone/>
            </a:pPr>
            <a:r>
              <a:rPr lang="en-GB" dirty="0"/>
              <a:t>Fit three quadratic functions to the core and wing measurements using all measurements in the following three intervals: [276,278], [279,281],[282,284]. Then compute the core to wing ratios using the vertices of the three fit quadratics, Mg II Index = </a:t>
            </a:r>
            <a:r>
              <a:rPr lang="en-GB" dirty="0" err="1"/>
              <a:t>VCore</a:t>
            </a:r>
            <a:r>
              <a:rPr lang="en-GB" dirty="0"/>
              <a:t>*2/(</a:t>
            </a:r>
            <a:r>
              <a:rPr lang="en-GB" dirty="0" err="1"/>
              <a:t>VWingL+VWingR</a:t>
            </a:r>
            <a:r>
              <a:rPr lang="en-GB" dirty="0"/>
              <a:t>). Also, report the wavelength coordinate of the core vertex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Composite Time series of Mg II Indices to convert from one date to another.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536240"/>
            <a:ext cx="8915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R</a:t>
            </a:r>
            <a:r>
              <a:rPr spc="-5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f</a:t>
            </a:r>
            <a:r>
              <a:rPr spc="-5" dirty="0">
                <a:solidFill>
                  <a:srgbClr val="0000FF"/>
                </a:solidFill>
                <a:latin typeface="Verdana"/>
                <a:cs typeface="Verdana"/>
              </a:rPr>
              <a:t>ere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n</a:t>
            </a:r>
            <a:r>
              <a:rPr spc="5" dirty="0">
                <a:solidFill>
                  <a:srgbClr val="0000FF"/>
                </a:solidFill>
                <a:latin typeface="Verdana"/>
                <a:cs typeface="Verdana"/>
              </a:rPr>
              <a:t>c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spc="-3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Sp</a:t>
            </a:r>
            <a:r>
              <a:rPr spc="-5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spc="5" dirty="0">
                <a:solidFill>
                  <a:srgbClr val="0000FF"/>
                </a:solidFill>
                <a:latin typeface="Verdana"/>
                <a:cs typeface="Verdana"/>
              </a:rPr>
              <a:t>c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t</a:t>
            </a:r>
            <a:r>
              <a:rPr spc="-5" dirty="0">
                <a:solidFill>
                  <a:srgbClr val="0000FF"/>
                </a:solidFill>
                <a:latin typeface="Verdana"/>
                <a:cs typeface="Verdana"/>
              </a:rPr>
              <a:t>r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a</a:t>
            </a:r>
            <a:r>
              <a:rPr spc="-3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-</a:t>
            </a:r>
            <a:r>
              <a:rPr spc="-1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FF"/>
                </a:solidFill>
                <a:latin typeface="Verdana"/>
                <a:cs typeface="Verdana"/>
              </a:rPr>
              <a:t>Comme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nts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95300" y="1205347"/>
            <a:ext cx="8915400" cy="4950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buFont typeface="Arial"/>
              <a:buChar char="•"/>
              <a:tabLst>
                <a:tab pos="355600" algn="l"/>
                <a:tab pos="5347970" algn="l"/>
              </a:tabLst>
            </a:pPr>
            <a:r>
              <a:rPr sz="2800" spc="-5" dirty="0"/>
              <a:t>N</a:t>
            </a:r>
            <a:r>
              <a:rPr sz="2800" dirty="0"/>
              <a:t>o</a:t>
            </a:r>
            <a:r>
              <a:rPr sz="2800" spc="10" dirty="0"/>
              <a:t> </a:t>
            </a:r>
            <a:r>
              <a:rPr sz="2800" dirty="0"/>
              <a:t>single</a:t>
            </a:r>
            <a:r>
              <a:rPr sz="2800" spc="-25" dirty="0"/>
              <a:t> </a:t>
            </a:r>
            <a:r>
              <a:rPr sz="2800" dirty="0"/>
              <a:t>instru</a:t>
            </a:r>
            <a:r>
              <a:rPr sz="2800" spc="-20" dirty="0"/>
              <a:t>m</a:t>
            </a:r>
            <a:r>
              <a:rPr sz="2800" dirty="0"/>
              <a:t>ent</a:t>
            </a:r>
            <a:r>
              <a:rPr sz="2800" spc="-20" dirty="0"/>
              <a:t> m</a:t>
            </a:r>
            <a:r>
              <a:rPr sz="2800" dirty="0"/>
              <a:t>easures all</a:t>
            </a:r>
            <a:r>
              <a:rPr sz="2800" spc="-20" dirty="0"/>
              <a:t> </a:t>
            </a:r>
            <a:r>
              <a:rPr sz="2800" dirty="0"/>
              <a:t>s</a:t>
            </a:r>
            <a:r>
              <a:rPr sz="2800" spc="-5" dirty="0"/>
              <a:t>p</a:t>
            </a:r>
            <a:r>
              <a:rPr sz="2800" dirty="0"/>
              <a:t>ectral</a:t>
            </a:r>
            <a:r>
              <a:rPr sz="2800" spc="-35" dirty="0"/>
              <a:t> </a:t>
            </a:r>
            <a:r>
              <a:rPr sz="2800" dirty="0"/>
              <a:t>regions</a:t>
            </a:r>
            <a:r>
              <a:rPr sz="2800" spc="-25" dirty="0"/>
              <a:t> </a:t>
            </a:r>
            <a:r>
              <a:rPr sz="2800" spc="-5" dirty="0"/>
              <a:t>o</a:t>
            </a:r>
            <a:r>
              <a:rPr sz="2800" dirty="0"/>
              <a:t>f interest (</a:t>
            </a:r>
            <a:r>
              <a:rPr sz="2800" spc="-5" dirty="0"/>
              <a:t>X</a:t>
            </a:r>
            <a:r>
              <a:rPr sz="2800" dirty="0"/>
              <a:t>-ra</a:t>
            </a:r>
            <a:r>
              <a:rPr sz="2800" spc="-160" dirty="0"/>
              <a:t>y</a:t>
            </a:r>
            <a:r>
              <a:rPr sz="2800" dirty="0"/>
              <a:t>,</a:t>
            </a:r>
            <a:r>
              <a:rPr sz="2800" spc="-15" dirty="0"/>
              <a:t> </a:t>
            </a:r>
            <a:r>
              <a:rPr sz="2800" spc="-5" dirty="0"/>
              <a:t>U</a:t>
            </a:r>
            <a:r>
              <a:rPr sz="2800" spc="-320" dirty="0"/>
              <a:t>V</a:t>
            </a:r>
            <a:r>
              <a:rPr sz="2800" dirty="0"/>
              <a:t>,</a:t>
            </a:r>
            <a:r>
              <a:rPr sz="2800" spc="20" dirty="0"/>
              <a:t> </a:t>
            </a:r>
            <a:r>
              <a:rPr sz="2800" dirty="0"/>
              <a:t>visible,</a:t>
            </a:r>
            <a:r>
              <a:rPr sz="2800" spc="-40" dirty="0"/>
              <a:t> </a:t>
            </a:r>
            <a:r>
              <a:rPr sz="2800" dirty="0"/>
              <a:t>I</a:t>
            </a:r>
            <a:r>
              <a:rPr sz="2800" spc="-5" dirty="0"/>
              <a:t>R</a:t>
            </a:r>
            <a:r>
              <a:rPr sz="2800" dirty="0"/>
              <a:t>) </a:t>
            </a:r>
            <a:r>
              <a:rPr sz="2800" dirty="0" smtClean="0"/>
              <a:t>si</a:t>
            </a:r>
            <a:r>
              <a:rPr sz="2800" spc="-20" dirty="0" smtClean="0"/>
              <a:t>m</a:t>
            </a:r>
            <a:r>
              <a:rPr sz="2800" dirty="0" smtClean="0"/>
              <a:t>ultaneousl</a:t>
            </a:r>
            <a:r>
              <a:rPr sz="2800" spc="-160" dirty="0" smtClean="0"/>
              <a:t>y</a:t>
            </a:r>
            <a:r>
              <a:rPr sz="2800" dirty="0" smtClean="0"/>
              <a:t>.</a:t>
            </a:r>
            <a:r>
              <a:rPr lang="en-US" sz="2800" dirty="0" smtClean="0"/>
              <a:t> </a:t>
            </a:r>
            <a:r>
              <a:rPr sz="2800" spc="-5" dirty="0" smtClean="0"/>
              <a:t>T</a:t>
            </a:r>
            <a:r>
              <a:rPr sz="2800" dirty="0" smtClean="0"/>
              <a:t>hus</a:t>
            </a:r>
            <a:r>
              <a:rPr sz="2800" dirty="0"/>
              <a:t>, any</a:t>
            </a:r>
            <a:r>
              <a:rPr sz="2800" spc="-15" dirty="0"/>
              <a:t> </a:t>
            </a:r>
            <a:r>
              <a:rPr sz="2800" dirty="0"/>
              <a:t>“re</a:t>
            </a:r>
            <a:r>
              <a:rPr sz="2800" spc="-10" dirty="0"/>
              <a:t>f</a:t>
            </a:r>
            <a:r>
              <a:rPr sz="2800" dirty="0"/>
              <a:t>erence” spectrum</a:t>
            </a:r>
            <a:r>
              <a:rPr sz="2800" spc="-35" dirty="0"/>
              <a:t> </a:t>
            </a:r>
            <a:r>
              <a:rPr sz="2800" dirty="0"/>
              <a:t>is likely</a:t>
            </a:r>
            <a:r>
              <a:rPr sz="2800" spc="-40" dirty="0"/>
              <a:t> </a:t>
            </a:r>
            <a:r>
              <a:rPr sz="2800" dirty="0"/>
              <a:t>to</a:t>
            </a:r>
            <a:r>
              <a:rPr sz="2800" spc="-15" dirty="0"/>
              <a:t> </a:t>
            </a:r>
            <a:r>
              <a:rPr sz="2800" dirty="0"/>
              <a:t>be a</a:t>
            </a:r>
            <a:r>
              <a:rPr sz="2800" spc="-10" dirty="0"/>
              <a:t> </a:t>
            </a:r>
            <a:r>
              <a:rPr sz="2800" dirty="0"/>
              <a:t>co</a:t>
            </a:r>
            <a:r>
              <a:rPr sz="2800" spc="-20" dirty="0"/>
              <a:t>m</a:t>
            </a:r>
            <a:r>
              <a:rPr sz="2800" dirty="0"/>
              <a:t>p</a:t>
            </a:r>
            <a:r>
              <a:rPr sz="2800" spc="-5" dirty="0"/>
              <a:t>o</a:t>
            </a:r>
            <a:r>
              <a:rPr sz="2800" dirty="0"/>
              <a:t>site</a:t>
            </a:r>
            <a:r>
              <a:rPr sz="2800" spc="-10" dirty="0"/>
              <a:t> </a:t>
            </a:r>
            <a:r>
              <a:rPr sz="2800" dirty="0"/>
              <a:t>of </a:t>
            </a:r>
            <a:r>
              <a:rPr sz="2800" spc="-20" dirty="0"/>
              <a:t>m</a:t>
            </a:r>
            <a:r>
              <a:rPr sz="2800" dirty="0"/>
              <a:t>easure</a:t>
            </a:r>
            <a:r>
              <a:rPr sz="2800" spc="-20" dirty="0"/>
              <a:t>m</a:t>
            </a:r>
            <a:r>
              <a:rPr sz="2800" dirty="0"/>
              <a:t>ents</a:t>
            </a:r>
            <a:r>
              <a:rPr sz="2800" spc="-10" dirty="0"/>
              <a:t> f</a:t>
            </a:r>
            <a:r>
              <a:rPr sz="2800" dirty="0"/>
              <a:t>rom </a:t>
            </a:r>
            <a:r>
              <a:rPr sz="2800" spc="-20" dirty="0"/>
              <a:t>m</a:t>
            </a:r>
            <a:r>
              <a:rPr sz="2800" dirty="0"/>
              <a:t>ultiple</a:t>
            </a:r>
            <a:r>
              <a:rPr sz="2800" spc="-25" dirty="0"/>
              <a:t> </a:t>
            </a:r>
            <a:r>
              <a:rPr sz="2800" dirty="0"/>
              <a:t>instru</a:t>
            </a:r>
            <a:r>
              <a:rPr sz="2800" spc="-20" dirty="0"/>
              <a:t>m</a:t>
            </a:r>
            <a:r>
              <a:rPr sz="2800" dirty="0"/>
              <a:t>ents,</a:t>
            </a:r>
            <a:r>
              <a:rPr sz="2800" spc="-25" dirty="0"/>
              <a:t> </a:t>
            </a:r>
            <a:r>
              <a:rPr sz="2800" dirty="0"/>
              <a:t>using</a:t>
            </a:r>
            <a:r>
              <a:rPr sz="2800" spc="-15" dirty="0"/>
              <a:t> </a:t>
            </a:r>
            <a:r>
              <a:rPr sz="2800" dirty="0"/>
              <a:t>di</a:t>
            </a:r>
            <a:r>
              <a:rPr sz="2800" spc="-60" dirty="0"/>
              <a:t>f</a:t>
            </a:r>
            <a:r>
              <a:rPr sz="2800" spc="-10" dirty="0"/>
              <a:t>f</a:t>
            </a:r>
            <a:r>
              <a:rPr sz="2800" dirty="0"/>
              <a:t>erent</a:t>
            </a:r>
            <a:r>
              <a:rPr sz="2800" spc="-10" dirty="0"/>
              <a:t> </a:t>
            </a:r>
            <a:r>
              <a:rPr sz="2800" dirty="0"/>
              <a:t>bandpasses,</a:t>
            </a:r>
            <a:r>
              <a:rPr sz="2800" spc="-15" dirty="0"/>
              <a:t> </a:t>
            </a:r>
            <a:r>
              <a:rPr sz="2800" dirty="0"/>
              <a:t>probably taken</a:t>
            </a:r>
            <a:r>
              <a:rPr sz="2800" spc="-25" dirty="0"/>
              <a:t> </a:t>
            </a:r>
            <a:r>
              <a:rPr sz="2800" dirty="0"/>
              <a:t>at</a:t>
            </a:r>
            <a:r>
              <a:rPr sz="2800" spc="-10" dirty="0"/>
              <a:t> </a:t>
            </a:r>
            <a:r>
              <a:rPr sz="2800" dirty="0"/>
              <a:t>di</a:t>
            </a:r>
            <a:r>
              <a:rPr sz="2800" spc="-60" dirty="0"/>
              <a:t>f</a:t>
            </a:r>
            <a:r>
              <a:rPr sz="2800" spc="-10" dirty="0"/>
              <a:t>f</a:t>
            </a:r>
            <a:r>
              <a:rPr sz="2800" dirty="0"/>
              <a:t>erent</a:t>
            </a:r>
            <a:r>
              <a:rPr sz="2800" spc="-10" dirty="0"/>
              <a:t> </a:t>
            </a:r>
            <a:r>
              <a:rPr sz="2800" dirty="0"/>
              <a:t>ti</a:t>
            </a:r>
            <a:r>
              <a:rPr sz="2800" spc="-20" dirty="0"/>
              <a:t>m</a:t>
            </a:r>
            <a:r>
              <a:rPr sz="2800" dirty="0"/>
              <a:t>es.</a:t>
            </a:r>
          </a:p>
          <a:p>
            <a:pPr marL="355600" marR="360045" indent="-342900">
              <a:lnSpc>
                <a:spcPts val="23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/>
              <a:t>S</a:t>
            </a:r>
            <a:r>
              <a:rPr sz="2800" dirty="0"/>
              <a:t>o</a:t>
            </a:r>
            <a:r>
              <a:rPr sz="2800" spc="-20" dirty="0"/>
              <a:t>m</a:t>
            </a:r>
            <a:r>
              <a:rPr sz="2800" dirty="0"/>
              <a:t>e</a:t>
            </a:r>
            <a:r>
              <a:rPr sz="2800" spc="10" dirty="0"/>
              <a:t> </a:t>
            </a:r>
            <a:r>
              <a:rPr sz="2800" dirty="0"/>
              <a:t>re</a:t>
            </a:r>
            <a:r>
              <a:rPr sz="2800" spc="-10" dirty="0"/>
              <a:t>f</a:t>
            </a:r>
            <a:r>
              <a:rPr sz="2800" dirty="0"/>
              <a:t>erence</a:t>
            </a:r>
            <a:r>
              <a:rPr sz="2800" spc="-25" dirty="0"/>
              <a:t> </a:t>
            </a:r>
            <a:r>
              <a:rPr sz="2800" dirty="0"/>
              <a:t>spectra</a:t>
            </a:r>
            <a:r>
              <a:rPr sz="2800" spc="-25" dirty="0"/>
              <a:t> </a:t>
            </a:r>
            <a:r>
              <a:rPr sz="2800" dirty="0"/>
              <a:t>are</a:t>
            </a:r>
            <a:r>
              <a:rPr sz="2800" spc="-25" dirty="0"/>
              <a:t> </a:t>
            </a:r>
            <a:r>
              <a:rPr sz="2800" dirty="0"/>
              <a:t>constructed</a:t>
            </a:r>
            <a:r>
              <a:rPr sz="2800" spc="-40" dirty="0"/>
              <a:t> </a:t>
            </a:r>
            <a:r>
              <a:rPr sz="2800" dirty="0"/>
              <a:t>using</a:t>
            </a:r>
            <a:r>
              <a:rPr sz="2800" spc="-15" dirty="0"/>
              <a:t> </a:t>
            </a:r>
            <a:r>
              <a:rPr sz="2800" spc="-20" dirty="0"/>
              <a:t>m</a:t>
            </a:r>
            <a:r>
              <a:rPr sz="2800" dirty="0"/>
              <a:t>easure</a:t>
            </a:r>
            <a:r>
              <a:rPr sz="2800" spc="-20" dirty="0"/>
              <a:t>m</a:t>
            </a:r>
            <a:r>
              <a:rPr sz="2800" dirty="0"/>
              <a:t>ents </a:t>
            </a:r>
            <a:r>
              <a:rPr sz="2800" spc="-10" dirty="0"/>
              <a:t>f</a:t>
            </a:r>
            <a:r>
              <a:rPr sz="2800" dirty="0"/>
              <a:t>rom one</a:t>
            </a:r>
            <a:r>
              <a:rPr sz="2800" spc="-10" dirty="0"/>
              <a:t> </a:t>
            </a:r>
            <a:r>
              <a:rPr sz="2800" dirty="0"/>
              <a:t>data</a:t>
            </a:r>
            <a:r>
              <a:rPr sz="2800" spc="-25" dirty="0"/>
              <a:t> </a:t>
            </a:r>
            <a:r>
              <a:rPr sz="2800" dirty="0"/>
              <a:t>set,</a:t>
            </a:r>
            <a:r>
              <a:rPr sz="2800" spc="-15" dirty="0"/>
              <a:t> </a:t>
            </a:r>
            <a:r>
              <a:rPr sz="2800" dirty="0"/>
              <a:t>but</a:t>
            </a:r>
            <a:r>
              <a:rPr sz="2800" spc="-10" dirty="0"/>
              <a:t> </a:t>
            </a:r>
            <a:r>
              <a:rPr sz="2800" dirty="0"/>
              <a:t>adjusted</a:t>
            </a:r>
            <a:r>
              <a:rPr sz="2800" spc="-25" dirty="0"/>
              <a:t> </a:t>
            </a:r>
            <a:r>
              <a:rPr sz="2800" dirty="0"/>
              <a:t>radio</a:t>
            </a:r>
            <a:r>
              <a:rPr sz="2800" spc="-20" dirty="0"/>
              <a:t>m</a:t>
            </a:r>
            <a:r>
              <a:rPr sz="2800" dirty="0"/>
              <a:t>etric</a:t>
            </a:r>
            <a:r>
              <a:rPr sz="2800" spc="-10" dirty="0"/>
              <a:t>a</a:t>
            </a:r>
            <a:r>
              <a:rPr sz="2800" dirty="0"/>
              <a:t>l</a:t>
            </a:r>
            <a:r>
              <a:rPr sz="2800" spc="-10" dirty="0"/>
              <a:t>l</a:t>
            </a:r>
            <a:r>
              <a:rPr sz="2800" dirty="0"/>
              <a:t>y</a:t>
            </a:r>
            <a:r>
              <a:rPr sz="2800" spc="-40" dirty="0"/>
              <a:t> </a:t>
            </a:r>
            <a:r>
              <a:rPr sz="2800" dirty="0"/>
              <a:t>through co</a:t>
            </a:r>
            <a:r>
              <a:rPr sz="2800" spc="-20" dirty="0"/>
              <a:t>m</a:t>
            </a:r>
            <a:r>
              <a:rPr sz="2800" dirty="0"/>
              <a:t>parisons</a:t>
            </a:r>
            <a:r>
              <a:rPr sz="2800" spc="-10" dirty="0"/>
              <a:t> </a:t>
            </a:r>
            <a:r>
              <a:rPr sz="2800" spc="-5" dirty="0"/>
              <a:t>w</a:t>
            </a:r>
            <a:r>
              <a:rPr sz="2800" dirty="0"/>
              <a:t>ith another</a:t>
            </a:r>
            <a:r>
              <a:rPr sz="2800" spc="-20" dirty="0"/>
              <a:t> </a:t>
            </a:r>
            <a:r>
              <a:rPr sz="2800" dirty="0"/>
              <a:t>data</a:t>
            </a:r>
            <a:r>
              <a:rPr sz="2800" spc="-25" dirty="0"/>
              <a:t> </a:t>
            </a:r>
            <a:r>
              <a:rPr sz="2800" dirty="0"/>
              <a:t>set.</a:t>
            </a:r>
          </a:p>
          <a:p>
            <a:pPr marL="355600" marR="80010" indent="-342900">
              <a:lnSpc>
                <a:spcPts val="23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/>
              <a:t>D</a:t>
            </a:r>
            <a:r>
              <a:rPr sz="2800" dirty="0"/>
              <a:t>i</a:t>
            </a:r>
            <a:r>
              <a:rPr sz="2800" spc="-60" dirty="0"/>
              <a:t>f</a:t>
            </a:r>
            <a:r>
              <a:rPr sz="2800" spc="-10" dirty="0"/>
              <a:t>f</a:t>
            </a:r>
            <a:r>
              <a:rPr sz="2800" dirty="0"/>
              <a:t>erences in</a:t>
            </a:r>
            <a:r>
              <a:rPr sz="2800" spc="-15" dirty="0"/>
              <a:t> </a:t>
            </a:r>
            <a:r>
              <a:rPr sz="2800" dirty="0"/>
              <a:t>spectral</a:t>
            </a:r>
            <a:r>
              <a:rPr sz="2800" spc="-35" dirty="0"/>
              <a:t> </a:t>
            </a:r>
            <a:r>
              <a:rPr sz="2800" dirty="0"/>
              <a:t>resolution</a:t>
            </a:r>
            <a:r>
              <a:rPr sz="2800" spc="-40" dirty="0"/>
              <a:t> </a:t>
            </a:r>
            <a:r>
              <a:rPr sz="2800" dirty="0"/>
              <a:t>are</a:t>
            </a:r>
            <a:r>
              <a:rPr sz="2800" spc="-25" dirty="0"/>
              <a:t> </a:t>
            </a:r>
            <a:r>
              <a:rPr sz="2800" dirty="0"/>
              <a:t>particul</a:t>
            </a:r>
            <a:r>
              <a:rPr sz="2800" spc="-10" dirty="0"/>
              <a:t>a</a:t>
            </a:r>
            <a:r>
              <a:rPr sz="2800" dirty="0"/>
              <a:t>r</a:t>
            </a:r>
            <a:r>
              <a:rPr sz="2800" spc="-10" dirty="0"/>
              <a:t>l</a:t>
            </a:r>
            <a:r>
              <a:rPr sz="2800" dirty="0"/>
              <a:t>y</a:t>
            </a:r>
            <a:r>
              <a:rPr sz="2800" spc="-40" dirty="0"/>
              <a:t> </a:t>
            </a:r>
            <a:r>
              <a:rPr sz="2800" dirty="0"/>
              <a:t>i</a:t>
            </a:r>
            <a:r>
              <a:rPr sz="2800" spc="-20" dirty="0"/>
              <a:t>m</a:t>
            </a:r>
            <a:r>
              <a:rPr sz="2800" dirty="0"/>
              <a:t>portant</a:t>
            </a:r>
            <a:r>
              <a:rPr sz="2800" spc="-20" dirty="0"/>
              <a:t> </a:t>
            </a:r>
            <a:r>
              <a:rPr sz="2800" dirty="0"/>
              <a:t>in the</a:t>
            </a:r>
            <a:r>
              <a:rPr sz="2800" spc="-10" dirty="0"/>
              <a:t> </a:t>
            </a:r>
            <a:r>
              <a:rPr sz="2800" spc="-5" dirty="0"/>
              <a:t>U</a:t>
            </a:r>
            <a:r>
              <a:rPr sz="2800" spc="-320" dirty="0"/>
              <a:t>V</a:t>
            </a:r>
            <a:r>
              <a:rPr sz="2800" dirty="0"/>
              <a:t>,</a:t>
            </a:r>
            <a:r>
              <a:rPr sz="2800" spc="20" dirty="0"/>
              <a:t> </a:t>
            </a:r>
            <a:r>
              <a:rPr sz="2800" spc="-5" dirty="0"/>
              <a:t>w</a:t>
            </a:r>
            <a:r>
              <a:rPr sz="2800" dirty="0"/>
              <a:t>here</a:t>
            </a:r>
            <a:r>
              <a:rPr sz="2800" spc="-10" dirty="0"/>
              <a:t> </a:t>
            </a:r>
            <a:r>
              <a:rPr sz="2800" spc="-20" dirty="0"/>
              <a:t>m</a:t>
            </a:r>
            <a:r>
              <a:rPr sz="2800" dirty="0"/>
              <a:t>any</a:t>
            </a:r>
            <a:r>
              <a:rPr sz="2800" spc="10" dirty="0"/>
              <a:t> </a:t>
            </a:r>
            <a:r>
              <a:rPr sz="2800" spc="-5" dirty="0"/>
              <a:t>F</a:t>
            </a:r>
            <a:r>
              <a:rPr sz="2800" dirty="0"/>
              <a:t>raunho</a:t>
            </a:r>
            <a:r>
              <a:rPr sz="2800" spc="-10" dirty="0"/>
              <a:t>f</a:t>
            </a:r>
            <a:r>
              <a:rPr sz="2800" dirty="0"/>
              <a:t>er</a:t>
            </a:r>
            <a:r>
              <a:rPr sz="2800" spc="-10" dirty="0"/>
              <a:t> </a:t>
            </a:r>
            <a:r>
              <a:rPr sz="2800" dirty="0"/>
              <a:t>lines</a:t>
            </a:r>
            <a:r>
              <a:rPr sz="2800" spc="-25" dirty="0"/>
              <a:t> </a:t>
            </a:r>
            <a:r>
              <a:rPr sz="2800" dirty="0"/>
              <a:t>occu</a:t>
            </a:r>
            <a:r>
              <a:rPr sz="2800" spc="-130" dirty="0"/>
              <a:t>r</a:t>
            </a:r>
            <a:r>
              <a:rPr sz="2800" dirty="0"/>
              <a:t>. </a:t>
            </a:r>
            <a:r>
              <a:rPr sz="2800" spc="-5" dirty="0" smtClean="0"/>
              <a:t>T</a:t>
            </a:r>
            <a:r>
              <a:rPr sz="2800" dirty="0" smtClean="0"/>
              <a:t>he</a:t>
            </a:r>
            <a:r>
              <a:rPr sz="2800" spc="-10" dirty="0" smtClean="0"/>
              <a:t> </a:t>
            </a:r>
            <a:r>
              <a:rPr sz="2800" dirty="0"/>
              <a:t>de</a:t>
            </a:r>
            <a:r>
              <a:rPr sz="2800" spc="-10" dirty="0"/>
              <a:t>f</a:t>
            </a:r>
            <a:r>
              <a:rPr sz="2800" dirty="0"/>
              <a:t>inition</a:t>
            </a:r>
            <a:r>
              <a:rPr sz="2800" spc="-40" dirty="0"/>
              <a:t> </a:t>
            </a:r>
            <a:r>
              <a:rPr sz="2800" dirty="0"/>
              <a:t>of “high”</a:t>
            </a:r>
            <a:r>
              <a:rPr sz="2800" spc="-25" dirty="0"/>
              <a:t> </a:t>
            </a:r>
            <a:r>
              <a:rPr sz="2800" dirty="0"/>
              <a:t>resolution</a:t>
            </a:r>
            <a:r>
              <a:rPr sz="2800" spc="-40" dirty="0"/>
              <a:t> </a:t>
            </a:r>
            <a:r>
              <a:rPr sz="2800" dirty="0"/>
              <a:t>can</a:t>
            </a:r>
            <a:r>
              <a:rPr sz="2800" spc="-15" dirty="0"/>
              <a:t> </a:t>
            </a:r>
            <a:r>
              <a:rPr sz="2800" dirty="0"/>
              <a:t>depend</a:t>
            </a:r>
            <a:r>
              <a:rPr sz="2800" spc="-15" dirty="0"/>
              <a:t> </a:t>
            </a:r>
            <a:r>
              <a:rPr sz="2800" dirty="0"/>
              <a:t>on the</a:t>
            </a:r>
            <a:r>
              <a:rPr sz="2800" spc="-10" dirty="0"/>
              <a:t> </a:t>
            </a:r>
            <a:r>
              <a:rPr sz="2800" dirty="0"/>
              <a:t>require</a:t>
            </a:r>
            <a:r>
              <a:rPr sz="2800" spc="-20" dirty="0"/>
              <a:t>m</a:t>
            </a:r>
            <a:r>
              <a:rPr sz="2800" dirty="0"/>
              <a:t>ents</a:t>
            </a:r>
            <a:r>
              <a:rPr sz="2800" spc="-25" dirty="0"/>
              <a:t> </a:t>
            </a:r>
            <a:r>
              <a:rPr sz="2800" dirty="0"/>
              <a:t>of the</a:t>
            </a:r>
            <a:r>
              <a:rPr sz="2800" spc="-25" dirty="0"/>
              <a:t> </a:t>
            </a:r>
            <a:r>
              <a:rPr sz="2800" dirty="0"/>
              <a:t>use</a:t>
            </a:r>
            <a:r>
              <a:rPr sz="2800" spc="-130" dirty="0"/>
              <a:t>r</a:t>
            </a:r>
            <a:r>
              <a:rPr sz="2800" dirty="0"/>
              <a:t>.</a:t>
            </a:r>
          </a:p>
          <a:p>
            <a:pPr marL="355600" marR="109855" indent="-342900">
              <a:lnSpc>
                <a:spcPts val="23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1801495" algn="l"/>
              </a:tabLst>
            </a:pPr>
            <a:r>
              <a:rPr sz="2800" spc="-5" dirty="0"/>
              <a:t>F</a:t>
            </a:r>
            <a:r>
              <a:rPr sz="2800" dirty="0"/>
              <a:t>requent</a:t>
            </a:r>
            <a:r>
              <a:rPr sz="2800" spc="-20" dirty="0"/>
              <a:t> </a:t>
            </a:r>
            <a:r>
              <a:rPr sz="2800" dirty="0"/>
              <a:t>sa</a:t>
            </a:r>
            <a:r>
              <a:rPr sz="2800" spc="-20" dirty="0"/>
              <a:t>m</a:t>
            </a:r>
            <a:r>
              <a:rPr sz="2800" dirty="0"/>
              <a:t>pling </a:t>
            </a:r>
            <a:r>
              <a:rPr lang="en-US" sz="2800" dirty="0" smtClean="0"/>
              <a:t>present </a:t>
            </a:r>
            <a:r>
              <a:rPr sz="2800" dirty="0" smtClean="0"/>
              <a:t>in</a:t>
            </a:r>
            <a:r>
              <a:rPr sz="2800" spc="-15" dirty="0" smtClean="0"/>
              <a:t> </a:t>
            </a:r>
            <a:r>
              <a:rPr sz="2800" dirty="0"/>
              <a:t>the</a:t>
            </a:r>
            <a:r>
              <a:rPr sz="2800" spc="-10" dirty="0"/>
              <a:t> </a:t>
            </a:r>
            <a:r>
              <a:rPr sz="2800" dirty="0"/>
              <a:t>data</a:t>
            </a:r>
            <a:r>
              <a:rPr sz="2800" spc="-25" dirty="0"/>
              <a:t> </a:t>
            </a:r>
            <a:r>
              <a:rPr sz="2800" dirty="0"/>
              <a:t>set</a:t>
            </a:r>
            <a:r>
              <a:rPr sz="2800" spc="-10" dirty="0"/>
              <a:t> </a:t>
            </a:r>
            <a:r>
              <a:rPr sz="2800" spc="-20" dirty="0"/>
              <a:t>m</a:t>
            </a:r>
            <a:r>
              <a:rPr sz="2800" dirty="0"/>
              <a:t>ay</a:t>
            </a:r>
            <a:r>
              <a:rPr sz="2800" spc="10" dirty="0"/>
              <a:t> </a:t>
            </a:r>
            <a:r>
              <a:rPr sz="2800" dirty="0"/>
              <a:t>not</a:t>
            </a:r>
            <a:r>
              <a:rPr sz="2800" spc="-10" dirty="0"/>
              <a:t> </a:t>
            </a:r>
            <a:r>
              <a:rPr lang="en-US" sz="2800" dirty="0" smtClean="0"/>
              <a:t>indicate </a:t>
            </a:r>
            <a:r>
              <a:rPr sz="2800" dirty="0" smtClean="0"/>
              <a:t>high</a:t>
            </a:r>
            <a:r>
              <a:rPr sz="2800" spc="-15" dirty="0" smtClean="0"/>
              <a:t> </a:t>
            </a:r>
            <a:r>
              <a:rPr sz="2800" dirty="0"/>
              <a:t>spect</a:t>
            </a:r>
            <a:r>
              <a:rPr sz="2800" spc="5" dirty="0"/>
              <a:t>r</a:t>
            </a:r>
            <a:r>
              <a:rPr sz="2800" dirty="0"/>
              <a:t>al </a:t>
            </a:r>
            <a:r>
              <a:rPr sz="2800" dirty="0" smtClean="0"/>
              <a:t>resolution.</a:t>
            </a:r>
            <a:r>
              <a:rPr lang="en-US" sz="2800" dirty="0" smtClean="0"/>
              <a:t> </a:t>
            </a:r>
            <a:r>
              <a:rPr sz="2800" spc="-5" dirty="0" smtClean="0"/>
              <a:t>C</a:t>
            </a:r>
            <a:r>
              <a:rPr sz="2800" dirty="0" smtClean="0"/>
              <a:t>heck</a:t>
            </a:r>
            <a:r>
              <a:rPr sz="2800" spc="-15" dirty="0" smtClean="0"/>
              <a:t> </a:t>
            </a:r>
            <a:r>
              <a:rPr sz="2800" dirty="0"/>
              <a:t>the</a:t>
            </a:r>
            <a:r>
              <a:rPr sz="2800" spc="-10" dirty="0"/>
              <a:t> </a:t>
            </a:r>
            <a:r>
              <a:rPr sz="2800" dirty="0"/>
              <a:t>background</a:t>
            </a:r>
            <a:r>
              <a:rPr sz="2800" spc="-15" dirty="0"/>
              <a:t> </a:t>
            </a:r>
            <a:r>
              <a:rPr sz="2800" dirty="0"/>
              <a:t>story</a:t>
            </a:r>
            <a:r>
              <a:rPr sz="2800" spc="-15" dirty="0"/>
              <a:t> </a:t>
            </a:r>
            <a:r>
              <a:rPr sz="2800" dirty="0"/>
              <a:t>be</a:t>
            </a:r>
            <a:r>
              <a:rPr sz="2800" spc="-10" dirty="0"/>
              <a:t>f</a:t>
            </a:r>
            <a:r>
              <a:rPr sz="2800" dirty="0"/>
              <a:t>ore</a:t>
            </a:r>
            <a:r>
              <a:rPr sz="2800" spc="-10" dirty="0"/>
              <a:t> </a:t>
            </a:r>
            <a:r>
              <a:rPr sz="2800" dirty="0"/>
              <a:t>using the</a:t>
            </a:r>
            <a:r>
              <a:rPr sz="2800" spc="-25" dirty="0"/>
              <a:t> </a:t>
            </a:r>
            <a:r>
              <a:rPr sz="2800" dirty="0"/>
              <a:t>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512481"/>
            <a:ext cx="8915400" cy="478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20"/>
              </a:lnSpc>
            </a:pPr>
            <a:r>
              <a:rPr lang="en-US" dirty="0" smtClean="0">
                <a:latin typeface="Verdana"/>
                <a:cs typeface="Verdana"/>
              </a:rPr>
              <a:t>Four </a:t>
            </a:r>
            <a:r>
              <a:rPr dirty="0" smtClean="0">
                <a:latin typeface="Verdana"/>
                <a:cs typeface="Verdana"/>
              </a:rPr>
              <a:t>R</a:t>
            </a:r>
            <a:r>
              <a:rPr spc="-5" dirty="0" smtClean="0">
                <a:latin typeface="Verdana"/>
                <a:cs typeface="Verdana"/>
              </a:rPr>
              <a:t>e</a:t>
            </a:r>
            <a:r>
              <a:rPr dirty="0" smtClean="0">
                <a:latin typeface="Verdana"/>
                <a:cs typeface="Verdana"/>
              </a:rPr>
              <a:t>f</a:t>
            </a:r>
            <a:r>
              <a:rPr spc="-5" dirty="0" smtClean="0">
                <a:latin typeface="Verdana"/>
                <a:cs typeface="Verdana"/>
              </a:rPr>
              <a:t>ere</a:t>
            </a:r>
            <a:r>
              <a:rPr dirty="0" smtClean="0">
                <a:latin typeface="Verdana"/>
                <a:cs typeface="Verdana"/>
              </a:rPr>
              <a:t>n</a:t>
            </a:r>
            <a:r>
              <a:rPr spc="5" dirty="0" smtClean="0">
                <a:latin typeface="Verdana"/>
                <a:cs typeface="Verdana"/>
              </a:rPr>
              <a:t>c</a:t>
            </a:r>
            <a:r>
              <a:rPr dirty="0" smtClean="0">
                <a:latin typeface="Verdana"/>
                <a:cs typeface="Verdana"/>
              </a:rPr>
              <a:t>e</a:t>
            </a:r>
            <a:r>
              <a:rPr spc="-35" dirty="0" smtClean="0">
                <a:latin typeface="Verdana"/>
                <a:cs typeface="Verdana"/>
              </a:rPr>
              <a:t> </a:t>
            </a:r>
            <a:r>
              <a:rPr dirty="0" smtClean="0">
                <a:latin typeface="Verdana"/>
                <a:cs typeface="Verdana"/>
              </a:rPr>
              <a:t>Sp</a:t>
            </a:r>
            <a:r>
              <a:rPr spc="-5" dirty="0" smtClean="0">
                <a:latin typeface="Verdana"/>
                <a:cs typeface="Verdana"/>
              </a:rPr>
              <a:t>e</a:t>
            </a:r>
            <a:r>
              <a:rPr spc="5" dirty="0" smtClean="0">
                <a:latin typeface="Verdana"/>
                <a:cs typeface="Verdana"/>
              </a:rPr>
              <a:t>c</a:t>
            </a:r>
            <a:r>
              <a:rPr dirty="0" smtClean="0">
                <a:latin typeface="Verdana"/>
                <a:cs typeface="Verdana"/>
              </a:rPr>
              <a:t>t</a:t>
            </a:r>
            <a:r>
              <a:rPr spc="-5" dirty="0" smtClean="0">
                <a:latin typeface="Verdana"/>
                <a:cs typeface="Verdana"/>
              </a:rPr>
              <a:t>r</a:t>
            </a:r>
            <a:r>
              <a:rPr dirty="0" smtClean="0">
                <a:latin typeface="Verdana"/>
                <a:cs typeface="Verdana"/>
              </a:rPr>
              <a:t>a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604" y="1162717"/>
            <a:ext cx="8259815" cy="4506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sz="2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MI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[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obber</a:t>
            </a:r>
            <a:r>
              <a:rPr sz="2400" i="1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et</a:t>
            </a:r>
            <a:r>
              <a:rPr sz="24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al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.,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2008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ov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rs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250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55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6285" marR="5080" lvl="1" indent="-286385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i="1" spc="5" dirty="0">
                <a:solidFill>
                  <a:schemeClr val="tx1"/>
                </a:solidFill>
                <a:latin typeface="Times New Roman"/>
                <a:cs typeface="Times New Roman"/>
              </a:rPr>
              <a:t>Ha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i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spc="5" dirty="0">
                <a:solidFill>
                  <a:schemeClr val="tx1"/>
                </a:solidFill>
                <a:latin typeface="Times New Roman"/>
                <a:cs typeface="Times New Roman"/>
              </a:rPr>
              <a:t>an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i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i="1" spc="5" dirty="0">
                <a:solidFill>
                  <a:schemeClr val="tx1"/>
                </a:solidFill>
                <a:latin typeface="Times New Roman"/>
                <a:cs typeface="Times New Roman"/>
              </a:rPr>
              <a:t>nd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rs</a:t>
            </a:r>
            <a:r>
              <a:rPr sz="2000" i="1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i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[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1991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200-3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sz="2000" i="1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i="1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z</a:t>
            </a:r>
            <a:r>
              <a:rPr sz="2000" i="1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i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spc="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[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198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or 310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ry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Δ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λ =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025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).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onvo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02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ndp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6285" marR="136525" lvl="1" indent="-286385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Adju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st</a:t>
            </a:r>
            <a:r>
              <a:rPr sz="20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ca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atc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ow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ce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ect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SIM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).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ts val="2865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SA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O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[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hance</a:t>
            </a:r>
            <a:r>
              <a:rPr sz="2400" i="1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urucz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 2010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  <a:tabLst>
                <a:tab pos="75628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–	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ov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rs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200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10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6285" marR="5715" lvl="1" indent="-286385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i="1" spc="5" dirty="0">
                <a:solidFill>
                  <a:schemeClr val="tx1"/>
                </a:solidFill>
                <a:latin typeface="Times New Roman"/>
                <a:cs typeface="Times New Roman"/>
              </a:rPr>
              <a:t>Ha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i="1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spc="5" dirty="0">
                <a:solidFill>
                  <a:schemeClr val="tx1"/>
                </a:solidFill>
                <a:latin typeface="Times New Roman"/>
                <a:cs typeface="Times New Roman"/>
              </a:rPr>
              <a:t>an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i="1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i="1" spc="5" dirty="0">
                <a:solidFill>
                  <a:schemeClr val="tx1"/>
                </a:solidFill>
                <a:latin typeface="Times New Roman"/>
                <a:cs typeface="Times New Roman"/>
              </a:rPr>
              <a:t>nd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rs</a:t>
            </a:r>
            <a:r>
              <a:rPr sz="2000" i="1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i="1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[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1991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200-3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sz="2000" i="1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i="1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z</a:t>
            </a:r>
            <a:r>
              <a:rPr sz="2000" i="1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i="1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spc="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[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198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310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00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onvo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ndp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s,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6285" marR="136525" lvl="1" indent="-286385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Adju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st</a:t>
            </a:r>
            <a:r>
              <a:rPr sz="20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ca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atc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ow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ce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ec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i="1" spc="5" dirty="0">
                <a:solidFill>
                  <a:schemeClr val="tx1"/>
                </a:solidFill>
                <a:latin typeface="Times New Roman"/>
                <a:cs typeface="Times New Roman"/>
              </a:rPr>
              <a:t>hu</a:t>
            </a:r>
            <a:r>
              <a:rPr sz="20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i="1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ie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i="1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i="1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i="1" spc="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.).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482377"/>
            <a:ext cx="8915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20"/>
              </a:lnSpc>
            </a:pPr>
            <a:r>
              <a:rPr lang="en-US" dirty="0" smtClean="0">
                <a:latin typeface="Verdana"/>
                <a:cs typeface="Verdana"/>
              </a:rPr>
              <a:t>Four </a:t>
            </a:r>
            <a:r>
              <a:rPr dirty="0" smtClean="0">
                <a:latin typeface="Verdana"/>
                <a:cs typeface="Verdana"/>
              </a:rPr>
              <a:t>R</a:t>
            </a:r>
            <a:r>
              <a:rPr spc="-5" dirty="0" smtClean="0">
                <a:latin typeface="Verdana"/>
                <a:cs typeface="Verdana"/>
              </a:rPr>
              <a:t>e</a:t>
            </a:r>
            <a:r>
              <a:rPr dirty="0" smtClean="0">
                <a:latin typeface="Verdana"/>
                <a:cs typeface="Verdana"/>
              </a:rPr>
              <a:t>f</a:t>
            </a:r>
            <a:r>
              <a:rPr spc="-5" dirty="0" smtClean="0">
                <a:latin typeface="Verdana"/>
                <a:cs typeface="Verdana"/>
              </a:rPr>
              <a:t>ere</a:t>
            </a:r>
            <a:r>
              <a:rPr dirty="0" smtClean="0">
                <a:latin typeface="Verdana"/>
                <a:cs typeface="Verdana"/>
              </a:rPr>
              <a:t>n</a:t>
            </a:r>
            <a:r>
              <a:rPr spc="5" dirty="0" smtClean="0">
                <a:latin typeface="Verdana"/>
                <a:cs typeface="Verdana"/>
              </a:rPr>
              <a:t>c</a:t>
            </a:r>
            <a:r>
              <a:rPr dirty="0" smtClean="0">
                <a:latin typeface="Verdana"/>
                <a:cs typeface="Verdana"/>
              </a:rPr>
              <a:t>e</a:t>
            </a:r>
            <a:r>
              <a:rPr spc="-35" dirty="0" smtClean="0">
                <a:latin typeface="Verdana"/>
                <a:cs typeface="Verdana"/>
              </a:rPr>
              <a:t> </a:t>
            </a:r>
            <a:r>
              <a:rPr dirty="0" smtClean="0">
                <a:latin typeface="Verdana"/>
                <a:cs typeface="Verdana"/>
              </a:rPr>
              <a:t>Sp</a:t>
            </a:r>
            <a:r>
              <a:rPr spc="-5" dirty="0" smtClean="0">
                <a:latin typeface="Verdana"/>
                <a:cs typeface="Verdana"/>
              </a:rPr>
              <a:t>e</a:t>
            </a:r>
            <a:r>
              <a:rPr spc="5" dirty="0" smtClean="0">
                <a:latin typeface="Verdana"/>
                <a:cs typeface="Verdana"/>
              </a:rPr>
              <a:t>c</a:t>
            </a:r>
            <a:r>
              <a:rPr dirty="0" smtClean="0">
                <a:latin typeface="Verdana"/>
                <a:cs typeface="Verdana"/>
              </a:rPr>
              <a:t>t</a:t>
            </a:r>
            <a:r>
              <a:rPr spc="-5" dirty="0" smtClean="0">
                <a:latin typeface="Verdana"/>
                <a:cs typeface="Verdana"/>
              </a:rPr>
              <a:t>r</a:t>
            </a:r>
            <a:r>
              <a:rPr dirty="0" smtClean="0">
                <a:latin typeface="Verdana"/>
                <a:cs typeface="Verdana"/>
              </a:rPr>
              <a:t>a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601" y="1162717"/>
            <a:ext cx="8737229" cy="5304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spc="-18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TLAS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-1,</a:t>
            </a:r>
            <a:r>
              <a:rPr sz="2400" b="1" spc="-1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spc="-18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TLAS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-3</a:t>
            </a:r>
            <a:r>
              <a:rPr sz="2400" b="1" spc="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[</a:t>
            </a:r>
            <a:r>
              <a:rPr sz="2400" i="1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huillier</a:t>
            </a:r>
            <a:r>
              <a:rPr sz="2400" i="1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et</a:t>
            </a:r>
            <a:r>
              <a:rPr sz="2400" i="1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al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., 2004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  <a:tabLst>
                <a:tab pos="75628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–	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ov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rs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5-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1994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; 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UA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SUSIM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120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SUSIM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000" spc="-1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21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TL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SI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spc="-250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, 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200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;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400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8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7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;  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SP</a:t>
            </a:r>
            <a:r>
              <a:rPr sz="2000" spc="-9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5650">
              <a:lnSpc>
                <a:spcPts val="1920"/>
              </a:lnSpc>
            </a:pP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870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40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6285" marR="765175" lvl="1" indent="-286385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spc="-140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: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oo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io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; 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14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: 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=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.5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=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2-0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.6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-14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nd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og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et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wh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re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le.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6285" lvl="1" indent="-286385">
              <a:lnSpc>
                <a:spcPts val="239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Eac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ect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ng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ate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ts val="287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WHI</a:t>
            </a:r>
            <a:r>
              <a:rPr sz="24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hole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eliospheric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Interval)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2008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[</a:t>
            </a:r>
            <a:r>
              <a:rPr sz="2400" i="1" spc="-21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oods et</a:t>
            </a:r>
            <a:r>
              <a:rPr sz="2400" i="1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chemeClr val="tx1"/>
                </a:solidFill>
                <a:latin typeface="Times New Roman"/>
                <a:cs typeface="Times New Roman"/>
              </a:rPr>
              <a:t>al.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, 2009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]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4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  <a:tabLst>
                <a:tab pos="756285" algn="l"/>
              </a:tabLst>
            </a:pPr>
            <a:r>
              <a:rPr sz="2000" dirty="0">
                <a:solidFill>
                  <a:schemeClr val="tx1"/>
                </a:solidFill>
                <a:latin typeface="Arial"/>
                <a:cs typeface="Arial"/>
              </a:rPr>
              <a:t>–	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ov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rs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1-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6285" marR="214629" lvl="1" indent="-286385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  <a:tab pos="2186940" algn="l"/>
              </a:tabLst>
            </a:pP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+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TI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ED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SEE f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.1-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12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;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RC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 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120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;	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RC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 SIM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310-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5650" marR="600075" lvl="1" indent="-285750">
              <a:lnSpc>
                <a:spcPct val="8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Re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=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.1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spc="-250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~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5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3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fr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ea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-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spc="-7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ea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-I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 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=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.1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ou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gh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Eac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ec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rr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0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ng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~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ee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k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).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756285" lvl="1" indent="-286385">
              <a:lnSpc>
                <a:spcPts val="2390"/>
              </a:lnSpc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Re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ec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ra</a:t>
            </a:r>
            <a:r>
              <a:rPr sz="20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ca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sz="20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0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IM</a:t>
            </a:r>
            <a:r>
              <a:rPr sz="20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SI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al</a:t>
            </a:r>
            <a:r>
              <a:rPr sz="2000" spc="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0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chemeClr val="tx1"/>
                </a:solidFill>
                <a:latin typeface="Times New Roman"/>
                <a:cs typeface="Times New Roman"/>
              </a:rPr>
              <a:t>s.</a:t>
            </a:r>
            <a:endParaRPr sz="20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25180"/>
            <a:ext cx="8915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20"/>
              </a:lnSpc>
            </a:pPr>
            <a:r>
              <a:rPr dirty="0">
                <a:latin typeface="Verdana"/>
                <a:cs typeface="Verdana"/>
              </a:rPr>
              <a:t>R</a:t>
            </a:r>
            <a:r>
              <a:rPr spc="-5" dirty="0">
                <a:latin typeface="Verdana"/>
                <a:cs typeface="Verdana"/>
              </a:rPr>
              <a:t>e</a:t>
            </a:r>
            <a:r>
              <a:rPr dirty="0">
                <a:latin typeface="Verdana"/>
                <a:cs typeface="Verdana"/>
              </a:rPr>
              <a:t>s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dirty="0">
                <a:latin typeface="Verdana"/>
                <a:cs typeface="Verdana"/>
              </a:rPr>
              <a:t>luti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dirty="0">
                <a:latin typeface="Verdana"/>
                <a:cs typeface="Verdana"/>
              </a:rPr>
              <a:t>n</a:t>
            </a:r>
            <a:r>
              <a:rPr spc="-4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a</a:t>
            </a:r>
            <a:r>
              <a:rPr dirty="0">
                <a:latin typeface="Verdana"/>
                <a:cs typeface="Verdana"/>
              </a:rPr>
              <a:t>nd</a:t>
            </a:r>
            <a:r>
              <a:rPr spc="-2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S</a:t>
            </a:r>
            <a:r>
              <a:rPr spc="-5" dirty="0">
                <a:latin typeface="Verdana"/>
                <a:cs typeface="Verdana"/>
              </a:rPr>
              <a:t>am</a:t>
            </a:r>
            <a:r>
              <a:rPr dirty="0">
                <a:latin typeface="Verdana"/>
                <a:cs typeface="Verdana"/>
              </a:rPr>
              <a:t>pling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602" y="806826"/>
            <a:ext cx="3507305" cy="5252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8419" indent="-342900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spectral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region (300-320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sz="24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and absolute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scale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used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4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all panels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 this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igure.</a:t>
            </a:r>
          </a:p>
          <a:p>
            <a:pPr marL="355600" marR="5080" indent="-342900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400" spc="-6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ect of bandpass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change bet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een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KN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MI</a:t>
            </a:r>
            <a:r>
              <a:rPr sz="240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SAO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is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apparent,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even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ith sa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 in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ut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data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set.</a:t>
            </a:r>
          </a:p>
          <a:p>
            <a:pPr marL="355600" marR="102235" indent="-342900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atell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te</a:t>
            </a:r>
            <a:r>
              <a:rPr sz="2400" spc="-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easure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ents (bottom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 panels)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have lo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er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resolution.</a:t>
            </a:r>
          </a:p>
          <a:p>
            <a:pPr marL="355600" marR="294640" indent="-342900">
              <a:lnSpc>
                <a:spcPct val="80000"/>
              </a:lnSpc>
              <a:spcBef>
                <a:spcPts val="59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400"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spectrum</a:t>
            </a:r>
            <a:r>
              <a:rPr sz="24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sho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s change</a:t>
            </a:r>
            <a:r>
              <a:rPr sz="24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original instru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ent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resolution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hen </a:t>
            </a:r>
            <a:r>
              <a:rPr sz="2400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IM</a:t>
            </a:r>
            <a:r>
              <a:rPr sz="24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data</a:t>
            </a:r>
            <a:r>
              <a:rPr sz="24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begin</a:t>
            </a:r>
            <a:r>
              <a:rPr sz="24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at 310 n</a:t>
            </a:r>
            <a:r>
              <a:rPr sz="24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3980329" y="551329"/>
            <a:ext cx="5572589" cy="6003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48626"/>
            <a:ext cx="8915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7430">
              <a:lnSpc>
                <a:spcPts val="4220"/>
              </a:lnSpc>
            </a:pPr>
            <a:r>
              <a:rPr dirty="0">
                <a:latin typeface="Verdana"/>
                <a:cs typeface="Verdana"/>
              </a:rPr>
              <a:t>Abs</a:t>
            </a:r>
            <a:r>
              <a:rPr spc="-5" dirty="0">
                <a:latin typeface="Verdana"/>
                <a:cs typeface="Verdana"/>
              </a:rPr>
              <a:t>o</a:t>
            </a:r>
            <a:r>
              <a:rPr dirty="0">
                <a:latin typeface="Verdana"/>
                <a:cs typeface="Verdana"/>
              </a:rPr>
              <a:t>lute</a:t>
            </a:r>
            <a:r>
              <a:rPr spc="-35" dirty="0">
                <a:latin typeface="Verdana"/>
                <a:cs typeface="Verdana"/>
              </a:rPr>
              <a:t> </a:t>
            </a:r>
            <a:r>
              <a:rPr dirty="0" smtClean="0">
                <a:latin typeface="Verdana"/>
                <a:cs typeface="Verdana"/>
              </a:rPr>
              <a:t>Diff</a:t>
            </a:r>
            <a:r>
              <a:rPr spc="-5" dirty="0" smtClean="0">
                <a:latin typeface="Verdana"/>
                <a:cs typeface="Verdana"/>
              </a:rPr>
              <a:t>ere</a:t>
            </a:r>
            <a:r>
              <a:rPr dirty="0" smtClean="0">
                <a:latin typeface="Verdana"/>
                <a:cs typeface="Verdana"/>
              </a:rPr>
              <a:t>n</a:t>
            </a:r>
            <a:r>
              <a:rPr spc="5" dirty="0" smtClean="0">
                <a:latin typeface="Verdana"/>
                <a:cs typeface="Verdana"/>
              </a:rPr>
              <a:t>c</a:t>
            </a:r>
            <a:r>
              <a:rPr dirty="0" smtClean="0">
                <a:latin typeface="Verdana"/>
                <a:cs typeface="Verdana"/>
              </a:rPr>
              <a:t>e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5448302" y="1600207"/>
            <a:ext cx="3971925" cy="3321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C</a:t>
            </a:r>
            <a:r>
              <a:rPr dirty="0"/>
              <a:t>o</a:t>
            </a:r>
            <a:r>
              <a:rPr spc="-20" dirty="0"/>
              <a:t>m</a:t>
            </a:r>
            <a:r>
              <a:rPr dirty="0"/>
              <a:t>parisons at higher</a:t>
            </a:r>
            <a:r>
              <a:rPr spc="-20" dirty="0"/>
              <a:t> </a:t>
            </a:r>
            <a:r>
              <a:rPr dirty="0"/>
              <a:t>resolution are</a:t>
            </a:r>
            <a:r>
              <a:rPr spc="-10" dirty="0"/>
              <a:t> </a:t>
            </a:r>
            <a:r>
              <a:rPr dirty="0"/>
              <a:t>very</a:t>
            </a:r>
            <a:r>
              <a:rPr spc="-15" dirty="0"/>
              <a:t> </a:t>
            </a:r>
            <a:r>
              <a:rPr dirty="0"/>
              <a:t>sensitive</a:t>
            </a:r>
            <a:r>
              <a:rPr spc="-35" dirty="0"/>
              <a:t> </a:t>
            </a:r>
            <a:r>
              <a:rPr dirty="0"/>
              <a:t>to convolution </a:t>
            </a:r>
            <a:r>
              <a:rPr spc="-20" dirty="0"/>
              <a:t>m</a:t>
            </a:r>
            <a:r>
              <a:rPr dirty="0"/>
              <a:t>ethod, intensi</a:t>
            </a:r>
            <a:r>
              <a:rPr spc="-10" dirty="0"/>
              <a:t>t</a:t>
            </a:r>
            <a:r>
              <a:rPr dirty="0"/>
              <a:t>y</a:t>
            </a:r>
            <a:r>
              <a:rPr spc="-40" dirty="0"/>
              <a:t> </a:t>
            </a:r>
            <a:r>
              <a:rPr dirty="0"/>
              <a:t>at peaks</a:t>
            </a:r>
            <a:r>
              <a:rPr spc="-10" dirty="0"/>
              <a:t> </a:t>
            </a:r>
            <a:r>
              <a:rPr spc="-5" dirty="0"/>
              <a:t>o</a:t>
            </a:r>
            <a:r>
              <a:rPr dirty="0"/>
              <a:t>f spectral </a:t>
            </a:r>
            <a:r>
              <a:rPr spc="-10" dirty="0"/>
              <a:t>f</a:t>
            </a:r>
            <a:r>
              <a:rPr dirty="0"/>
              <a:t>eatures,</a:t>
            </a:r>
            <a:r>
              <a:rPr spc="-25" dirty="0"/>
              <a:t> </a:t>
            </a:r>
            <a:r>
              <a:rPr dirty="0"/>
              <a:t>accuracy of </a:t>
            </a:r>
            <a:r>
              <a:rPr spc="-5" dirty="0"/>
              <a:t>w</a:t>
            </a:r>
            <a:r>
              <a:rPr dirty="0"/>
              <a:t>avelength scales.</a:t>
            </a:r>
          </a:p>
          <a:p>
            <a:pPr marL="355600" marR="29845" indent="-342900">
              <a:lnSpc>
                <a:spcPts val="23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S</a:t>
            </a:r>
            <a:r>
              <a:rPr spc="-20" dirty="0"/>
              <a:t>m</a:t>
            </a:r>
            <a:r>
              <a:rPr dirty="0"/>
              <a:t>oothing to</a:t>
            </a:r>
            <a:r>
              <a:rPr spc="-15" dirty="0"/>
              <a:t> </a:t>
            </a:r>
            <a:r>
              <a:rPr dirty="0"/>
              <a:t>lo</a:t>
            </a:r>
            <a:r>
              <a:rPr spc="-5" dirty="0"/>
              <a:t>w</a:t>
            </a:r>
            <a:r>
              <a:rPr dirty="0"/>
              <a:t>er resolution necessary</a:t>
            </a:r>
            <a:r>
              <a:rPr spc="-25" dirty="0"/>
              <a:t> </a:t>
            </a:r>
            <a:r>
              <a:rPr dirty="0"/>
              <a:t>to evaluate radio</a:t>
            </a:r>
            <a:r>
              <a:rPr spc="-20" dirty="0"/>
              <a:t>m</a:t>
            </a:r>
            <a:r>
              <a:rPr dirty="0"/>
              <a:t>etric di</a:t>
            </a:r>
            <a:r>
              <a:rPr spc="-60" dirty="0"/>
              <a:t>f</a:t>
            </a:r>
            <a:r>
              <a:rPr spc="-10" dirty="0"/>
              <a:t>f</a:t>
            </a:r>
            <a:r>
              <a:rPr dirty="0"/>
              <a:t>ere</a:t>
            </a:r>
            <a:r>
              <a:rPr spc="-5" dirty="0"/>
              <a:t>n</a:t>
            </a:r>
            <a:r>
              <a:rPr dirty="0"/>
              <a:t>ces.</a:t>
            </a:r>
          </a:p>
        </p:txBody>
      </p:sp>
      <p:sp>
        <p:nvSpPr>
          <p:cNvPr id="4" name="object 4"/>
          <p:cNvSpPr/>
          <p:nvPr/>
        </p:nvSpPr>
        <p:spPr>
          <a:xfrm>
            <a:off x="3270738" y="685806"/>
            <a:ext cx="6366975" cy="5058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3707" y="2035036"/>
            <a:ext cx="174593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chemeClr val="tx1"/>
                </a:solidFill>
                <a:latin typeface="Tahoma"/>
                <a:cs typeface="Tahoma"/>
              </a:rPr>
              <a:t>I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rrad</a:t>
            </a:r>
            <a:r>
              <a:rPr sz="1600" b="1" spc="-10" dirty="0">
                <a:solidFill>
                  <a:schemeClr val="tx1"/>
                </a:solidFill>
                <a:latin typeface="Tahoma"/>
                <a:cs typeface="Tahoma"/>
              </a:rPr>
              <a:t>i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sz="1600" b="1" spc="-10" dirty="0">
                <a:solidFill>
                  <a:schemeClr val="tx1"/>
                </a:solidFill>
                <a:latin typeface="Tahoma"/>
                <a:cs typeface="Tahoma"/>
              </a:rPr>
              <a:t>nc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sz="1600" b="1" spc="5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da</a:t>
            </a:r>
            <a:r>
              <a:rPr sz="1600" b="1" spc="-10" dirty="0">
                <a:solidFill>
                  <a:schemeClr val="tx1"/>
                </a:solidFill>
                <a:latin typeface="Tahoma"/>
                <a:cs typeface="Tahoma"/>
              </a:rPr>
              <a:t>t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endParaRPr sz="160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9506" y="2901138"/>
            <a:ext cx="218619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sz="1600" b="1" spc="-10" dirty="0">
                <a:solidFill>
                  <a:schemeClr val="tx1"/>
                </a:solidFill>
                <a:latin typeface="Tahoma"/>
                <a:cs typeface="Tahoma"/>
              </a:rPr>
              <a:t>tio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:</a:t>
            </a:r>
            <a:r>
              <a:rPr sz="1600" b="1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b="1" spc="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Δλ</a:t>
            </a:r>
            <a:r>
              <a:rPr sz="1600" b="1" spc="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=</a:t>
            </a:r>
            <a:r>
              <a:rPr sz="1600" b="1" spc="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0.5</a:t>
            </a:r>
            <a:r>
              <a:rPr sz="1600" b="1" spc="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ahoma"/>
                <a:cs typeface="Tahoma"/>
              </a:rPr>
              <a:t>n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m</a:t>
            </a:r>
            <a:endParaRPr sz="160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25043" y="4168572"/>
            <a:ext cx="211672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sz="1600" b="1" spc="-10" dirty="0">
                <a:solidFill>
                  <a:schemeClr val="tx1"/>
                </a:solidFill>
                <a:latin typeface="Tahoma"/>
                <a:cs typeface="Tahoma"/>
              </a:rPr>
              <a:t>tio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:</a:t>
            </a:r>
            <a:r>
              <a:rPr sz="1600" b="1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b="1" spc="3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Δλ</a:t>
            </a:r>
            <a:r>
              <a:rPr sz="1600" b="1" spc="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=</a:t>
            </a:r>
            <a:r>
              <a:rPr sz="1600" b="1" spc="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20</a:t>
            </a:r>
            <a:r>
              <a:rPr sz="1600" b="1" spc="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chemeClr val="tx1"/>
                </a:solidFill>
                <a:latin typeface="Tahoma"/>
                <a:cs typeface="Tahoma"/>
              </a:rPr>
              <a:t>n</a:t>
            </a:r>
            <a:r>
              <a:rPr sz="1600" b="1" spc="-5" dirty="0">
                <a:solidFill>
                  <a:schemeClr val="tx1"/>
                </a:solidFill>
                <a:latin typeface="Tahoma"/>
                <a:cs typeface="Tahoma"/>
              </a:rPr>
              <a:t>m</a:t>
            </a:r>
            <a:endParaRPr sz="160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8" name="object 3"/>
          <p:cNvSpPr txBox="1">
            <a:spLocks noGrp="1"/>
          </p:cNvSpPr>
          <p:nvPr>
            <p:ph sz="half" idx="2"/>
          </p:nvPr>
        </p:nvSpPr>
        <p:spPr>
          <a:xfrm>
            <a:off x="339970" y="785447"/>
            <a:ext cx="3059722" cy="4796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C</a:t>
            </a:r>
            <a:r>
              <a:rPr dirty="0"/>
              <a:t>o</a:t>
            </a:r>
            <a:r>
              <a:rPr spc="-20" dirty="0"/>
              <a:t>m</a:t>
            </a:r>
            <a:r>
              <a:rPr dirty="0"/>
              <a:t>parisons at higher</a:t>
            </a:r>
            <a:r>
              <a:rPr spc="-20" dirty="0"/>
              <a:t> </a:t>
            </a:r>
            <a:r>
              <a:rPr dirty="0"/>
              <a:t>resolution are</a:t>
            </a:r>
            <a:r>
              <a:rPr spc="-10" dirty="0"/>
              <a:t> </a:t>
            </a:r>
            <a:r>
              <a:rPr dirty="0"/>
              <a:t>very</a:t>
            </a:r>
            <a:r>
              <a:rPr spc="-15" dirty="0"/>
              <a:t> </a:t>
            </a:r>
            <a:r>
              <a:rPr dirty="0"/>
              <a:t>sensitive</a:t>
            </a:r>
            <a:r>
              <a:rPr spc="-35" dirty="0"/>
              <a:t> </a:t>
            </a:r>
            <a:r>
              <a:rPr dirty="0"/>
              <a:t>to convolution </a:t>
            </a:r>
            <a:r>
              <a:rPr spc="-20" dirty="0"/>
              <a:t>m</a:t>
            </a:r>
            <a:r>
              <a:rPr dirty="0"/>
              <a:t>ethod, intensi</a:t>
            </a:r>
            <a:r>
              <a:rPr spc="-10" dirty="0"/>
              <a:t>t</a:t>
            </a:r>
            <a:r>
              <a:rPr dirty="0"/>
              <a:t>y</a:t>
            </a:r>
            <a:r>
              <a:rPr spc="-40" dirty="0"/>
              <a:t> </a:t>
            </a:r>
            <a:r>
              <a:rPr dirty="0"/>
              <a:t>at peaks</a:t>
            </a:r>
            <a:r>
              <a:rPr spc="-10" dirty="0"/>
              <a:t> </a:t>
            </a:r>
            <a:r>
              <a:rPr spc="-5" dirty="0"/>
              <a:t>o</a:t>
            </a:r>
            <a:r>
              <a:rPr dirty="0"/>
              <a:t>f spectral </a:t>
            </a:r>
            <a:r>
              <a:rPr spc="-10" dirty="0"/>
              <a:t>f</a:t>
            </a:r>
            <a:r>
              <a:rPr dirty="0"/>
              <a:t>eatures,</a:t>
            </a:r>
            <a:r>
              <a:rPr spc="-25" dirty="0"/>
              <a:t> </a:t>
            </a:r>
            <a:r>
              <a:rPr dirty="0"/>
              <a:t>accuracy of </a:t>
            </a:r>
            <a:r>
              <a:rPr spc="-5" dirty="0"/>
              <a:t>w</a:t>
            </a:r>
            <a:r>
              <a:rPr dirty="0"/>
              <a:t>avelength scales.</a:t>
            </a:r>
          </a:p>
          <a:p>
            <a:pPr marL="355600" marR="29845" indent="-342900">
              <a:lnSpc>
                <a:spcPts val="23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S</a:t>
            </a:r>
            <a:r>
              <a:rPr spc="-20" dirty="0"/>
              <a:t>m</a:t>
            </a:r>
            <a:r>
              <a:rPr dirty="0"/>
              <a:t>oothing to</a:t>
            </a:r>
            <a:r>
              <a:rPr spc="-15" dirty="0"/>
              <a:t> </a:t>
            </a:r>
            <a:r>
              <a:rPr dirty="0"/>
              <a:t>lo</a:t>
            </a:r>
            <a:r>
              <a:rPr spc="-5" dirty="0"/>
              <a:t>w</a:t>
            </a:r>
            <a:r>
              <a:rPr dirty="0"/>
              <a:t>er resolution necessary</a:t>
            </a:r>
            <a:r>
              <a:rPr spc="-25" dirty="0"/>
              <a:t> </a:t>
            </a:r>
            <a:r>
              <a:rPr dirty="0"/>
              <a:t>to evaluate radio</a:t>
            </a:r>
            <a:r>
              <a:rPr spc="-20" dirty="0"/>
              <a:t>m</a:t>
            </a:r>
            <a:r>
              <a:rPr dirty="0"/>
              <a:t>etric di</a:t>
            </a:r>
            <a:r>
              <a:rPr spc="-60" dirty="0"/>
              <a:t>f</a:t>
            </a:r>
            <a:r>
              <a:rPr spc="-10" dirty="0"/>
              <a:t>f</a:t>
            </a:r>
            <a:r>
              <a:rPr dirty="0"/>
              <a:t>ere</a:t>
            </a:r>
            <a:r>
              <a:rPr spc="-5" dirty="0"/>
              <a:t>n</a:t>
            </a:r>
            <a:r>
              <a:rPr dirty="0"/>
              <a:t>ces.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44413" y="5758674"/>
            <a:ext cx="77255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Top panel: </a:t>
            </a:r>
            <a:r>
              <a:rPr lang="en-US" sz="1600" dirty="0" err="1" smtClean="0">
                <a:solidFill>
                  <a:schemeClr val="tx1"/>
                </a:solidFill>
              </a:rPr>
              <a:t>Thuillier</a:t>
            </a:r>
            <a:r>
              <a:rPr lang="en-US" sz="1600" dirty="0" smtClean="0">
                <a:solidFill>
                  <a:schemeClr val="tx1"/>
                </a:solidFill>
              </a:rPr>
              <a:t> et al. 2004 and </a:t>
            </a:r>
            <a:r>
              <a:rPr lang="en-US" sz="1600" dirty="0" err="1" smtClean="0">
                <a:solidFill>
                  <a:schemeClr val="tx1"/>
                </a:solidFill>
              </a:rPr>
              <a:t>Kurucz</a:t>
            </a:r>
            <a:r>
              <a:rPr lang="en-US" sz="1600" dirty="0" smtClean="0">
                <a:solidFill>
                  <a:schemeClr val="tx1"/>
                </a:solidFill>
              </a:rPr>
              <a:t> 2010 solar irradiance spectra (1014 photons s1 cm2 nm1 ) at 0.5 nm FWHM triangular band pass. Middle panel: relative differences (</a:t>
            </a:r>
            <a:r>
              <a:rPr lang="en-US" sz="1600" dirty="0" err="1" smtClean="0">
                <a:solidFill>
                  <a:schemeClr val="tx1"/>
                </a:solidFill>
              </a:rPr>
              <a:t>Thuillier–Kurucz</a:t>
            </a:r>
            <a:r>
              <a:rPr lang="en-US" sz="1600" dirty="0" smtClean="0">
                <a:solidFill>
                  <a:schemeClr val="tx1"/>
                </a:solidFill>
              </a:rPr>
              <a:t>)/</a:t>
            </a:r>
            <a:r>
              <a:rPr lang="en-US" sz="1600" dirty="0" err="1" smtClean="0">
                <a:solidFill>
                  <a:schemeClr val="tx1"/>
                </a:solidFill>
              </a:rPr>
              <a:t>Thuillier</a:t>
            </a:r>
            <a:r>
              <a:rPr lang="en-US" sz="1600" dirty="0" smtClean="0">
                <a:solidFill>
                  <a:schemeClr val="tx1"/>
                </a:solidFill>
              </a:rPr>
              <a:t>. Lower panel: differences after 20 nm FWHM triangular band pass.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271365"/>
            <a:ext cx="891540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20"/>
              </a:lnSpc>
            </a:pPr>
            <a:r>
              <a:rPr dirty="0">
                <a:latin typeface="Verdana"/>
                <a:cs typeface="Verdana"/>
              </a:rPr>
              <a:t>Sol</a:t>
            </a:r>
            <a:r>
              <a:rPr spc="-5" dirty="0">
                <a:latin typeface="Verdana"/>
                <a:cs typeface="Verdana"/>
              </a:rPr>
              <a:t>a</a:t>
            </a:r>
            <a:r>
              <a:rPr dirty="0">
                <a:latin typeface="Verdana"/>
                <a:cs typeface="Verdana"/>
              </a:rPr>
              <a:t>r</a:t>
            </a:r>
            <a:r>
              <a:rPr spc="-10" dirty="0">
                <a:latin typeface="Verdana"/>
                <a:cs typeface="Verdana"/>
              </a:rPr>
              <a:t> </a:t>
            </a:r>
            <a:r>
              <a:rPr dirty="0">
                <a:latin typeface="Verdana"/>
                <a:cs typeface="Verdana"/>
              </a:rPr>
              <a:t>A</a:t>
            </a:r>
            <a:r>
              <a:rPr spc="5" dirty="0">
                <a:latin typeface="Verdana"/>
                <a:cs typeface="Verdana"/>
              </a:rPr>
              <a:t>c</a:t>
            </a:r>
            <a:r>
              <a:rPr dirty="0">
                <a:latin typeface="Verdana"/>
                <a:cs typeface="Verdana"/>
              </a:rPr>
              <a:t>tivi</a:t>
            </a:r>
            <a:r>
              <a:rPr spc="-10" dirty="0">
                <a:latin typeface="Verdana"/>
                <a:cs typeface="Verdana"/>
              </a:rPr>
              <a:t>t</a:t>
            </a:r>
            <a:r>
              <a:rPr dirty="0">
                <a:latin typeface="Verdana"/>
                <a:cs typeface="Verdana"/>
              </a:rPr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601" y="961292"/>
            <a:ext cx="8704076" cy="5524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54355" indent="-342900"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olar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irradian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short</a:t>
            </a:r>
            <a:r>
              <a:rPr sz="28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ard</a:t>
            </a:r>
            <a:r>
              <a:rPr sz="2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300 nm varies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on short-term (</a:t>
            </a:r>
            <a:r>
              <a:rPr sz="2800" spc="-5" dirty="0">
                <a:solidFill>
                  <a:schemeClr val="tx1"/>
                </a:solidFill>
                <a:latin typeface="Times New Roman"/>
                <a:cs typeface="Times New Roman"/>
              </a:rPr>
              <a:t>~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27-day)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sz="2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long-term</a:t>
            </a:r>
            <a:r>
              <a:rPr sz="2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sz="2800" spc="-5" dirty="0">
                <a:solidFill>
                  <a:schemeClr val="tx1"/>
                </a:solidFill>
                <a:latin typeface="Times New Roman"/>
                <a:cs typeface="Times New Roman"/>
              </a:rPr>
              <a:t>~</a:t>
            </a:r>
            <a:r>
              <a:rPr sz="2800" spc="-85" dirty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1-year)</a:t>
            </a:r>
            <a:r>
              <a:rPr sz="28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ti</a:t>
            </a:r>
            <a:r>
              <a:rPr sz="28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scales.</a:t>
            </a:r>
          </a:p>
          <a:p>
            <a:pPr marL="355600" marR="291465" indent="-342900"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ong</a:t>
            </a:r>
            <a:r>
              <a:rPr sz="28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ard of 300 n</a:t>
            </a:r>
            <a:r>
              <a:rPr sz="28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sz="28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only</a:t>
            </a:r>
            <a:r>
              <a:rPr sz="2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raunho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er lines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show</a:t>
            </a:r>
            <a:r>
              <a:rPr sz="28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variat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ons exceeding</a:t>
            </a:r>
            <a:r>
              <a:rPr sz="2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Times New Roman"/>
                <a:cs typeface="Times New Roman"/>
              </a:rPr>
              <a:t>~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0.5% </a:t>
            </a:r>
            <a:r>
              <a:rPr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sz="2800" spc="-20" dirty="0" smtClean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agnitude</a:t>
            </a:r>
            <a:r>
              <a:rPr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this</a:t>
            </a:r>
            <a:r>
              <a:rPr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variabil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it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sz="2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is resolution- dependent).</a:t>
            </a:r>
          </a:p>
          <a:p>
            <a:pPr marL="355600" marR="561975" indent="-342900"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8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The s</a:t>
            </a:r>
            <a:r>
              <a:rPr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pectral</a:t>
            </a:r>
            <a:r>
              <a:rPr sz="2800" spc="-3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dependence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f solar</a:t>
            </a:r>
            <a:r>
              <a:rPr sz="28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variat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ns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appears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be very consistent</a:t>
            </a:r>
            <a:r>
              <a:rPr sz="2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or both short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sz="2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long</a:t>
            </a:r>
            <a:r>
              <a:rPr sz="2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ti</a:t>
            </a:r>
            <a:r>
              <a:rPr sz="28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scales.</a:t>
            </a:r>
          </a:p>
          <a:p>
            <a:pPr marL="355600" marR="5080" indent="-342900">
              <a:spcBef>
                <a:spcPts val="58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here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ore,</a:t>
            </a:r>
            <a:r>
              <a:rPr sz="2800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80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can</a:t>
            </a:r>
            <a:r>
              <a:rPr sz="2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use solar</a:t>
            </a:r>
            <a:r>
              <a:rPr sz="28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chemeClr val="tx1"/>
                </a:solidFill>
                <a:latin typeface="Times New Roman"/>
                <a:cs typeface="Times New Roman"/>
              </a:rPr>
              <a:t>U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V</a:t>
            </a:r>
            <a:r>
              <a:rPr sz="2800" spc="-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activi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sz="2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proxy (</a:t>
            </a:r>
            <a:r>
              <a:rPr sz="2800" i="1" dirty="0">
                <a:solidFill>
                  <a:schemeClr val="tx1"/>
                </a:solidFill>
                <a:latin typeface="Times New Roman"/>
                <a:cs typeface="Times New Roman"/>
              </a:rPr>
              <a:t>e.g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sz="2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Mg II index)</a:t>
            </a:r>
            <a:r>
              <a:rPr sz="28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sz="2800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avelength-depend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sz="2800" spc="-4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“scaling</a:t>
            </a:r>
            <a:r>
              <a:rPr sz="2800" spc="-4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actors”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esti</a:t>
            </a:r>
            <a:r>
              <a:rPr sz="28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ate irradian</a:t>
            </a:r>
            <a:r>
              <a:rPr sz="2800" spc="-10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2800" spc="-3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change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sz="2800" spc="-1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over</a:t>
            </a:r>
            <a:r>
              <a:rPr sz="2800" spc="-1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ti</a:t>
            </a:r>
            <a:r>
              <a:rPr sz="2800" spc="-2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sz="3600" dirty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173358</TotalTime>
  <Words>2344</Words>
  <Application>Microsoft Office PowerPoint</Application>
  <PresentationFormat>A4 Paper (210x297 mm)</PresentationFormat>
  <Paragraphs>344</Paragraphs>
  <Slides>36</Slides>
  <Notes>19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4t. Solar Ultraviolet Spectra Project </vt:lpstr>
      <vt:lpstr>Outline</vt:lpstr>
      <vt:lpstr>GSICS UV Solar Spectra Project </vt:lpstr>
      <vt:lpstr>Reference Spectra - Comments</vt:lpstr>
      <vt:lpstr>Four Reference Spectra</vt:lpstr>
      <vt:lpstr>Four Reference Spectra</vt:lpstr>
      <vt:lpstr>Resolution and Sampling</vt:lpstr>
      <vt:lpstr>Absolute Difference</vt:lpstr>
      <vt:lpstr>Solar Activity</vt:lpstr>
      <vt:lpstr>Solar Cycle Variations</vt:lpstr>
      <vt:lpstr>Solar Variations – UV, Visible</vt:lpstr>
      <vt:lpstr>Slide 12</vt:lpstr>
      <vt:lpstr>Solar Variations – Resolution</vt:lpstr>
      <vt:lpstr>Solar UV Activity Proxy</vt:lpstr>
      <vt:lpstr>MG II Index Scaling Factors</vt:lpstr>
      <vt:lpstr>Trending of  OMPS measured solar data </vt:lpstr>
      <vt:lpstr>Slide 17</vt:lpstr>
      <vt:lpstr>OMPS Nadir Profiler Solar Measurements</vt:lpstr>
      <vt:lpstr>OMPS NP Working Solar residuals after fits</vt:lpstr>
      <vt:lpstr>Using Reference Solar to create Proxy Spectra</vt:lpstr>
      <vt:lpstr>OMPS Nadir Mapper predicted Cross-Track (CT) differences from Proxy and Measured spectra</vt:lpstr>
      <vt:lpstr>OMPS Nadir Mapper Double Difference of CT18/CT26, Measured minus Proxy</vt:lpstr>
      <vt:lpstr>Conclusions</vt:lpstr>
      <vt:lpstr>References</vt:lpstr>
      <vt:lpstr>Background slides</vt:lpstr>
      <vt:lpstr>Slide 26</vt:lpstr>
      <vt:lpstr>NM wavelength change vs. thermal loading</vt:lpstr>
      <vt:lpstr>Proxy Results</vt:lpstr>
      <vt:lpstr>Slide 29</vt:lpstr>
      <vt:lpstr>OMI Irradiance Time Series</vt:lpstr>
      <vt:lpstr>Absolute Difference - 2</vt:lpstr>
      <vt:lpstr>Slide 32</vt:lpstr>
      <vt:lpstr>Mg II Index - Resolution</vt:lpstr>
      <vt:lpstr>Introduction</vt:lpstr>
      <vt:lpstr>Project to  Compare Solar Measurements</vt:lpstr>
      <vt:lpstr>Actions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lawrence.e.flynn</cp:lastModifiedBy>
  <cp:revision>3528</cp:revision>
  <cp:lastPrinted>2006-03-06T14:11:17Z</cp:lastPrinted>
  <dcterms:created xsi:type="dcterms:W3CDTF">2010-09-10T00:53:07Z</dcterms:created>
  <dcterms:modified xsi:type="dcterms:W3CDTF">2016-03-03T04:28:22Z</dcterms:modified>
</cp:coreProperties>
</file>