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9"/>
  </p:notesMasterIdLst>
  <p:handoutMasterIdLst>
    <p:handoutMasterId r:id="rId10"/>
  </p:handoutMasterIdLst>
  <p:sldIdLst>
    <p:sldId id="589" r:id="rId2"/>
    <p:sldId id="612" r:id="rId3"/>
    <p:sldId id="615" r:id="rId4"/>
    <p:sldId id="668" r:id="rId5"/>
    <p:sldId id="617" r:id="rId6"/>
    <p:sldId id="667" r:id="rId7"/>
    <p:sldId id="666" r:id="rId8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Hewison" initials="RSP/TJH" lastIdx="4" clrIdx="0"/>
  <p:cmAuthor id="1" name="Sebastien Wagner" initials="RSP/SeW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99FF"/>
    <a:srgbClr val="CB333B"/>
    <a:srgbClr val="FEDB00"/>
    <a:srgbClr val="80EB67"/>
    <a:srgbClr val="00B5E2"/>
    <a:srgbClr val="00205B"/>
    <a:srgbClr val="FE5000"/>
    <a:srgbClr val="C5B9AC"/>
    <a:srgbClr val="968C83"/>
    <a:srgbClr val="99C2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5716" autoAdjust="0"/>
  </p:normalViewPr>
  <p:slideViewPr>
    <p:cSldViewPr snapToGrid="0">
      <p:cViewPr>
        <p:scale>
          <a:sx n="80" d="100"/>
          <a:sy n="80" d="100"/>
        </p:scale>
        <p:origin x="-2562" y="-1116"/>
      </p:cViewPr>
      <p:guideLst>
        <p:guide orient="horz" pos="626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4169"/>
        <p:guide pos="4214"/>
        <p:guide pos="196"/>
        <p:guide pos="1552"/>
        <p:guide pos="4879"/>
        <p:guide pos="6113"/>
        <p:guide pos="2799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44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7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8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p:oleObj spid="_x0000_s365570" name="Clip" r:id="rId5" imgW="3809524" imgH="2619048" progId="">
                <p:embed/>
              </p:oleObj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p:oleObj spid="_x0000_s365571" name="Clip" r:id="rId6" imgW="2835360" imgH="1920600" progId="">
                <p:embed/>
              </p:oleObj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245" descr="30years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30493" y="108058"/>
            <a:ext cx="1045419" cy="138758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3" descr="30yea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59808" y="0"/>
            <a:ext cx="646192" cy="8576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4652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24039" y="6652878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8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2" y="6652878"/>
            <a:ext cx="39658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800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GSICS Research and Data Working Groups Annual Meeting – Tsukuba, March 2016 </a:t>
            </a:r>
          </a:p>
          <a:p>
            <a:pPr eaLnBrk="0" hangingPunct="0">
              <a:defRPr/>
            </a:pP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3801611" y="2745171"/>
            <a:ext cx="5984561" cy="1521776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en-GB" altLang="en-US" sz="2000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S. Wagner</a:t>
            </a:r>
            <a:r>
              <a:rPr lang="en-US" sz="2000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000" kern="0" dirty="0" smtClean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3872862" y="1546415"/>
            <a:ext cx="5940759" cy="14493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0" dirty="0" smtClean="0"/>
              <a:t>Technical aspects of the GIRO work: inputs from GRWG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81" y="1105721"/>
            <a:ext cx="4837670" cy="4801314"/>
          </a:xfrm>
        </p:spPr>
        <p:txBody>
          <a:bodyPr>
            <a:spAutoFit/>
          </a:bodyPr>
          <a:lstStyle/>
          <a:p>
            <a:pPr marL="82550" indent="0">
              <a:spcBef>
                <a:spcPct val="0"/>
              </a:spcBef>
              <a:buNone/>
            </a:pPr>
            <a:r>
              <a:rPr lang="en-US" sz="1800" b="1" kern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GSICS Implementation of the ROLO model = agreed international reference for lunar calibration</a:t>
            </a:r>
          </a:p>
          <a:p>
            <a:pPr marL="277813" indent="-174625">
              <a:spcBef>
                <a:spcPct val="0"/>
              </a:spcBef>
              <a:buNone/>
            </a:pPr>
            <a:endParaRPr lang="en-US" sz="1800" b="1" kern="12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77813" indent="-174625">
              <a:spcBef>
                <a:spcPct val="0"/>
              </a:spcBef>
              <a:buNone/>
            </a:pPr>
            <a:r>
              <a:rPr lang="en-US" sz="18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Since the First Lunar Calibration Workshop in December 2014:</a:t>
            </a:r>
            <a:br>
              <a:rPr lang="en-US" sz="18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</a:br>
            <a:endParaRPr lang="en-GB" sz="1800" b="1" kern="12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77813" indent="-174625">
              <a:spcBef>
                <a:spcPct val="0"/>
              </a:spcBef>
              <a:buFont typeface="Arial" charset="0"/>
              <a:buChar char="•"/>
            </a:pPr>
            <a:r>
              <a:rPr lang="en-GB" sz="18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GIRO Version 1.0.0 released (executable)</a:t>
            </a:r>
            <a:br>
              <a:rPr lang="en-GB" sz="18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</a:br>
            <a:endParaRPr lang="en-GB" sz="1800" b="1" kern="12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77813" indent="-174625">
              <a:spcBef>
                <a:spcPct val="0"/>
              </a:spcBef>
              <a:buFont typeface="Arial" charset="0"/>
              <a:buChar char="•"/>
            </a:pPr>
            <a:r>
              <a:rPr lang="en-US" sz="18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GIRO usage and GSICS Lunar Observation Dataset policy terms agreed within Lunar Calibration Community and presented at the GSICS Executive Panel</a:t>
            </a:r>
          </a:p>
          <a:p>
            <a:pPr marL="277813" indent="-174625">
              <a:spcBef>
                <a:spcPct val="0"/>
              </a:spcBef>
              <a:buFont typeface="Arial" charset="0"/>
              <a:buChar char="•"/>
            </a:pPr>
            <a:endParaRPr lang="en-US" sz="1800" b="1" kern="1200" dirty="0" smtClean="0">
              <a:solidFill>
                <a:srgbClr val="002C83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277813" indent="-174625">
              <a:spcBef>
                <a:spcPct val="0"/>
              </a:spcBef>
              <a:buFont typeface="Arial" charset="0"/>
              <a:buChar char="•"/>
            </a:pPr>
            <a:r>
              <a:rPr lang="en-US" sz="1800" b="1" kern="1200" dirty="0" smtClean="0">
                <a:solidFill>
                  <a:srgbClr val="002C83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Tighten links and interactions with CEOS WGCV IVOS, who support GSICS initiative on lunar calibration</a:t>
            </a: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7007" y="1193678"/>
            <a:ext cx="4806614" cy="46805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3001" y="5937336"/>
            <a:ext cx="4807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Examples of Moon observations from instruments represented in Lunar Calibration Workshop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US" dirty="0" smtClean="0"/>
              <a:t>Lunar calibration from the research side…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2388" y="6101665"/>
            <a:ext cx="286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ct val="20000"/>
              </a:spcBef>
            </a:pPr>
            <a:r>
              <a:rPr lang="en-US" sz="18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See presentation 4f</a:t>
            </a:r>
            <a:endParaRPr lang="en-GB" sz="1800" dirty="0" smtClean="0">
              <a:solidFill>
                <a:schemeClr val="accent4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93675"/>
            <a:ext cx="8763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Lunar Calibration: Definition of a collaborative framework</a:t>
            </a:r>
            <a:endParaRPr lang="en-GB" sz="2400" kern="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373" y="1120277"/>
            <a:ext cx="9742659" cy="5328940"/>
            <a:chOff x="65373" y="882152"/>
            <a:chExt cx="9742659" cy="5328940"/>
          </a:xfrm>
        </p:grpSpPr>
        <p:sp>
          <p:nvSpPr>
            <p:cNvPr id="7" name="TextBox 6"/>
            <p:cNvSpPr txBox="1"/>
            <p:nvPr/>
          </p:nvSpPr>
          <p:spPr>
            <a:xfrm>
              <a:off x="65373" y="2800321"/>
              <a:ext cx="1649129" cy="120032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US Geological Survey</a:t>
              </a:r>
            </a:p>
            <a:p>
              <a:pPr algn="ctr"/>
              <a:endParaRPr lang="en-GB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ROLO lunar irradiance reference model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1755394" y="3233030"/>
              <a:ext cx="473472" cy="326572"/>
            </a:xfrm>
            <a:prstGeom prst="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20255" y="2797607"/>
              <a:ext cx="2296992" cy="1200329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EUMETSAT</a:t>
              </a:r>
            </a:p>
            <a:p>
              <a:pPr algn="ctr"/>
              <a:endParaRPr lang="en-GB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GIRO lunar irradiance reference model (GSICS Implementation of the ROLO model)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58859" y="3075184"/>
              <a:ext cx="2125379" cy="646331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Publication of the enhancements to the ROLO = public domain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4422301" y="3230309"/>
              <a:ext cx="473472" cy="326572"/>
            </a:xfrm>
            <a:prstGeom prst="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Right Arrow 11"/>
            <p:cNvSpPr/>
            <p:nvPr/>
          </p:nvSpPr>
          <p:spPr bwMode="auto">
            <a:xfrm rot="16200000">
              <a:off x="5823835" y="2370337"/>
              <a:ext cx="473472" cy="326572"/>
            </a:xfrm>
            <a:prstGeom prst="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09370" y="1611063"/>
              <a:ext cx="2296992" cy="646331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EUMETSAT</a:t>
              </a:r>
            </a:p>
            <a:p>
              <a:pPr algn="ctr"/>
              <a:endParaRPr lang="en-GB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Instrument Monitoring</a:t>
              </a:r>
            </a:p>
          </p:txBody>
        </p:sp>
        <p:sp>
          <p:nvSpPr>
            <p:cNvPr id="14" name="Right Arrow 13"/>
            <p:cNvSpPr/>
            <p:nvPr/>
          </p:nvSpPr>
          <p:spPr bwMode="auto">
            <a:xfrm rot="5400000">
              <a:off x="5821119" y="4114717"/>
              <a:ext cx="473472" cy="326572"/>
            </a:xfrm>
            <a:prstGeom prst="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06654" y="4563715"/>
              <a:ext cx="2296992" cy="646331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GSICS</a:t>
              </a:r>
            </a:p>
            <a:p>
              <a:pPr algn="ctr"/>
              <a:endParaRPr lang="en-GB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Inter-calibration products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18613" y="4487605"/>
              <a:ext cx="2446565" cy="83099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NASA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MODIS Aqua 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= Current GSICS reference for VNIR channels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 bwMode="auto">
            <a:xfrm>
              <a:off x="4419580" y="4746145"/>
              <a:ext cx="473472" cy="326572"/>
            </a:xfrm>
            <a:prstGeom prst="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ight Arrow 17"/>
            <p:cNvSpPr/>
            <p:nvPr/>
          </p:nvSpPr>
          <p:spPr bwMode="auto">
            <a:xfrm rot="16200000">
              <a:off x="5804785" y="5314820"/>
              <a:ext cx="473472" cy="326572"/>
            </a:xfrm>
            <a:prstGeom prst="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22381" y="5749427"/>
              <a:ext cx="2446565" cy="46166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Monitored instruments from GSICS partners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 bwMode="auto">
            <a:xfrm>
              <a:off x="7252493" y="3243921"/>
              <a:ext cx="473472" cy="326572"/>
            </a:xfrm>
            <a:prstGeom prst="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61433" y="3066929"/>
              <a:ext cx="1888757" cy="646331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GSICS / CEOS-IVOS</a:t>
              </a:r>
            </a:p>
            <a:p>
              <a:pPr algn="ctr"/>
              <a:endParaRPr lang="en-GB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Cross-comparisons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87346" y="4260805"/>
              <a:ext cx="2220686" cy="646331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Instruments from other space and meteorological agencies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 bwMode="auto">
            <a:xfrm rot="16200000">
              <a:off x="8463621" y="3809871"/>
              <a:ext cx="473472" cy="326572"/>
            </a:xfrm>
            <a:prstGeom prst="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 bwMode="auto">
            <a:xfrm rot="5400000">
              <a:off x="658569" y="2381167"/>
              <a:ext cx="473472" cy="326572"/>
            </a:xfrm>
            <a:prstGeom prst="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407" y="882152"/>
              <a:ext cx="1645094" cy="138499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External datasets to improve the irradiance reference model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(e.g. CNES with Pleiades)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1857375"/>
            <a:ext cx="6972300" cy="3419475"/>
            <a:chOff x="0" y="1857375"/>
            <a:chExt cx="6972300" cy="3419475"/>
          </a:xfrm>
        </p:grpSpPr>
        <p:sp>
          <p:nvSpPr>
            <p:cNvPr id="27" name="Oval 26"/>
            <p:cNvSpPr/>
            <p:nvPr/>
          </p:nvSpPr>
          <p:spPr bwMode="auto">
            <a:xfrm>
              <a:off x="0" y="1857375"/>
              <a:ext cx="1857375" cy="790575"/>
            </a:xfrm>
            <a:prstGeom prst="ellipse">
              <a:avLst/>
            </a:prstGeom>
            <a:solidFill>
              <a:srgbClr val="E20000">
                <a:alpha val="19000"/>
              </a:srgbClr>
            </a:solidFill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0" y="2857500"/>
              <a:ext cx="1857375" cy="790575"/>
            </a:xfrm>
            <a:prstGeom prst="ellipse">
              <a:avLst/>
            </a:prstGeom>
            <a:solidFill>
              <a:srgbClr val="E20000">
                <a:alpha val="19000"/>
              </a:srgbClr>
            </a:solidFill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114925" y="2781300"/>
              <a:ext cx="1857375" cy="790575"/>
            </a:xfrm>
            <a:prstGeom prst="ellipse">
              <a:avLst/>
            </a:prstGeom>
            <a:solidFill>
              <a:srgbClr val="E20000">
                <a:alpha val="19000"/>
              </a:srgbClr>
            </a:solidFill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171700" y="4486275"/>
              <a:ext cx="1857375" cy="790575"/>
            </a:xfrm>
            <a:prstGeom prst="ellipse">
              <a:avLst/>
            </a:prstGeom>
            <a:solidFill>
              <a:srgbClr val="E20000">
                <a:alpha val="19000"/>
              </a:srgbClr>
            </a:solidFill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dirty="0" smtClean="0"/>
              <a:t>GIRO and GLOD: decisions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8854" y="847688"/>
            <a:ext cx="9704173" cy="5766865"/>
          </a:xfrm>
        </p:spPr>
        <p:txBody>
          <a:bodyPr>
            <a:noAutofit/>
          </a:bodyPr>
          <a:lstStyle/>
          <a:p>
            <a:pPr marL="528638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2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28638" lvl="0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2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GIRO source code available to Lunar Calibration Community upon formal agreement with the GIRO policy</a:t>
            </a:r>
          </a:p>
          <a:p>
            <a:pPr marL="528638" lvl="0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2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Access to GLOD upon formal agreement with the GLOD policy</a:t>
            </a:r>
          </a:p>
          <a:p>
            <a:pPr marL="528638" lvl="0" indent="-174625">
              <a:lnSpc>
                <a:spcPct val="150000"/>
              </a:lnSpc>
              <a:spcBef>
                <a:spcPct val="0"/>
              </a:spcBef>
              <a:buFont typeface="Wingdings"/>
              <a:buChar char="è"/>
            </a:pPr>
            <a:r>
              <a:rPr lang="en-US" sz="2200" kern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Restricted access to GIRO + GLOD</a:t>
            </a:r>
            <a:endParaRPr lang="en-US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28638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2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28638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2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EUMETSAT remains the implementing agency for the time being</a:t>
            </a:r>
          </a:p>
          <a:p>
            <a:pPr marL="528638" lvl="0" indent="-174625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200" kern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 EUMETSAT to set-up the service to provide GIRO + GLOD</a:t>
            </a:r>
            <a:endParaRPr lang="en-US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28638" lvl="0" indent="-174625">
              <a:lnSpc>
                <a:spcPct val="150000"/>
              </a:lnSpc>
              <a:spcBef>
                <a:spcPct val="0"/>
              </a:spcBef>
              <a:buNone/>
            </a:pPr>
            <a:endParaRPr lang="en-GB" sz="2200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54" y="847688"/>
            <a:ext cx="9704173" cy="5766865"/>
          </a:xfrm>
        </p:spPr>
        <p:txBody>
          <a:bodyPr>
            <a:noAutofit/>
          </a:bodyPr>
          <a:lstStyle/>
          <a:p>
            <a:pPr marL="528638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2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528638" lvl="0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200" kern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GIRO under Configuration Management system at EUMETSAT:</a:t>
            </a:r>
          </a:p>
          <a:p>
            <a:pPr marL="1019588" lvl="1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SVN repository (only internally accessible)</a:t>
            </a:r>
          </a:p>
          <a:p>
            <a:pPr marL="1019588" lvl="1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Tags for releases </a:t>
            </a: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consistent with GIRO release version to external partners</a:t>
            </a:r>
            <a:endParaRPr lang="en-US" sz="20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1019588" lvl="1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Internal documentation to support operational use </a:t>
            </a:r>
            <a:r>
              <a:rPr lang="en-US" sz="20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directly usable by GSICS</a:t>
            </a:r>
          </a:p>
          <a:p>
            <a:pPr marL="1019588" lvl="1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en-US" sz="20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28638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2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Licensing arrangement to release software</a:t>
            </a:r>
          </a:p>
          <a:p>
            <a:pPr marL="528638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2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Set-up of the infrastructure to distribute GIRO (sources) + GLOD</a:t>
            </a:r>
          </a:p>
          <a:p>
            <a:pPr marL="528638" lvl="0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GB" sz="2200" kern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Developing inter-calibration using the Moon as a transfer target (part of EUMETSAT’s organisational objectives for 2016) and add the method to the GSICS blend (no impact on the GSICS servers as data flow remains as for DCCs)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dirty="0" smtClean="0"/>
              <a:t>GIRO and GLOD: current situation and plans for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7532" y="6441168"/>
            <a:ext cx="242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ct val="20000"/>
              </a:spcBef>
            </a:pPr>
            <a:r>
              <a:rPr lang="en-US" sz="18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See presentation 4f</a:t>
            </a:r>
            <a:endParaRPr lang="en-GB" sz="1800" dirty="0" smtClean="0">
              <a:solidFill>
                <a:schemeClr val="accent4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90012" y="2743203"/>
            <a:ext cx="4975761" cy="3859478"/>
          </a:xfrm>
          <a:prstGeom prst="rect">
            <a:avLst/>
          </a:prstGeom>
          <a:solidFill>
            <a:srgbClr val="80EB67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17" y="4061386"/>
            <a:ext cx="4667002" cy="24622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1. Documentation</a:t>
            </a:r>
            <a:r>
              <a:rPr lang="en-US" sz="1400" b="0" dirty="0" smtClean="0">
                <a:solidFill>
                  <a:schemeClr val="tx1"/>
                </a:solidFill>
              </a:rPr>
              <a:t>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ATBD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User manual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Input/</a:t>
            </a:r>
            <a:r>
              <a:rPr lang="en-US" sz="1400" b="0" dirty="0" err="1" smtClean="0">
                <a:solidFill>
                  <a:schemeClr val="tx1"/>
                </a:solidFill>
              </a:rPr>
              <a:t>Ouput</a:t>
            </a:r>
            <a:r>
              <a:rPr lang="en-US" sz="1400" b="0" dirty="0" smtClean="0">
                <a:solidFill>
                  <a:schemeClr val="tx1"/>
                </a:solidFill>
              </a:rPr>
              <a:t> format description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Link toward the GSICS dedicated meeting (GSICS wiki)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Results of the GIRO validation + traceability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EUMETSAT Reports + </a:t>
            </a:r>
            <a:r>
              <a:rPr lang="en-US" sz="1400" b="0" dirty="0" smtClean="0">
                <a:solidFill>
                  <a:schemeClr val="tx1"/>
                </a:solidFill>
              </a:rPr>
              <a:t>scientific papers (references</a:t>
            </a:r>
            <a:r>
              <a:rPr lang="en-US" sz="1400" b="0" dirty="0" smtClean="0">
                <a:solidFill>
                  <a:schemeClr val="tx1"/>
                </a:solidFill>
              </a:rPr>
              <a:t>)</a:t>
            </a:r>
          </a:p>
          <a:p>
            <a:pPr marL="355600" indent="-177800">
              <a:buFont typeface="Wingdings"/>
              <a:buChar char="è"/>
            </a:pPr>
            <a:r>
              <a:rPr lang="en-US" sz="1400" b="0" dirty="0" smtClean="0">
                <a:solidFill>
                  <a:schemeClr val="tx1"/>
                </a:solidFill>
                <a:sym typeface="Wingdings" pitchFamily="2" charset="2"/>
              </a:rPr>
              <a:t> Others docs produced by partner on the GSICS wiki</a:t>
            </a:r>
          </a:p>
          <a:p>
            <a:pPr marL="177800" indent="-177800"/>
            <a:endParaRPr lang="en-US" sz="1400" b="0" dirty="0" smtClean="0">
              <a:solidFill>
                <a:schemeClr val="tx1"/>
              </a:solidFill>
            </a:endParaRPr>
          </a:p>
          <a:p>
            <a:pPr marL="177800" indent="-177800"/>
            <a:r>
              <a:rPr lang="en-US" sz="1400" b="0" dirty="0" smtClean="0">
                <a:solidFill>
                  <a:schemeClr val="tx1"/>
                </a:solidFill>
              </a:rPr>
              <a:t>2. Tools (or on the GSICS wiki)</a:t>
            </a:r>
            <a:endParaRPr lang="en-GB" sz="1400" b="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515" y="3655643"/>
            <a:ext cx="2885703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GIRO + GLOD policy</a:t>
            </a:r>
            <a:endParaRPr lang="en-GB" sz="1400" b="0" dirty="0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r>
              <a:rPr lang="en-GB" dirty="0" smtClean="0"/>
              <a:t>Concept for a dedicated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516" y="2832305"/>
            <a:ext cx="4667002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Front end : web page on GPRC web page for the implementing agency + external requests through Helpdesk</a:t>
            </a:r>
            <a:endParaRPr lang="en-GB" sz="1400" b="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47652" y="2895610"/>
            <a:ext cx="4037610" cy="3006426"/>
          </a:xfrm>
          <a:prstGeom prst="rect">
            <a:avLst/>
          </a:prstGeom>
          <a:solidFill>
            <a:srgbClr val="FEDB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6820" y="3523029"/>
            <a:ext cx="3887190" cy="30777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GIRO source code </a:t>
            </a:r>
            <a:r>
              <a:rPr lang="en-US" sz="1400" b="0" dirty="0" smtClean="0">
                <a:solidFill>
                  <a:schemeClr val="tx1"/>
                </a:solidFill>
                <a:sym typeface="Wingdings" pitchFamily="2" charset="2"/>
              </a:rPr>
              <a:t> last version only</a:t>
            </a:r>
            <a:endParaRPr lang="en-GB" sz="1400" b="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4844" y="3942620"/>
            <a:ext cx="3889166" cy="181588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1. GLOD</a:t>
            </a:r>
            <a:r>
              <a:rPr lang="en-US" sz="1400" b="0" dirty="0" smtClean="0">
                <a:solidFill>
                  <a:schemeClr val="tx1"/>
                </a:solidFill>
              </a:rPr>
              <a:t>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1 dataset / instrument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More instruments / agency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Last valid version visible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Older versions “archived</a:t>
            </a:r>
            <a:r>
              <a:rPr lang="en-US" sz="1400" b="0" dirty="0" smtClean="0">
                <a:solidFill>
                  <a:schemeClr val="tx1"/>
                </a:solidFill>
              </a:rPr>
              <a:t>”</a:t>
            </a:r>
          </a:p>
          <a:p>
            <a:pPr marL="177800" indent="-177800">
              <a:buFont typeface="Arial" pitchFamily="34" charset="0"/>
              <a:buChar char="•"/>
            </a:pPr>
            <a:endParaRPr lang="en-US" sz="1400" b="0" dirty="0" smtClean="0">
              <a:solidFill>
                <a:schemeClr val="tx1"/>
              </a:solidFill>
            </a:endParaRPr>
          </a:p>
          <a:p>
            <a:pPr marL="177800" indent="-177800"/>
            <a:r>
              <a:rPr lang="en-US" sz="1400" b="0" dirty="0" smtClean="0">
                <a:solidFill>
                  <a:schemeClr val="tx1"/>
                </a:solidFill>
              </a:rPr>
              <a:t>2. Benchmark </a:t>
            </a:r>
            <a:r>
              <a:rPr lang="en-US" sz="1400" b="0" dirty="0" smtClean="0">
                <a:solidFill>
                  <a:schemeClr val="tx1"/>
                </a:solidFill>
              </a:rPr>
              <a:t>for the validation of GIRO updates + traceability to </a:t>
            </a:r>
            <a:r>
              <a:rPr lang="en-US" sz="1400" b="0" dirty="0" smtClean="0">
                <a:solidFill>
                  <a:schemeClr val="tx1"/>
                </a:solidFill>
              </a:rPr>
              <a:t>ROLO</a:t>
            </a:r>
            <a:endParaRPr lang="en-US" sz="1400" b="0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0780" y="2984678"/>
            <a:ext cx="3883229" cy="30777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Restricted access (password? login?)</a:t>
            </a:r>
            <a:endParaRPr lang="en-GB" sz="1400" b="0" dirty="0" smtClean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26264" y="916386"/>
            <a:ext cx="7707085" cy="1171526"/>
            <a:chOff x="676894" y="975759"/>
            <a:chExt cx="7707085" cy="1171526"/>
          </a:xfrm>
        </p:grpSpPr>
        <p:sp>
          <p:nvSpPr>
            <p:cNvPr id="13" name="TextBox 12"/>
            <p:cNvSpPr txBox="1"/>
            <p:nvPr/>
          </p:nvSpPr>
          <p:spPr>
            <a:xfrm>
              <a:off x="676894" y="977734"/>
              <a:ext cx="4358243" cy="11695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>
                  <a:solidFill>
                    <a:schemeClr val="tx1"/>
                  </a:solidFill>
                </a:rPr>
                <a:t>Link to GIRO + GLOD webpage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:</a:t>
              </a:r>
              <a:endParaRPr lang="en-US" sz="1400" b="0" dirty="0" smtClean="0">
                <a:solidFill>
                  <a:schemeClr val="tx1"/>
                </a:solidFill>
              </a:endParaRPr>
            </a:p>
            <a:p>
              <a:pPr marL="355600" indent="-177800">
                <a:buFont typeface="Arial" pitchFamily="34" charset="0"/>
                <a:buChar char="•"/>
              </a:pPr>
              <a:r>
                <a:rPr lang="en-US" sz="1400" b="0" dirty="0" smtClean="0">
                  <a:solidFill>
                    <a:schemeClr val="tx1"/>
                  </a:solidFill>
                </a:rPr>
                <a:t>WMO GSICS portal</a:t>
              </a:r>
            </a:p>
            <a:p>
              <a:pPr marL="355600" indent="-177800">
                <a:buFont typeface="Arial" pitchFamily="34" charset="0"/>
                <a:buChar char="•"/>
              </a:pPr>
              <a:r>
                <a:rPr lang="en-US" sz="1400" b="0" dirty="0" smtClean="0">
                  <a:solidFill>
                    <a:schemeClr val="tx1"/>
                  </a:solidFill>
                </a:rPr>
                <a:t>GSICS </a:t>
              </a:r>
              <a:r>
                <a:rPr lang="en-US" sz="1400" b="0" dirty="0" smtClean="0">
                  <a:solidFill>
                    <a:schemeClr val="tx1"/>
                  </a:solidFill>
                </a:rPr>
                <a:t>wiki (in the dedicated Lunar Cal page)</a:t>
              </a:r>
            </a:p>
            <a:p>
              <a:pPr marL="355600" indent="-177800">
                <a:buFont typeface="Arial" pitchFamily="34" charset="0"/>
                <a:buChar char="•"/>
              </a:pPr>
              <a:r>
                <a:rPr lang="en-US" sz="1400" b="0" dirty="0" smtClean="0">
                  <a:solidFill>
                    <a:schemeClr val="tx1"/>
                  </a:solidFill>
                </a:rPr>
                <a:t>GCC web page</a:t>
              </a:r>
            </a:p>
            <a:p>
              <a:pPr marL="355600" indent="-177800">
                <a:buFont typeface="Arial" pitchFamily="34" charset="0"/>
                <a:buChar char="•"/>
              </a:pPr>
              <a:r>
                <a:rPr lang="en-US" sz="1400" b="0" dirty="0" smtClean="0">
                  <a:solidFill>
                    <a:schemeClr val="tx1"/>
                  </a:solidFill>
                </a:rPr>
                <a:t>IVOS Cal/Val portal</a:t>
              </a:r>
              <a:endParaRPr lang="en-GB" sz="1400" b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43563" y="975759"/>
              <a:ext cx="2640416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>
                  <a:solidFill>
                    <a:schemeClr val="tx1"/>
                  </a:solidFill>
                </a:rPr>
                <a:t>Visibility on the web?</a:t>
              </a:r>
            </a:p>
            <a:p>
              <a:r>
                <a:rPr lang="en-US" sz="1400" b="0" dirty="0" smtClean="0">
                  <a:solidFill>
                    <a:schemeClr val="tx1"/>
                  </a:solidFill>
                  <a:sym typeface="Wingdings" pitchFamily="2" charset="2"/>
                </a:rPr>
                <a:t> Keywords for search tools</a:t>
              </a:r>
              <a:endParaRPr lang="en-GB" sz="1400" b="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1" name="Down Arrow 20"/>
          <p:cNvSpPr/>
          <p:nvPr/>
        </p:nvSpPr>
        <p:spPr bwMode="auto">
          <a:xfrm>
            <a:off x="3693226" y="2137557"/>
            <a:ext cx="356260" cy="570017"/>
          </a:xfrm>
          <a:prstGeom prst="down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 rot="16200000">
            <a:off x="5286501" y="4043547"/>
            <a:ext cx="356260" cy="447303"/>
          </a:xfrm>
          <a:prstGeom prst="down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415149" y="2470062"/>
            <a:ext cx="23751" cy="4120738"/>
          </a:xfrm>
          <a:prstGeom prst="line">
            <a:avLst/>
          </a:prstGeom>
          <a:solidFill>
            <a:schemeClr val="bg2"/>
          </a:solidFill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61257" y="2303812"/>
            <a:ext cx="339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(Implementing agency) GPRC web site</a:t>
            </a:r>
            <a:endParaRPr lang="en-GB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70172" y="2420586"/>
            <a:ext cx="2921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GSICS data </a:t>
            </a:r>
            <a:r>
              <a:rPr lang="en-US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server (any server?)</a:t>
            </a:r>
            <a:endParaRPr lang="en-GB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eft-Right Arrow 30"/>
          <p:cNvSpPr/>
          <p:nvPr/>
        </p:nvSpPr>
        <p:spPr bwMode="auto">
          <a:xfrm>
            <a:off x="5391397" y="1045029"/>
            <a:ext cx="498764" cy="273132"/>
          </a:xfrm>
          <a:prstGeom prst="left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200" y="1324688"/>
            <a:ext cx="9447213" cy="4684218"/>
          </a:xfrm>
        </p:spPr>
        <p:txBody>
          <a:bodyPr>
            <a:normAutofit/>
          </a:bodyPr>
          <a:lstStyle/>
          <a:p>
            <a:pPr marL="528638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sym typeface="Symbol" pitchFamily="18" charset="2"/>
              </a:rPr>
              <a:t>EUMETSAT to address licensing </a:t>
            </a:r>
            <a:r>
              <a:rPr lang="en-US" sz="2400" kern="1200" dirty="0" smtClean="0">
                <a:solidFill>
                  <a:schemeClr val="tx1"/>
                </a:solidFill>
                <a:sym typeface="Wingdings" pitchFamily="2" charset="2"/>
              </a:rPr>
              <a:t> blocking point</a:t>
            </a:r>
          </a:p>
          <a:p>
            <a:pPr marL="528638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sym typeface="Symbol" pitchFamily="18" charset="2"/>
              </a:rPr>
              <a:t>Support from GDWG for setting up:</a:t>
            </a:r>
          </a:p>
          <a:p>
            <a:pPr marL="1019588" lvl="1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sym typeface="Symbol" pitchFamily="18" charset="2"/>
              </a:rPr>
              <a:t>Web front-end</a:t>
            </a:r>
          </a:p>
          <a:p>
            <a:pPr marL="1019588" lvl="1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sym typeface="Symbol" pitchFamily="18" charset="2"/>
              </a:rPr>
              <a:t>Set-up of the GSICS data server repositories</a:t>
            </a:r>
          </a:p>
          <a:p>
            <a:pPr marL="1019588" lvl="1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sym typeface="Symbol" pitchFamily="18" charset="2"/>
              </a:rPr>
              <a:t>Securing the access to the GIRO + GLOD</a:t>
            </a:r>
          </a:p>
          <a:p>
            <a:pPr marL="1019588" lvl="1" indent="-174625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400" kern="1200" dirty="0" smtClean="0">
                <a:solidFill>
                  <a:schemeClr val="tx1"/>
                </a:solidFill>
                <a:sym typeface="Symbol" pitchFamily="18" charset="2"/>
              </a:rPr>
              <a:t>Liaising with WMO GSICS, GCC and IVOS Cal/Val to create link on their website to the </a:t>
            </a:r>
            <a:r>
              <a:rPr lang="en-US" sz="2400" kern="1200" dirty="0" smtClean="0">
                <a:solidFill>
                  <a:schemeClr val="tx1"/>
                </a:solidFill>
                <a:sym typeface="Symbol" pitchFamily="18" charset="2"/>
              </a:rPr>
              <a:t>front-end</a:t>
            </a:r>
            <a:endParaRPr lang="en-US" sz="2400" kern="1200" dirty="0" smtClean="0">
              <a:solidFill>
                <a:schemeClr val="tx1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</Template>
  <TotalTime>3239</TotalTime>
  <Words>543</Words>
  <Application>Microsoft Office PowerPoint</Application>
  <PresentationFormat>A4 Paper (210x297 mm)</PresentationFormat>
  <Paragraphs>96</Paragraphs>
  <Slides>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Viewgraph Landscape Template</vt:lpstr>
      <vt:lpstr>Clip</vt:lpstr>
      <vt:lpstr>Slide 1</vt:lpstr>
      <vt:lpstr>Lunar calibration from the research side…</vt:lpstr>
      <vt:lpstr>Slide 3</vt:lpstr>
      <vt:lpstr>GIRO and GLOD: decisions</vt:lpstr>
      <vt:lpstr>GIRO and GLOD: current situation and plans for 2016</vt:lpstr>
      <vt:lpstr>Concept for a dedicated service</vt:lpstr>
      <vt:lpstr>Actions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Sebastien Wagner</cp:lastModifiedBy>
  <cp:revision>305</cp:revision>
  <cp:lastPrinted>2006-03-06T14:11:17Z</cp:lastPrinted>
  <dcterms:created xsi:type="dcterms:W3CDTF">2016-01-26T14:19:25Z</dcterms:created>
  <dcterms:modified xsi:type="dcterms:W3CDTF">2016-02-23T13:42:43Z</dcterms:modified>
</cp:coreProperties>
</file>