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408" r:id="rId2"/>
    <p:sldId id="509" r:id="rId3"/>
    <p:sldId id="484" r:id="rId4"/>
    <p:sldId id="410" r:id="rId5"/>
    <p:sldId id="482" r:id="rId6"/>
    <p:sldId id="483" r:id="rId7"/>
    <p:sldId id="517" r:id="rId8"/>
    <p:sldId id="518" r:id="rId9"/>
    <p:sldId id="519" r:id="rId10"/>
    <p:sldId id="520" r:id="rId11"/>
    <p:sldId id="521" r:id="rId12"/>
    <p:sldId id="506" r:id="rId13"/>
    <p:sldId id="488" r:id="rId14"/>
    <p:sldId id="489" r:id="rId15"/>
    <p:sldId id="490" r:id="rId16"/>
    <p:sldId id="491" r:id="rId17"/>
    <p:sldId id="508" r:id="rId18"/>
    <p:sldId id="498" r:id="rId19"/>
    <p:sldId id="500" r:id="rId20"/>
    <p:sldId id="501" r:id="rId21"/>
    <p:sldId id="516" r:id="rId22"/>
    <p:sldId id="510" r:id="rId23"/>
    <p:sldId id="511" r:id="rId24"/>
    <p:sldId id="512" r:id="rId25"/>
    <p:sldId id="513" r:id="rId26"/>
    <p:sldId id="504" r:id="rId27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米山" initials="米山" lastIdx="1" clrIdx="0"/>
  <p:cmAuthor id="1" name="MF" initials="MF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0" autoAdjust="0"/>
    <p:restoredTop sz="85323" autoAdjust="0"/>
  </p:normalViewPr>
  <p:slideViewPr>
    <p:cSldViewPr>
      <p:cViewPr>
        <p:scale>
          <a:sx n="97" d="100"/>
          <a:sy n="97" d="100"/>
        </p:scale>
        <p:origin x="-822" y="22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89C1C-DD06-40AA-B1D7-1935AE379A63}" type="doc">
      <dgm:prSet loTypeId="urn:microsoft.com/office/officeart/2005/8/layout/process1" loCatId="process" qsTypeId="urn:microsoft.com/office/officeart/2005/8/quickstyle/simple1" qsCatId="simple" csTypeId="urn:microsoft.com/office/officeart/2005/8/colors/accent6_3" csCatId="accent6" phldr="1"/>
      <dgm:spPr/>
    </dgm:pt>
    <dgm:pt modelId="{0312DBA4-3AEB-4255-A507-06897CA4C198}">
      <dgm:prSet phldrT="[テキスト]" custT="1"/>
      <dgm:spPr>
        <a:xfrm>
          <a:off x="0" y="615493"/>
          <a:ext cx="1089120" cy="1217284"/>
        </a:xfrm>
        <a:solidFill>
          <a:srgbClr val="2D2D8A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en-US" altLang="ja-JP" sz="1200" b="0" dirty="0" smtClean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search by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physical quantity 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or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spacecraft/sensors</a:t>
          </a:r>
          <a:endParaRPr kumimoji="1" lang="en-US" altLang="ja-JP" sz="1200" b="0" dirty="0" smtClean="0">
            <a:solidFill>
              <a:srgbClr val="FFFFFF"/>
            </a:solidFill>
            <a:latin typeface="Arial"/>
            <a:ea typeface="ＭＳ Ｐゴシック"/>
            <a:cs typeface="+mn-cs"/>
          </a:endParaRPr>
        </a:p>
      </dgm:t>
    </dgm:pt>
    <dgm:pt modelId="{01B59D87-B04A-4836-A3AD-10330D4E53B3}" type="parTrans" cxnId="{1060D6CB-E385-4241-9A23-E8722A2D7D61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E6AA125B-8FB8-4856-914B-6F39663472F3}" type="sibTrans" cxnId="{1060D6CB-E385-4241-9A23-E8722A2D7D61}">
      <dgm:prSet custT="1"/>
      <dgm:spPr>
        <a:xfrm>
          <a:off x="1198033" y="1089084"/>
          <a:ext cx="230893" cy="270102"/>
        </a:xfrm>
        <a:solidFill>
          <a:srgbClr val="2D2D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kumimoji="1" lang="ja-JP" altLang="en-US" sz="1000" b="1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9D16AB58-F87C-4964-AC59-8763164DA1DD}">
      <dgm:prSet phldrT="[テキスト]" custT="1"/>
      <dgm:spPr>
        <a:xfrm>
          <a:off x="1524769" y="615493"/>
          <a:ext cx="1089120" cy="1217284"/>
        </a:xfrm>
        <a:solidFill>
          <a:srgbClr val="2D2D8A">
            <a:shade val="80000"/>
            <a:hueOff val="0"/>
            <a:satOff val="-6764"/>
            <a:lumOff val="676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select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physical quantity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or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spacecraft/sensors</a:t>
          </a:r>
        </a:p>
      </dgm:t>
    </dgm:pt>
    <dgm:pt modelId="{AC12ABC4-5ACE-4D49-B387-BB977CF85D5F}" type="parTrans" cxnId="{05171DD6-A96F-4EFD-97A2-28E496F62B8A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7A3BAB32-649C-412F-8F55-A85D7727CF51}" type="sibTrans" cxnId="{05171DD6-A96F-4EFD-97A2-28E496F62B8A}">
      <dgm:prSet custT="1"/>
      <dgm:spPr>
        <a:xfrm>
          <a:off x="2722802" y="1089084"/>
          <a:ext cx="230893" cy="270102"/>
        </a:xfrm>
        <a:solidFill>
          <a:srgbClr val="2D2D8A">
            <a:shade val="90000"/>
            <a:hueOff val="0"/>
            <a:satOff val="-8349"/>
            <a:lumOff val="7979"/>
            <a:alphaOff val="0"/>
          </a:srgbClr>
        </a:solidFill>
        <a:ln>
          <a:noFill/>
        </a:ln>
        <a:effectLst/>
      </dgm:spPr>
      <dgm:t>
        <a:bodyPr/>
        <a:lstStyle/>
        <a:p>
          <a:endParaRPr kumimoji="1" lang="ja-JP" altLang="en-US" sz="1000" b="1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E03BDD6D-3A8B-4FB3-B419-B05CE319326A}">
      <dgm:prSet phldrT="[テキスト]" custT="1"/>
      <dgm:spPr>
        <a:xfrm>
          <a:off x="3049538" y="615493"/>
          <a:ext cx="1089120" cy="1217284"/>
        </a:xfrm>
        <a:solidFill>
          <a:srgbClr val="2D2D8A">
            <a:shade val="80000"/>
            <a:hueOff val="0"/>
            <a:satOff val="-13528"/>
            <a:lumOff val="1352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select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period and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region</a:t>
          </a:r>
        </a:p>
      </dgm:t>
    </dgm:pt>
    <dgm:pt modelId="{8322A76F-C9D4-40F7-917A-010B1263D71A}" type="parTrans" cxnId="{C4ED4D95-33B3-4900-8C32-9CDCC0C60929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550072DC-2C19-4A77-A486-29E55F001670}" type="sibTrans" cxnId="{C4ED4D95-33B3-4900-8C32-9CDCC0C60929}">
      <dgm:prSet custT="1"/>
      <dgm:spPr>
        <a:xfrm>
          <a:off x="4247571" y="1089084"/>
          <a:ext cx="230893" cy="270102"/>
        </a:xfrm>
        <a:solidFill>
          <a:srgbClr val="2D2D8A">
            <a:shade val="90000"/>
            <a:hueOff val="0"/>
            <a:satOff val="-16699"/>
            <a:lumOff val="15959"/>
            <a:alphaOff val="0"/>
          </a:srgbClr>
        </a:solidFill>
        <a:ln>
          <a:noFill/>
        </a:ln>
        <a:effectLst/>
      </dgm:spPr>
      <dgm:t>
        <a:bodyPr/>
        <a:lstStyle/>
        <a:p>
          <a:endParaRPr kumimoji="1" lang="ja-JP" altLang="en-US" sz="1000" b="1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B49D0A44-5D8C-47CF-A7C0-61044FA97829}">
      <dgm:prSet custT="1"/>
      <dgm:spPr>
        <a:xfrm>
          <a:off x="4574308" y="615493"/>
          <a:ext cx="1089120" cy="1217284"/>
        </a:xfrm>
        <a:solidFill>
          <a:srgbClr val="2D2D8A">
            <a:shade val="80000"/>
            <a:hueOff val="0"/>
            <a:satOff val="-20293"/>
            <a:lumOff val="202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check </a:t>
          </a:r>
        </a:p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search result</a:t>
          </a:r>
        </a:p>
      </dgm:t>
    </dgm:pt>
    <dgm:pt modelId="{1A47B0A7-E9D3-475F-AD4A-AE4545131A9C}" type="parTrans" cxnId="{0024A0C5-7244-417F-AD35-691412E67314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AF8A2C7D-71BB-44DD-A7FA-095F42273E19}" type="sibTrans" cxnId="{0024A0C5-7244-417F-AD35-691412E67314}">
      <dgm:prSet custT="1"/>
      <dgm:spPr>
        <a:xfrm rot="21541299">
          <a:off x="5773203" y="1075923"/>
          <a:ext cx="232790" cy="270102"/>
        </a:xfrm>
        <a:solidFill>
          <a:srgbClr val="2D2D8A">
            <a:shade val="90000"/>
            <a:hueOff val="0"/>
            <a:satOff val="-25048"/>
            <a:lumOff val="23938"/>
            <a:alphaOff val="0"/>
          </a:srgbClr>
        </a:solidFill>
        <a:ln>
          <a:noFill/>
        </a:ln>
        <a:effectLst/>
      </dgm:spPr>
      <dgm:t>
        <a:bodyPr/>
        <a:lstStyle/>
        <a:p>
          <a:endParaRPr kumimoji="1" lang="ja-JP" altLang="en-US" sz="1000" b="1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2E0A3036-A2F4-44F0-B96A-E3374A02F0A7}">
      <dgm:prSet custT="1"/>
      <dgm:spPr>
        <a:xfrm>
          <a:off x="6102593" y="589395"/>
          <a:ext cx="1089120" cy="1217284"/>
        </a:xfrm>
        <a:solidFill>
          <a:srgbClr val="2D2D8A">
            <a:shade val="80000"/>
            <a:hueOff val="0"/>
            <a:satOff val="-27057"/>
            <a:lumOff val="2705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en-US" altLang="ja-JP" sz="1200" b="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order</a:t>
          </a:r>
          <a:endParaRPr kumimoji="1" lang="ja-JP" altLang="en-US" sz="1200" b="0" dirty="0">
            <a:solidFill>
              <a:srgbClr val="FFFFFF"/>
            </a:solidFill>
            <a:latin typeface="+mn-lt"/>
            <a:ea typeface="ＭＳ Ｐゴシック"/>
            <a:cs typeface="+mn-cs"/>
          </a:endParaRPr>
        </a:p>
      </dgm:t>
    </dgm:pt>
    <dgm:pt modelId="{53870F52-1B9B-46D4-A0B6-FD06A68826B2}" type="parTrans" cxnId="{EBE35237-E126-4436-B511-B4543B7BC516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8F146431-02C0-491B-A4A1-7C87CCD64A81}" type="sibTrans" cxnId="{EBE35237-E126-4436-B511-B4543B7BC516}">
      <dgm:prSet custT="1"/>
      <dgm:spPr>
        <a:xfrm rot="58972">
          <a:off x="7299730" y="1076146"/>
          <a:ext cx="229064" cy="270102"/>
        </a:xfrm>
        <a:solidFill>
          <a:srgbClr val="2D2D8A">
            <a:shade val="90000"/>
            <a:hueOff val="0"/>
            <a:satOff val="-33397"/>
            <a:lumOff val="31918"/>
            <a:alphaOff val="0"/>
          </a:srgbClr>
        </a:solidFill>
        <a:ln>
          <a:noFill/>
        </a:ln>
        <a:effectLst/>
      </dgm:spPr>
      <dgm:t>
        <a:bodyPr/>
        <a:lstStyle/>
        <a:p>
          <a:endParaRPr kumimoji="1" lang="ja-JP" altLang="en-US" sz="1000" b="1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C0F1436E-D5C6-402E-A68E-8A51D38EA9DA}">
      <dgm:prSet custT="1"/>
      <dgm:spPr>
        <a:xfrm>
          <a:off x="7623847" y="615493"/>
          <a:ext cx="1089120" cy="1217284"/>
        </a:xfrm>
        <a:solidFill>
          <a:srgbClr val="2D2D8A">
            <a:shade val="80000"/>
            <a:hueOff val="0"/>
            <a:satOff val="-33821"/>
            <a:lumOff val="33815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1" lang="en-US" altLang="ja-JP" sz="1200" b="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download</a:t>
          </a:r>
        </a:p>
        <a:p>
          <a:endParaRPr kumimoji="1" lang="en-US" altLang="ja-JP" sz="1200" b="0" dirty="0" smtClean="0">
            <a:solidFill>
              <a:srgbClr val="000000"/>
            </a:solidFill>
            <a:latin typeface="+mn-lt"/>
            <a:ea typeface="ＭＳ Ｐゴシック"/>
            <a:cs typeface="+mn-cs"/>
          </a:endParaRPr>
        </a:p>
        <a:p>
          <a:r>
            <a:rPr kumimoji="1" lang="en-US" altLang="ja-JP" sz="1200" b="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Web</a:t>
          </a:r>
        </a:p>
        <a:p>
          <a:r>
            <a:rPr kumimoji="1" lang="en-US" altLang="ja-JP" sz="1200" b="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or</a:t>
          </a:r>
        </a:p>
        <a:p>
          <a:r>
            <a:rPr kumimoji="1" lang="en-US" altLang="ja-JP" sz="1200" b="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SFTP</a:t>
          </a:r>
          <a:endParaRPr kumimoji="1" lang="ja-JP" altLang="en-US" sz="1200" b="0" dirty="0">
            <a:solidFill>
              <a:srgbClr val="000000"/>
            </a:solidFill>
            <a:latin typeface="+mn-lt"/>
            <a:ea typeface="ＭＳ Ｐゴシック"/>
            <a:cs typeface="+mn-cs"/>
          </a:endParaRPr>
        </a:p>
      </dgm:t>
    </dgm:pt>
    <dgm:pt modelId="{680FAE99-B3CF-4A06-A990-4CFCD5EAFC12}" type="parTrans" cxnId="{ABA69EE7-8F75-4060-83B2-E1EAE7221693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3B156741-179B-4614-92C4-7895EC55129D}" type="sibTrans" cxnId="{ABA69EE7-8F75-4060-83B2-E1EAE7221693}">
      <dgm:prSet/>
      <dgm:spPr/>
      <dgm:t>
        <a:bodyPr/>
        <a:lstStyle/>
        <a:p>
          <a:endParaRPr kumimoji="1" lang="ja-JP" altLang="en-US" sz="1400" b="1">
            <a:solidFill>
              <a:schemeClr val="tx1"/>
            </a:solidFill>
          </a:endParaRPr>
        </a:p>
      </dgm:t>
    </dgm:pt>
    <dgm:pt modelId="{FFBF135F-1942-4B11-8947-806E59617937}" type="pres">
      <dgm:prSet presAssocID="{C1089C1C-DD06-40AA-B1D7-1935AE379A63}" presName="Name0" presStyleCnt="0">
        <dgm:presLayoutVars>
          <dgm:dir/>
          <dgm:resizeHandles val="exact"/>
        </dgm:presLayoutVars>
      </dgm:prSet>
      <dgm:spPr/>
    </dgm:pt>
    <dgm:pt modelId="{A412ACEA-36CA-419F-BAE1-02B6CB521887}" type="pres">
      <dgm:prSet presAssocID="{0312DBA4-3AEB-4255-A507-06897CA4C198}" presName="node" presStyleLbl="node1" presStyleIdx="0" presStyleCnt="6" custLinFactNeighborY="30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2B4C0BA0-5E76-4282-B868-68B85448C1AA}" type="pres">
      <dgm:prSet presAssocID="{E6AA125B-8FB8-4856-914B-6F39663472F3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9DDC159A-4CF5-4FB9-991C-48257F03A415}" type="pres">
      <dgm:prSet presAssocID="{E6AA125B-8FB8-4856-914B-6F39663472F3}" presName="connectorText" presStyleLbl="sibTrans2D1" presStyleIdx="0" presStyleCnt="5"/>
      <dgm:spPr/>
      <dgm:t>
        <a:bodyPr/>
        <a:lstStyle/>
        <a:p>
          <a:endParaRPr kumimoji="1" lang="ja-JP" altLang="en-US"/>
        </a:p>
      </dgm:t>
    </dgm:pt>
    <dgm:pt modelId="{23D3AE5A-027F-4D56-AD05-68BEF0FC938D}" type="pres">
      <dgm:prSet presAssocID="{9D16AB58-F87C-4964-AC59-8763164DA1DD}" presName="node" presStyleLbl="node1" presStyleIdx="1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FFF707FE-33C5-4E8C-A8BF-D3C298DC6D79}" type="pres">
      <dgm:prSet presAssocID="{7A3BAB32-649C-412F-8F55-A85D7727CF51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A0EB9AEB-E0B2-4E48-8EF8-78005426B238}" type="pres">
      <dgm:prSet presAssocID="{7A3BAB32-649C-412F-8F55-A85D7727CF51}" presName="connectorText" presStyleLbl="sibTrans2D1" presStyleIdx="1" presStyleCnt="5"/>
      <dgm:spPr/>
      <dgm:t>
        <a:bodyPr/>
        <a:lstStyle/>
        <a:p>
          <a:endParaRPr kumimoji="1" lang="ja-JP" altLang="en-US"/>
        </a:p>
      </dgm:t>
    </dgm:pt>
    <dgm:pt modelId="{1F0F897F-2977-46BE-ACCA-9C76FD75E0D4}" type="pres">
      <dgm:prSet presAssocID="{E03BDD6D-3A8B-4FB3-B419-B05CE319326A}" presName="node" presStyleLbl="node1" presStyleIdx="2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7C0F2F1E-1FA5-43B3-8B6E-CA9F35D413A1}" type="pres">
      <dgm:prSet presAssocID="{550072DC-2C19-4A77-A486-29E55F001670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5C0B8BF9-5374-47BA-87C2-DC3399318125}" type="pres">
      <dgm:prSet presAssocID="{550072DC-2C19-4A77-A486-29E55F001670}" presName="connectorText" presStyleLbl="sibTrans2D1" presStyleIdx="2" presStyleCnt="5"/>
      <dgm:spPr/>
      <dgm:t>
        <a:bodyPr/>
        <a:lstStyle/>
        <a:p>
          <a:endParaRPr kumimoji="1" lang="ja-JP" altLang="en-US"/>
        </a:p>
      </dgm:t>
    </dgm:pt>
    <dgm:pt modelId="{A78AF8C1-7D3C-4C68-9FE4-F64A6F2251CC}" type="pres">
      <dgm:prSet presAssocID="{B49D0A44-5D8C-47CF-A7C0-61044FA97829}" presName="node" presStyleLbl="node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53F6AA76-851B-4E65-B431-4F73E1CADCC5}" type="pres">
      <dgm:prSet presAssocID="{AF8A2C7D-71BB-44DD-A7FA-095F42273E19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292F160A-CA50-4D42-877C-68DABFD40E57}" type="pres">
      <dgm:prSet presAssocID="{AF8A2C7D-71BB-44DD-A7FA-095F42273E19}" presName="connectorText" presStyleLbl="sibTrans2D1" presStyleIdx="3" presStyleCnt="5"/>
      <dgm:spPr/>
      <dgm:t>
        <a:bodyPr/>
        <a:lstStyle/>
        <a:p>
          <a:endParaRPr kumimoji="1" lang="ja-JP" altLang="en-US"/>
        </a:p>
      </dgm:t>
    </dgm:pt>
    <dgm:pt modelId="{D14111E5-A256-444C-A0BD-0F1383B05E61}" type="pres">
      <dgm:prSet presAssocID="{2E0A3036-A2F4-44F0-B96A-E3374A02F0A7}" presName="node" presStyleLbl="node1" presStyleIdx="4" presStyleCnt="6" custLinFactNeighborX="807" custLinFactNeighborY="-21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  <dgm:pt modelId="{19EF5611-444A-4BD7-BCCA-C12683AE2554}" type="pres">
      <dgm:prSet presAssocID="{8F146431-02C0-491B-A4A1-7C87CCD64A81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E83D6696-F63C-4E87-8D2E-FFA7572765A4}" type="pres">
      <dgm:prSet presAssocID="{8F146431-02C0-491B-A4A1-7C87CCD64A81}" presName="connectorText" presStyleLbl="sibTrans2D1" presStyleIdx="4" presStyleCnt="5"/>
      <dgm:spPr/>
      <dgm:t>
        <a:bodyPr/>
        <a:lstStyle/>
        <a:p>
          <a:endParaRPr kumimoji="1" lang="ja-JP" altLang="en-US"/>
        </a:p>
      </dgm:t>
    </dgm:pt>
    <dgm:pt modelId="{D4CC175B-9F8A-42CE-B123-7B872AF6E6B8}" type="pres">
      <dgm:prSet presAssocID="{C0F1436E-D5C6-402E-A68E-8A51D38EA9DA}" presName="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kumimoji="1" lang="ja-JP" altLang="en-US"/>
        </a:p>
      </dgm:t>
    </dgm:pt>
  </dgm:ptLst>
  <dgm:cxnLst>
    <dgm:cxn modelId="{F3F2E594-8F42-453F-B0FD-782B8F4C68EA}" type="presOf" srcId="{C1089C1C-DD06-40AA-B1D7-1935AE379A63}" destId="{FFBF135F-1942-4B11-8947-806E59617937}" srcOrd="0" destOrd="0" presId="urn:microsoft.com/office/officeart/2005/8/layout/process1"/>
    <dgm:cxn modelId="{C2EFBC23-3066-4A83-BCD6-DB110023795F}" type="presOf" srcId="{C0F1436E-D5C6-402E-A68E-8A51D38EA9DA}" destId="{D4CC175B-9F8A-42CE-B123-7B872AF6E6B8}" srcOrd="0" destOrd="0" presId="urn:microsoft.com/office/officeart/2005/8/layout/process1"/>
    <dgm:cxn modelId="{28579B25-499F-4F67-9C1A-8F7F959336B5}" type="presOf" srcId="{550072DC-2C19-4A77-A486-29E55F001670}" destId="{5C0B8BF9-5374-47BA-87C2-DC3399318125}" srcOrd="1" destOrd="0" presId="urn:microsoft.com/office/officeart/2005/8/layout/process1"/>
    <dgm:cxn modelId="{690A4E99-27A9-4643-896B-9A6799AE76E9}" type="presOf" srcId="{AF8A2C7D-71BB-44DD-A7FA-095F42273E19}" destId="{53F6AA76-851B-4E65-B431-4F73E1CADCC5}" srcOrd="0" destOrd="0" presId="urn:microsoft.com/office/officeart/2005/8/layout/process1"/>
    <dgm:cxn modelId="{D8387A00-E013-4213-8A15-293B2893465B}" type="presOf" srcId="{7A3BAB32-649C-412F-8F55-A85D7727CF51}" destId="{A0EB9AEB-E0B2-4E48-8EF8-78005426B238}" srcOrd="1" destOrd="0" presId="urn:microsoft.com/office/officeart/2005/8/layout/process1"/>
    <dgm:cxn modelId="{946E4B89-7158-4D87-A86F-DA678BFF327C}" type="presOf" srcId="{B49D0A44-5D8C-47CF-A7C0-61044FA97829}" destId="{A78AF8C1-7D3C-4C68-9FE4-F64A6F2251CC}" srcOrd="0" destOrd="0" presId="urn:microsoft.com/office/officeart/2005/8/layout/process1"/>
    <dgm:cxn modelId="{C4ED4D95-33B3-4900-8C32-9CDCC0C60929}" srcId="{C1089C1C-DD06-40AA-B1D7-1935AE379A63}" destId="{E03BDD6D-3A8B-4FB3-B419-B05CE319326A}" srcOrd="2" destOrd="0" parTransId="{8322A76F-C9D4-40F7-917A-010B1263D71A}" sibTransId="{550072DC-2C19-4A77-A486-29E55F001670}"/>
    <dgm:cxn modelId="{0024A0C5-7244-417F-AD35-691412E67314}" srcId="{C1089C1C-DD06-40AA-B1D7-1935AE379A63}" destId="{B49D0A44-5D8C-47CF-A7C0-61044FA97829}" srcOrd="3" destOrd="0" parTransId="{1A47B0A7-E9D3-475F-AD4A-AE4545131A9C}" sibTransId="{AF8A2C7D-71BB-44DD-A7FA-095F42273E19}"/>
    <dgm:cxn modelId="{ACB9F3A0-B429-4506-8271-380E776E5F24}" type="presOf" srcId="{7A3BAB32-649C-412F-8F55-A85D7727CF51}" destId="{FFF707FE-33C5-4E8C-A8BF-D3C298DC6D79}" srcOrd="0" destOrd="0" presId="urn:microsoft.com/office/officeart/2005/8/layout/process1"/>
    <dgm:cxn modelId="{FAEC703D-3B14-4A47-A773-8C99B2B4D35E}" type="presOf" srcId="{E6AA125B-8FB8-4856-914B-6F39663472F3}" destId="{2B4C0BA0-5E76-4282-B868-68B85448C1AA}" srcOrd="0" destOrd="0" presId="urn:microsoft.com/office/officeart/2005/8/layout/process1"/>
    <dgm:cxn modelId="{ABA69EE7-8F75-4060-83B2-E1EAE7221693}" srcId="{C1089C1C-DD06-40AA-B1D7-1935AE379A63}" destId="{C0F1436E-D5C6-402E-A68E-8A51D38EA9DA}" srcOrd="5" destOrd="0" parTransId="{680FAE99-B3CF-4A06-A990-4CFCD5EAFC12}" sibTransId="{3B156741-179B-4614-92C4-7895EC55129D}"/>
    <dgm:cxn modelId="{1060D6CB-E385-4241-9A23-E8722A2D7D61}" srcId="{C1089C1C-DD06-40AA-B1D7-1935AE379A63}" destId="{0312DBA4-3AEB-4255-A507-06897CA4C198}" srcOrd="0" destOrd="0" parTransId="{01B59D87-B04A-4836-A3AD-10330D4E53B3}" sibTransId="{E6AA125B-8FB8-4856-914B-6F39663472F3}"/>
    <dgm:cxn modelId="{727B06F9-CCAF-4B7B-B7D9-3EA9959F8455}" type="presOf" srcId="{AF8A2C7D-71BB-44DD-A7FA-095F42273E19}" destId="{292F160A-CA50-4D42-877C-68DABFD40E57}" srcOrd="1" destOrd="0" presId="urn:microsoft.com/office/officeart/2005/8/layout/process1"/>
    <dgm:cxn modelId="{2F18E3FA-C151-4E23-B348-D62BAEE44466}" type="presOf" srcId="{8F146431-02C0-491B-A4A1-7C87CCD64A81}" destId="{19EF5611-444A-4BD7-BCCA-C12683AE2554}" srcOrd="0" destOrd="0" presId="urn:microsoft.com/office/officeart/2005/8/layout/process1"/>
    <dgm:cxn modelId="{E09CEF58-E80F-48E2-BD98-A6DB7747A19B}" type="presOf" srcId="{E6AA125B-8FB8-4856-914B-6F39663472F3}" destId="{9DDC159A-4CF5-4FB9-991C-48257F03A415}" srcOrd="1" destOrd="0" presId="urn:microsoft.com/office/officeart/2005/8/layout/process1"/>
    <dgm:cxn modelId="{9E6311CD-8FA6-47F5-9CF1-6E1BE3E6D8B2}" type="presOf" srcId="{2E0A3036-A2F4-44F0-B96A-E3374A02F0A7}" destId="{D14111E5-A256-444C-A0BD-0F1383B05E61}" srcOrd="0" destOrd="0" presId="urn:microsoft.com/office/officeart/2005/8/layout/process1"/>
    <dgm:cxn modelId="{05171DD6-A96F-4EFD-97A2-28E496F62B8A}" srcId="{C1089C1C-DD06-40AA-B1D7-1935AE379A63}" destId="{9D16AB58-F87C-4964-AC59-8763164DA1DD}" srcOrd="1" destOrd="0" parTransId="{AC12ABC4-5ACE-4D49-B387-BB977CF85D5F}" sibTransId="{7A3BAB32-649C-412F-8F55-A85D7727CF51}"/>
    <dgm:cxn modelId="{ACD8FDC2-A17E-4B03-9B67-A2F32969A10E}" type="presOf" srcId="{550072DC-2C19-4A77-A486-29E55F001670}" destId="{7C0F2F1E-1FA5-43B3-8B6E-CA9F35D413A1}" srcOrd="0" destOrd="0" presId="urn:microsoft.com/office/officeart/2005/8/layout/process1"/>
    <dgm:cxn modelId="{3884BBF5-6244-4486-A1A6-8EEEA0027019}" type="presOf" srcId="{E03BDD6D-3A8B-4FB3-B419-B05CE319326A}" destId="{1F0F897F-2977-46BE-ACCA-9C76FD75E0D4}" srcOrd="0" destOrd="0" presId="urn:microsoft.com/office/officeart/2005/8/layout/process1"/>
    <dgm:cxn modelId="{EBE35237-E126-4436-B511-B4543B7BC516}" srcId="{C1089C1C-DD06-40AA-B1D7-1935AE379A63}" destId="{2E0A3036-A2F4-44F0-B96A-E3374A02F0A7}" srcOrd="4" destOrd="0" parTransId="{53870F52-1B9B-46D4-A0B6-FD06A68826B2}" sibTransId="{8F146431-02C0-491B-A4A1-7C87CCD64A81}"/>
    <dgm:cxn modelId="{BBEB6FAA-67E0-496D-B9D7-1AA1A6863223}" type="presOf" srcId="{9D16AB58-F87C-4964-AC59-8763164DA1DD}" destId="{23D3AE5A-027F-4D56-AD05-68BEF0FC938D}" srcOrd="0" destOrd="0" presId="urn:microsoft.com/office/officeart/2005/8/layout/process1"/>
    <dgm:cxn modelId="{319D50B2-911B-41FC-BD15-0F7645BA6BA0}" type="presOf" srcId="{8F146431-02C0-491B-A4A1-7C87CCD64A81}" destId="{E83D6696-F63C-4E87-8D2E-FFA7572765A4}" srcOrd="1" destOrd="0" presId="urn:microsoft.com/office/officeart/2005/8/layout/process1"/>
    <dgm:cxn modelId="{45CC1679-1982-4E50-9C71-A9E3A967AC1F}" type="presOf" srcId="{0312DBA4-3AEB-4255-A507-06897CA4C198}" destId="{A412ACEA-36CA-419F-BAE1-02B6CB521887}" srcOrd="0" destOrd="0" presId="urn:microsoft.com/office/officeart/2005/8/layout/process1"/>
    <dgm:cxn modelId="{67D6D62E-518E-4F42-9CDE-D9AE6908EF12}" type="presParOf" srcId="{FFBF135F-1942-4B11-8947-806E59617937}" destId="{A412ACEA-36CA-419F-BAE1-02B6CB521887}" srcOrd="0" destOrd="0" presId="urn:microsoft.com/office/officeart/2005/8/layout/process1"/>
    <dgm:cxn modelId="{531AE327-D4A5-4615-8A08-3FAFA451B1A9}" type="presParOf" srcId="{FFBF135F-1942-4B11-8947-806E59617937}" destId="{2B4C0BA0-5E76-4282-B868-68B85448C1AA}" srcOrd="1" destOrd="0" presId="urn:microsoft.com/office/officeart/2005/8/layout/process1"/>
    <dgm:cxn modelId="{FDB55FBE-21A4-4404-BD5E-EA80C2862F32}" type="presParOf" srcId="{2B4C0BA0-5E76-4282-B868-68B85448C1AA}" destId="{9DDC159A-4CF5-4FB9-991C-48257F03A415}" srcOrd="0" destOrd="0" presId="urn:microsoft.com/office/officeart/2005/8/layout/process1"/>
    <dgm:cxn modelId="{550E625B-9B8B-4824-BD63-497F943F8EC6}" type="presParOf" srcId="{FFBF135F-1942-4B11-8947-806E59617937}" destId="{23D3AE5A-027F-4D56-AD05-68BEF0FC938D}" srcOrd="2" destOrd="0" presId="urn:microsoft.com/office/officeart/2005/8/layout/process1"/>
    <dgm:cxn modelId="{EB05A760-CFC1-4E68-A234-B12EDAC88214}" type="presParOf" srcId="{FFBF135F-1942-4B11-8947-806E59617937}" destId="{FFF707FE-33C5-4E8C-A8BF-D3C298DC6D79}" srcOrd="3" destOrd="0" presId="urn:microsoft.com/office/officeart/2005/8/layout/process1"/>
    <dgm:cxn modelId="{516AFF18-8B7B-48AA-BBC6-9A29C535DA46}" type="presParOf" srcId="{FFF707FE-33C5-4E8C-A8BF-D3C298DC6D79}" destId="{A0EB9AEB-E0B2-4E48-8EF8-78005426B238}" srcOrd="0" destOrd="0" presId="urn:microsoft.com/office/officeart/2005/8/layout/process1"/>
    <dgm:cxn modelId="{7FC49BB1-2B3B-4BB0-A209-D6F07AE830F2}" type="presParOf" srcId="{FFBF135F-1942-4B11-8947-806E59617937}" destId="{1F0F897F-2977-46BE-ACCA-9C76FD75E0D4}" srcOrd="4" destOrd="0" presId="urn:microsoft.com/office/officeart/2005/8/layout/process1"/>
    <dgm:cxn modelId="{C6293ED1-BE39-4981-A12B-6DD0BE4C610B}" type="presParOf" srcId="{FFBF135F-1942-4B11-8947-806E59617937}" destId="{7C0F2F1E-1FA5-43B3-8B6E-CA9F35D413A1}" srcOrd="5" destOrd="0" presId="urn:microsoft.com/office/officeart/2005/8/layout/process1"/>
    <dgm:cxn modelId="{95C3F525-637A-402D-A3FC-DB9C0B7FE8A7}" type="presParOf" srcId="{7C0F2F1E-1FA5-43B3-8B6E-CA9F35D413A1}" destId="{5C0B8BF9-5374-47BA-87C2-DC3399318125}" srcOrd="0" destOrd="0" presId="urn:microsoft.com/office/officeart/2005/8/layout/process1"/>
    <dgm:cxn modelId="{5B4955AB-EE13-44B9-8CA6-3AB252C0498D}" type="presParOf" srcId="{FFBF135F-1942-4B11-8947-806E59617937}" destId="{A78AF8C1-7D3C-4C68-9FE4-F64A6F2251CC}" srcOrd="6" destOrd="0" presId="urn:microsoft.com/office/officeart/2005/8/layout/process1"/>
    <dgm:cxn modelId="{0E14BFD5-8584-481C-BFB0-6A7F186B71E4}" type="presParOf" srcId="{FFBF135F-1942-4B11-8947-806E59617937}" destId="{53F6AA76-851B-4E65-B431-4F73E1CADCC5}" srcOrd="7" destOrd="0" presId="urn:microsoft.com/office/officeart/2005/8/layout/process1"/>
    <dgm:cxn modelId="{EB1C0C40-6723-4E12-9913-5BCA74642B83}" type="presParOf" srcId="{53F6AA76-851B-4E65-B431-4F73E1CADCC5}" destId="{292F160A-CA50-4D42-877C-68DABFD40E57}" srcOrd="0" destOrd="0" presId="urn:microsoft.com/office/officeart/2005/8/layout/process1"/>
    <dgm:cxn modelId="{73B3F12D-B031-4D08-8B28-20E94743F0AD}" type="presParOf" srcId="{FFBF135F-1942-4B11-8947-806E59617937}" destId="{D14111E5-A256-444C-A0BD-0F1383B05E61}" srcOrd="8" destOrd="0" presId="urn:microsoft.com/office/officeart/2005/8/layout/process1"/>
    <dgm:cxn modelId="{989783A2-2D85-467E-8031-FC73BBADD7DB}" type="presParOf" srcId="{FFBF135F-1942-4B11-8947-806E59617937}" destId="{19EF5611-444A-4BD7-BCCA-C12683AE2554}" srcOrd="9" destOrd="0" presId="urn:microsoft.com/office/officeart/2005/8/layout/process1"/>
    <dgm:cxn modelId="{3B3AC89D-36C9-49AB-9270-24C79FE4EF73}" type="presParOf" srcId="{19EF5611-444A-4BD7-BCCA-C12683AE2554}" destId="{E83D6696-F63C-4E87-8D2E-FFA7572765A4}" srcOrd="0" destOrd="0" presId="urn:microsoft.com/office/officeart/2005/8/layout/process1"/>
    <dgm:cxn modelId="{71CEFB2B-714A-4784-8A13-B4E28D232891}" type="presParOf" srcId="{FFBF135F-1942-4B11-8947-806E59617937}" destId="{D4CC175B-9F8A-42CE-B123-7B872AF6E6B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2ACEA-36CA-419F-BAE1-02B6CB521887}">
      <dsp:nvSpPr>
        <dsp:cNvPr id="0" name=""/>
        <dsp:cNvSpPr/>
      </dsp:nvSpPr>
      <dsp:spPr>
        <a:xfrm>
          <a:off x="3472" y="363770"/>
          <a:ext cx="888210" cy="1354397"/>
        </a:xfrm>
        <a:prstGeom prst="roundRect">
          <a:avLst>
            <a:gd name="adj" fmla="val 10000"/>
          </a:avLst>
        </a:prstGeom>
        <a:solidFill>
          <a:srgbClr val="2D2D8A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search by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physical quantity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spacecraft/sensors</a:t>
          </a:r>
          <a:endParaRPr kumimoji="1" lang="en-US" altLang="ja-JP" sz="1200" b="0" kern="1200" dirty="0" smtClean="0">
            <a:solidFill>
              <a:srgbClr val="FFFFFF"/>
            </a:solidFill>
            <a:latin typeface="Arial"/>
            <a:ea typeface="ＭＳ Ｐゴシック"/>
            <a:cs typeface="+mn-cs"/>
          </a:endParaRPr>
        </a:p>
      </dsp:txBody>
      <dsp:txXfrm>
        <a:off x="29487" y="389785"/>
        <a:ext cx="836180" cy="1302367"/>
      </dsp:txXfrm>
    </dsp:sp>
    <dsp:sp modelId="{2B4C0BA0-5E76-4282-B868-68B85448C1AA}">
      <dsp:nvSpPr>
        <dsp:cNvPr id="0" name=""/>
        <dsp:cNvSpPr/>
      </dsp:nvSpPr>
      <dsp:spPr>
        <a:xfrm rot="21484829">
          <a:off x="980451" y="909815"/>
          <a:ext cx="188406" cy="220276"/>
        </a:xfrm>
        <a:prstGeom prst="rightArrow">
          <a:avLst>
            <a:gd name="adj1" fmla="val 60000"/>
            <a:gd name="adj2" fmla="val 50000"/>
          </a:avLst>
        </a:prstGeom>
        <a:solidFill>
          <a:srgbClr val="2D2D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980467" y="954817"/>
        <a:ext cx="131884" cy="132166"/>
      </dsp:txXfrm>
    </dsp:sp>
    <dsp:sp modelId="{23D3AE5A-027F-4D56-AD05-68BEF0FC938D}">
      <dsp:nvSpPr>
        <dsp:cNvPr id="0" name=""/>
        <dsp:cNvSpPr/>
      </dsp:nvSpPr>
      <dsp:spPr>
        <a:xfrm>
          <a:off x="1246967" y="322095"/>
          <a:ext cx="888210" cy="1354397"/>
        </a:xfrm>
        <a:prstGeom prst="roundRect">
          <a:avLst>
            <a:gd name="adj" fmla="val 10000"/>
          </a:avLst>
        </a:prstGeom>
        <a:solidFill>
          <a:srgbClr val="2D2D8A">
            <a:shade val="80000"/>
            <a:hueOff val="0"/>
            <a:satOff val="-6764"/>
            <a:lumOff val="676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select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physical quantity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spacecraft/sensors</a:t>
          </a:r>
        </a:p>
      </dsp:txBody>
      <dsp:txXfrm>
        <a:off x="1272982" y="348110"/>
        <a:ext cx="836180" cy="1302367"/>
      </dsp:txXfrm>
    </dsp:sp>
    <dsp:sp modelId="{FFF707FE-33C5-4E8C-A8BF-D3C298DC6D79}">
      <dsp:nvSpPr>
        <dsp:cNvPr id="0" name=""/>
        <dsp:cNvSpPr/>
      </dsp:nvSpPr>
      <dsp:spPr>
        <a:xfrm>
          <a:off x="2223998" y="889156"/>
          <a:ext cx="188300" cy="220276"/>
        </a:xfrm>
        <a:prstGeom prst="rightArrow">
          <a:avLst>
            <a:gd name="adj1" fmla="val 60000"/>
            <a:gd name="adj2" fmla="val 50000"/>
          </a:avLst>
        </a:prstGeom>
        <a:solidFill>
          <a:srgbClr val="2D2D8A">
            <a:shade val="90000"/>
            <a:hueOff val="0"/>
            <a:satOff val="-8349"/>
            <a:lumOff val="797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2223998" y="933211"/>
        <a:ext cx="131810" cy="132166"/>
      </dsp:txXfrm>
    </dsp:sp>
    <dsp:sp modelId="{1F0F897F-2977-46BE-ACCA-9C76FD75E0D4}">
      <dsp:nvSpPr>
        <dsp:cNvPr id="0" name=""/>
        <dsp:cNvSpPr/>
      </dsp:nvSpPr>
      <dsp:spPr>
        <a:xfrm>
          <a:off x="2490461" y="322095"/>
          <a:ext cx="888210" cy="1354397"/>
        </a:xfrm>
        <a:prstGeom prst="roundRect">
          <a:avLst>
            <a:gd name="adj" fmla="val 10000"/>
          </a:avLst>
        </a:prstGeom>
        <a:solidFill>
          <a:srgbClr val="2D2D8A">
            <a:shade val="80000"/>
            <a:hueOff val="0"/>
            <a:satOff val="-13528"/>
            <a:lumOff val="1352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select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period and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region</a:t>
          </a:r>
        </a:p>
      </dsp:txBody>
      <dsp:txXfrm>
        <a:off x="2516476" y="348110"/>
        <a:ext cx="836180" cy="1302367"/>
      </dsp:txXfrm>
    </dsp:sp>
    <dsp:sp modelId="{7C0F2F1E-1FA5-43B3-8B6E-CA9F35D413A1}">
      <dsp:nvSpPr>
        <dsp:cNvPr id="0" name=""/>
        <dsp:cNvSpPr/>
      </dsp:nvSpPr>
      <dsp:spPr>
        <a:xfrm>
          <a:off x="3467492" y="889156"/>
          <a:ext cx="188300" cy="220276"/>
        </a:xfrm>
        <a:prstGeom prst="rightArrow">
          <a:avLst>
            <a:gd name="adj1" fmla="val 60000"/>
            <a:gd name="adj2" fmla="val 50000"/>
          </a:avLst>
        </a:prstGeom>
        <a:solidFill>
          <a:srgbClr val="2D2D8A">
            <a:shade val="90000"/>
            <a:hueOff val="0"/>
            <a:satOff val="-16699"/>
            <a:lumOff val="1595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3467492" y="933211"/>
        <a:ext cx="131810" cy="132166"/>
      </dsp:txXfrm>
    </dsp:sp>
    <dsp:sp modelId="{A78AF8C1-7D3C-4C68-9FE4-F64A6F2251CC}">
      <dsp:nvSpPr>
        <dsp:cNvPr id="0" name=""/>
        <dsp:cNvSpPr/>
      </dsp:nvSpPr>
      <dsp:spPr>
        <a:xfrm>
          <a:off x="3733955" y="322095"/>
          <a:ext cx="888210" cy="1354397"/>
        </a:xfrm>
        <a:prstGeom prst="roundRect">
          <a:avLst>
            <a:gd name="adj" fmla="val 10000"/>
          </a:avLst>
        </a:prstGeom>
        <a:solidFill>
          <a:srgbClr val="2D2D8A">
            <a:shade val="80000"/>
            <a:hueOff val="0"/>
            <a:satOff val="-20293"/>
            <a:lumOff val="202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check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search result</a:t>
          </a:r>
        </a:p>
      </dsp:txBody>
      <dsp:txXfrm>
        <a:off x="3759970" y="348110"/>
        <a:ext cx="836180" cy="1302367"/>
      </dsp:txXfrm>
    </dsp:sp>
    <dsp:sp modelId="{53F6AA76-851B-4E65-B431-4F73E1CADCC5}">
      <dsp:nvSpPr>
        <dsp:cNvPr id="0" name=""/>
        <dsp:cNvSpPr/>
      </dsp:nvSpPr>
      <dsp:spPr>
        <a:xfrm rot="21519920">
          <a:off x="4711677" y="874512"/>
          <a:ext cx="189871" cy="220276"/>
        </a:xfrm>
        <a:prstGeom prst="rightArrow">
          <a:avLst>
            <a:gd name="adj1" fmla="val 60000"/>
            <a:gd name="adj2" fmla="val 50000"/>
          </a:avLst>
        </a:prstGeom>
        <a:solidFill>
          <a:srgbClr val="2D2D8A">
            <a:shade val="90000"/>
            <a:hueOff val="0"/>
            <a:satOff val="-25048"/>
            <a:lumOff val="2393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4711685" y="919230"/>
        <a:ext cx="132910" cy="132166"/>
      </dsp:txXfrm>
    </dsp:sp>
    <dsp:sp modelId="{D14111E5-A256-444C-A0BD-0F1383B05E61}">
      <dsp:nvSpPr>
        <dsp:cNvPr id="0" name=""/>
        <dsp:cNvSpPr/>
      </dsp:nvSpPr>
      <dsp:spPr>
        <a:xfrm>
          <a:off x="4980316" y="293057"/>
          <a:ext cx="888210" cy="1354397"/>
        </a:xfrm>
        <a:prstGeom prst="roundRect">
          <a:avLst>
            <a:gd name="adj" fmla="val 10000"/>
          </a:avLst>
        </a:prstGeom>
        <a:solidFill>
          <a:srgbClr val="2D2D8A">
            <a:shade val="80000"/>
            <a:hueOff val="0"/>
            <a:satOff val="-27057"/>
            <a:lumOff val="2705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FFFFFF"/>
              </a:solidFill>
              <a:latin typeface="+mn-lt"/>
              <a:ea typeface="ＭＳ Ｐゴシック"/>
              <a:cs typeface="+mn-cs"/>
            </a:rPr>
            <a:t>order</a:t>
          </a:r>
          <a:endParaRPr kumimoji="1" lang="ja-JP" altLang="en-US" sz="1200" b="0" kern="1200" dirty="0">
            <a:solidFill>
              <a:srgbClr val="FFFFFF"/>
            </a:solidFill>
            <a:latin typeface="+mn-lt"/>
            <a:ea typeface="ＭＳ Ｐゴシック"/>
            <a:cs typeface="+mn-cs"/>
          </a:endParaRPr>
        </a:p>
      </dsp:txBody>
      <dsp:txXfrm>
        <a:off x="5006331" y="319072"/>
        <a:ext cx="836180" cy="1302367"/>
      </dsp:txXfrm>
    </dsp:sp>
    <dsp:sp modelId="{19EF5611-444A-4BD7-BCCA-C12683AE2554}">
      <dsp:nvSpPr>
        <dsp:cNvPr id="0" name=""/>
        <dsp:cNvSpPr/>
      </dsp:nvSpPr>
      <dsp:spPr>
        <a:xfrm rot="80450">
          <a:off x="5956605" y="874761"/>
          <a:ext cx="186832" cy="220276"/>
        </a:xfrm>
        <a:prstGeom prst="rightArrow">
          <a:avLst>
            <a:gd name="adj1" fmla="val 60000"/>
            <a:gd name="adj2" fmla="val 50000"/>
          </a:avLst>
        </a:prstGeom>
        <a:solidFill>
          <a:srgbClr val="2D2D8A">
            <a:shade val="90000"/>
            <a:hueOff val="0"/>
            <a:satOff val="-33397"/>
            <a:lumOff val="3191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b="1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5956613" y="918160"/>
        <a:ext cx="130782" cy="132166"/>
      </dsp:txXfrm>
    </dsp:sp>
    <dsp:sp modelId="{D4CC175B-9F8A-42CE-B123-7B872AF6E6B8}">
      <dsp:nvSpPr>
        <dsp:cNvPr id="0" name=""/>
        <dsp:cNvSpPr/>
      </dsp:nvSpPr>
      <dsp:spPr>
        <a:xfrm>
          <a:off x="6220943" y="322095"/>
          <a:ext cx="888210" cy="1354397"/>
        </a:xfrm>
        <a:prstGeom prst="roundRect">
          <a:avLst>
            <a:gd name="adj" fmla="val 10000"/>
          </a:avLst>
        </a:prstGeom>
        <a:solidFill>
          <a:srgbClr val="2D2D8A">
            <a:shade val="80000"/>
            <a:hueOff val="0"/>
            <a:satOff val="-33821"/>
            <a:lumOff val="33815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download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200" b="0" kern="1200" dirty="0" smtClean="0">
            <a:solidFill>
              <a:srgbClr val="000000"/>
            </a:solidFill>
            <a:latin typeface="+mn-lt"/>
            <a:ea typeface="ＭＳ Ｐゴシック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Web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0" kern="1200" dirty="0" smtClean="0">
              <a:solidFill>
                <a:srgbClr val="000000"/>
              </a:solidFill>
              <a:latin typeface="+mn-lt"/>
              <a:ea typeface="ＭＳ Ｐゴシック"/>
              <a:cs typeface="+mn-cs"/>
            </a:rPr>
            <a:t>SFTP</a:t>
          </a:r>
          <a:endParaRPr kumimoji="1" lang="ja-JP" altLang="en-US" sz="1200" b="0" kern="1200" dirty="0">
            <a:solidFill>
              <a:srgbClr val="000000"/>
            </a:solidFill>
            <a:latin typeface="+mn-lt"/>
            <a:ea typeface="ＭＳ Ｐゴシック"/>
            <a:cs typeface="+mn-cs"/>
          </a:endParaRPr>
        </a:p>
      </dsp:txBody>
      <dsp:txXfrm>
        <a:off x="6246958" y="348110"/>
        <a:ext cx="836180" cy="130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02B9-DAEF-4338-AE61-54E70B3F6BF5}" type="datetimeFigureOut">
              <a:rPr kumimoji="1" lang="ja-JP" altLang="en-US" smtClean="0"/>
              <a:t>2016/3/3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9578-54DA-403C-87B1-124466B5C78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25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smtClean="0"/>
              <a:t>Thank you for attending this presentation.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mtClean="0"/>
              <a:t>I‘m</a:t>
            </a:r>
            <a:r>
              <a:rPr kumimoji="1" lang="en-US" altLang="ja-JP" baseline="0" smtClean="0"/>
              <a:t> Yousuke</a:t>
            </a:r>
            <a:r>
              <a:rPr kumimoji="1" lang="ja-JP" altLang="en-US" baseline="0" smtClean="0"/>
              <a:t> </a:t>
            </a:r>
            <a:r>
              <a:rPr kumimoji="1" lang="en-US" altLang="ja-JP" baseline="0" smtClean="0"/>
              <a:t>Ikehata</a:t>
            </a:r>
            <a:r>
              <a:rPr kumimoji="1" lang="ja-JP" altLang="en-US" baseline="0" smtClean="0"/>
              <a:t> </a:t>
            </a:r>
            <a:r>
              <a:rPr kumimoji="1" lang="en-US" altLang="ja-JP" baseline="0" smtClean="0"/>
              <a:t>from Jaxa </a:t>
            </a:r>
            <a:r>
              <a:rPr lang="en-US" altLang="ja-JP" smtClean="0">
                <a:solidFill>
                  <a:schemeClr val="bg1"/>
                </a:solidFill>
              </a:rPr>
              <a:t>JAXA  Satellite</a:t>
            </a:r>
            <a:r>
              <a:rPr lang="ja-JP" altLang="en-US" smtClean="0">
                <a:solidFill>
                  <a:schemeClr val="bg1"/>
                </a:solidFill>
              </a:rPr>
              <a:t> </a:t>
            </a:r>
            <a:r>
              <a:rPr lang="en-US" altLang="ja-JP" smtClean="0">
                <a:solidFill>
                  <a:schemeClr val="bg1"/>
                </a:solidFill>
              </a:rPr>
              <a:t>Applications and Operations Center(SAOC)</a:t>
            </a:r>
            <a:endParaRPr kumimoji="1" lang="en-US" altLang="ja-JP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smtClean="0"/>
              <a:t>and I am responsible for G-portal which is JAXA’s data distribution service.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smtClean="0"/>
              <a:t>Today, I would like to talk to you about </a:t>
            </a:r>
            <a:r>
              <a:rPr lang="en-US" altLang="ja-JP" sz="1200" smtClean="0"/>
              <a:t>JAXA satellite data dissemination Systems</a:t>
            </a:r>
            <a:r>
              <a:rPr kumimoji="1" lang="en-US" altLang="ja-JP" baseline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0190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Next is order function.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AUIG2 treats</a:t>
            </a:r>
            <a:r>
              <a:rPr kumimoji="1" lang="en-US" altLang="ja-JP" baseline="0" smtClean="0"/>
              <a:t> these product level.</a:t>
            </a:r>
          </a:p>
          <a:p>
            <a:r>
              <a:rPr kumimoji="1" lang="ja-JP" altLang="en-US" baseline="0" smtClean="0"/>
              <a:t>ポインタ等で示す。</a:t>
            </a:r>
            <a:endParaRPr kumimoji="1" lang="en-US" altLang="ja-JP" baseline="0" smtClean="0"/>
          </a:p>
          <a:p>
            <a:endParaRPr kumimoji="1" lang="en-US" altLang="ja-JP" baseline="0" smtClean="0"/>
          </a:p>
          <a:p>
            <a:r>
              <a:rPr kumimoji="1" lang="en-US" altLang="ja-JP" smtClean="0"/>
              <a:t>And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product format is 4.</a:t>
            </a:r>
          </a:p>
          <a:p>
            <a:r>
              <a:rPr kumimoji="1" lang="en-US" altLang="ja-JP" smtClean="0"/>
              <a:t>Ceos</a:t>
            </a:r>
            <a:r>
              <a:rPr kumimoji="1" lang="en-US" altLang="ja-JP" baseline="0" smtClean="0"/>
              <a:t> format, geotiff, jpeg, geopdf.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Delivery method is AUIG2 download by internet.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Off course, user can check order status and quota status.</a:t>
            </a:r>
          </a:p>
          <a:p>
            <a:endParaRPr kumimoji="1" lang="en-US" altLang="ja-JP" baseline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41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Last is observation plan function.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ALOS-2 observation plan is fixed one day before.</a:t>
            </a:r>
            <a:br>
              <a:rPr kumimoji="1" lang="en-US" altLang="ja-JP" smtClean="0"/>
            </a:br>
            <a:r>
              <a:rPr kumimoji="1" lang="en-US" altLang="ja-JP" smtClean="0"/>
              <a:t>(So, it can be changed until then.)</a:t>
            </a:r>
          </a:p>
          <a:p>
            <a:r>
              <a:rPr kumimoji="1" lang="en-US" altLang="ja-JP" smtClean="0"/>
              <a:t>Detailed information on ALOS-2 observation</a:t>
            </a:r>
            <a:r>
              <a:rPr kumimoji="1" lang="en-US" altLang="ja-JP" baseline="0" smtClean="0"/>
              <a:t> in this url.</a:t>
            </a:r>
            <a:endParaRPr kumimoji="1" lang="en-US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920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mtClean="0"/>
              <a:t>Second</a:t>
            </a:r>
            <a:r>
              <a:rPr kumimoji="1" lang="en-US" altLang="ja-JP" baseline="0" smtClean="0"/>
              <a:t>, I’ll introduce GCOM-W Data Providing Service.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smtClean="0"/>
              <a:t>And  here in after called as DPSS.</a:t>
            </a:r>
            <a:endParaRPr kumimoji="1" lang="en-US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517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smtClean="0"/>
              <a:t>DPSS provides AMSR, AMSR-E and AMSR2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DPSS has 3 functions; search archived data, order products, convert products.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Also G-Portal provides AMSR/AMSR-E products.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Next, I explain about each functions.</a:t>
            </a:r>
            <a:endParaRPr kumimoji="1" lang="ja-JP" altLang="en-US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383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DPSS provides</a:t>
            </a:r>
            <a:r>
              <a:rPr kumimoji="1" lang="en-US" altLang="ja-JP" baseline="0" smtClean="0"/>
              <a:t> 2 ways. Web and SFTP for download.</a:t>
            </a:r>
          </a:p>
          <a:p>
            <a:endParaRPr kumimoji="1" lang="ja-JP" altLang="en-US" smtClean="0"/>
          </a:p>
          <a:p>
            <a:r>
              <a:rPr kumimoji="1" lang="en-US" altLang="ja-JP" smtClean="0"/>
              <a:t>By</a:t>
            </a:r>
            <a:r>
              <a:rPr kumimoji="1" lang="en-US" altLang="ja-JP" baseline="0" smtClean="0"/>
              <a:t> </a:t>
            </a:r>
            <a:r>
              <a:rPr kumimoji="1" lang="en-US" altLang="ja-JP" smtClean="0"/>
              <a:t>Web, http, </a:t>
            </a:r>
          </a:p>
          <a:p>
            <a:r>
              <a:rPr kumimoji="1" lang="en-US" altLang="ja-JP" smtClean="0"/>
              <a:t>Users will be able to Search and order from DPSS web page.</a:t>
            </a:r>
          </a:p>
          <a:p>
            <a:r>
              <a:rPr kumimoji="1" lang="en-US" altLang="ja-JP" smtClean="0"/>
              <a:t>And Users can</a:t>
            </a:r>
            <a:r>
              <a:rPr kumimoji="1" lang="en-US" altLang="ja-JP" baseline="0" smtClean="0"/>
              <a:t> </a:t>
            </a:r>
            <a:r>
              <a:rPr kumimoji="1" lang="en-US" altLang="ja-JP" smtClean="0"/>
              <a:t>convert dormat as listed below.</a:t>
            </a:r>
          </a:p>
          <a:p>
            <a:r>
              <a:rPr kumimoji="1" lang="en-US" altLang="ja-JP" smtClean="0"/>
              <a:t> HDF5 to netCDF, GeoTiff</a:t>
            </a:r>
            <a:r>
              <a:rPr kumimoji="1" lang="en-US" altLang="ja-JP" baseline="0" smtClean="0"/>
              <a:t> for </a:t>
            </a:r>
            <a:r>
              <a:rPr kumimoji="1" lang="en-US" altLang="ja-JP" smtClean="0"/>
              <a:t>AMSR2 products.</a:t>
            </a:r>
          </a:p>
          <a:p>
            <a:r>
              <a:rPr kumimoji="1" lang="en-US" altLang="ja-JP" smtClean="0"/>
              <a:t> HDF4 to HDF5, netCDF, GeoTiff for AMSR/AMSR-E products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By SFTP, </a:t>
            </a:r>
          </a:p>
          <a:p>
            <a:r>
              <a:rPr kumimoji="1" lang="en-US" altLang="ja-JP" smtClean="0"/>
              <a:t>Users will be able to log in to our SFTP server and download products.</a:t>
            </a:r>
          </a:p>
          <a:p>
            <a:r>
              <a:rPr kumimoji="1" lang="en-US" altLang="ja-JP" smtClean="0"/>
              <a:t>But users cannot convert format by SFTP.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146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This is over</a:t>
            </a:r>
            <a:r>
              <a:rPr kumimoji="1" lang="en-US" altLang="ja-JP" baseline="0" smtClean="0"/>
              <a:t>view of products which provides from DPSS.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This sheet is described by processing level.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700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This table</a:t>
            </a:r>
            <a:r>
              <a:rPr kumimoji="1" lang="en-US" altLang="ja-JP" baseline="0" smtClean="0"/>
              <a:t> describes level2 geophysical parameters.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217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Last, I’ll introduce G-Portal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2411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smtClean="0"/>
              <a:t>G-Portal provides JAXA’s low/ middle resolution products for free.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Satellites and sensors listed as below.</a:t>
            </a:r>
          </a:p>
          <a:p>
            <a:endParaRPr kumimoji="1" lang="en-US" altLang="ja-JP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smtClean="0"/>
              <a:t>G-Portal has 2 functions; search archived data, order products</a:t>
            </a:r>
          </a:p>
          <a:p>
            <a:endParaRPr kumimoji="1" lang="ja-JP" altLang="en-US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090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smtClean="0"/>
              <a:t>This slide summarize features of g-portal again.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mtClean="0"/>
          </a:p>
          <a:p>
            <a:r>
              <a:rPr kumimoji="1" lang="en-US" altLang="ja-JP" smtClean="0"/>
              <a:t>G-portal provides Cross-search from JAXA's various satelites  </a:t>
            </a:r>
          </a:p>
          <a:p>
            <a:r>
              <a:rPr kumimoji="1" lang="en-US" altLang="ja-JP" smtClean="0"/>
              <a:t>And provides data with free of charge. </a:t>
            </a:r>
          </a:p>
          <a:p>
            <a:r>
              <a:rPr kumimoji="1" lang="en-US" altLang="ja-JP" smtClean="0"/>
              <a:t>HTTPS service and SFTP service are available.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Product format is Binary, HDF4/5, GeoTiff, zipped file, netCDF, text.</a:t>
            </a:r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363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Here is the outline of my presentation.</a:t>
            </a:r>
          </a:p>
          <a:p>
            <a:r>
              <a:rPr kumimoji="1" lang="en-US" altLang="ja-JP" smtClean="0"/>
              <a:t>This presentation has four parts.</a:t>
            </a:r>
          </a:p>
          <a:p>
            <a:r>
              <a:rPr kumimoji="1" lang="en-US" altLang="ja-JP" smtClean="0"/>
              <a:t>First, I will introduce Overview of JAXA ground and data dissemination systems</a:t>
            </a:r>
          </a:p>
          <a:p>
            <a:r>
              <a:rPr kumimoji="1" lang="en-US" altLang="ja-JP" smtClean="0"/>
              <a:t>Then,  I</a:t>
            </a:r>
            <a:r>
              <a:rPr kumimoji="1" lang="en-US" altLang="ja-JP" baseline="0" smtClean="0"/>
              <a:t>’lll show summary of each systems.</a:t>
            </a:r>
          </a:p>
          <a:p>
            <a:r>
              <a:rPr kumimoji="1" lang="en-US" altLang="ja-JP" baseline="0" smtClean="0"/>
              <a:t>Lastly,  I will speak about G-Portal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Main topic of this presentation is G-Portal.</a:t>
            </a:r>
            <a:endParaRPr kumimoji="1" lang="en-US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26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Next  I explain</a:t>
            </a:r>
            <a:r>
              <a:rPr kumimoji="1" lang="en-US" altLang="ja-JP" baseline="0" smtClean="0"/>
              <a:t> </a:t>
            </a:r>
            <a:r>
              <a:rPr kumimoji="1" lang="en-US" altLang="ja-JP" smtClean="0"/>
              <a:t>order function.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G-Portal provides</a:t>
            </a:r>
            <a:r>
              <a:rPr kumimoji="1" lang="en-US" altLang="ja-JP" baseline="0" smtClean="0"/>
              <a:t> 2 ways. HTTPS and SFTP</a:t>
            </a:r>
          </a:p>
          <a:p>
            <a:endParaRPr kumimoji="1" lang="ja-JP" altLang="en-US" smtClean="0"/>
          </a:p>
          <a:p>
            <a:r>
              <a:rPr kumimoji="1" lang="en-US" altLang="ja-JP" smtClean="0"/>
              <a:t>By http, </a:t>
            </a:r>
          </a:p>
          <a:p>
            <a:r>
              <a:rPr kumimoji="1" lang="en-US" altLang="ja-JP" smtClean="0"/>
              <a:t>Users will be able to Search by physical quantity or satellite/sensors.</a:t>
            </a:r>
          </a:p>
          <a:p>
            <a:r>
              <a:rPr kumimoji="1" lang="en-US" altLang="ja-JP" smtClean="0"/>
              <a:t>And specify</a:t>
            </a:r>
            <a:r>
              <a:rPr kumimoji="1" lang="en-US" altLang="ja-JP" baseline="0" smtClean="0"/>
              <a:t>  time period and region. </a:t>
            </a:r>
          </a:p>
          <a:p>
            <a:r>
              <a:rPr kumimoji="1" lang="en-US" altLang="ja-JP" baseline="0" smtClean="0"/>
              <a:t>Finally user can order and download.</a:t>
            </a:r>
            <a:endParaRPr kumimoji="1" lang="en-US" altLang="ja-JP" smtClean="0"/>
          </a:p>
          <a:p>
            <a:endParaRPr kumimoji="1" lang="en-US" altLang="ja-JP" smtClean="0"/>
          </a:p>
          <a:p>
            <a:r>
              <a:rPr kumimoji="1" lang="en-US" altLang="ja-JP" smtClean="0"/>
              <a:t>By SFTP, </a:t>
            </a:r>
          </a:p>
          <a:p>
            <a:r>
              <a:rPr kumimoji="1" lang="en-US" altLang="ja-JP" smtClean="0"/>
              <a:t>Users will be able to log in to our SFTP server and download products directly.</a:t>
            </a:r>
            <a:endParaRPr kumimoji="1" lang="ja-JP" altLang="en-US" smtClean="0"/>
          </a:p>
          <a:p>
            <a:endParaRPr kumimoji="1" lang="ja-JP" altLang="en-US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8649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This is physical</a:t>
            </a:r>
            <a:r>
              <a:rPr kumimoji="1" lang="en-US" altLang="ja-JP" baseline="0" smtClean="0"/>
              <a:t> quantities provided by g-portal. 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619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Also G-Portal provides additional information.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Operational information</a:t>
            </a:r>
          </a:p>
          <a:p>
            <a:r>
              <a:rPr kumimoji="1" lang="en-US" altLang="ja-JP" baseline="0" smtClean="0"/>
              <a:t>Document</a:t>
            </a:r>
          </a:p>
          <a:p>
            <a:r>
              <a:rPr kumimoji="1" lang="en-US" altLang="ja-JP" baseline="0" smtClean="0"/>
              <a:t>Tools.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This slide shows sample of operational information.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User can download operational information from each satellites categoly.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For example user click gpm operational information….</a:t>
            </a:r>
          </a:p>
          <a:p>
            <a:r>
              <a:rPr kumimoji="1" lang="ja-JP" altLang="en-US" baseline="0" smtClean="0"/>
              <a:t>スライドを変更する</a:t>
            </a:r>
            <a:endParaRPr kumimoji="1" lang="en-US" altLang="ja-JP" baseline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511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User can download csv</a:t>
            </a:r>
            <a:r>
              <a:rPr kumimoji="1" lang="en-US" altLang="ja-JP" baseline="0" smtClean="0"/>
              <a:t> file.</a:t>
            </a:r>
          </a:p>
          <a:p>
            <a:r>
              <a:rPr kumimoji="1" lang="en-US" altLang="ja-JP" baseline="0" smtClean="0"/>
              <a:t>And csv ffile includes various operational information.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For example the number of data loss scannings, orbit maneuver, slew and so on.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406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Next is</a:t>
            </a:r>
            <a:r>
              <a:rPr kumimoji="1" lang="en-US" altLang="ja-JP" baseline="0" smtClean="0"/>
              <a:t> document.</a:t>
            </a:r>
          </a:p>
          <a:p>
            <a:endParaRPr kumimoji="1" lang="en-US" altLang="ja-JP" baseline="0" smtClean="0"/>
          </a:p>
          <a:p>
            <a:r>
              <a:rPr kumimoji="1" lang="en-US" altLang="ja-JP" smtClean="0"/>
              <a:t>G-portal provides</a:t>
            </a:r>
            <a:r>
              <a:rPr kumimoji="1" lang="en-US" altLang="ja-JP" baseline="0" smtClean="0"/>
              <a:t> </a:t>
            </a:r>
          </a:p>
          <a:p>
            <a:r>
              <a:rPr kumimoji="1" lang="en-US" altLang="ja-JP" baseline="0" smtClean="0"/>
              <a:t>Data format, data users handbook and algorithm theoretical basis document(ATBD)</a:t>
            </a:r>
          </a:p>
          <a:p>
            <a:endParaRPr kumimoji="1" lang="en-US" altLang="ja-JP" baseline="0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063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Last is tools.</a:t>
            </a:r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6537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And lastly, I will explain</a:t>
            </a:r>
            <a:r>
              <a:rPr kumimoji="1" lang="en-US" altLang="ja-JP" baseline="0" smtClean="0"/>
              <a:t> future plan of g-portal.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G-Portal will integrate GCOM-W Data Providing Service in FY2016.</a:t>
            </a:r>
          </a:p>
          <a:p>
            <a:r>
              <a:rPr kumimoji="1" lang="en-US" altLang="ja-JP" baseline="0" smtClean="0"/>
              <a:t>GCOM-C, EarthCARE will also be provided after products released.</a:t>
            </a:r>
          </a:p>
          <a:p>
            <a:r>
              <a:rPr kumimoji="1" lang="en-US" altLang="ja-JP" baseline="0" smtClean="0"/>
              <a:t>G-Portal will be renewal in 2018.</a:t>
            </a:r>
          </a:p>
          <a:p>
            <a:endParaRPr kumimoji="1" lang="en-US" altLang="ja-JP" baseline="0" smtClean="0"/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Thank you.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Are there any questions?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42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mtClean="0"/>
              <a:t>I’d like to start by looking at Overview of JAXA ground and data dissemination systems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82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This</a:t>
            </a:r>
            <a:r>
              <a:rPr kumimoji="1" lang="en-US" altLang="ja-JP" baseline="0" smtClean="0"/>
              <a:t> is </a:t>
            </a:r>
            <a:r>
              <a:rPr lang="en-US" altLang="ja-JP" smtClean="0">
                <a:solidFill>
                  <a:schemeClr val="bg1"/>
                </a:solidFill>
              </a:rPr>
              <a:t>Overview of JAXA ground and data dissemination systems.</a:t>
            </a:r>
          </a:p>
          <a:p>
            <a:r>
              <a:rPr kumimoji="1" lang="en-US" altLang="ja-JP" smtClean="0">
                <a:solidFill>
                  <a:schemeClr val="bg1"/>
                </a:solidFill>
              </a:rPr>
              <a:t>There are 3</a:t>
            </a:r>
            <a:r>
              <a:rPr kumimoji="1" lang="en-US" altLang="ja-JP" baseline="0" smtClean="0">
                <a:solidFill>
                  <a:schemeClr val="bg1"/>
                </a:solidFill>
              </a:rPr>
              <a:t> functions, observation request reception from users, operation planning system, and mission operation system.</a:t>
            </a:r>
          </a:p>
          <a:p>
            <a:r>
              <a:rPr kumimoji="1" lang="en-US" altLang="ja-JP" baseline="0" smtClean="0">
                <a:solidFill>
                  <a:schemeClr val="bg1"/>
                </a:solidFill>
              </a:rPr>
              <a:t>Mission opearation system includes 4 parts.</a:t>
            </a:r>
          </a:p>
          <a:p>
            <a:r>
              <a:rPr kumimoji="1" lang="en-US" altLang="ja-JP" baseline="0" smtClean="0">
                <a:solidFill>
                  <a:schemeClr val="bg1"/>
                </a:solidFill>
              </a:rPr>
              <a:t>Data transmittion system, data processing system, archive system and data dissemination system.</a:t>
            </a:r>
          </a:p>
          <a:p>
            <a:endParaRPr kumimoji="1" lang="en-US" altLang="ja-JP" baseline="0" smtClean="0">
              <a:solidFill>
                <a:schemeClr val="bg1"/>
              </a:solidFill>
            </a:endParaRPr>
          </a:p>
          <a:p>
            <a:r>
              <a:rPr kumimoji="1" lang="en-US" altLang="ja-JP" baseline="0" smtClean="0">
                <a:solidFill>
                  <a:schemeClr val="bg1"/>
                </a:solidFill>
              </a:rPr>
              <a:t>JAXA has 3 Data dissemination system.</a:t>
            </a:r>
          </a:p>
          <a:p>
            <a:r>
              <a:rPr kumimoji="1" lang="en-US" altLang="ja-JP" smtClean="0"/>
              <a:t>-GCOM-W Data Providing Service(DPSS)</a:t>
            </a:r>
          </a:p>
          <a:p>
            <a:r>
              <a:rPr kumimoji="1" lang="en-US" altLang="ja-JP" smtClean="0"/>
              <a:t>-AUIG2(ALOS/ALOS-2)</a:t>
            </a:r>
          </a:p>
          <a:p>
            <a:r>
              <a:rPr kumimoji="1" lang="en-US" altLang="ja-JP" smtClean="0"/>
              <a:t>-G-Portal</a:t>
            </a:r>
          </a:p>
          <a:p>
            <a:endParaRPr kumimoji="1" lang="en-US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03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As I said,  JAXA has 3 data dissemination systems.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ALOS-2/ALOS User Interface Gateway (AUIG2) provides ALOS/ALOS-2</a:t>
            </a:r>
            <a:r>
              <a:rPr kumimoji="1" lang="en-US" altLang="ja-JP" baseline="0" smtClean="0"/>
              <a:t> products.</a:t>
            </a:r>
          </a:p>
          <a:p>
            <a:r>
              <a:rPr kumimoji="1" lang="en-US" altLang="ja-JP" smtClean="0"/>
              <a:t>GCOM-W Data Providing Service provides GCOM-W(AMSR/AMSR-E/AMSR2)</a:t>
            </a:r>
            <a:r>
              <a:rPr kumimoji="1" lang="en-US" altLang="ja-JP" baseline="0" smtClean="0"/>
              <a:t> products.</a:t>
            </a:r>
            <a:endParaRPr kumimoji="1" lang="en-US" altLang="ja-JP" smtClean="0"/>
          </a:p>
          <a:p>
            <a:r>
              <a:rPr kumimoji="1" lang="en-US" altLang="ja-JP" smtClean="0"/>
              <a:t>G-Portal provides low resolution and free products like them.</a:t>
            </a:r>
          </a:p>
          <a:p>
            <a:r>
              <a:rPr kumimoji="1" lang="en-US" altLang="ja-JP" smtClean="0"/>
              <a:t>In</a:t>
            </a:r>
            <a:r>
              <a:rPr kumimoji="1" lang="en-US" altLang="ja-JP" baseline="0" smtClean="0"/>
              <a:t> the future, G-Portal provides GCOM-C and EarthCARE products.</a:t>
            </a:r>
            <a:endParaRPr kumimoji="1" lang="en-US" altLang="ja-JP" smtClean="0"/>
          </a:p>
          <a:p>
            <a:endParaRPr kumimoji="1" lang="en-US" altLang="ja-JP" smtClean="0"/>
          </a:p>
          <a:p>
            <a:r>
              <a:rPr kumimoji="1" lang="en-US" altLang="ja-JP" smtClean="0"/>
              <a:t>Users can search and download by All Data dissemination systems</a:t>
            </a:r>
            <a:r>
              <a:rPr kumimoji="1" lang="en-US" altLang="ja-JP" baseline="0" smtClean="0"/>
              <a:t>.</a:t>
            </a:r>
          </a:p>
          <a:p>
            <a:r>
              <a:rPr kumimoji="1" lang="en-US" altLang="ja-JP" baseline="0" smtClean="0"/>
              <a:t>And All systems using 10Gbps lines.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90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This is URL </a:t>
            </a:r>
            <a:r>
              <a:rPr kumimoji="1" lang="en-US" altLang="ja-JP" baseline="0" smtClean="0"/>
              <a:t> and mail address and </a:t>
            </a:r>
            <a:r>
              <a:rPr kumimoji="1" lang="en-US" altLang="ja-JP" smtClean="0"/>
              <a:t>system</a:t>
            </a:r>
            <a:r>
              <a:rPr kumimoji="1" lang="en-US" altLang="ja-JP" baseline="0" smtClean="0"/>
              <a:t> top page.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26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mtClean="0"/>
              <a:t>Next three sections,  I’d like to talk about I will introduce each data dissemination systems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mtClean="0"/>
              <a:t>First</a:t>
            </a:r>
            <a:r>
              <a:rPr kumimoji="1" lang="en-US" altLang="ja-JP" baseline="0" smtClean="0"/>
              <a:t>, I’ll introduce ALOS/ALOS-2 User Interface Gateway (AUIG2)</a:t>
            </a:r>
            <a:endParaRPr kumimoji="1" lang="en-US" altLang="ja-JP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08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AUIG2</a:t>
            </a:r>
            <a:r>
              <a:rPr kumimoji="1" lang="en-US" altLang="ja-JP" baseline="0" smtClean="0"/>
              <a:t> provides ALOS products; AVNIR-2, PRISM, PALSAR</a:t>
            </a:r>
          </a:p>
          <a:p>
            <a:r>
              <a:rPr kumimoji="1" lang="en-US" altLang="ja-JP" baseline="0" smtClean="0"/>
              <a:t>And ALOS-2 products; PALSAR-2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AUIG2 has 3 functions; search archived data, order products, provides observation plan(but this is only ALOS-2).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AUIG2 treats high resolution products.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Next, I explain about each functions.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254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Here is Search function at</a:t>
            </a:r>
            <a:r>
              <a:rPr kumimoji="1" lang="en-US" altLang="ja-JP" baseline="0" smtClean="0"/>
              <a:t> AUIG2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User can</a:t>
            </a:r>
            <a:r>
              <a:rPr kumimoji="1" lang="en-US" altLang="ja-JP" baseline="0" smtClean="0"/>
              <a:t> serach ALOS-2/ALOS data by specifying area, conditions and period.</a:t>
            </a:r>
          </a:p>
          <a:p>
            <a:r>
              <a:rPr kumimoji="1" lang="en-US" altLang="ja-JP" smtClean="0"/>
              <a:t>Area</a:t>
            </a:r>
            <a:r>
              <a:rPr kumimoji="1" lang="en-US" altLang="ja-JP" baseline="0" smtClean="0"/>
              <a:t> can be selected as below;</a:t>
            </a:r>
          </a:p>
          <a:p>
            <a:r>
              <a:rPr kumimoji="1" lang="en-US" altLang="ja-JP" baseline="0" smtClean="0"/>
              <a:t>-point,</a:t>
            </a:r>
          </a:p>
          <a:p>
            <a:r>
              <a:rPr kumimoji="1" lang="en-US" altLang="ja-JP" baseline="0" smtClean="0"/>
              <a:t>-Path/Frame,</a:t>
            </a:r>
          </a:p>
          <a:p>
            <a:r>
              <a:rPr kumimoji="1" lang="en-US" altLang="ja-JP" baseline="0" smtClean="0"/>
              <a:t>-polygon,</a:t>
            </a:r>
          </a:p>
          <a:p>
            <a:r>
              <a:rPr kumimoji="1" lang="en-US" altLang="ja-JP" baseline="0" smtClean="0"/>
              <a:t>-kml file,</a:t>
            </a:r>
          </a:p>
          <a:p>
            <a:r>
              <a:rPr kumimoji="1" lang="en-US" altLang="ja-JP" baseline="0" smtClean="0"/>
              <a:t>-shape file</a:t>
            </a:r>
          </a:p>
          <a:p>
            <a:endParaRPr kumimoji="1" lang="en-US" altLang="ja-JP" baseline="0" smtClean="0"/>
          </a:p>
          <a:p>
            <a:r>
              <a:rPr kumimoji="1" lang="en-US" altLang="ja-JP" baseline="0" smtClean="0"/>
              <a:t>And user can specify conditions;</a:t>
            </a:r>
          </a:p>
          <a:p>
            <a:r>
              <a:rPr kumimoji="1" lang="en-US" altLang="ja-JP" baseline="0" smtClean="0"/>
              <a:t>Observation mode </a:t>
            </a:r>
          </a:p>
          <a:p>
            <a:r>
              <a:rPr kumimoji="1" lang="en-US" altLang="ja-JP" baseline="0" smtClean="0"/>
              <a:t>Off-nadir angle or pointing angle</a:t>
            </a:r>
          </a:p>
          <a:p>
            <a:r>
              <a:rPr kumimoji="1" lang="en-US" altLang="ja-JP" baseline="0" smtClean="0"/>
              <a:t>Orbit derection</a:t>
            </a:r>
          </a:p>
          <a:p>
            <a:r>
              <a:rPr kumimoji="1" lang="en-US" altLang="ja-JP" baseline="0" smtClean="0"/>
              <a:t>Observation direction (right or  left)</a:t>
            </a:r>
          </a:p>
          <a:p>
            <a:r>
              <a:rPr kumimoji="1" lang="en-US" altLang="ja-JP" baseline="0" smtClean="0"/>
              <a:t>Cloud Coverage (Optical only)</a:t>
            </a:r>
          </a:p>
          <a:p>
            <a:r>
              <a:rPr kumimoji="1" lang="en-US" altLang="ja-JP" baseline="0" smtClean="0"/>
              <a:t>Existence of browse image</a:t>
            </a:r>
          </a:p>
          <a:p>
            <a:r>
              <a:rPr kumimoji="1" lang="en-US" altLang="ja-JP" baseline="0" smtClean="0"/>
              <a:t>Interferometry pair search</a:t>
            </a:r>
          </a:p>
          <a:p>
            <a:endParaRPr kumimoji="1" lang="en-US" altLang="ja-JP" baseline="0" smtClean="0"/>
          </a:p>
          <a:p>
            <a:endParaRPr kumimoji="1" lang="en-US" altLang="ja-JP" baseline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A9578-54DA-403C-87B1-124466B5C78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73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C6680-1177-4618-901E-40D167499CE0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3116-DA57-43DA-8ED4-C3546D979DA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 userDrawn="1"/>
        </p:nvSpPr>
        <p:spPr>
          <a:xfrm>
            <a:off x="7749222" y="6510133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2016/3/2@GDWG</a:t>
            </a:r>
            <a:endParaRPr kumimoji="1"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C2811-DCFA-46DA-B533-2EB1337B5A29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0B3EC-3175-4C05-AEAB-D72583B2F50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1BB3A-6D9D-4BC0-8FAD-2FE96539847C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2FE5-AE96-4276-B403-5B64847A9A17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/>
          <p:cNvSpPr txBox="1"/>
          <p:nvPr userDrawn="1"/>
        </p:nvSpPr>
        <p:spPr>
          <a:xfrm>
            <a:off x="7749222" y="6510133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2016/3/2@GDWG</a:t>
            </a:r>
            <a:endParaRPr kumimoji="1"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75279-F561-45D4-9CBD-8C8C89F52362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ABE2F-A8EF-406E-995D-59C0D8A882EF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6D091-B805-4622-A941-A14099FD698A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ADBC5-8406-4A29-A66F-FD21E576F0A9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 userDrawn="1"/>
        </p:nvSpPr>
        <p:spPr>
          <a:xfrm>
            <a:off x="7749222" y="6510133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2016/3/2@GDWG</a:t>
            </a:r>
            <a:endParaRPr kumimoji="1"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79067-CA96-410F-9176-E0128DB013E1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3C0E9-A513-4784-B0A5-4D4C7C3A984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0AB733-E730-428B-AC4C-99B9A8431448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A0903-6E14-43FC-8703-DA4864E3B71B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A610F-ADCC-4F03-A0D3-F0242B8CD312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1006E-886A-47AA-85A7-AFADC81CBC5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5684F-0701-4DC9-8E77-DBBCB849C2B7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 userDrawn="1"/>
        </p:nvSpPr>
        <p:spPr>
          <a:xfrm>
            <a:off x="7749222" y="6510133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2016/3/2@GDWG</a:t>
            </a:r>
            <a:endParaRPr kumimoji="1"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C0CBA-D16D-407D-BE3E-98BA67A2EC35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B88F1-F8EE-4316-8FCA-B5F5AFA684F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 userDrawn="1"/>
        </p:nvSpPr>
        <p:spPr>
          <a:xfrm>
            <a:off x="7749222" y="6510133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2016/3/2@GDWG</a:t>
            </a:r>
            <a:endParaRPr kumimoji="1"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CE513-A994-4F26-A07B-1FBC4339EB72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909AB-FC51-49F5-9687-F5A7B58E041B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 userDrawn="1"/>
        </p:nvSpPr>
        <p:spPr>
          <a:xfrm>
            <a:off x="7749222" y="6510133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2016/3/2@GDWG</a:t>
            </a:r>
            <a:endParaRPr kumimoji="1"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D34293-1EC4-446A-B28D-BAC0CDF9C43B}" type="datetime1">
              <a:rPr lang="ja-JP" altLang="en-US" smtClean="0"/>
              <a:t>2016/3/3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A88451-1563-402D-A3F1-216D5BF2F8F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65" y="6205925"/>
            <a:ext cx="1591841" cy="3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5" y="6165304"/>
            <a:ext cx="971600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 userDrawn="1"/>
        </p:nvSpPr>
        <p:spPr>
          <a:xfrm>
            <a:off x="7749222" y="6510133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2016/3/2@GDWG</a:t>
            </a:r>
            <a:endParaRPr kumimoji="1" lang="ja-JP" altLang="en-US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>
                <a:solidFill>
                  <a:schemeClr val="bg1"/>
                </a:solidFill>
              </a:rPr>
              <a:t>Introduction to JAXA Data Distribution Service - G-Portal/DPSS</a:t>
            </a:r>
            <a:endParaRPr lang="ja-JP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JAXA  Satellite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Applications and Operations Center(SAOC)</a:t>
            </a:r>
          </a:p>
          <a:p>
            <a:pPr>
              <a:defRPr/>
            </a:pPr>
            <a:r>
              <a:rPr lang="en-US" altLang="ja-JP" dirty="0" err="1" smtClean="0">
                <a:solidFill>
                  <a:schemeClr val="bg1"/>
                </a:solidFill>
              </a:rPr>
              <a:t>Yousuke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</a:rPr>
              <a:t>Ikehata</a:t>
            </a:r>
            <a:r>
              <a:rPr lang="en-US" altLang="ja-JP" dirty="0" smtClean="0">
                <a:solidFill>
                  <a:schemeClr val="bg1"/>
                </a:solidFill>
              </a:rPr>
              <a:t>, Masumi Matsunaga</a:t>
            </a:r>
          </a:p>
          <a:p>
            <a:pPr>
              <a:defRPr/>
            </a:pPr>
            <a:r>
              <a:rPr lang="en-US" altLang="ja-JP">
                <a:solidFill>
                  <a:schemeClr val="bg1"/>
                </a:solidFill>
              </a:rPr>
              <a:t>3/2/2016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3116-DA57-43DA-8ED4-C3546D979DA2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1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53717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b.  </a:t>
            </a:r>
            <a:r>
              <a:rPr lang="en-US" altLang="ja-JP" dirty="0">
                <a:solidFill>
                  <a:schemeClr val="bg1"/>
                </a:solidFill>
              </a:rPr>
              <a:t>ALOS-2/ALOS User Interface Gateway (AUIG2</a:t>
            </a:r>
            <a:r>
              <a:rPr lang="en-US" altLang="ja-JP" dirty="0" smtClean="0">
                <a:solidFill>
                  <a:schemeClr val="bg1"/>
                </a:solidFill>
              </a:rPr>
              <a:t>)(3/4)</a:t>
            </a:r>
          </a:p>
          <a:p>
            <a:r>
              <a:rPr lang="en-US" altLang="ja-JP" sz="2400" dirty="0" smtClean="0"/>
              <a:t>Order  </a:t>
            </a:r>
            <a:r>
              <a:rPr lang="en-US" altLang="ja-JP" sz="2400" dirty="0"/>
              <a:t>ALOS/ALOS-2 products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993" y="1855852"/>
            <a:ext cx="86504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Product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/>
              <a:t>L1.1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L1.5</a:t>
            </a:r>
            <a:endParaRPr lang="en-US" altLang="ja-JP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L2.1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L3.1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/>
              <a:t>Product </a:t>
            </a:r>
            <a:r>
              <a:rPr lang="en-US" altLang="ja-JP" sz="2800" dirty="0" smtClean="0"/>
              <a:t>format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CEOS</a:t>
            </a:r>
            <a:endParaRPr lang="en-US" altLang="ja-JP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smtClean="0"/>
              <a:t>Geotiff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Zipped </a:t>
            </a:r>
            <a:r>
              <a:rPr lang="en-US" altLang="ja-JP" sz="2800" dirty="0" smtClean="0"/>
              <a:t>file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altLang="ja-JP" sz="2800" dirty="0"/>
              <a:t>Delivery method is “AUIG2 download</a:t>
            </a:r>
            <a:r>
              <a:rPr lang="en-US" altLang="ja-JP" sz="2800"/>
              <a:t>” </a:t>
            </a:r>
            <a:r>
              <a:rPr lang="en-US" altLang="ja-JP" sz="2800" smtClean="0"/>
              <a:t>(by </a:t>
            </a:r>
            <a:r>
              <a:rPr lang="en-US" altLang="ja-JP" sz="2800" dirty="0"/>
              <a:t>internet</a:t>
            </a:r>
            <a:r>
              <a:rPr lang="en-US" altLang="ja-JP" sz="2800" dirty="0" smtClean="0"/>
              <a:t>)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User can check Order status and Quota status</a:t>
            </a:r>
            <a:endParaRPr lang="en-US" altLang="ja-JP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3857276" y="1249596"/>
            <a:ext cx="4921425" cy="3609401"/>
            <a:chOff x="4204148" y="1772816"/>
            <a:chExt cx="4921425" cy="360940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148" y="3059958"/>
              <a:ext cx="3715613" cy="2322259"/>
            </a:xfrm>
            <a:prstGeom prst="rect">
              <a:avLst/>
            </a:prstGeom>
          </p:spPr>
        </p:pic>
        <p:cxnSp>
          <p:nvCxnSpPr>
            <p:cNvPr id="14" name="直線コネクタ 13"/>
            <p:cNvCxnSpPr/>
            <p:nvPr/>
          </p:nvCxnSpPr>
          <p:spPr>
            <a:xfrm flipV="1">
              <a:off x="4204148" y="3104964"/>
              <a:ext cx="485121" cy="133214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860032" y="3104964"/>
              <a:ext cx="4265541" cy="154817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C:\Users\11705\ALOS-2\02_利用・情報システム開発関連\43_AUIG2操作説明用資料（PI会議向け）\AUIG2画面キャプチャ\注文枠v0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269" y="1772816"/>
              <a:ext cx="4436304" cy="13321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13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53717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b.  </a:t>
            </a:r>
            <a:r>
              <a:rPr lang="en-US" altLang="ja-JP" dirty="0">
                <a:solidFill>
                  <a:schemeClr val="bg1"/>
                </a:solidFill>
              </a:rPr>
              <a:t>ALOS-2/ALOS User Interface Gateway (AUIG2</a:t>
            </a:r>
            <a:r>
              <a:rPr lang="en-US" altLang="ja-JP" dirty="0" smtClean="0">
                <a:solidFill>
                  <a:schemeClr val="bg1"/>
                </a:solidFill>
              </a:rPr>
              <a:t>)(4/4)</a:t>
            </a:r>
          </a:p>
          <a:p>
            <a:r>
              <a:rPr lang="en-US" altLang="ja-JP" sz="2400" dirty="0" smtClean="0"/>
              <a:t>View </a:t>
            </a:r>
            <a:r>
              <a:rPr lang="en-US" altLang="ja-JP" sz="2400" dirty="0"/>
              <a:t>ALOS-2 Observation Plan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993" y="1249596"/>
            <a:ext cx="8650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/>
              <a:t>ALOS-2 observation plan is fixed one day before</a:t>
            </a:r>
            <a:r>
              <a:rPr lang="en-US" altLang="ja-JP" sz="2800" dirty="0" smtClean="0"/>
              <a:t>.</a:t>
            </a:r>
            <a:br>
              <a:rPr lang="en-US" altLang="ja-JP" sz="2800" dirty="0" smtClean="0"/>
            </a:br>
            <a:r>
              <a:rPr lang="en-US" altLang="ja-JP" sz="2800" dirty="0" smtClean="0"/>
              <a:t>(</a:t>
            </a:r>
            <a:r>
              <a:rPr lang="en-US" altLang="ja-JP" sz="2800" dirty="0"/>
              <a:t>So, it can be changed until then</a:t>
            </a:r>
            <a:r>
              <a:rPr lang="en-US" altLang="ja-JP" sz="2800" dirty="0" smtClean="0"/>
              <a:t>.)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Detailed information on ALOS-2 </a:t>
            </a:r>
            <a:r>
              <a:rPr lang="en-US" altLang="ja-JP" sz="2800" smtClean="0"/>
              <a:t>observation </a:t>
            </a:r>
            <a:endParaRPr lang="en-US" altLang="ja-JP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212976"/>
            <a:ext cx="4314050" cy="297520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9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600200"/>
            <a:ext cx="8352928" cy="1780108"/>
          </a:xfrm>
        </p:spPr>
        <p:txBody>
          <a:bodyPr>
            <a:normAutofit/>
          </a:bodyPr>
          <a:lstStyle/>
          <a:p>
            <a:pPr algn="l"/>
            <a:r>
              <a:rPr lang="en-US" altLang="ja-JP" smtClean="0">
                <a:solidFill>
                  <a:schemeClr val="tx2"/>
                </a:solidFill>
              </a:rPr>
              <a:t>“</a:t>
            </a:r>
            <a:r>
              <a:rPr lang="en-US" altLang="ja-JP" sz="3600" dirty="0" smtClean="0">
                <a:solidFill>
                  <a:schemeClr val="tx2"/>
                </a:solidFill>
              </a:rPr>
              <a:t>Introducing </a:t>
            </a:r>
            <a:r>
              <a:rPr lang="en-US" altLang="ja-JP" sz="3600" dirty="0">
                <a:solidFill>
                  <a:schemeClr val="tx2"/>
                </a:solidFill>
              </a:rPr>
              <a:t>of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en-US" altLang="ja-JP" sz="3600" dirty="0" smtClean="0">
                <a:solidFill>
                  <a:schemeClr val="tx2"/>
                </a:solidFill>
              </a:rPr>
              <a:t>  JAXA  </a:t>
            </a:r>
            <a:r>
              <a:rPr lang="en-US" altLang="ja-JP" sz="3600" dirty="0">
                <a:solidFill>
                  <a:schemeClr val="tx2"/>
                </a:solidFill>
              </a:rPr>
              <a:t>Data Dissemination </a:t>
            </a:r>
            <a:r>
              <a:rPr lang="en-US" altLang="ja-JP" sz="3600" dirty="0" smtClean="0">
                <a:solidFill>
                  <a:schemeClr val="tx2"/>
                </a:solidFill>
              </a:rPr>
              <a:t>Systems”</a:t>
            </a:r>
            <a:endParaRPr lang="en-US" altLang="ja-JP" sz="2200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160840" cy="1817215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a</a:t>
            </a:r>
            <a:r>
              <a:rPr lang="en-US" altLang="ja-JP" dirty="0" smtClean="0">
                <a:solidFill>
                  <a:schemeClr val="tx1"/>
                </a:solidFill>
              </a:rPr>
              <a:t>.  Overview </a:t>
            </a:r>
            <a:r>
              <a:rPr lang="en-US" altLang="ja-JP" dirty="0">
                <a:solidFill>
                  <a:schemeClr val="tx1"/>
                </a:solidFill>
              </a:rPr>
              <a:t>of JAXA ground and data dissemination systems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b.  </a:t>
            </a:r>
            <a:r>
              <a:rPr lang="en-US" altLang="ja-JP">
                <a:solidFill>
                  <a:schemeClr val="tx1"/>
                </a:solidFill>
              </a:rPr>
              <a:t>ALOS-2/ALOS User Interface Gateway (AUIG2)</a:t>
            </a:r>
          </a:p>
          <a:p>
            <a:pPr algn="l">
              <a:buClrTx/>
            </a:pPr>
            <a:r>
              <a:rPr lang="en-US" altLang="ja-JP" b="1" smtClean="0">
                <a:solidFill>
                  <a:srgbClr val="FF0000"/>
                </a:solidFill>
              </a:rPr>
              <a:t>c.  </a:t>
            </a:r>
            <a:r>
              <a:rPr lang="en-US" altLang="ja-JP" b="1" dirty="0" smtClean="0">
                <a:solidFill>
                  <a:srgbClr val="FF0000"/>
                </a:solidFill>
              </a:rPr>
              <a:t>GCOM-W </a:t>
            </a:r>
            <a:r>
              <a:rPr lang="en-US" altLang="ja-JP" b="1" dirty="0">
                <a:solidFill>
                  <a:srgbClr val="FF0000"/>
                </a:solidFill>
              </a:rPr>
              <a:t>Data Providing Service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d</a:t>
            </a:r>
            <a:r>
              <a:rPr lang="en-US" altLang="ja-JP" dirty="0" smtClean="0">
                <a:solidFill>
                  <a:schemeClr val="tx1"/>
                </a:solidFill>
              </a:rPr>
              <a:t>.  G-Portal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3116-DA57-43DA-8ED4-C3546D979DA2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3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3974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c.  </a:t>
            </a:r>
            <a:r>
              <a:rPr lang="en-US" altLang="ja-JP" dirty="0">
                <a:solidFill>
                  <a:schemeClr val="bg1"/>
                </a:solidFill>
              </a:rPr>
              <a:t>GCOM-W Data Providing </a:t>
            </a:r>
            <a:r>
              <a:rPr lang="en-US" altLang="ja-JP" dirty="0" smtClean="0">
                <a:solidFill>
                  <a:schemeClr val="bg1"/>
                </a:solidFill>
              </a:rPr>
              <a:t>Service(1/4)</a:t>
            </a:r>
          </a:p>
          <a:p>
            <a:r>
              <a:rPr lang="en-US" altLang="ja-JP" sz="2400" dirty="0" smtClean="0"/>
              <a:t>Summary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993" y="1249596"/>
            <a:ext cx="766883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Providing </a:t>
            </a:r>
            <a:r>
              <a:rPr lang="en-US" altLang="ja-JP" sz="2800" dirty="0"/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AMSR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AMSR-E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AMSR2</a:t>
            </a:r>
            <a:endParaRPr lang="en-US" altLang="ja-JP" sz="2800" dirty="0"/>
          </a:p>
          <a:p>
            <a:pPr lvl="1"/>
            <a:r>
              <a:rPr lang="en-US" altLang="ja-JP" sz="2800" dirty="0" smtClean="0"/>
              <a:t>including </a:t>
            </a:r>
            <a:r>
              <a:rPr lang="en-US" altLang="ja-JP" sz="2800" dirty="0"/>
              <a:t>Standard and Near Real-time Product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Function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Search Archived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/>
              <a:t>Order </a:t>
            </a:r>
            <a:r>
              <a:rPr lang="en-US" altLang="ja-JP" sz="2800" smtClean="0"/>
              <a:t>Products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smtClean="0"/>
              <a:t>Convert products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800" dirty="0" smtClean="0"/>
              <a:t> </a:t>
            </a:r>
            <a:r>
              <a:rPr lang="en-US" altLang="ja-JP" sz="2800" dirty="0"/>
              <a:t>Also G-Portal provides AMSR/AMSR-E products.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8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3974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c.  </a:t>
            </a:r>
            <a:r>
              <a:rPr lang="en-US" altLang="ja-JP" dirty="0">
                <a:solidFill>
                  <a:schemeClr val="bg1"/>
                </a:solidFill>
              </a:rPr>
              <a:t>GCOM-W Data Providing </a:t>
            </a:r>
            <a:r>
              <a:rPr lang="en-US" altLang="ja-JP" dirty="0" smtClean="0">
                <a:solidFill>
                  <a:schemeClr val="bg1"/>
                </a:solidFill>
              </a:rPr>
              <a:t>Service(2/4)</a:t>
            </a:r>
          </a:p>
          <a:p>
            <a:r>
              <a:rPr lang="en-US" altLang="ja-JP" sz="2400" dirty="0"/>
              <a:t>Product’s Download interface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993" y="1249596"/>
            <a:ext cx="433838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/>
              <a:t>Web (</a:t>
            </a:r>
            <a:r>
              <a:rPr lang="en-US" altLang="ja-JP" sz="2800"/>
              <a:t>HTTP</a:t>
            </a:r>
            <a:r>
              <a:rPr lang="en-US" altLang="ja-JP" sz="2800" smtClean="0"/>
              <a:t>)</a:t>
            </a:r>
            <a:endParaRPr lang="en-US" altLang="ja-JP" sz="2800" dirty="0" smtClean="0"/>
          </a:p>
          <a:p>
            <a:pPr lvl="1"/>
            <a:r>
              <a:rPr lang="en-US" altLang="ja-JP" sz="2000"/>
              <a:t>Users will be able 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smtClean="0"/>
              <a:t>Search </a:t>
            </a:r>
            <a:r>
              <a:rPr lang="en-US" altLang="ja-JP" sz="2000" dirty="0" smtClean="0"/>
              <a:t>and order from our web page.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/>
              <a:t>convert dormat as listed below</a:t>
            </a:r>
            <a:endParaRPr lang="en-US" altLang="ja-JP" sz="20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ja-JP" sz="2000" dirty="0"/>
              <a:t>HDF5 to netCDF, GeoTiff</a:t>
            </a:r>
            <a:r>
              <a:rPr lang="ja-JP" altLang="en-US" sz="2000" dirty="0"/>
              <a:t>（</a:t>
            </a:r>
            <a:r>
              <a:rPr lang="en-US" altLang="ja-JP" sz="2000" dirty="0"/>
              <a:t>AMSR2</a:t>
            </a:r>
            <a:r>
              <a:rPr lang="ja-JP" altLang="en-US" sz="2000" dirty="0"/>
              <a:t>）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ja-JP" sz="2000" dirty="0"/>
              <a:t>HDF4 to HDF5, netCDF, </a:t>
            </a:r>
            <a:r>
              <a:rPr lang="en-US" altLang="ja-JP" sz="2000" dirty="0" smtClean="0"/>
              <a:t>GeoTiff</a:t>
            </a:r>
            <a:br>
              <a:rPr lang="en-US" altLang="ja-JP" sz="2000" dirty="0" smtClean="0"/>
            </a:br>
            <a:r>
              <a:rPr lang="ja-JP" altLang="en-US" sz="2000" dirty="0" smtClean="0"/>
              <a:t>（</a:t>
            </a:r>
            <a:r>
              <a:rPr lang="en-US" altLang="ja-JP" sz="2000" dirty="0"/>
              <a:t>AMSR/AMSR-E</a:t>
            </a:r>
            <a:r>
              <a:rPr lang="en-US" altLang="ja-JP" sz="2000" dirty="0" smtClean="0"/>
              <a:t>)</a:t>
            </a:r>
            <a:endParaRPr lang="en-US" altLang="ja-JP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SFTP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/>
              <a:t>Users will be able to log in to </a:t>
            </a:r>
            <a:r>
              <a:rPr lang="en-US" altLang="ja-JP" sz="2000" smtClean="0"/>
              <a:t>our SFTP </a:t>
            </a:r>
            <a:r>
              <a:rPr lang="en-US" altLang="ja-JP" sz="2000" dirty="0"/>
              <a:t>server and download products.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/>
              <a:t>Users cannot convert format</a:t>
            </a:r>
            <a:endParaRPr lang="en-US" altLang="ja-JP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390" y="1763524"/>
            <a:ext cx="4240090" cy="37412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48064" y="58648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cs typeface="Aharoni" panose="02010803020104030203" pitchFamily="2" charset="-79"/>
              </a:rPr>
              <a:t>https</a:t>
            </a:r>
            <a:r>
              <a:rPr lang="en-US" altLang="ja-JP" sz="2400" b="1" dirty="0">
                <a:cs typeface="Aharoni" panose="02010803020104030203" pitchFamily="2" charset="-79"/>
              </a:rPr>
              <a:t>://gcom-w1.jaxa.jp</a:t>
            </a:r>
            <a:endParaRPr kumimoji="1" lang="ja-JP" altLang="en-US" sz="2400" b="1" dirty="0">
              <a:cs typeface="Aharoni" panose="02010803020104030203" pitchFamily="2" charset="-79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1288246"/>
            <a:ext cx="353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cs typeface="Aharoni" panose="02010803020104030203" pitchFamily="2" charset="-79"/>
              </a:rPr>
              <a:t>DPSS Web page</a:t>
            </a:r>
            <a:endParaRPr kumimoji="1" lang="ja-JP" altLang="en-US" sz="2000" b="1" i="1" dirty="0">
              <a:cs typeface="Aharoni" panose="02010803020104030203" pitchFamily="2" charset="-79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4580382" y="1268760"/>
            <a:ext cx="4384106" cy="4524052"/>
          </a:xfrm>
          <a:prstGeom prst="wedgeRectCallout">
            <a:avLst>
              <a:gd name="adj1" fmla="val -50227"/>
              <a:gd name="adj2" fmla="val -2757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8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72913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c.  </a:t>
            </a:r>
            <a:r>
              <a:rPr lang="en-US" altLang="ja-JP" dirty="0">
                <a:solidFill>
                  <a:schemeClr val="bg1"/>
                </a:solidFill>
              </a:rPr>
              <a:t>GCOM-W Data Providing </a:t>
            </a:r>
            <a:r>
              <a:rPr lang="en-US" altLang="ja-JP" dirty="0" smtClean="0">
                <a:solidFill>
                  <a:schemeClr val="bg1"/>
                </a:solidFill>
              </a:rPr>
              <a:t>Service(3/4)</a:t>
            </a:r>
          </a:p>
          <a:p>
            <a:r>
              <a:rPr lang="en-US" altLang="ja-JP" sz="2400"/>
              <a:t>Overview of products(The definitions of processing level)</a:t>
            </a:r>
            <a:endParaRPr lang="en-US" altLang="ja-JP" sz="2400" dirty="0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272269"/>
              </p:ext>
            </p:extLst>
          </p:nvPr>
        </p:nvGraphicFramePr>
        <p:xfrm>
          <a:off x="168205" y="999312"/>
          <a:ext cx="8781996" cy="525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226"/>
                <a:gridCol w="1376798"/>
                <a:gridCol w="4578776"/>
                <a:gridCol w="832603"/>
                <a:gridCol w="748593"/>
              </a:tblGrid>
              <a:tr h="3408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 smtClean="0">
                          <a:effectLst/>
                        </a:rPr>
                        <a:t>Processing Level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>
                          <a:effectLst/>
                        </a:rPr>
                        <a:t>Description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Data provide</a:t>
                      </a:r>
                      <a:endParaRPr lang="ja-JP" altLang="en-US" dirty="0"/>
                    </a:p>
                  </a:txBody>
                  <a:tcPr marL="36000" marR="36000" marT="36000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36000" marR="36000" marT="36000" marB="36000" anchor="ctr"/>
                </a:tc>
              </a:tr>
              <a:tr h="3408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ja-JP" sz="1400" u="none" strike="noStrike" dirty="0" smtClean="0">
                          <a:effectLst/>
                        </a:rPr>
                        <a:t>Standards</a:t>
                      </a:r>
                    </a:p>
                    <a:p>
                      <a:pPr algn="ctr" fontAlgn="ctr"/>
                      <a:r>
                        <a:rPr lang="is-IS" altLang="ja-JP" sz="1400" u="none" strike="noStrike" dirty="0" smtClean="0">
                          <a:effectLst/>
                        </a:rPr>
                        <a:t>Products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400" dirty="0" smtClean="0"/>
                        <a:t>NRT</a:t>
                      </a:r>
                    </a:p>
                    <a:p>
                      <a:pPr algn="ctr" fontAlgn="ctr"/>
                      <a:r>
                        <a:rPr kumimoji="1" lang="en-US" altLang="ja-JP" sz="1400" dirty="0" smtClean="0"/>
                        <a:t>Products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2008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Level</a:t>
                      </a:r>
                    </a:p>
                    <a:p>
                      <a:pPr algn="ctr" fontAlgn="ctr"/>
                      <a:r>
                        <a:rPr lang="is-IS" sz="2800" u="none" strike="noStrike" dirty="0" smtClean="0">
                          <a:effectLst/>
                        </a:rPr>
                        <a:t>1A</a:t>
                      </a:r>
                      <a:endParaRPr lang="is-IS" sz="28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 Value</a:t>
                      </a:r>
                      <a:endParaRPr lang="is-IS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</a:rPr>
                        <a:t>A product that adds radiometric correction processing and geometric correction processing to the Level 0 data set, calculates antenna temperature conversion coefficients, antenna temperature count values, etc. and divides the data set by scene.</a:t>
                      </a:r>
                      <a:endParaRPr lang="en-US" altLang="ja-JP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  <a:endParaRPr kumimoji="1" lang="en-US" altLang="ja-JP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ＭＳ Ｐゴシック"/>
                          <a:ea typeface="+mn-ea"/>
                          <a:cs typeface="+mn-cs"/>
                        </a:rPr>
                        <a:t>(Special User)</a:t>
                      </a:r>
                      <a:endParaRPr kumimoji="1" lang="is-IS" altLang="ja-JP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ＭＳ Ｐゴシック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－</a:t>
                      </a:r>
                      <a:endParaRPr lang="is-IS" sz="18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</a:p>
                    <a:p>
                      <a:pPr algn="ctr" fontAlgn="ctr"/>
                      <a:r>
                        <a:rPr lang="is-IS" sz="2800" u="none" strike="noStrike" dirty="0" smtClean="0">
                          <a:effectLst/>
                        </a:rPr>
                        <a:t>1B</a:t>
                      </a:r>
                      <a:endParaRPr lang="is-IS" sz="28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Brightness</a:t>
                      </a:r>
                    </a:p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Temperature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A product that converts antenna temperatures output in Level 1A to brightness temperatures using the conversion coefficients.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effectLst/>
                        </a:rPr>
                        <a:t>○</a:t>
                      </a:r>
                      <a:endParaRPr lang="is-IS" altLang="ja-JP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</a:rPr>
                        <a:t>○</a:t>
                      </a:r>
                      <a:endParaRPr lang="en-US" altLang="ja-JP" sz="1800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ＭＳ Ｐゴシック"/>
                          <a:ea typeface="+mn-ea"/>
                          <a:cs typeface="+mn-cs"/>
                        </a:rPr>
                        <a:t>(Special User)</a:t>
                      </a:r>
                      <a:endParaRPr kumimoji="1" lang="is-IS" altLang="ja-JP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ＭＳ Ｐゴシック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  <a:tr h="3668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</a:p>
                    <a:p>
                      <a:pPr algn="ctr" fontAlgn="ctr"/>
                      <a:r>
                        <a:rPr lang="is-IS" sz="2800" u="none" strike="noStrike" dirty="0" smtClean="0">
                          <a:effectLst/>
                        </a:rPr>
                        <a:t>1R</a:t>
                      </a:r>
                      <a:endParaRPr lang="is-IS" sz="28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Brightness</a:t>
                      </a:r>
                    </a:p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Temperature</a:t>
                      </a:r>
                      <a:r>
                        <a:rPr lang="is-IS" sz="1600" u="none" strike="noStrike" dirty="0">
                          <a:effectLst/>
                        </a:rPr>
                        <a:t/>
                      </a:r>
                      <a:br>
                        <a:rPr lang="is-IS" sz="1600" u="none" strike="noStrike" dirty="0">
                          <a:effectLst/>
                        </a:rPr>
                      </a:br>
                      <a:r>
                        <a:rPr lang="is-IS" sz="1600" u="none" strike="noStrike" dirty="0">
                          <a:effectLst/>
                        </a:rPr>
                        <a:t>(</a:t>
                      </a:r>
                      <a:r>
                        <a:rPr lang="is-IS" sz="1600" u="none" strike="noStrike" dirty="0" smtClean="0">
                          <a:effectLst/>
                        </a:rPr>
                        <a:t>Resampled)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A product that resamples the Level 1B product using  precalculated resampling coefficients to adjust data for lower frequency resolutions.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effectLst/>
                        </a:rPr>
                        <a:t>○</a:t>
                      </a:r>
                      <a:endParaRPr lang="is-IS" altLang="ja-JP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－</a:t>
                      </a:r>
                      <a:endParaRPr lang="is-I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4899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</a:p>
                    <a:p>
                      <a:pPr algn="ctr" fontAlgn="ctr"/>
                      <a:r>
                        <a:rPr lang="en-US" altLang="ja-JP" sz="2800" u="none" strike="noStrike" dirty="0" smtClean="0">
                          <a:effectLst/>
                        </a:rPr>
                        <a:t>2</a:t>
                      </a:r>
                      <a:endParaRPr lang="en-US" altLang="ja-JP" sz="28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Geophysical</a:t>
                      </a:r>
                    </a:p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Parameters</a:t>
                      </a:r>
                      <a:r>
                        <a:rPr lang="is-IS" sz="1600" u="none" strike="noStrike" dirty="0">
                          <a:effectLst/>
                        </a:rPr>
                        <a:t/>
                      </a:r>
                      <a:br>
                        <a:rPr lang="is-IS" sz="1600" u="none" strike="noStrike" dirty="0">
                          <a:effectLst/>
                        </a:rPr>
                      </a:br>
                      <a:r>
                        <a:rPr lang="is-IS" sz="1600" u="none" strike="noStrike" dirty="0">
                          <a:effectLst/>
                        </a:rPr>
                        <a:t>(Scene)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A product that calculates geophysical parameters primarily related to water from the Level 1B product.</a:t>
                      </a:r>
                      <a:endParaRPr lang="is-I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effectLst/>
                        </a:rPr>
                        <a:t>○</a:t>
                      </a:r>
                      <a:endParaRPr lang="is-IS" altLang="ja-JP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</a:rPr>
                        <a:t>○</a:t>
                      </a:r>
                      <a:endParaRPr lang="en-US" altLang="ja-JP" sz="1800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ＭＳ Ｐゴシック"/>
                          <a:ea typeface="+mn-ea"/>
                          <a:cs typeface="+mn-cs"/>
                        </a:rPr>
                        <a:t>(Special User)</a:t>
                      </a:r>
                      <a:endParaRPr kumimoji="1" lang="is-IS" altLang="ja-JP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ＭＳ Ｐゴシック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  <a:tr h="5409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</a:p>
                    <a:p>
                      <a:pPr algn="ctr" fontAlgn="ctr"/>
                      <a:r>
                        <a:rPr lang="en-US" altLang="ja-JP" sz="2800" u="none" strike="noStrike" dirty="0" smtClean="0">
                          <a:effectLst/>
                        </a:rPr>
                        <a:t>3</a:t>
                      </a:r>
                      <a:endParaRPr lang="en-US" altLang="ja-JP" sz="28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Geophysical</a:t>
                      </a:r>
                    </a:p>
                    <a:p>
                      <a:pPr algn="l" fontAlgn="ctr"/>
                      <a:r>
                        <a:rPr lang="is-IS" sz="1600" u="none" strike="noStrike" dirty="0" smtClean="0">
                          <a:effectLst/>
                        </a:rPr>
                        <a:t>Parameters</a:t>
                      </a:r>
                      <a:r>
                        <a:rPr lang="is-IS" sz="1600" u="none" strike="noStrike" dirty="0">
                          <a:effectLst/>
                        </a:rPr>
                        <a:t/>
                      </a:r>
                      <a:br>
                        <a:rPr lang="is-IS" sz="1600" u="none" strike="noStrike" dirty="0">
                          <a:effectLst/>
                        </a:rPr>
                      </a:br>
                      <a:r>
                        <a:rPr lang="is-IS" sz="1600" u="none" strike="noStrike" dirty="0">
                          <a:effectLst/>
                        </a:rPr>
                        <a:t>(Global Data)</a:t>
                      </a:r>
                      <a:endParaRPr lang="is-IS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A product that averages the Level 1B product and the Level 2 product spatially and over time with respect to predefined lattice grid points on the Earth surface and maps the averages on a global scale.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effectLst/>
                        </a:rPr>
                        <a:t>○</a:t>
                      </a:r>
                      <a:endParaRPr lang="is-IS" altLang="ja-JP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－</a:t>
                      </a:r>
                      <a:endParaRPr lang="is-IS" sz="18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26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6583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c.  </a:t>
            </a:r>
            <a:r>
              <a:rPr lang="en-US" altLang="ja-JP" dirty="0">
                <a:solidFill>
                  <a:schemeClr val="bg1"/>
                </a:solidFill>
              </a:rPr>
              <a:t>GCOM-W Data Providing </a:t>
            </a:r>
            <a:r>
              <a:rPr lang="en-US" altLang="ja-JP" dirty="0" smtClean="0">
                <a:solidFill>
                  <a:schemeClr val="bg1"/>
                </a:solidFill>
              </a:rPr>
              <a:t>Service(4/4)</a:t>
            </a:r>
          </a:p>
          <a:p>
            <a:r>
              <a:rPr lang="en-US" altLang="ja-JP" sz="2400" dirty="0"/>
              <a:t>Products </a:t>
            </a:r>
            <a:r>
              <a:rPr lang="en-US" altLang="ja-JP" sz="2400" dirty="0" smtClean="0"/>
              <a:t>Overview(Level2 </a:t>
            </a:r>
            <a:r>
              <a:rPr lang="en-US" altLang="ja-JP" sz="2400" dirty="0"/>
              <a:t>Geophysical Parameters)</a:t>
            </a:r>
          </a:p>
        </p:txBody>
      </p:sp>
      <p:graphicFrame>
        <p:nvGraphicFramePr>
          <p:cNvPr id="5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543089"/>
              </p:ext>
            </p:extLst>
          </p:nvPr>
        </p:nvGraphicFramePr>
        <p:xfrm>
          <a:off x="107504" y="1052736"/>
          <a:ext cx="8919413" cy="5131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582"/>
                <a:gridCol w="2017987"/>
                <a:gridCol w="5470844"/>
              </a:tblGrid>
              <a:tr h="4677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 smtClean="0">
                          <a:effectLst/>
                        </a:rPr>
                        <a:t>Product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>
                          <a:effectLst/>
                        </a:rPr>
                        <a:t>Description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83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 smtClean="0">
                          <a:effectLst/>
                        </a:rPr>
                        <a:t>Atmosphere</a:t>
                      </a:r>
                      <a:endParaRPr lang="is-IS" sz="20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Total Precipitable </a:t>
                      </a:r>
                      <a:r>
                        <a:rPr lang="is-IS" sz="1600" u="none" strike="noStrike" dirty="0" smtClean="0">
                          <a:effectLst/>
                        </a:rPr>
                        <a:t>Water</a:t>
                      </a:r>
                      <a:r>
                        <a:rPr lang="is-I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is-IS" sz="1600" u="none" strike="noStrike" dirty="0" smtClean="0">
                          <a:effectLst/>
                        </a:rPr>
                        <a:t>(TPW)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baseline="0" dirty="0" smtClean="0"/>
                        <a:t>Total volume of water vapor in the atmosphere integrated in the vertical Direction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486279">
                <a:tc vMerge="1">
                  <a:txBody>
                    <a:bodyPr/>
                    <a:lstStyle/>
                    <a:p>
                      <a:pPr algn="ctr" fontAlgn="ctr"/>
                      <a:endParaRPr lang="is-IS" sz="2000" b="0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Cloud </a:t>
                      </a:r>
                      <a:r>
                        <a:rPr lang="is-IS" sz="1600" u="none" strike="noStrike" dirty="0">
                          <a:effectLst/>
                        </a:rPr>
                        <a:t>Liquid </a:t>
                      </a:r>
                      <a:r>
                        <a:rPr lang="is-IS" sz="1600" u="none" strike="noStrike" dirty="0" smtClean="0">
                          <a:effectLst/>
                        </a:rPr>
                        <a:t>Water</a:t>
                      </a:r>
                    </a:p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(CLW)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baseline="0" dirty="0" smtClean="0"/>
                        <a:t>Total volume of cloud liquid water in the atmosphere integrated in the vertical direction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556754">
                <a:tc vMerge="1">
                  <a:txBody>
                    <a:bodyPr/>
                    <a:lstStyle/>
                    <a:p>
                      <a:pPr algn="ctr" fontAlgn="ctr"/>
                      <a:endParaRPr lang="is-IS" sz="2000" b="0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Precipitation</a:t>
                      </a:r>
                    </a:p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(PRC)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baseline="0" dirty="0" smtClean="0"/>
                        <a:t>Hourly rainfall depth of liquid precipitation (rain) at the ground surface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3586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Ocean</a:t>
                      </a:r>
                      <a:endParaRPr lang="en-US" altLang="ja-JP" sz="200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Sea Surface </a:t>
                      </a:r>
                      <a:r>
                        <a:rPr lang="is-IS" sz="1600" u="none" strike="noStrike" dirty="0" smtClean="0">
                          <a:effectLst/>
                        </a:rPr>
                        <a:t>Temperature (SST)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baseline="0" dirty="0" smtClean="0"/>
                        <a:t>Water temperature several millimeters below the sea surface penetrated by microwaves (near-skin sea temperature)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606264"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Sea Surface Wind </a:t>
                      </a:r>
                      <a:r>
                        <a:rPr lang="is-IS" sz="1600" u="none" strike="noStrike" dirty="0" smtClean="0">
                          <a:effectLst/>
                        </a:rPr>
                        <a:t>speed</a:t>
                      </a:r>
                      <a:r>
                        <a:rPr lang="ja-JP" alt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is-IS" sz="1600" u="none" strike="noStrike" dirty="0" smtClean="0">
                          <a:effectLst/>
                        </a:rPr>
                        <a:t>(SSW)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baseline="0" dirty="0" smtClean="0"/>
                        <a:t>Wind speeds 10 meters above the sea surface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606264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 smtClean="0">
                          <a:effectLst/>
                        </a:rPr>
                        <a:t>Cryosphere</a:t>
                      </a:r>
                      <a:endParaRPr lang="is-I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Sea Ice </a:t>
                      </a:r>
                      <a:r>
                        <a:rPr lang="is-IS" sz="1600" u="none" strike="noStrike" dirty="0" smtClean="0">
                          <a:effectLst/>
                        </a:rPr>
                        <a:t>Concentration</a:t>
                      </a:r>
                    </a:p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(SIC)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baseline="0" dirty="0" smtClean="0"/>
                        <a:t>Ratio of the area occupied by sea ice when sea water and sea ice exist in the 18 GHz band’s observed field of View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606264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ja-JP" sz="2000" u="none" strike="noStrike" smtClean="0">
                          <a:effectLst/>
                        </a:rPr>
                        <a:t>Land Area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Snow </a:t>
                      </a:r>
                      <a:r>
                        <a:rPr lang="is-IS" sz="1600" u="none" strike="noStrike" dirty="0" smtClean="0">
                          <a:effectLst/>
                        </a:rPr>
                        <a:t>Depth</a:t>
                      </a:r>
                    </a:p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(SND)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ja-JP" sz="1600" u="none" strike="noStrike" kern="1200" baseline="0" dirty="0" smtClean="0"/>
                        <a:t>Depth of accumulated snow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  <a:tr h="606264">
                <a:tc vMerge="1">
                  <a:txBody>
                    <a:bodyPr/>
                    <a:lstStyle/>
                    <a:p>
                      <a:pPr algn="ctr" fontAlgn="ctr"/>
                      <a:endParaRPr lang="is-IS" sz="2000" b="0" i="0" u="none" strike="noStrike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</a:rPr>
                        <a:t>Soil Moisture </a:t>
                      </a:r>
                      <a:r>
                        <a:rPr lang="is-IS" sz="1600" u="none" strike="noStrike" dirty="0" smtClean="0">
                          <a:effectLst/>
                        </a:rPr>
                        <a:t>Content</a:t>
                      </a:r>
                    </a:p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</a:rPr>
                        <a:t>(SMC)</a:t>
                      </a:r>
                      <a:endParaRPr lang="is-IS" sz="16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u="none" strike="noStrike" kern="1200" baseline="0" dirty="0" smtClean="0"/>
                        <a:t>Volumetric water content in surface soil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9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600200"/>
            <a:ext cx="8352928" cy="1780108"/>
          </a:xfrm>
        </p:spPr>
        <p:txBody>
          <a:bodyPr>
            <a:normAutofit/>
          </a:bodyPr>
          <a:lstStyle/>
          <a:p>
            <a:pPr algn="l"/>
            <a:r>
              <a:rPr lang="en-US" altLang="ja-JP" smtClean="0">
                <a:solidFill>
                  <a:schemeClr val="tx2"/>
                </a:solidFill>
              </a:rPr>
              <a:t>“</a:t>
            </a:r>
            <a:r>
              <a:rPr lang="en-US" altLang="ja-JP" sz="3600" dirty="0" smtClean="0">
                <a:solidFill>
                  <a:schemeClr val="tx2"/>
                </a:solidFill>
              </a:rPr>
              <a:t>Introducing </a:t>
            </a:r>
            <a:r>
              <a:rPr lang="en-US" altLang="ja-JP" sz="3600" dirty="0">
                <a:solidFill>
                  <a:schemeClr val="tx2"/>
                </a:solidFill>
              </a:rPr>
              <a:t>of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en-US" altLang="ja-JP" sz="3600" dirty="0" smtClean="0">
                <a:solidFill>
                  <a:schemeClr val="tx2"/>
                </a:solidFill>
              </a:rPr>
              <a:t>  JAXA  </a:t>
            </a:r>
            <a:r>
              <a:rPr lang="en-US" altLang="ja-JP" sz="3600" dirty="0">
                <a:solidFill>
                  <a:schemeClr val="tx2"/>
                </a:solidFill>
              </a:rPr>
              <a:t>Data Dissemination </a:t>
            </a:r>
            <a:r>
              <a:rPr lang="en-US" altLang="ja-JP" sz="3600" dirty="0" smtClean="0">
                <a:solidFill>
                  <a:schemeClr val="tx2"/>
                </a:solidFill>
              </a:rPr>
              <a:t>Systems”</a:t>
            </a:r>
            <a:endParaRPr lang="en-US" altLang="ja-JP" sz="2200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160840" cy="1817215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a</a:t>
            </a:r>
            <a:r>
              <a:rPr lang="en-US" altLang="ja-JP" dirty="0" smtClean="0">
                <a:solidFill>
                  <a:schemeClr val="tx1"/>
                </a:solidFill>
              </a:rPr>
              <a:t>.  Overview </a:t>
            </a:r>
            <a:r>
              <a:rPr lang="en-US" altLang="ja-JP" dirty="0">
                <a:solidFill>
                  <a:schemeClr val="tx1"/>
                </a:solidFill>
              </a:rPr>
              <a:t>of JAXA ground and data dissemination systems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b.  </a:t>
            </a:r>
            <a:r>
              <a:rPr lang="en-US" altLang="ja-JP">
                <a:solidFill>
                  <a:schemeClr val="tx1"/>
                </a:solidFill>
              </a:rPr>
              <a:t>ALOS-2/ALOS User Interface Gateway (AUIG2)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c.  </a:t>
            </a:r>
            <a:r>
              <a:rPr lang="en-US" altLang="ja-JP" dirty="0" smtClean="0">
                <a:solidFill>
                  <a:schemeClr val="tx1"/>
                </a:solidFill>
              </a:rPr>
              <a:t>GCOM-W </a:t>
            </a:r>
            <a:r>
              <a:rPr lang="en-US" altLang="ja-JP" dirty="0">
                <a:solidFill>
                  <a:schemeClr val="tx1"/>
                </a:solidFill>
              </a:rPr>
              <a:t>Data Providing Service</a:t>
            </a:r>
          </a:p>
          <a:p>
            <a:pPr algn="l">
              <a:buClrTx/>
            </a:pPr>
            <a:r>
              <a:rPr lang="en-US" altLang="ja-JP" b="1" smtClean="0">
                <a:solidFill>
                  <a:srgbClr val="FF0000"/>
                </a:solidFill>
              </a:rPr>
              <a:t>d</a:t>
            </a:r>
            <a:r>
              <a:rPr lang="en-US" altLang="ja-JP" b="1" dirty="0" smtClean="0">
                <a:solidFill>
                  <a:srgbClr val="FF0000"/>
                </a:solidFill>
              </a:rPr>
              <a:t>.  G-Portal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3116-DA57-43DA-8ED4-C3546D979DA2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3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1882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 startAt="4"/>
            </a:pPr>
            <a:r>
              <a:rPr lang="en-US" altLang="ja-JP" smtClean="0">
                <a:solidFill>
                  <a:schemeClr val="bg1"/>
                </a:solidFill>
              </a:rPr>
              <a:t>G-Portal(1/10)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/>
              <a:t>Summary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993" y="1249596"/>
            <a:ext cx="8216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Providing </a:t>
            </a:r>
            <a:r>
              <a:rPr lang="en-US" altLang="ja-JP" sz="2800" dirty="0"/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GPM/TRMM/GOSAT/Aqua/</a:t>
            </a:r>
            <a:br>
              <a:rPr lang="en-US" altLang="ja-JP" sz="2800" dirty="0" smtClean="0"/>
            </a:br>
            <a:r>
              <a:rPr lang="en-US" altLang="ja-JP" sz="2800" dirty="0" smtClean="0"/>
              <a:t>ADEOS-Ⅱ/ADEOS/MOS-1/MOS-1b/JERS-1/ERS-1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(Future</a:t>
            </a:r>
            <a:r>
              <a:rPr lang="en-US" altLang="ja-JP" sz="2800" dirty="0"/>
              <a:t>) GCOM-C/EarthCARE/GOSAT-2</a:t>
            </a:r>
          </a:p>
          <a:p>
            <a:pPr lvl="1"/>
            <a:r>
              <a:rPr lang="en-US" altLang="ja-JP" sz="2800" dirty="0" smtClean="0"/>
              <a:t>including </a:t>
            </a:r>
            <a:r>
              <a:rPr lang="en-US" altLang="ja-JP" sz="2800" dirty="0"/>
              <a:t>Standard and Near Real-time Product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Function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Search Archived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Order </a:t>
            </a:r>
            <a:r>
              <a:rPr lang="en-US" altLang="ja-JP" sz="2800" dirty="0" smtClean="0"/>
              <a:t>Products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for Low/Middle resolution products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09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25630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smtClean="0">
                <a:solidFill>
                  <a:schemeClr val="bg1"/>
                </a:solidFill>
              </a:rPr>
              <a:t>.  G-Portal(2/10)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/>
              <a:t>Feature of G-Portal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993" y="1249596"/>
            <a:ext cx="81170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/>
              <a:t>Cross-search </a:t>
            </a:r>
            <a:r>
              <a:rPr lang="en-US" altLang="ja-JP" sz="2800"/>
              <a:t>from JAXA's various satelites  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provides data </a:t>
            </a:r>
            <a:r>
              <a:rPr lang="en-US" altLang="ja-JP" sz="2800" dirty="0"/>
              <a:t>with free of charge.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/>
              <a:t>HTTPS service and SFTP service are </a:t>
            </a:r>
            <a:r>
              <a:rPr lang="en-US" altLang="ja-JP" sz="2800"/>
              <a:t>available</a:t>
            </a:r>
            <a:r>
              <a:rPr lang="en-US" altLang="ja-JP" sz="280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Product format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Binary, HDF4/5, GeoTiff, zipped file, netCDF, text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433364"/>
            <a:ext cx="4464496" cy="22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65435" y="5661248"/>
            <a:ext cx="278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https://www.gportal.jaxa.jp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83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788151" y="260648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smtClean="0">
                <a:solidFill>
                  <a:schemeClr val="bg1"/>
                </a:solidFill>
                <a:latin typeface="+mj-lt"/>
              </a:rPr>
              <a:t>Agenda</a:t>
            </a:r>
            <a:endParaRPr lang="en-US" altLang="ja-JP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56490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altLang="ja-JP" sz="3200" smtClean="0">
                <a:solidFill>
                  <a:schemeClr val="tx2"/>
                </a:solidFill>
              </a:rPr>
              <a:t>Overview </a:t>
            </a:r>
            <a:r>
              <a:rPr lang="en-US" altLang="ja-JP" sz="3200">
                <a:solidFill>
                  <a:schemeClr val="tx2"/>
                </a:solidFill>
              </a:rPr>
              <a:t>of JAXA ground and data dissemination systems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3200" smtClean="0">
                <a:solidFill>
                  <a:schemeClr val="tx2"/>
                </a:solidFill>
              </a:rPr>
              <a:t>ALOS-2/ALOS </a:t>
            </a:r>
            <a:r>
              <a:rPr lang="en-US" altLang="ja-JP" sz="3200">
                <a:solidFill>
                  <a:schemeClr val="tx2"/>
                </a:solidFill>
              </a:rPr>
              <a:t>User Interface Gateway (AUIG2)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3200">
                <a:solidFill>
                  <a:schemeClr val="tx2"/>
                </a:solidFill>
              </a:rPr>
              <a:t>GCOM-W Data Providing Service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3200" smtClean="0">
                <a:solidFill>
                  <a:schemeClr val="tx2"/>
                </a:solidFill>
              </a:rPr>
              <a:t>G-Portal</a:t>
            </a:r>
            <a:endParaRPr lang="en-US" altLang="ja-JP" sz="3200">
              <a:solidFill>
                <a:schemeClr val="tx2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6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3873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smtClean="0">
                <a:solidFill>
                  <a:schemeClr val="bg1"/>
                </a:solidFill>
              </a:rPr>
              <a:t>.  G-Portal(3/10)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/>
              <a:t>Product’s Download </a:t>
            </a:r>
            <a:r>
              <a:rPr lang="en-US" altLang="ja-JP" sz="2400" dirty="0" smtClean="0"/>
              <a:t>interface</a:t>
            </a:r>
            <a:endParaRPr lang="en-US" altLang="ja-JP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788052" y="4655835"/>
            <a:ext cx="7233710" cy="1377150"/>
            <a:chOff x="71437" y="4677370"/>
            <a:chExt cx="8950325" cy="1703958"/>
          </a:xfrm>
        </p:grpSpPr>
        <p:sp>
          <p:nvSpPr>
            <p:cNvPr id="7" name="角丸四角形 6"/>
            <p:cNvSpPr/>
            <p:nvPr/>
          </p:nvSpPr>
          <p:spPr>
            <a:xfrm>
              <a:off x="71437" y="4677370"/>
              <a:ext cx="8950325" cy="1582912"/>
            </a:xfrm>
            <a:prstGeom prst="roundRect">
              <a:avLst>
                <a:gd name="adj" fmla="val 763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角丸四角形 4"/>
            <p:cNvSpPr/>
            <p:nvPr/>
          </p:nvSpPr>
          <p:spPr bwMode="auto">
            <a:xfrm>
              <a:off x="7366844" y="4845302"/>
              <a:ext cx="1345034" cy="120022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300" b="1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Direct Download</a:t>
              </a:r>
              <a:endParaRPr lang="en-US" altLang="ja-JP" sz="13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右矢印 8"/>
            <p:cNvSpPr/>
            <p:nvPr/>
          </p:nvSpPr>
          <p:spPr>
            <a:xfrm>
              <a:off x="2051720" y="5182697"/>
              <a:ext cx="5141119" cy="2701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正方形/長方形 22"/>
            <p:cNvSpPr>
              <a:spLocks noChangeArrowheads="1"/>
            </p:cNvSpPr>
            <p:nvPr/>
          </p:nvSpPr>
          <p:spPr bwMode="auto">
            <a:xfrm>
              <a:off x="2016125" y="5519315"/>
              <a:ext cx="900113" cy="862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500" dirty="0"/>
                <a:t>├── AQUA</a:t>
              </a:r>
            </a:p>
            <a:p>
              <a:r>
                <a:rPr lang="en-US" altLang="ja-JP" sz="500" dirty="0"/>
                <a:t>│   └── AQUA.AMSR-E</a:t>
              </a:r>
            </a:p>
            <a:p>
              <a:r>
                <a:rPr lang="en-US" altLang="ja-JP" sz="500" dirty="0"/>
                <a:t>│       ├── L1A</a:t>
              </a:r>
            </a:p>
            <a:p>
              <a:r>
                <a:rPr lang="en-US" altLang="ja-JP" sz="500" dirty="0"/>
                <a:t>│       ├── L1B</a:t>
              </a:r>
            </a:p>
            <a:p>
              <a:r>
                <a:rPr lang="en-US" altLang="ja-JP" sz="500" dirty="0"/>
                <a:t>│       ├── L2.AP</a:t>
              </a:r>
            </a:p>
            <a:p>
              <a:r>
                <a:rPr lang="en-US" altLang="ja-JP" sz="500" dirty="0"/>
                <a:t>│       ├── L2.CLW</a:t>
              </a:r>
            </a:p>
            <a:p>
              <a:r>
                <a:rPr lang="en-US" altLang="ja-JP" sz="500" dirty="0"/>
                <a:t>│       ├── L2.IC</a:t>
              </a:r>
            </a:p>
            <a:p>
              <a:r>
                <a:rPr lang="en-US" altLang="ja-JP" sz="500" dirty="0"/>
                <a:t>│       ├── L2.SM</a:t>
              </a:r>
            </a:p>
            <a:p>
              <a:r>
                <a:rPr lang="en-US" altLang="ja-JP" sz="500" dirty="0"/>
                <a:t>│       ├── L2.SST</a:t>
              </a:r>
            </a:p>
            <a:p>
              <a:r>
                <a:rPr lang="en-US" altLang="ja-JP" sz="500" dirty="0"/>
                <a:t>│       ├── L2.SSW</a:t>
              </a:r>
              <a:endParaRPr lang="ja-JP" altLang="en-US" sz="500" dirty="0"/>
            </a:p>
          </p:txBody>
        </p:sp>
        <p:sp>
          <p:nvSpPr>
            <p:cNvPr id="12" name="角丸四角形 4"/>
            <p:cNvSpPr/>
            <p:nvPr/>
          </p:nvSpPr>
          <p:spPr bwMode="auto">
            <a:xfrm>
              <a:off x="251520" y="4845302"/>
              <a:ext cx="1661711" cy="120022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300" b="1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products download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300" b="1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without Web browser</a:t>
              </a:r>
              <a:endParaRPr lang="ja-JP" altLang="en-US" sz="13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715375" y="1556792"/>
            <a:ext cx="7306388" cy="2880320"/>
            <a:chOff x="71438" y="908720"/>
            <a:chExt cx="8950325" cy="3528392"/>
          </a:xfrm>
        </p:grpSpPr>
        <p:sp>
          <p:nvSpPr>
            <p:cNvPr id="14" name="角丸四角形 13"/>
            <p:cNvSpPr/>
            <p:nvPr/>
          </p:nvSpPr>
          <p:spPr>
            <a:xfrm>
              <a:off x="71438" y="908720"/>
              <a:ext cx="8950325" cy="3528392"/>
            </a:xfrm>
            <a:prstGeom prst="roundRect">
              <a:avLst>
                <a:gd name="adj" fmla="val 763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kumimoji="1" lang="ja-JP" altLang="en-US" sz="2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aphicFrame>
          <p:nvGraphicFramePr>
            <p:cNvPr id="15" name="図表 14"/>
            <p:cNvGraphicFramePr/>
            <p:nvPr>
              <p:extLst>
                <p:ext uri="{D42A27DB-BD31-4B8C-83A1-F6EECF244321}">
                  <p14:modId xmlns:p14="http://schemas.microsoft.com/office/powerpoint/2010/main" val="3235762375"/>
                </p:ext>
              </p:extLst>
            </p:nvPr>
          </p:nvGraphicFramePr>
          <p:xfrm>
            <a:off x="179512" y="908720"/>
            <a:ext cx="8712968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2872" y="2920443"/>
              <a:ext cx="1086363" cy="33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0467" y="3573661"/>
              <a:ext cx="1128768" cy="33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52164" y="2880393"/>
              <a:ext cx="1399585" cy="53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47664" y="3501008"/>
              <a:ext cx="1416454" cy="63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06874" y="2884326"/>
              <a:ext cx="1607516" cy="946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8" y="2924944"/>
              <a:ext cx="1665447" cy="72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90166" y="2978040"/>
              <a:ext cx="712785" cy="320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1339" y="2886827"/>
              <a:ext cx="1376403" cy="53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テキスト ボックス 23"/>
          <p:cNvSpPr txBox="1"/>
          <p:nvPr/>
        </p:nvSpPr>
        <p:spPr>
          <a:xfrm>
            <a:off x="30716" y="2457499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n-lt"/>
              </a:rPr>
              <a:t>HTTPS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8574" y="4881005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n-lt"/>
              </a:rPr>
              <a:t>SFTP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4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5138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d.  G-Portal(5/10)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/>
              <a:t>Physical </a:t>
            </a:r>
            <a:r>
              <a:rPr lang="en-US" altLang="ja-JP" sz="2400" dirty="0"/>
              <a:t>quantities </a:t>
            </a:r>
            <a:r>
              <a:rPr lang="en-US" altLang="ja-JP" sz="2400" dirty="0" smtClean="0"/>
              <a:t>provided by G-Portal</a:t>
            </a:r>
            <a:endParaRPr lang="en-US" altLang="ja-JP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141984" y="6453336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rgbClr val="00B0F0"/>
                </a:solidFill>
              </a:rPr>
              <a:t> Blue </a:t>
            </a:r>
            <a:r>
              <a:rPr lang="en-US" altLang="ja-JP" sz="1600">
                <a:solidFill>
                  <a:srgbClr val="00B0F0"/>
                </a:solidFill>
              </a:rPr>
              <a:t>color </a:t>
            </a:r>
            <a:r>
              <a:rPr lang="en-US" altLang="ja-JP" sz="1600" smtClean="0">
                <a:solidFill>
                  <a:srgbClr val="00B0F0"/>
                </a:solidFill>
              </a:rPr>
              <a:t>letters </a:t>
            </a:r>
            <a:r>
              <a:rPr lang="en-US" altLang="ja-JP" sz="1600">
                <a:solidFill>
                  <a:srgbClr val="00B0F0"/>
                </a:solidFill>
              </a:rPr>
              <a:t>show products provided only for specific </a:t>
            </a:r>
            <a:r>
              <a:rPr lang="en-US" altLang="ja-JP" sz="1600" smtClean="0">
                <a:solidFill>
                  <a:srgbClr val="00B0F0"/>
                </a:solidFill>
              </a:rPr>
              <a:t>user.</a:t>
            </a:r>
            <a:endParaRPr lang="en-US" altLang="ja-JP" sz="1600">
              <a:solidFill>
                <a:srgbClr val="00B0F0"/>
              </a:solidFill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88048"/>
              </p:ext>
            </p:extLst>
          </p:nvPr>
        </p:nvGraphicFramePr>
        <p:xfrm>
          <a:off x="107504" y="940840"/>
          <a:ext cx="8928992" cy="551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664296"/>
                <a:gridCol w="2952328"/>
                <a:gridCol w="2304256"/>
              </a:tblGrid>
              <a:tr h="268380">
                <a:tc>
                  <a:txBody>
                    <a:bodyPr/>
                    <a:lstStyle/>
                    <a:p>
                      <a:pPr algn="l"/>
                      <a:endParaRPr kumimoji="1" lang="ja-JP" altLang="en-US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Physical quantities</a:t>
                      </a:r>
                      <a:endParaRPr kumimoji="1" lang="ja-JP" altLang="en-US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Physical quantity</a:t>
                      </a:r>
                      <a:endParaRPr kumimoji="1" lang="ja-JP" altLang="en-US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is-IS" altLang="ja-JP" sz="1200" b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Satelite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80">
                <a:tc rowSpan="4">
                  <a:txBody>
                    <a:bodyPr/>
                    <a:lstStyle/>
                    <a:p>
                      <a:r>
                        <a:rPr kumimoji="1" lang="is-IS" altLang="ja-JP" sz="12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Terrestrial</a:t>
                      </a:r>
                      <a:endParaRPr kumimoji="1" lang="ja-JP" altLang="en-US" sz="12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altLang="ja-JP" sz="1200" smtClean="0">
                          <a:latin typeface="Calibri" panose="020F0502020204030204" pitchFamily="34" charset="0"/>
                        </a:rPr>
                        <a:t>Soil Moisture</a:t>
                      </a:r>
                      <a:endParaRPr lang="ja-JP" altLang="en-US" sz="120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smtClean="0">
                          <a:latin typeface="Calibri" panose="020F0502020204030204" pitchFamily="34" charset="0"/>
                        </a:rPr>
                        <a:t>・ </a:t>
                      </a:r>
                      <a:r>
                        <a:rPr lang="is-IS" altLang="ja-JP" sz="1200" smtClean="0">
                          <a:latin typeface="Calibri" panose="020F0502020204030204" pitchFamily="34" charset="0"/>
                        </a:rPr>
                        <a:t>Soil Moisture</a:t>
                      </a:r>
                      <a:endParaRPr lang="ja-JP" altLang="en-US" sz="120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AQUA/ADEOS-</a:t>
                      </a:r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Ⅱ/MOS-1/</a:t>
                      </a:r>
                    </a:p>
                    <a:p>
                      <a:pPr algn="l"/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MOS-1b</a:t>
                      </a:r>
                      <a:endParaRPr kumimoji="1" lang="is-IS" altLang="ja-JP" sz="1200" b="0" i="0" u="none" strike="noStrike" kern="120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977">
                <a:tc vMerge="1">
                  <a:txBody>
                    <a:bodyPr/>
                    <a:lstStyle/>
                    <a:p>
                      <a:pPr algn="l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s-IS" altLang="ja-JP" sz="1200" smtClean="0">
                          <a:latin typeface="Calibri" panose="020F0502020204030204" pitchFamily="34" charset="0"/>
                        </a:rPr>
                        <a:t>Snowpack</a:t>
                      </a:r>
                      <a:endParaRPr lang="ja-JP" altLang="en-US" sz="120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smtClean="0">
                          <a:latin typeface="Calibri" panose="020F0502020204030204" pitchFamily="34" charset="0"/>
                        </a:rPr>
                        <a:t>・</a:t>
                      </a:r>
                      <a:r>
                        <a:rPr lang="ja-JP" altLang="en-US" sz="1200" baseline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s-IS" altLang="ja-JP" sz="1200" smtClean="0">
                          <a:latin typeface="Calibri" panose="020F0502020204030204" pitchFamily="34" charset="0"/>
                        </a:rPr>
                        <a:t>Snow Coverage Distribution</a:t>
                      </a:r>
                      <a:endParaRPr lang="en-US" altLang="ja-JP" sz="120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ja-JP" altLang="en-US" sz="120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・ </a:t>
                      </a:r>
                      <a:r>
                        <a:rPr lang="is-IS" altLang="ja-JP" sz="120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Surface Temperature</a:t>
                      </a:r>
                      <a:endParaRPr lang="en-US" altLang="ja-JP" sz="120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ja-JP" altLang="en-US" sz="120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・</a:t>
                      </a:r>
                      <a:r>
                        <a:rPr lang="ja-JP" altLang="en-US" sz="1200" baseline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s-IS" altLang="ja-JP" sz="120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Snow Grain Size</a:t>
                      </a:r>
                      <a:endParaRPr lang="en-US" altLang="ja-JP" sz="120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ja-JP" altLang="en-US" sz="120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・ </a:t>
                      </a:r>
                      <a:r>
                        <a:rPr lang="is-IS" altLang="ja-JP" sz="120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</a:rPr>
                        <a:t>Snow Depth</a:t>
                      </a:r>
                      <a:endParaRPr lang="ja-JP" altLang="en-US" sz="1200">
                        <a:solidFill>
                          <a:srgbClr val="00B0F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sz="1400">
                        <a:solidFill>
                          <a:srgbClr val="00B0F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80">
                <a:tc vMerge="1">
                  <a:txBody>
                    <a:bodyPr/>
                    <a:lstStyle/>
                    <a:p>
                      <a:pPr algn="l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s-IS" altLang="ja-JP" sz="1200" smtClean="0">
                          <a:latin typeface="Calibri" panose="020F0502020204030204" pitchFamily="34" charset="0"/>
                        </a:rPr>
                        <a:t>Radiance/Reflectance</a:t>
                      </a:r>
                      <a:endParaRPr lang="ja-JP" altLang="en-US" sz="120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smtClean="0">
                          <a:latin typeface="Calibri" panose="020F0502020204030204" pitchFamily="34" charset="0"/>
                        </a:rPr>
                        <a:t>・ </a:t>
                      </a:r>
                      <a:r>
                        <a:rPr lang="is-IS" altLang="ja-JP" sz="1200" smtClean="0">
                          <a:latin typeface="Calibri" panose="020F0502020204030204" pitchFamily="34" charset="0"/>
                        </a:rPr>
                        <a:t>Radiance/Reflectance</a:t>
                      </a:r>
                      <a:endParaRPr lang="ja-JP" altLang="en-US" sz="120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ADEOS-</a:t>
                      </a:r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Ⅱ/ADEOS</a:t>
                      </a:r>
                      <a:endParaRPr lang="ja-JP" altLang="en-US" sz="120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80">
                <a:tc vMerge="1">
                  <a:txBody>
                    <a:bodyPr/>
                    <a:lstStyle/>
                    <a:p>
                      <a:pPr algn="l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Vegetation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Vegetation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40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245">
                <a:tc rowSpan="3"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 Surface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 Surface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GPM/TRMM/AQUA/ADEOS/</a:t>
                      </a:r>
                    </a:p>
                    <a:p>
                      <a:pPr algn="l"/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ADEOS-</a:t>
                      </a:r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Ⅱ/MOS-1/MOS-1b</a:t>
                      </a:r>
                      <a:endParaRPr kumimoji="1" lang="is-IS" altLang="ja-JP" sz="1200" b="0" i="0" u="none" strike="noStrike" kern="120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245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 Surface Wind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 Surface Wind Speed</a:t>
                      </a:r>
                      <a:endParaRPr kumimoji="1" lang="is-IS" altLang="ja-JP" sz="1200" b="0" i="0" u="none" strike="noStrike" kern="1200" baseline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TRMM/AQUA/ADEOS-</a:t>
                      </a:r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Ⅱ/</a:t>
                      </a:r>
                    </a:p>
                    <a:p>
                      <a:pPr algn="l"/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MOS-1/MOS-1b</a:t>
                      </a:r>
                      <a:endParaRPr kumimoji="1" lang="is-IS" altLang="ja-JP" sz="1200" b="0" i="0" u="none" strike="noStrike" kern="120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977">
                <a:tc vMerge="1">
                  <a:txBody>
                    <a:bodyPr/>
                    <a:lstStyle/>
                    <a:p>
                      <a:endParaRPr kumimoji="1" lang="is-IS" altLang="ja-JP" sz="1400" b="0" i="0" u="none" strike="noStrike" kern="1200" baseline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Ocean Color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Normalized Water-Leaving Radiance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Chlorophyll-a Concentration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Suspended Solid Concentration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Colored Dissolved Organic Matter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ADEOS/ADEOS-</a:t>
                      </a:r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Ⅱ</a:t>
                      </a:r>
                      <a:endParaRPr kumimoji="1" lang="is-IS" altLang="ja-JP" sz="1200" b="0" i="0" u="none" strike="noStrike" kern="1200" baseline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4111">
                <a:tc rowSpan="4"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Radiance/Brightness</a:t>
                      </a:r>
                      <a:r>
                        <a:rPr kumimoji="1" lang="ja-JP" altLang="en-US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Brightness Temperature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Radiance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Radiance/Reflectance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GPM/TRMM/AQUA/ADEOS/</a:t>
                      </a:r>
                    </a:p>
                    <a:p>
                      <a:pPr algn="l"/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ADEOS-</a:t>
                      </a:r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Ⅱ/MOS-1/MOS-1b</a:t>
                      </a:r>
                      <a:endParaRPr kumimoji="1" lang="is-IS" altLang="ja-JP" sz="1200" b="0" i="0" u="none" strike="noStrike" kern="120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4111">
                <a:tc vMerge="1">
                  <a:txBody>
                    <a:bodyPr/>
                    <a:lstStyle/>
                    <a:p>
                      <a:endParaRPr kumimoji="1" lang="is-IS" altLang="ja-JP" sz="1400" b="0" i="0" u="none" strike="noStrike" kern="1200" baseline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Calibrated Received Power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Radar Reflectivity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Backscattering cross 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GPM/TRMM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80">
                <a:tc vMerge="1">
                  <a:txBody>
                    <a:bodyPr/>
                    <a:lstStyle/>
                    <a:p>
                      <a:endParaRPr kumimoji="1" lang="is-IS" altLang="ja-JP" sz="1400" b="0" i="0" u="none" strike="noStrike" kern="1200" baseline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Geometric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Geometric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ADEOS-</a:t>
                      </a:r>
                      <a:r>
                        <a:rPr kumimoji="1" lang="en-U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Ⅱ</a:t>
                      </a:r>
                      <a:endParaRPr kumimoji="1" lang="is-IS" altLang="ja-JP" sz="1200" b="0" i="0" u="none" strike="noStrike" kern="1200" baseline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80">
                <a:tc vMerge="1">
                  <a:txBody>
                    <a:bodyPr/>
                    <a:lstStyle/>
                    <a:p>
                      <a:endParaRPr kumimoji="1" lang="is-IS" altLang="ja-JP" sz="1400" b="0" i="0" u="none" strike="noStrike" kern="1200" baseline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is-IS" altLang="ja-JP" sz="1200" b="0" i="0" u="none" strike="noStrike" kern="1200" baseline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Environment Auxiliary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・ </a:t>
                      </a: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Environment Auxiliary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s-IS" altLang="ja-JP" sz="1200" b="0" i="0" u="none" strike="noStrike" kern="12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6854" y="260648"/>
            <a:ext cx="44541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 startAt="4"/>
            </a:pPr>
            <a:r>
              <a:rPr lang="en-US" altLang="ja-JP" smtClean="0">
                <a:solidFill>
                  <a:schemeClr val="bg1"/>
                </a:solidFill>
              </a:rPr>
              <a:t>G-Portal(6 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/>
              <a:t>Providing Operational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Information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2726" r="13775" b="31520"/>
          <a:stretch/>
        </p:blipFill>
        <p:spPr>
          <a:xfrm>
            <a:off x="683568" y="1700808"/>
            <a:ext cx="7488832" cy="436088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115616" y="5085184"/>
            <a:ext cx="45365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4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r="9771" b="67439"/>
          <a:stretch/>
        </p:blipFill>
        <p:spPr>
          <a:xfrm>
            <a:off x="326854" y="1568164"/>
            <a:ext cx="8273105" cy="178882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854" y="260648"/>
            <a:ext cx="4031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smtClean="0">
                <a:solidFill>
                  <a:schemeClr val="bg1"/>
                </a:solidFill>
              </a:rPr>
              <a:t>.  G-Portal(7/10)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/>
              <a:t>Operational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Information(Excel)</a:t>
            </a:r>
            <a:endParaRPr lang="en-US" altLang="ja-JP" sz="2400" dirty="0"/>
          </a:p>
        </p:txBody>
      </p:sp>
      <p:sp>
        <p:nvSpPr>
          <p:cNvPr id="7" name="四角形吹き出し 6"/>
          <p:cNvSpPr/>
          <p:nvPr/>
        </p:nvSpPr>
        <p:spPr>
          <a:xfrm>
            <a:off x="3059832" y="1437785"/>
            <a:ext cx="5328592" cy="504056"/>
          </a:xfrm>
          <a:prstGeom prst="wedgeRectCallout">
            <a:avLst>
              <a:gd name="adj1" fmla="val -43878"/>
              <a:gd name="adj2" fmla="val 246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1144 (The </a:t>
            </a:r>
            <a:r>
              <a:rPr lang="en-US" altLang="ja-JP" dirty="0"/>
              <a:t>number of data loss </a:t>
            </a:r>
            <a:r>
              <a:rPr lang="en-US" altLang="ja-JP" dirty="0" err="1" smtClean="0"/>
              <a:t>scannings</a:t>
            </a:r>
            <a:r>
              <a:rPr lang="en-US" altLang="ja-JP" dirty="0" smtClean="0"/>
              <a:t>)</a:t>
            </a:r>
          </a:p>
        </p:txBody>
      </p:sp>
      <p:sp>
        <p:nvSpPr>
          <p:cNvPr id="8" name="四角形吹き出し 7"/>
          <p:cNvSpPr/>
          <p:nvPr/>
        </p:nvSpPr>
        <p:spPr>
          <a:xfrm>
            <a:off x="3955280" y="4047493"/>
            <a:ext cx="2232248" cy="504056"/>
          </a:xfrm>
          <a:prstGeom prst="wedgeRectCallout">
            <a:avLst>
              <a:gd name="adj1" fmla="val -29936"/>
              <a:gd name="adj2" fmla="val -246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Orbit maneuver</a:t>
            </a:r>
          </a:p>
          <a:p>
            <a:pPr algn="ctr"/>
            <a:r>
              <a:rPr lang="en-US" altLang="ja-JP" dirty="0" smtClean="0"/>
              <a:t>(remarks)</a:t>
            </a:r>
          </a:p>
        </p:txBody>
      </p:sp>
      <p:sp>
        <p:nvSpPr>
          <p:cNvPr id="10" name="四角形吹き出し 9"/>
          <p:cNvSpPr/>
          <p:nvPr/>
        </p:nvSpPr>
        <p:spPr>
          <a:xfrm>
            <a:off x="6444208" y="3673816"/>
            <a:ext cx="2232248" cy="504056"/>
          </a:xfrm>
          <a:prstGeom prst="wedgeRectCallout">
            <a:avLst>
              <a:gd name="adj1" fmla="val 17854"/>
              <a:gd name="adj2" fmla="val -167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*</a:t>
            </a:r>
          </a:p>
          <a:p>
            <a:pPr algn="ctr"/>
            <a:r>
              <a:rPr lang="en-US" altLang="ja-JP" dirty="0" smtClean="0"/>
              <a:t>(Slew)</a:t>
            </a:r>
          </a:p>
        </p:txBody>
      </p:sp>
    </p:spTree>
    <p:extLst>
      <p:ext uri="{BB962C8B-B14F-4D97-AF65-F5344CB8AC3E}">
        <p14:creationId xmlns:p14="http://schemas.microsoft.com/office/powerpoint/2010/main" val="34465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6854" y="260648"/>
            <a:ext cx="2727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smtClean="0">
                <a:solidFill>
                  <a:schemeClr val="bg1"/>
                </a:solidFill>
              </a:rPr>
              <a:t>.  G-Portal(8/10)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smtClean="0"/>
              <a:t>Providing Document</a:t>
            </a:r>
            <a:endParaRPr lang="en-US" altLang="ja-JP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2200" r="13250" b="40760"/>
          <a:stretch/>
        </p:blipFill>
        <p:spPr>
          <a:xfrm>
            <a:off x="755577" y="1733419"/>
            <a:ext cx="7632848" cy="3790872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3563888" y="2780928"/>
            <a:ext cx="5328592" cy="1008112"/>
          </a:xfrm>
          <a:prstGeom prst="wedgeRectCallout">
            <a:avLst>
              <a:gd name="adj1" fmla="val -58431"/>
              <a:gd name="adj2" fmla="val 6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Data Format</a:t>
            </a:r>
          </a:p>
          <a:p>
            <a:pPr algn="ctr"/>
            <a:r>
              <a:rPr lang="en-US" altLang="ja-JP" dirty="0" smtClean="0"/>
              <a:t>Data Users handbook</a:t>
            </a:r>
          </a:p>
          <a:p>
            <a:pPr algn="ctr"/>
            <a:r>
              <a:rPr lang="en-US" altLang="ja-JP" dirty="0" smtClean="0"/>
              <a:t>Algorithm Theoretical Basis Document(ATBD)</a:t>
            </a:r>
          </a:p>
        </p:txBody>
      </p:sp>
      <p:sp>
        <p:nvSpPr>
          <p:cNvPr id="6" name="右中かっこ 5"/>
          <p:cNvSpPr/>
          <p:nvPr/>
        </p:nvSpPr>
        <p:spPr>
          <a:xfrm>
            <a:off x="2773357" y="2859725"/>
            <a:ext cx="288032" cy="93610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3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675" r="13250" b="39080"/>
          <a:stretch/>
        </p:blipFill>
        <p:spPr>
          <a:xfrm>
            <a:off x="623577" y="1786536"/>
            <a:ext cx="7896847" cy="400500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6854" y="260648"/>
            <a:ext cx="2061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smtClean="0">
                <a:solidFill>
                  <a:schemeClr val="bg1"/>
                </a:solidFill>
              </a:rPr>
              <a:t>.  G-Portal(9/10)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/>
              <a:t>Providing Tools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2244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1938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smtClean="0">
                <a:solidFill>
                  <a:schemeClr val="bg1"/>
                </a:solidFill>
              </a:rPr>
              <a:t>.  G-Portal(10/10)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/>
              <a:t>Future Plan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993" y="1249596"/>
            <a:ext cx="8650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G-Portal will integrate GCOM-W </a:t>
            </a:r>
            <a:r>
              <a:rPr lang="en-US" altLang="ja-JP" sz="2800"/>
              <a:t>Data Providing </a:t>
            </a:r>
            <a:r>
              <a:rPr lang="en-US" altLang="ja-JP" sz="2800" smtClean="0"/>
              <a:t>Service in FY2016.</a:t>
            </a:r>
            <a:endParaRPr lang="en-US" altLang="ja-JP" sz="28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GCOM-C</a:t>
            </a:r>
            <a:r>
              <a:rPr lang="en-US" altLang="ja-JP" sz="2800" dirty="0"/>
              <a:t>, </a:t>
            </a:r>
            <a:r>
              <a:rPr lang="en-US" altLang="ja-JP" sz="2800" dirty="0" err="1"/>
              <a:t>EarthCARE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will </a:t>
            </a:r>
            <a:r>
              <a:rPr lang="en-US" altLang="ja-JP" sz="2800" dirty="0"/>
              <a:t>also be provided after products released</a:t>
            </a:r>
            <a:r>
              <a:rPr lang="en-US" altLang="ja-JP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G-Portal will be renewal </a:t>
            </a:r>
            <a:r>
              <a:rPr lang="en-US" altLang="ja-JP" sz="2800" smtClean="0"/>
              <a:t>in 2017.</a:t>
            </a:r>
            <a:endParaRPr lang="en-US" altLang="ja-JP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3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600200"/>
            <a:ext cx="8352928" cy="1780108"/>
          </a:xfrm>
        </p:spPr>
        <p:txBody>
          <a:bodyPr>
            <a:normAutofit/>
          </a:bodyPr>
          <a:lstStyle/>
          <a:p>
            <a:pPr algn="l"/>
            <a:r>
              <a:rPr lang="en-US" altLang="ja-JP" smtClean="0">
                <a:solidFill>
                  <a:schemeClr val="tx2"/>
                </a:solidFill>
              </a:rPr>
              <a:t>“</a:t>
            </a:r>
            <a:r>
              <a:rPr lang="en-US" altLang="ja-JP" sz="3600" smtClean="0">
                <a:solidFill>
                  <a:schemeClr val="tx2"/>
                </a:solidFill>
              </a:rPr>
              <a:t>Introducing to</a:t>
            </a:r>
            <a:r>
              <a:rPr lang="en-US" altLang="ja-JP" sz="3600" dirty="0">
                <a:solidFill>
                  <a:schemeClr val="tx2"/>
                </a:solidFill>
              </a:rPr>
              <a:t/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en-US" altLang="ja-JP" sz="3600" dirty="0" smtClean="0">
                <a:solidFill>
                  <a:schemeClr val="tx2"/>
                </a:solidFill>
              </a:rPr>
              <a:t>  JAXA  </a:t>
            </a:r>
            <a:r>
              <a:rPr lang="en-US" altLang="ja-JP" sz="3600" dirty="0">
                <a:solidFill>
                  <a:schemeClr val="tx2"/>
                </a:solidFill>
              </a:rPr>
              <a:t>Data Dissemination </a:t>
            </a:r>
            <a:r>
              <a:rPr lang="en-US" altLang="ja-JP" sz="3600" dirty="0" smtClean="0">
                <a:solidFill>
                  <a:schemeClr val="tx2"/>
                </a:solidFill>
              </a:rPr>
              <a:t>Systems”</a:t>
            </a:r>
            <a:endParaRPr lang="en-US" altLang="ja-JP" sz="2200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160840" cy="1817215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en-US" altLang="ja-JP" b="1" smtClean="0">
                <a:solidFill>
                  <a:srgbClr val="FF0000"/>
                </a:solidFill>
              </a:rPr>
              <a:t>a</a:t>
            </a:r>
            <a:r>
              <a:rPr lang="en-US" altLang="ja-JP" b="1" dirty="0" smtClean="0">
                <a:solidFill>
                  <a:srgbClr val="FF0000"/>
                </a:solidFill>
              </a:rPr>
              <a:t>.  Overview </a:t>
            </a:r>
            <a:r>
              <a:rPr lang="en-US" altLang="ja-JP" b="1" dirty="0">
                <a:solidFill>
                  <a:srgbClr val="FF0000"/>
                </a:solidFill>
              </a:rPr>
              <a:t>of JAXA ground and data dissemination systems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b.  </a:t>
            </a:r>
            <a:r>
              <a:rPr lang="en-US" altLang="ja-JP">
                <a:solidFill>
                  <a:schemeClr val="tx1"/>
                </a:solidFill>
              </a:rPr>
              <a:t>ALOS-2/ALOS User Interface Gateway (AUIG2)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c.  </a:t>
            </a:r>
            <a:r>
              <a:rPr lang="en-US" altLang="ja-JP" dirty="0" smtClean="0">
                <a:solidFill>
                  <a:schemeClr val="tx1"/>
                </a:solidFill>
              </a:rPr>
              <a:t>GCOM-W </a:t>
            </a:r>
            <a:r>
              <a:rPr lang="en-US" altLang="ja-JP" dirty="0">
                <a:solidFill>
                  <a:schemeClr val="tx1"/>
                </a:solidFill>
              </a:rPr>
              <a:t>Data Providing Service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d</a:t>
            </a:r>
            <a:r>
              <a:rPr lang="en-US" altLang="ja-JP" dirty="0" smtClean="0">
                <a:solidFill>
                  <a:schemeClr val="tx1"/>
                </a:solidFill>
              </a:rPr>
              <a:t>.  G-Portal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3116-DA57-43DA-8ED4-C3546D979DA2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7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203848" y="3860800"/>
            <a:ext cx="5797234" cy="2925763"/>
          </a:xfrm>
          <a:prstGeom prst="roundRect">
            <a:avLst>
              <a:gd name="adj" fmla="val 972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6" name="Picture 68" descr="awpcqu1o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41600" y="2565400"/>
            <a:ext cx="3444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8" descr="awpcqu1o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33788" y="2565400"/>
            <a:ext cx="3444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075567" y="2967037"/>
            <a:ext cx="1217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dirty="0"/>
              <a:t>Ground Station</a:t>
            </a:r>
          </a:p>
          <a:p>
            <a:pPr algn="ctr" eaLnBrk="1" hangingPunct="1"/>
            <a:r>
              <a:rPr lang="en-US" altLang="ja-JP" sz="1200" dirty="0"/>
              <a:t>(S-band)</a:t>
            </a:r>
          </a:p>
        </p:txBody>
      </p:sp>
      <p:sp>
        <p:nvSpPr>
          <p:cNvPr id="9" name="テキスト ボックス 11"/>
          <p:cNvSpPr txBox="1">
            <a:spLocks noChangeArrowheads="1"/>
          </p:cNvSpPr>
          <p:nvPr/>
        </p:nvSpPr>
        <p:spPr bwMode="auto">
          <a:xfrm>
            <a:off x="3220856" y="2976265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dirty="0"/>
              <a:t>Ground Station</a:t>
            </a:r>
          </a:p>
          <a:p>
            <a:pPr algn="ctr" eaLnBrk="1" hangingPunct="1"/>
            <a:r>
              <a:rPr lang="en-US" altLang="ja-JP" sz="1200" dirty="0"/>
              <a:t>(X-band)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791047"/>
            <a:ext cx="101758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274465"/>
            <a:ext cx="1047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矢印コネクタ 12"/>
          <p:cNvCxnSpPr>
            <a:stCxn id="11" idx="2"/>
          </p:cNvCxnSpPr>
          <p:nvPr/>
        </p:nvCxnSpPr>
        <p:spPr>
          <a:xfrm flipH="1">
            <a:off x="3833689" y="1988840"/>
            <a:ext cx="1046162" cy="5826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130338" y="1784351"/>
            <a:ext cx="1496619" cy="80130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35"/>
          <p:cNvSpPr txBox="1">
            <a:spLocks noChangeArrowheads="1"/>
          </p:cNvSpPr>
          <p:nvPr/>
        </p:nvSpPr>
        <p:spPr bwMode="auto">
          <a:xfrm>
            <a:off x="99884" y="4091548"/>
            <a:ext cx="10605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dirty="0"/>
              <a:t>Observation Request Reception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5496" y="5589240"/>
            <a:ext cx="1179164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100" b="1">
                <a:solidFill>
                  <a:schemeClr val="tx1"/>
                </a:solidFill>
              </a:rPr>
              <a:t>Users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100">
                <a:solidFill>
                  <a:schemeClr val="tx1"/>
                </a:solidFill>
              </a:rPr>
              <a:t>PI, Institute, etc</a:t>
            </a:r>
          </a:p>
        </p:txBody>
      </p:sp>
      <p:sp>
        <p:nvSpPr>
          <p:cNvPr id="17" name="正方形/長方形 37"/>
          <p:cNvSpPr>
            <a:spLocks noChangeArrowheads="1"/>
          </p:cNvSpPr>
          <p:nvPr/>
        </p:nvSpPr>
        <p:spPr bwMode="auto">
          <a:xfrm>
            <a:off x="1997678" y="4098094"/>
            <a:ext cx="111601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dirty="0"/>
              <a:t>Operation Planning system</a:t>
            </a:r>
          </a:p>
        </p:txBody>
      </p:sp>
      <p:cxnSp>
        <p:nvCxnSpPr>
          <p:cNvPr id="18" name="直線矢印コネクタ 17"/>
          <p:cNvCxnSpPr>
            <a:stCxn id="16" idx="0"/>
            <a:endCxn id="15" idx="2"/>
          </p:cNvCxnSpPr>
          <p:nvPr/>
        </p:nvCxnSpPr>
        <p:spPr>
          <a:xfrm flipV="1">
            <a:off x="625078" y="4737879"/>
            <a:ext cx="5056" cy="85136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5" idx="3"/>
            <a:endCxn id="17" idx="1"/>
          </p:cNvCxnSpPr>
          <p:nvPr/>
        </p:nvCxnSpPr>
        <p:spPr>
          <a:xfrm>
            <a:off x="1160384" y="4414714"/>
            <a:ext cx="837294" cy="654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7" idx="0"/>
            <a:endCxn id="8" idx="2"/>
          </p:cNvCxnSpPr>
          <p:nvPr/>
        </p:nvCxnSpPr>
        <p:spPr>
          <a:xfrm flipV="1">
            <a:off x="2555684" y="3428702"/>
            <a:ext cx="128384" cy="66939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68938" y="5052005"/>
            <a:ext cx="912429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050" u="sng" dirty="0">
                <a:latin typeface="+mj-lt"/>
              </a:rPr>
              <a:t>Observation</a:t>
            </a:r>
          </a:p>
          <a:p>
            <a:pPr algn="ctr"/>
            <a:r>
              <a:rPr lang="en-US" altLang="ja-JP" sz="1050" u="sng" dirty="0">
                <a:latin typeface="+mj-lt"/>
              </a:rPr>
              <a:t>Request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72035" y="3699626"/>
            <a:ext cx="1031051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050" u="sng" dirty="0">
                <a:latin typeface="+mj-lt"/>
              </a:rPr>
              <a:t>Operation Plan</a:t>
            </a:r>
          </a:p>
        </p:txBody>
      </p:sp>
      <p:sp>
        <p:nvSpPr>
          <p:cNvPr id="23" name="テキスト ボックス 50"/>
          <p:cNvSpPr txBox="1">
            <a:spLocks noChangeArrowheads="1"/>
          </p:cNvSpPr>
          <p:nvPr/>
        </p:nvSpPr>
        <p:spPr bwMode="auto">
          <a:xfrm>
            <a:off x="2885072" y="2087890"/>
            <a:ext cx="107593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100" u="sng" dirty="0">
                <a:latin typeface="+mj-lt"/>
              </a:rPr>
              <a:t>Operation Plan</a:t>
            </a:r>
          </a:p>
        </p:txBody>
      </p:sp>
      <p:sp>
        <p:nvSpPr>
          <p:cNvPr id="24" name="テキスト ボックス 52"/>
          <p:cNvSpPr txBox="1">
            <a:spLocks noChangeArrowheads="1"/>
          </p:cNvSpPr>
          <p:nvPr/>
        </p:nvSpPr>
        <p:spPr bwMode="auto">
          <a:xfrm>
            <a:off x="4083551" y="2090525"/>
            <a:ext cx="1069524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100" u="sng" dirty="0">
                <a:latin typeface="+mj-lt"/>
              </a:rPr>
              <a:t>Observed Data</a:t>
            </a:r>
          </a:p>
        </p:txBody>
      </p:sp>
      <p:sp>
        <p:nvSpPr>
          <p:cNvPr id="25" name="正方形/長方形 54"/>
          <p:cNvSpPr>
            <a:spLocks noChangeArrowheads="1"/>
          </p:cNvSpPr>
          <p:nvPr/>
        </p:nvSpPr>
        <p:spPr bwMode="auto">
          <a:xfrm>
            <a:off x="3348435" y="4229856"/>
            <a:ext cx="158432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 dirty="0" smtClean="0"/>
              <a:t>Data </a:t>
            </a:r>
            <a:r>
              <a:rPr lang="en-US" altLang="ja-JP" sz="1200" b="1" dirty="0"/>
              <a:t>Transmission </a:t>
            </a:r>
            <a:r>
              <a:rPr lang="en-US" altLang="ja-JP" sz="1200" b="1" dirty="0" smtClean="0"/>
              <a:t>System</a:t>
            </a:r>
            <a:endParaRPr lang="en-US" altLang="ja-JP" sz="1200" b="1" dirty="0"/>
          </a:p>
        </p:txBody>
      </p:sp>
      <p:sp>
        <p:nvSpPr>
          <p:cNvPr id="26" name="正方形/長方形 55"/>
          <p:cNvSpPr>
            <a:spLocks noChangeArrowheads="1"/>
          </p:cNvSpPr>
          <p:nvPr/>
        </p:nvSpPr>
        <p:spPr bwMode="auto">
          <a:xfrm>
            <a:off x="3265104" y="6188880"/>
            <a:ext cx="151288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 dirty="0"/>
              <a:t>Data Processing </a:t>
            </a:r>
            <a:r>
              <a:rPr lang="en-US" altLang="ja-JP" sz="1200" b="1" dirty="0" smtClean="0"/>
              <a:t>System</a:t>
            </a:r>
            <a:endParaRPr lang="en-US" altLang="ja-JP" sz="1200" b="1" dirty="0"/>
          </a:p>
        </p:txBody>
      </p:sp>
      <p:sp>
        <p:nvSpPr>
          <p:cNvPr id="27" name="正方形/長方形 56"/>
          <p:cNvSpPr>
            <a:spLocks noChangeArrowheads="1"/>
          </p:cNvSpPr>
          <p:nvPr/>
        </p:nvSpPr>
        <p:spPr bwMode="auto">
          <a:xfrm>
            <a:off x="5410200" y="6248345"/>
            <a:ext cx="172878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200" b="1" dirty="0" smtClean="0"/>
              <a:t>Archive</a:t>
            </a:r>
            <a:endParaRPr lang="en-US" altLang="ja-JP" sz="12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32355" y="4004395"/>
            <a:ext cx="91242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1050" u="sng" dirty="0">
                <a:latin typeface="+mj-lt"/>
              </a:rPr>
              <a:t>Observation</a:t>
            </a:r>
          </a:p>
          <a:p>
            <a:pPr algn="ctr"/>
            <a:r>
              <a:rPr lang="en-US" altLang="ja-JP" sz="1050" u="sng" dirty="0" smtClean="0">
                <a:latin typeface="+mj-lt"/>
              </a:rPr>
              <a:t>Request</a:t>
            </a:r>
            <a:endParaRPr lang="en-US" altLang="ja-JP" sz="1050" u="sng" dirty="0">
              <a:latin typeface="+mj-lt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796136" y="4010288"/>
            <a:ext cx="3145604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altLang="ja-JP" sz="1200" b="1" u="sng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r-FR" altLang="ja-JP" sz="12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</a:t>
            </a:r>
            <a:r>
              <a:rPr lang="fr-FR" altLang="ja-JP" sz="1200" b="1" u="sng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altLang="ja-JP" sz="12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 smtClean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 smtClean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latin typeface="+mn-lt"/>
              <a:ea typeface="+mn-ea"/>
            </a:endParaRPr>
          </a:p>
        </p:txBody>
      </p:sp>
      <p:cxnSp>
        <p:nvCxnSpPr>
          <p:cNvPr id="30" name="直線矢印コネクタ 29"/>
          <p:cNvCxnSpPr>
            <a:stCxn id="9" idx="2"/>
          </p:cNvCxnSpPr>
          <p:nvPr/>
        </p:nvCxnSpPr>
        <p:spPr>
          <a:xfrm>
            <a:off x="3829356" y="3437930"/>
            <a:ext cx="296479" cy="78315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62"/>
          <p:cNvSpPr txBox="1">
            <a:spLocks noChangeArrowheads="1"/>
          </p:cNvSpPr>
          <p:nvPr/>
        </p:nvSpPr>
        <p:spPr bwMode="auto">
          <a:xfrm>
            <a:off x="3553253" y="3595891"/>
            <a:ext cx="102784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050" u="sng" dirty="0">
                <a:latin typeface="+mj-lt"/>
              </a:rPr>
              <a:t>Observed Data</a:t>
            </a:r>
          </a:p>
        </p:txBody>
      </p:sp>
      <p:sp>
        <p:nvSpPr>
          <p:cNvPr id="32" name="テキスト ボックス 63"/>
          <p:cNvSpPr txBox="1">
            <a:spLocks noChangeArrowheads="1"/>
          </p:cNvSpPr>
          <p:nvPr/>
        </p:nvSpPr>
        <p:spPr bwMode="auto">
          <a:xfrm>
            <a:off x="3375734" y="5268076"/>
            <a:ext cx="76338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u="sng" dirty="0" smtClean="0">
                <a:latin typeface="Calibri" pitchFamily="34" charset="0"/>
              </a:rPr>
              <a:t>Observed </a:t>
            </a:r>
          </a:p>
          <a:p>
            <a:pPr eaLnBrk="1" hangingPunct="1"/>
            <a:r>
              <a:rPr lang="en-US" altLang="ja-JP" sz="1100" u="sng" dirty="0" smtClean="0">
                <a:latin typeface="Calibri" pitchFamily="34" charset="0"/>
              </a:rPr>
              <a:t>Data</a:t>
            </a:r>
            <a:endParaRPr lang="ja-JP" altLang="en-US" sz="1100" u="sng" dirty="0">
              <a:latin typeface="Calibri" pitchFamily="34" charset="0"/>
            </a:endParaRPr>
          </a:p>
        </p:txBody>
      </p:sp>
      <p:cxnSp>
        <p:nvCxnSpPr>
          <p:cNvPr id="33" name="直線矢印コネクタ 32"/>
          <p:cNvCxnSpPr>
            <a:endCxn id="26" idx="0"/>
          </p:cNvCxnSpPr>
          <p:nvPr/>
        </p:nvCxnSpPr>
        <p:spPr>
          <a:xfrm flipH="1">
            <a:off x="4021548" y="4706329"/>
            <a:ext cx="42693" cy="148255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4157093" y="4682753"/>
            <a:ext cx="45410" cy="148255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68"/>
          <p:cNvSpPr txBox="1">
            <a:spLocks noChangeArrowheads="1"/>
          </p:cNvSpPr>
          <p:nvPr/>
        </p:nvSpPr>
        <p:spPr bwMode="auto">
          <a:xfrm>
            <a:off x="4189009" y="5192712"/>
            <a:ext cx="688009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u="sng" dirty="0" smtClean="0">
                <a:latin typeface="Calibri" pitchFamily="34" charset="0"/>
              </a:rPr>
              <a:t>Products</a:t>
            </a:r>
            <a:endParaRPr lang="ja-JP" altLang="en-US" sz="1100" u="sng" dirty="0">
              <a:latin typeface="Calibri" pitchFamily="34" charset="0"/>
            </a:endParaRPr>
          </a:p>
        </p:txBody>
      </p:sp>
      <p:cxnSp>
        <p:nvCxnSpPr>
          <p:cNvPr id="36" name="直線矢印コネクタ 35"/>
          <p:cNvCxnSpPr>
            <a:stCxn id="26" idx="3"/>
            <a:endCxn id="27" idx="1"/>
          </p:cNvCxnSpPr>
          <p:nvPr/>
        </p:nvCxnSpPr>
        <p:spPr>
          <a:xfrm flipV="1">
            <a:off x="4777992" y="6386845"/>
            <a:ext cx="632208" cy="3286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26" idx="3"/>
            <a:endCxn id="29" idx="1"/>
          </p:cNvCxnSpPr>
          <p:nvPr/>
        </p:nvCxnSpPr>
        <p:spPr>
          <a:xfrm flipV="1">
            <a:off x="4777992" y="4979784"/>
            <a:ext cx="1018144" cy="143992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26" idx="3"/>
            <a:endCxn id="71" idx="2"/>
          </p:cNvCxnSpPr>
          <p:nvPr/>
        </p:nvCxnSpPr>
        <p:spPr>
          <a:xfrm flipV="1">
            <a:off x="4777992" y="3645024"/>
            <a:ext cx="552420" cy="277468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6372696" y="2193505"/>
            <a:ext cx="863600" cy="7314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6390283" y="2276872"/>
            <a:ext cx="916980" cy="80482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endCxn id="55" idx="2"/>
          </p:cNvCxnSpPr>
          <p:nvPr/>
        </p:nvCxnSpPr>
        <p:spPr>
          <a:xfrm flipV="1">
            <a:off x="8029438" y="2444139"/>
            <a:ext cx="0" cy="156614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101"/>
          <p:cNvSpPr txBox="1">
            <a:spLocks noChangeArrowheads="1"/>
          </p:cNvSpPr>
          <p:nvPr/>
        </p:nvSpPr>
        <p:spPr bwMode="auto">
          <a:xfrm>
            <a:off x="7680137" y="2950456"/>
            <a:ext cx="132094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u="sng" dirty="0" smtClean="0">
                <a:solidFill>
                  <a:srgbClr val="FF0000"/>
                </a:solidFill>
                <a:latin typeface="Calibri" pitchFamily="34" charset="0"/>
              </a:rPr>
              <a:t>Products</a:t>
            </a:r>
            <a:endParaRPr lang="en-US" altLang="ja-JP" sz="140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" name="テキスト ボックス 102"/>
          <p:cNvSpPr txBox="1">
            <a:spLocks noChangeArrowheads="1"/>
          </p:cNvSpPr>
          <p:nvPr/>
        </p:nvSpPr>
        <p:spPr bwMode="auto">
          <a:xfrm>
            <a:off x="6630016" y="2565400"/>
            <a:ext cx="869149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ja-JP" sz="1100" u="sng">
                <a:latin typeface="Calibri" pitchFamily="34" charset="0"/>
              </a:rPr>
              <a:t>Commercial</a:t>
            </a:r>
          </a:p>
          <a:p>
            <a:pPr algn="ctr" eaLnBrk="1" hangingPunct="1"/>
            <a:r>
              <a:rPr lang="fr-FR" altLang="ja-JP" sz="1100" u="sng">
                <a:latin typeface="Calibri" pitchFamily="34" charset="0"/>
              </a:rPr>
              <a:t> Products</a:t>
            </a:r>
          </a:p>
        </p:txBody>
      </p:sp>
      <p:sp>
        <p:nvSpPr>
          <p:cNvPr id="53" name="テキスト ボックス 103"/>
          <p:cNvSpPr txBox="1">
            <a:spLocks noChangeArrowheads="1"/>
          </p:cNvSpPr>
          <p:nvPr/>
        </p:nvSpPr>
        <p:spPr bwMode="auto">
          <a:xfrm>
            <a:off x="6239789" y="2179733"/>
            <a:ext cx="97334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100" u="sng" dirty="0">
                <a:latin typeface="+mj-lt"/>
              </a:rPr>
              <a:t>Search/Order</a:t>
            </a:r>
          </a:p>
        </p:txBody>
      </p:sp>
      <p:sp>
        <p:nvSpPr>
          <p:cNvPr id="54" name="テキスト ボックス 104"/>
          <p:cNvSpPr txBox="1">
            <a:spLocks noChangeArrowheads="1"/>
          </p:cNvSpPr>
          <p:nvPr/>
        </p:nvSpPr>
        <p:spPr bwMode="auto">
          <a:xfrm>
            <a:off x="7206563" y="3121804"/>
            <a:ext cx="824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ja-JP" sz="1400" u="sng" smtClean="0">
                <a:solidFill>
                  <a:srgbClr val="FF0000"/>
                </a:solidFill>
                <a:latin typeface="Calibri" pitchFamily="34" charset="0"/>
              </a:rPr>
              <a:t>Search</a:t>
            </a:r>
          </a:p>
          <a:p>
            <a:pPr eaLnBrk="1" hangingPunct="1"/>
            <a:r>
              <a:rPr lang="fr-FR" altLang="ja-JP" sz="1400" u="sng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fr-FR" altLang="ja-JP" sz="1400" u="sng">
                <a:solidFill>
                  <a:srgbClr val="FF0000"/>
                </a:solidFill>
                <a:latin typeface="Calibri" pitchFamily="34" charset="0"/>
              </a:rPr>
              <a:t>Order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7382420" y="1939314"/>
            <a:ext cx="1294036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050" b="1">
                <a:solidFill>
                  <a:schemeClr val="tx1"/>
                </a:solidFill>
              </a:rPr>
              <a:t>Users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050">
                <a:solidFill>
                  <a:schemeClr val="tx1"/>
                </a:solidFill>
              </a:rPr>
              <a:t>PI, Institute, etc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1727866" y="5344149"/>
            <a:ext cx="1223962" cy="649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200" b="1">
                <a:solidFill>
                  <a:schemeClr val="tx1"/>
                </a:solidFill>
              </a:rPr>
              <a:t>Core Users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200">
                <a:solidFill>
                  <a:schemeClr val="tx1"/>
                </a:solidFill>
              </a:rPr>
              <a:t>JMA, NIES, JAFIC, etc</a:t>
            </a:r>
          </a:p>
        </p:txBody>
      </p:sp>
      <p:cxnSp>
        <p:nvCxnSpPr>
          <p:cNvPr id="57" name="直線矢印コネクタ 56"/>
          <p:cNvCxnSpPr>
            <a:stCxn id="25" idx="1"/>
            <a:endCxn id="56" idx="3"/>
          </p:cNvCxnSpPr>
          <p:nvPr/>
        </p:nvCxnSpPr>
        <p:spPr>
          <a:xfrm flipH="1">
            <a:off x="2951828" y="4460689"/>
            <a:ext cx="396607" cy="12081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110"/>
          <p:cNvSpPr txBox="1">
            <a:spLocks noChangeArrowheads="1"/>
          </p:cNvSpPr>
          <p:nvPr/>
        </p:nvSpPr>
        <p:spPr bwMode="auto">
          <a:xfrm>
            <a:off x="2719157" y="4963754"/>
            <a:ext cx="688009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u="sng" dirty="0" smtClean="0">
                <a:latin typeface="Calibri" pitchFamily="34" charset="0"/>
              </a:rPr>
              <a:t>Products</a:t>
            </a:r>
            <a:endParaRPr lang="ja-JP" altLang="en-US" sz="1100" u="sng" dirty="0">
              <a:latin typeface="Calibri" pitchFamily="34" charset="0"/>
            </a:endParaRPr>
          </a:p>
        </p:txBody>
      </p:sp>
      <p:sp>
        <p:nvSpPr>
          <p:cNvPr id="59" name="角丸四角形 58"/>
          <p:cNvSpPr/>
          <p:nvPr/>
        </p:nvSpPr>
        <p:spPr>
          <a:xfrm flipH="1">
            <a:off x="6346460" y="3308713"/>
            <a:ext cx="733907" cy="39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 smtClean="0">
                <a:solidFill>
                  <a:schemeClr val="tx1"/>
                </a:solidFill>
              </a:rPr>
              <a:t>Users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smtClean="0">
                <a:solidFill>
                  <a:schemeClr val="tx1"/>
                </a:solidFill>
              </a:rPr>
              <a:t> </a:t>
            </a:r>
            <a:r>
              <a:rPr lang="en-US" altLang="ja-JP" sz="1000" b="1" dirty="0" smtClean="0">
                <a:solidFill>
                  <a:schemeClr val="tx1"/>
                </a:solidFill>
              </a:rPr>
              <a:t>NASA</a:t>
            </a:r>
            <a:endParaRPr lang="en-US" altLang="ja-JP" sz="1000" b="1" dirty="0">
              <a:solidFill>
                <a:schemeClr val="tx1"/>
              </a:solidFill>
            </a:endParaRPr>
          </a:p>
        </p:txBody>
      </p:sp>
      <p:cxnSp>
        <p:nvCxnSpPr>
          <p:cNvPr id="60" name="直線矢印コネクタ 71"/>
          <p:cNvCxnSpPr>
            <a:cxnSpLocks noChangeShapeType="1"/>
            <a:stCxn id="66" idx="0"/>
            <a:endCxn id="71" idx="2"/>
          </p:cNvCxnSpPr>
          <p:nvPr/>
        </p:nvCxnSpPr>
        <p:spPr bwMode="auto">
          <a:xfrm flipH="1" flipV="1">
            <a:off x="5330412" y="3645024"/>
            <a:ext cx="936536" cy="193141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テキスト ボックス 133"/>
          <p:cNvSpPr txBox="1">
            <a:spLocks noChangeArrowheads="1"/>
          </p:cNvSpPr>
          <p:nvPr/>
        </p:nvSpPr>
        <p:spPr bwMode="auto">
          <a:xfrm>
            <a:off x="5652120" y="6519268"/>
            <a:ext cx="3053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i="1" dirty="0"/>
              <a:t>JAXA Mission </a:t>
            </a:r>
            <a:r>
              <a:rPr lang="en-US" altLang="ja-JP" sz="1400" b="1" i="1" dirty="0" smtClean="0"/>
              <a:t>Operations </a:t>
            </a:r>
            <a:r>
              <a:rPr lang="en-US" altLang="ja-JP" sz="1400" b="1" i="1" dirty="0"/>
              <a:t>System</a:t>
            </a:r>
            <a:endParaRPr lang="ja-JP" altLang="en-US" sz="1400" b="1" i="1" dirty="0"/>
          </a:p>
        </p:txBody>
      </p:sp>
      <p:sp>
        <p:nvSpPr>
          <p:cNvPr id="65" name="Text Box 81"/>
          <p:cNvSpPr txBox="1">
            <a:spLocks noChangeArrowheads="1"/>
          </p:cNvSpPr>
          <p:nvPr/>
        </p:nvSpPr>
        <p:spPr bwMode="auto">
          <a:xfrm>
            <a:off x="99884" y="1484784"/>
            <a:ext cx="3573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latin typeface="+mj-lt"/>
              </a:rPr>
              <a:t>JMA : Japan </a:t>
            </a:r>
            <a:r>
              <a:rPr lang="en-US" altLang="ja-JP" sz="1200" dirty="0">
                <a:latin typeface="+mj-lt"/>
              </a:rPr>
              <a:t>Meteorological Agency</a:t>
            </a:r>
          </a:p>
          <a:p>
            <a:pPr eaLnBrk="1" hangingPunct="1"/>
            <a:r>
              <a:rPr lang="en-US" altLang="ja-JP" sz="1200" dirty="0" smtClean="0">
                <a:latin typeface="+mj-lt"/>
              </a:rPr>
              <a:t>NIES</a:t>
            </a:r>
            <a:r>
              <a:rPr lang="en-US" altLang="ja-JP" sz="1200" dirty="0">
                <a:latin typeface="+mj-lt"/>
              </a:rPr>
              <a:t> : </a:t>
            </a:r>
            <a:r>
              <a:rPr lang="en-US" altLang="ja-JP" sz="1200" dirty="0" smtClean="0">
                <a:latin typeface="+mj-lt"/>
              </a:rPr>
              <a:t>National </a:t>
            </a:r>
            <a:r>
              <a:rPr lang="en-US" altLang="ja-JP" sz="1200" dirty="0">
                <a:latin typeface="+mj-lt"/>
              </a:rPr>
              <a:t>Institute for Environmental Studies</a:t>
            </a:r>
          </a:p>
          <a:p>
            <a:pPr eaLnBrk="1" hangingPunct="1"/>
            <a:r>
              <a:rPr lang="en-US" altLang="ja-JP" sz="1200" dirty="0" smtClean="0">
                <a:latin typeface="+mj-lt"/>
              </a:rPr>
              <a:t>JAFIC</a:t>
            </a:r>
            <a:r>
              <a:rPr lang="en-US" altLang="ja-JP" sz="1200" dirty="0">
                <a:latin typeface="+mj-lt"/>
              </a:rPr>
              <a:t> : </a:t>
            </a:r>
            <a:r>
              <a:rPr lang="en-US" altLang="ja-JP" sz="1200" dirty="0" smtClean="0">
                <a:latin typeface="+mj-lt"/>
              </a:rPr>
              <a:t>Japan </a:t>
            </a:r>
            <a:r>
              <a:rPr lang="en-US" altLang="ja-JP" sz="1200" dirty="0">
                <a:latin typeface="+mj-lt"/>
              </a:rPr>
              <a:t>Fisheries Information Service </a:t>
            </a:r>
            <a:r>
              <a:rPr lang="en-US" altLang="ja-JP" sz="1200" dirty="0" smtClean="0">
                <a:latin typeface="+mj-lt"/>
              </a:rPr>
              <a:t>Center</a:t>
            </a:r>
          </a:p>
          <a:p>
            <a:pPr eaLnBrk="1" hangingPunct="1"/>
            <a:r>
              <a:rPr lang="en-US" altLang="ja-JP" sz="1200" dirty="0" smtClean="0">
                <a:latin typeface="+mj-lt"/>
              </a:rPr>
              <a:t>PF : PLATFORM</a:t>
            </a:r>
            <a:endParaRPr lang="en-US" altLang="ja-JP" sz="1200" dirty="0">
              <a:latin typeface="+mj-lt"/>
            </a:endParaRPr>
          </a:p>
          <a:p>
            <a:pPr eaLnBrk="1" hangingPunct="1"/>
            <a:r>
              <a:rPr lang="en-US" altLang="ja-JP" sz="1200" dirty="0" smtClean="0">
                <a:latin typeface="+mj-lt"/>
              </a:rPr>
              <a:t>PI</a:t>
            </a:r>
            <a:r>
              <a:rPr lang="en-US" altLang="ja-JP" sz="1200" dirty="0">
                <a:latin typeface="+mj-lt"/>
              </a:rPr>
              <a:t> </a:t>
            </a:r>
            <a:r>
              <a:rPr lang="en-US" altLang="ja-JP" sz="1200" dirty="0" smtClean="0">
                <a:latin typeface="+mj-lt"/>
              </a:rPr>
              <a:t>:Principal </a:t>
            </a:r>
            <a:r>
              <a:rPr lang="en-US" altLang="ja-JP" sz="1200" dirty="0">
                <a:latin typeface="+mj-lt"/>
              </a:rPr>
              <a:t>Investigator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945671" y="5576440"/>
            <a:ext cx="642553" cy="20984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900" dirty="0">
                <a:solidFill>
                  <a:schemeClr val="tx1"/>
                </a:solidFill>
              </a:rPr>
              <a:t>CATS-I</a:t>
            </a:r>
            <a:r>
              <a:rPr lang="ja-JP" altLang="en-US" sz="900" dirty="0">
                <a:solidFill>
                  <a:schemeClr val="tx1"/>
                </a:solidFill>
              </a:rPr>
              <a:t>　</a:t>
            </a:r>
          </a:p>
        </p:txBody>
      </p:sp>
      <p:pic>
        <p:nvPicPr>
          <p:cNvPr id="69" name="Picture 70" descr="http://www.satnavi.jaxa.jp/project/earthcare/img/sbg_earthca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052513"/>
            <a:ext cx="1046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283" y="921792"/>
            <a:ext cx="10620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8" descr="http://www.satnavi.jaxa.jp/project/gpm/img/sbg_gp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75" y="1194966"/>
            <a:ext cx="839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5315008" y="1625600"/>
            <a:ext cx="213635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 smtClean="0">
                <a:latin typeface="Calibri" pitchFamily="34" charset="0"/>
              </a:rPr>
              <a:t>Earth Observation Satellite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41" name="テキスト ボックス 79"/>
          <p:cNvSpPr txBox="1">
            <a:spLocks noChangeArrowheads="1"/>
          </p:cNvSpPr>
          <p:nvPr/>
        </p:nvSpPr>
        <p:spPr bwMode="auto">
          <a:xfrm>
            <a:off x="4730435" y="5559488"/>
            <a:ext cx="85628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u="sng" dirty="0" smtClean="0">
                <a:latin typeface="Calibri" pitchFamily="34" charset="0"/>
              </a:rPr>
              <a:t>Products/</a:t>
            </a:r>
          </a:p>
          <a:p>
            <a:pPr eaLnBrk="1" hangingPunct="1"/>
            <a:r>
              <a:rPr lang="en-US" altLang="ja-JP" sz="1100" u="sng" dirty="0" smtClean="0">
                <a:latin typeface="Calibri" pitchFamily="34" charset="0"/>
              </a:rPr>
              <a:t>Catalogue</a:t>
            </a:r>
            <a:endParaRPr lang="en-US" altLang="ja-JP" sz="1100" u="sng" dirty="0">
              <a:latin typeface="Calibri" pitchFamily="34" charset="0"/>
            </a:endParaRPr>
          </a:p>
        </p:txBody>
      </p:sp>
      <p:cxnSp>
        <p:nvCxnSpPr>
          <p:cNvPr id="166" name="直線矢印コネクタ 165"/>
          <p:cNvCxnSpPr>
            <a:stCxn id="27" idx="0"/>
          </p:cNvCxnSpPr>
          <p:nvPr/>
        </p:nvCxnSpPr>
        <p:spPr>
          <a:xfrm flipV="1">
            <a:off x="6274594" y="5949280"/>
            <a:ext cx="1176768" cy="29906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78"/>
          <p:cNvSpPr txBox="1">
            <a:spLocks noChangeArrowheads="1"/>
          </p:cNvSpPr>
          <p:nvPr/>
        </p:nvSpPr>
        <p:spPr bwMode="auto">
          <a:xfrm>
            <a:off x="6372225" y="5927270"/>
            <a:ext cx="688009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 u="sng" dirty="0" smtClean="0">
                <a:latin typeface="Calibri" pitchFamily="34" charset="0"/>
              </a:rPr>
              <a:t>Products</a:t>
            </a:r>
            <a:endParaRPr lang="ja-JP" altLang="en-US" sz="1100" u="sng" dirty="0">
              <a:latin typeface="Calibri" pitchFamily="34" charset="0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548165" y="5517232"/>
            <a:ext cx="2367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solidFill>
                  <a:schemeClr val="tx1"/>
                </a:solidFill>
              </a:rPr>
              <a:t>G-Porta</a:t>
            </a:r>
            <a:r>
              <a:rPr lang="en-US" altLang="ja-JP" sz="1400" b="1" dirty="0">
                <a:solidFill>
                  <a:schemeClr val="tx1"/>
                </a:solidFill>
              </a:rPr>
              <a:t>l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　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548165" y="5019272"/>
            <a:ext cx="2367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solidFill>
                  <a:schemeClr val="tx1"/>
                </a:solidFill>
              </a:rPr>
              <a:t>AUIG2(ALOS/ALOS-2)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6854" y="260648"/>
            <a:ext cx="8201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a</a:t>
            </a:r>
            <a:r>
              <a:rPr lang="en-US" altLang="ja-JP" dirty="0" smtClean="0">
                <a:solidFill>
                  <a:schemeClr val="bg1"/>
                </a:solidFill>
              </a:rPr>
              <a:t>.  Overview </a:t>
            </a:r>
            <a:r>
              <a:rPr lang="en-US" altLang="ja-JP" dirty="0">
                <a:solidFill>
                  <a:schemeClr val="bg1"/>
                </a:solidFill>
              </a:rPr>
              <a:t>of JAXA ground and data dissemination </a:t>
            </a:r>
            <a:r>
              <a:rPr lang="en-US" altLang="ja-JP" dirty="0" smtClean="0">
                <a:solidFill>
                  <a:schemeClr val="bg1"/>
                </a:solidFill>
              </a:rPr>
              <a:t>systems(1/3)</a:t>
            </a:r>
          </a:p>
          <a:p>
            <a:r>
              <a:rPr lang="en-US" altLang="ja-JP" sz="2400" dirty="0"/>
              <a:t>JAXA’s  Ground System Overview </a:t>
            </a:r>
            <a:r>
              <a:rPr lang="en-US" altLang="ja-JP" sz="2400" dirty="0" smtClean="0"/>
              <a:t>for </a:t>
            </a:r>
            <a:r>
              <a:rPr lang="en-US" altLang="ja-JP" sz="2400" dirty="0"/>
              <a:t>Earth </a:t>
            </a:r>
            <a:r>
              <a:rPr lang="en-US" altLang="ja-JP" sz="2400" dirty="0" smtClean="0"/>
              <a:t>Observation Satellites</a:t>
            </a:r>
            <a:endParaRPr lang="en-US" altLang="ja-JP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71" name="正方形/長方形 80"/>
          <p:cNvSpPr>
            <a:spLocks noChangeArrowheads="1"/>
          </p:cNvSpPr>
          <p:nvPr/>
        </p:nvSpPr>
        <p:spPr bwMode="auto">
          <a:xfrm>
            <a:off x="4446463" y="3067943"/>
            <a:ext cx="1767898" cy="577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050" dirty="0"/>
              <a:t>Private Distributers</a:t>
            </a:r>
            <a:r>
              <a:rPr lang="en-US" altLang="ja-JP" sz="1050" dirty="0">
                <a:solidFill>
                  <a:srgbClr val="FF0000"/>
                </a:solidFill>
              </a:rPr>
              <a:t> </a:t>
            </a:r>
            <a:r>
              <a:rPr lang="en-US" altLang="ja-JP" sz="1050" b="1" dirty="0" smtClean="0"/>
              <a:t>PASCO</a:t>
            </a:r>
          </a:p>
          <a:p>
            <a:pPr algn="ctr" eaLnBrk="1" hangingPunct="1"/>
            <a:r>
              <a:rPr lang="en-US" altLang="ja-JP" sz="1050" dirty="0" smtClean="0"/>
              <a:t>PF(ALOS/ALOS-2)</a:t>
            </a:r>
            <a:endParaRPr lang="en-US" altLang="ja-JP" sz="1050" dirty="0"/>
          </a:p>
        </p:txBody>
      </p:sp>
      <p:cxnSp>
        <p:nvCxnSpPr>
          <p:cNvPr id="92" name="直線矢印コネクタ 71"/>
          <p:cNvCxnSpPr>
            <a:cxnSpLocks noChangeShapeType="1"/>
            <a:stCxn id="66" idx="0"/>
            <a:endCxn id="59" idx="2"/>
          </p:cNvCxnSpPr>
          <p:nvPr/>
        </p:nvCxnSpPr>
        <p:spPr bwMode="auto">
          <a:xfrm flipV="1">
            <a:off x="6266948" y="3698833"/>
            <a:ext cx="446465" cy="187760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7" name="テキスト ボックス 176"/>
          <p:cNvSpPr txBox="1"/>
          <p:nvPr/>
        </p:nvSpPr>
        <p:spPr>
          <a:xfrm>
            <a:off x="6228184" y="4561383"/>
            <a:ext cx="26970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b="1" dirty="0">
                <a:solidFill>
                  <a:schemeClr val="tx1"/>
                </a:solidFill>
              </a:rPr>
              <a:t>GCOM-W Data Providing Service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67" name="テキスト ボックス 101"/>
          <p:cNvSpPr txBox="1">
            <a:spLocks noChangeArrowheads="1"/>
          </p:cNvSpPr>
          <p:nvPr/>
        </p:nvSpPr>
        <p:spPr bwMode="auto">
          <a:xfrm>
            <a:off x="5724128" y="5183614"/>
            <a:ext cx="798088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ja-JP"/>
            </a:defPPr>
            <a:lvl1pPr algn="ctr" eaLnBrk="1" hangingPunct="1">
              <a:defRPr sz="1400" u="sng">
                <a:solidFill>
                  <a:srgbClr val="FF0000"/>
                </a:solidFill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FR" altLang="ja-JP" sz="1100"/>
              <a:t>Catalogue</a:t>
            </a:r>
          </a:p>
        </p:txBody>
      </p:sp>
    </p:spTree>
    <p:extLst>
      <p:ext uri="{BB962C8B-B14F-4D97-AF65-F5344CB8AC3E}">
        <p14:creationId xmlns:p14="http://schemas.microsoft.com/office/powerpoint/2010/main" val="4062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80020" y="4797152"/>
            <a:ext cx="8928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Common function of those data dissemination System</a:t>
            </a:r>
            <a:endParaRPr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 smtClean="0"/>
              <a:t>-</a:t>
            </a:r>
            <a:r>
              <a:rPr lang="ja-JP" altLang="en-US" sz="2800" dirty="0" smtClean="0"/>
              <a:t> </a:t>
            </a:r>
            <a:r>
              <a:rPr lang="en-US" altLang="ja-JP" sz="2800" dirty="0"/>
              <a:t>Search Products</a:t>
            </a:r>
            <a:r>
              <a:rPr lang="ja-JP" altLang="en-US" sz="2800" dirty="0"/>
              <a:t> </a:t>
            </a:r>
            <a:endParaRPr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 smtClean="0"/>
              <a:t>-</a:t>
            </a:r>
            <a:r>
              <a:rPr lang="ja-JP" altLang="en-US" sz="2800" dirty="0" smtClean="0"/>
              <a:t> </a:t>
            </a:r>
            <a:r>
              <a:rPr lang="en-US" altLang="ja-JP" sz="2800" dirty="0"/>
              <a:t>download </a:t>
            </a:r>
            <a:r>
              <a:rPr lang="en-US" altLang="ja-JP" sz="2800"/>
              <a:t>and </a:t>
            </a:r>
            <a:r>
              <a:rPr lang="en-US" altLang="ja-JP" sz="2800" smtClean="0"/>
              <a:t>order by internet using </a:t>
            </a:r>
            <a:r>
              <a:rPr lang="en-US" altLang="ja-JP" sz="2800" dirty="0" smtClean="0"/>
              <a:t>10Gbps line.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1993" y="1393612"/>
            <a:ext cx="591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JAXA has 3 data dissemination systems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6854" y="260648"/>
            <a:ext cx="6509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a</a:t>
            </a:r>
            <a:r>
              <a:rPr lang="en-US" altLang="ja-JP" dirty="0" smtClean="0">
                <a:solidFill>
                  <a:schemeClr val="bg1"/>
                </a:solidFill>
              </a:rPr>
              <a:t>.  Overview </a:t>
            </a:r>
            <a:r>
              <a:rPr lang="en-US" altLang="ja-JP" dirty="0">
                <a:solidFill>
                  <a:schemeClr val="bg1"/>
                </a:solidFill>
              </a:rPr>
              <a:t>of JAXA ground and data dissemination </a:t>
            </a:r>
            <a:r>
              <a:rPr lang="en-US" altLang="ja-JP" dirty="0" smtClean="0">
                <a:solidFill>
                  <a:schemeClr val="bg1"/>
                </a:solidFill>
              </a:rPr>
              <a:t>systems(2/3)</a:t>
            </a:r>
          </a:p>
          <a:p>
            <a:r>
              <a:rPr lang="en-US" altLang="ja-JP" sz="2400" dirty="0"/>
              <a:t>JAXA satellite data dissemination Systems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52297"/>
              </p:ext>
            </p:extLst>
          </p:nvPr>
        </p:nvGraphicFramePr>
        <p:xfrm>
          <a:off x="323528" y="2010648"/>
          <a:ext cx="8496944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mtClean="0"/>
                        <a:t>Satellite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mtClean="0"/>
                        <a:t>Data dissemination System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mtClean="0"/>
                        <a:t>ALOS-2/ALOS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mtClean="0"/>
                        <a:t>ALOS-2/ALOS User Interface Gateway (AUIG2)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mtClean="0"/>
                        <a:t>GCOM-W(AMSR/AMSR-E/AMSR2)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mtClean="0"/>
                        <a:t>GCOM-W Data Providing Service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mtClean="0"/>
                        <a:t>GPM/TRMM/GOSAT/Aqua/</a:t>
                      </a:r>
                    </a:p>
                    <a:p>
                      <a:pPr algn="ctr"/>
                      <a:r>
                        <a:rPr kumimoji="1" lang="fr-FR" altLang="ja-JP" smtClean="0"/>
                        <a:t>ADEOS-II/ADEOS/MOS-1/</a:t>
                      </a:r>
                    </a:p>
                    <a:p>
                      <a:pPr algn="ctr"/>
                      <a:r>
                        <a:rPr kumimoji="1" lang="fr-FR" altLang="ja-JP" smtClean="0"/>
                        <a:t>MOS-1b/JERS-1/ERS-1</a:t>
                      </a:r>
                    </a:p>
                    <a:p>
                      <a:pPr algn="ctr"/>
                      <a:r>
                        <a:rPr kumimoji="1" lang="fr-FR" altLang="ja-JP" smtClean="0"/>
                        <a:t>(Future)GCOM-C/EarthCARE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G-Portal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95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3112708" y="3717032"/>
            <a:ext cx="28708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2"/>
                </a:solidFill>
              </a:rPr>
              <a:t>G-Portal</a:t>
            </a:r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r>
              <a:rPr lang="fr-FR" altLang="ja-JP" smtClean="0"/>
              <a:t>https</a:t>
            </a:r>
            <a:r>
              <a:rPr lang="fr-FR" altLang="ja-JP"/>
              <a:t>://www.gportal.jaxa.jp/</a:t>
            </a:r>
          </a:p>
          <a:p>
            <a:pPr algn="ctr"/>
            <a:r>
              <a:rPr lang="fr-FR" altLang="ja-JP" smtClean="0">
                <a:solidFill>
                  <a:srgbClr val="FF0000"/>
                </a:solidFill>
              </a:rPr>
              <a:t>z-gportal-support@jaxa.jp</a:t>
            </a:r>
            <a:endParaRPr lang="fr-FR" altLang="ja-JP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1698" y="1206689"/>
            <a:ext cx="42307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ja-JP" sz="2400" smtClean="0">
                <a:solidFill>
                  <a:schemeClr val="tx2"/>
                </a:solidFill>
              </a:rPr>
              <a:t>GCOM-W Data </a:t>
            </a:r>
            <a:r>
              <a:rPr lang="fr-FR" altLang="ja-JP" sz="2400">
                <a:solidFill>
                  <a:schemeClr val="tx2"/>
                </a:solidFill>
              </a:rPr>
              <a:t>Providing </a:t>
            </a:r>
            <a:r>
              <a:rPr lang="fr-FR" altLang="ja-JP" sz="2400" smtClean="0">
                <a:solidFill>
                  <a:schemeClr val="tx2"/>
                </a:solidFill>
              </a:rPr>
              <a:t>Service</a:t>
            </a:r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r>
              <a:rPr lang="fr-FR" altLang="ja-JP" smtClean="0"/>
              <a:t>https</a:t>
            </a:r>
            <a:r>
              <a:rPr lang="fr-FR" altLang="ja-JP"/>
              <a:t>://gcom-w1.jaxa.jp/</a:t>
            </a:r>
          </a:p>
          <a:p>
            <a:pPr algn="ctr"/>
            <a:r>
              <a:rPr lang="fr-FR" altLang="ja-JP" smtClean="0">
                <a:solidFill>
                  <a:srgbClr val="FF0000"/>
                </a:solidFill>
              </a:rPr>
              <a:t>z-gw1help@jaxa.jp</a:t>
            </a:r>
            <a:endParaRPr lang="fr-FR" altLang="ja-JP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628800"/>
            <a:ext cx="3036807" cy="14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653" y="1700808"/>
            <a:ext cx="3500386" cy="13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441" y="4155904"/>
            <a:ext cx="29353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88663" y="1206689"/>
            <a:ext cx="32103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2"/>
                </a:solidFill>
              </a:rPr>
              <a:t>AUIG2</a:t>
            </a:r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endParaRPr lang="fr-FR" altLang="ja-JP" smtClean="0"/>
          </a:p>
          <a:p>
            <a:pPr algn="ctr"/>
            <a:endParaRPr lang="fr-FR" altLang="ja-JP"/>
          </a:p>
          <a:p>
            <a:pPr algn="ctr"/>
            <a:r>
              <a:rPr lang="fr-FR" altLang="ja-JP" smtClean="0"/>
              <a:t>https</a:t>
            </a:r>
            <a:r>
              <a:rPr lang="fr-FR" altLang="ja-JP"/>
              <a:t>://auig2.jaxa.jp/ips/home/</a:t>
            </a:r>
          </a:p>
          <a:p>
            <a:pPr algn="ctr"/>
            <a:r>
              <a:rPr lang="en-US" altLang="ja-JP" smtClean="0">
                <a:solidFill>
                  <a:srgbClr val="FF0000"/>
                </a:solidFill>
              </a:rPr>
              <a:t>Z-ALOS-2_ORDERDESK@jaxa.jp</a:t>
            </a:r>
            <a:endParaRPr lang="fr-FR" altLang="ja-JP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6854" y="260648"/>
            <a:ext cx="81238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a</a:t>
            </a:r>
            <a:r>
              <a:rPr lang="en-US" altLang="ja-JP" dirty="0" smtClean="0">
                <a:solidFill>
                  <a:schemeClr val="bg1"/>
                </a:solidFill>
              </a:rPr>
              <a:t>.  Overview </a:t>
            </a:r>
            <a:r>
              <a:rPr lang="en-US" altLang="ja-JP" dirty="0">
                <a:solidFill>
                  <a:schemeClr val="bg1"/>
                </a:solidFill>
              </a:rPr>
              <a:t>of JAXA ground and data dissemination </a:t>
            </a:r>
            <a:r>
              <a:rPr lang="en-US" altLang="ja-JP" dirty="0" smtClean="0">
                <a:solidFill>
                  <a:schemeClr val="bg1"/>
                </a:solidFill>
              </a:rPr>
              <a:t>systems(3/3)</a:t>
            </a:r>
          </a:p>
          <a:p>
            <a:r>
              <a:rPr lang="en-US" altLang="ja-JP" sz="2400"/>
              <a:t>JAXA satellite data dissemination Systems(URL, Mail, Top page)</a:t>
            </a:r>
            <a:endParaRPr lang="en-US" altLang="ja-JP" sz="2400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81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600200"/>
            <a:ext cx="8352928" cy="1780108"/>
          </a:xfrm>
        </p:spPr>
        <p:txBody>
          <a:bodyPr>
            <a:normAutofit/>
          </a:bodyPr>
          <a:lstStyle/>
          <a:p>
            <a:pPr algn="l"/>
            <a:r>
              <a:rPr lang="en-US" altLang="ja-JP" smtClean="0">
                <a:solidFill>
                  <a:schemeClr val="tx2"/>
                </a:solidFill>
              </a:rPr>
              <a:t>“</a:t>
            </a:r>
            <a:r>
              <a:rPr lang="en-US" altLang="ja-JP" sz="3600" dirty="0" smtClean="0">
                <a:solidFill>
                  <a:schemeClr val="tx2"/>
                </a:solidFill>
              </a:rPr>
              <a:t>Introducing </a:t>
            </a:r>
            <a:r>
              <a:rPr lang="en-US" altLang="ja-JP" sz="3600" dirty="0">
                <a:solidFill>
                  <a:schemeClr val="tx2"/>
                </a:solidFill>
              </a:rPr>
              <a:t>of</a:t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en-US" altLang="ja-JP" sz="3600" dirty="0" smtClean="0">
                <a:solidFill>
                  <a:schemeClr val="tx2"/>
                </a:solidFill>
              </a:rPr>
              <a:t>  JAXA  </a:t>
            </a:r>
            <a:r>
              <a:rPr lang="en-US" altLang="ja-JP" sz="3600" dirty="0">
                <a:solidFill>
                  <a:schemeClr val="tx2"/>
                </a:solidFill>
              </a:rPr>
              <a:t>Data Dissemination </a:t>
            </a:r>
            <a:r>
              <a:rPr lang="en-US" altLang="ja-JP" sz="3600" dirty="0" smtClean="0">
                <a:solidFill>
                  <a:schemeClr val="tx2"/>
                </a:solidFill>
              </a:rPr>
              <a:t>Systems”</a:t>
            </a:r>
            <a:endParaRPr lang="en-US" altLang="ja-JP" sz="2200" dirty="0">
              <a:solidFill>
                <a:schemeClr val="tx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160840" cy="1817215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a</a:t>
            </a:r>
            <a:r>
              <a:rPr lang="en-US" altLang="ja-JP" dirty="0" smtClean="0">
                <a:solidFill>
                  <a:schemeClr val="tx1"/>
                </a:solidFill>
              </a:rPr>
              <a:t>.  Overview </a:t>
            </a:r>
            <a:r>
              <a:rPr lang="en-US" altLang="ja-JP" dirty="0">
                <a:solidFill>
                  <a:schemeClr val="tx1"/>
                </a:solidFill>
              </a:rPr>
              <a:t>of JAXA ground and data dissemination systems</a:t>
            </a:r>
          </a:p>
          <a:p>
            <a:pPr algn="l">
              <a:buClrTx/>
            </a:pPr>
            <a:r>
              <a:rPr lang="en-US" altLang="ja-JP" b="1" smtClean="0">
                <a:solidFill>
                  <a:srgbClr val="FF0000"/>
                </a:solidFill>
              </a:rPr>
              <a:t>b.  </a:t>
            </a:r>
            <a:r>
              <a:rPr lang="en-US" altLang="ja-JP" b="1">
                <a:solidFill>
                  <a:srgbClr val="FF0000"/>
                </a:solidFill>
              </a:rPr>
              <a:t>ALOS-2/ALOS User Interface Gateway (AUIG2)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c.  </a:t>
            </a:r>
            <a:r>
              <a:rPr lang="en-US" altLang="ja-JP" dirty="0" smtClean="0">
                <a:solidFill>
                  <a:schemeClr val="tx1"/>
                </a:solidFill>
              </a:rPr>
              <a:t>GCOM-W </a:t>
            </a:r>
            <a:r>
              <a:rPr lang="en-US" altLang="ja-JP" dirty="0">
                <a:solidFill>
                  <a:schemeClr val="tx1"/>
                </a:solidFill>
              </a:rPr>
              <a:t>Data Providing Service</a:t>
            </a:r>
          </a:p>
          <a:p>
            <a:pPr algn="l">
              <a:buClrTx/>
            </a:pPr>
            <a:r>
              <a:rPr lang="en-US" altLang="ja-JP" smtClean="0">
                <a:solidFill>
                  <a:schemeClr val="tx1"/>
                </a:solidFill>
              </a:rPr>
              <a:t>d</a:t>
            </a:r>
            <a:r>
              <a:rPr lang="en-US" altLang="ja-JP" dirty="0" smtClean="0">
                <a:solidFill>
                  <a:schemeClr val="tx1"/>
                </a:solidFill>
              </a:rPr>
              <a:t>.  G-Portal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3116-DA57-43DA-8ED4-C3546D979DA2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4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51842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b.  </a:t>
            </a:r>
            <a:r>
              <a:rPr lang="en-US" altLang="ja-JP" dirty="0" smtClean="0">
                <a:solidFill>
                  <a:schemeClr val="bg1"/>
                </a:solidFill>
              </a:rPr>
              <a:t>ALOS-2/ALOS User Interface Gateway (AUIG2)(1/4)</a:t>
            </a:r>
          </a:p>
          <a:p>
            <a:r>
              <a:rPr lang="en-US" altLang="ja-JP" sz="2400" dirty="0" smtClean="0"/>
              <a:t>Summary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993" y="1249596"/>
            <a:ext cx="56599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Providing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smtClean="0"/>
              <a:t>ALOS-2/PALSAR-2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/>
              <a:t>ALOS/</a:t>
            </a:r>
            <a:r>
              <a:rPr lang="fr-FR" altLang="ja-JP" sz="2800"/>
              <a:t> </a:t>
            </a:r>
            <a:r>
              <a:rPr lang="fr-FR" altLang="ja-JP" sz="2800" smtClean="0"/>
              <a:t>AVNIR-2</a:t>
            </a:r>
            <a:endParaRPr lang="en-US" altLang="ja-JP" sz="280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altLang="ja-JP" sz="2800"/>
              <a:t>ALOS/ </a:t>
            </a:r>
            <a:r>
              <a:rPr lang="fr-FR" altLang="ja-JP" sz="2800" smtClean="0"/>
              <a:t>PRISM</a:t>
            </a:r>
            <a:endParaRPr lang="en-US" altLang="ja-JP" sz="280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smtClean="0"/>
              <a:t>ALOS/PALSAR</a:t>
            </a:r>
            <a:endParaRPr lang="en-US" altLang="ja-JP" sz="28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smtClean="0"/>
              <a:t>Function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Search Archived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Order </a:t>
            </a:r>
            <a:r>
              <a:rPr lang="en-US" altLang="ja-JP" sz="2800" dirty="0" smtClean="0"/>
              <a:t>Products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u="sng" dirty="0"/>
              <a:t>View Observation </a:t>
            </a:r>
            <a:r>
              <a:rPr lang="en-US" altLang="ja-JP" sz="2800" u="sng" smtClean="0"/>
              <a:t>Plan(ALOS-2</a:t>
            </a:r>
            <a:r>
              <a:rPr lang="en-US" altLang="ja-JP" sz="2800" u="sng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/>
              <a:t>for High </a:t>
            </a:r>
            <a:r>
              <a:rPr lang="en-US" altLang="ja-JP" sz="2800"/>
              <a:t>resolution </a:t>
            </a:r>
            <a:r>
              <a:rPr lang="en-US" altLang="ja-JP" sz="2800" smtClean="0"/>
              <a:t>products</a:t>
            </a:r>
            <a:endParaRPr lang="en-US" altLang="ja-JP" sz="2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3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326854" y="260648"/>
            <a:ext cx="53717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chemeClr val="bg1"/>
                </a:solidFill>
              </a:rPr>
              <a:t>b.  </a:t>
            </a:r>
            <a:r>
              <a:rPr lang="en-US" altLang="ja-JP" dirty="0">
                <a:solidFill>
                  <a:schemeClr val="bg1"/>
                </a:solidFill>
              </a:rPr>
              <a:t>ALOS-2/ALOS User Interface Gateway (AUIG2</a:t>
            </a:r>
            <a:r>
              <a:rPr lang="en-US" altLang="ja-JP" dirty="0" smtClean="0">
                <a:solidFill>
                  <a:schemeClr val="bg1"/>
                </a:solidFill>
              </a:rPr>
              <a:t>)(2/4)</a:t>
            </a:r>
          </a:p>
          <a:p>
            <a:r>
              <a:rPr lang="en-US" altLang="ja-JP" sz="2400" dirty="0" smtClean="0"/>
              <a:t>Search  </a:t>
            </a:r>
            <a:r>
              <a:rPr lang="en-US" altLang="ja-JP" sz="2400" dirty="0"/>
              <a:t>ALOS/ALOS-2 products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993" y="1249596"/>
            <a:ext cx="8650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800" dirty="0"/>
              <a:t>　</a:t>
            </a:r>
            <a:r>
              <a:rPr lang="en-US" altLang="ja-JP" sz="2800"/>
              <a:t>Search </a:t>
            </a:r>
            <a:r>
              <a:rPr lang="en-US" altLang="ja-JP" sz="2800" smtClean="0"/>
              <a:t>ALOS-2/ALOS </a:t>
            </a:r>
            <a:r>
              <a:rPr lang="en-US" altLang="ja-JP" sz="2800" dirty="0"/>
              <a:t>data by specifying area, conditions and </a:t>
            </a:r>
            <a:r>
              <a:rPr lang="en-US" altLang="ja-JP" sz="2800" dirty="0" smtClean="0"/>
              <a:t>period</a:t>
            </a:r>
            <a:endParaRPr lang="en-US" altLang="ja-JP" sz="28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56765"/>
              </p:ext>
            </p:extLst>
          </p:nvPr>
        </p:nvGraphicFramePr>
        <p:xfrm>
          <a:off x="326854" y="2276872"/>
          <a:ext cx="8565627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209"/>
                <a:gridCol w="3935558"/>
                <a:gridCol w="177486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Area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Conditions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Period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fr-FR" altLang="ja-JP" smtClean="0"/>
                        <a:t>point</a:t>
                      </a:r>
                    </a:p>
                    <a:p>
                      <a:r>
                        <a:rPr kumimoji="1" lang="fr-FR" altLang="ja-JP" smtClean="0"/>
                        <a:t>Path/Argument of latitude</a:t>
                      </a:r>
                    </a:p>
                    <a:p>
                      <a:r>
                        <a:rPr kumimoji="1" lang="fr-FR" altLang="ja-JP" smtClean="0"/>
                        <a:t>polygon</a:t>
                      </a:r>
                    </a:p>
                    <a:p>
                      <a:r>
                        <a:rPr kumimoji="1" lang="fr-FR" altLang="ja-JP" smtClean="0"/>
                        <a:t>kml file</a:t>
                      </a:r>
                    </a:p>
                    <a:p>
                      <a:r>
                        <a:rPr kumimoji="1" lang="fr-FR" altLang="ja-JP" smtClean="0"/>
                        <a:t>shape file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fr-FR" altLang="ja-JP" smtClean="0"/>
                        <a:t>Observation mode </a:t>
                      </a:r>
                    </a:p>
                    <a:p>
                      <a:r>
                        <a:rPr kumimoji="1" lang="fr-FR" altLang="ja-JP" smtClean="0"/>
                        <a:t>Off-nadir angle or pointing angle</a:t>
                      </a:r>
                    </a:p>
                    <a:p>
                      <a:r>
                        <a:rPr kumimoji="1" lang="fr-FR" altLang="ja-JP" smtClean="0"/>
                        <a:t>Orbit derection</a:t>
                      </a:r>
                    </a:p>
                    <a:p>
                      <a:r>
                        <a:rPr kumimoji="1" lang="fr-FR" altLang="ja-JP" smtClean="0"/>
                        <a:t>Observation direction (right or  left)</a:t>
                      </a:r>
                    </a:p>
                    <a:p>
                      <a:r>
                        <a:rPr kumimoji="1" lang="fr-FR" altLang="ja-JP" smtClean="0"/>
                        <a:t>Cloud Coverage</a:t>
                      </a:r>
                      <a:r>
                        <a:rPr kumimoji="1" lang="ja-JP" altLang="fr-FR" dirty="0" smtClean="0"/>
                        <a:t> </a:t>
                      </a:r>
                      <a:r>
                        <a:rPr kumimoji="1" lang="fr-FR" altLang="ja-JP" smtClean="0"/>
                        <a:t>(Optical only)</a:t>
                      </a:r>
                    </a:p>
                    <a:p>
                      <a:r>
                        <a:rPr kumimoji="1" lang="fr-FR" altLang="ja-JP" smtClean="0"/>
                        <a:t>Existence of browse image</a:t>
                      </a:r>
                    </a:p>
                    <a:p>
                      <a:r>
                        <a:rPr kumimoji="1" lang="fr-FR" altLang="ja-JP" smtClean="0"/>
                        <a:t>Interferometry pair search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Observation start date</a:t>
                      </a:r>
                    </a:p>
                    <a:p>
                      <a:r>
                        <a:rPr kumimoji="1" lang="en-US" altLang="ja-JP" dirty="0" smtClean="0"/>
                        <a:t> and end date 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11705\ALOS-2\02_利用・情報システム開発関連\43_AUIG2操作説明用資料（PI会議向け）\AUIG2画面キャプチャ\プロダクト検索画面(詳細検索パネル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602062" cy="15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7945-21E4-4574-992D-24D7C918ECCB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48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テーマ1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5886</TotalTime>
  <Words>2366</Words>
  <Application>Microsoft Office PowerPoint</Application>
  <PresentationFormat>画面に合わせる (4:3)</PresentationFormat>
  <Paragraphs>624</Paragraphs>
  <Slides>26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テーマ1</vt:lpstr>
      <vt:lpstr>Introduction to JAXA Data Distribution Service - G-Portal/DPSS</vt:lpstr>
      <vt:lpstr>PowerPoint プレゼンテーション</vt:lpstr>
      <vt:lpstr>“Introducing to   JAXA  Data Dissemination Systems”</vt:lpstr>
      <vt:lpstr>PowerPoint プレゼンテーション</vt:lpstr>
      <vt:lpstr>PowerPoint プレゼンテーション</vt:lpstr>
      <vt:lpstr>PowerPoint プレゼンテーション</vt:lpstr>
      <vt:lpstr>“Introducing of   JAXA  Data Dissemination Systems”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“Introducing of   JAXA  Data Dissemination Systems”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“Introducing of   JAXA  Data Dissemination Systems”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宇宙航空研究開発機構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地球観測衛星データ提供システム (G-Portal)利用マニュアル</dc:title>
  <dc:creator>池畑　陽介</dc:creator>
  <cp:lastModifiedBy>西弘樹</cp:lastModifiedBy>
  <cp:revision>278</cp:revision>
  <dcterms:created xsi:type="dcterms:W3CDTF">2014-09-29T01:53:41Z</dcterms:created>
  <dcterms:modified xsi:type="dcterms:W3CDTF">2016-03-03T02:54:34Z</dcterms:modified>
</cp:coreProperties>
</file>