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1"/>
  </p:handoutMasterIdLst>
  <p:sldIdLst>
    <p:sldId id="256" r:id="rId2"/>
    <p:sldId id="274" r:id="rId3"/>
    <p:sldId id="275" r:id="rId4"/>
    <p:sldId id="283" r:id="rId5"/>
    <p:sldId id="284" r:id="rId6"/>
    <p:sldId id="286" r:id="rId7"/>
    <p:sldId id="285" r:id="rId8"/>
    <p:sldId id="287" r:id="rId9"/>
    <p:sldId id="269" r:id="rId10"/>
  </p:sldIdLst>
  <p:sldSz cx="9144000" cy="6858000" type="screen4x3"/>
  <p:notesSz cx="69469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CC"/>
    <a:srgbClr val="CC0099"/>
    <a:srgbClr val="99CC0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037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037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47995E0-0989-41BF-8001-3D6C6C45339B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9900" cy="46037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758238"/>
            <a:ext cx="3009900" cy="460375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5BF8F2-BEAF-4201-9ECE-00D61673B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4"/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7F8963-C868-467C-8AE2-8FC702566A4F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08F714-CE3A-4671-BEF8-096E9EAA0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ED2EA-4F0F-4B2B-A582-4F6CB3F52A97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E6008-BD18-4063-81B1-6CBA7B8B0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D3C82-9420-4A8C-B9FC-C00404B111FA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21DB9-780F-45C6-A73B-EA3C3EF17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7DC03-98EC-4B2C-8551-B6D01155C7E8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FD28-8717-465B-BB2B-3856529D4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0A141-3155-45EE-AC66-30D61DD0B93B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64EE3-5DB3-475E-A930-981C56447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9DB1-3031-4D96-B1AB-95176F196E8E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8AC1-232E-48BF-B932-609A5CA69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B7A27-5F4C-4DC2-BC39-549BDFDDFD5F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1C97-ACD2-4A01-A42D-6FCD524BF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7BAFB-399B-4FE3-866C-E69CDFE2F3CE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169E-95B4-4989-BD6B-DCCAE2C4B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26B16-40CC-4F84-8CC0-ADC24BF75E91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D4E59-8E3A-4778-8B8E-0871EE449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09D4-0436-46D0-B1EA-C67238CE293C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8743E-4A78-400A-B5B3-D97F75827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17346-2D94-4759-A62B-A9C6C2FF8349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5B754-A319-4A68-868B-C290B46C1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0" y="609600"/>
            <a:ext cx="740727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2057400"/>
            <a:ext cx="74041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3A5F7B2-2DDC-4EF3-99A0-8FCAAB1774D7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022FD1A-DC5A-4779-8805-BC2E5A29C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0" r:id="rId2"/>
    <p:sldLayoutId id="214748386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9pPr>
    </p:titleStyle>
    <p:bodyStyle>
      <a:lvl1pPr marL="171450" indent="-136525" algn="l" defTabSz="6858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2pPr>
      <a:lvl3pPr marL="547688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063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19163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475538" cy="2925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Sno</a:t>
            </a:r>
            <a:r>
              <a:rPr lang="en-US" dirty="0" smtClean="0"/>
              <a:t> Unit testing tool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562600" y="53340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 fontScale="37500" lnSpcReduction="20000"/>
          </a:bodyPr>
          <a:lstStyle/>
          <a:p>
            <a:pPr algn="ctr" defTabSz="685800"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6000" b="1" u="sng" cap="all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MaNIK</a:t>
            </a:r>
            <a:r>
              <a:rPr lang="en-US" sz="6000" b="1" u="sng" cap="all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BALI</a:t>
            </a:r>
          </a:p>
          <a:p>
            <a:pPr algn="ctr" defTabSz="685800"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6000" b="1" u="sng" cap="all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NOAA/NESDIS/STAR</a:t>
            </a:r>
            <a:br>
              <a:rPr lang="en-US" sz="6000" b="1" u="sng" cap="all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6000" b="1" u="sng" cap="all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2876550" cy="25908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  <a:p>
            <a:pPr eaLnBrk="1" hangingPunct="1"/>
            <a:r>
              <a:rPr lang="en-US" dirty="0" smtClean="0"/>
              <a:t>SNO Code Input and Output</a:t>
            </a:r>
            <a:endParaRPr lang="en-US" dirty="0" smtClean="0"/>
          </a:p>
          <a:p>
            <a:pPr eaLnBrk="1" hangingPunct="1"/>
            <a:r>
              <a:rPr lang="en-US" dirty="0" smtClean="0"/>
              <a:t>Unit Testing Method</a:t>
            </a:r>
            <a:endParaRPr lang="en-US" dirty="0" smtClean="0"/>
          </a:p>
          <a:p>
            <a:pPr eaLnBrk="1" hangingPunct="1"/>
            <a:r>
              <a:rPr lang="en-US" dirty="0" smtClean="0"/>
              <a:t>Conclusions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57250" y="2057400"/>
            <a:ext cx="74041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>Simultaneous Nadir overpass algorithm </a:t>
            </a:r>
            <a:r>
              <a:rPr lang="en-US" dirty="0" smtClean="0"/>
              <a:t>produces collocation between two instruments.</a:t>
            </a:r>
          </a:p>
          <a:p>
            <a:pPr eaLnBrk="1" hangingPunct="1"/>
            <a:r>
              <a:rPr lang="en-US" dirty="0" smtClean="0"/>
              <a:t>This </a:t>
            </a:r>
            <a:r>
              <a:rPr lang="en-US" dirty="0" smtClean="0"/>
              <a:t>algorithm lies at the heart of the Classical GSICS product generation.</a:t>
            </a:r>
          </a:p>
          <a:p>
            <a:pPr eaLnBrk="1" hangingPunct="1"/>
            <a:r>
              <a:rPr lang="en-US" dirty="0" smtClean="0"/>
              <a:t>Accuracy and precision of this code is critical to instrument monitoring, anomaly detection </a:t>
            </a:r>
            <a:r>
              <a:rPr lang="en-US" smtClean="0"/>
              <a:t>and correction.</a:t>
            </a:r>
          </a:p>
          <a:p>
            <a:pPr eaLnBrk="1" hangingPunct="1"/>
            <a:r>
              <a:rPr lang="en-US" dirty="0" smtClean="0"/>
              <a:t>There is a need to have </a:t>
            </a:r>
            <a:r>
              <a:rPr lang="en-US" dirty="0" smtClean="0"/>
              <a:t>a </a:t>
            </a:r>
            <a:r>
              <a:rPr lang="en-US" dirty="0" smtClean="0"/>
              <a:t>unit testing suite for the SNO  algorithm.</a:t>
            </a:r>
          </a:p>
          <a:p>
            <a:pPr lvl="1" eaLnBrk="1" hangingPunct="1"/>
            <a:r>
              <a:rPr lang="en-US" dirty="0" smtClean="0"/>
              <a:t>Aim is to detect and remove logical and programmatically errors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 Code  Input and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404100" cy="1524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Input  -Level -1B, Sat-1  Sat-2</a:t>
            </a:r>
          </a:p>
          <a:p>
            <a:r>
              <a:rPr lang="en-US" dirty="0" smtClean="0"/>
              <a:t>Output- Collocation data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90600" y="3429000"/>
            <a:ext cx="7404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36525" algn="l" defTabSz="6858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36525" algn="l" defTabSz="6858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07275" cy="1355725"/>
          </a:xfrm>
        </p:spPr>
        <p:txBody>
          <a:bodyPr/>
          <a:lstStyle/>
          <a:p>
            <a:r>
              <a:rPr lang="en-US" dirty="0" smtClean="0"/>
              <a:t>Unit Testing is a series of tests at times using test 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013700" cy="3733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sz="3600" dirty="0" smtClean="0"/>
              <a:t>Sat 1  Vs Sat 1 inter-</a:t>
            </a:r>
            <a:r>
              <a:rPr lang="en-US" sz="3600" dirty="0" err="1" smtClean="0"/>
              <a:t>comparision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Should produce 1 collocation for each pixel.</a:t>
            </a:r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96276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TEST 1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1676400"/>
            <a:ext cx="80137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36525" algn="l" defTabSz="6858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36525" algn="l" defTabSz="6858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											</a:t>
            </a:r>
          </a:p>
          <a:p>
            <a:r>
              <a:rPr lang="en-US" sz="3600" dirty="0" smtClean="0"/>
              <a:t>											</a:t>
            </a:r>
          </a:p>
          <a:p>
            <a:r>
              <a:rPr lang="en-US" sz="3600" dirty="0" smtClean="0"/>
              <a:t>											</a:t>
            </a:r>
          </a:p>
          <a:p>
            <a:r>
              <a:rPr lang="en-US" sz="3600" dirty="0" smtClean="0"/>
              <a:t>											</a:t>
            </a:r>
          </a:p>
          <a:p>
            <a:r>
              <a:rPr lang="en-US" sz="3600" dirty="0" smtClean="0"/>
              <a:t>											</a:t>
            </a:r>
          </a:p>
          <a:p>
            <a:r>
              <a:rPr lang="en-US" sz="3600" dirty="0" smtClean="0"/>
              <a:t>											</a:t>
            </a:r>
          </a:p>
          <a:p>
            <a:r>
              <a:rPr lang="en-US" sz="3600" dirty="0" smtClean="0"/>
              <a:t>											</a:t>
            </a:r>
          </a:p>
          <a:p>
            <a:r>
              <a:rPr lang="en-US" sz="3600" dirty="0" smtClean="0"/>
              <a:t>											</a:t>
            </a:r>
          </a:p>
          <a:p>
            <a:r>
              <a:rPr lang="en-US" sz="3600" dirty="0" smtClean="0"/>
              <a:t>											</a:t>
            </a:r>
          </a:p>
          <a:p>
            <a:pPr marL="171450" marR="0" lvl="0" indent="-136525" algn="l" defTabSz="6858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</a:p>
          <a:p>
            <a:pPr marL="171450" marR="0" lvl="0" indent="-136525" algn="l" defTabSz="6858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36525" algn="l" defTabSz="6858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produce 1 collocation for each pixel.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96693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TEST 2</a:t>
            </a:r>
            <a:endParaRPr lang="en-US" b="1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43200"/>
            <a:ext cx="35528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09600" y="1676400"/>
            <a:ext cx="7930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Simulate data which is similar to real life scenario and number of collocated </a:t>
            </a:r>
          </a:p>
          <a:p>
            <a:r>
              <a:rPr lang="en-US" dirty="0" smtClean="0"/>
              <a:t>pixels are predetermined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5908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Sat-1: Is the  gridded AATSR L1B</a:t>
            </a:r>
          </a:p>
          <a:p>
            <a:endParaRPr lang="en-US" dirty="0" smtClean="0"/>
          </a:p>
          <a:p>
            <a:r>
              <a:rPr lang="en-US" dirty="0" smtClean="0"/>
              <a:t>Sat-2: Is produced by ignoring every alternate pixel of Sat-1</a:t>
            </a:r>
          </a:p>
          <a:p>
            <a:r>
              <a:rPr lang="en-US" dirty="0" smtClean="0"/>
              <a:t>Resulting data set has pixels that are large enough to collocate with exactly 3x3 AATSR L1B pixels.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562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Helps in detecting logical errors in SNO algorithm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Unit Testing suite for GSICS SNO –baseline algorithm has been presented here.</a:t>
            </a:r>
          </a:p>
          <a:p>
            <a:r>
              <a:rPr lang="en-US" dirty="0" smtClean="0"/>
              <a:t>This suite uses a two step process to test the SNO code for logical accuracy.</a:t>
            </a:r>
          </a:p>
          <a:p>
            <a:r>
              <a:rPr lang="en-US" dirty="0" smtClean="0"/>
              <a:t>Suite has been used at NOAA for SNO code of GEO-LEO and LEO-LEO algorithm and helped to detect and remove key errors.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3352800"/>
            <a:ext cx="2266950" cy="6096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228600" y="152400"/>
            <a:ext cx="6934200" cy="685800"/>
          </a:xfrm>
        </p:spPr>
        <p:txBody>
          <a:bodyPr/>
          <a:lstStyle/>
          <a:p>
            <a:r>
              <a:rPr lang="en-US" smtClean="0"/>
              <a:t>Pre Vs Post launch</a:t>
            </a:r>
          </a:p>
        </p:txBody>
      </p:sp>
      <p:pic>
        <p:nvPicPr>
          <p:cNvPr id="8195" name="Picture 6" descr="pre_post.tif"/>
          <p:cNvPicPr>
            <a:picLocks noChangeAspect="1" noChangeArrowheads="1"/>
          </p:cNvPicPr>
          <p:nvPr/>
        </p:nvPicPr>
        <p:blipFill>
          <a:blip r:embed="rId2" cstate="print"/>
          <a:srcRect l="1172" t="2930" r="4688" b="4395"/>
          <a:stretch>
            <a:fillRect/>
          </a:stretch>
        </p:blipFill>
        <p:spPr bwMode="auto">
          <a:xfrm>
            <a:off x="1143000" y="685800"/>
            <a:ext cx="6629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2438400" y="1793875"/>
            <a:ext cx="4181475" cy="1025525"/>
            <a:chOff x="3675" y="10311"/>
            <a:chExt cx="6585" cy="1614"/>
          </a:xfrm>
        </p:grpSpPr>
        <p:grpSp>
          <p:nvGrpSpPr>
            <p:cNvPr id="8200" name="Group 6"/>
            <p:cNvGrpSpPr>
              <a:grpSpLocks/>
            </p:cNvGrpSpPr>
            <p:nvPr/>
          </p:nvGrpSpPr>
          <p:grpSpPr bwMode="auto">
            <a:xfrm>
              <a:off x="3705" y="10650"/>
              <a:ext cx="5430" cy="1275"/>
              <a:chOff x="3450" y="10351"/>
              <a:chExt cx="5430" cy="1595"/>
            </a:xfrm>
          </p:grpSpPr>
          <p:sp>
            <p:nvSpPr>
              <p:cNvPr id="8204" name="AutoShape 7"/>
              <p:cNvSpPr>
                <a:spLocks noChangeArrowheads="1"/>
              </p:cNvSpPr>
              <p:nvPr/>
            </p:nvSpPr>
            <p:spPr bwMode="auto">
              <a:xfrm rot="-5400000">
                <a:off x="8617" y="11298"/>
                <a:ext cx="315" cy="210"/>
              </a:xfrm>
              <a:prstGeom prst="leftRightArrow">
                <a:avLst>
                  <a:gd name="adj1" fmla="val 50000"/>
                  <a:gd name="adj2" fmla="val 3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Text Box 8"/>
              <p:cNvSpPr txBox="1">
                <a:spLocks noChangeArrowheads="1"/>
              </p:cNvSpPr>
              <p:nvPr/>
            </p:nvSpPr>
            <p:spPr bwMode="auto">
              <a:xfrm>
                <a:off x="3555" y="10351"/>
                <a:ext cx="2070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100" b="1">
                    <a:latin typeface="Calibri" pitchFamily="34" charset="0"/>
                  </a:rPr>
                  <a:t>Offset= -0.11K</a:t>
                </a:r>
                <a:endParaRPr lang="en-US"/>
              </a:p>
            </p:txBody>
          </p:sp>
          <p:sp>
            <p:nvSpPr>
              <p:cNvPr id="8206" name="AutoShape 9"/>
              <p:cNvSpPr>
                <a:spLocks noChangeArrowheads="1"/>
              </p:cNvSpPr>
              <p:nvPr/>
            </p:nvSpPr>
            <p:spPr bwMode="auto">
              <a:xfrm rot="-5400000">
                <a:off x="3212" y="11498"/>
                <a:ext cx="686" cy="210"/>
              </a:xfrm>
              <a:prstGeom prst="leftRightArrow">
                <a:avLst>
                  <a:gd name="adj1" fmla="val 50000"/>
                  <a:gd name="adj2" fmla="val 65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1" name="AutoShape 10"/>
            <p:cNvSpPr>
              <a:spLocks noChangeArrowheads="1"/>
            </p:cNvSpPr>
            <p:nvPr/>
          </p:nvSpPr>
          <p:spPr bwMode="auto">
            <a:xfrm>
              <a:off x="3675" y="10311"/>
              <a:ext cx="255" cy="1059"/>
            </a:xfrm>
            <a:prstGeom prst="downArrow">
              <a:avLst>
                <a:gd name="adj1" fmla="val 50000"/>
                <a:gd name="adj2" fmla="val 1038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n-US"/>
            </a:p>
          </p:txBody>
        </p:sp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3750" y="11470"/>
              <a:ext cx="123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100" b="1">
                  <a:latin typeface="Calibri" pitchFamily="34" charset="0"/>
                </a:rPr>
                <a:t>&lt;   0.068K</a:t>
              </a:r>
              <a:endParaRPr lang="en-US"/>
            </a:p>
          </p:txBody>
        </p:sp>
        <p:sp>
          <p:nvSpPr>
            <p:cNvPr id="8203" name="Text Box 12"/>
            <p:cNvSpPr txBox="1">
              <a:spLocks noChangeArrowheads="1"/>
            </p:cNvSpPr>
            <p:nvPr/>
          </p:nvSpPr>
          <p:spPr bwMode="auto">
            <a:xfrm>
              <a:off x="9135" y="11251"/>
              <a:ext cx="112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100" b="1">
                  <a:latin typeface="Calibri" pitchFamily="34" charset="0"/>
                </a:rPr>
                <a:t>&lt;   0.03K</a:t>
              </a:r>
              <a:endParaRPr lang="en-US"/>
            </a:p>
          </p:txBody>
        </p:sp>
      </p:grpSp>
      <p:pic>
        <p:nvPicPr>
          <p:cNvPr id="8197" name="Picture 12" descr="atsr2_11M.tif"/>
          <p:cNvPicPr>
            <a:picLocks noChangeAspect="1" noChangeArrowheads="1"/>
          </p:cNvPicPr>
          <p:nvPr/>
        </p:nvPicPr>
        <p:blipFill>
          <a:blip r:embed="rId3" cstate="print"/>
          <a:srcRect t="4391" r="5856" b="2928"/>
          <a:stretch>
            <a:fillRect/>
          </a:stretch>
        </p:blipFill>
        <p:spPr bwMode="auto">
          <a:xfrm>
            <a:off x="1752600" y="4038600"/>
            <a:ext cx="29845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3" descr="atsr2_12M.tif"/>
          <p:cNvPicPr>
            <a:picLocks noChangeAspect="1" noChangeArrowheads="1"/>
          </p:cNvPicPr>
          <p:nvPr/>
        </p:nvPicPr>
        <p:blipFill>
          <a:blip r:embed="rId4" cstate="print"/>
          <a:srcRect t="4391" r="5856" b="4391"/>
          <a:stretch>
            <a:fillRect/>
          </a:stretch>
        </p:blipFill>
        <p:spPr bwMode="auto">
          <a:xfrm>
            <a:off x="4953000" y="3962400"/>
            <a:ext cx="30194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533400" y="5181600"/>
            <a:ext cx="8324850" cy="1384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sz="1400" b="1" dirty="0">
                <a:solidFill>
                  <a:srgbClr val="FF0000"/>
                </a:solidFill>
              </a:rPr>
              <a:t>Three years (2009-2011) of AATSR/IASI collocation….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sz="1400" b="1" dirty="0">
                <a:solidFill>
                  <a:srgbClr val="FF0000"/>
                </a:solidFill>
              </a:rPr>
              <a:t>AIRS and IASI displays Pre-Launch like behavior in Space to a few 100</a:t>
            </a:r>
            <a:r>
              <a:rPr lang="en-US" sz="1400" b="1" baseline="30000" dirty="0">
                <a:solidFill>
                  <a:srgbClr val="FF0000"/>
                </a:solidFill>
              </a:rPr>
              <a:t>th</a:t>
            </a:r>
            <a:r>
              <a:rPr lang="en-US" sz="1400" b="1" dirty="0">
                <a:solidFill>
                  <a:srgbClr val="FF0000"/>
                </a:solidFill>
              </a:rPr>
              <a:t> of a degree.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sz="1400" b="1" dirty="0">
                <a:solidFill>
                  <a:srgbClr val="FF0000"/>
                </a:solidFill>
              </a:rPr>
              <a:t>ATSR2 and AATSR have SI traceable blackbodies.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sz="1400" b="1" dirty="0">
                <a:solidFill>
                  <a:srgbClr val="FF0000"/>
                </a:solidFill>
              </a:rPr>
              <a:t>Since SRF was determined pre-launch so we can in principal determine  SRF in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2360</TotalTime>
  <Words>312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Basis</vt:lpstr>
      <vt:lpstr>Sno Unit testing tool </vt:lpstr>
      <vt:lpstr>Contents</vt:lpstr>
      <vt:lpstr>Introduction</vt:lpstr>
      <vt:lpstr>SNO Code  Input and Outputs</vt:lpstr>
      <vt:lpstr>Unit Testing is a series of tests at times using test data sets</vt:lpstr>
      <vt:lpstr>Slide 6</vt:lpstr>
      <vt:lpstr>Conclusion</vt:lpstr>
      <vt:lpstr>Slide 8</vt:lpstr>
      <vt:lpstr>Pre Vs Post launch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mbali</dc:creator>
  <cp:lastModifiedBy>mbali</cp:lastModifiedBy>
  <cp:revision>185</cp:revision>
  <dcterms:created xsi:type="dcterms:W3CDTF">2013-02-20T00:48:12Z</dcterms:created>
  <dcterms:modified xsi:type="dcterms:W3CDTF">2016-03-03T02:27:04Z</dcterms:modified>
</cp:coreProperties>
</file>