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14" r:id="rId2"/>
    <p:sldId id="715" r:id="rId3"/>
    <p:sldId id="728" r:id="rId4"/>
    <p:sldId id="733" r:id="rId5"/>
    <p:sldId id="731" r:id="rId6"/>
    <p:sldId id="732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5F5F5F"/>
    <a:srgbClr val="333333"/>
    <a:srgbClr val="FF3300"/>
    <a:srgbClr val="CC3300"/>
    <a:srgbClr val="80008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1694" autoAdjust="0"/>
  </p:normalViewPr>
  <p:slideViewPr>
    <p:cSldViewPr snapToGrid="0"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 smtClean="0"/>
              <a:t>GRWG </a:t>
            </a:r>
            <a:r>
              <a:rPr lang="en-GB" sz="1000" b="1" dirty="0" smtClean="0"/>
              <a:t>Agenda Item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eos.org/document_management/Publications/CEOS_Work-Plans/CEOS_2015-2017-Work-Plan_Apr2015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0000FF"/>
                </a:solidFill>
              </a:rPr>
              <a:t>Workshop on best practices on pre-flight and onboard calibration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Tim Hewison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Rob Roebeling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EUMETSAT</a:t>
            </a:r>
          </a:p>
        </p:txBody>
      </p:sp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57201"/>
            <a:ext cx="5673013" cy="457200"/>
          </a:xfrm>
        </p:spPr>
        <p:txBody>
          <a:bodyPr/>
          <a:lstStyle/>
          <a:p>
            <a:r>
              <a:rPr lang="en-GB" sz="2000" dirty="0" smtClean="0"/>
              <a:t>Overview &amp; Purpose of the Presentation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75658"/>
            <a:ext cx="8602824" cy="4950506"/>
          </a:xfrm>
        </p:spPr>
        <p:txBody>
          <a:bodyPr/>
          <a:lstStyle/>
          <a:p>
            <a:r>
              <a:rPr lang="en-GB" sz="2800" dirty="0" smtClean="0"/>
              <a:t> Overview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Workshop on best practices on pre-flight and onboard calibration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/>
            <a:r>
              <a:rPr lang="en-GB" sz="2800" dirty="0" smtClean="0"/>
              <a:t>Purpose of the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Give overview of workshop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Consider providing inputs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Consider attendance</a:t>
            </a: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35131"/>
            <a:ext cx="5673013" cy="679270"/>
          </a:xfrm>
        </p:spPr>
        <p:txBody>
          <a:bodyPr/>
          <a:lstStyle/>
          <a:p>
            <a:r>
              <a:rPr lang="en-GB" sz="2800" dirty="0" smtClean="0"/>
              <a:t>Introduction to Workshop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75658"/>
            <a:ext cx="8602824" cy="4950506"/>
          </a:xfrm>
        </p:spPr>
        <p:txBody>
          <a:bodyPr/>
          <a:lstStyle/>
          <a:p>
            <a:pPr marL="514350" indent="-514350">
              <a:buNone/>
            </a:pPr>
            <a:r>
              <a:rPr lang="en-US" sz="2000" dirty="0" smtClean="0">
                <a:hlinkClick r:id="rId2"/>
              </a:rPr>
              <a:t>CEOS </a:t>
            </a:r>
            <a:r>
              <a:rPr lang="en-US" sz="2000" dirty="0" err="1" smtClean="0">
                <a:hlinkClick r:id="rId2"/>
              </a:rPr>
              <a:t>workplan</a:t>
            </a:r>
            <a:r>
              <a:rPr lang="en-US" sz="2000" dirty="0" smtClean="0"/>
              <a:t>: </a:t>
            </a:r>
          </a:p>
          <a:p>
            <a:pPr marL="514350" indent="-514350"/>
            <a:r>
              <a:rPr lang="en-US" sz="2000" dirty="0" smtClean="0"/>
              <a:t>CV-3: Workshop on state of the art for pre-flight calibration techniques: Hold an open-invitation workshop to discuss and promote best practices on pre-flight and onboard calibration of sensors, initially focusing on optical.[WGCV] </a:t>
            </a:r>
          </a:p>
          <a:p>
            <a:pPr marL="514350" indent="-514350"/>
            <a:r>
              <a:rPr lang="en-US" sz="2000" dirty="0" smtClean="0"/>
              <a:t>Current intention of WGCV to conduct workshop in 2017. </a:t>
            </a:r>
          </a:p>
          <a:p>
            <a:pPr marL="514350" indent="-514350"/>
            <a:r>
              <a:rPr lang="en-US" sz="2000" dirty="0" smtClean="0"/>
              <a:t>During CEOS Strategic Implementation Team meeting it was agreed it would very useful to inject a user perspective into this workshop. </a:t>
            </a:r>
          </a:p>
          <a:p>
            <a:pPr marL="514350" indent="-514350"/>
            <a:r>
              <a:rPr lang="en-US" sz="2000" dirty="0" smtClean="0"/>
              <a:t>Workshop currently is planned to focus on optical IR/VIS sensors. </a:t>
            </a:r>
          </a:p>
          <a:p>
            <a:pPr marL="514350" indent="-514350"/>
            <a:r>
              <a:rPr lang="en-US" sz="2000" dirty="0" smtClean="0"/>
              <a:t>WGCV will meet in March 2016, and it would be very useful to if GSICS could by that time confirm the commitment to complete </a:t>
            </a:r>
            <a:r>
              <a:rPr lang="en-US" sz="2000" i="1" dirty="0" smtClean="0"/>
              <a:t>the action* </a:t>
            </a:r>
            <a:r>
              <a:rPr lang="en-US" sz="2000" dirty="0" smtClean="0"/>
              <a:t>and contribute to the 2017 workshop.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* </a:t>
            </a:r>
            <a:r>
              <a:rPr lang="en-US" sz="2000" i="1" dirty="0" smtClean="0">
                <a:solidFill>
                  <a:srgbClr val="FF0000"/>
                </a:solidFill>
              </a:rPr>
              <a:t>Action</a:t>
            </a:r>
            <a:r>
              <a:rPr lang="en-US" sz="2000" dirty="0" smtClean="0">
                <a:solidFill>
                  <a:srgbClr val="FF0000"/>
                </a:solidFill>
              </a:rPr>
              <a:t> to list the most relevant instrument characteristics that should be measured and publicized before launch (e.g.  2, 3 years before launch) to enable the users to get prepared</a:t>
            </a:r>
          </a:p>
          <a:p>
            <a:pPr marL="514350" indent="-514350">
              <a:buNone/>
            </a:pPr>
            <a:endParaRPr lang="en-GB" sz="2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6046" y="274638"/>
            <a:ext cx="5490754" cy="1143000"/>
          </a:xfrm>
        </p:spPr>
        <p:txBody>
          <a:bodyPr/>
          <a:lstStyle/>
          <a:p>
            <a:r>
              <a:rPr lang="en-US" sz="3600" dirty="0" smtClean="0"/>
              <a:t>Action from Web Meeting 2015-12-03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Action</a:t>
            </a:r>
            <a:r>
              <a:rPr lang="en-US" sz="2400" dirty="0" smtClean="0"/>
              <a:t>: Rob Roebeling to draft a proposal for which instrument characteristics should be published 2-3 years before launch, and at what level of detail, for presentation at 2016 GRWG/GDWG meeting. These could be specified both as a minimum recommended level, and full, detailed level. It should suggested that these include radiometric noise, SRFs, and some geometric aspects, such as </a:t>
            </a:r>
            <a:r>
              <a:rPr lang="en-US" sz="2400" dirty="0" err="1" smtClean="0"/>
              <a:t>iFoV</a:t>
            </a:r>
            <a:r>
              <a:rPr lang="en-US" sz="2400" dirty="0" smtClean="0"/>
              <a:t> (if not full PSFs/MTFs</a:t>
            </a:r>
            <a:r>
              <a:rPr lang="en-US" sz="2400" dirty="0" smtClean="0"/>
              <a:t>).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Add to GSICS Operations Plan!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35131"/>
            <a:ext cx="5673013" cy="679270"/>
          </a:xfrm>
        </p:spPr>
        <p:txBody>
          <a:bodyPr/>
          <a:lstStyle/>
          <a:p>
            <a:r>
              <a:rPr lang="en-GB" sz="2800" dirty="0" smtClean="0"/>
              <a:t>Guidance from Jerome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071153"/>
            <a:ext cx="8602824" cy="5251269"/>
          </a:xfrm>
        </p:spPr>
        <p:txBody>
          <a:bodyPr/>
          <a:lstStyle/>
          <a:p>
            <a:r>
              <a:rPr lang="en-GB" sz="2000" dirty="0" smtClean="0"/>
              <a:t>GSICS could easily provide input because this action could benefit of the action pursued by Rob about standardizing the instrument monitoring websites and the events log. </a:t>
            </a:r>
          </a:p>
          <a:p>
            <a:r>
              <a:rPr lang="en-GB" sz="2000" dirty="0" smtClean="0"/>
              <a:t>If a parameter is important for the user while instrument is in orbit, it is important also to have a good guess of this parameter for pre-launch preparation.</a:t>
            </a:r>
          </a:p>
          <a:p>
            <a:r>
              <a:rPr lang="en-GB" sz="2000" dirty="0" smtClean="0"/>
              <a:t>Instrument characteristics user needs are factors affecting its calibration and sampling </a:t>
            </a:r>
          </a:p>
          <a:p>
            <a:pPr lvl="1"/>
            <a:r>
              <a:rPr lang="en-GB" sz="1600" dirty="0" smtClean="0"/>
              <a:t>(SRF, PSF, ...?)  </a:t>
            </a:r>
          </a:p>
          <a:p>
            <a:pPr lvl="1"/>
            <a:r>
              <a:rPr lang="en-GB" sz="1600" dirty="0" smtClean="0"/>
              <a:t>which are parameters that GSICS has precisely  identified in an ATBD for GSICS correction - at least for IR and VIS.</a:t>
            </a:r>
          </a:p>
          <a:p>
            <a:r>
              <a:rPr lang="en-GB" sz="2000" dirty="0" smtClean="0"/>
              <a:t>At 2015 GSICS User Workshop we agreed to add a paragraph in the GSICS User requirements survey </a:t>
            </a:r>
          </a:p>
          <a:p>
            <a:pPr lvl="1"/>
            <a:r>
              <a:rPr lang="en-GB" sz="1600" dirty="0" smtClean="0"/>
              <a:t>but I don't know when we'll get feedback. </a:t>
            </a:r>
          </a:p>
          <a:p>
            <a:pPr lvl="1"/>
            <a:r>
              <a:rPr lang="en-GB" sz="1600" dirty="0" smtClean="0"/>
              <a:t>Many of the new satellites might be in orbit already when we'll come up with pre-launch requirements</a:t>
            </a:r>
            <a:r>
              <a:rPr lang="en-GB" sz="1600" dirty="0" smtClean="0"/>
              <a:t>...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Action: GCC?</a:t>
            </a:r>
            <a:endParaRPr lang="en-GB" sz="1600" dirty="0" smtClean="0">
              <a:solidFill>
                <a:srgbClr val="FF0000"/>
              </a:solidFill>
            </a:endParaRPr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35131"/>
            <a:ext cx="5673013" cy="679270"/>
          </a:xfrm>
        </p:spPr>
        <p:txBody>
          <a:bodyPr/>
          <a:lstStyle/>
          <a:p>
            <a:r>
              <a:rPr lang="en-GB" sz="2800" dirty="0" smtClean="0"/>
              <a:t>Request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75658"/>
            <a:ext cx="8602824" cy="4950506"/>
          </a:xfrm>
        </p:spPr>
        <p:txBody>
          <a:bodyPr/>
          <a:lstStyle/>
          <a:p>
            <a:r>
              <a:rPr lang="en-GB" sz="2000" dirty="0" smtClean="0"/>
              <a:t>Can we provide a quick DRAFT list of parameters, </a:t>
            </a:r>
          </a:p>
          <a:p>
            <a:pPr lvl="1"/>
            <a:r>
              <a:rPr lang="en-GB" sz="1600" dirty="0" smtClean="0"/>
              <a:t>from the top of your heads, </a:t>
            </a:r>
          </a:p>
          <a:p>
            <a:pPr lvl="1"/>
            <a:r>
              <a:rPr lang="en-GB" sz="1600" dirty="0" smtClean="0"/>
              <a:t>based on list of </a:t>
            </a:r>
            <a:r>
              <a:rPr lang="en-GB" sz="1600" i="1" dirty="0" smtClean="0"/>
              <a:t>input data</a:t>
            </a:r>
            <a:r>
              <a:rPr lang="en-GB" sz="1600" dirty="0" smtClean="0"/>
              <a:t> used in ATBD of GSICS IR correction and VIS correction</a:t>
            </a:r>
          </a:p>
          <a:p>
            <a:pPr lvl="1"/>
            <a:r>
              <a:rPr lang="en-GB" sz="1600" dirty="0" smtClean="0"/>
              <a:t>Including parameters identified so far for instrument monitoring and event log</a:t>
            </a:r>
          </a:p>
          <a:p>
            <a:pPr lvl="1"/>
            <a:r>
              <a:rPr lang="en-GB" sz="1600" dirty="0" smtClean="0"/>
              <a:t>We would circulate this DRAFT to key users (e.g. ECMWF) and use it to start with.  </a:t>
            </a:r>
          </a:p>
          <a:p>
            <a:pPr lvl="1"/>
            <a:r>
              <a:rPr lang="en-GB" sz="1600" dirty="0" smtClean="0"/>
              <a:t>Later (2017) we could refine the list with the outcome of the WGCV workshop.</a:t>
            </a:r>
          </a:p>
          <a:p>
            <a:pPr>
              <a:buNone/>
            </a:pPr>
            <a:r>
              <a:rPr lang="en-US" sz="2000" dirty="0" smtClean="0"/>
              <a:t>E.g. </a:t>
            </a:r>
          </a:p>
          <a:p>
            <a:r>
              <a:rPr lang="en-US" sz="2000" dirty="0" smtClean="0"/>
              <a:t>Channel names/purpose</a:t>
            </a:r>
          </a:p>
          <a:p>
            <a:r>
              <a:rPr lang="en-US" sz="2000" dirty="0" smtClean="0"/>
              <a:t>SRF</a:t>
            </a:r>
          </a:p>
          <a:p>
            <a:r>
              <a:rPr lang="en-US" sz="2000" dirty="0" smtClean="0"/>
              <a:t>Field of </a:t>
            </a:r>
            <a:r>
              <a:rPr lang="en-US" sz="2000" dirty="0" smtClean="0"/>
              <a:t>View/pixel size or full PSF/MTF?</a:t>
            </a:r>
          </a:p>
          <a:p>
            <a:r>
              <a:rPr lang="en-US" sz="2000" dirty="0" smtClean="0"/>
              <a:t>Field of regard/swath coverage, repeat cycle</a:t>
            </a:r>
            <a:endParaRPr lang="en-US" sz="2000" dirty="0" smtClean="0"/>
          </a:p>
          <a:p>
            <a:r>
              <a:rPr lang="en-US" sz="2000" dirty="0" smtClean="0"/>
              <a:t>Pixel Sampling distance/time intervals</a:t>
            </a:r>
            <a:endParaRPr lang="en-US" sz="2000" dirty="0" smtClean="0"/>
          </a:p>
          <a:p>
            <a:r>
              <a:rPr lang="en-US" sz="2000" dirty="0" smtClean="0"/>
              <a:t>Radiometric </a:t>
            </a:r>
            <a:r>
              <a:rPr lang="en-US" sz="2000" dirty="0" smtClean="0"/>
              <a:t>noise, Calibration </a:t>
            </a:r>
            <a:r>
              <a:rPr lang="en-US" sz="2000" dirty="0" smtClean="0"/>
              <a:t>accuracy</a:t>
            </a:r>
          </a:p>
          <a:p>
            <a:r>
              <a:rPr lang="en-US" sz="2000" dirty="0" smtClean="0"/>
              <a:t>Specified/expected/</a:t>
            </a:r>
            <a:r>
              <a:rPr lang="en-US" sz="2000" dirty="0" err="1" smtClean="0"/>
              <a:t>modelled</a:t>
            </a:r>
            <a:r>
              <a:rPr lang="en-US" sz="2000" dirty="0" smtClean="0"/>
              <a:t>/measured values</a:t>
            </a:r>
          </a:p>
          <a:p>
            <a:r>
              <a:rPr lang="en-US" sz="2000" dirty="0" smtClean="0"/>
              <a:t>Uncertainties on all the above?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31399</TotalTime>
  <Words>238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Workshop on best practices on pre-flight and onboard calibration</vt:lpstr>
      <vt:lpstr>Overview &amp; Purpose of the Presentation</vt:lpstr>
      <vt:lpstr>Introduction to Workshop</vt:lpstr>
      <vt:lpstr>Action from Web Meeting 2015-12-03</vt:lpstr>
      <vt:lpstr>Guidance from Jerome</vt:lpstr>
      <vt:lpstr>Request</vt:lpstr>
    </vt:vector>
  </TitlesOfParts>
  <Company>NOAA / NESDIS / 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Tim Hewison</cp:lastModifiedBy>
  <cp:revision>841</cp:revision>
  <dcterms:created xsi:type="dcterms:W3CDTF">2004-06-10T15:46:18Z</dcterms:created>
  <dcterms:modified xsi:type="dcterms:W3CDTF">2016-02-26T13:06:46Z</dcterms:modified>
</cp:coreProperties>
</file>