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3"/>
  </p:notesMasterIdLst>
  <p:handoutMasterIdLst>
    <p:handoutMasterId r:id="rId14"/>
  </p:handoutMasterIdLst>
  <p:sldIdLst>
    <p:sldId id="256" r:id="rId2"/>
    <p:sldId id="486" r:id="rId3"/>
    <p:sldId id="574" r:id="rId4"/>
    <p:sldId id="575" r:id="rId5"/>
    <p:sldId id="576" r:id="rId6"/>
    <p:sldId id="578" r:id="rId7"/>
    <p:sldId id="580" r:id="rId8"/>
    <p:sldId id="584" r:id="rId9"/>
    <p:sldId id="585" r:id="rId10"/>
    <p:sldId id="581" r:id="rId11"/>
    <p:sldId id="583" r:id="rId12"/>
  </p:sldIdLst>
  <p:sldSz cx="9144000" cy="5143500" type="screen16x9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389449" algn="l" rtl="0" fontAlgn="base">
      <a:spcBef>
        <a:spcPct val="0"/>
      </a:spcBef>
      <a:spcAft>
        <a:spcPct val="0"/>
      </a:spcAft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778897" algn="l" rtl="0" fontAlgn="base">
      <a:spcBef>
        <a:spcPct val="0"/>
      </a:spcBef>
      <a:spcAft>
        <a:spcPct val="0"/>
      </a:spcAft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168346" algn="l" rtl="0" fontAlgn="base">
      <a:spcBef>
        <a:spcPct val="0"/>
      </a:spcBef>
      <a:spcAft>
        <a:spcPct val="0"/>
      </a:spcAft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557795" algn="l" rtl="0" fontAlgn="base">
      <a:spcBef>
        <a:spcPct val="0"/>
      </a:spcBef>
      <a:spcAft>
        <a:spcPct val="0"/>
      </a:spcAft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1947243" algn="l" defTabSz="778897" rtl="0" eaLnBrk="1" latinLnBrk="0" hangingPunct="1"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336691" algn="l" defTabSz="778897" rtl="0" eaLnBrk="1" latinLnBrk="0" hangingPunct="1"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2726140" algn="l" defTabSz="778897" rtl="0" eaLnBrk="1" latinLnBrk="0" hangingPunct="1"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115589" algn="l" defTabSz="778897" rtl="0" eaLnBrk="1" latinLnBrk="0" hangingPunct="1">
      <a:defRPr sz="8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9900"/>
    <a:srgbClr val="FF9900"/>
    <a:srgbClr val="3333FF"/>
    <a:srgbClr val="EE2D24"/>
    <a:srgbClr val="A2DADE"/>
    <a:srgbClr val="4E0B55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90" autoAdjust="0"/>
    <p:restoredTop sz="89835" autoAdjust="0"/>
  </p:normalViewPr>
  <p:slideViewPr>
    <p:cSldViewPr snapToGrid="0">
      <p:cViewPr varScale="1">
        <p:scale>
          <a:sx n="97" d="100"/>
          <a:sy n="97" d="100"/>
        </p:scale>
        <p:origin x="-852" y="-90"/>
      </p:cViewPr>
      <p:guideLst>
        <p:guide orient="horz" pos="873"/>
        <p:guide orient="horz" pos="1058"/>
        <p:guide orient="horz" pos="2036"/>
        <p:guide orient="horz" pos="1792"/>
        <p:guide orient="horz" pos="1548"/>
        <p:guide orient="horz" pos="1301"/>
        <p:guide orient="horz" pos="2527"/>
        <p:guide orient="horz" pos="2774"/>
        <p:guide pos="3890"/>
        <p:guide pos="330"/>
        <p:guide pos="842"/>
        <p:guide pos="4504"/>
        <p:guide pos="5129"/>
        <p:guide pos="1314"/>
        <p:guide pos="371"/>
        <p:guide pos="16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3606" y="-120"/>
      </p:cViewPr>
      <p:guideLst>
        <p:guide orient="horz" pos="2928"/>
        <p:guide pos="2207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BD803E-17CE-4238-A92C-47F0C5B2DF2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350BB6-147C-4245-9342-156FB94865AE}">
      <dgm:prSet phldrT="[Text]" custT="1"/>
      <dgm:spPr/>
      <dgm:t>
        <a:bodyPr/>
        <a:lstStyle/>
        <a:p>
          <a:r>
            <a:rPr lang="en-US" sz="4000" dirty="0" smtClean="0"/>
            <a:t>Author</a:t>
          </a:r>
          <a:endParaRPr lang="en-US" sz="1900" dirty="0" smtClean="0"/>
        </a:p>
        <a:p>
          <a:endParaRPr lang="en-US" sz="1050" dirty="0">
            <a:solidFill>
              <a:schemeClr val="tx1"/>
            </a:solidFill>
          </a:endParaRPr>
        </a:p>
      </dgm:t>
    </dgm:pt>
    <dgm:pt modelId="{441D43D0-408B-489E-A084-C76F1A599399}" type="parTrans" cxnId="{01DDCEE4-3366-4DE8-8E6C-FC230622F75E}">
      <dgm:prSet/>
      <dgm:spPr/>
      <dgm:t>
        <a:bodyPr/>
        <a:lstStyle/>
        <a:p>
          <a:endParaRPr lang="en-US"/>
        </a:p>
      </dgm:t>
    </dgm:pt>
    <dgm:pt modelId="{1B2A0D6B-2038-42D7-B25E-D1133C26F6F8}" type="sibTrans" cxnId="{01DDCEE4-3366-4DE8-8E6C-FC230622F75E}">
      <dgm:prSet/>
      <dgm:spPr/>
      <dgm:t>
        <a:bodyPr/>
        <a:lstStyle/>
        <a:p>
          <a:endParaRPr lang="en-US"/>
        </a:p>
      </dgm:t>
    </dgm:pt>
    <dgm:pt modelId="{DFAD8C6A-05E1-4B05-944C-C0C5B7FE7E15}">
      <dgm:prSet phldrT="[Text]" custT="1"/>
      <dgm:spPr/>
      <dgm:t>
        <a:bodyPr/>
        <a:lstStyle/>
        <a:p>
          <a:endParaRPr lang="en-US" sz="1800" dirty="0" smtClean="0"/>
        </a:p>
        <a:p>
          <a:r>
            <a:rPr lang="en-US" sz="3600" dirty="0" smtClean="0"/>
            <a:t>Reviewer</a:t>
          </a:r>
        </a:p>
        <a:p>
          <a:endParaRPr lang="en-US" sz="1050" dirty="0">
            <a:solidFill>
              <a:schemeClr val="tx1"/>
            </a:solidFill>
          </a:endParaRPr>
        </a:p>
      </dgm:t>
    </dgm:pt>
    <dgm:pt modelId="{AF92CD6A-160A-4429-9D62-CDC3785B1BDB}" type="parTrans" cxnId="{B54AC27A-43EF-4443-BBEC-3D46713A0932}">
      <dgm:prSet/>
      <dgm:spPr/>
      <dgm:t>
        <a:bodyPr/>
        <a:lstStyle/>
        <a:p>
          <a:endParaRPr lang="en-US"/>
        </a:p>
      </dgm:t>
    </dgm:pt>
    <dgm:pt modelId="{9BFB0DFC-8A9F-485A-8240-57A831D7C594}" type="sibTrans" cxnId="{B54AC27A-43EF-4443-BBEC-3D46713A0932}">
      <dgm:prSet/>
      <dgm:spPr/>
      <dgm:t>
        <a:bodyPr/>
        <a:lstStyle/>
        <a:p>
          <a:endParaRPr lang="en-US"/>
        </a:p>
      </dgm:t>
    </dgm:pt>
    <dgm:pt modelId="{3FAD925C-ED6C-44B5-97ED-7DC13033077C}">
      <dgm:prSet phldrT="[Text]"/>
      <dgm:spPr/>
      <dgm:t>
        <a:bodyPr/>
        <a:lstStyle/>
        <a:p>
          <a:r>
            <a:rPr lang="en-US" dirty="0" smtClean="0"/>
            <a:t>Editor</a:t>
          </a:r>
          <a:endParaRPr lang="en-US" dirty="0"/>
        </a:p>
      </dgm:t>
    </dgm:pt>
    <dgm:pt modelId="{FC546B57-D626-42A8-B386-D7DDFC87CFCF}" type="parTrans" cxnId="{5A67794F-F63F-48F1-B560-5C3884F5FBB2}">
      <dgm:prSet/>
      <dgm:spPr/>
      <dgm:t>
        <a:bodyPr/>
        <a:lstStyle/>
        <a:p>
          <a:endParaRPr lang="en-US"/>
        </a:p>
      </dgm:t>
    </dgm:pt>
    <dgm:pt modelId="{C016DE71-B002-4C0A-87D4-07EAEEAEF1B5}" type="sibTrans" cxnId="{5A67794F-F63F-48F1-B560-5C3884F5FBB2}">
      <dgm:prSet/>
      <dgm:spPr/>
      <dgm:t>
        <a:bodyPr/>
        <a:lstStyle/>
        <a:p>
          <a:endParaRPr lang="en-US"/>
        </a:p>
      </dgm:t>
    </dgm:pt>
    <dgm:pt modelId="{B417D23B-623D-417B-ACBF-2237107BD0E8}" type="pres">
      <dgm:prSet presAssocID="{EBBD803E-17CE-4238-A92C-47F0C5B2DF2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4D2A99-C3C8-4EE1-93E3-0D8B38AC5772}" type="pres">
      <dgm:prSet presAssocID="{79350BB6-147C-4245-9342-156FB94865AE}" presName="node" presStyleLbl="node1" presStyleIdx="0" presStyleCnt="3" custScaleX="117160" custScaleY="90678" custRadScaleRad="157190" custRadScaleInc="-175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442038-6F7D-4C6E-A004-387A6DD4263C}" type="pres">
      <dgm:prSet presAssocID="{1B2A0D6B-2038-42D7-B25E-D1133C26F6F8}" presName="sibTrans" presStyleLbl="sibTrans2D1" presStyleIdx="0" presStyleCnt="3" custAng="209013" custScaleX="60709" custScaleY="38883" custLinFactNeighborX="2015" custLinFactNeighborY="34247"/>
      <dgm:spPr/>
      <dgm:t>
        <a:bodyPr/>
        <a:lstStyle/>
        <a:p>
          <a:endParaRPr lang="en-US"/>
        </a:p>
      </dgm:t>
    </dgm:pt>
    <dgm:pt modelId="{CA90466E-0F01-4D69-AE53-D80107DCB448}" type="pres">
      <dgm:prSet presAssocID="{1B2A0D6B-2038-42D7-B25E-D1133C26F6F8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CEDEB88B-2EC1-423D-8DCC-F83C91F8CF4E}" type="pres">
      <dgm:prSet presAssocID="{DFAD8C6A-05E1-4B05-944C-C0C5B7FE7E15}" presName="node" presStyleLbl="node1" presStyleIdx="1" presStyleCnt="3" custScaleX="139687" custScaleY="83574" custRadScaleRad="156202" custRadScaleInc="-360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2EBF5-47A7-487E-8073-CE4F1F0B52AD}" type="pres">
      <dgm:prSet presAssocID="{9BFB0DFC-8A9F-485A-8240-57A831D7C594}" presName="sibTrans" presStyleLbl="sibTrans2D1" presStyleIdx="1" presStyleCnt="3" custAng="11199583" custLinFactNeighborX="-5335" custLinFactNeighborY="-9339"/>
      <dgm:spPr/>
      <dgm:t>
        <a:bodyPr/>
        <a:lstStyle/>
        <a:p>
          <a:endParaRPr lang="en-US"/>
        </a:p>
      </dgm:t>
    </dgm:pt>
    <dgm:pt modelId="{29277E4E-CE8A-4298-977E-2D4186C266BB}" type="pres">
      <dgm:prSet presAssocID="{9BFB0DFC-8A9F-485A-8240-57A831D7C59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5CEF56C-D060-404F-B624-5A4FD768B7AD}" type="pres">
      <dgm:prSet presAssocID="{3FAD925C-ED6C-44B5-97ED-7DC13033077C}" presName="node" presStyleLbl="node1" presStyleIdx="2" presStyleCnt="3" custScaleX="121314" custScaleY="81660" custRadScaleRad="101259" custRadScaleInc="1938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07364-C3C7-4BB5-8716-9E9A6FD93B87}" type="pres">
      <dgm:prSet presAssocID="{C016DE71-B002-4C0A-87D4-07EAEEAEF1B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7E3A76B-59BC-4567-A713-6A8EAC75A6B2}" type="pres">
      <dgm:prSet presAssocID="{C016DE71-B002-4C0A-87D4-07EAEEAEF1B5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B54AC27A-43EF-4443-BBEC-3D46713A0932}" srcId="{EBBD803E-17CE-4238-A92C-47F0C5B2DF25}" destId="{DFAD8C6A-05E1-4B05-944C-C0C5B7FE7E15}" srcOrd="1" destOrd="0" parTransId="{AF92CD6A-160A-4429-9D62-CDC3785B1BDB}" sibTransId="{9BFB0DFC-8A9F-485A-8240-57A831D7C594}"/>
    <dgm:cxn modelId="{5E861BC9-5B38-4A0C-B5BA-943014B32AED}" type="presOf" srcId="{9BFB0DFC-8A9F-485A-8240-57A831D7C594}" destId="{29277E4E-CE8A-4298-977E-2D4186C266BB}" srcOrd="1" destOrd="0" presId="urn:microsoft.com/office/officeart/2005/8/layout/cycle2"/>
    <dgm:cxn modelId="{5A67794F-F63F-48F1-B560-5C3884F5FBB2}" srcId="{EBBD803E-17CE-4238-A92C-47F0C5B2DF25}" destId="{3FAD925C-ED6C-44B5-97ED-7DC13033077C}" srcOrd="2" destOrd="0" parTransId="{FC546B57-D626-42A8-B386-D7DDFC87CFCF}" sibTransId="{C016DE71-B002-4C0A-87D4-07EAEEAEF1B5}"/>
    <dgm:cxn modelId="{5EFE460A-7E26-464A-A6E8-04AA8F0EC386}" type="presOf" srcId="{1B2A0D6B-2038-42D7-B25E-D1133C26F6F8}" destId="{62442038-6F7D-4C6E-A004-387A6DD4263C}" srcOrd="0" destOrd="0" presId="urn:microsoft.com/office/officeart/2005/8/layout/cycle2"/>
    <dgm:cxn modelId="{4754509B-3F36-4B4E-8FB6-22C5D220A586}" type="presOf" srcId="{79350BB6-147C-4245-9342-156FB94865AE}" destId="{394D2A99-C3C8-4EE1-93E3-0D8B38AC5772}" srcOrd="0" destOrd="0" presId="urn:microsoft.com/office/officeart/2005/8/layout/cycle2"/>
    <dgm:cxn modelId="{01DDCEE4-3366-4DE8-8E6C-FC230622F75E}" srcId="{EBBD803E-17CE-4238-A92C-47F0C5B2DF25}" destId="{79350BB6-147C-4245-9342-156FB94865AE}" srcOrd="0" destOrd="0" parTransId="{441D43D0-408B-489E-A084-C76F1A599399}" sibTransId="{1B2A0D6B-2038-42D7-B25E-D1133C26F6F8}"/>
    <dgm:cxn modelId="{F61775C4-66FF-4EA5-99BF-9EF9D490B40E}" type="presOf" srcId="{DFAD8C6A-05E1-4B05-944C-C0C5B7FE7E15}" destId="{CEDEB88B-2EC1-423D-8DCC-F83C91F8CF4E}" srcOrd="0" destOrd="0" presId="urn:microsoft.com/office/officeart/2005/8/layout/cycle2"/>
    <dgm:cxn modelId="{B3B241BF-E765-440E-9F93-9BCADBAFD8A0}" type="presOf" srcId="{3FAD925C-ED6C-44B5-97ED-7DC13033077C}" destId="{35CEF56C-D060-404F-B624-5A4FD768B7AD}" srcOrd="0" destOrd="0" presId="urn:microsoft.com/office/officeart/2005/8/layout/cycle2"/>
    <dgm:cxn modelId="{0E190B5B-776B-420E-9AA7-57F4CF1B378C}" type="presOf" srcId="{C016DE71-B002-4C0A-87D4-07EAEEAEF1B5}" destId="{D7E3A76B-59BC-4567-A713-6A8EAC75A6B2}" srcOrd="1" destOrd="0" presId="urn:microsoft.com/office/officeart/2005/8/layout/cycle2"/>
    <dgm:cxn modelId="{9F682989-6C18-4F28-89E1-12AC1A4FB571}" type="presOf" srcId="{9BFB0DFC-8A9F-485A-8240-57A831D7C594}" destId="{8612EBF5-47A7-487E-8073-CE4F1F0B52AD}" srcOrd="0" destOrd="0" presId="urn:microsoft.com/office/officeart/2005/8/layout/cycle2"/>
    <dgm:cxn modelId="{572841F1-13B1-43D4-98B4-D2440190C367}" type="presOf" srcId="{C016DE71-B002-4C0A-87D4-07EAEEAEF1B5}" destId="{55407364-C3C7-4BB5-8716-9E9A6FD93B87}" srcOrd="0" destOrd="0" presId="urn:microsoft.com/office/officeart/2005/8/layout/cycle2"/>
    <dgm:cxn modelId="{98A6C28D-1126-41AE-BF61-3EB8D55E5C16}" type="presOf" srcId="{1B2A0D6B-2038-42D7-B25E-D1133C26F6F8}" destId="{CA90466E-0F01-4D69-AE53-D80107DCB448}" srcOrd="1" destOrd="0" presId="urn:microsoft.com/office/officeart/2005/8/layout/cycle2"/>
    <dgm:cxn modelId="{47C33D35-E909-4C8B-9630-D5AE36BD3CFC}" type="presOf" srcId="{EBBD803E-17CE-4238-A92C-47F0C5B2DF25}" destId="{B417D23B-623D-417B-ACBF-2237107BD0E8}" srcOrd="0" destOrd="0" presId="urn:microsoft.com/office/officeart/2005/8/layout/cycle2"/>
    <dgm:cxn modelId="{75F62FC7-A35E-4E22-9EB1-E373C98C0194}" type="presParOf" srcId="{B417D23B-623D-417B-ACBF-2237107BD0E8}" destId="{394D2A99-C3C8-4EE1-93E3-0D8B38AC5772}" srcOrd="0" destOrd="0" presId="urn:microsoft.com/office/officeart/2005/8/layout/cycle2"/>
    <dgm:cxn modelId="{1E3E2B88-0E6D-4856-9F89-60580C0D3BDA}" type="presParOf" srcId="{B417D23B-623D-417B-ACBF-2237107BD0E8}" destId="{62442038-6F7D-4C6E-A004-387A6DD4263C}" srcOrd="1" destOrd="0" presId="urn:microsoft.com/office/officeart/2005/8/layout/cycle2"/>
    <dgm:cxn modelId="{6918BAE2-ED58-4340-8A2F-755144C0CFEB}" type="presParOf" srcId="{62442038-6F7D-4C6E-A004-387A6DD4263C}" destId="{CA90466E-0F01-4D69-AE53-D80107DCB448}" srcOrd="0" destOrd="0" presId="urn:microsoft.com/office/officeart/2005/8/layout/cycle2"/>
    <dgm:cxn modelId="{D4F04B43-1CBD-4416-AF06-D51410822B9A}" type="presParOf" srcId="{B417D23B-623D-417B-ACBF-2237107BD0E8}" destId="{CEDEB88B-2EC1-423D-8DCC-F83C91F8CF4E}" srcOrd="2" destOrd="0" presId="urn:microsoft.com/office/officeart/2005/8/layout/cycle2"/>
    <dgm:cxn modelId="{70FE3EFF-59A0-4E23-968F-A21528DC5A7A}" type="presParOf" srcId="{B417D23B-623D-417B-ACBF-2237107BD0E8}" destId="{8612EBF5-47A7-487E-8073-CE4F1F0B52AD}" srcOrd="3" destOrd="0" presId="urn:microsoft.com/office/officeart/2005/8/layout/cycle2"/>
    <dgm:cxn modelId="{B808A394-50CF-46C6-A693-603481394B95}" type="presParOf" srcId="{8612EBF5-47A7-487E-8073-CE4F1F0B52AD}" destId="{29277E4E-CE8A-4298-977E-2D4186C266BB}" srcOrd="0" destOrd="0" presId="urn:microsoft.com/office/officeart/2005/8/layout/cycle2"/>
    <dgm:cxn modelId="{0310CFAC-C813-4C43-A3ED-C1BAB6567D87}" type="presParOf" srcId="{B417D23B-623D-417B-ACBF-2237107BD0E8}" destId="{35CEF56C-D060-404F-B624-5A4FD768B7AD}" srcOrd="4" destOrd="0" presId="urn:microsoft.com/office/officeart/2005/8/layout/cycle2"/>
    <dgm:cxn modelId="{CB5A6E1C-14D3-47A5-BA72-64B3F0305EFE}" type="presParOf" srcId="{B417D23B-623D-417B-ACBF-2237107BD0E8}" destId="{55407364-C3C7-4BB5-8716-9E9A6FD93B87}" srcOrd="5" destOrd="0" presId="urn:microsoft.com/office/officeart/2005/8/layout/cycle2"/>
    <dgm:cxn modelId="{2F20CA9A-AC3D-4CC7-AF0B-6BC2DD7B718F}" type="presParOf" srcId="{55407364-C3C7-4BB5-8716-9E9A6FD93B87}" destId="{D7E3A76B-59BC-4567-A713-6A8EAC75A6B2}" srcOrd="0" destOrd="0" presId="urn:microsoft.com/office/officeart/2005/8/layout/cycle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4D2A99-C3C8-4EE1-93E3-0D8B38AC5772}">
      <dsp:nvSpPr>
        <dsp:cNvPr id="0" name=""/>
        <dsp:cNvSpPr/>
      </dsp:nvSpPr>
      <dsp:spPr>
        <a:xfrm>
          <a:off x="526306" y="2494629"/>
          <a:ext cx="2225346" cy="17223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Author</a:t>
          </a:r>
          <a:endParaRPr lang="en-US" sz="1900" kern="1200" dirty="0" smtClean="0"/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 dirty="0">
            <a:solidFill>
              <a:schemeClr val="tx1"/>
            </a:solidFill>
          </a:endParaRPr>
        </a:p>
      </dsp:txBody>
      <dsp:txXfrm>
        <a:off x="526306" y="2494629"/>
        <a:ext cx="2225346" cy="1722345"/>
      </dsp:txXfrm>
    </dsp:sp>
    <dsp:sp modelId="{62442038-6F7D-4C6E-A004-387A6DD4263C}">
      <dsp:nvSpPr>
        <dsp:cNvPr id="0" name=""/>
        <dsp:cNvSpPr/>
      </dsp:nvSpPr>
      <dsp:spPr>
        <a:xfrm>
          <a:off x="3622458" y="3306031"/>
          <a:ext cx="842427" cy="2492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622458" y="3306031"/>
        <a:ext cx="842427" cy="249259"/>
      </dsp:txXfrm>
    </dsp:sp>
    <dsp:sp modelId="{CEDEB88B-2EC1-423D-8DCC-F83C91F8CF4E}">
      <dsp:nvSpPr>
        <dsp:cNvPr id="0" name=""/>
        <dsp:cNvSpPr/>
      </dsp:nvSpPr>
      <dsp:spPr>
        <a:xfrm>
          <a:off x="5354780" y="2255142"/>
          <a:ext cx="2653226" cy="15874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Reviewer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 dirty="0">
            <a:solidFill>
              <a:schemeClr val="tx1"/>
            </a:solidFill>
          </a:endParaRPr>
        </a:p>
      </dsp:txBody>
      <dsp:txXfrm>
        <a:off x="5354780" y="2255142"/>
        <a:ext cx="2653226" cy="1587411"/>
      </dsp:txXfrm>
    </dsp:sp>
    <dsp:sp modelId="{8612EBF5-47A7-487E-8073-CE4F1F0B52AD}">
      <dsp:nvSpPr>
        <dsp:cNvPr id="0" name=""/>
        <dsp:cNvSpPr/>
      </dsp:nvSpPr>
      <dsp:spPr>
        <a:xfrm rot="2651670">
          <a:off x="4944649" y="1640483"/>
          <a:ext cx="720606" cy="6410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2651670">
        <a:off x="4944649" y="1640483"/>
        <a:ext cx="720606" cy="641050"/>
      </dsp:txXfrm>
    </dsp:sp>
    <dsp:sp modelId="{35CEF56C-D060-404F-B624-5A4FD768B7AD}">
      <dsp:nvSpPr>
        <dsp:cNvPr id="0" name=""/>
        <dsp:cNvSpPr/>
      </dsp:nvSpPr>
      <dsp:spPr>
        <a:xfrm>
          <a:off x="2876779" y="235433"/>
          <a:ext cx="2304248" cy="1551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Editor</a:t>
          </a:r>
          <a:endParaRPr lang="en-US" sz="4800" kern="1200" dirty="0"/>
        </a:p>
      </dsp:txBody>
      <dsp:txXfrm>
        <a:off x="2876779" y="235433"/>
        <a:ext cx="2304248" cy="1551056"/>
      </dsp:txXfrm>
    </dsp:sp>
    <dsp:sp modelId="{55407364-C3C7-4BB5-8716-9E9A6FD93B87}">
      <dsp:nvSpPr>
        <dsp:cNvPr id="0" name=""/>
        <dsp:cNvSpPr/>
      </dsp:nvSpPr>
      <dsp:spPr>
        <a:xfrm rot="8132732">
          <a:off x="2478901" y="1829103"/>
          <a:ext cx="778886" cy="6410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rot="8132732">
        <a:off x="2478901" y="1829103"/>
        <a:ext cx="778886" cy="641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03 March 2016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03 March 2016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9449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78897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6834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577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947243" algn="l" defTabSz="77889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6691" algn="l" defTabSz="77889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6140" algn="l" defTabSz="77889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5589" algn="l" defTabSz="77889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5325"/>
            <a:ext cx="619760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03 March 2016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5325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03 March 2016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3812D3-E89D-4B71-A037-BF846B8DE299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20498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2184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8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7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6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6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5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3923" y="139309"/>
            <a:ext cx="4396154" cy="1450181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389449" indent="0">
              <a:buNone/>
              <a:defRPr sz="2400"/>
            </a:lvl2pPr>
            <a:lvl3pPr marL="778897" indent="0">
              <a:buNone/>
              <a:defRPr sz="2000"/>
            </a:lvl3pPr>
            <a:lvl4pPr marL="1168346" indent="0">
              <a:buNone/>
              <a:defRPr sz="1700"/>
            </a:lvl4pPr>
            <a:lvl5pPr marL="1557795" indent="0">
              <a:buNone/>
              <a:defRPr sz="1700"/>
            </a:lvl5pPr>
            <a:lvl6pPr marL="1947243" indent="0">
              <a:buNone/>
              <a:defRPr sz="1700"/>
            </a:lvl6pPr>
            <a:lvl7pPr marL="2336691" indent="0">
              <a:buNone/>
              <a:defRPr sz="1700"/>
            </a:lvl7pPr>
            <a:lvl8pPr marL="2726140" indent="0">
              <a:buNone/>
              <a:defRPr sz="1700"/>
            </a:lvl8pPr>
            <a:lvl9pPr marL="3115589" indent="0">
              <a:buNone/>
              <a:defRPr sz="17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449" indent="0">
              <a:buNone/>
              <a:defRPr sz="1000"/>
            </a:lvl2pPr>
            <a:lvl3pPr marL="778897" indent="0">
              <a:buNone/>
              <a:defRPr sz="900"/>
            </a:lvl3pPr>
            <a:lvl4pPr marL="1168346" indent="0">
              <a:buNone/>
              <a:defRPr sz="800"/>
            </a:lvl4pPr>
            <a:lvl5pPr marL="1557795" indent="0">
              <a:buNone/>
              <a:defRPr sz="800"/>
            </a:lvl5pPr>
            <a:lvl6pPr marL="1947243" indent="0">
              <a:buNone/>
              <a:defRPr sz="800"/>
            </a:lvl6pPr>
            <a:lvl7pPr marL="2336691" indent="0">
              <a:buNone/>
              <a:defRPr sz="800"/>
            </a:lvl7pPr>
            <a:lvl8pPr marL="2726140" indent="0">
              <a:buNone/>
              <a:defRPr sz="800"/>
            </a:lvl8pPr>
            <a:lvl9pPr marL="311558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05986"/>
            <a:ext cx="222885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3" y="205986"/>
            <a:ext cx="653415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409" y="817972"/>
            <a:ext cx="9139603" cy="96440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="1"/>
            </a:lvl1pPr>
            <a:lvl2pPr>
              <a:defRPr sz="17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94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88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3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77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72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66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61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55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83"/>
            <a:ext cx="8229600" cy="71556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449" indent="0">
              <a:buNone/>
              <a:defRPr sz="1700" b="1"/>
            </a:lvl2pPr>
            <a:lvl3pPr marL="778897" indent="0">
              <a:buNone/>
              <a:defRPr sz="1500" b="1"/>
            </a:lvl3pPr>
            <a:lvl4pPr marL="1168346" indent="0">
              <a:buNone/>
              <a:defRPr sz="1400" b="1"/>
            </a:lvl4pPr>
            <a:lvl5pPr marL="1557795" indent="0">
              <a:buNone/>
              <a:defRPr sz="1400" b="1"/>
            </a:lvl5pPr>
            <a:lvl6pPr marL="1947243" indent="0">
              <a:buNone/>
              <a:defRPr sz="1400" b="1"/>
            </a:lvl6pPr>
            <a:lvl7pPr marL="2336691" indent="0">
              <a:buNone/>
              <a:defRPr sz="1400" b="1"/>
            </a:lvl7pPr>
            <a:lvl8pPr marL="2726140" indent="0">
              <a:buNone/>
              <a:defRPr sz="1400" b="1"/>
            </a:lvl8pPr>
            <a:lvl9pPr marL="3115589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449" indent="0">
              <a:buNone/>
              <a:defRPr sz="1700" b="1"/>
            </a:lvl2pPr>
            <a:lvl3pPr marL="778897" indent="0">
              <a:buNone/>
              <a:defRPr sz="1500" b="1"/>
            </a:lvl3pPr>
            <a:lvl4pPr marL="1168346" indent="0">
              <a:buNone/>
              <a:defRPr sz="1400" b="1"/>
            </a:lvl4pPr>
            <a:lvl5pPr marL="1557795" indent="0">
              <a:buNone/>
              <a:defRPr sz="1400" b="1"/>
            </a:lvl5pPr>
            <a:lvl6pPr marL="1947243" indent="0">
              <a:buNone/>
              <a:defRPr sz="1400" b="1"/>
            </a:lvl6pPr>
            <a:lvl7pPr marL="2336691" indent="0">
              <a:buNone/>
              <a:defRPr sz="1400" b="1"/>
            </a:lvl7pPr>
            <a:lvl8pPr marL="2726140" indent="0">
              <a:buNone/>
              <a:defRPr sz="1400" b="1"/>
            </a:lvl8pPr>
            <a:lvl9pPr marL="3115589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200155"/>
            <a:ext cx="43815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2" y="1200155"/>
            <a:ext cx="3666392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409" y="817972"/>
            <a:ext cx="9139603" cy="96440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409" y="817972"/>
            <a:ext cx="9139603" cy="96440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97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8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449" indent="0">
              <a:buNone/>
              <a:defRPr sz="1000"/>
            </a:lvl2pPr>
            <a:lvl3pPr marL="778897" indent="0">
              <a:buNone/>
              <a:defRPr sz="900"/>
            </a:lvl3pPr>
            <a:lvl4pPr marL="1168346" indent="0">
              <a:buNone/>
              <a:defRPr sz="800"/>
            </a:lvl4pPr>
            <a:lvl5pPr marL="1557795" indent="0">
              <a:buNone/>
              <a:defRPr sz="800"/>
            </a:lvl5pPr>
            <a:lvl6pPr marL="1947243" indent="0">
              <a:buNone/>
              <a:defRPr sz="800"/>
            </a:lvl6pPr>
            <a:lvl7pPr marL="2336691" indent="0">
              <a:buNone/>
              <a:defRPr sz="800"/>
            </a:lvl7pPr>
            <a:lvl8pPr marL="2726140" indent="0">
              <a:buNone/>
              <a:defRPr sz="800"/>
            </a:lvl8pPr>
            <a:lvl9pPr marL="311558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83"/>
            <a:ext cx="8229600" cy="71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889" tIns="38945" rIns="77889" bIns="389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4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889" tIns="38945" rIns="77889" bIns="38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27538" y="904875"/>
            <a:ext cx="8159262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 lIns="77889" tIns="38945" rIns="77889" bIns="38945"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61389" y="4622019"/>
            <a:ext cx="1582615" cy="52149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90" r:id="rId2"/>
    <p:sldLayoutId id="2147484087" r:id="rId3"/>
    <p:sldLayoutId id="2147484078" r:id="rId4"/>
    <p:sldLayoutId id="2147484080" r:id="rId5"/>
    <p:sldLayoutId id="2147484079" r:id="rId6"/>
    <p:sldLayoutId id="2147484088" r:id="rId7"/>
    <p:sldLayoutId id="2147484089" r:id="rId8"/>
    <p:sldLayoutId id="2147484081" r:id="rId9"/>
    <p:sldLayoutId id="2147484082" r:id="rId10"/>
    <p:sldLayoutId id="2147484083" r:id="rId11"/>
    <p:sldLayoutId id="2147484084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5pPr>
      <a:lvl6pPr marL="389449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6pPr>
      <a:lvl7pPr marL="778897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7pPr>
      <a:lvl8pPr marL="1168346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8pPr>
      <a:lvl9pPr marL="1557795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9pPr>
    </p:titleStyle>
    <p:bodyStyle>
      <a:lvl1pPr marL="292086" indent="-29208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32854" indent="-24340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973621" indent="-1947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069" indent="-1947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2519" indent="-1947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1967" indent="-194723" algn="l" defTabSz="77889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1416" indent="-194723" algn="l" defTabSz="77889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0864" indent="-194723" algn="l" defTabSz="77889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0314" indent="-194723" algn="l" defTabSz="77889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88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449" algn="l" defTabSz="7788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8897" algn="l" defTabSz="7788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346" algn="l" defTabSz="7788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7795" algn="l" defTabSz="7788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7243" algn="l" defTabSz="7788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6691" algn="l" defTabSz="7788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6140" algn="l" defTabSz="7788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5589" algn="l" defTabSz="7788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mos-chem-phys.net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666750" y="1725223"/>
            <a:ext cx="7772400" cy="1102519"/>
          </a:xfrm>
        </p:spPr>
        <p:txBody>
          <a:bodyPr/>
          <a:lstStyle/>
          <a:p>
            <a:pPr eaLnBrk="1" hangingPunct="1"/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u="sng" dirty="0" smtClean="0"/>
              <a:t>GSICS Quarterly Special Issues and Editors</a:t>
            </a:r>
            <a:endParaRPr lang="en-GB" sz="3100" dirty="0" smtClean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358412" y="3474244"/>
            <a:ext cx="6400800" cy="13144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002060"/>
                </a:solidFill>
              </a:rPr>
              <a:t>Manik</a:t>
            </a:r>
            <a:r>
              <a:rPr lang="en-US" dirty="0" smtClean="0">
                <a:solidFill>
                  <a:srgbClr val="002060"/>
                </a:solidFill>
              </a:rPr>
              <a:t> Bali and Larry Flynn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GSICS Coordination Center, NOAA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GSICS Annual Meeting  </a:t>
            </a:r>
            <a:r>
              <a:rPr lang="en-US" sz="1400" dirty="0" smtClean="0">
                <a:solidFill>
                  <a:srgbClr val="002060"/>
                </a:solidFill>
              </a:rPr>
              <a:t>2016, </a:t>
            </a:r>
            <a:r>
              <a:rPr lang="en-US" sz="1400" dirty="0" smtClean="0">
                <a:solidFill>
                  <a:srgbClr val="002060"/>
                </a:solidFill>
              </a:rPr>
              <a:t>New Delhi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4"/>
            <a:ext cx="8229600" cy="2378788"/>
          </a:xfrm>
        </p:spPr>
        <p:txBody>
          <a:bodyPr/>
          <a:lstStyle/>
          <a:p>
            <a:r>
              <a:rPr lang="en-US" dirty="0" smtClean="0"/>
              <a:t>The GSICS Newsletter has evolved into an effective tool for sharing GSICS research with global scientific community. </a:t>
            </a:r>
          </a:p>
          <a:p>
            <a:r>
              <a:rPr lang="en-US" dirty="0" smtClean="0"/>
              <a:t>Past year </a:t>
            </a:r>
            <a:r>
              <a:rPr lang="en-US" dirty="0" err="1" smtClean="0"/>
              <a:t>doi</a:t>
            </a:r>
            <a:r>
              <a:rPr lang="en-US" dirty="0" smtClean="0"/>
              <a:t>, navigation features, new format has been added.</a:t>
            </a:r>
          </a:p>
          <a:p>
            <a:r>
              <a:rPr lang="en-US" dirty="0" smtClean="0"/>
              <a:t>Editorial </a:t>
            </a:r>
            <a:r>
              <a:rPr lang="en-US" dirty="0" smtClean="0"/>
              <a:t>board has been formed. ( recommendations invited for member)</a:t>
            </a:r>
          </a:p>
          <a:p>
            <a:r>
              <a:rPr lang="en-US" dirty="0" smtClean="0"/>
              <a:t>Propose to have guest editor for special issues.</a:t>
            </a:r>
          </a:p>
          <a:p>
            <a:r>
              <a:rPr lang="en-US" dirty="0" smtClean="0"/>
              <a:t>New features to be added in the coming time.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5736" y="2300821"/>
            <a:ext cx="2675467" cy="67944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80" y="1035012"/>
            <a:ext cx="5385246" cy="3394472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New features GSICS </a:t>
            </a:r>
            <a:r>
              <a:rPr lang="en-US" dirty="0" smtClean="0"/>
              <a:t>Newsletter</a:t>
            </a:r>
          </a:p>
          <a:p>
            <a:r>
              <a:rPr lang="en-US" dirty="0" smtClean="0"/>
              <a:t>Newsletter readers across the world</a:t>
            </a:r>
            <a:endParaRPr lang="en-US" dirty="0" smtClean="0"/>
          </a:p>
          <a:p>
            <a:r>
              <a:rPr lang="en-US" dirty="0" smtClean="0"/>
              <a:t>Article </a:t>
            </a:r>
            <a:r>
              <a:rPr lang="en-US" dirty="0" smtClean="0"/>
              <a:t>Review Process</a:t>
            </a:r>
          </a:p>
          <a:p>
            <a:r>
              <a:rPr lang="en-US" dirty="0" smtClean="0"/>
              <a:t>Newsletter Phases</a:t>
            </a:r>
          </a:p>
          <a:p>
            <a:r>
              <a:rPr lang="en-US" dirty="0" smtClean="0"/>
              <a:t>Acceptable research articles in the GSICS Newsletter.</a:t>
            </a:r>
          </a:p>
          <a:p>
            <a:r>
              <a:rPr lang="en-US" dirty="0" smtClean="0"/>
              <a:t>Editorial Board</a:t>
            </a:r>
            <a:endParaRPr lang="en-US" dirty="0" smtClean="0"/>
          </a:p>
          <a:p>
            <a:r>
              <a:rPr lang="en-US" dirty="0" smtClean="0"/>
              <a:t>Future </a:t>
            </a:r>
            <a:r>
              <a:rPr lang="en-US" dirty="0" smtClean="0"/>
              <a:t>Needs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Conclusion</a:t>
            </a:r>
            <a:endParaRPr lang="en-US" dirty="0" smtClean="0">
              <a:solidFill>
                <a:srgbClr val="000000"/>
              </a:solidFill>
            </a:endParaRPr>
          </a:p>
          <a:p>
            <a:pPr marL="438129" indent="-389449">
              <a:buNone/>
            </a:pPr>
            <a:endParaRPr lang="en-US" i="1" dirty="0" smtClean="0">
              <a:solidFill>
                <a:srgbClr val="000000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9958" y="1069285"/>
            <a:ext cx="3778137" cy="3256910"/>
          </a:xfrm>
        </p:spPr>
        <p:txBody>
          <a:bodyPr>
            <a:normAutofit fontScale="55000" lnSpcReduction="2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Since Fall 2013, brand new format .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A robust review process.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Since Winter 2014, the Newsletter has a </a:t>
            </a:r>
            <a:r>
              <a:rPr lang="en-US" sz="2500" dirty="0" err="1" smtClean="0"/>
              <a:t>doi</a:t>
            </a:r>
            <a:r>
              <a:rPr lang="en-US" sz="25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Accepts articles on topics related to calibration (Pre and Post launch).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New Landing page on the GCC website.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Rate and Comment section: readers and authors can interact.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Articles are reviewed by subject experts 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Help available to non native English speaking contributors.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Since Fall 2014, new navigation features added to the Cover Letter</a:t>
            </a:r>
            <a:r>
              <a:rPr lang="en-US" sz="25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>
                <a:solidFill>
                  <a:srgbClr val="FF0000"/>
                </a:solidFill>
              </a:rPr>
              <a:t>Info Trending articles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>
                <a:solidFill>
                  <a:srgbClr val="FF0000"/>
                </a:solidFill>
              </a:rPr>
              <a:t>Would you like to have a citation index?</a:t>
            </a:r>
          </a:p>
          <a:p>
            <a:pPr lvl="1">
              <a:buNone/>
            </a:pPr>
            <a:endParaRPr lang="en-US" sz="2500" dirty="0" smtClean="0">
              <a:solidFill>
                <a:srgbClr val="FF0000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457200" y="205982"/>
            <a:ext cx="8229600" cy="71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898" tIns="38949" rIns="77898" bIns="38949" numCol="1" anchor="ctr" anchorCtr="0" compatLnSpc="1">
            <a:prstTxWarp prst="textNoShape">
              <a:avLst/>
            </a:prstTxWarp>
          </a:bodyPr>
          <a:lstStyle/>
          <a:p>
            <a:pPr algn="ctr" defTabSz="778986" eaLnBrk="0" hangingPunct="0">
              <a:defRPr/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New Features</a:t>
            </a:r>
            <a:endParaRPr lang="en-US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8486" y="996925"/>
            <a:ext cx="2071604" cy="273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9894" y="2363603"/>
            <a:ext cx="2081500" cy="2657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432" y="1064135"/>
            <a:ext cx="2089355" cy="2639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98655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Newsletter Readers across the world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7600" y="1024316"/>
            <a:ext cx="7271657" cy="3602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1530" y="2067483"/>
            <a:ext cx="2916142" cy="170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" y="4132896"/>
            <a:ext cx="3987767" cy="1015628"/>
          </a:xfrm>
          <a:prstGeom prst="rect">
            <a:avLst/>
          </a:prstGeom>
        </p:spPr>
        <p:txBody>
          <a:bodyPr wrap="square" lIns="91410" tIns="45703" rIns="91410" bIns="45703">
            <a:spAutoFit/>
          </a:bodyPr>
          <a:lstStyle/>
          <a:p>
            <a:pPr lvl="1">
              <a:buNone/>
            </a:pPr>
            <a:r>
              <a:rPr lang="en-US" sz="1200" i="1" dirty="0" smtClean="0">
                <a:solidFill>
                  <a:srgbClr val="FF0000"/>
                </a:solidFill>
              </a:rPr>
              <a:t>Newsletter  getting noticed</a:t>
            </a:r>
          </a:p>
          <a:p>
            <a:pPr lvl="1">
              <a:buNone/>
            </a:pPr>
            <a:r>
              <a:rPr lang="en-US" sz="1200" i="1" dirty="0" smtClean="0">
                <a:solidFill>
                  <a:schemeClr val="tx2"/>
                </a:solidFill>
              </a:rPr>
              <a:t>Journal of Physics and Chemistry of Earth invited Authors of  GSICS Microwave issue to submit articles based on  their submission to GSICS Newsletter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714" y="3"/>
            <a:ext cx="8229600" cy="576943"/>
          </a:xfrm>
        </p:spPr>
        <p:txBody>
          <a:bodyPr/>
          <a:lstStyle/>
          <a:p>
            <a:r>
              <a:rPr lang="en-US" dirty="0" smtClean="0"/>
              <a:t>Newsletter Article Review process</a:t>
            </a:r>
            <a:endParaRPr lang="en-US" dirty="0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36386" y="1163108"/>
            <a:ext cx="2057400" cy="71437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10" tIns="45703" rIns="91410" bIns="45703" numCol="1" anchor="t" anchorCtr="0" compatLnSpc="1">
            <a:prstTxWarp prst="textNoShape">
              <a:avLst/>
            </a:prstTxWarp>
          </a:bodyPr>
          <a:lstStyle/>
          <a:p>
            <a:pPr defTabSz="914088">
              <a:spcAft>
                <a:spcPts val="1000"/>
              </a:spcAft>
            </a:pPr>
            <a:r>
              <a:rPr lang="en-US" sz="11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Articles are solicited round the year however  call is sent out every quarter via the GSICS Dev.</a:t>
            </a:r>
          </a:p>
          <a:p>
            <a:pPr defTabSz="914088">
              <a:spcAft>
                <a:spcPts val="1000"/>
              </a:spcAft>
            </a:pPr>
            <a:r>
              <a:rPr lang="en-US" sz="11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en-US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135766" y="1137560"/>
            <a:ext cx="2590800" cy="71437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10" tIns="45703" rIns="91410" bIns="45703" numCol="1" anchor="t" anchorCtr="0" compatLnSpc="1">
            <a:prstTxWarp prst="textNoShape">
              <a:avLst/>
            </a:prstTxWarp>
          </a:bodyPr>
          <a:lstStyle/>
          <a:p>
            <a:pPr defTabSz="914088">
              <a:spcAft>
                <a:spcPts val="1000"/>
              </a:spcAft>
            </a:pPr>
            <a:r>
              <a:rPr lang="en-US" sz="11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Articles are sent to the Newsletter Editor directly or via GSICS Correspondents or Chairs of GSICS Groups/Subgroups.</a:t>
            </a:r>
          </a:p>
          <a:p>
            <a:pPr defTabSz="914088">
              <a:spcAft>
                <a:spcPts val="1000"/>
              </a:spcAft>
            </a:pPr>
            <a:r>
              <a:rPr lang="en-US" sz="11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en-US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128657" y="936854"/>
            <a:ext cx="2362200" cy="24479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10" tIns="45703" rIns="91410" bIns="45703" numCol="1" anchor="t" anchorCtr="0" compatLnSpc="1">
            <a:prstTxWarp prst="textNoShape">
              <a:avLst/>
            </a:prstTxWarp>
          </a:bodyPr>
          <a:lstStyle/>
          <a:p>
            <a:pPr defTabSz="914088">
              <a:spcAft>
                <a:spcPts val="1000"/>
              </a:spcAft>
            </a:pPr>
            <a:r>
              <a:rPr lang="en-US" sz="11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Editor has a preliminary look at the article and  checks.</a:t>
            </a:r>
          </a:p>
          <a:p>
            <a:pPr marL="457044" lvl="1" defTabSz="914088">
              <a:spcAft>
                <a:spcPts val="1000"/>
              </a:spcAft>
              <a:buFont typeface="Calibri" pitchFamily="34" charset="0"/>
              <a:buChar char="1"/>
            </a:pPr>
            <a:r>
              <a:rPr lang="en-US" sz="1100" b="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If the article falls within the scope of GSICS/WMO/CGMS /GPM-X or scope of its partners including the 3G</a:t>
            </a:r>
          </a:p>
          <a:p>
            <a:pPr defTabSz="914088">
              <a:spcAft>
                <a:spcPts val="1000"/>
              </a:spcAft>
              <a:buFont typeface="Calibri" pitchFamily="34" charset="0"/>
              <a:buChar char="2"/>
            </a:pPr>
            <a:r>
              <a:rPr lang="en-US" sz="1100" b="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Article falls within the 700-800 word limit with 2 Figures and 1 table.</a:t>
            </a:r>
          </a:p>
          <a:p>
            <a:pPr defTabSz="914088">
              <a:spcAft>
                <a:spcPts val="1000"/>
              </a:spcAft>
              <a:buFont typeface="Calibri" pitchFamily="34" charset="0"/>
              <a:buChar char="3"/>
            </a:pPr>
            <a:r>
              <a:rPr lang="en-US" sz="1100" b="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If the article is a lead article it fulfils lead article criterion</a:t>
            </a:r>
          </a:p>
          <a:p>
            <a:pPr defTabSz="914088">
              <a:spcAft>
                <a:spcPts val="1000"/>
              </a:spcAft>
            </a:pPr>
            <a:r>
              <a:rPr lang="en-US" sz="11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en-US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81670" y="3526695"/>
            <a:ext cx="2547937" cy="14478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10" tIns="45703" rIns="91410" bIns="45703" numCol="1" anchor="t" anchorCtr="0" compatLnSpc="1">
            <a:prstTxWarp prst="textNoShape">
              <a:avLst/>
            </a:prstTxWarp>
          </a:bodyPr>
          <a:lstStyle/>
          <a:p>
            <a:pPr defTabSz="914088">
              <a:spcAft>
                <a:spcPts val="1000"/>
              </a:spcAft>
            </a:pPr>
            <a:r>
              <a:rPr lang="en-US" sz="11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If the editor decides to publish the article, the article is sent to a proof reader or/and a subject expert reviewer.</a:t>
            </a:r>
          </a:p>
          <a:p>
            <a:pPr defTabSz="914088">
              <a:spcAft>
                <a:spcPts val="1000"/>
              </a:spcAft>
            </a:pPr>
            <a:r>
              <a:rPr lang="en-US" sz="11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Editor may decide to send the article directly to a reviewer or via a proof reader.</a:t>
            </a:r>
            <a:endParaRPr lang="en-US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735161" y="3646035"/>
            <a:ext cx="2362200" cy="12954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10" tIns="45703" rIns="91410" bIns="45703" numCol="1" anchor="t" anchorCtr="0" compatLnSpc="1">
            <a:prstTxWarp prst="textNoShape">
              <a:avLst/>
            </a:prstTxWarp>
          </a:bodyPr>
          <a:lstStyle/>
          <a:p>
            <a:pPr defTabSz="914088">
              <a:spcAft>
                <a:spcPts val="1000"/>
              </a:spcAft>
            </a:pPr>
            <a:r>
              <a:rPr lang="en-US" sz="11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Editor forwards the Comments from the reviewer to the author who makes changes and re-submits the article to the editor who forwards them back to the reviewer for his final  go ahead. </a:t>
            </a:r>
            <a:endParaRPr lang="en-US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781800" y="3505200"/>
            <a:ext cx="2362200" cy="16383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10" tIns="45703" rIns="91410" bIns="45703" numCol="1" anchor="t" anchorCtr="0" compatLnSpc="1">
            <a:prstTxWarp prst="textNoShape">
              <a:avLst/>
            </a:prstTxWarp>
          </a:bodyPr>
          <a:lstStyle/>
          <a:p>
            <a:pPr defTabSz="914088">
              <a:spcAft>
                <a:spcPts val="1000"/>
              </a:spcAft>
            </a:pPr>
            <a:r>
              <a:rPr lang="en-US" sz="11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Editor procures </a:t>
            </a:r>
            <a:r>
              <a:rPr lang="en-US" sz="1100" u="sng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doi</a:t>
            </a:r>
            <a:r>
              <a:rPr lang="en-US" sz="11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number from NOAA library and pastes  it into the Newsletter and gives the final copy of the newsletter to the technical expert for release via </a:t>
            </a:r>
            <a:r>
              <a:rPr lang="en-US" sz="1100" b="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mailcimp</a:t>
            </a:r>
            <a:r>
              <a:rPr lang="en-US" sz="1100" b="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. The technical expert releases I and also makes a web version of the lead article.  </a:t>
            </a:r>
            <a:endParaRPr lang="en-US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2551292" y="1136147"/>
            <a:ext cx="541867" cy="624921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3" rIns="91410" bIns="45703"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5751692" y="1198235"/>
            <a:ext cx="389467" cy="624921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3" rIns="91410" bIns="45703"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3036711" y="3964013"/>
            <a:ext cx="716846" cy="624921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3" rIns="91410" bIns="45703"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6203247" y="3964013"/>
            <a:ext cx="541867" cy="624921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3" rIns="91410" bIns="45703"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0800000">
            <a:off x="5503336" y="2552900"/>
            <a:ext cx="541867" cy="624921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3" rIns="91410" bIns="45703" rtlCol="0" anchor="ctr"/>
          <a:lstStyle/>
          <a:p>
            <a:pPr algn="ctr"/>
            <a:endParaRPr lang="en-US"/>
          </a:p>
        </p:txBody>
      </p:sp>
      <p:sp>
        <p:nvSpPr>
          <p:cNvPr id="23" name="Bent-Up Arrow 22"/>
          <p:cNvSpPr/>
          <p:nvPr/>
        </p:nvSpPr>
        <p:spPr>
          <a:xfrm rot="10800000">
            <a:off x="1524000" y="2856089"/>
            <a:ext cx="756356" cy="609600"/>
          </a:xfrm>
          <a:prstGeom prst="bentUp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3" rIns="91410" bIns="45703"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514055" y="620487"/>
            <a:ext cx="8447314" cy="4404891"/>
            <a:chOff x="295936" y="500743"/>
            <a:chExt cx="8577943" cy="4679169"/>
          </a:xfrm>
        </p:grpSpPr>
        <p:grpSp>
          <p:nvGrpSpPr>
            <p:cNvPr id="15" name="Group 14"/>
            <p:cNvGrpSpPr/>
            <p:nvPr/>
          </p:nvGrpSpPr>
          <p:grpSpPr>
            <a:xfrm>
              <a:off x="295936" y="500743"/>
              <a:ext cx="8577943" cy="4642757"/>
              <a:chOff x="295936" y="500743"/>
              <a:chExt cx="8577943" cy="4642757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295936" y="500743"/>
                <a:ext cx="8577943" cy="4642757"/>
                <a:chOff x="5447235" y="389467"/>
                <a:chExt cx="8026400" cy="4766733"/>
              </a:xfrm>
            </p:grpSpPr>
            <p:graphicFrame>
              <p:nvGraphicFramePr>
                <p:cNvPr id="11" name="Diagram 10"/>
                <p:cNvGraphicFramePr/>
                <p:nvPr/>
              </p:nvGraphicFramePr>
              <p:xfrm>
                <a:off x="5447235" y="389467"/>
                <a:ext cx="8026400" cy="4766733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2" r:lo="rId3" r:qs="rId4" r:cs="rId5"/>
                </a:graphicData>
              </a:graphic>
            </p:graphicFrame>
            <p:sp>
              <p:nvSpPr>
                <p:cNvPr id="12" name="TextBox 11"/>
                <p:cNvSpPr txBox="1"/>
                <p:nvPr/>
              </p:nvSpPr>
              <p:spPr>
                <a:xfrm>
                  <a:off x="8615067" y="2769810"/>
                  <a:ext cx="1524000" cy="503507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rgbClr val="002060"/>
                      </a:solidFill>
                    </a:rPr>
                    <a:t>Newsletter review</a:t>
                  </a:r>
                </a:p>
                <a:p>
                  <a:r>
                    <a:rPr lang="en-US" sz="1200" dirty="0" smtClean="0">
                      <a:solidFill>
                        <a:srgbClr val="002060"/>
                      </a:solidFill>
                    </a:rPr>
                    <a:t>Guiding Principal</a:t>
                  </a:r>
                  <a:endParaRPr lang="en-US" sz="1200" dirty="0">
                    <a:solidFill>
                      <a:srgbClr val="002060"/>
                    </a:solidFill>
                  </a:endParaRPr>
                </a:p>
              </p:txBody>
            </p:sp>
          </p:grpSp>
          <p:sp>
            <p:nvSpPr>
              <p:cNvPr id="13" name="Left-Right Arrow 12"/>
              <p:cNvSpPr/>
              <p:nvPr/>
            </p:nvSpPr>
            <p:spPr>
              <a:xfrm>
                <a:off x="3374572" y="3624941"/>
                <a:ext cx="1992086" cy="881743"/>
              </a:xfrm>
              <a:prstGeom prst="left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026229" y="4558725"/>
              <a:ext cx="5540829" cy="6211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Editor facilities communication between Author and Reviewer to get GSICS/peer reviewed article.</a:t>
              </a:r>
              <a:endParaRPr lang="en-US" sz="16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articles acceptable in the Newsletter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819" y="1200154"/>
            <a:ext cx="8558981" cy="339447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Experimented with several types of articles.</a:t>
            </a:r>
          </a:p>
          <a:p>
            <a:pPr lvl="1"/>
            <a:r>
              <a:rPr lang="en-US" dirty="0" smtClean="0"/>
              <a:t>Article on brand new work , not peer reviewed earlier (GCC does not have the resources to review such work accurately)</a:t>
            </a:r>
          </a:p>
          <a:p>
            <a:pPr lvl="1"/>
            <a:r>
              <a:rPr lang="en-US" dirty="0" smtClean="0"/>
              <a:t>Articles based on already published work (replication of text and key result figures need to be avoided)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Easy to accept articles that are review of published work , do not replicate results but give ideas about the way forward.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Editorial </a:t>
            </a:r>
            <a:r>
              <a:rPr lang="en-US" dirty="0" smtClean="0"/>
              <a:t>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2659" y="3688241"/>
            <a:ext cx="6017342" cy="89359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Do you wish to nominate anyone for editorial board.</a:t>
            </a:r>
          </a:p>
          <a:p>
            <a:pPr>
              <a:buNone/>
            </a:pPr>
            <a:r>
              <a:rPr lang="en-US" dirty="0" smtClean="0"/>
              <a:t>Nominate Guest editor.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15729" y="1269201"/>
            <a:ext cx="5766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 smtClean="0">
                <a:solidFill>
                  <a:schemeClr val="tx1"/>
                </a:solidFill>
              </a:rPr>
              <a:t>Manik</a:t>
            </a:r>
            <a:r>
              <a:rPr lang="en-US" sz="1600" dirty="0" smtClean="0">
                <a:solidFill>
                  <a:schemeClr val="tx1"/>
                </a:solidFill>
              </a:rPr>
              <a:t> Bali, Editor 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Lawrence </a:t>
            </a:r>
            <a:r>
              <a:rPr lang="en-US" sz="1600" dirty="0" smtClean="0">
                <a:solidFill>
                  <a:schemeClr val="tx1"/>
                </a:solidFill>
              </a:rPr>
              <a:t>E. Flynn, Reviewer 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Lori </a:t>
            </a:r>
            <a:r>
              <a:rPr lang="en-US" sz="1600" dirty="0" smtClean="0">
                <a:solidFill>
                  <a:schemeClr val="tx1"/>
                </a:solidFill>
              </a:rPr>
              <a:t>K. Brown, Proofreader and Tech </a:t>
            </a:r>
            <a:r>
              <a:rPr lang="en-US" sz="1600" dirty="0" smtClean="0">
                <a:solidFill>
                  <a:schemeClr val="tx1"/>
                </a:solidFill>
              </a:rPr>
              <a:t>Support</a:t>
            </a:r>
          </a:p>
          <a:p>
            <a:pPr>
              <a:lnSpc>
                <a:spcPct val="150000"/>
              </a:lnSpc>
            </a:pPr>
            <a:r>
              <a:rPr lang="en-US" sz="1600" dirty="0" err="1" smtClean="0">
                <a:solidFill>
                  <a:schemeClr val="tx1"/>
                </a:solidFill>
              </a:rPr>
              <a:t>FangFang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Yu, Americas Correspondent. 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Tim </a:t>
            </a:r>
            <a:r>
              <a:rPr lang="en-US" sz="1600" dirty="0" err="1" smtClean="0">
                <a:solidFill>
                  <a:schemeClr val="tx1"/>
                </a:solidFill>
              </a:rPr>
              <a:t>Hewison</a:t>
            </a:r>
            <a:r>
              <a:rPr lang="en-US" sz="1600" dirty="0" smtClean="0">
                <a:solidFill>
                  <a:schemeClr val="tx1"/>
                </a:solidFill>
              </a:rPr>
              <a:t>, European Correspondent 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Yuan </a:t>
            </a:r>
            <a:r>
              <a:rPr lang="en-US" sz="1600" dirty="0" smtClean="0">
                <a:solidFill>
                  <a:schemeClr val="tx1"/>
                </a:solidFill>
              </a:rPr>
              <a:t>Li, Asian Correspondent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1743" y="1591640"/>
            <a:ext cx="4904104" cy="3725819"/>
          </a:xfrm>
          <a:prstGeom prst="rect">
            <a:avLst/>
          </a:prstGeom>
        </p:spPr>
        <p:txBody>
          <a:bodyPr wrap="square" lIns="77907" tIns="38953" rIns="77907" bIns="38953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+mn-lt"/>
              </a:rPr>
              <a:t>People are concerned about the formalism currently adopted by the newsletter, where it could prevent researchers to publish their work. It prevents possible contributors to send papers. </a:t>
            </a:r>
          </a:p>
          <a:p>
            <a:pPr>
              <a:lnSpc>
                <a:spcPct val="15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+mn-lt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rgbClr val="3333FF"/>
                </a:solidFill>
                <a:latin typeface="+mn-lt"/>
              </a:rPr>
              <a:t>Action: GCC takes this feedback on-board and will propose an approach more like conference proceedings</a:t>
            </a:r>
          </a:p>
          <a:p>
            <a:pPr>
              <a:lnSpc>
                <a:spcPct val="150000"/>
              </a:lnSpc>
            </a:pPr>
            <a:endParaRPr lang="en-US" sz="1400" b="0" dirty="0" smtClean="0">
              <a:solidFill>
                <a:srgbClr val="3333FF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+mn-lt"/>
              </a:rPr>
              <a:t>GCC: GCC took the following steps</a:t>
            </a:r>
          </a:p>
          <a:p>
            <a:pPr marL="243460" indent="-24346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tx1"/>
                </a:solidFill>
                <a:latin typeface="+mn-lt"/>
              </a:rPr>
              <a:t> Looked at Copyright clauses of major journal publication.</a:t>
            </a:r>
          </a:p>
          <a:p>
            <a:pPr marL="243460" indent="-24346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tx1"/>
                </a:solidFill>
                <a:latin typeface="+mn-lt"/>
              </a:rPr>
              <a:t>Took views from NOAA library.</a:t>
            </a:r>
          </a:p>
          <a:p>
            <a:pPr>
              <a:lnSpc>
                <a:spcPct val="15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+mn-lt"/>
              </a:rPr>
              <a:t>           </a:t>
            </a:r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0462" y="1085849"/>
            <a:ext cx="4018344" cy="294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77907" tIns="38953" rIns="77907" bIns="38953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      </a:t>
            </a:r>
            <a:r>
              <a:rPr lang="en-US" sz="1400" dirty="0" smtClean="0">
                <a:solidFill>
                  <a:schemeClr val="bg1"/>
                </a:solidFill>
              </a:rPr>
              <a:t>GSICS Quarterly Special Issues/Editors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55849" y="1679050"/>
            <a:ext cx="3354879" cy="33564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77907" tIns="38953" rIns="77907" bIns="38953" rtlCol="0">
            <a:spAutoFit/>
          </a:bodyPr>
          <a:lstStyle/>
          <a:p>
            <a:pPr fontAlgn="t">
              <a:lnSpc>
                <a:spcPct val="150000"/>
              </a:lnSpc>
            </a:pPr>
            <a:r>
              <a:rPr lang="en-US" sz="1200" dirty="0" smtClean="0">
                <a:solidFill>
                  <a:schemeClr val="tx1"/>
                </a:solidFill>
              </a:rPr>
              <a:t>Neal </a:t>
            </a:r>
            <a:r>
              <a:rPr lang="en-US" sz="1200" dirty="0" err="1" smtClean="0">
                <a:solidFill>
                  <a:schemeClr val="tx1"/>
                </a:solidFill>
              </a:rPr>
              <a:t>Kaske</a:t>
            </a:r>
            <a:r>
              <a:rPr lang="en-US" sz="1200" dirty="0" smtClean="0">
                <a:solidFill>
                  <a:schemeClr val="tx1"/>
                </a:solidFill>
              </a:rPr>
              <a:t> - NOAA Federal &lt;neal.kaske@noaa.gov&gt;</a:t>
            </a:r>
          </a:p>
          <a:p>
            <a:pPr fontAlgn="t">
              <a:lnSpc>
                <a:spcPct val="150000"/>
              </a:lnSpc>
            </a:pPr>
            <a:r>
              <a:rPr lang="en-US" sz="1200" b="0" dirty="0" smtClean="0">
                <a:solidFill>
                  <a:schemeClr val="tx1"/>
                </a:solidFill>
              </a:rPr>
              <a:t>Apr 20 (1 day ago)</a:t>
            </a:r>
          </a:p>
          <a:p>
            <a:pPr>
              <a:lnSpc>
                <a:spcPct val="150000"/>
              </a:lnSpc>
            </a:pPr>
            <a:r>
              <a:rPr lang="en-US" sz="1200" b="0" dirty="0" smtClean="0">
                <a:solidFill>
                  <a:schemeClr val="tx1"/>
                </a:solidFill>
              </a:rPr>
              <a:t>to me, Stanley, Anna</a:t>
            </a:r>
          </a:p>
          <a:p>
            <a:pPr>
              <a:lnSpc>
                <a:spcPct val="150000"/>
              </a:lnSpc>
            </a:pPr>
            <a:r>
              <a:rPr lang="en-US" sz="1200" b="0" dirty="0" err="1" smtClean="0">
                <a:solidFill>
                  <a:schemeClr val="tx1"/>
                </a:solidFill>
              </a:rPr>
              <a:t>Manik</a:t>
            </a:r>
            <a:r>
              <a:rPr lang="en-US" sz="1200" b="0" dirty="0" smtClean="0">
                <a:solidFill>
                  <a:schemeClr val="tx1"/>
                </a:solidFill>
              </a:rPr>
              <a:t>,  Yes, this can be seen as infringing on the journal's copyright. </a:t>
            </a:r>
            <a:r>
              <a:rPr lang="en-US" sz="1200" b="0" dirty="0" smtClean="0">
                <a:solidFill>
                  <a:srgbClr val="FF0000"/>
                </a:solidFill>
              </a:rPr>
              <a:t>Most journals will permit you to use a figure - all you need to do is ask the publisher for permission. </a:t>
            </a:r>
            <a:r>
              <a:rPr lang="en-US" sz="1200" b="0" dirty="0" smtClean="0">
                <a:solidFill>
                  <a:schemeClr val="tx1"/>
                </a:solidFill>
              </a:rPr>
              <a:t>As for text from an article - as always use quotation marks and provide a full reference to the source. </a:t>
            </a:r>
          </a:p>
          <a:p>
            <a:pPr>
              <a:lnSpc>
                <a:spcPct val="150000"/>
              </a:lnSpc>
            </a:pPr>
            <a:r>
              <a:rPr lang="en-US" sz="1200" b="0" dirty="0" smtClean="0">
                <a:solidFill>
                  <a:schemeClr val="tx1"/>
                </a:solidFill>
              </a:rPr>
              <a:t>Neal</a:t>
            </a:r>
          </a:p>
          <a:p>
            <a:pPr>
              <a:lnSpc>
                <a:spcPct val="150000"/>
              </a:lnSpc>
            </a:pPr>
            <a:endParaRPr lang="en-US" dirty="0">
              <a:latin typeface="+mn-lt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4353" y="156822"/>
            <a:ext cx="8229600" cy="540586"/>
          </a:xfr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700" dirty="0" smtClean="0">
                <a:solidFill>
                  <a:schemeClr val="tx1"/>
                </a:solidFill>
              </a:rPr>
              <a:t>ACTION</a:t>
            </a:r>
            <a:endParaRPr lang="en-US" sz="2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860" y="994205"/>
            <a:ext cx="8432157" cy="248927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1500" dirty="0" smtClean="0"/>
              <a:t>Articles written by  NOAA Federal Employees are exempt from Copyright restrictions. Their research is public.</a:t>
            </a:r>
          </a:p>
          <a:p>
            <a:pPr algn="just">
              <a:lnSpc>
                <a:spcPct val="150000"/>
              </a:lnSpc>
            </a:pPr>
            <a:r>
              <a:rPr lang="en-US" sz="1500" dirty="0" smtClean="0"/>
              <a:t> Journals that are Open Access : Allow publication provided credit is given ( Sensor, EGU-</a:t>
            </a:r>
            <a:r>
              <a:rPr lang="en-US" sz="1500" dirty="0" err="1" smtClean="0"/>
              <a:t>Atmos</a:t>
            </a:r>
            <a:r>
              <a:rPr lang="en-US" sz="1500" dirty="0" smtClean="0"/>
              <a:t>-</a:t>
            </a:r>
            <a:r>
              <a:rPr lang="en-US" sz="1500" dirty="0" err="1" smtClean="0"/>
              <a:t>Chem</a:t>
            </a:r>
            <a:r>
              <a:rPr lang="en-US" sz="1500" dirty="0" smtClean="0"/>
              <a:t>-Phys, AMS -JTECH).</a:t>
            </a:r>
          </a:p>
          <a:p>
            <a:pPr algn="just">
              <a:lnSpc>
                <a:spcPct val="150000"/>
              </a:lnSpc>
            </a:pPr>
            <a:r>
              <a:rPr lang="en-US" sz="1500" dirty="0" smtClean="0"/>
              <a:t>Articles published by the EGU come under Creative Commons Attribution 3.0 ( for example </a:t>
            </a:r>
            <a:r>
              <a:rPr lang="en-US" sz="1500" u="sng" dirty="0" smtClean="0">
                <a:hlinkClick r:id="rId2"/>
              </a:rPr>
              <a:t>www.atmos-chem-phys.net</a:t>
            </a:r>
            <a:r>
              <a:rPr lang="en-US" sz="1500" dirty="0" smtClean="0"/>
              <a:t> ) </a:t>
            </a:r>
            <a:endParaRPr lang="en-US" sz="1500" dirty="0" smtClean="0"/>
          </a:p>
          <a:p>
            <a:pPr algn="just">
              <a:lnSpc>
                <a:spcPct val="150000"/>
              </a:lnSpc>
            </a:pPr>
            <a:r>
              <a:rPr lang="en-US" sz="1500" dirty="0" err="1" smtClean="0"/>
              <a:t>Mausam</a:t>
            </a:r>
            <a:r>
              <a:rPr lang="en-US" sz="1500" dirty="0" smtClean="0"/>
              <a:t>, IMD Journal gave permission to copy content if credit is given.</a:t>
            </a:r>
          </a:p>
          <a:p>
            <a:pPr algn="just">
              <a:lnSpc>
                <a:spcPct val="150000"/>
              </a:lnSpc>
            </a:pPr>
            <a:endParaRPr lang="en-US" sz="1500" dirty="0" smtClean="0"/>
          </a:p>
          <a:p>
            <a:pPr algn="just">
              <a:lnSpc>
                <a:spcPct val="150000"/>
              </a:lnSpc>
            </a:pPr>
            <a:endParaRPr lang="en-US" sz="1500" dirty="0" smtClean="0"/>
          </a:p>
          <a:p>
            <a:pPr algn="just">
              <a:lnSpc>
                <a:spcPct val="150000"/>
              </a:lnSpc>
            </a:pPr>
            <a:endParaRPr lang="en-US" sz="15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626" y="3746056"/>
            <a:ext cx="8229600" cy="8173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77916" tIns="38958" rIns="77916" bIns="3895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500" dirty="0" smtClean="0">
                <a:solidFill>
                  <a:srgbClr val="C00000"/>
                </a:solidFill>
              </a:rPr>
              <a:t>GCC would advice authors to give due credit to journals  and if required seek permission from journals wherever necessary, while submitting articles for the GSICS Newsletter</a:t>
            </a:r>
            <a:r>
              <a:rPr lang="en-US" sz="1700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2041" y="4926324"/>
            <a:ext cx="4724400" cy="217176"/>
          </a:xfrm>
          <a:prstGeom prst="rect">
            <a:avLst/>
          </a:prstGeom>
          <a:noFill/>
        </p:spPr>
        <p:txBody>
          <a:bodyPr wrap="square" lIns="77916" tIns="38958" rIns="77916" bIns="38958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Do  we need a Copyright verse for the Newsletter ?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44353" y="156822"/>
            <a:ext cx="8229600" cy="5405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77889" tIns="38945" rIns="77889" bIns="3894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ACTION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57349</TotalTime>
  <Words>737</Words>
  <Application>Microsoft Office PowerPoint</Application>
  <PresentationFormat>On-screen Show (16:9)</PresentationFormat>
  <Paragraphs>102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GSICS Quarterly Special Issues and Editors</vt:lpstr>
      <vt:lpstr>Outline</vt:lpstr>
      <vt:lpstr>Slide 3</vt:lpstr>
      <vt:lpstr>Newsletter Readers across the world</vt:lpstr>
      <vt:lpstr>Newsletter Article Review process</vt:lpstr>
      <vt:lpstr>Types of articles acceptable in the Newsletter</vt:lpstr>
      <vt:lpstr>Editorial Board</vt:lpstr>
      <vt:lpstr>ACTION</vt:lpstr>
      <vt:lpstr>Slide 9</vt:lpstr>
      <vt:lpstr>Conclusions</vt:lpstr>
      <vt:lpstr>Slide 11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mbali</cp:lastModifiedBy>
  <cp:revision>2680</cp:revision>
  <cp:lastPrinted>2006-03-06T14:11:17Z</cp:lastPrinted>
  <dcterms:created xsi:type="dcterms:W3CDTF">2010-09-10T00:53:07Z</dcterms:created>
  <dcterms:modified xsi:type="dcterms:W3CDTF">2016-03-04T02:28:40Z</dcterms:modified>
</cp:coreProperties>
</file>