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589" r:id="rId2"/>
    <p:sldId id="708" r:id="rId3"/>
    <p:sldId id="709" r:id="rId4"/>
    <p:sldId id="703" r:id="rId5"/>
    <p:sldId id="704" r:id="rId6"/>
    <p:sldId id="706" r:id="rId7"/>
    <p:sldId id="707" r:id="rId8"/>
    <p:sldId id="705" r:id="rId9"/>
    <p:sldId id="711" r:id="rId10"/>
    <p:sldId id="712" r:id="rId11"/>
    <p:sldId id="710" r:id="rId12"/>
    <p:sldId id="713" r:id="rId13"/>
    <p:sldId id="714" r:id="rId14"/>
    <p:sldId id="676" r:id="rId15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6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4169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6113">
          <p15:clr>
            <a:srgbClr val="A4A3A4"/>
          </p15:clr>
        </p15:guide>
        <p15:guide id="14" pos="2799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00"/>
    <a:srgbClr val="FFCC00"/>
    <a:srgbClr val="000000"/>
    <a:srgbClr val="CB333B"/>
    <a:srgbClr val="00B5E2"/>
    <a:srgbClr val="00205B"/>
    <a:srgbClr val="FE5000"/>
    <a:srgbClr val="C5B9AC"/>
    <a:srgbClr val="FED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2" autoAdjust="0"/>
    <p:restoredTop sz="95309" autoAdjust="0"/>
  </p:normalViewPr>
  <p:slideViewPr>
    <p:cSldViewPr snapToGrid="0">
      <p:cViewPr>
        <p:scale>
          <a:sx n="100" d="100"/>
          <a:sy n="100" d="100"/>
        </p:scale>
        <p:origin x="-204" y="-420"/>
      </p:cViewPr>
      <p:guideLst>
        <p:guide orient="horz" pos="626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4169"/>
        <p:guide pos="4214"/>
        <p:guide pos="196"/>
        <p:guide pos="1552"/>
        <p:guide pos="4879"/>
        <p:guide pos="6113"/>
        <p:guide pos="2799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 snapToGrid="0">
      <p:cViewPr varScale="1">
        <p:scale>
          <a:sx n="46" d="100"/>
          <a:sy n="46" d="100"/>
        </p:scale>
        <p:origin x="-3306" y="-132"/>
      </p:cViewPr>
      <p:guideLst>
        <p:guide orient="horz" pos="4525"/>
        <p:guide pos="3127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2467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345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14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8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81" name="Clip" r:id="rId6" imgW="2835275" imgH="1920875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988" y="1052513"/>
            <a:ext cx="8659812" cy="8826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61988" y="1916113"/>
            <a:ext cx="4252912" cy="41798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67300" y="1916113"/>
            <a:ext cx="4254500" cy="2012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67300" y="4081463"/>
            <a:ext cx="4254500" cy="20145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61288" y="6618288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B2DCB-DEDE-457C-81F1-8562C23258C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2" y="6652878"/>
            <a:ext cx="17922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EUM/RSP/VWG/16/850624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606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edit/Development/%25ATTACHURL%25/jouglet_pseudo-channels_IASI-AIRS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70uMfKsXP4KeXgfr4nymjIpTSy9K52dOedVQchpEHWw/edit?usp=sha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772977" y="3096929"/>
            <a:ext cx="4904423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Tim Hewison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452425" y="1103029"/>
            <a:ext cx="9224975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Traceability and Uncertainty of GSICS Infrared Reference Sensors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 Tb Binning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865812"/>
          </a:xfrm>
        </p:spPr>
        <p:txBody>
          <a:bodyPr>
            <a:normAutofit/>
          </a:bodyPr>
          <a:lstStyle/>
          <a:p>
            <a:r>
              <a:rPr lang="de-DE" dirty="0" smtClean="0"/>
              <a:t>Is the Tb binning sufficient?</a:t>
            </a:r>
          </a:p>
          <a:p>
            <a:r>
              <a:rPr lang="de-DE" dirty="0" smtClean="0"/>
              <a:t>Check bias differences between adjacent Tb bins (20K)</a:t>
            </a:r>
          </a:p>
          <a:p>
            <a:endParaRPr lang="de-DE" dirty="0" smtClean="0"/>
          </a:p>
          <a:p>
            <a:r>
              <a:rPr lang="de-DE" dirty="0" smtClean="0"/>
              <a:t>OK for LW </a:t>
            </a:r>
          </a:p>
          <a:p>
            <a:r>
              <a:rPr lang="de-DE" dirty="0" smtClean="0"/>
              <a:t>Poor for MW</a:t>
            </a:r>
          </a:p>
          <a:p>
            <a:r>
              <a:rPr lang="de-DE" dirty="0" smtClean="0"/>
              <a:t>Very poor for SW</a:t>
            </a:r>
          </a:p>
          <a:p>
            <a:r>
              <a:rPr lang="de-DE" dirty="0" smtClean="0"/>
              <a:t>Stats dominated by</a:t>
            </a:r>
            <a:br>
              <a:rPr lang="de-DE" dirty="0" smtClean="0"/>
            </a:br>
            <a:r>
              <a:rPr lang="de-DE" dirty="0" smtClean="0"/>
              <a:t>bins with few results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Change to 10K bins?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76949" y="2324099"/>
          <a:ext cx="3152775" cy="3503812"/>
        </p:xfrm>
        <a:graphic>
          <a:graphicData uri="http://schemas.openxmlformats.org/drawingml/2006/table">
            <a:tbl>
              <a:tblPr/>
              <a:tblGrid>
                <a:gridCol w="2124696"/>
                <a:gridCol w="1028079"/>
              </a:tblGrid>
              <a:tr h="25689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dirty="0"/>
                        <a:t>LW Mean(Diff)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/>
                        <a:t>0.01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rtl="0" fontAlgn="b"/>
                      <a:r>
                        <a:rPr lang="en-GB" sz="1400"/>
                        <a:t>LW Median(Diff)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/>
                        <a:t>-0.01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/>
                        <a:t>LW StdDev(Diff)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/>
                        <a:t>0.07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87">
                <a:tc>
                  <a:txBody>
                    <a:bodyPr/>
                    <a:lstStyle/>
                    <a:p>
                      <a:pPr rtl="0" fontAlgn="b"/>
                      <a:endParaRPr lang="en-GB" sz="1400"/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400"/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9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/>
                        <a:t>MW Mean(Diff)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/>
                        <a:t>-0.01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rtl="0" fontAlgn="b"/>
                      <a:r>
                        <a:rPr lang="en-GB" sz="1400"/>
                        <a:t>MW Meidan(Diff)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/>
                        <a:t>-0.03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/>
                        <a:t>MW StdDev(Diff)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/>
                        <a:t>0.05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87">
                <a:tc>
                  <a:txBody>
                    <a:bodyPr/>
                    <a:lstStyle/>
                    <a:p>
                      <a:pPr rtl="0" fontAlgn="b"/>
                      <a:endParaRPr lang="en-GB" sz="1400"/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400"/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92">
                <a:tc>
                  <a:txBody>
                    <a:bodyPr/>
                    <a:lstStyle/>
                    <a:p>
                      <a:pPr rtl="0" fontAlgn="b"/>
                      <a:r>
                        <a:rPr lang="en-GB" sz="1400"/>
                        <a:t>SW Mean(Diff)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/>
                        <a:t>-0.29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dirty="0"/>
                        <a:t>SW Median(Diff)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/>
                        <a:t>-0.12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/>
                        <a:t>SW StdDev(Diff)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/>
                        <a:t>0.48</a:t>
                      </a:r>
                    </a:p>
                  </a:txBody>
                  <a:tcPr marL="16660" marR="16660" marT="11107" marB="111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to compare different spectral resolutions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Double differences with GEO imagers</a:t>
            </a:r>
          </a:p>
          <a:p>
            <a:pPr lvl="1"/>
            <a:r>
              <a:rPr lang="de-DE" dirty="0" smtClean="0"/>
              <a:t>Broad spectral channels ~100cm</a:t>
            </a:r>
            <a:r>
              <a:rPr lang="de-DE" baseline="30000" dirty="0" smtClean="0"/>
              <a:t>-1</a:t>
            </a:r>
          </a:p>
          <a:p>
            <a:r>
              <a:rPr lang="de-DE" dirty="0" smtClean="0"/>
              <a:t>Issues</a:t>
            </a:r>
          </a:p>
          <a:p>
            <a:pPr lvl="1"/>
            <a:r>
              <a:rPr lang="de-DE" dirty="0" smtClean="0"/>
              <a:t>Non-linear Planck function</a:t>
            </a:r>
          </a:p>
          <a:p>
            <a:pPr lvl="1"/>
            <a:r>
              <a:rPr lang="de-DE" dirty="0" smtClean="0"/>
              <a:t>Accounting for Spectral Response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Options to account for non-linearity:</a:t>
            </a:r>
          </a:p>
          <a:p>
            <a:pPr marL="971550" lvl="1" indent="-514350">
              <a:buFont typeface="+mj-lt"/>
              <a:buAutoNum type="arabicParenR"/>
            </a:pPr>
            <a:r>
              <a:rPr lang="de-DE" dirty="0" smtClean="0"/>
              <a:t>Integrate DDs of Tb in 20K bins</a:t>
            </a:r>
          </a:p>
          <a:p>
            <a:pPr marL="971550" lvl="1" indent="-514350">
              <a:buFont typeface="+mj-lt"/>
              <a:buAutoNum type="arabicParenR"/>
            </a:pPr>
            <a:r>
              <a:rPr lang="de-DE" dirty="0" smtClean="0"/>
              <a:t>Use smaller Tb bins</a:t>
            </a:r>
          </a:p>
          <a:p>
            <a:pPr marL="971550" lvl="1" indent="-514350">
              <a:buFont typeface="+mj-lt"/>
              <a:buAutoNum type="arabicParenR"/>
            </a:pPr>
            <a:r>
              <a:rPr lang="de-DE" dirty="0" smtClean="0"/>
              <a:t>Convert to/from radiance before/after spectral integration</a:t>
            </a:r>
          </a:p>
          <a:p>
            <a:pPr marL="1428750" lvl="2" indent="-514350"/>
            <a:r>
              <a:rPr lang="de-DE" dirty="0" smtClean="0"/>
              <a:t>Using mid Tb bin as reference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Options to account for Spectral Response: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dirty="0" smtClean="0"/>
              <a:t>Flat box-car average of spectral bins over FWHM bandwidth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dirty="0" smtClean="0"/>
              <a:t>Average spectral bins, according to uncertainty in each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dirty="0" smtClean="0"/>
              <a:t>Weighted average of spectral bins, according to SRF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Simple</a:t>
            </a:r>
            <a:r>
              <a:rPr lang="de-DE" dirty="0" smtClean="0"/>
              <a:t> – </a:t>
            </a:r>
            <a:r>
              <a:rPr lang="de-DE" dirty="0" smtClean="0"/>
              <a:t>(SEVIRI-IASIA)-(SEVIRI-IASIB)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14525" y="662843"/>
          <a:ext cx="7351563" cy="5391150"/>
        </p:xfrm>
        <a:graphic>
          <a:graphicData uri="http://schemas.openxmlformats.org/drawingml/2006/table">
            <a:tbl>
              <a:tblPr/>
              <a:tblGrid>
                <a:gridCol w="700149"/>
                <a:gridCol w="700149"/>
                <a:gridCol w="700149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</a:tblGrid>
              <a:tr h="539115"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n-GB" sz="1200" dirty="0"/>
                        <a:t>Mean Difference </a:t>
                      </a:r>
                      <a:r>
                        <a:rPr lang="en-GB" sz="1200" dirty="0" err="1"/>
                        <a:t>dTb</a:t>
                      </a:r>
                      <a:r>
                        <a:rPr lang="en-GB" sz="1200" dirty="0"/>
                        <a:t> [K]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n-US" sz="1200"/>
                        <a:t>Uncertainty on Mean Difference u(dTb) [K] k=1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11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Channel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50% [cm-1]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50% [cm-1]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200</a:t>
                      </a:r>
                    </a:p>
                  </a:txBody>
                  <a:tcPr marL="26256" marR="26256" marT="17504" marB="17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220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240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260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280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300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200</a:t>
                      </a:r>
                    </a:p>
                  </a:txBody>
                  <a:tcPr marL="26256" marR="26256" marT="17504" marB="17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220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240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260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280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300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IR13.4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714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782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-0.35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-0.22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IR12.0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800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870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IR10.8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885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971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IR9.7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1018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1047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IR8.7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1124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1177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IR7.3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1316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1409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IR6.2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1493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1724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-0.20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IR3.9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2385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2751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1.51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Simple – (IASIB-CrIS)-(IASIA-CrIS)|SEVIRI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14525" y="662843"/>
          <a:ext cx="7351563" cy="5391150"/>
        </p:xfrm>
        <a:graphic>
          <a:graphicData uri="http://schemas.openxmlformats.org/drawingml/2006/table">
            <a:tbl>
              <a:tblPr/>
              <a:tblGrid>
                <a:gridCol w="700149"/>
                <a:gridCol w="700149"/>
                <a:gridCol w="700149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</a:tblGrid>
              <a:tr h="539115"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n-GB" sz="1200" dirty="0"/>
                        <a:t>Mean Difference </a:t>
                      </a:r>
                      <a:r>
                        <a:rPr lang="en-GB" sz="1200" dirty="0" err="1"/>
                        <a:t>dTb</a:t>
                      </a:r>
                      <a:r>
                        <a:rPr lang="en-GB" sz="1200" dirty="0"/>
                        <a:t> [K]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n-US" sz="1200" dirty="0"/>
                        <a:t>Uncertainty on Mean Difference u(</a:t>
                      </a:r>
                      <a:r>
                        <a:rPr lang="en-US" sz="1200" dirty="0" err="1"/>
                        <a:t>dTb</a:t>
                      </a:r>
                      <a:r>
                        <a:rPr lang="en-US" sz="1200" dirty="0"/>
                        <a:t>) [K] k=1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11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Channel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50% [cm-1]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50% [cm-1]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200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220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240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260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280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300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200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220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240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260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280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300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IR13.4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714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782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-0.54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IR12.0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800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870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-0.55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IR10.8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885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971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-0.53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IR9.7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1018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1047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-0.59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IR8.7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1124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1177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IR7.3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1316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1409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-0.29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-0.40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IR6.2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1493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1724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-0.87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IR3.9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2385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2751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-2.38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-0.45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700" y="6019800"/>
            <a:ext cx="9447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Both show significant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differences </a:t>
            </a:r>
            <a:r>
              <a:rPr lang="en-US" sz="3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@ 13.4µm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Tobin uncertainties smaller – significant differences in all LW channels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Erratic results at low Tb – especially for SW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728655"/>
            <a:ext cx="9447213" cy="5391150"/>
          </a:xfrm>
        </p:spPr>
        <p:txBody>
          <a:bodyPr anchor="ctr">
            <a:noAutofit/>
          </a:bodyPr>
          <a:lstStyle/>
          <a:p>
            <a:pPr marL="742950" lvl="0" indent="-74295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Thank You!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IR Reference Sensor Traceability &amp; Uncertainty Report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3718"/>
            <a:ext cx="9447213" cy="6024281"/>
          </a:xfrm>
          <a:noFill/>
        </p:spPr>
        <p:txBody>
          <a:bodyPr>
            <a:noAutofit/>
          </a:bodyPr>
          <a:lstStyle/>
          <a:p>
            <a:r>
              <a:rPr lang="en-GB" sz="2000" dirty="0" smtClean="0"/>
              <a:t>Aims</a:t>
            </a:r>
          </a:p>
          <a:p>
            <a:pPr lvl="1"/>
            <a:r>
              <a:rPr lang="en-US" sz="1800" dirty="0" smtClean="0"/>
              <a:t>To support choice of reference instruments for GSICS and Metop-A/IASI as </a:t>
            </a:r>
            <a:r>
              <a:rPr lang="en-US" sz="1800" i="1" dirty="0" smtClean="0"/>
              <a:t>Anchor</a:t>
            </a:r>
          </a:p>
          <a:p>
            <a:pPr lvl="1"/>
            <a:r>
              <a:rPr lang="en-US" sz="1800" dirty="0" smtClean="0"/>
              <a:t>To provide traceability between reference instruments (IASI, AIRS, </a:t>
            </a:r>
            <a:r>
              <a:rPr lang="en-US" sz="1800" dirty="0" err="1" smtClean="0"/>
              <a:t>CrIS</a:t>
            </a:r>
            <a:r>
              <a:rPr lang="en-US" sz="1800" dirty="0" smtClean="0"/>
              <a:t>)</a:t>
            </a:r>
            <a:endParaRPr lang="en-GB" sz="1800" dirty="0" smtClean="0"/>
          </a:p>
          <a:p>
            <a:pPr lvl="1"/>
            <a:r>
              <a:rPr lang="en-GB" sz="1800" dirty="0" smtClean="0"/>
              <a:t>By consolidating pre-launch test results and various in-flight comparisons</a:t>
            </a:r>
          </a:p>
          <a:p>
            <a:pPr lvl="1"/>
            <a:r>
              <a:rPr lang="en-US" sz="1800" dirty="0" smtClean="0"/>
              <a:t>To seek consensus on uncertainties in absolute calibration of reference sensors</a:t>
            </a:r>
            <a:br>
              <a:rPr lang="en-US" sz="1800" dirty="0" smtClean="0"/>
            </a:br>
            <a:endParaRPr lang="en-GB" sz="1800" dirty="0" smtClean="0"/>
          </a:p>
          <a:p>
            <a:r>
              <a:rPr lang="en-GB" sz="2000" dirty="0" smtClean="0"/>
              <a:t>Limitations</a:t>
            </a:r>
          </a:p>
          <a:p>
            <a:pPr lvl="1"/>
            <a:r>
              <a:rPr lang="en-GB" sz="1800" dirty="0" smtClean="0"/>
              <a:t>No new results, just expressing results of existing comparisons in a common way, </a:t>
            </a:r>
          </a:p>
          <a:p>
            <a:pPr lvl="1"/>
            <a:r>
              <a:rPr lang="en-GB" sz="1800" dirty="0" smtClean="0"/>
              <a:t>reformatting where necessary, to allow easy comparisons</a:t>
            </a:r>
            <a:br>
              <a:rPr lang="en-GB" sz="1800" dirty="0" smtClean="0"/>
            </a:br>
            <a:endParaRPr lang="en-GB" sz="1400" dirty="0" smtClean="0"/>
          </a:p>
          <a:p>
            <a:r>
              <a:rPr lang="en-GB" sz="2000" dirty="0" smtClean="0"/>
              <a:t>Error Budget &amp; Traceability</a:t>
            </a:r>
          </a:p>
          <a:p>
            <a:pPr lvl="1"/>
            <a:r>
              <a:rPr lang="en-GB" sz="1800" dirty="0" smtClean="0"/>
              <a:t>Focus on radiometric and spectral calibration – for AIRS, IASI, </a:t>
            </a:r>
            <a:r>
              <a:rPr lang="en-GB" sz="1800" dirty="0" err="1" smtClean="0"/>
              <a:t>CrIS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000" dirty="0" smtClean="0"/>
              <a:t>Inter-comparisons</a:t>
            </a:r>
          </a:p>
          <a:p>
            <a:pPr lvl="1"/>
            <a:r>
              <a:rPr lang="en-GB" sz="1800" dirty="0" smtClean="0"/>
              <a:t>Introduction: Pros and Cons of each method</a:t>
            </a:r>
          </a:p>
          <a:p>
            <a:pPr lvl="1"/>
            <a:r>
              <a:rPr lang="en-GB" sz="1800" dirty="0" smtClean="0"/>
              <a:t>Direct Comparisons: Polar SNOs, Tandem SNOs (</a:t>
            </a:r>
            <a:r>
              <a:rPr lang="en-GB" sz="1800" dirty="0" err="1" smtClean="0"/>
              <a:t>AIRS+CrIS</a:t>
            </a:r>
            <a:r>
              <a:rPr lang="en-GB" sz="1800" dirty="0" smtClean="0"/>
              <a:t>), Quasi-SNOs, </a:t>
            </a:r>
          </a:p>
          <a:p>
            <a:pPr lvl="1"/>
            <a:r>
              <a:rPr lang="en-GB" sz="1800" dirty="0" smtClean="0"/>
              <a:t>Double-Differencing: GEO-LEO, NWP+RTM, Aircraft campaigns</a:t>
            </a:r>
          </a:p>
          <a:p>
            <a:pPr lvl="1"/>
            <a:r>
              <a:rPr lang="en-GB" sz="1800" dirty="0" smtClean="0"/>
              <a:t>Other Methods: Regional Averages (“Massive Means”), Reference Sites (Dome-C..)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Reference Sensor Inter-Comparisons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08602" y="958561"/>
          <a:ext cx="4512393" cy="5043988"/>
        </p:xfrm>
        <a:graphic>
          <a:graphicData uri="http://schemas.openxmlformats.org/drawingml/2006/table">
            <a:tbl>
              <a:tblPr/>
              <a:tblGrid>
                <a:gridCol w="1168398"/>
                <a:gridCol w="173082"/>
                <a:gridCol w="421057"/>
                <a:gridCol w="343732"/>
                <a:gridCol w="343732"/>
                <a:gridCol w="343732"/>
                <a:gridCol w="343732"/>
                <a:gridCol w="343732"/>
                <a:gridCol w="343732"/>
                <a:gridCol w="343732"/>
                <a:gridCol w="343732"/>
              </a:tblGrid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Mean Difference dTb [K]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753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Pseudo Channel [cm-1]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Freq [cm-1]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Freq [cm-1]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Start date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End date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Start time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End time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Latitude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Latitude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Longitude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Longitude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Scan Angle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Scan Angle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method: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dist [km]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time [s]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2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sec(theta)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Filtering applied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Algorithm Ref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Dataset Ref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Monitored Instrument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Processing Version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Dataset Ref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Reference Instrumemt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Processing Version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Dataset Ref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1" y="833718"/>
            <a:ext cx="5168900" cy="6024281"/>
          </a:xfrm>
          <a:noFill/>
        </p:spPr>
        <p:txBody>
          <a:bodyPr>
            <a:noAutofit/>
          </a:bodyPr>
          <a:lstStyle/>
          <a:p>
            <a:r>
              <a:rPr lang="en-US" sz="2000" dirty="0" smtClean="0"/>
              <a:t>Form consensus on relative calibration</a:t>
            </a:r>
          </a:p>
          <a:p>
            <a:pPr lvl="1"/>
            <a:r>
              <a:rPr lang="en-US" sz="1600" dirty="0" smtClean="0"/>
              <a:t>Re-binning results of existing comparisons </a:t>
            </a:r>
          </a:p>
          <a:p>
            <a:pPr lvl="1"/>
            <a:r>
              <a:rPr lang="en-US" sz="1600" dirty="0" smtClean="0"/>
              <a:t>to make them comparable:</a:t>
            </a:r>
          </a:p>
          <a:p>
            <a:r>
              <a:rPr lang="en-US" sz="2000" dirty="0" smtClean="0"/>
              <a:t>Biases with respect to Metop-A/IASI</a:t>
            </a:r>
          </a:p>
          <a:p>
            <a:pPr lvl="1"/>
            <a:r>
              <a:rPr lang="en-US" sz="1600" dirty="0" smtClean="0"/>
              <a:t>With standard uncertainties (k=1)</a:t>
            </a:r>
          </a:p>
          <a:p>
            <a:r>
              <a:rPr lang="en-US" sz="2000" dirty="0" smtClean="0"/>
              <a:t>At full spectral resolution</a:t>
            </a:r>
          </a:p>
          <a:p>
            <a:pPr lvl="1"/>
            <a:r>
              <a:rPr lang="en-US" sz="1600" dirty="0" smtClean="0"/>
              <a:t>In </a:t>
            </a:r>
            <a:r>
              <a:rPr lang="en-US" sz="1600" dirty="0" err="1" smtClean="0"/>
              <a:t>CrIS</a:t>
            </a:r>
            <a:r>
              <a:rPr lang="en-US" sz="1600" dirty="0" smtClean="0"/>
              <a:t> channel-space</a:t>
            </a:r>
          </a:p>
          <a:p>
            <a:pPr lvl="1"/>
            <a:r>
              <a:rPr lang="en-US" sz="1600" dirty="0" smtClean="0"/>
              <a:t>– or in 10cm-1 bins within AIRS bands</a:t>
            </a:r>
          </a:p>
          <a:p>
            <a:pPr lvl="1"/>
            <a:r>
              <a:rPr lang="en-US" sz="1600" dirty="0" smtClean="0"/>
              <a:t>Averaged over specific spectral bands</a:t>
            </a:r>
          </a:p>
          <a:p>
            <a:pPr lvl="1"/>
            <a:r>
              <a:rPr lang="en-US" sz="1600" dirty="0" smtClean="0"/>
              <a:t>Or average results over broad-band channels</a:t>
            </a:r>
          </a:p>
          <a:p>
            <a:pPr lvl="1"/>
            <a:r>
              <a:rPr lang="en-US" sz="1600" dirty="0" smtClean="0"/>
              <a:t>With specific SRFs - rectangular?</a:t>
            </a:r>
            <a:endParaRPr lang="en-US" sz="2000" dirty="0" smtClean="0"/>
          </a:p>
          <a:p>
            <a:r>
              <a:rPr lang="en-US" sz="2000" dirty="0" smtClean="0"/>
              <a:t>Converted into Brightness Temperatures </a:t>
            </a:r>
          </a:p>
          <a:p>
            <a:pPr lvl="1"/>
            <a:r>
              <a:rPr lang="en-US" sz="1600" dirty="0" smtClean="0"/>
              <a:t>For specific radiance scenes </a:t>
            </a:r>
          </a:p>
          <a:p>
            <a:pPr lvl="1"/>
            <a:r>
              <a:rPr lang="en-US" sz="1600" dirty="0" smtClean="0"/>
              <a:t>e.g. 200K, 220K, 240K, 260K, 280K, 300K </a:t>
            </a:r>
            <a:endParaRPr lang="en-US" sz="2000" dirty="0" smtClean="0"/>
          </a:p>
          <a:p>
            <a:r>
              <a:rPr lang="en-US" sz="2000" dirty="0" smtClean="0"/>
              <a:t>For all viewing angles </a:t>
            </a:r>
          </a:p>
          <a:p>
            <a:pPr lvl="1"/>
            <a:r>
              <a:rPr lang="en-US" sz="1600" dirty="0" smtClean="0"/>
              <a:t>and/or for specific ranges - e.g. nadir ±10°</a:t>
            </a:r>
          </a:p>
          <a:p>
            <a:r>
              <a:rPr lang="en-US" sz="2000" dirty="0" smtClean="0"/>
              <a:t>Over specific period - e.g. at least 1 year</a:t>
            </a:r>
          </a:p>
          <a:p>
            <a:pPr lvl="1"/>
            <a:r>
              <a:rPr lang="en-US" sz="1600" dirty="0" smtClean="0"/>
              <a:t>Common 3 year period from IASI-B start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</a:t>
            </a:r>
            <a:r>
              <a:rPr lang="en-US" dirty="0" smtClean="0">
                <a:hlinkClick r:id="rId2"/>
              </a:rPr>
              <a:t>Web Meeting</a:t>
            </a:r>
            <a:r>
              <a:rPr lang="en-US" dirty="0" smtClean="0"/>
              <a:t> (2016-06-21)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proposed structure of the report was agreed, </a:t>
            </a:r>
          </a:p>
          <a:p>
            <a:pPr lvl="1"/>
            <a:r>
              <a:rPr lang="en-US" sz="1600" dirty="0" smtClean="0"/>
              <a:t>with the addition of a sub-section in the introduction to address the need for continuous monitoring of the reference instruments' calibration. </a:t>
            </a:r>
          </a:p>
          <a:p>
            <a:r>
              <a:rPr lang="en-US" sz="2000" dirty="0" smtClean="0"/>
              <a:t>Additional sub-sub-sections were also identified to briefly address </a:t>
            </a:r>
          </a:p>
          <a:p>
            <a:pPr lvl="1"/>
            <a:r>
              <a:rPr lang="en-US" sz="1600" dirty="0" smtClean="0"/>
              <a:t>a) radiometric noise, </a:t>
            </a:r>
          </a:p>
          <a:p>
            <a:pPr lvl="1"/>
            <a:r>
              <a:rPr lang="en-US" sz="1600" dirty="0" smtClean="0"/>
              <a:t>b) spectral calibration and </a:t>
            </a:r>
          </a:p>
          <a:p>
            <a:pPr lvl="1"/>
            <a:r>
              <a:rPr lang="en-US" sz="1600" dirty="0" smtClean="0"/>
              <a:t>c) geometric factors (navigation accuracy etc) in the error budget </a:t>
            </a:r>
          </a:p>
          <a:p>
            <a:r>
              <a:rPr lang="en-US" sz="2000" dirty="0" smtClean="0"/>
              <a:t>Although these need not be treated in a fully rigorous approach, </a:t>
            </a:r>
          </a:p>
          <a:p>
            <a:pPr lvl="1"/>
            <a:r>
              <a:rPr lang="en-US" sz="1600" dirty="0" smtClean="0"/>
              <a:t>given their negligible impact on the inter-calibration products [for a) and b)] and </a:t>
            </a:r>
          </a:p>
          <a:p>
            <a:pPr lvl="1"/>
            <a:r>
              <a:rPr lang="en-US" sz="1600" dirty="0" smtClean="0"/>
              <a:t>the difficulty of assessment [for c)].</a:t>
            </a:r>
          </a:p>
          <a:p>
            <a:r>
              <a:rPr lang="en-US" sz="2000" dirty="0" smtClean="0"/>
              <a:t>The contributor authors to each sub-section were identified </a:t>
            </a:r>
          </a:p>
          <a:p>
            <a:pPr lvl="1"/>
            <a:r>
              <a:rPr lang="en-US" sz="1600" dirty="0" smtClean="0"/>
              <a:t>- either as firm, or tentative.</a:t>
            </a:r>
          </a:p>
          <a:p>
            <a:r>
              <a:rPr lang="en-US" sz="2000" dirty="0" smtClean="0"/>
              <a:t>The spectral resolution of the comparisons was discussed at length and different spectral conversion methods described. </a:t>
            </a:r>
          </a:p>
          <a:p>
            <a:r>
              <a:rPr lang="en-US" sz="2000" dirty="0" smtClean="0"/>
              <a:t>It was felt that 10cm-1 bins would be sufficient. </a:t>
            </a:r>
          </a:p>
          <a:p>
            <a:r>
              <a:rPr lang="en-US" sz="2000" dirty="0" smtClean="0"/>
              <a:t>It seems the most difficult issue is dealing with AIRS' gap channels. </a:t>
            </a:r>
          </a:p>
          <a:p>
            <a:r>
              <a:rPr lang="en-US" sz="2000" dirty="0" smtClean="0"/>
              <a:t>It was agreed that further discussion on this topic is needed, </a:t>
            </a:r>
          </a:p>
          <a:p>
            <a:pPr lvl="1"/>
            <a:r>
              <a:rPr lang="en-US" sz="1600" dirty="0" smtClean="0"/>
              <a:t>so another web meeting will be set up to discuss this in mid-August 2016.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GRWG.20160621.1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Action GRWG.20160621.1:</a:t>
            </a:r>
            <a:r>
              <a:rPr lang="en-US" dirty="0" smtClean="0"/>
              <a:t> Tim Hewison (EUMETSAT) to check with NIST/NPL and confirm the recommended coverage factor to be used for error budgets and comparisons.</a:t>
            </a:r>
          </a:p>
          <a:p>
            <a:pPr lvl="1"/>
            <a:r>
              <a:rPr lang="en-US" dirty="0" smtClean="0"/>
              <a:t>Action completed 2016-08-03, with the following response from Emma Woolliams (NPL) - and agreed by Dave Walker (NIST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i="1" dirty="0" smtClean="0"/>
              <a:t>“The </a:t>
            </a:r>
            <a:r>
              <a:rPr lang="en-US" i="1" dirty="0" smtClean="0"/>
              <a:t>uncertainty analysis should all be performed with standard uncertainties. </a:t>
            </a:r>
            <a:endParaRPr lang="en-US" i="1" dirty="0" smtClean="0"/>
          </a:p>
          <a:p>
            <a:pPr lvl="1"/>
            <a:r>
              <a:rPr lang="en-US" i="1" dirty="0" smtClean="0"/>
              <a:t>Any </a:t>
            </a:r>
            <a:r>
              <a:rPr lang="en-US" i="1" dirty="0" smtClean="0"/>
              <a:t>uncertainty budget (table) should definitely be full of standard uncertainties. </a:t>
            </a:r>
            <a:endParaRPr lang="en-US" i="1" dirty="0" smtClean="0"/>
          </a:p>
          <a:p>
            <a:pPr lvl="1"/>
            <a:r>
              <a:rPr lang="en-US" i="1" dirty="0" smtClean="0"/>
              <a:t>The </a:t>
            </a:r>
            <a:r>
              <a:rPr lang="en-US" i="1" dirty="0" smtClean="0"/>
              <a:t>adding in </a:t>
            </a:r>
            <a:r>
              <a:rPr lang="en-US" i="1" dirty="0" err="1" smtClean="0"/>
              <a:t>quadrature</a:t>
            </a:r>
            <a:r>
              <a:rPr lang="en-US" i="1" dirty="0" smtClean="0"/>
              <a:t> (applying the Law of Propagation of Uncertainties) must be done with standard uncertainties. </a:t>
            </a:r>
            <a:endParaRPr lang="en-US" i="1" dirty="0" smtClean="0"/>
          </a:p>
          <a:p>
            <a:pPr lvl="1"/>
            <a:r>
              <a:rPr lang="en-US" i="1" dirty="0" smtClean="0"/>
              <a:t>But </a:t>
            </a:r>
            <a:r>
              <a:rPr lang="en-US" i="1" dirty="0" smtClean="0"/>
              <a:t>the final result may be quoted as an expanded uncertainty. </a:t>
            </a:r>
            <a:endParaRPr lang="en-US" i="1" dirty="0" smtClean="0"/>
          </a:p>
          <a:p>
            <a:pPr lvl="1"/>
            <a:r>
              <a:rPr lang="en-US" i="1" dirty="0" smtClean="0"/>
              <a:t>In </a:t>
            </a:r>
            <a:r>
              <a:rPr lang="en-US" i="1" dirty="0" smtClean="0"/>
              <a:t>which case the k value must be provided and if it’s not 2, the number of degrees of freedom should be provided </a:t>
            </a:r>
            <a:r>
              <a:rPr lang="en-US" i="1" dirty="0" smtClean="0"/>
              <a:t>too.</a:t>
            </a:r>
          </a:p>
          <a:p>
            <a:pPr lvl="1"/>
            <a:r>
              <a:rPr lang="en-US" i="1" dirty="0" smtClean="0"/>
              <a:t>That </a:t>
            </a:r>
            <a:r>
              <a:rPr lang="en-US" i="1" dirty="0" smtClean="0"/>
              <a:t>means that other people can divide by the right number when including your uncertainty analysis into their budgets</a:t>
            </a:r>
            <a:r>
              <a:rPr lang="en-US" i="1" dirty="0" smtClean="0"/>
              <a:t>.”</a:t>
            </a:r>
            <a:endParaRPr lang="en-US" i="1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GRWG.20160621.2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Action GRWG.20160621.2:</a:t>
            </a:r>
            <a:r>
              <a:rPr lang="en-US" dirty="0" smtClean="0"/>
              <a:t> Denis Jouglet (CNES) to distribute spectral averaging coefficients and documentation describing their application by early July.</a:t>
            </a:r>
            <a:br>
              <a:rPr lang="en-US" dirty="0" smtClean="0"/>
            </a:br>
            <a:r>
              <a:rPr lang="en-US" dirty="0" smtClean="0"/>
              <a:t>- Action completed 2016-06-21 - See </a:t>
            </a:r>
            <a:r>
              <a:rPr lang="en-US" u="sng" dirty="0" smtClean="0">
                <a:hlinkClick r:id="rId2"/>
              </a:rPr>
              <a:t>slide</a:t>
            </a:r>
            <a:r>
              <a:rPr lang="en-US" dirty="0" smtClean="0"/>
              <a:t> sent by email.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A4882D-57CA-49BF-966E-EB1CA4B8D40C}" type="slidenum">
              <a:rPr lang="fr-FR" altLang="en-US">
                <a:latin typeface="Arial" charset="0"/>
              </a:rPr>
              <a:pPr/>
              <a:t>7</a:t>
            </a:fld>
            <a:endParaRPr lang="fr-FR" altLang="en-US"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25813" y="0"/>
            <a:ext cx="6580187" cy="88265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IASI / AIRS : methodology </a:t>
            </a:r>
            <a:br>
              <a:rPr lang="en-US" altLang="en-US" dirty="0" smtClean="0"/>
            </a:br>
            <a:r>
              <a:rPr lang="en-US" altLang="en-US" dirty="0" smtClean="0"/>
              <a:t>– Denis Jouglet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0050" y="908050"/>
            <a:ext cx="5549900" cy="4946650"/>
          </a:xfrm>
          <a:noFill/>
        </p:spPr>
        <p:txBody>
          <a:bodyPr/>
          <a:lstStyle/>
          <a:p>
            <a:pPr marL="381000" indent="-381000" eaLnBrk="1" hangingPunct="1"/>
            <a:r>
              <a:rPr lang="en-US" altLang="en-US" sz="1600" i="1" smtClean="0">
                <a:solidFill>
                  <a:srgbClr val="0033CC"/>
                </a:solidFill>
              </a:rPr>
              <a:t>Spectral match:</a:t>
            </a: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Work with IASI L1C, AIRS L1B</a:t>
            </a: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Method: 33 broad pseudo-bands (PBs) </a:t>
            </a:r>
            <a:r>
              <a:rPr lang="en-US" altLang="en-US" sz="1400" b="0" i="1" smtClean="0">
                <a:solidFill>
                  <a:srgbClr val="0033CC"/>
                </a:solidFill>
              </a:rPr>
              <a:t>from GSICS</a:t>
            </a:r>
          </a:p>
          <a:p>
            <a:pPr marL="701675" lvl="1" indent="-342900" eaLnBrk="1" hangingPunct="1">
              <a:buFont typeface="Wingdings" pitchFamily="2" charset="2"/>
              <a:buNone/>
            </a:pPr>
            <a:r>
              <a:rPr lang="en-US" altLang="en-US" sz="1400" i="1" smtClean="0">
                <a:solidFill>
                  <a:srgbClr val="0033CC"/>
                </a:solidFill>
              </a:rPr>
              <a:t>	</a:t>
            </a:r>
            <a:r>
              <a:rPr lang="en-US" altLang="en-US" sz="1400" b="0" i="1" smtClean="0">
                <a:solidFill>
                  <a:srgbClr val="0033CC"/>
                </a:solidFill>
              </a:rPr>
              <a:t>1 PB = summation of ~100s of elementary channels (most widths between 23 and 63 cm-1)</a:t>
            </a:r>
          </a:p>
          <a:p>
            <a:pPr marL="701675" lvl="1" indent="-342900" eaLnBrk="1" hangingPunct="1">
              <a:buFont typeface="Wingdings" pitchFamily="2" charset="2"/>
              <a:buChar char="è"/>
            </a:pPr>
            <a:r>
              <a:rPr lang="en-US" altLang="en-US" sz="1400" i="1" smtClean="0">
                <a:solidFill>
                  <a:srgbClr val="0033CC"/>
                </a:solidFill>
              </a:rPr>
              <a:t>Reduces noise and spectral resolution differences</a:t>
            </a: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AIRS spurious channels: taken into account through a weighted summation of the IASI channels</a:t>
            </a:r>
          </a:p>
          <a:p>
            <a:pPr marL="701675" lvl="1" indent="-342900" eaLnBrk="1" hangingPunct="1">
              <a:buFont typeface="Wingdings" pitchFamily="2" charset="2"/>
              <a:buNone/>
            </a:pPr>
            <a:r>
              <a:rPr lang="en-US" altLang="en-US" sz="1400" i="1" smtClean="0">
                <a:solidFill>
                  <a:srgbClr val="0033CC"/>
                </a:solidFill>
              </a:rPr>
              <a:t>	</a:t>
            </a:r>
            <a:r>
              <a:rPr lang="en-US" altLang="en-US" sz="1400" b="0" i="1" smtClean="0">
                <a:solidFill>
                  <a:srgbClr val="0033CC"/>
                </a:solidFill>
              </a:rPr>
              <a:t>(weighs are computed to make the resulting PB response functions similar in IASI and AIRS)</a:t>
            </a:r>
          </a:p>
          <a:p>
            <a:pPr marL="381000" indent="-381000" eaLnBrk="1" hangingPunct="1">
              <a:buFont typeface="Wingdings" pitchFamily="2" charset="2"/>
              <a:buChar char="è"/>
            </a:pPr>
            <a:r>
              <a:rPr lang="en-US" altLang="en-US" sz="1600" i="1" smtClean="0">
                <a:solidFill>
                  <a:srgbClr val="0033CC"/>
                </a:solidFill>
              </a:rPr>
              <a:t>Comparison of </a:t>
            </a: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ΔT = T</a:t>
            </a:r>
            <a:r>
              <a:rPr lang="en-US" altLang="en-US" sz="1600" i="1" baseline="-25000" smtClean="0">
                <a:solidFill>
                  <a:srgbClr val="0033CC"/>
                </a:solidFill>
                <a:cs typeface="Arial" charset="0"/>
              </a:rPr>
              <a:t>IASI </a:t>
            </a: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- T</a:t>
            </a:r>
            <a:r>
              <a:rPr lang="en-US" altLang="en-US" sz="1600" i="1" baseline="-25000" smtClean="0">
                <a:solidFill>
                  <a:srgbClr val="0033CC"/>
                </a:solidFill>
                <a:cs typeface="Arial" charset="0"/>
              </a:rPr>
              <a:t>AIRS</a:t>
            </a: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 in each PB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	</a:t>
            </a:r>
            <a:endParaRPr lang="en-US" altLang="en-US" sz="1600" smtClean="0">
              <a:solidFill>
                <a:srgbClr val="0033F8"/>
              </a:solidFill>
            </a:endParaRPr>
          </a:p>
          <a:p>
            <a:pPr marL="381000" indent="-381000" eaLnBrk="1" hangingPunct="1">
              <a:buFont typeface="Wingdings" pitchFamily="2" charset="2"/>
              <a:buChar char="è"/>
            </a:pPr>
            <a:endParaRPr lang="en-US" altLang="en-US" sz="1600" i="1" smtClean="0">
              <a:solidFill>
                <a:srgbClr val="0033CC"/>
              </a:solidFill>
              <a:cs typeface="Arial" charset="0"/>
            </a:endParaRPr>
          </a:p>
          <a:p>
            <a:pPr marL="381000" indent="-381000" eaLnBrk="1" hangingPunct="1">
              <a:buFont typeface="Wingdings" pitchFamily="2" charset="2"/>
              <a:buChar char="è"/>
            </a:pPr>
            <a:endParaRPr lang="en-US" altLang="en-US" sz="1600" i="1" smtClean="0">
              <a:solidFill>
                <a:srgbClr val="0033CC"/>
              </a:solidFill>
              <a:cs typeface="Arial" charset="0"/>
            </a:endParaRPr>
          </a:p>
          <a:p>
            <a:pPr marL="381000" indent="-381000" eaLnBrk="1" hangingPunct="1">
              <a:buFont typeface="Wingdings" pitchFamily="2" charset="2"/>
              <a:buChar char="è"/>
            </a:pPr>
            <a:endParaRPr lang="en-US" altLang="en-US" sz="1600" i="1" smtClean="0">
              <a:solidFill>
                <a:srgbClr val="0033CC"/>
              </a:solidFill>
            </a:endParaRP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Other methods under progress</a:t>
            </a:r>
          </a:p>
          <a:p>
            <a:pPr marL="1022350" lvl="2" indent="-304800" eaLnBrk="1" hangingPunct="1"/>
            <a:r>
              <a:rPr lang="en-US" altLang="en-US" sz="1200" i="1" smtClean="0">
                <a:solidFill>
                  <a:srgbClr val="0033CC"/>
                </a:solidFill>
              </a:rPr>
              <a:t>similar channels (statistical similar behavior)</a:t>
            </a:r>
          </a:p>
          <a:p>
            <a:pPr marL="1022350" lvl="2" indent="-304800" eaLnBrk="1" hangingPunct="1"/>
            <a:r>
              <a:rPr lang="en-US" altLang="en-US" sz="1200" i="1" smtClean="0">
                <a:solidFill>
                  <a:srgbClr val="0033CC"/>
                </a:solidFill>
              </a:rPr>
              <a:t>convolved channels</a:t>
            </a:r>
            <a:endParaRPr lang="en-US" altLang="en-US" sz="1200" i="1" smtClean="0">
              <a:solidFill>
                <a:srgbClr val="0033CC"/>
              </a:solidFill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8113" y="2252663"/>
            <a:ext cx="4121150" cy="2019300"/>
            <a:chOff x="654" y="14444"/>
            <a:chExt cx="3538" cy="1986"/>
          </a:xfrm>
        </p:grpSpPr>
        <p:pic>
          <p:nvPicPr>
            <p:cNvPr id="30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" y="14444"/>
              <a:ext cx="3538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95760"/>
            <a:stretch>
              <a:fillRect/>
            </a:stretch>
          </p:blipFill>
          <p:spPr bwMode="auto">
            <a:xfrm>
              <a:off x="663" y="16350"/>
              <a:ext cx="352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 t="7869"/>
          <a:stretch>
            <a:fillRect/>
          </a:stretch>
        </p:blipFill>
        <p:spPr bwMode="auto">
          <a:xfrm>
            <a:off x="323850" y="4451350"/>
            <a:ext cx="31670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3552825" y="5945188"/>
            <a:ext cx="4084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84625" eaLnBrk="1" hangingPunct="1"/>
            <a:r>
              <a:rPr lang="en-US" altLang="en-US" sz="1200" i="1" dirty="0">
                <a:solidFill>
                  <a:schemeClr val="tx1"/>
                </a:solidFill>
              </a:rPr>
              <a:t>Instrumental functions of one PB for </a:t>
            </a:r>
            <a:r>
              <a:rPr lang="en-US" altLang="en-US" sz="1200" i="1" dirty="0">
                <a:solidFill>
                  <a:srgbClr val="FF0000"/>
                </a:solidFill>
              </a:rPr>
              <a:t>AIRS</a:t>
            </a:r>
            <a:r>
              <a:rPr lang="en-US" altLang="en-US" sz="1200" i="1" dirty="0">
                <a:solidFill>
                  <a:schemeClr val="tx1"/>
                </a:solidFill>
              </a:rPr>
              <a:t> (including spurious channels), for </a:t>
            </a:r>
            <a:r>
              <a:rPr lang="en-US" altLang="en-US" sz="1200" i="1" dirty="0">
                <a:solidFill>
                  <a:srgbClr val="0000FF"/>
                </a:solidFill>
              </a:rPr>
              <a:t>IASI without weighting</a:t>
            </a:r>
            <a:r>
              <a:rPr lang="en-US" altLang="en-US" sz="1200" i="1" dirty="0"/>
              <a:t> </a:t>
            </a:r>
            <a:r>
              <a:rPr lang="en-US" altLang="en-US" sz="1200" i="1" dirty="0">
                <a:solidFill>
                  <a:schemeClr val="tx1"/>
                </a:solidFill>
              </a:rPr>
              <a:t>in the channels summation and for </a:t>
            </a:r>
            <a:r>
              <a:rPr lang="en-US" altLang="en-US" sz="1200" i="1" dirty="0">
                <a:solidFill>
                  <a:srgbClr val="FF00FF"/>
                </a:solidFill>
              </a:rPr>
              <a:t>IASI with weighting</a:t>
            </a:r>
            <a:endParaRPr lang="en-US" altLang="en-US" sz="1200" i="1" dirty="0"/>
          </a:p>
        </p:txBody>
      </p:sp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0"/>
            <a:ext cx="312896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0" y="31670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" name="Object 13"/>
          <p:cNvGraphicFramePr>
            <a:graphicFrameLocks noChangeAspect="1"/>
          </p:cNvGraphicFramePr>
          <p:nvPr/>
        </p:nvGraphicFramePr>
        <p:xfrm>
          <a:off x="5464175" y="3824288"/>
          <a:ext cx="2557463" cy="701675"/>
        </p:xfrm>
        <a:graphic>
          <a:graphicData uri="http://schemas.openxmlformats.org/presentationml/2006/ole">
            <p:oleObj spid="_x0000_s367618" name="Equation" r:id="rId7" imgW="18669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GRWG.20160621.3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Action GRWG.20160621.3:</a:t>
            </a:r>
            <a:r>
              <a:rPr lang="en-US" dirty="0" smtClean="0"/>
              <a:t> Dave Tobin (SSEC) to attempt to populate </a:t>
            </a:r>
            <a:r>
              <a:rPr lang="en-US" dirty="0" smtClean="0">
                <a:hlinkClick r:id="rId2"/>
              </a:rPr>
              <a:t>comparison database</a:t>
            </a:r>
            <a:r>
              <a:rPr lang="en-US" dirty="0" smtClean="0"/>
              <a:t> with SNO results for IASI-AIRS comparisons by next web meeting.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 Spectral Binning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 the spectral binning sufficient?</a:t>
            </a:r>
          </a:p>
          <a:p>
            <a:r>
              <a:rPr lang="de-DE" dirty="0" smtClean="0"/>
              <a:t>Check bias differences between adjacent pseudo channels</a:t>
            </a:r>
          </a:p>
          <a:p>
            <a:endParaRPr lang="de-DE" dirty="0" smtClean="0"/>
          </a:p>
          <a:p>
            <a:r>
              <a:rPr lang="de-DE" dirty="0" smtClean="0"/>
              <a:t>OK for LW and MW</a:t>
            </a:r>
          </a:p>
          <a:p>
            <a:r>
              <a:rPr lang="de-DE" dirty="0" smtClean="0"/>
              <a:t>SW highly variable</a:t>
            </a:r>
          </a:p>
          <a:p>
            <a:pPr lvl="1"/>
            <a:r>
              <a:rPr lang="de-DE" dirty="0" smtClean="0"/>
              <a:t>Esp for low Tb</a:t>
            </a:r>
          </a:p>
          <a:p>
            <a:r>
              <a:rPr lang="de-DE" dirty="0" smtClean="0"/>
              <a:t>Stats dominated by</a:t>
            </a:r>
            <a:br>
              <a:rPr lang="de-DE" dirty="0" smtClean="0"/>
            </a:br>
            <a:r>
              <a:rPr lang="de-DE" dirty="0" smtClean="0"/>
              <a:t>bins with few results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76949" y="2324099"/>
          <a:ext cx="3152775" cy="3824088"/>
        </p:xfrm>
        <a:graphic>
          <a:graphicData uri="http://schemas.openxmlformats.org/drawingml/2006/table">
            <a:tbl>
              <a:tblPr/>
              <a:tblGrid>
                <a:gridCol w="2124696"/>
                <a:gridCol w="1028079"/>
              </a:tblGrid>
              <a:tr h="25689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/>
                        <a:t>LW Mean(Diff)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/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rtl="0" fontAlgn="b"/>
                      <a:r>
                        <a:rPr lang="en-GB"/>
                        <a:t>LW Median(Diff)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/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/>
                        <a:t>LW StdDev(Diff)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/>
                        <a:t>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87">
                <a:tc>
                  <a:txBody>
                    <a:bodyPr/>
                    <a:lstStyle/>
                    <a:p>
                      <a:pPr rtl="0" fontAlgn="b"/>
                      <a:endParaRPr lang="en-GB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9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/>
                        <a:t>MW Mean(Diff)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/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rtl="0" fontAlgn="b"/>
                      <a:r>
                        <a:rPr lang="en-GB"/>
                        <a:t>MW Meidan(Diff)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/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/>
                        <a:t>MW StdDev(Diff)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/>
                        <a:t>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87">
                <a:tc>
                  <a:txBody>
                    <a:bodyPr/>
                    <a:lstStyle/>
                    <a:p>
                      <a:pPr rtl="0" fontAlgn="b"/>
                      <a:endParaRPr lang="en-GB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92">
                <a:tc>
                  <a:txBody>
                    <a:bodyPr/>
                    <a:lstStyle/>
                    <a:p>
                      <a:pPr rtl="0" fontAlgn="b"/>
                      <a:r>
                        <a:rPr lang="en-GB"/>
                        <a:t>SW Mean(Diff)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/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rtl="0" fontAlgn="b"/>
                      <a:r>
                        <a:rPr lang="en-GB"/>
                        <a:t>SW Median(Diff)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/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/>
                        <a:t>SW StdDev(Diff)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dirty="0"/>
                        <a:t>0.24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2794</TotalTime>
  <Words>1161</Words>
  <Application>Microsoft Office PowerPoint</Application>
  <PresentationFormat>A4 Paper (210x297 mm)</PresentationFormat>
  <Paragraphs>707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Viewgraph Landscape Template</vt:lpstr>
      <vt:lpstr>Clip</vt:lpstr>
      <vt:lpstr>Equation</vt:lpstr>
      <vt:lpstr>Slide 1</vt:lpstr>
      <vt:lpstr>IR Reference Sensor Traceability &amp; Uncertainty Report</vt:lpstr>
      <vt:lpstr>IR Reference Sensor Inter-Comparisons</vt:lpstr>
      <vt:lpstr>Summary of Previous Web Meeting (2016-06-21)</vt:lpstr>
      <vt:lpstr>Action GRWG.20160621.1</vt:lpstr>
      <vt:lpstr>Action GRWG.20160621.2</vt:lpstr>
      <vt:lpstr>IASI / AIRS : methodology  – Denis Jouglet</vt:lpstr>
      <vt:lpstr>Action GRWG.20160621.3</vt:lpstr>
      <vt:lpstr>Check Spectral Binning</vt:lpstr>
      <vt:lpstr>Check Tb Binning</vt:lpstr>
      <vt:lpstr>How to compare different spectral resolutions</vt:lpstr>
      <vt:lpstr>Start Simple – (SEVIRI-IASIA)-(SEVIRI-IASIB)</vt:lpstr>
      <vt:lpstr>Start Simple – (IASIB-CrIS)-(IASIA-CrIS)|SEVIRI</vt:lpstr>
      <vt:lpstr>Slide 14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Tim Hewison</cp:lastModifiedBy>
  <cp:revision>197</cp:revision>
  <cp:lastPrinted>2006-03-06T14:11:17Z</cp:lastPrinted>
  <dcterms:created xsi:type="dcterms:W3CDTF">2016-01-26T14:19:25Z</dcterms:created>
  <dcterms:modified xsi:type="dcterms:W3CDTF">2016-09-08T08:53:02Z</dcterms:modified>
</cp:coreProperties>
</file>