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5"/>
  </p:notesMasterIdLst>
  <p:handoutMasterIdLst>
    <p:handoutMasterId r:id="rId16"/>
  </p:handoutMasterIdLst>
  <p:sldIdLst>
    <p:sldId id="256" r:id="rId2"/>
    <p:sldId id="486" r:id="rId3"/>
    <p:sldId id="533" r:id="rId4"/>
    <p:sldId id="553" r:id="rId5"/>
    <p:sldId id="566" r:id="rId6"/>
    <p:sldId id="537" r:id="rId7"/>
    <p:sldId id="567" r:id="rId8"/>
    <p:sldId id="568" r:id="rId9"/>
    <p:sldId id="569" r:id="rId10"/>
    <p:sldId id="570" r:id="rId11"/>
    <p:sldId id="571" r:id="rId12"/>
    <p:sldId id="572" r:id="rId13"/>
    <p:sldId id="573" r:id="rId14"/>
  </p:sldIdLst>
  <p:sldSz cx="9144000" cy="5143500" type="screen16x9"/>
  <p:notesSz cx="7010400" cy="9296400"/>
  <p:defaultTextStyle>
    <a:defPPr>
      <a:defRPr lang="en-GB"/>
    </a:defPPr>
    <a:lvl1pPr algn="l" rtl="0" fontAlgn="base">
      <a:spcBef>
        <a:spcPct val="0"/>
      </a:spcBef>
      <a:spcAft>
        <a:spcPct val="0"/>
      </a:spcAft>
      <a:defRPr sz="800" b="1" kern="1200">
        <a:solidFill>
          <a:schemeClr val="bg1"/>
        </a:solidFill>
        <a:latin typeface="Tahoma" pitchFamily="34" charset="0"/>
        <a:ea typeface="+mn-ea"/>
        <a:cs typeface="+mn-cs"/>
      </a:defRPr>
    </a:lvl1pPr>
    <a:lvl2pPr marL="389626" algn="l" rtl="0" fontAlgn="base">
      <a:spcBef>
        <a:spcPct val="0"/>
      </a:spcBef>
      <a:spcAft>
        <a:spcPct val="0"/>
      </a:spcAft>
      <a:defRPr sz="800" b="1" kern="1200">
        <a:solidFill>
          <a:schemeClr val="bg1"/>
        </a:solidFill>
        <a:latin typeface="Tahoma" pitchFamily="34" charset="0"/>
        <a:ea typeface="+mn-ea"/>
        <a:cs typeface="+mn-cs"/>
      </a:defRPr>
    </a:lvl2pPr>
    <a:lvl3pPr marL="779252" algn="l" rtl="0" fontAlgn="base">
      <a:spcBef>
        <a:spcPct val="0"/>
      </a:spcBef>
      <a:spcAft>
        <a:spcPct val="0"/>
      </a:spcAft>
      <a:defRPr sz="800" b="1" kern="1200">
        <a:solidFill>
          <a:schemeClr val="bg1"/>
        </a:solidFill>
        <a:latin typeface="Tahoma" pitchFamily="34" charset="0"/>
        <a:ea typeface="+mn-ea"/>
        <a:cs typeface="+mn-cs"/>
      </a:defRPr>
    </a:lvl3pPr>
    <a:lvl4pPr marL="1168878" algn="l" rtl="0" fontAlgn="base">
      <a:spcBef>
        <a:spcPct val="0"/>
      </a:spcBef>
      <a:spcAft>
        <a:spcPct val="0"/>
      </a:spcAft>
      <a:defRPr sz="800" b="1" kern="1200">
        <a:solidFill>
          <a:schemeClr val="bg1"/>
        </a:solidFill>
        <a:latin typeface="Tahoma" pitchFamily="34" charset="0"/>
        <a:ea typeface="+mn-ea"/>
        <a:cs typeface="+mn-cs"/>
      </a:defRPr>
    </a:lvl4pPr>
    <a:lvl5pPr marL="1558503" algn="l" rtl="0" fontAlgn="base">
      <a:spcBef>
        <a:spcPct val="0"/>
      </a:spcBef>
      <a:spcAft>
        <a:spcPct val="0"/>
      </a:spcAft>
      <a:defRPr sz="800" b="1" kern="1200">
        <a:solidFill>
          <a:schemeClr val="bg1"/>
        </a:solidFill>
        <a:latin typeface="Tahoma" pitchFamily="34" charset="0"/>
        <a:ea typeface="+mn-ea"/>
        <a:cs typeface="+mn-cs"/>
      </a:defRPr>
    </a:lvl5pPr>
    <a:lvl6pPr marL="1948129" algn="l" defTabSz="779252" rtl="0" eaLnBrk="1" latinLnBrk="0" hangingPunct="1">
      <a:defRPr sz="800" b="1" kern="1200">
        <a:solidFill>
          <a:schemeClr val="bg1"/>
        </a:solidFill>
        <a:latin typeface="Tahoma" pitchFamily="34" charset="0"/>
        <a:ea typeface="+mn-ea"/>
        <a:cs typeface="+mn-cs"/>
      </a:defRPr>
    </a:lvl6pPr>
    <a:lvl7pPr marL="2337755" algn="l" defTabSz="779252" rtl="0" eaLnBrk="1" latinLnBrk="0" hangingPunct="1">
      <a:defRPr sz="800" b="1" kern="1200">
        <a:solidFill>
          <a:schemeClr val="bg1"/>
        </a:solidFill>
        <a:latin typeface="Tahoma" pitchFamily="34" charset="0"/>
        <a:ea typeface="+mn-ea"/>
        <a:cs typeface="+mn-cs"/>
      </a:defRPr>
    </a:lvl7pPr>
    <a:lvl8pPr marL="2727381" algn="l" defTabSz="779252" rtl="0" eaLnBrk="1" latinLnBrk="0" hangingPunct="1">
      <a:defRPr sz="800" b="1" kern="1200">
        <a:solidFill>
          <a:schemeClr val="bg1"/>
        </a:solidFill>
        <a:latin typeface="Tahoma" pitchFamily="34" charset="0"/>
        <a:ea typeface="+mn-ea"/>
        <a:cs typeface="+mn-cs"/>
      </a:defRPr>
    </a:lvl8pPr>
    <a:lvl9pPr marL="3117007" algn="l" defTabSz="779252" rtl="0" eaLnBrk="1" latinLnBrk="0" hangingPunct="1">
      <a:defRPr sz="8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9900"/>
    <a:srgbClr val="FF9900"/>
    <a:srgbClr val="3333FF"/>
    <a:srgbClr val="EE2D24"/>
    <a:srgbClr val="A2DADE"/>
    <a:srgbClr val="4E0B55"/>
    <a:srgbClr val="C7A775"/>
    <a:srgbClr val="00B5EF"/>
    <a:srgbClr val="CDE3A0"/>
    <a:srgbClr val="EFC8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0" autoAdjust="0"/>
    <p:restoredTop sz="89835" autoAdjust="0"/>
  </p:normalViewPr>
  <p:slideViewPr>
    <p:cSldViewPr snapToGrid="0">
      <p:cViewPr varScale="1">
        <p:scale>
          <a:sx n="107" d="100"/>
          <a:sy n="107" d="100"/>
        </p:scale>
        <p:origin x="-246" y="-90"/>
      </p:cViewPr>
      <p:guideLst>
        <p:guide orient="horz" pos="873"/>
        <p:guide orient="horz" pos="1058"/>
        <p:guide orient="horz" pos="2036"/>
        <p:guide orient="horz" pos="1792"/>
        <p:guide orient="horz" pos="1548"/>
        <p:guide orient="horz" pos="1301"/>
        <p:guide orient="horz" pos="2527"/>
        <p:guide orient="horz" pos="2774"/>
        <p:guide pos="3890"/>
        <p:guide pos="330"/>
        <p:guide pos="842"/>
        <p:guide pos="4504"/>
        <p:guide pos="5129"/>
        <p:guide pos="1314"/>
        <p:guide pos="371"/>
        <p:guide pos="16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3606" y="-120"/>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08 September 2016</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08 September 2016</a:t>
            </a:fld>
            <a:endParaRPr lang="de-DE"/>
          </a:p>
        </p:txBody>
      </p:sp>
      <p:sp>
        <p:nvSpPr>
          <p:cNvPr id="33796" name="Rectangle 4"/>
          <p:cNvSpPr>
            <a:spLocks noGrp="1" noRot="1" noChangeAspect="1" noChangeArrowheads="1" noTextEdit="1"/>
          </p:cNvSpPr>
          <p:nvPr>
            <p:ph type="sldImg" idx="2"/>
          </p:nvPr>
        </p:nvSpPr>
        <p:spPr bwMode="auto">
          <a:xfrm>
            <a:off x="406400" y="695325"/>
            <a:ext cx="61976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89626"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79252"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68878"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58503"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406400" y="695325"/>
            <a:ext cx="619760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08 September 2016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normAutofit/>
          </a:bodyPr>
          <a:lstStyle/>
          <a:p>
            <a:r>
              <a:rPr lang="en-US" sz="1200" dirty="0" smtClean="0">
                <a:solidFill>
                  <a:schemeClr val="tx1"/>
                </a:solidFill>
              </a:rPr>
              <a:t>To meet  accuracy and stability  requirements of satellite measurements</a:t>
            </a:r>
          </a:p>
          <a:p>
            <a:r>
              <a:rPr lang="en-US" sz="1200" dirty="0" smtClean="0">
                <a:solidFill>
                  <a:schemeClr val="tx1"/>
                </a:solidFill>
              </a:rPr>
              <a:t>There is a  critical need to perform in-orbit satellite  inter-comparison to monitor instrument</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08 September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fld id="{A42F737B-C8E3-45D0-A216-4600EBA8B23D}" type="datetime1">
              <a:rPr lang="en-GB"/>
              <a:pPr/>
              <a:t>08/09/2016</a:t>
            </a:fld>
            <a:endParaRPr lang="en-GB"/>
          </a:p>
        </p:txBody>
      </p:sp>
      <p:sp>
        <p:nvSpPr>
          <p:cNvPr id="5" name="Rectangle 7"/>
          <p:cNvSpPr>
            <a:spLocks noGrp="1" noChangeArrowheads="1"/>
          </p:cNvSpPr>
          <p:nvPr>
            <p:ph type="sldNum"/>
          </p:nvPr>
        </p:nvSpPr>
        <p:spPr>
          <a:ln/>
        </p:spPr>
        <p:txBody>
          <a:bodyPr/>
          <a:lstStyle/>
          <a:p>
            <a:fld id="{F40BE0BC-606A-4E00-8A36-47E045F780CC}" type="slidenum">
              <a:rPr lang="de-DE"/>
              <a:pPr/>
              <a:t>6</a:t>
            </a:fld>
            <a:endParaRPr lang="de-DE"/>
          </a:p>
        </p:txBody>
      </p:sp>
      <p:sp>
        <p:nvSpPr>
          <p:cNvPr id="34817" name="Rectangle 1"/>
          <p:cNvSpPr txBox="1">
            <a:spLocks noGrp="1" noRot="1" noChangeAspect="1" noChangeArrowheads="1"/>
          </p:cNvSpPr>
          <p:nvPr>
            <p:ph type="sldImg"/>
          </p:nvPr>
        </p:nvSpPr>
        <p:spPr bwMode="auto">
          <a:xfrm>
            <a:off x="406400" y="695325"/>
            <a:ext cx="6196013" cy="348615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932607" y="4414824"/>
            <a:ext cx="5143518" cy="4185907"/>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5"/>
            <a:ext cx="7772400" cy="1102519"/>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321844"/>
            <a:ext cx="6400800" cy="131445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373923" y="139306"/>
            <a:ext cx="4396154" cy="1450181"/>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en-GB"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5984"/>
            <a:ext cx="222885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3" y="205984"/>
            <a:ext cx="65341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406" y="817972"/>
            <a:ext cx="9139603" cy="96440"/>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000" b="1"/>
            </a:lvl1pPr>
            <a:lvl2pPr>
              <a:defRPr sz="17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94"/>
            <a:ext cx="7772400" cy="1021556"/>
          </a:xfrm>
        </p:spPr>
        <p:txBody>
          <a:bodyPr anchor="t"/>
          <a:lstStyle>
            <a:lvl1pPr algn="l">
              <a:defRPr sz="34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71556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200155"/>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2" y="1200155"/>
            <a:ext cx="3666392"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406" y="817972"/>
            <a:ext cx="9139603" cy="96440"/>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406" y="817972"/>
            <a:ext cx="9139603" cy="96440"/>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700" b="1"/>
            </a:lvl1pPr>
          </a:lstStyle>
          <a:p>
            <a:r>
              <a:rPr lang="en-US" smtClean="0"/>
              <a:t>Click to edit Master title style</a:t>
            </a:r>
            <a:endParaRPr lang="en-GB"/>
          </a:p>
        </p:txBody>
      </p:sp>
      <p:sp>
        <p:nvSpPr>
          <p:cNvPr id="3" name="Content Placeholder 2"/>
          <p:cNvSpPr>
            <a:spLocks noGrp="1"/>
          </p:cNvSpPr>
          <p:nvPr>
            <p:ph idx="1"/>
          </p:nvPr>
        </p:nvSpPr>
        <p:spPr>
          <a:xfrm>
            <a:off x="3575051" y="204794"/>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80"/>
            <a:ext cx="8229600" cy="715565"/>
          </a:xfrm>
          <a:prstGeom prst="rect">
            <a:avLst/>
          </a:prstGeom>
          <a:noFill/>
          <a:ln w="9525">
            <a:noFill/>
            <a:miter lim="800000"/>
            <a:headEnd/>
            <a:tailEnd/>
          </a:ln>
        </p:spPr>
        <p:txBody>
          <a:bodyPr vert="horz" wrap="square" lIns="77925" tIns="38963" rIns="77925" bIns="38963"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57200" y="1200154"/>
            <a:ext cx="8229600" cy="3394472"/>
          </a:xfrm>
          <a:prstGeom prst="rect">
            <a:avLst/>
          </a:prstGeom>
          <a:noFill/>
          <a:ln w="9525">
            <a:noFill/>
            <a:miter lim="800000"/>
            <a:headEnd/>
            <a:tailEnd/>
          </a:ln>
        </p:spPr>
        <p:txBody>
          <a:bodyPr vert="horz" wrap="square" lIns="77925" tIns="38963" rIns="77925" bIns="38963"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userDrawn="1"/>
        </p:nvSpPr>
        <p:spPr bwMode="auto">
          <a:xfrm>
            <a:off x="527538" y="904875"/>
            <a:ext cx="8159262" cy="0"/>
          </a:xfrm>
          <a:prstGeom prst="line">
            <a:avLst/>
          </a:prstGeom>
          <a:noFill/>
          <a:ln w="57150" cmpd="thinThick">
            <a:solidFill>
              <a:srgbClr val="3333FF"/>
            </a:solidFill>
            <a:round/>
            <a:headEnd/>
            <a:tailEnd/>
          </a:ln>
          <a:effectLst/>
        </p:spPr>
        <p:txBody>
          <a:bodyPr lIns="77925" tIns="38963" rIns="77925" bIns="38963"/>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7561391" y="4622019"/>
            <a:ext cx="1582615" cy="521494"/>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hf hdr="0" ftr="0"/>
  <p:txStyles>
    <p:titleStyle>
      <a:lvl1pPr algn="ctr" rtl="0" eaLnBrk="0" fontAlgn="base" hangingPunct="0">
        <a:spcBef>
          <a:spcPct val="0"/>
        </a:spcBef>
        <a:spcAft>
          <a:spcPct val="0"/>
        </a:spcAft>
        <a:defRPr sz="2400" b="1"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itchFamily="34" charset="0"/>
        </a:defRPr>
      </a:lvl2pPr>
      <a:lvl3pPr algn="ctr" rtl="0" eaLnBrk="0" fontAlgn="base" hangingPunct="0">
        <a:spcBef>
          <a:spcPct val="0"/>
        </a:spcBef>
        <a:spcAft>
          <a:spcPct val="0"/>
        </a:spcAft>
        <a:defRPr sz="3700">
          <a:solidFill>
            <a:schemeClr val="tx1"/>
          </a:solidFill>
          <a:latin typeface="Calibri" pitchFamily="34" charset="0"/>
        </a:defRPr>
      </a:lvl3pPr>
      <a:lvl4pPr algn="ctr" rtl="0" eaLnBrk="0" fontAlgn="base" hangingPunct="0">
        <a:spcBef>
          <a:spcPct val="0"/>
        </a:spcBef>
        <a:spcAft>
          <a:spcPct val="0"/>
        </a:spcAft>
        <a:defRPr sz="3700">
          <a:solidFill>
            <a:schemeClr val="tx1"/>
          </a:solidFill>
          <a:latin typeface="Calibri" pitchFamily="34" charset="0"/>
        </a:defRPr>
      </a:lvl4pPr>
      <a:lvl5pPr algn="ctr" rtl="0" eaLnBrk="0" fontAlgn="base" hangingPunct="0">
        <a:spcBef>
          <a:spcPct val="0"/>
        </a:spcBef>
        <a:spcAft>
          <a:spcPct val="0"/>
        </a:spcAft>
        <a:defRPr sz="3700">
          <a:solidFill>
            <a:schemeClr val="tx1"/>
          </a:solidFill>
          <a:latin typeface="Calibri" pitchFamily="34" charset="0"/>
        </a:defRPr>
      </a:lvl5pPr>
      <a:lvl6pPr marL="389626" algn="ctr" rtl="0" fontAlgn="base">
        <a:spcBef>
          <a:spcPct val="0"/>
        </a:spcBef>
        <a:spcAft>
          <a:spcPct val="0"/>
        </a:spcAft>
        <a:defRPr sz="3700">
          <a:solidFill>
            <a:schemeClr val="tx1"/>
          </a:solidFill>
          <a:latin typeface="Calibri" pitchFamily="34" charset="0"/>
        </a:defRPr>
      </a:lvl6pPr>
      <a:lvl7pPr marL="779252" algn="ctr" rtl="0" fontAlgn="base">
        <a:spcBef>
          <a:spcPct val="0"/>
        </a:spcBef>
        <a:spcAft>
          <a:spcPct val="0"/>
        </a:spcAft>
        <a:defRPr sz="3700">
          <a:solidFill>
            <a:schemeClr val="tx1"/>
          </a:solidFill>
          <a:latin typeface="Calibri" pitchFamily="34" charset="0"/>
        </a:defRPr>
      </a:lvl7pPr>
      <a:lvl8pPr marL="1168878" algn="ctr" rtl="0" fontAlgn="base">
        <a:spcBef>
          <a:spcPct val="0"/>
        </a:spcBef>
        <a:spcAft>
          <a:spcPct val="0"/>
        </a:spcAft>
        <a:defRPr sz="3700">
          <a:solidFill>
            <a:schemeClr val="tx1"/>
          </a:solidFill>
          <a:latin typeface="Calibri" pitchFamily="34" charset="0"/>
        </a:defRPr>
      </a:lvl8pPr>
      <a:lvl9pPr marL="1558503" algn="ctr" rtl="0" fontAlgn="base">
        <a:spcBef>
          <a:spcPct val="0"/>
        </a:spcBef>
        <a:spcAft>
          <a:spcPct val="0"/>
        </a:spcAft>
        <a:defRPr sz="3700">
          <a:solidFill>
            <a:schemeClr val="tx1"/>
          </a:solidFill>
          <a:latin typeface="Calibri" pitchFamily="34" charset="0"/>
        </a:defRPr>
      </a:lvl9pPr>
    </p:titleStyle>
    <p:bodyStyle>
      <a:lvl1pPr marL="292219" indent="-292219"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1pPr>
      <a:lvl2pPr marL="633142" indent="-243516" algn="l" rtl="0" eaLnBrk="0" fontAlgn="base" hangingPunct="0">
        <a:spcBef>
          <a:spcPct val="20000"/>
        </a:spcBef>
        <a:spcAft>
          <a:spcPct val="0"/>
        </a:spcAft>
        <a:buFont typeface="Arial" charset="0"/>
        <a:buChar char="–"/>
        <a:defRPr sz="1500" b="1" kern="1200">
          <a:solidFill>
            <a:schemeClr val="tx2"/>
          </a:solidFill>
          <a:latin typeface="+mn-lt"/>
          <a:ea typeface="+mn-ea"/>
          <a:cs typeface="+mn-cs"/>
        </a:defRPr>
      </a:lvl2pPr>
      <a:lvl3pPr marL="974065" indent="-1948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363690" indent="-194813" algn="l" rtl="0" eaLnBrk="0" fontAlgn="base" hangingPunct="0">
        <a:spcBef>
          <a:spcPct val="20000"/>
        </a:spcBef>
        <a:spcAft>
          <a:spcPct val="0"/>
        </a:spcAft>
        <a:buFont typeface="Arial" charset="0"/>
        <a:buChar char="–"/>
        <a:defRPr sz="1700" kern="1200">
          <a:solidFill>
            <a:schemeClr val="tx1"/>
          </a:solidFill>
          <a:latin typeface="+mn-lt"/>
          <a:ea typeface="+mn-ea"/>
          <a:cs typeface="+mn-cs"/>
        </a:defRPr>
      </a:lvl4pPr>
      <a:lvl5pPr marL="1753316" indent="-194813" algn="l" rtl="0" eaLnBrk="0" fontAlgn="base" hangingPunct="0">
        <a:spcBef>
          <a:spcPct val="20000"/>
        </a:spcBef>
        <a:spcAft>
          <a:spcPct val="0"/>
        </a:spcAft>
        <a:buFont typeface="Arial"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fiduceo.eu/sites/default/files/deliverables/D6.4_v1.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wmo.int/" TargetMode="Externa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hyperlink" Target="http://cgms.wmo.int/" TargetMode="External"/><Relationship Id="rId9" Type="http://schemas.openxmlformats.org/officeDocument/2006/relationships/image" Target="../media/image7.png"/><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p:txBody>
          <a:bodyPr/>
          <a:lstStyle/>
          <a:p>
            <a:pPr eaLnBrk="1" hangingPunct="1"/>
            <a:r>
              <a:rPr lang="en-GB" sz="3100" dirty="0" smtClean="0"/>
              <a:t>How good is IASI-A as </a:t>
            </a:r>
            <a:r>
              <a:rPr lang="en-GB" sz="3100" dirty="0" smtClean="0"/>
              <a:t>an </a:t>
            </a:r>
            <a:r>
              <a:rPr lang="en-GB" sz="3100" dirty="0" smtClean="0"/>
              <a:t>in-orbit </a:t>
            </a:r>
            <a:br>
              <a:rPr lang="en-GB" sz="3100" dirty="0" smtClean="0"/>
            </a:br>
            <a:r>
              <a:rPr lang="en-GB" sz="3100" dirty="0" smtClean="0"/>
              <a:t>reference </a:t>
            </a:r>
            <a:r>
              <a:rPr lang="en-GB" sz="3100" smtClean="0"/>
              <a:t>in </a:t>
            </a:r>
            <a:r>
              <a:rPr lang="en-GB" sz="3100" smtClean="0"/>
              <a:t>GSICS in LWIR and IR</a:t>
            </a:r>
            <a:endParaRPr lang="en-GB" sz="3100" dirty="0" smtClean="0"/>
          </a:p>
        </p:txBody>
      </p:sp>
      <p:sp>
        <p:nvSpPr>
          <p:cNvPr id="5" name="Rectangle 43"/>
          <p:cNvSpPr>
            <a:spLocks noGrp="1" noChangeArrowheads="1"/>
          </p:cNvSpPr>
          <p:nvPr>
            <p:ph type="subTitle" idx="1"/>
          </p:nvPr>
        </p:nvSpPr>
        <p:spPr>
          <a:xfrm>
            <a:off x="1493871" y="3353715"/>
            <a:ext cx="6400800" cy="1314450"/>
          </a:xfrm>
        </p:spPr>
        <p:txBody>
          <a:bodyPr/>
          <a:lstStyle/>
          <a:p>
            <a:pPr eaLnBrk="1" hangingPunct="1">
              <a:defRPr/>
            </a:pPr>
            <a:r>
              <a:rPr lang="en-US" dirty="0" err="1" smtClean="0">
                <a:solidFill>
                  <a:srgbClr val="002060"/>
                </a:solidFill>
              </a:rPr>
              <a:t>Manik</a:t>
            </a:r>
            <a:r>
              <a:rPr lang="en-US" dirty="0" smtClean="0">
                <a:solidFill>
                  <a:srgbClr val="002060"/>
                </a:solidFill>
              </a:rPr>
              <a:t> Bali and Larry Flynn</a:t>
            </a:r>
          </a:p>
          <a:p>
            <a:pPr eaLnBrk="1" hangingPunct="1">
              <a:defRPr/>
            </a:pPr>
            <a:r>
              <a:rPr lang="en-US" dirty="0" smtClean="0">
                <a:solidFill>
                  <a:srgbClr val="002060"/>
                </a:solidFill>
              </a:rPr>
              <a:t>GSICS Coordination Center, NOAA</a:t>
            </a:r>
          </a:p>
          <a:p>
            <a:pPr eaLnBrk="1" hangingPunct="1">
              <a:buFont typeface="Arial" pitchFamily="34" charset="0"/>
              <a:buNone/>
              <a:defRPr/>
            </a:pPr>
            <a:r>
              <a:rPr lang="en-US" sz="1400" dirty="0" smtClean="0">
                <a:solidFill>
                  <a:srgbClr val="002060"/>
                </a:solidFill>
              </a:rPr>
              <a:t>8 Sept 2016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6634716" cy="715565"/>
          </a:xfrm>
          <a:prstGeom prst="rect">
            <a:avLst/>
          </a:prstGeom>
        </p:spPr>
        <p:txBody>
          <a:bodyPr lIns="77925" tIns="38963" rIns="77925" bIns="38963"/>
          <a:lstStyle/>
          <a:p>
            <a:pPr defTabSz="779252" eaLnBrk="0" hangingPunct="0">
              <a:defRPr/>
            </a:pPr>
            <a:r>
              <a:rPr lang="en-US" sz="2400" dirty="0" smtClean="0">
                <a:solidFill>
                  <a:schemeClr val="tx1"/>
                </a:solidFill>
                <a:latin typeface="+mj-lt"/>
                <a:ea typeface="+mj-ea"/>
                <a:cs typeface="+mj-cs"/>
              </a:rPr>
              <a:t>Recommendations</a:t>
            </a:r>
            <a:endParaRPr lang="en-US" sz="2400" dirty="0">
              <a:solidFill>
                <a:schemeClr val="tx1"/>
              </a:solidFill>
              <a:latin typeface="+mj-lt"/>
              <a:ea typeface="+mj-ea"/>
              <a:cs typeface="+mj-cs"/>
            </a:endParaRPr>
          </a:p>
        </p:txBody>
      </p:sp>
      <p:sp>
        <p:nvSpPr>
          <p:cNvPr id="3" name="TextBox 2"/>
          <p:cNvSpPr txBox="1"/>
          <p:nvPr/>
        </p:nvSpPr>
        <p:spPr>
          <a:xfrm>
            <a:off x="956931" y="967565"/>
            <a:ext cx="7308411" cy="276999"/>
          </a:xfrm>
          <a:prstGeom prst="rect">
            <a:avLst/>
          </a:prstGeom>
          <a:solidFill>
            <a:srgbClr val="009900"/>
          </a:solidFill>
        </p:spPr>
        <p:txBody>
          <a:bodyPr wrap="none" rtlCol="0">
            <a:spAutoFit/>
          </a:bodyPr>
          <a:lstStyle/>
          <a:p>
            <a:r>
              <a:rPr lang="en-US" sz="1200" dirty="0" smtClean="0"/>
              <a:t>GSICS goals  go beyond to routine daily monitoring-&gt; Root Cause analysis -&gt; Recalibration  </a:t>
            </a:r>
            <a:endParaRPr lang="en-US" sz="1200" dirty="0"/>
          </a:p>
        </p:txBody>
      </p:sp>
      <p:sp>
        <p:nvSpPr>
          <p:cNvPr id="5" name="TextBox 4"/>
          <p:cNvSpPr txBox="1"/>
          <p:nvPr/>
        </p:nvSpPr>
        <p:spPr>
          <a:xfrm>
            <a:off x="795922" y="1608807"/>
            <a:ext cx="6749144" cy="3231654"/>
          </a:xfrm>
          <a:prstGeom prst="rect">
            <a:avLst/>
          </a:prstGeom>
          <a:noFill/>
        </p:spPr>
        <p:txBody>
          <a:bodyPr wrap="square" rtlCol="0">
            <a:spAutoFit/>
          </a:bodyPr>
          <a:lstStyle/>
          <a:p>
            <a:r>
              <a:rPr lang="en-US" sz="1200" dirty="0" smtClean="0">
                <a:solidFill>
                  <a:schemeClr val="tx1"/>
                </a:solidFill>
                <a:latin typeface="Times New Roman" pitchFamily="18" charset="0"/>
                <a:cs typeface="Times New Roman" pitchFamily="18" charset="0"/>
              </a:rPr>
              <a:t>Instruments that ensure highly stable and  accurate measurements can be considered as a reference. For IR,  Climate purpose  measurements ( stability better than 0.01/Dec and accuracy better than 0.1K ) could be treated as a reference. </a:t>
            </a:r>
          </a:p>
          <a:p>
            <a:endParaRPr lang="en-US" sz="1200" dirty="0" smtClean="0">
              <a:solidFill>
                <a:schemeClr val="tx1"/>
              </a:solidFill>
              <a:latin typeface="Times New Roman" pitchFamily="18" charset="0"/>
              <a:cs typeface="Times New Roman" pitchFamily="18" charset="0"/>
            </a:endParaRPr>
          </a:p>
          <a:p>
            <a:r>
              <a:rPr lang="en-US" sz="1200" dirty="0" smtClean="0">
                <a:solidFill>
                  <a:srgbClr val="C00000"/>
                </a:solidFill>
                <a:latin typeface="Times New Roman" pitchFamily="18" charset="0"/>
                <a:cs typeface="Times New Roman" pitchFamily="18" charset="0"/>
              </a:rPr>
              <a:t> Pre-launch behavior of the instrument can act as a key reference</a:t>
            </a:r>
            <a:r>
              <a:rPr lang="en-US" sz="1200" dirty="0" smtClean="0">
                <a:solidFill>
                  <a:schemeClr val="tx1"/>
                </a:solidFill>
                <a:latin typeface="Times New Roman" pitchFamily="18" charset="0"/>
                <a:cs typeface="Times New Roman" pitchFamily="18" charset="0"/>
              </a:rPr>
              <a:t>. It can be  used to validate in-orbit inter- comparisons between monitored and reference instrument. Close similarity can demonstrate robustness of the inter-comparing instruments.</a:t>
            </a:r>
          </a:p>
          <a:p>
            <a:endParaRPr lang="en-US" sz="1200" dirty="0" smtClean="0">
              <a:solidFill>
                <a:schemeClr val="tx1"/>
              </a:solidFill>
              <a:latin typeface="Times New Roman" pitchFamily="18" charset="0"/>
              <a:cs typeface="Times New Roman" pitchFamily="18" charset="0"/>
            </a:endParaRPr>
          </a:p>
          <a:p>
            <a:r>
              <a:rPr lang="en-US" sz="1200" dirty="0" smtClean="0">
                <a:solidFill>
                  <a:schemeClr val="tx1"/>
                </a:solidFill>
                <a:latin typeface="Times New Roman" pitchFamily="18" charset="0"/>
                <a:cs typeface="Times New Roman" pitchFamily="18" charset="0"/>
              </a:rPr>
              <a:t>Quality of measurements of reference instruments can vary in space and time. Hence instruments need to be evaluated for </a:t>
            </a:r>
          </a:p>
          <a:p>
            <a:r>
              <a:rPr lang="en-US" sz="1200" dirty="0" smtClean="0">
                <a:solidFill>
                  <a:schemeClr val="tx1"/>
                </a:solidFill>
                <a:latin typeface="Times New Roman" pitchFamily="18" charset="0"/>
                <a:cs typeface="Times New Roman" pitchFamily="18" charset="0"/>
              </a:rPr>
              <a:t> </a:t>
            </a:r>
          </a:p>
          <a:p>
            <a:pPr lvl="3">
              <a:buFont typeface="Arial" pitchFamily="34" charset="0"/>
              <a:buChar char="•"/>
            </a:pPr>
            <a:r>
              <a:rPr lang="en-US" sz="1200" dirty="0" smtClean="0">
                <a:solidFill>
                  <a:schemeClr val="tx1"/>
                </a:solidFill>
                <a:latin typeface="Times New Roman" pitchFamily="18" charset="0"/>
                <a:cs typeface="Times New Roman" pitchFamily="18" charset="0"/>
              </a:rPr>
              <a:t>Scan Angle</a:t>
            </a:r>
          </a:p>
          <a:p>
            <a:pPr lvl="3">
              <a:buFont typeface="Arial" pitchFamily="34" charset="0"/>
              <a:buChar char="•"/>
            </a:pPr>
            <a:r>
              <a:rPr lang="en-US" sz="1200" dirty="0" smtClean="0">
                <a:solidFill>
                  <a:schemeClr val="tx1"/>
                </a:solidFill>
                <a:latin typeface="Times New Roman" pitchFamily="18" charset="0"/>
                <a:cs typeface="Times New Roman" pitchFamily="18" charset="0"/>
              </a:rPr>
              <a:t>Temporal</a:t>
            </a:r>
          </a:p>
          <a:p>
            <a:pPr lvl="3">
              <a:buFont typeface="Arial" pitchFamily="34" charset="0"/>
              <a:buChar char="•"/>
            </a:pPr>
            <a:r>
              <a:rPr lang="en-US" sz="1200" dirty="0" smtClean="0">
                <a:solidFill>
                  <a:schemeClr val="tx1"/>
                </a:solidFill>
                <a:latin typeface="Times New Roman" pitchFamily="18" charset="0"/>
                <a:cs typeface="Times New Roman" pitchFamily="18" charset="0"/>
              </a:rPr>
              <a:t>Temperature</a:t>
            </a:r>
          </a:p>
          <a:p>
            <a:pPr lvl="3">
              <a:buFont typeface="Arial" pitchFamily="34" charset="0"/>
              <a:buChar char="•"/>
            </a:pPr>
            <a:r>
              <a:rPr lang="en-US" sz="1200" dirty="0" smtClean="0">
                <a:solidFill>
                  <a:schemeClr val="tx1"/>
                </a:solidFill>
                <a:latin typeface="Times New Roman" pitchFamily="18" charset="0"/>
                <a:cs typeface="Times New Roman" pitchFamily="18" charset="0"/>
              </a:rPr>
              <a:t>Spectral  Biases</a:t>
            </a:r>
          </a:p>
          <a:p>
            <a:pPr lvl="3">
              <a:buFont typeface="Arial" pitchFamily="34" charset="0"/>
              <a:buChar char="•"/>
            </a:pPr>
            <a:r>
              <a:rPr lang="en-US" sz="1200" dirty="0" smtClean="0">
                <a:solidFill>
                  <a:schemeClr val="tx1"/>
                </a:solidFill>
                <a:latin typeface="Times New Roman" pitchFamily="18" charset="0"/>
                <a:cs typeface="Times New Roman" pitchFamily="18" charset="0"/>
              </a:rPr>
              <a:t>Instrument health needs to be monitored </a:t>
            </a:r>
          </a:p>
          <a:p>
            <a:endParaRPr lang="en-US"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6634716" cy="715565"/>
          </a:xfrm>
          <a:prstGeom prst="rect">
            <a:avLst/>
          </a:prstGeom>
        </p:spPr>
        <p:txBody>
          <a:bodyPr lIns="77925" tIns="38963" rIns="77925" bIns="38963"/>
          <a:lstStyle/>
          <a:p>
            <a:pPr defTabSz="779252" eaLnBrk="0" hangingPunct="0">
              <a:defRPr/>
            </a:pPr>
            <a:r>
              <a:rPr lang="en-US" sz="2400" dirty="0" smtClean="0">
                <a:solidFill>
                  <a:schemeClr val="tx1"/>
                </a:solidFill>
                <a:latin typeface="+mj-lt"/>
                <a:ea typeface="+mj-ea"/>
                <a:cs typeface="+mj-cs"/>
              </a:rPr>
              <a:t>Conclusions</a:t>
            </a:r>
            <a:endParaRPr lang="en-US" sz="2400" dirty="0">
              <a:solidFill>
                <a:schemeClr val="tx1"/>
              </a:solidFill>
              <a:latin typeface="+mj-lt"/>
              <a:ea typeface="+mj-ea"/>
              <a:cs typeface="+mj-cs"/>
            </a:endParaRPr>
          </a:p>
        </p:txBody>
      </p:sp>
      <p:sp>
        <p:nvSpPr>
          <p:cNvPr id="3" name="TextBox 2"/>
          <p:cNvSpPr txBox="1"/>
          <p:nvPr/>
        </p:nvSpPr>
        <p:spPr>
          <a:xfrm>
            <a:off x="742760" y="1183505"/>
            <a:ext cx="6749144" cy="2862322"/>
          </a:xfrm>
          <a:prstGeom prst="rect">
            <a:avLst/>
          </a:prstGeom>
          <a:noFill/>
        </p:spPr>
        <p:txBody>
          <a:bodyPr wrap="square" rtlCol="0">
            <a:spAutoFit/>
          </a:bodyPr>
          <a:lstStyle/>
          <a:p>
            <a:r>
              <a:rPr lang="en-US" sz="1200" dirty="0" smtClean="0">
                <a:solidFill>
                  <a:schemeClr val="tx1"/>
                </a:solidFill>
                <a:latin typeface="Times New Roman" pitchFamily="18" charset="0"/>
                <a:cs typeface="Times New Roman" pitchFamily="18" charset="0"/>
              </a:rPr>
              <a:t>Stability and accuracy of  IASI-A has been evaluated using  GSICS style inter- comparisons of IASI-A and AATSR spanning 39 Months  of data. </a:t>
            </a:r>
          </a:p>
          <a:p>
            <a:endParaRPr lang="en-US" sz="1200" dirty="0" smtClean="0">
              <a:solidFill>
                <a:schemeClr val="tx1"/>
              </a:solidFill>
              <a:latin typeface="Times New Roman" pitchFamily="18" charset="0"/>
              <a:cs typeface="Times New Roman" pitchFamily="18" charset="0"/>
            </a:endParaRPr>
          </a:p>
          <a:p>
            <a:r>
              <a:rPr lang="en-US" sz="1200" dirty="0" smtClean="0">
                <a:solidFill>
                  <a:schemeClr val="tx1"/>
                </a:solidFill>
                <a:latin typeface="Times New Roman" pitchFamily="18" charset="0"/>
                <a:cs typeface="Times New Roman" pitchFamily="18" charset="0"/>
              </a:rPr>
              <a:t>Results indicate that IASI-A has performed robust stable measurements during the period of </a:t>
            </a:r>
            <a:r>
              <a:rPr lang="en-US" sz="1200" dirty="0" smtClean="0">
                <a:solidFill>
                  <a:schemeClr val="tx1"/>
                </a:solidFill>
                <a:latin typeface="Times New Roman" pitchFamily="18" charset="0"/>
                <a:cs typeface="Times New Roman" pitchFamily="18" charset="0"/>
              </a:rPr>
              <a:t>study and provided pre-launch level of  accuracy with an +0.11K offset.</a:t>
            </a:r>
            <a:endParaRPr lang="en-US" sz="1200" dirty="0" smtClean="0">
              <a:solidFill>
                <a:schemeClr val="tx1"/>
              </a:solidFill>
              <a:latin typeface="Times New Roman" pitchFamily="18" charset="0"/>
              <a:cs typeface="Times New Roman" pitchFamily="18" charset="0"/>
            </a:endParaRPr>
          </a:p>
          <a:p>
            <a:endParaRPr lang="en-US" sz="1200" dirty="0" smtClean="0">
              <a:solidFill>
                <a:schemeClr val="tx1"/>
              </a:solidFill>
              <a:latin typeface="Times New Roman" pitchFamily="18" charset="0"/>
              <a:cs typeface="Times New Roman" pitchFamily="18" charset="0"/>
            </a:endParaRPr>
          </a:p>
          <a:p>
            <a:r>
              <a:rPr lang="en-US" sz="1200" dirty="0" smtClean="0">
                <a:solidFill>
                  <a:schemeClr val="tx1"/>
                </a:solidFill>
                <a:latin typeface="Times New Roman" pitchFamily="18" charset="0"/>
                <a:cs typeface="Times New Roman" pitchFamily="18" charset="0"/>
              </a:rPr>
              <a:t>IASI-A has very small scan angle dependence </a:t>
            </a:r>
          </a:p>
          <a:p>
            <a:endParaRPr lang="en-US" sz="1200" dirty="0" smtClean="0">
              <a:solidFill>
                <a:schemeClr val="tx1"/>
              </a:solidFill>
              <a:latin typeface="Times New Roman" pitchFamily="18" charset="0"/>
              <a:cs typeface="Times New Roman" pitchFamily="18" charset="0"/>
            </a:endParaRPr>
          </a:p>
          <a:p>
            <a:r>
              <a:rPr lang="en-US" sz="1200" dirty="0" smtClean="0">
                <a:solidFill>
                  <a:schemeClr val="tx1"/>
                </a:solidFill>
                <a:latin typeface="Times New Roman" pitchFamily="18" charset="0"/>
                <a:cs typeface="Times New Roman" pitchFamily="18" charset="0"/>
              </a:rPr>
              <a:t>IASI-A nearly pre-launch level of reference radiances ( +.07K)</a:t>
            </a:r>
          </a:p>
          <a:p>
            <a:endParaRPr lang="en-US" sz="1200" dirty="0" smtClean="0">
              <a:solidFill>
                <a:schemeClr val="tx1"/>
              </a:solidFill>
              <a:latin typeface="Times New Roman" pitchFamily="18" charset="0"/>
              <a:cs typeface="Times New Roman" pitchFamily="18" charset="0"/>
            </a:endParaRPr>
          </a:p>
          <a:p>
            <a:r>
              <a:rPr lang="en-US" sz="1200" dirty="0" smtClean="0">
                <a:solidFill>
                  <a:schemeClr val="tx1"/>
                </a:solidFill>
                <a:latin typeface="Times New Roman" pitchFamily="18" charset="0"/>
                <a:cs typeface="Times New Roman" pitchFamily="18" charset="0"/>
              </a:rPr>
              <a:t>IASI-A has a very small spectral </a:t>
            </a:r>
            <a:r>
              <a:rPr lang="en-US" sz="1200" dirty="0" smtClean="0">
                <a:solidFill>
                  <a:schemeClr val="tx1"/>
                </a:solidFill>
                <a:latin typeface="Times New Roman" pitchFamily="18" charset="0"/>
                <a:cs typeface="Times New Roman" pitchFamily="18" charset="0"/>
              </a:rPr>
              <a:t>dependence.</a:t>
            </a:r>
          </a:p>
          <a:p>
            <a:endParaRPr lang="en-US" sz="1200" dirty="0" smtClean="0">
              <a:solidFill>
                <a:schemeClr val="tx1"/>
              </a:solidFill>
              <a:latin typeface="Times New Roman" pitchFamily="18" charset="0"/>
              <a:cs typeface="Times New Roman" pitchFamily="18" charset="0"/>
            </a:endParaRPr>
          </a:p>
          <a:p>
            <a:r>
              <a:rPr lang="en-US" sz="1200" dirty="0" smtClean="0">
                <a:solidFill>
                  <a:schemeClr val="tx1"/>
                </a:solidFill>
                <a:latin typeface="Times New Roman" pitchFamily="18" charset="0"/>
                <a:cs typeface="Times New Roman" pitchFamily="18" charset="0"/>
              </a:rPr>
              <a:t>Overall IASI-A  has been an in-orbit excellent reference for  GSICS monitoring and can compliment </a:t>
            </a:r>
            <a:endParaRPr lang="en-US" sz="1200" dirty="0" smtClean="0">
              <a:solidFill>
                <a:schemeClr val="tx1"/>
              </a:solidFill>
              <a:latin typeface="Times New Roman" pitchFamily="18" charset="0"/>
              <a:cs typeface="Times New Roman" pitchFamily="18" charset="0"/>
            </a:endParaRPr>
          </a:p>
          <a:p>
            <a:r>
              <a:rPr lang="en-US" sz="1200" dirty="0" smtClean="0">
                <a:solidFill>
                  <a:schemeClr val="tx1"/>
                </a:solidFill>
                <a:latin typeface="Times New Roman" pitchFamily="18" charset="0"/>
                <a:cs typeface="Times New Roman" pitchFamily="18" charset="0"/>
              </a:rPr>
              <a:t> </a:t>
            </a:r>
          </a:p>
          <a:p>
            <a:endParaRPr lang="en-US"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10763" y="2169043"/>
            <a:ext cx="1913860" cy="715565"/>
          </a:xfrm>
          <a:prstGeom prst="rect">
            <a:avLst/>
          </a:prstGeom>
        </p:spPr>
        <p:txBody>
          <a:bodyPr lIns="77925" tIns="38963" rIns="77925" bIns="38963"/>
          <a:lstStyle/>
          <a:p>
            <a:pPr defTabSz="779252" eaLnBrk="0" hangingPunct="0">
              <a:defRPr/>
            </a:pPr>
            <a:r>
              <a:rPr lang="en-US" sz="2400" dirty="0" smtClean="0">
                <a:solidFill>
                  <a:schemeClr val="tx1"/>
                </a:solidFill>
                <a:latin typeface="+mj-lt"/>
                <a:ea typeface="+mj-ea"/>
                <a:cs typeface="+mj-cs"/>
              </a:rPr>
              <a:t>THANK YOU</a:t>
            </a:r>
            <a:endParaRPr lang="en-US" sz="240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sr2_11M.tif"/>
          <p:cNvPicPr>
            <a:picLocks noChangeAspect="1"/>
          </p:cNvPicPr>
          <p:nvPr/>
        </p:nvPicPr>
        <p:blipFill>
          <a:blip r:embed="rId2" cstate="print"/>
          <a:stretch>
            <a:fillRect/>
          </a:stretch>
        </p:blipFill>
        <p:spPr>
          <a:xfrm>
            <a:off x="0" y="1327244"/>
            <a:ext cx="4389320" cy="3511456"/>
          </a:xfrm>
          <a:prstGeom prst="rect">
            <a:avLst/>
          </a:prstGeom>
        </p:spPr>
      </p:pic>
      <p:pic>
        <p:nvPicPr>
          <p:cNvPr id="3" name="Picture 2" descr="atsr2_12M.tif"/>
          <p:cNvPicPr>
            <a:picLocks noChangeAspect="1"/>
          </p:cNvPicPr>
          <p:nvPr/>
        </p:nvPicPr>
        <p:blipFill>
          <a:blip r:embed="rId3" cstate="print"/>
          <a:stretch>
            <a:fillRect/>
          </a:stretch>
        </p:blipFill>
        <p:spPr>
          <a:xfrm>
            <a:off x="4335858" y="1132114"/>
            <a:ext cx="4808141" cy="38465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775100" y="1594559"/>
            <a:ext cx="5940214" cy="2009878"/>
          </a:xfrm>
        </p:spPr>
        <p:txBody>
          <a:bodyPr/>
          <a:lstStyle/>
          <a:p>
            <a:r>
              <a:rPr lang="en-US" dirty="0" smtClean="0"/>
              <a:t>Introduction</a:t>
            </a:r>
          </a:p>
          <a:p>
            <a:r>
              <a:rPr lang="en-US" dirty="0" smtClean="0"/>
              <a:t>Trustworthiness Matrix ( Ref Selection Matrix)    	 	-&gt;Accepted by FIDUCEO</a:t>
            </a:r>
          </a:p>
          <a:p>
            <a:r>
              <a:rPr lang="en-US" dirty="0" smtClean="0"/>
              <a:t>Inter- Comparison  Results</a:t>
            </a:r>
          </a:p>
          <a:p>
            <a:r>
              <a:rPr lang="en-US" dirty="0" smtClean="0"/>
              <a:t>Recommendations</a:t>
            </a:r>
          </a:p>
          <a:p>
            <a:r>
              <a:rPr lang="en-US" i="1" dirty="0" smtClean="0">
                <a:solidFill>
                  <a:srgbClr val="000000"/>
                </a:solidFill>
              </a:rPr>
              <a:t>Conclusion</a:t>
            </a:r>
          </a:p>
          <a:p>
            <a:pPr lvl="1"/>
            <a:endParaRPr lang="en-US" i="1" dirty="0" smtClean="0">
              <a:solidFill>
                <a:srgbClr val="000000"/>
              </a:solidFill>
            </a:endParaRPr>
          </a:p>
          <a:p>
            <a:pPr marL="438329" indent="-389626">
              <a:buNone/>
            </a:pPr>
            <a:endParaRPr lang="en-US" i="1" dirty="0" smtClean="0">
              <a:solidFill>
                <a:srgbClr val="000000"/>
              </a:solidFill>
            </a:endParaRPr>
          </a:p>
          <a:p>
            <a:pPr lvl="1"/>
            <a:endParaRPr lang="en-US" dirty="0"/>
          </a:p>
        </p:txBody>
      </p:sp>
      <p:sp>
        <p:nvSpPr>
          <p:cNvPr id="4" name="TextBox 3"/>
          <p:cNvSpPr txBox="1"/>
          <p:nvPr/>
        </p:nvSpPr>
        <p:spPr>
          <a:xfrm>
            <a:off x="287080" y="4804946"/>
            <a:ext cx="3764172" cy="338554"/>
          </a:xfrm>
          <a:prstGeom prst="rect">
            <a:avLst/>
          </a:prstGeom>
          <a:noFill/>
        </p:spPr>
        <p:txBody>
          <a:bodyPr wrap="none" rtlCol="0">
            <a:spAutoFit/>
          </a:bodyPr>
          <a:lstStyle/>
          <a:p>
            <a:r>
              <a:rPr lang="en-US" dirty="0" smtClean="0">
                <a:solidFill>
                  <a:schemeClr val="tx1"/>
                </a:solidFill>
              </a:rPr>
              <a:t>Part of the paper were cited by the FIDUCEO report </a:t>
            </a:r>
          </a:p>
          <a:p>
            <a:r>
              <a:rPr lang="en-US" dirty="0" smtClean="0">
                <a:solidFill>
                  <a:schemeClr val="tx1"/>
                </a:solidFill>
                <a:hlinkClick r:id="rId2"/>
              </a:rPr>
              <a:t>http://www.fiduceo.eu/sites/default/files/deliverables/D6.4_v1.pdf</a:t>
            </a:r>
            <a:endParaRPr lang="en-US" dirty="0">
              <a:solidFill>
                <a:schemeClr val="tx1"/>
              </a:solidFill>
            </a:endParaRPr>
          </a:p>
        </p:txBody>
      </p:sp>
      <p:sp>
        <p:nvSpPr>
          <p:cNvPr id="5" name="Rectangle 4"/>
          <p:cNvSpPr/>
          <p:nvPr/>
        </p:nvSpPr>
        <p:spPr>
          <a:xfrm>
            <a:off x="326420" y="4366208"/>
            <a:ext cx="8074152" cy="338554"/>
          </a:xfrm>
          <a:prstGeom prst="rect">
            <a:avLst/>
          </a:prstGeom>
        </p:spPr>
        <p:txBody>
          <a:bodyPr wrap="square">
            <a:spAutoFit/>
          </a:bodyPr>
          <a:lstStyle/>
          <a:p>
            <a:r>
              <a:rPr lang="en-US" dirty="0" smtClean="0">
                <a:solidFill>
                  <a:schemeClr val="tx1"/>
                </a:solidFill>
              </a:rPr>
              <a:t>Citation:</a:t>
            </a:r>
            <a:r>
              <a:rPr lang="en-US" b="0" dirty="0" smtClean="0">
                <a:solidFill>
                  <a:schemeClr val="tx1"/>
                </a:solidFill>
              </a:rPr>
              <a:t> Bali, M., </a:t>
            </a:r>
            <a:r>
              <a:rPr lang="en-US" b="0" dirty="0" err="1" smtClean="0">
                <a:solidFill>
                  <a:schemeClr val="tx1"/>
                </a:solidFill>
              </a:rPr>
              <a:t>Mittaz</a:t>
            </a:r>
            <a:r>
              <a:rPr lang="en-US" b="0" dirty="0" smtClean="0">
                <a:solidFill>
                  <a:schemeClr val="tx1"/>
                </a:solidFill>
              </a:rPr>
              <a:t>, J. P., </a:t>
            </a:r>
            <a:r>
              <a:rPr lang="en-US" b="0" dirty="0" err="1" smtClean="0">
                <a:solidFill>
                  <a:schemeClr val="tx1"/>
                </a:solidFill>
              </a:rPr>
              <a:t>Maturi</a:t>
            </a:r>
            <a:r>
              <a:rPr lang="en-US" b="0" dirty="0" smtClean="0">
                <a:solidFill>
                  <a:schemeClr val="tx1"/>
                </a:solidFill>
              </a:rPr>
              <a:t>, E., and Goldberg, M. D.: Comparisons of IASI-A and AATSR measurements of top-of-atmosphere radiance over an extended period, Atmos. Meas. Tech., 9, 3325-3336, doi:10.5194/amt-9-3325-2016, 2016.</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3182112" cy="715565"/>
          </a:xfrm>
        </p:spPr>
        <p:txBody>
          <a:bodyPr/>
          <a:lstStyle/>
          <a:p>
            <a:pPr algn="l"/>
            <a:r>
              <a:rPr lang="en-US" dirty="0" smtClean="0"/>
              <a:t>GSICS   Introduction</a:t>
            </a:r>
            <a:endParaRPr lang="en-US" dirty="0"/>
          </a:p>
        </p:txBody>
      </p:sp>
      <p:sp>
        <p:nvSpPr>
          <p:cNvPr id="3" name="Content Placeholder 2"/>
          <p:cNvSpPr>
            <a:spLocks noGrp="1"/>
          </p:cNvSpPr>
          <p:nvPr>
            <p:ph idx="1"/>
          </p:nvPr>
        </p:nvSpPr>
        <p:spPr>
          <a:xfrm>
            <a:off x="633048" y="1022920"/>
            <a:ext cx="7932032" cy="981938"/>
          </a:xfrm>
        </p:spPr>
        <p:txBody>
          <a:bodyPr/>
          <a:lstStyle/>
          <a:p>
            <a:pPr>
              <a:buNone/>
            </a:pPr>
            <a:r>
              <a:rPr lang="en-US" sz="1500" dirty="0" smtClean="0"/>
              <a:t>       Global Space Based Inter-calibration System (GSICS) is an international collaborative effort initiated in 2005 by </a:t>
            </a:r>
            <a:r>
              <a:rPr lang="en-US" sz="1500" dirty="0" smtClean="0">
                <a:hlinkClick r:id="rId3"/>
              </a:rPr>
              <a:t>WMO</a:t>
            </a:r>
            <a:r>
              <a:rPr lang="en-US" sz="1500" dirty="0" smtClean="0"/>
              <a:t> and the </a:t>
            </a:r>
            <a:r>
              <a:rPr lang="en-US" sz="1500" dirty="0" smtClean="0">
                <a:hlinkClick r:id="rId4"/>
              </a:rPr>
              <a:t>CGMS</a:t>
            </a:r>
            <a:r>
              <a:rPr lang="en-US" sz="1500" dirty="0" smtClean="0"/>
              <a:t> to monitor, improve and harmonize the quality of observations from operational weather and environmental satellites of the  Global Observing System (GOS)</a:t>
            </a:r>
          </a:p>
          <a:p>
            <a:pPr>
              <a:buNone/>
            </a:pPr>
            <a:endParaRPr lang="en-US" dirty="0" smtClean="0"/>
          </a:p>
          <a:p>
            <a:pPr>
              <a:buNone/>
            </a:pPr>
            <a:endParaRPr lang="en-US" sz="1200" dirty="0" smtClean="0"/>
          </a:p>
          <a:p>
            <a:pPr>
              <a:buNone/>
            </a:pPr>
            <a:r>
              <a:rPr lang="en-US" sz="1200" dirty="0" smtClean="0"/>
              <a:t>        </a:t>
            </a:r>
          </a:p>
          <a:p>
            <a:pPr>
              <a:buNone/>
            </a:pPr>
            <a:endParaRPr lang="en-US" dirty="0"/>
          </a:p>
        </p:txBody>
      </p:sp>
      <p:pic>
        <p:nvPicPr>
          <p:cNvPr id="4" name="Picture 3" descr="http://nrc.noaa.gov/sites/nrc/Images/5YRD/SatelliteComposite450px.jpg"/>
          <p:cNvPicPr/>
          <p:nvPr/>
        </p:nvPicPr>
        <p:blipFill>
          <a:blip r:embed="rId5" cstate="print"/>
          <a:srcRect/>
          <a:stretch>
            <a:fillRect/>
          </a:stretch>
        </p:blipFill>
        <p:spPr bwMode="auto">
          <a:xfrm>
            <a:off x="0" y="2020824"/>
            <a:ext cx="3240162" cy="2496312"/>
          </a:xfrm>
          <a:prstGeom prst="rect">
            <a:avLst/>
          </a:prstGeom>
          <a:ln w="9525">
            <a:noFill/>
            <a:miter lim="800000"/>
            <a:headEnd/>
            <a:tailEnd/>
          </a:ln>
        </p:spPr>
      </p:pic>
      <p:pic>
        <p:nvPicPr>
          <p:cNvPr id="27" name="Picture 26"/>
          <p:cNvPicPr/>
          <p:nvPr/>
        </p:nvPicPr>
        <p:blipFill>
          <a:blip r:embed="rId6" cstate="print"/>
          <a:srcRect/>
          <a:stretch>
            <a:fillRect/>
          </a:stretch>
        </p:blipFill>
        <p:spPr bwMode="auto">
          <a:xfrm>
            <a:off x="0" y="4536853"/>
            <a:ext cx="733800" cy="601674"/>
          </a:xfrm>
          <a:prstGeom prst="rect">
            <a:avLst/>
          </a:prstGeom>
          <a:noFill/>
          <a:ln w="9525" cap="flat">
            <a:noFill/>
            <a:round/>
            <a:headEnd/>
            <a:tailEnd/>
          </a:ln>
          <a:effectLst/>
        </p:spPr>
      </p:pic>
      <p:pic>
        <p:nvPicPr>
          <p:cNvPr id="28" name="Picture 27"/>
          <p:cNvPicPr/>
          <p:nvPr/>
        </p:nvPicPr>
        <p:blipFill>
          <a:blip r:embed="rId7" cstate="print"/>
          <a:srcRect/>
          <a:stretch>
            <a:fillRect/>
          </a:stretch>
        </p:blipFill>
        <p:spPr bwMode="auto">
          <a:xfrm>
            <a:off x="788412" y="4630271"/>
            <a:ext cx="497826" cy="418680"/>
          </a:xfrm>
          <a:prstGeom prst="rect">
            <a:avLst/>
          </a:prstGeom>
          <a:noFill/>
          <a:ln w="9525" cap="flat">
            <a:noFill/>
            <a:round/>
            <a:headEnd/>
            <a:tailEnd/>
          </a:ln>
          <a:effectLst/>
        </p:spPr>
      </p:pic>
      <p:pic>
        <p:nvPicPr>
          <p:cNvPr id="29" name="Picture 28"/>
          <p:cNvPicPr/>
          <p:nvPr/>
        </p:nvPicPr>
        <p:blipFill>
          <a:blip r:embed="rId8" cstate="print"/>
          <a:srcRect/>
          <a:stretch>
            <a:fillRect/>
          </a:stretch>
        </p:blipFill>
        <p:spPr bwMode="auto">
          <a:xfrm>
            <a:off x="1282471" y="4579214"/>
            <a:ext cx="617463" cy="495579"/>
          </a:xfrm>
          <a:prstGeom prst="rect">
            <a:avLst/>
          </a:prstGeom>
          <a:noFill/>
          <a:ln w="9525" cap="flat">
            <a:noFill/>
            <a:round/>
            <a:headEnd/>
            <a:tailEnd/>
          </a:ln>
          <a:effectLst/>
        </p:spPr>
      </p:pic>
      <p:pic>
        <p:nvPicPr>
          <p:cNvPr id="30" name="Picture 29"/>
          <p:cNvPicPr/>
          <p:nvPr/>
        </p:nvPicPr>
        <p:blipFill>
          <a:blip r:embed="rId9" cstate="print"/>
          <a:srcRect/>
          <a:stretch>
            <a:fillRect/>
          </a:stretch>
        </p:blipFill>
        <p:spPr bwMode="auto">
          <a:xfrm>
            <a:off x="1993081" y="4615983"/>
            <a:ext cx="556392" cy="418680"/>
          </a:xfrm>
          <a:prstGeom prst="rect">
            <a:avLst/>
          </a:prstGeom>
          <a:noFill/>
          <a:ln w="9525" cap="flat">
            <a:noFill/>
            <a:round/>
            <a:headEnd/>
            <a:tailEnd/>
          </a:ln>
          <a:effectLst/>
        </p:spPr>
      </p:pic>
      <p:pic>
        <p:nvPicPr>
          <p:cNvPr id="31" name="Picture 30"/>
          <p:cNvPicPr/>
          <p:nvPr/>
        </p:nvPicPr>
        <p:blipFill>
          <a:blip r:embed="rId10" cstate="print"/>
          <a:srcRect/>
          <a:stretch>
            <a:fillRect/>
          </a:stretch>
        </p:blipFill>
        <p:spPr bwMode="auto">
          <a:xfrm>
            <a:off x="2528019" y="4623688"/>
            <a:ext cx="605262" cy="435768"/>
          </a:xfrm>
          <a:prstGeom prst="rect">
            <a:avLst/>
          </a:prstGeom>
          <a:noFill/>
          <a:ln w="9525" cap="flat">
            <a:noFill/>
            <a:round/>
            <a:headEnd/>
            <a:tailEnd/>
          </a:ln>
          <a:effectLst/>
        </p:spPr>
      </p:pic>
      <p:pic>
        <p:nvPicPr>
          <p:cNvPr id="32" name="Picture 31"/>
          <p:cNvPicPr/>
          <p:nvPr/>
        </p:nvPicPr>
        <p:blipFill>
          <a:blip r:embed="rId11" cstate="print"/>
          <a:srcRect r="74084"/>
          <a:stretch>
            <a:fillRect/>
          </a:stretch>
        </p:blipFill>
        <p:spPr bwMode="auto">
          <a:xfrm>
            <a:off x="3069022" y="4648971"/>
            <a:ext cx="618966" cy="444312"/>
          </a:xfrm>
          <a:prstGeom prst="rect">
            <a:avLst/>
          </a:prstGeom>
          <a:noFill/>
          <a:ln w="9525" cap="flat">
            <a:noFill/>
            <a:round/>
            <a:headEnd/>
            <a:tailEnd/>
          </a:ln>
          <a:effectLst/>
        </p:spPr>
      </p:pic>
      <p:pic>
        <p:nvPicPr>
          <p:cNvPr id="33" name="Picture 32"/>
          <p:cNvPicPr/>
          <p:nvPr/>
        </p:nvPicPr>
        <p:blipFill>
          <a:blip r:embed="rId12" cstate="print"/>
          <a:srcRect/>
          <a:stretch>
            <a:fillRect/>
          </a:stretch>
        </p:blipFill>
        <p:spPr bwMode="auto">
          <a:xfrm>
            <a:off x="3692875" y="4532263"/>
            <a:ext cx="564294" cy="561825"/>
          </a:xfrm>
          <a:prstGeom prst="rect">
            <a:avLst/>
          </a:prstGeom>
          <a:noFill/>
          <a:ln w="9525" cap="flat">
            <a:noFill/>
            <a:round/>
            <a:headEnd/>
            <a:tailEnd/>
          </a:ln>
          <a:effectLst/>
        </p:spPr>
      </p:pic>
      <p:pic>
        <p:nvPicPr>
          <p:cNvPr id="34" name="Picture 33"/>
          <p:cNvPicPr/>
          <p:nvPr/>
        </p:nvPicPr>
        <p:blipFill>
          <a:blip r:embed="rId13" cstate="print"/>
          <a:srcRect/>
          <a:stretch>
            <a:fillRect/>
          </a:stretch>
        </p:blipFill>
        <p:spPr bwMode="auto">
          <a:xfrm>
            <a:off x="4341987" y="4618646"/>
            <a:ext cx="536958" cy="499853"/>
          </a:xfrm>
          <a:prstGeom prst="rect">
            <a:avLst/>
          </a:prstGeom>
          <a:noFill/>
          <a:ln w="9525" cap="flat">
            <a:noFill/>
            <a:round/>
            <a:headEnd/>
            <a:tailEnd/>
          </a:ln>
          <a:effectLst/>
        </p:spPr>
      </p:pic>
      <p:pic>
        <p:nvPicPr>
          <p:cNvPr id="35" name="Picture 34"/>
          <p:cNvPicPr/>
          <p:nvPr/>
        </p:nvPicPr>
        <p:blipFill>
          <a:blip r:embed="rId14" cstate="print"/>
          <a:srcRect/>
          <a:stretch>
            <a:fillRect/>
          </a:stretch>
        </p:blipFill>
        <p:spPr bwMode="auto">
          <a:xfrm>
            <a:off x="4933365" y="4605034"/>
            <a:ext cx="551514" cy="484188"/>
          </a:xfrm>
          <a:prstGeom prst="rect">
            <a:avLst/>
          </a:prstGeom>
          <a:noFill/>
          <a:ln w="9525" cap="flat">
            <a:noFill/>
            <a:round/>
            <a:headEnd/>
            <a:tailEnd/>
          </a:ln>
          <a:effectLst/>
        </p:spPr>
      </p:pic>
      <p:pic>
        <p:nvPicPr>
          <p:cNvPr id="36" name="Picture 35"/>
          <p:cNvPicPr/>
          <p:nvPr/>
        </p:nvPicPr>
        <p:blipFill>
          <a:blip r:embed="rId15" cstate="print"/>
          <a:srcRect/>
          <a:stretch>
            <a:fillRect/>
          </a:stretch>
        </p:blipFill>
        <p:spPr bwMode="auto">
          <a:xfrm>
            <a:off x="5529562" y="4621601"/>
            <a:ext cx="600742" cy="404099"/>
          </a:xfrm>
          <a:prstGeom prst="rect">
            <a:avLst/>
          </a:prstGeom>
          <a:noFill/>
          <a:ln w="9525" cap="flat">
            <a:noFill/>
            <a:round/>
            <a:headEnd/>
            <a:tailEnd/>
          </a:ln>
          <a:effectLst/>
        </p:spPr>
      </p:pic>
      <p:pic>
        <p:nvPicPr>
          <p:cNvPr id="37" name="Picture 36"/>
          <p:cNvPicPr/>
          <p:nvPr/>
        </p:nvPicPr>
        <p:blipFill>
          <a:blip r:embed="rId16" cstate="print"/>
          <a:srcRect/>
          <a:stretch>
            <a:fillRect/>
          </a:stretch>
        </p:blipFill>
        <p:spPr bwMode="auto">
          <a:xfrm>
            <a:off x="6112154" y="4571020"/>
            <a:ext cx="527195" cy="572481"/>
          </a:xfrm>
          <a:prstGeom prst="rect">
            <a:avLst/>
          </a:prstGeom>
          <a:noFill/>
          <a:ln w="9525" cap="flat">
            <a:noFill/>
            <a:round/>
            <a:headEnd/>
            <a:tailEnd/>
          </a:ln>
          <a:effectLst/>
        </p:spPr>
      </p:pic>
      <p:pic>
        <p:nvPicPr>
          <p:cNvPr id="38" name="Picture 37"/>
          <p:cNvPicPr/>
          <p:nvPr/>
        </p:nvPicPr>
        <p:blipFill>
          <a:blip r:embed="rId17" cstate="print"/>
          <a:srcRect r="75264" b="29283"/>
          <a:stretch>
            <a:fillRect/>
          </a:stretch>
        </p:blipFill>
        <p:spPr bwMode="auto">
          <a:xfrm>
            <a:off x="6641063" y="4632512"/>
            <a:ext cx="478379" cy="487035"/>
          </a:xfrm>
          <a:prstGeom prst="rect">
            <a:avLst/>
          </a:prstGeom>
          <a:noFill/>
          <a:ln w="9525" cap="flat">
            <a:noFill/>
            <a:round/>
            <a:headEnd/>
            <a:tailEnd/>
          </a:ln>
          <a:effectLst/>
        </p:spPr>
      </p:pic>
      <p:pic>
        <p:nvPicPr>
          <p:cNvPr id="39" name="Picture 38"/>
          <p:cNvPicPr/>
          <p:nvPr/>
        </p:nvPicPr>
        <p:blipFill>
          <a:blip r:embed="rId18" cstate="print"/>
          <a:srcRect/>
          <a:stretch>
            <a:fillRect/>
          </a:stretch>
        </p:blipFill>
        <p:spPr bwMode="auto">
          <a:xfrm>
            <a:off x="7084632" y="4620992"/>
            <a:ext cx="590559" cy="516941"/>
          </a:xfrm>
          <a:prstGeom prst="rect">
            <a:avLst/>
          </a:prstGeom>
          <a:noFill/>
          <a:ln w="9525" cap="flat">
            <a:noFill/>
            <a:round/>
            <a:headEnd/>
            <a:tailEnd/>
          </a:ln>
          <a:effectLst/>
        </p:spPr>
      </p:pic>
      <p:pic>
        <p:nvPicPr>
          <p:cNvPr id="40" name="Picture 39"/>
          <p:cNvPicPr/>
          <p:nvPr/>
        </p:nvPicPr>
        <p:blipFill>
          <a:blip r:embed="rId19" cstate="print"/>
          <a:srcRect/>
          <a:stretch>
            <a:fillRect/>
          </a:stretch>
        </p:blipFill>
        <p:spPr bwMode="auto">
          <a:xfrm>
            <a:off x="7646848" y="4621729"/>
            <a:ext cx="599439" cy="484982"/>
          </a:xfrm>
          <a:prstGeom prst="rect">
            <a:avLst/>
          </a:prstGeom>
          <a:noFill/>
          <a:ln w="9525" cap="flat">
            <a:noFill/>
            <a:round/>
            <a:headEnd/>
            <a:tailEnd/>
          </a:ln>
          <a:effectLst/>
        </p:spPr>
      </p:pic>
      <p:pic>
        <p:nvPicPr>
          <p:cNvPr id="41" name="Picture 40"/>
          <p:cNvPicPr/>
          <p:nvPr/>
        </p:nvPicPr>
        <p:blipFill>
          <a:blip r:embed="rId20" cstate="print"/>
          <a:srcRect/>
          <a:stretch>
            <a:fillRect/>
          </a:stretch>
        </p:blipFill>
        <p:spPr bwMode="auto">
          <a:xfrm>
            <a:off x="8353209" y="4710212"/>
            <a:ext cx="790793" cy="307601"/>
          </a:xfrm>
          <a:prstGeom prst="rect">
            <a:avLst/>
          </a:prstGeom>
          <a:noFill/>
          <a:ln w="9525" cap="flat">
            <a:noFill/>
            <a:round/>
            <a:headEnd/>
            <a:tailEnd/>
          </a:ln>
          <a:effectLst/>
        </p:spPr>
      </p:pic>
      <p:pic>
        <p:nvPicPr>
          <p:cNvPr id="14337" name="Picture 1"/>
          <p:cNvPicPr>
            <a:picLocks noChangeAspect="1" noChangeArrowheads="1"/>
          </p:cNvPicPr>
          <p:nvPr/>
        </p:nvPicPr>
        <p:blipFill>
          <a:blip r:embed="rId21" cstate="print"/>
          <a:srcRect/>
          <a:stretch>
            <a:fillRect/>
          </a:stretch>
        </p:blipFill>
        <p:spPr bwMode="auto">
          <a:xfrm>
            <a:off x="3346704" y="2074164"/>
            <a:ext cx="2468880" cy="1946617"/>
          </a:xfrm>
          <a:prstGeom prst="rect">
            <a:avLst/>
          </a:prstGeom>
          <a:noFill/>
          <a:ln w="9525">
            <a:noFill/>
            <a:miter lim="800000"/>
            <a:headEnd/>
            <a:tailEnd/>
          </a:ln>
        </p:spPr>
      </p:pic>
      <p:sp>
        <p:nvSpPr>
          <p:cNvPr id="42" name="TextBox 41"/>
          <p:cNvSpPr txBox="1"/>
          <p:nvPr/>
        </p:nvSpPr>
        <p:spPr>
          <a:xfrm>
            <a:off x="6314761" y="2100620"/>
            <a:ext cx="2562806" cy="892552"/>
          </a:xfrm>
          <a:prstGeom prst="rect">
            <a:avLst/>
          </a:prstGeom>
          <a:solidFill>
            <a:schemeClr val="accent2"/>
          </a:solidFill>
        </p:spPr>
        <p:txBody>
          <a:bodyPr wrap="square" rtlCol="0">
            <a:spAutoFit/>
          </a:bodyPr>
          <a:lstStyle/>
          <a:p>
            <a:r>
              <a:rPr lang="en-US" sz="1400" dirty="0" smtClean="0"/>
              <a:t>Big Questions the paper addresses</a:t>
            </a:r>
          </a:p>
          <a:p>
            <a:endParaRPr lang="en-US" dirty="0" smtClean="0"/>
          </a:p>
          <a:p>
            <a:r>
              <a:rPr lang="en-US" dirty="0" smtClean="0"/>
              <a:t>   How trustworthy are they ( IASI-A AIRS) ?</a:t>
            </a:r>
          </a:p>
          <a:p>
            <a:r>
              <a:rPr lang="en-US" dirty="0" smtClean="0"/>
              <a:t>   How do we pick a reference     ?</a:t>
            </a:r>
            <a:endParaRPr lang="en-US" dirty="0"/>
          </a:p>
        </p:txBody>
      </p:sp>
      <p:sp>
        <p:nvSpPr>
          <p:cNvPr id="43" name="TextBox 42"/>
          <p:cNvSpPr txBox="1"/>
          <p:nvPr/>
        </p:nvSpPr>
        <p:spPr>
          <a:xfrm>
            <a:off x="6371468" y="3167421"/>
            <a:ext cx="2562806" cy="1384995"/>
          </a:xfrm>
          <a:prstGeom prst="rect">
            <a:avLst/>
          </a:prstGeom>
          <a:solidFill>
            <a:schemeClr val="accent2"/>
          </a:solidFill>
        </p:spPr>
        <p:txBody>
          <a:bodyPr wrap="square" rtlCol="0">
            <a:spAutoFit/>
          </a:bodyPr>
          <a:lstStyle/>
          <a:p>
            <a:r>
              <a:rPr lang="en-US" sz="1200" dirty="0" smtClean="0"/>
              <a:t>Inter- comparisons  with reference instrument should aid in re-calibrating monitored instrument -&gt; reveal trends, temporal and temperature dependent biases.</a:t>
            </a:r>
          </a:p>
          <a:p>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8861" y="295275"/>
            <a:ext cx="1781908" cy="304800"/>
          </a:xfrm>
          <a:prstGeom prst="rect">
            <a:avLst/>
          </a:prstGeom>
        </p:spPr>
        <p:txBody>
          <a:bodyPr lIns="77925" tIns="38963" rIns="77925" bIns="38963">
            <a:noAutofit/>
          </a:bodyPr>
          <a:lstStyle/>
          <a:p>
            <a:pPr defTabSz="779252" fontAlgn="auto">
              <a:spcAft>
                <a:spcPts val="0"/>
              </a:spcAft>
              <a:defRPr/>
            </a:pPr>
            <a:endParaRPr lang="en-US" sz="1700" dirty="0">
              <a:solidFill>
                <a:schemeClr val="tx2"/>
              </a:solidFill>
              <a:latin typeface="+mj-lt"/>
              <a:ea typeface="+mj-ea"/>
              <a:cs typeface="+mj-cs"/>
            </a:endParaRPr>
          </a:p>
        </p:txBody>
      </p:sp>
      <p:sp>
        <p:nvSpPr>
          <p:cNvPr id="8" name="Title 1"/>
          <p:cNvSpPr txBox="1">
            <a:spLocks/>
          </p:cNvSpPr>
          <p:nvPr/>
        </p:nvSpPr>
        <p:spPr>
          <a:xfrm>
            <a:off x="0" y="2"/>
            <a:ext cx="8123068" cy="715565"/>
          </a:xfrm>
          <a:prstGeom prst="rect">
            <a:avLst/>
          </a:prstGeom>
        </p:spPr>
        <p:txBody>
          <a:bodyPr lIns="77925" tIns="38963" rIns="77925" bIns="38963"/>
          <a:lstStyle/>
          <a:p>
            <a:pPr defTabSz="779252" eaLnBrk="0" hangingPunct="0">
              <a:defRPr/>
            </a:pPr>
            <a:r>
              <a:rPr lang="en-US" sz="2400" dirty="0" smtClean="0">
                <a:solidFill>
                  <a:schemeClr val="tx1"/>
                </a:solidFill>
              </a:rPr>
              <a:t>Trustworthiness Matrix ( Ref. Selection Matrix)</a:t>
            </a:r>
          </a:p>
          <a:p>
            <a:pPr defTabSz="779252" eaLnBrk="0" hangingPunct="0">
              <a:defRPr/>
            </a:pPr>
            <a:r>
              <a:rPr lang="en-US" sz="2400" dirty="0" smtClean="0">
                <a:solidFill>
                  <a:schemeClr val="tx1"/>
                </a:solidFill>
                <a:latin typeface="+mj-lt"/>
                <a:ea typeface="+mj-ea"/>
                <a:cs typeface="+mj-cs"/>
              </a:rPr>
              <a:t> </a:t>
            </a:r>
            <a:endParaRPr lang="en-US" sz="2400" dirty="0">
              <a:solidFill>
                <a:schemeClr val="tx1"/>
              </a:solidFill>
              <a:latin typeface="+mj-lt"/>
              <a:ea typeface="+mj-ea"/>
              <a:cs typeface="+mj-cs"/>
            </a:endParaRPr>
          </a:p>
        </p:txBody>
      </p:sp>
      <p:sp>
        <p:nvSpPr>
          <p:cNvPr id="9" name="Text Box 2"/>
          <p:cNvSpPr txBox="1">
            <a:spLocks noChangeArrowheads="1"/>
          </p:cNvSpPr>
          <p:nvPr/>
        </p:nvSpPr>
        <p:spPr bwMode="auto">
          <a:xfrm>
            <a:off x="575834" y="1416545"/>
            <a:ext cx="8104133" cy="1806051"/>
          </a:xfrm>
          <a:prstGeom prst="rect">
            <a:avLst/>
          </a:prstGeom>
          <a:noFill/>
          <a:ln w="9525" cap="flat">
            <a:noFill/>
            <a:round/>
            <a:headEnd/>
            <a:tailEnd/>
          </a:ln>
          <a:effectLst/>
        </p:spPr>
        <p:txBody>
          <a:bodyPr lIns="77925" tIns="38963" rIns="77925" bIns="38963"/>
          <a:lstStyle/>
          <a:p>
            <a:pPr marL="227282" indent="-227282">
              <a:spcBef>
                <a:spcPts val="426"/>
              </a:spcBef>
              <a:buClr>
                <a:srgbClr val="FF0000"/>
              </a:buClr>
              <a:buFont typeface="Calibri" pitchFamily="32" charset="0"/>
              <a:buChar cha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0000"/>
                </a:solidFill>
                <a:latin typeface="Calibri" pitchFamily="32" charset="0"/>
              </a:rPr>
              <a:t>Inter-compare IASI-A/AIRS with instruments of better stated accuracy and evaluate .</a:t>
            </a:r>
          </a:p>
          <a:p>
            <a:pPr marL="616908" lvl="1" indent="-227282">
              <a:spcBef>
                <a:spcPts val="426"/>
              </a:spcBef>
              <a:buClr>
                <a:schemeClr val="tx1"/>
              </a:buClr>
              <a:buFont typeface="Calibri" pitchFamily="32" charset="0"/>
              <a:buChar cha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0000"/>
                </a:solidFill>
                <a:latin typeface="Calibri" pitchFamily="32" charset="0"/>
              </a:rPr>
              <a:t>Scan Angle Bias</a:t>
            </a:r>
          </a:p>
          <a:p>
            <a:pPr marL="616908" lvl="1" indent="-227282">
              <a:spcBef>
                <a:spcPts val="426"/>
              </a:spcBef>
              <a:buClr>
                <a:schemeClr val="tx1"/>
              </a:buClr>
              <a:buFont typeface="Calibri" pitchFamily="32" charset="0"/>
              <a:buChar cha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0000"/>
                </a:solidFill>
                <a:latin typeface="Calibri" pitchFamily="32" charset="0"/>
              </a:rPr>
              <a:t>Temperature Dependent  Bias</a:t>
            </a:r>
          </a:p>
          <a:p>
            <a:pPr marL="616908" lvl="1" indent="-227282">
              <a:spcBef>
                <a:spcPts val="426"/>
              </a:spcBef>
              <a:buClr>
                <a:schemeClr val="tx1"/>
              </a:buClr>
              <a:buFont typeface="Calibri" pitchFamily="32" charset="0"/>
              <a:buChar cha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0000"/>
                </a:solidFill>
                <a:latin typeface="Calibri" pitchFamily="32" charset="0"/>
              </a:rPr>
              <a:t>Long term trends</a:t>
            </a:r>
          </a:p>
          <a:p>
            <a:pPr marL="616908" lvl="1" indent="-227282">
              <a:spcBef>
                <a:spcPts val="426"/>
              </a:spcBef>
              <a:buClr>
                <a:schemeClr val="tx1"/>
              </a:buClr>
              <a:buFont typeface="Calibri" pitchFamily="32" charset="0"/>
              <a:buChar cha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9900"/>
                </a:solidFill>
                <a:latin typeface="Calibri" pitchFamily="32" charset="0"/>
              </a:rPr>
              <a:t>Arrive at a set of recommendations when the instruments are most trustworthy as a reference.</a:t>
            </a:r>
            <a:endParaRPr lang="en-GB" sz="1400" dirty="0">
              <a:solidFill>
                <a:srgbClr val="009900"/>
              </a:solidFill>
              <a:latin typeface="Calibri" pitchFamily="32" charset="0"/>
            </a:endParaRPr>
          </a:p>
        </p:txBody>
      </p:sp>
      <p:sp>
        <p:nvSpPr>
          <p:cNvPr id="10" name="Text Box 2"/>
          <p:cNvSpPr txBox="1">
            <a:spLocks noChangeArrowheads="1"/>
          </p:cNvSpPr>
          <p:nvPr/>
        </p:nvSpPr>
        <p:spPr bwMode="auto">
          <a:xfrm>
            <a:off x="1512313" y="3218313"/>
            <a:ext cx="1230889" cy="710768"/>
          </a:xfrm>
          <a:prstGeom prst="rect">
            <a:avLst/>
          </a:prstGeom>
          <a:solidFill>
            <a:srgbClr val="00B050"/>
          </a:solidFill>
          <a:ln w="9525" cap="flat">
            <a:noFill/>
            <a:round/>
            <a:headEnd/>
            <a:tailEnd/>
          </a:ln>
          <a:effectLst/>
        </p:spPr>
        <p:txBody>
          <a:bodyPr lIns="77925" tIns="38963" rIns="77925" bIns="38963"/>
          <a:lstStyle/>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latin typeface="Calibri" pitchFamily="32" charset="0"/>
              </a:rPr>
              <a:t>IASI-A *</a:t>
            </a:r>
          </a:p>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latin typeface="Calibri" pitchFamily="32" charset="0"/>
              </a:rPr>
              <a:t>AIRS**</a:t>
            </a:r>
            <a:endParaRPr lang="en-GB" sz="1400" dirty="0">
              <a:latin typeface="Calibri" pitchFamily="32" charset="0"/>
            </a:endParaRPr>
          </a:p>
        </p:txBody>
      </p:sp>
      <p:sp>
        <p:nvSpPr>
          <p:cNvPr id="11" name="Text Box 2"/>
          <p:cNvSpPr txBox="1">
            <a:spLocks noChangeArrowheads="1"/>
          </p:cNvSpPr>
          <p:nvPr/>
        </p:nvSpPr>
        <p:spPr bwMode="auto">
          <a:xfrm>
            <a:off x="5604175" y="3185348"/>
            <a:ext cx="788370" cy="545405"/>
          </a:xfrm>
          <a:prstGeom prst="rect">
            <a:avLst/>
          </a:prstGeom>
          <a:solidFill>
            <a:srgbClr val="00B050"/>
          </a:solidFill>
          <a:ln w="9525" cap="flat">
            <a:noFill/>
            <a:round/>
            <a:headEnd/>
            <a:tailEnd/>
          </a:ln>
          <a:effectLst/>
        </p:spPr>
        <p:txBody>
          <a:bodyPr lIns="77925" tIns="38963" rIns="77925" bIns="38963"/>
          <a:lstStyle/>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latin typeface="Calibri" pitchFamily="32" charset="0"/>
              </a:rPr>
              <a:t>ATSR -2 </a:t>
            </a:r>
          </a:p>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latin typeface="Calibri" pitchFamily="32" charset="0"/>
              </a:rPr>
              <a:t>AATSR  </a:t>
            </a:r>
          </a:p>
        </p:txBody>
      </p:sp>
      <p:sp>
        <p:nvSpPr>
          <p:cNvPr id="12" name="Rectangle 11"/>
          <p:cNvSpPr/>
          <p:nvPr/>
        </p:nvSpPr>
        <p:spPr>
          <a:xfrm>
            <a:off x="4758279" y="4309733"/>
            <a:ext cx="3934090" cy="512961"/>
          </a:xfrm>
          <a:prstGeom prst="rect">
            <a:avLst/>
          </a:prstGeom>
        </p:spPr>
        <p:txBody>
          <a:bodyPr wrap="none">
            <a:spAutoFit/>
          </a:bodyPr>
          <a:lstStyle/>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200" dirty="0" smtClean="0">
                <a:solidFill>
                  <a:srgbClr val="000000"/>
                </a:solidFill>
                <a:latin typeface="Calibri" pitchFamily="32" charset="0"/>
              </a:rPr>
              <a:t>Designed for Climate applications</a:t>
            </a:r>
          </a:p>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200" dirty="0" smtClean="0">
                <a:solidFill>
                  <a:srgbClr val="000000"/>
                </a:solidFill>
                <a:latin typeface="Calibri" pitchFamily="32" charset="0"/>
              </a:rPr>
              <a:t>Expected ~better than  0.1K and stability better than 0.01K</a:t>
            </a:r>
          </a:p>
        </p:txBody>
      </p:sp>
      <p:sp>
        <p:nvSpPr>
          <p:cNvPr id="15" name="Text Box 2"/>
          <p:cNvSpPr txBox="1">
            <a:spLocks noChangeArrowheads="1"/>
          </p:cNvSpPr>
          <p:nvPr/>
        </p:nvSpPr>
        <p:spPr bwMode="auto">
          <a:xfrm>
            <a:off x="2" y="4083945"/>
            <a:ext cx="4394447" cy="710768"/>
          </a:xfrm>
          <a:prstGeom prst="rect">
            <a:avLst/>
          </a:prstGeom>
          <a:noFill/>
          <a:ln w="9525" cap="flat">
            <a:noFill/>
            <a:round/>
            <a:headEnd/>
            <a:tailEnd/>
          </a:ln>
          <a:effectLst/>
        </p:spPr>
        <p:txBody>
          <a:bodyPr lIns="77925" tIns="38963" rIns="77925" bIns="38963"/>
          <a:lstStyle/>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0000"/>
                </a:solidFill>
                <a:latin typeface="Calibri" pitchFamily="32" charset="0"/>
              </a:rPr>
              <a:t>Radiometric Accuracy</a:t>
            </a:r>
          </a:p>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0000"/>
                </a:solidFill>
                <a:latin typeface="Calibri" pitchFamily="32" charset="0"/>
              </a:rPr>
              <a:t> *~better than 0.5 K ( Illingworth et al 2009, ACP)</a:t>
            </a:r>
          </a:p>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solidFill>
                  <a:srgbClr val="000000"/>
                </a:solidFill>
                <a:latin typeface="Calibri" pitchFamily="32" charset="0"/>
              </a:rPr>
              <a:t> **~ better than 0.2 K  (</a:t>
            </a:r>
            <a:r>
              <a:rPr lang="en-GB" sz="1400" dirty="0" err="1" smtClean="0">
                <a:solidFill>
                  <a:srgbClr val="000000"/>
                </a:solidFill>
                <a:latin typeface="Calibri" pitchFamily="32" charset="0"/>
              </a:rPr>
              <a:t>Chahine</a:t>
            </a:r>
            <a:r>
              <a:rPr lang="en-GB" sz="1400" dirty="0" smtClean="0">
                <a:solidFill>
                  <a:srgbClr val="000000"/>
                </a:solidFill>
                <a:latin typeface="Calibri" pitchFamily="32" charset="0"/>
              </a:rPr>
              <a:t>  et al 2011, BAMS)</a:t>
            </a:r>
            <a:endParaRPr lang="en-GB" sz="1400" dirty="0">
              <a:solidFill>
                <a:srgbClr val="000000"/>
              </a:solidFill>
              <a:latin typeface="Calibri" pitchFamily="32" charset="0"/>
            </a:endParaRPr>
          </a:p>
        </p:txBody>
      </p:sp>
      <p:sp>
        <p:nvSpPr>
          <p:cNvPr id="16" name="Multiply 15"/>
          <p:cNvSpPr/>
          <p:nvPr/>
        </p:nvSpPr>
        <p:spPr>
          <a:xfrm>
            <a:off x="3803904" y="3054096"/>
            <a:ext cx="978408" cy="877824"/>
          </a:xfrm>
          <a:prstGeom prst="mathMultipl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217934" y="4866501"/>
            <a:ext cx="3137397" cy="276999"/>
          </a:xfrm>
          <a:prstGeom prst="rect">
            <a:avLst/>
          </a:prstGeom>
          <a:noFill/>
        </p:spPr>
        <p:txBody>
          <a:bodyPr wrap="none" rtlCol="0">
            <a:spAutoFit/>
          </a:bodyPr>
          <a:lstStyle/>
          <a:p>
            <a:r>
              <a:rPr lang="en-US" sz="1200" dirty="0" smtClean="0">
                <a:solidFill>
                  <a:srgbClr val="FF0000"/>
                </a:solidFill>
              </a:rPr>
              <a:t>Matrix accepted and used by FIDUCEO</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0" name="Title 1"/>
          <p:cNvSpPr>
            <a:spLocks noGrp="1"/>
          </p:cNvSpPr>
          <p:nvPr>
            <p:ph type="title"/>
          </p:nvPr>
        </p:nvSpPr>
        <p:spPr>
          <a:xfrm>
            <a:off x="929640" y="198121"/>
            <a:ext cx="7178040" cy="536972"/>
          </a:xfrm>
        </p:spPr>
        <p:txBody>
          <a:bodyPr/>
          <a:lstStyle/>
          <a:p>
            <a:pPr algn="l" eaLnBrk="1" hangingPunct="1"/>
            <a:r>
              <a:rPr lang="en-US" sz="3600" b="1" dirty="0" smtClean="0"/>
              <a:t>Method- GSICS Style SNO Method</a:t>
            </a:r>
          </a:p>
        </p:txBody>
      </p:sp>
      <p:graphicFrame>
        <p:nvGraphicFramePr>
          <p:cNvPr id="67" name="Table 66"/>
          <p:cNvGraphicFramePr>
            <a:graphicFrameLocks noGrp="1"/>
          </p:cNvGraphicFramePr>
          <p:nvPr/>
        </p:nvGraphicFramePr>
        <p:xfrm>
          <a:off x="6316345" y="1461770"/>
          <a:ext cx="2553335" cy="2159000"/>
        </p:xfrm>
        <a:graphic>
          <a:graphicData uri="http://schemas.openxmlformats.org/drawingml/2006/table">
            <a:tbl>
              <a:tblPr/>
              <a:tblGrid>
                <a:gridCol w="1423670"/>
                <a:gridCol w="1129665"/>
              </a:tblGrid>
              <a:tr h="263525">
                <a:tc gridSpan="2">
                  <a:txBody>
                    <a:bodyPr/>
                    <a:lstStyle/>
                    <a:p>
                      <a:pPr marL="0" marR="0" algn="l">
                        <a:lnSpc>
                          <a:spcPct val="115000"/>
                        </a:lnSpc>
                        <a:spcBef>
                          <a:spcPts val="0"/>
                        </a:spcBef>
                        <a:spcAft>
                          <a:spcPts val="1000"/>
                        </a:spcAft>
                      </a:pPr>
                      <a:r>
                        <a:rPr lang="en-US" sz="1100" b="1" dirty="0">
                          <a:solidFill>
                            <a:srgbClr val="FFFFFF"/>
                          </a:solidFill>
                          <a:latin typeface="Calibri"/>
                          <a:ea typeface="Calibri"/>
                          <a:cs typeface="Times New Roman"/>
                        </a:rPr>
                        <a:t>                        THRESHOLDS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r>
              <a:tr h="316230">
                <a:tc>
                  <a:txBody>
                    <a:bodyPr/>
                    <a:lstStyle/>
                    <a:p>
                      <a:pPr marL="0" marR="0" algn="l">
                        <a:lnSpc>
                          <a:spcPct val="115000"/>
                        </a:lnSpc>
                        <a:spcBef>
                          <a:spcPts val="0"/>
                        </a:spcBef>
                        <a:spcAft>
                          <a:spcPts val="1000"/>
                        </a:spcAft>
                      </a:pPr>
                      <a:r>
                        <a:rPr lang="en-US" sz="900" b="1">
                          <a:latin typeface="Calibri"/>
                          <a:ea typeface="Calibri"/>
                          <a:cs typeface="Times New Roman"/>
                        </a:rPr>
                        <a:t>Standard Deviation of  Collocated Pixels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latin typeface="Calibri"/>
                          <a:ea typeface="Calibri"/>
                          <a:cs typeface="Times New Roman"/>
                        </a:rPr>
                        <a:t>  &lt;  0.5 K</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05">
                <a:tc>
                  <a:txBody>
                    <a:bodyPr/>
                    <a:lstStyle/>
                    <a:p>
                      <a:pPr marL="0" marR="0" algn="l">
                        <a:lnSpc>
                          <a:spcPct val="115000"/>
                        </a:lnSpc>
                        <a:spcBef>
                          <a:spcPts val="0"/>
                        </a:spcBef>
                        <a:spcAft>
                          <a:spcPts val="1000"/>
                        </a:spcAft>
                      </a:pPr>
                      <a:r>
                        <a:rPr lang="en-US" sz="900" b="1">
                          <a:latin typeface="Calibri"/>
                          <a:ea typeface="Calibri"/>
                          <a:cs typeface="Times New Roman"/>
                        </a:rPr>
                        <a:t>Standard Deviation of  Perimeter pixels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latin typeface="Calibri"/>
                          <a:ea typeface="Calibri"/>
                          <a:cs typeface="Times New Roman"/>
                        </a:rPr>
                        <a:t>  &lt; 1 K</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5">
                <a:tc>
                  <a:txBody>
                    <a:bodyPr/>
                    <a:lstStyle/>
                    <a:p>
                      <a:pPr marL="0" marR="0" algn="l">
                        <a:lnSpc>
                          <a:spcPct val="115000"/>
                        </a:lnSpc>
                        <a:spcBef>
                          <a:spcPts val="0"/>
                        </a:spcBef>
                        <a:spcAft>
                          <a:spcPts val="1000"/>
                        </a:spcAft>
                      </a:pPr>
                      <a:r>
                        <a:rPr lang="en-US" sz="900" b="1">
                          <a:latin typeface="Calibri"/>
                          <a:ea typeface="Calibri"/>
                          <a:cs typeface="Times New Roman"/>
                        </a:rPr>
                        <a:t>Time Difference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latin typeface="Calibri"/>
                          <a:ea typeface="Calibri"/>
                          <a:cs typeface="Times New Roman"/>
                        </a:rPr>
                        <a:t> &lt; 15 Mins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5">
                <a:tc>
                  <a:txBody>
                    <a:bodyPr/>
                    <a:lstStyle/>
                    <a:p>
                      <a:pPr marL="0" marR="0" algn="l">
                        <a:lnSpc>
                          <a:spcPct val="115000"/>
                        </a:lnSpc>
                        <a:spcBef>
                          <a:spcPts val="0"/>
                        </a:spcBef>
                        <a:spcAft>
                          <a:spcPts val="1000"/>
                        </a:spcAft>
                      </a:pPr>
                      <a:r>
                        <a:rPr lang="en-US" sz="900" b="1">
                          <a:latin typeface="Calibri"/>
                          <a:ea typeface="Calibri"/>
                          <a:cs typeface="Times New Roman"/>
                        </a:rPr>
                        <a:t>Time Span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latin typeface="Calibri"/>
                          <a:ea typeface="Calibri"/>
                          <a:cs typeface="Times New Roman"/>
                        </a:rPr>
                        <a:t>2008/01-2011/03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025">
                <a:tc>
                  <a:txBody>
                    <a:bodyPr/>
                    <a:lstStyle/>
                    <a:p>
                      <a:pPr marL="0" marR="0" algn="l">
                        <a:lnSpc>
                          <a:spcPct val="115000"/>
                        </a:lnSpc>
                        <a:spcBef>
                          <a:spcPts val="0"/>
                        </a:spcBef>
                        <a:spcAft>
                          <a:spcPts val="1000"/>
                        </a:spcAft>
                      </a:pPr>
                      <a:r>
                        <a:rPr lang="en-US" sz="900" b="1">
                          <a:latin typeface="Calibri"/>
                          <a:ea typeface="Calibri"/>
                          <a:cs typeface="Times New Roman"/>
                        </a:rPr>
                        <a:t>Percentage of area of IASI pixel  collocated with AATSR pixels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latin typeface="Calibri"/>
                          <a:ea typeface="Calibri"/>
                          <a:cs typeface="Times New Roman"/>
                        </a:rPr>
                        <a:t>70%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5">
                <a:tc>
                  <a:txBody>
                    <a:bodyPr/>
                    <a:lstStyle/>
                    <a:p>
                      <a:pPr marL="0" marR="0" algn="l">
                        <a:lnSpc>
                          <a:spcPct val="115000"/>
                        </a:lnSpc>
                        <a:spcBef>
                          <a:spcPts val="0"/>
                        </a:spcBef>
                        <a:spcAft>
                          <a:spcPts val="1000"/>
                        </a:spcAft>
                      </a:pPr>
                      <a:r>
                        <a:rPr lang="en-US" sz="900" b="1" dirty="0">
                          <a:latin typeface="Calibri"/>
                          <a:ea typeface="Calibri"/>
                          <a:cs typeface="Times New Roman"/>
                        </a:rPr>
                        <a:t>Sat Zenith Angle difference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dirty="0">
                          <a:latin typeface="Calibri"/>
                          <a:ea typeface="Calibri"/>
                          <a:cs typeface="Times New Roman"/>
                        </a:rPr>
                        <a:t>   1</a:t>
                      </a:r>
                      <a:r>
                        <a:rPr lang="en-US" sz="900" b="1" baseline="30000" dirty="0">
                          <a:latin typeface="Calibri"/>
                          <a:ea typeface="Calibri"/>
                          <a:cs typeface="Times New Roman"/>
                        </a:rPr>
                        <a:t>o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8" name="Table 67"/>
          <p:cNvGraphicFramePr>
            <a:graphicFrameLocks noGrp="1"/>
          </p:cNvGraphicFramePr>
          <p:nvPr/>
        </p:nvGraphicFramePr>
        <p:xfrm>
          <a:off x="1259205" y="4087368"/>
          <a:ext cx="5955030" cy="736092"/>
        </p:xfrm>
        <a:graphic>
          <a:graphicData uri="http://schemas.openxmlformats.org/drawingml/2006/table">
            <a:tbl>
              <a:tblPr/>
              <a:tblGrid>
                <a:gridCol w="1325880"/>
                <a:gridCol w="1428750"/>
                <a:gridCol w="1314450"/>
                <a:gridCol w="1885950"/>
              </a:tblGrid>
              <a:tr h="0">
                <a:tc>
                  <a:txBody>
                    <a:bodyPr/>
                    <a:lstStyle/>
                    <a:p>
                      <a:pPr marL="0" marR="0" algn="l">
                        <a:lnSpc>
                          <a:spcPct val="115000"/>
                        </a:lnSpc>
                        <a:spcBef>
                          <a:spcPts val="0"/>
                        </a:spcBef>
                        <a:spcAft>
                          <a:spcPts val="0"/>
                        </a:spcAft>
                      </a:pPr>
                      <a:r>
                        <a:rPr lang="en-US" sz="1100" b="1" i="1" dirty="0">
                          <a:solidFill>
                            <a:srgbClr val="FFFFFF"/>
                          </a:solidFill>
                          <a:latin typeface="Calibri"/>
                          <a:ea typeface="Calibri"/>
                          <a:cs typeface="Times New Roman"/>
                        </a:rPr>
                        <a:t>Collocation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l">
                        <a:lnSpc>
                          <a:spcPct val="115000"/>
                        </a:lnSpc>
                        <a:spcBef>
                          <a:spcPts val="0"/>
                        </a:spcBef>
                        <a:spcAft>
                          <a:spcPts val="0"/>
                        </a:spcAft>
                      </a:pPr>
                      <a:r>
                        <a:rPr lang="en-US" sz="1100" b="1" i="1" dirty="0">
                          <a:solidFill>
                            <a:srgbClr val="FFFFFF"/>
                          </a:solidFill>
                          <a:latin typeface="Calibri"/>
                          <a:ea typeface="Calibri"/>
                          <a:cs typeface="Times New Roman"/>
                        </a:rPr>
                        <a:t>Period of collocation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l">
                        <a:lnSpc>
                          <a:spcPct val="115000"/>
                        </a:lnSpc>
                        <a:spcBef>
                          <a:spcPts val="0"/>
                        </a:spcBef>
                        <a:spcAft>
                          <a:spcPts val="0"/>
                        </a:spcAft>
                      </a:pPr>
                      <a:r>
                        <a:rPr lang="en-US" sz="1100" b="1" i="1">
                          <a:solidFill>
                            <a:srgbClr val="FFFFFF"/>
                          </a:solidFill>
                          <a:latin typeface="Calibri"/>
                          <a:ea typeface="Calibri"/>
                          <a:cs typeface="Times New Roman"/>
                        </a:rPr>
                        <a:t>Number of Collocations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l">
                        <a:lnSpc>
                          <a:spcPct val="115000"/>
                        </a:lnSpc>
                        <a:spcBef>
                          <a:spcPts val="0"/>
                        </a:spcBef>
                        <a:spcAft>
                          <a:spcPts val="0"/>
                        </a:spcAft>
                      </a:pPr>
                      <a:r>
                        <a:rPr lang="en-US" sz="1100" b="1" i="1" dirty="0">
                          <a:solidFill>
                            <a:srgbClr val="FFFFFF"/>
                          </a:solidFill>
                          <a:latin typeface="Calibri"/>
                          <a:ea typeface="Calibri"/>
                          <a:cs typeface="Times New Roman"/>
                        </a:rPr>
                        <a:t>Number of qualifying Collocations used in this study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0">
                <a:tc>
                  <a:txBody>
                    <a:bodyPr/>
                    <a:lstStyle/>
                    <a:p>
                      <a:pPr marL="0" marR="0" algn="l">
                        <a:lnSpc>
                          <a:spcPct val="115000"/>
                        </a:lnSpc>
                        <a:spcBef>
                          <a:spcPts val="0"/>
                        </a:spcBef>
                        <a:spcAft>
                          <a:spcPts val="0"/>
                        </a:spcAft>
                      </a:pPr>
                      <a:r>
                        <a:rPr lang="en-US" sz="1000" b="1" i="1">
                          <a:latin typeface="Calibri"/>
                          <a:ea typeface="Calibri"/>
                          <a:cs typeface="Times New Roman"/>
                        </a:rPr>
                        <a:t>AATSR Vs  IASI –A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i="1">
                          <a:latin typeface="Calibri"/>
                          <a:ea typeface="Calibri"/>
                          <a:cs typeface="Times New Roman"/>
                        </a:rPr>
                        <a:t>1Jan2008- 31 Mar2011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a:latin typeface="Calibri"/>
                          <a:ea typeface="Calibri"/>
                          <a:cs typeface="Times New Roman"/>
                        </a:rPr>
                        <a:t>10,047,594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a:latin typeface="Calibri"/>
                          <a:ea typeface="Calibri"/>
                          <a:cs typeface="Times New Roman"/>
                        </a:rPr>
                        <a:t>1,447,030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en-US" sz="1000" b="1" i="1">
                          <a:latin typeface="Calibri"/>
                          <a:ea typeface="Calibri"/>
                          <a:cs typeface="Times New Roman"/>
                        </a:rPr>
                        <a:t>ATSR-2  Vs AIRS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i="1">
                          <a:latin typeface="Calibri"/>
                          <a:ea typeface="Calibri"/>
                          <a:cs typeface="Times New Roman"/>
                        </a:rPr>
                        <a:t>1Sep2002 – 30Nov2002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a:latin typeface="Calibri"/>
                          <a:ea typeface="Calibri"/>
                          <a:cs typeface="Times New Roman"/>
                        </a:rPr>
                        <a:t>767, 354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dirty="0">
                          <a:latin typeface="Calibri"/>
                          <a:ea typeface="Calibri"/>
                          <a:cs typeface="Times New Roman"/>
                        </a:rPr>
                        <a:t>23, 305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9" name="Text Box 2"/>
          <p:cNvSpPr txBox="1">
            <a:spLocks noChangeArrowheads="1"/>
          </p:cNvSpPr>
          <p:nvPr/>
        </p:nvSpPr>
        <p:spPr bwMode="auto">
          <a:xfrm>
            <a:off x="0" y="1272197"/>
            <a:ext cx="2682240" cy="563692"/>
          </a:xfrm>
          <a:prstGeom prst="rect">
            <a:avLst/>
          </a:prstGeom>
          <a:solidFill>
            <a:srgbClr val="00B050"/>
          </a:solidFill>
          <a:ln w="9525" cap="flat">
            <a:noFill/>
            <a:round/>
            <a:headEnd/>
            <a:tailEnd/>
          </a:ln>
          <a:effectLst/>
        </p:spPr>
        <p:txBody>
          <a:bodyPr lIns="77925" tIns="38963" rIns="77925" bIns="38963"/>
          <a:lstStyle/>
          <a:p>
            <a:pPr marL="227282" indent="-227282">
              <a:spcBef>
                <a:spcPts val="426"/>
              </a:spcBef>
              <a:buClr>
                <a:srgbClr val="FF0000"/>
              </a:buClr>
              <a:tabLst>
                <a:tab pos="712962" algn="l"/>
                <a:tab pos="1492213" algn="l"/>
                <a:tab pos="2271465" algn="l"/>
                <a:tab pos="3050717" algn="l"/>
                <a:tab pos="3829968" algn="l"/>
                <a:tab pos="4609220" algn="l"/>
                <a:tab pos="5388472" algn="l"/>
                <a:tab pos="6167723" algn="l"/>
                <a:tab pos="6946975" algn="l"/>
                <a:tab pos="7726227" algn="l"/>
                <a:tab pos="8505478" algn="l"/>
              </a:tabLst>
            </a:pPr>
            <a:r>
              <a:rPr lang="en-GB" sz="1400" dirty="0" smtClean="0">
                <a:latin typeface="Calibri" pitchFamily="32" charset="0"/>
              </a:rPr>
              <a:t>GSICS Style SNO  Collocations were generated</a:t>
            </a:r>
          </a:p>
        </p:txBody>
      </p:sp>
      <p:sp>
        <p:nvSpPr>
          <p:cNvPr id="71" name="Oval 70"/>
          <p:cNvSpPr/>
          <p:nvPr/>
        </p:nvSpPr>
        <p:spPr>
          <a:xfrm>
            <a:off x="3443447" y="1896746"/>
            <a:ext cx="1843087" cy="116998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2" name="Rectangle 71"/>
          <p:cNvSpPr/>
          <p:nvPr/>
        </p:nvSpPr>
        <p:spPr>
          <a:xfrm>
            <a:off x="3443447" y="1896746"/>
            <a:ext cx="1843087" cy="11699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sp>
        <p:nvSpPr>
          <p:cNvPr id="73" name="Rectangle 72"/>
          <p:cNvSpPr/>
          <p:nvPr/>
        </p:nvSpPr>
        <p:spPr>
          <a:xfrm>
            <a:off x="3111659" y="1574483"/>
            <a:ext cx="2493963" cy="1781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solidFill>
                <a:srgbClr val="FF0000"/>
              </a:solidFill>
            </a:endParaRPr>
          </a:p>
        </p:txBody>
      </p:sp>
      <p:grpSp>
        <p:nvGrpSpPr>
          <p:cNvPr id="34818" name="Group 2"/>
          <p:cNvGrpSpPr>
            <a:grpSpLocks/>
          </p:cNvGrpSpPr>
          <p:nvPr/>
        </p:nvGrpSpPr>
        <p:grpSpPr bwMode="auto">
          <a:xfrm>
            <a:off x="3109607" y="1616710"/>
            <a:ext cx="2081200" cy="666750"/>
            <a:chOff x="5292" y="2009"/>
            <a:chExt cx="3277" cy="1050"/>
          </a:xfrm>
        </p:grpSpPr>
        <p:grpSp>
          <p:nvGrpSpPr>
            <p:cNvPr id="34819" name="Group 3"/>
            <p:cNvGrpSpPr>
              <a:grpSpLocks/>
            </p:cNvGrpSpPr>
            <p:nvPr/>
          </p:nvGrpSpPr>
          <p:grpSpPr bwMode="auto">
            <a:xfrm>
              <a:off x="7159" y="2009"/>
              <a:ext cx="1410" cy="410"/>
              <a:chOff x="8865" y="1766"/>
              <a:chExt cx="1395" cy="424"/>
            </a:xfrm>
          </p:grpSpPr>
          <p:cxnSp>
            <p:nvCxnSpPr>
              <p:cNvPr id="34820" name="AutoShape 4"/>
              <p:cNvCxnSpPr>
                <a:cxnSpLocks noChangeShapeType="1"/>
              </p:cNvCxnSpPr>
              <p:nvPr/>
            </p:nvCxnSpPr>
            <p:spPr bwMode="auto">
              <a:xfrm>
                <a:off x="8865" y="1815"/>
                <a:ext cx="15" cy="375"/>
              </a:xfrm>
              <a:prstGeom prst="straightConnector1">
                <a:avLst/>
              </a:prstGeom>
              <a:noFill/>
              <a:ln w="9525">
                <a:solidFill>
                  <a:srgbClr val="000000"/>
                </a:solidFill>
                <a:round/>
                <a:headEnd type="triangle" w="med" len="med"/>
                <a:tailEnd type="triangle" w="med" len="med"/>
              </a:ln>
            </p:spPr>
          </p:cxnSp>
          <p:sp>
            <p:nvSpPr>
              <p:cNvPr id="34821" name="Text Box 5"/>
              <p:cNvSpPr txBox="1">
                <a:spLocks noChangeArrowheads="1"/>
              </p:cNvSpPr>
              <p:nvPr/>
            </p:nvSpPr>
            <p:spPr bwMode="auto">
              <a:xfrm>
                <a:off x="9000" y="1766"/>
                <a:ext cx="126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5 Pixels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34823" name="AutoShape 7"/>
            <p:cNvCxnSpPr>
              <a:cxnSpLocks noChangeShapeType="1"/>
            </p:cNvCxnSpPr>
            <p:nvPr/>
          </p:nvCxnSpPr>
          <p:spPr bwMode="auto">
            <a:xfrm flipH="1">
              <a:off x="5292" y="3058"/>
              <a:ext cx="480" cy="1"/>
            </a:xfrm>
            <a:prstGeom prst="straightConnector1">
              <a:avLst/>
            </a:prstGeom>
            <a:noFill/>
            <a:ln w="9525">
              <a:solidFill>
                <a:srgbClr val="000000"/>
              </a:solidFill>
              <a:round/>
              <a:headEnd type="triangle" w="med" len="med"/>
              <a:tailEnd type="triangle" w="med" len="med"/>
            </a:ln>
          </p:spPr>
        </p:cxnSp>
      </p:grpSp>
      <p:grpSp>
        <p:nvGrpSpPr>
          <p:cNvPr id="81" name="Group 945"/>
          <p:cNvGrpSpPr>
            <a:grpSpLocks/>
          </p:cNvGrpSpPr>
          <p:nvPr/>
        </p:nvGrpSpPr>
        <p:grpSpPr bwMode="auto">
          <a:xfrm>
            <a:off x="3203438" y="742001"/>
            <a:ext cx="2255281" cy="3436594"/>
            <a:chOff x="5638464" y="1613643"/>
            <a:chExt cx="2593434" cy="5263654"/>
          </a:xfrm>
        </p:grpSpPr>
        <p:grpSp>
          <p:nvGrpSpPr>
            <p:cNvPr id="82" name="Group 901"/>
            <p:cNvGrpSpPr>
              <a:grpSpLocks/>
            </p:cNvGrpSpPr>
            <p:nvPr/>
          </p:nvGrpSpPr>
          <p:grpSpPr bwMode="auto">
            <a:xfrm rot="2784921">
              <a:off x="5983998" y="3023343"/>
              <a:ext cx="3657600" cy="838200"/>
              <a:chOff x="5105400" y="3276600"/>
              <a:chExt cx="3657600" cy="838200"/>
            </a:xfrm>
          </p:grpSpPr>
          <p:cxnSp>
            <p:nvCxnSpPr>
              <p:cNvPr id="125" name="Straight Connector 124"/>
              <p:cNvCxnSpPr/>
              <p:nvPr/>
            </p:nvCxnSpPr>
            <p:spPr>
              <a:xfrm>
                <a:off x="5102175" y="388647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6" name="Group 900"/>
              <p:cNvGrpSpPr>
                <a:grpSpLocks/>
              </p:cNvGrpSpPr>
              <p:nvPr/>
            </p:nvGrpSpPr>
            <p:grpSpPr bwMode="auto">
              <a:xfrm>
                <a:off x="5105400" y="3276600"/>
                <a:ext cx="3657600" cy="838200"/>
                <a:chOff x="5105400" y="3657600"/>
                <a:chExt cx="3657600" cy="838200"/>
              </a:xfrm>
            </p:grpSpPr>
            <p:cxnSp>
              <p:nvCxnSpPr>
                <p:cNvPr id="127" name="Straight Connector 126"/>
                <p:cNvCxnSpPr/>
                <p:nvPr/>
              </p:nvCxnSpPr>
              <p:spPr>
                <a:xfrm>
                  <a:off x="5103307" y="4040616"/>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101708" y="365773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102443" y="37329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103235" y="3810415"/>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102876" y="388678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102517" y="39631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105138" y="411468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104778" y="419105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179273" y="434305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181158" y="441936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102193" y="449543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83" name="Group 903"/>
            <p:cNvGrpSpPr>
              <a:grpSpLocks/>
            </p:cNvGrpSpPr>
            <p:nvPr/>
          </p:nvGrpSpPr>
          <p:grpSpPr bwMode="auto">
            <a:xfrm rot="2780193">
              <a:off x="5241787" y="3757957"/>
              <a:ext cx="3660528" cy="687208"/>
              <a:chOff x="5101791" y="3427975"/>
              <a:chExt cx="3660528" cy="687208"/>
            </a:xfrm>
          </p:grpSpPr>
          <p:cxnSp>
            <p:nvCxnSpPr>
              <p:cNvPr id="112" name="Straight Connector 111"/>
              <p:cNvCxnSpPr/>
              <p:nvPr/>
            </p:nvCxnSpPr>
            <p:spPr>
              <a:xfrm>
                <a:off x="5101791" y="388613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13" name="Group 900"/>
              <p:cNvGrpSpPr>
                <a:grpSpLocks/>
              </p:cNvGrpSpPr>
              <p:nvPr/>
            </p:nvGrpSpPr>
            <p:grpSpPr bwMode="auto">
              <a:xfrm>
                <a:off x="5102255" y="3427975"/>
                <a:ext cx="3660064" cy="687208"/>
                <a:chOff x="5102255" y="3808975"/>
                <a:chExt cx="3660064" cy="687208"/>
              </a:xfrm>
            </p:grpSpPr>
            <p:cxnSp>
              <p:nvCxnSpPr>
                <p:cNvPr id="114" name="Straight Connector 113"/>
                <p:cNvCxnSpPr/>
                <p:nvPr/>
              </p:nvCxnSpPr>
              <p:spPr>
                <a:xfrm>
                  <a:off x="5103183" y="403802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5102330" y="3808975"/>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102963" y="3884195"/>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102551" y="3962808"/>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104963" y="411434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102255" y="419076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181029" y="434276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178321" y="441918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02644" y="4496183"/>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84" name="Group 917"/>
            <p:cNvGrpSpPr>
              <a:grpSpLocks/>
            </p:cNvGrpSpPr>
            <p:nvPr/>
          </p:nvGrpSpPr>
          <p:grpSpPr bwMode="auto">
            <a:xfrm rot="2784921">
              <a:off x="4506321" y="4228648"/>
              <a:ext cx="3660273" cy="762481"/>
              <a:chOff x="5102095" y="3351989"/>
              <a:chExt cx="3660273" cy="762481"/>
            </a:xfrm>
          </p:grpSpPr>
          <p:cxnSp>
            <p:nvCxnSpPr>
              <p:cNvPr id="99" name="Straight Connector 98"/>
              <p:cNvCxnSpPr/>
              <p:nvPr/>
            </p:nvCxnSpPr>
            <p:spPr>
              <a:xfrm>
                <a:off x="5102095" y="388651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0" name="Group 900"/>
              <p:cNvGrpSpPr>
                <a:grpSpLocks/>
              </p:cNvGrpSpPr>
              <p:nvPr/>
            </p:nvGrpSpPr>
            <p:grpSpPr bwMode="auto">
              <a:xfrm>
                <a:off x="5102112" y="3351989"/>
                <a:ext cx="3660256" cy="762481"/>
                <a:chOff x="5102112" y="3732989"/>
                <a:chExt cx="3660256" cy="762481"/>
              </a:xfrm>
            </p:grpSpPr>
            <p:cxnSp>
              <p:nvCxnSpPr>
                <p:cNvPr id="101" name="Straight Connector 100"/>
                <p:cNvCxnSpPr/>
                <p:nvPr/>
              </p:nvCxnSpPr>
              <p:spPr>
                <a:xfrm>
                  <a:off x="5103227" y="40406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102363" y="3732989"/>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103154" y="381045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102795" y="388682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02436" y="3963189"/>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05058" y="411472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104917" y="4190543"/>
                  <a:ext cx="3579703"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179192" y="4343091"/>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181078" y="441940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102112" y="4495470"/>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87" name="Group 900"/>
            <p:cNvGrpSpPr>
              <a:grpSpLocks/>
            </p:cNvGrpSpPr>
            <p:nvPr/>
          </p:nvGrpSpPr>
          <p:grpSpPr bwMode="auto">
            <a:xfrm rot="2780193">
              <a:off x="4074964" y="4856241"/>
              <a:ext cx="3584556" cy="457556"/>
              <a:chOff x="5101933" y="3657119"/>
              <a:chExt cx="3584556" cy="457555"/>
            </a:xfrm>
          </p:grpSpPr>
          <p:cxnSp>
            <p:nvCxnSpPr>
              <p:cNvPr id="88" name="Straight Connector 87"/>
              <p:cNvCxnSpPr/>
              <p:nvPr/>
            </p:nvCxnSpPr>
            <p:spPr>
              <a:xfrm>
                <a:off x="5103470" y="4040602"/>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104861" y="3657119"/>
                <a:ext cx="3579703"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101933" y="373408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102566" y="3809307"/>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103250" y="3886770"/>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102786" y="3963138"/>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105199" y="4114674"/>
                <a:ext cx="3581290" cy="0"/>
              </a:xfrm>
              <a:prstGeom prst="line">
                <a:avLst/>
              </a:prstGeom>
              <a:ln w="1905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
            <a:ext cx="6634716" cy="715565"/>
          </a:xfrm>
          <a:prstGeom prst="rect">
            <a:avLst/>
          </a:prstGeom>
        </p:spPr>
        <p:txBody>
          <a:bodyPr lIns="77925" tIns="38963" rIns="77925" bIns="38963"/>
          <a:lstStyle/>
          <a:p>
            <a:pPr defTabSz="779252" eaLnBrk="0" hangingPunct="0">
              <a:defRPr/>
            </a:pPr>
            <a:r>
              <a:rPr lang="en-US" sz="2400" dirty="0" smtClean="0">
                <a:solidFill>
                  <a:schemeClr val="tx1"/>
                </a:solidFill>
                <a:latin typeface="+mj-lt"/>
                <a:ea typeface="+mj-ea"/>
                <a:cs typeface="+mj-cs"/>
              </a:rPr>
              <a:t>Inter- Comparison Results</a:t>
            </a:r>
          </a:p>
          <a:p>
            <a:pPr defTabSz="779252" eaLnBrk="0" hangingPunct="0">
              <a:defRPr/>
            </a:pPr>
            <a:r>
              <a:rPr lang="en-US" sz="2400" dirty="0" smtClean="0">
                <a:solidFill>
                  <a:schemeClr val="tx1"/>
                </a:solidFill>
                <a:latin typeface="+mj-lt"/>
                <a:ea typeface="+mj-ea"/>
                <a:cs typeface="+mj-cs"/>
              </a:rPr>
              <a:t>Scan Angle</a:t>
            </a:r>
            <a:endParaRPr lang="en-US" sz="2400" dirty="0">
              <a:solidFill>
                <a:schemeClr val="tx1"/>
              </a:solidFill>
              <a:latin typeface="+mj-lt"/>
              <a:ea typeface="+mj-ea"/>
              <a:cs typeface="+mj-cs"/>
            </a:endParaRPr>
          </a:p>
        </p:txBody>
      </p:sp>
      <p:pic>
        <p:nvPicPr>
          <p:cNvPr id="9" name="Picture 8" descr="scan_angle_dep.tif"/>
          <p:cNvPicPr/>
          <p:nvPr/>
        </p:nvPicPr>
        <p:blipFill>
          <a:blip r:embed="rId3" cstate="print"/>
          <a:srcRect l="4848" t="2930" r="6465" b="2930"/>
          <a:stretch>
            <a:fillRect/>
          </a:stretch>
        </p:blipFill>
        <p:spPr>
          <a:xfrm>
            <a:off x="257175" y="1013415"/>
            <a:ext cx="4972050" cy="2457450"/>
          </a:xfrm>
          <a:prstGeom prst="rect">
            <a:avLst/>
          </a:prstGeom>
        </p:spPr>
      </p:pic>
      <p:sp>
        <p:nvSpPr>
          <p:cNvPr id="12289" name="Text Box 1"/>
          <p:cNvSpPr txBox="1">
            <a:spLocks noChangeArrowheads="1"/>
          </p:cNvSpPr>
          <p:nvPr/>
        </p:nvSpPr>
        <p:spPr bwMode="auto">
          <a:xfrm>
            <a:off x="5642825" y="1351885"/>
            <a:ext cx="3023216" cy="1316886"/>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i="0" u="none" strike="noStrike" cap="none" normalizeH="0" baseline="0" dirty="0" smtClean="0">
                <a:ln>
                  <a:noFill/>
                </a:ln>
                <a:effectLst/>
                <a:latin typeface="Arial" pitchFamily="34" charset="0"/>
                <a:cs typeface="Arial" pitchFamily="34" charset="0"/>
              </a:rPr>
              <a:t>Scan angle dependence of the AATSR–IASI bias for cold (200–220 K) and SST (265– 300 K) temperature ranges. Neither AATSR nor IASI show any scan angle dependence in the −20 to +20◦ scan angle range.</a:t>
            </a:r>
          </a:p>
        </p:txBody>
      </p:sp>
      <p:sp>
        <p:nvSpPr>
          <p:cNvPr id="10" name="TextBox 9"/>
          <p:cNvSpPr txBox="1"/>
          <p:nvPr/>
        </p:nvSpPr>
        <p:spPr>
          <a:xfrm>
            <a:off x="697478" y="4125433"/>
            <a:ext cx="8127546" cy="276999"/>
          </a:xfrm>
          <a:prstGeom prst="rect">
            <a:avLst/>
          </a:prstGeom>
          <a:noFill/>
        </p:spPr>
        <p:txBody>
          <a:bodyPr wrap="none" rtlCol="0">
            <a:spAutoFit/>
          </a:bodyPr>
          <a:lstStyle/>
          <a:p>
            <a:r>
              <a:rPr lang="en-US" sz="1200" dirty="0" smtClean="0">
                <a:solidFill>
                  <a:srgbClr val="FF0000"/>
                </a:solidFill>
              </a:rPr>
              <a:t>Inter - comparisons with IASI-A can reveal scan angle dependence of monitored instruments in the IR</a:t>
            </a:r>
            <a:endParaRPr lang="en-US" sz="1200" dirty="0">
              <a:solidFill>
                <a:srgbClr val="FF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6634716" cy="715565"/>
          </a:xfrm>
          <a:prstGeom prst="rect">
            <a:avLst/>
          </a:prstGeom>
        </p:spPr>
        <p:txBody>
          <a:bodyPr lIns="77925" tIns="38963" rIns="77925" bIns="38963"/>
          <a:lstStyle/>
          <a:p>
            <a:pPr defTabSz="779252" eaLnBrk="0" hangingPunct="0">
              <a:defRPr/>
            </a:pPr>
            <a:r>
              <a:rPr lang="en-US" sz="2400" dirty="0" smtClean="0">
                <a:solidFill>
                  <a:schemeClr val="tx1"/>
                </a:solidFill>
                <a:latin typeface="+mj-lt"/>
                <a:ea typeface="+mj-ea"/>
                <a:cs typeface="+mj-cs"/>
              </a:rPr>
              <a:t>Inter- Comparison Results</a:t>
            </a:r>
          </a:p>
          <a:p>
            <a:pPr defTabSz="779252" eaLnBrk="0" hangingPunct="0">
              <a:defRPr/>
            </a:pPr>
            <a:r>
              <a:rPr lang="en-US" sz="2400" dirty="0" smtClean="0">
                <a:solidFill>
                  <a:schemeClr val="tx1"/>
                </a:solidFill>
                <a:latin typeface="+mj-lt"/>
                <a:ea typeface="+mj-ea"/>
                <a:cs typeface="+mj-cs"/>
              </a:rPr>
              <a:t>Temperature</a:t>
            </a:r>
            <a:endParaRPr lang="en-US" sz="2400" dirty="0">
              <a:solidFill>
                <a:schemeClr val="tx1"/>
              </a:solidFill>
              <a:latin typeface="+mj-lt"/>
              <a:ea typeface="+mj-ea"/>
              <a:cs typeface="+mj-cs"/>
            </a:endParaRPr>
          </a:p>
        </p:txBody>
      </p:sp>
      <p:pic>
        <p:nvPicPr>
          <p:cNvPr id="3" name="Picture 2" descr="pre_post.tif"/>
          <p:cNvPicPr/>
          <p:nvPr/>
        </p:nvPicPr>
        <p:blipFill>
          <a:blip r:embed="rId2" cstate="print"/>
          <a:srcRect l="1172" t="2930" r="4687" b="4395"/>
          <a:stretch>
            <a:fillRect/>
          </a:stretch>
        </p:blipFill>
        <p:spPr>
          <a:xfrm>
            <a:off x="0" y="1150198"/>
            <a:ext cx="4867275" cy="2524125"/>
          </a:xfrm>
          <a:prstGeom prst="rect">
            <a:avLst/>
          </a:prstGeom>
        </p:spPr>
      </p:pic>
      <p:sp>
        <p:nvSpPr>
          <p:cNvPr id="65538" name="Text Box 2"/>
          <p:cNvSpPr txBox="1">
            <a:spLocks noChangeArrowheads="1"/>
          </p:cNvSpPr>
          <p:nvPr/>
        </p:nvSpPr>
        <p:spPr bwMode="auto">
          <a:xfrm>
            <a:off x="5171036" y="1509062"/>
            <a:ext cx="3707149" cy="1733867"/>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Arial" pitchFamily="34" charset="0"/>
                <a:cs typeface="Arial" pitchFamily="34" charset="0"/>
              </a:rPr>
              <a:t>Temperature dependence of AATSR–IASI-A (in grey) bias over the period of 39 months.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smtClean="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Arial" pitchFamily="34" charset="0"/>
                <a:cs typeface="Arial" pitchFamily="34" charset="0"/>
              </a:rPr>
              <a:t>Blue curve is also the same temperature dependence with an offset of 0.11 K (i.e. post launch) subtracted from it.  This blue curve is similar to pre-launch (Smith et al., 2012) characteristics of AATSR to within hundredth of Kelvin.</a:t>
            </a:r>
          </a:p>
        </p:txBody>
      </p:sp>
      <p:sp>
        <p:nvSpPr>
          <p:cNvPr id="5" name="TextBox 4"/>
          <p:cNvSpPr txBox="1"/>
          <p:nvPr/>
        </p:nvSpPr>
        <p:spPr>
          <a:xfrm>
            <a:off x="727097" y="4125179"/>
            <a:ext cx="8281434" cy="646331"/>
          </a:xfrm>
          <a:prstGeom prst="rect">
            <a:avLst/>
          </a:prstGeom>
          <a:noFill/>
        </p:spPr>
        <p:txBody>
          <a:bodyPr wrap="none" rtlCol="0">
            <a:spAutoFit/>
          </a:bodyPr>
          <a:lstStyle/>
          <a:p>
            <a:r>
              <a:rPr lang="en-US" sz="1200" dirty="0" smtClean="0">
                <a:solidFill>
                  <a:srgbClr val="FF0000"/>
                </a:solidFill>
              </a:rPr>
              <a:t>IASI-A is nearly as good a pre-launch reference with an offset of 0.11K. Radiometric performance better </a:t>
            </a:r>
          </a:p>
          <a:p>
            <a:r>
              <a:rPr lang="en-US" sz="1200" dirty="0" smtClean="0">
                <a:solidFill>
                  <a:srgbClr val="FF0000"/>
                </a:solidFill>
              </a:rPr>
              <a:t>than  specs and previously thought. </a:t>
            </a:r>
          </a:p>
          <a:p>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6634716" cy="715565"/>
          </a:xfrm>
          <a:prstGeom prst="rect">
            <a:avLst/>
          </a:prstGeom>
        </p:spPr>
        <p:txBody>
          <a:bodyPr lIns="77925" tIns="38963" rIns="77925" bIns="38963"/>
          <a:lstStyle/>
          <a:p>
            <a:pPr defTabSz="779252" eaLnBrk="0" hangingPunct="0">
              <a:defRPr/>
            </a:pPr>
            <a:r>
              <a:rPr lang="en-US" sz="2400" dirty="0" smtClean="0">
                <a:solidFill>
                  <a:schemeClr val="tx1"/>
                </a:solidFill>
                <a:latin typeface="+mj-lt"/>
                <a:ea typeface="+mj-ea"/>
                <a:cs typeface="+mj-cs"/>
              </a:rPr>
              <a:t>Inter- Comparison Results</a:t>
            </a:r>
          </a:p>
          <a:p>
            <a:pPr defTabSz="779252" eaLnBrk="0" hangingPunct="0">
              <a:defRPr/>
            </a:pPr>
            <a:r>
              <a:rPr lang="en-US" sz="2400" dirty="0" smtClean="0">
                <a:solidFill>
                  <a:schemeClr val="tx1"/>
                </a:solidFill>
                <a:latin typeface="+mj-lt"/>
                <a:ea typeface="+mj-ea"/>
                <a:cs typeface="+mj-cs"/>
              </a:rPr>
              <a:t>Long Term Monitoring</a:t>
            </a:r>
            <a:endParaRPr lang="en-US" sz="2400" dirty="0">
              <a:solidFill>
                <a:schemeClr val="tx1"/>
              </a:solidFill>
              <a:latin typeface="+mj-lt"/>
              <a:ea typeface="+mj-ea"/>
              <a:cs typeface="+mj-cs"/>
            </a:endParaRPr>
          </a:p>
        </p:txBody>
      </p:sp>
      <p:pic>
        <p:nvPicPr>
          <p:cNvPr id="3" name="Picture 2" descr="atsr-iasi_timeseries_12Micron.jpg"/>
          <p:cNvPicPr/>
          <p:nvPr/>
        </p:nvPicPr>
        <p:blipFill>
          <a:blip r:embed="rId2" cstate="print"/>
          <a:srcRect l="4970" t="2700"/>
          <a:stretch>
            <a:fillRect/>
          </a:stretch>
        </p:blipFill>
        <p:spPr>
          <a:xfrm>
            <a:off x="4278085" y="985886"/>
            <a:ext cx="4393745" cy="2116543"/>
          </a:xfrm>
          <a:prstGeom prst="rect">
            <a:avLst/>
          </a:prstGeom>
        </p:spPr>
      </p:pic>
      <p:pic>
        <p:nvPicPr>
          <p:cNvPr id="4" name="Picture 3" descr="atsr-IASI_timeseries_11Micron.jpg"/>
          <p:cNvPicPr/>
          <p:nvPr/>
        </p:nvPicPr>
        <p:blipFill>
          <a:blip r:embed="rId3" cstate="print"/>
          <a:srcRect l="4302" t="966" r="5900"/>
          <a:stretch>
            <a:fillRect/>
          </a:stretch>
        </p:blipFill>
        <p:spPr>
          <a:xfrm>
            <a:off x="0" y="986740"/>
            <a:ext cx="4147457" cy="1995440"/>
          </a:xfrm>
          <a:prstGeom prst="rect">
            <a:avLst/>
          </a:prstGeom>
        </p:spPr>
      </p:pic>
      <p:sp>
        <p:nvSpPr>
          <p:cNvPr id="66562" name="Text Box 2"/>
          <p:cNvSpPr txBox="1">
            <a:spLocks noChangeArrowheads="1"/>
          </p:cNvSpPr>
          <p:nvPr/>
        </p:nvSpPr>
        <p:spPr bwMode="auto">
          <a:xfrm>
            <a:off x="791079" y="3077997"/>
            <a:ext cx="7077013" cy="792254"/>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i="0" u="none" strike="noStrike" cap="none" normalizeH="0" baseline="0" dirty="0" smtClean="0">
                <a:ln>
                  <a:noFill/>
                </a:ln>
                <a:effectLst/>
                <a:latin typeface="Arial" pitchFamily="34" charset="0"/>
                <a:cs typeface="Arial" pitchFamily="34" charset="0"/>
              </a:rPr>
              <a:t>Time series of variation of AATSR IASI bias for 11 and 12 µm channels in the cold (red) and warm (green) temperature ranges. The bias at cold temperature in 12 µm is correlated (ρ=0.78) with the instrument </a:t>
            </a:r>
            <a:r>
              <a:rPr kumimoji="0" lang="en-US" sz="1200" i="0" u="none" strike="noStrike" cap="none" normalizeH="0" baseline="0" dirty="0" err="1" smtClean="0">
                <a:ln>
                  <a:noFill/>
                </a:ln>
                <a:effectLst/>
                <a:latin typeface="Arial" pitchFamily="34" charset="0"/>
                <a:cs typeface="Arial" pitchFamily="34" charset="0"/>
              </a:rPr>
              <a:t>baseplate</a:t>
            </a:r>
            <a:r>
              <a:rPr kumimoji="0" lang="en-US" sz="1200" i="0" u="none" strike="noStrike" cap="none" normalizeH="0" baseline="0" dirty="0" smtClean="0">
                <a:ln>
                  <a:noFill/>
                </a:ln>
                <a:effectLst/>
                <a:latin typeface="Arial" pitchFamily="34" charset="0"/>
                <a:cs typeface="Arial" pitchFamily="34" charset="0"/>
              </a:rPr>
              <a:t> temperature (grey curve in the lower plot).</a:t>
            </a:r>
          </a:p>
        </p:txBody>
      </p:sp>
      <p:sp>
        <p:nvSpPr>
          <p:cNvPr id="6" name="TextBox 5"/>
          <p:cNvSpPr txBox="1"/>
          <p:nvPr/>
        </p:nvSpPr>
        <p:spPr>
          <a:xfrm>
            <a:off x="1282268" y="4136065"/>
            <a:ext cx="5785558" cy="276999"/>
          </a:xfrm>
          <a:prstGeom prst="rect">
            <a:avLst/>
          </a:prstGeom>
          <a:noFill/>
        </p:spPr>
        <p:txBody>
          <a:bodyPr wrap="none" rtlCol="0">
            <a:spAutoFit/>
          </a:bodyPr>
          <a:lstStyle/>
          <a:p>
            <a:r>
              <a:rPr lang="en-US" sz="1200" dirty="0" smtClean="0">
                <a:solidFill>
                  <a:srgbClr val="FF0000"/>
                </a:solidFill>
              </a:rPr>
              <a:t>IASI-A  measurements maintain stability </a:t>
            </a:r>
            <a:r>
              <a:rPr lang="en-US" sz="1200" dirty="0" err="1" smtClean="0">
                <a:solidFill>
                  <a:srgbClr val="FF0000"/>
                </a:solidFill>
              </a:rPr>
              <a:t>w.r.t</a:t>
            </a:r>
            <a:r>
              <a:rPr lang="en-US" sz="1200" dirty="0" smtClean="0">
                <a:solidFill>
                  <a:srgbClr val="FF0000"/>
                </a:solidFill>
              </a:rPr>
              <a:t> AATSR over 3 yrs of study</a:t>
            </a:r>
            <a:endParaRPr lang="en-US" sz="1200" dirty="0">
              <a:solidFill>
                <a:srgbClr val="FF0000"/>
              </a:solidFill>
            </a:endParaRPr>
          </a:p>
        </p:txBody>
      </p:sp>
      <p:sp>
        <p:nvSpPr>
          <p:cNvPr id="7" name="Oval 6"/>
          <p:cNvSpPr/>
          <p:nvPr/>
        </p:nvSpPr>
        <p:spPr>
          <a:xfrm>
            <a:off x="3519378" y="1382233"/>
            <a:ext cx="531628" cy="8399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61006" y="1343247"/>
            <a:ext cx="531628" cy="8399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414656" y="3013823"/>
            <a:ext cx="729344" cy="584775"/>
          </a:xfrm>
          <a:prstGeom prst="rect">
            <a:avLst/>
          </a:prstGeom>
          <a:solidFill>
            <a:srgbClr val="FF0000"/>
          </a:solidFill>
        </p:spPr>
        <p:txBody>
          <a:bodyPr wrap="square" rtlCol="0">
            <a:spAutoFit/>
          </a:bodyPr>
          <a:lstStyle/>
          <a:p>
            <a:r>
              <a:rPr lang="en-US" dirty="0" smtClean="0"/>
              <a:t>Impact </a:t>
            </a:r>
            <a:r>
              <a:rPr lang="en-US" dirty="0" err="1" smtClean="0"/>
              <a:t>pf</a:t>
            </a:r>
            <a:r>
              <a:rPr lang="en-US" dirty="0" smtClean="0"/>
              <a:t> ENVISAT Orbital Changes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2000"/>
                                        <p:tgtEl>
                                          <p:spTgt spid="9">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
            <a:ext cx="6634716" cy="715565"/>
          </a:xfrm>
          <a:prstGeom prst="rect">
            <a:avLst/>
          </a:prstGeom>
        </p:spPr>
        <p:txBody>
          <a:bodyPr lIns="77925" tIns="38963" rIns="77925" bIns="38963"/>
          <a:lstStyle/>
          <a:p>
            <a:pPr defTabSz="779252" eaLnBrk="0" hangingPunct="0">
              <a:defRPr/>
            </a:pPr>
            <a:r>
              <a:rPr lang="en-US" sz="2400" dirty="0" smtClean="0">
                <a:solidFill>
                  <a:schemeClr val="tx1"/>
                </a:solidFill>
                <a:latin typeface="+mj-lt"/>
                <a:ea typeface="+mj-ea"/>
                <a:cs typeface="+mj-cs"/>
              </a:rPr>
              <a:t>Inter- Comparison Results</a:t>
            </a:r>
          </a:p>
          <a:p>
            <a:pPr defTabSz="779252" eaLnBrk="0" hangingPunct="0">
              <a:defRPr/>
            </a:pPr>
            <a:r>
              <a:rPr lang="en-US" sz="2400" dirty="0" smtClean="0">
                <a:solidFill>
                  <a:schemeClr val="tx1"/>
                </a:solidFill>
                <a:latin typeface="+mj-lt"/>
                <a:ea typeface="+mj-ea"/>
                <a:cs typeface="+mj-cs"/>
              </a:rPr>
              <a:t>Spectral Dependence</a:t>
            </a:r>
            <a:endParaRPr lang="en-US" sz="2400" dirty="0">
              <a:solidFill>
                <a:schemeClr val="tx1"/>
              </a:solidFill>
              <a:latin typeface="+mj-lt"/>
              <a:ea typeface="+mj-ea"/>
              <a:cs typeface="+mj-cs"/>
            </a:endParaRPr>
          </a:p>
        </p:txBody>
      </p:sp>
      <p:sp>
        <p:nvSpPr>
          <p:cNvPr id="3" name="TextBox 2"/>
          <p:cNvSpPr txBox="1"/>
          <p:nvPr/>
        </p:nvSpPr>
        <p:spPr>
          <a:xfrm>
            <a:off x="374924" y="1766273"/>
            <a:ext cx="7507183" cy="1077218"/>
          </a:xfrm>
          <a:prstGeom prst="rect">
            <a:avLst/>
          </a:prstGeom>
          <a:noFill/>
        </p:spPr>
        <p:txBody>
          <a:bodyPr wrap="none" rtlCol="0">
            <a:spAutoFit/>
          </a:bodyPr>
          <a:lstStyle/>
          <a:p>
            <a:pPr marL="228600" indent="-228600">
              <a:buFont typeface="+mj-lt"/>
              <a:buAutoNum type="arabicPeriod"/>
            </a:pPr>
            <a:r>
              <a:rPr lang="en-US" sz="1200" dirty="0" smtClean="0">
                <a:solidFill>
                  <a:schemeClr val="tx1"/>
                </a:solidFill>
              </a:rPr>
              <a:t>IASI- A   Vs AIRS of -0.042 K (± 0.05 K) and - 0.093K (± 0.05K)   for 11 and 12 µm for cold .</a:t>
            </a:r>
          </a:p>
          <a:p>
            <a:pPr marL="228600" indent="-228600">
              <a:buFont typeface="+mj-lt"/>
              <a:buAutoNum type="arabicPeriod"/>
            </a:pPr>
            <a:r>
              <a:rPr lang="en-US" sz="1200" dirty="0" smtClean="0">
                <a:solidFill>
                  <a:schemeClr val="tx1"/>
                </a:solidFill>
              </a:rPr>
              <a:t>IASI- A   Vs AIRS . For warm (more than 260 K) temperature bias is -0.029K (± 0.01K) </a:t>
            </a:r>
          </a:p>
          <a:p>
            <a:pPr marL="228600" indent="-228600"/>
            <a:r>
              <a:rPr lang="en-US" sz="1200" dirty="0" smtClean="0">
                <a:solidFill>
                  <a:schemeClr val="tx1"/>
                </a:solidFill>
              </a:rPr>
              <a:t>       and -0.043K (± 0.01K) for   11 and 12 µm channels. </a:t>
            </a:r>
          </a:p>
          <a:p>
            <a:pPr marL="228600" indent="-228600"/>
            <a:r>
              <a:rPr lang="en-US" sz="1200" dirty="0" smtClean="0">
                <a:solidFill>
                  <a:schemeClr val="tx1"/>
                </a:solidFill>
              </a:rPr>
              <a:t>3.  AIRS  Vs  ATSR-2  -0.015 K (±0.001K) in 11 µm and -0.011 (±0.004K) 12 µm channel</a:t>
            </a:r>
          </a:p>
          <a:p>
            <a:pPr marL="228600" indent="-228600">
              <a:buFont typeface="+mj-lt"/>
              <a:buAutoNum type="arabicPeriod"/>
            </a:pPr>
            <a:endParaRPr lang="en-US" dirty="0" smtClean="0">
              <a:solidFill>
                <a:schemeClr val="tx1"/>
              </a:solidFill>
            </a:endParaRPr>
          </a:p>
          <a:p>
            <a:pPr marL="228600" indent="-228600">
              <a:buFont typeface="+mj-lt"/>
              <a:buAutoNum type="arabicPeriod"/>
            </a:pPr>
            <a:endParaRPr lang="en-US" dirty="0">
              <a:solidFill>
                <a:schemeClr val="tx1"/>
              </a:solidFill>
            </a:endParaRPr>
          </a:p>
        </p:txBody>
      </p:sp>
      <p:sp>
        <p:nvSpPr>
          <p:cNvPr id="7" name="TextBox 6"/>
          <p:cNvSpPr txBox="1"/>
          <p:nvPr/>
        </p:nvSpPr>
        <p:spPr>
          <a:xfrm>
            <a:off x="2377675" y="3283436"/>
            <a:ext cx="3898824" cy="276999"/>
          </a:xfrm>
          <a:prstGeom prst="rect">
            <a:avLst/>
          </a:prstGeom>
          <a:noFill/>
        </p:spPr>
        <p:txBody>
          <a:bodyPr wrap="none" rtlCol="0">
            <a:spAutoFit/>
          </a:bodyPr>
          <a:lstStyle/>
          <a:p>
            <a:r>
              <a:rPr lang="en-US" sz="1200" dirty="0" smtClean="0">
                <a:solidFill>
                  <a:srgbClr val="FF0000"/>
                </a:solidFill>
              </a:rPr>
              <a:t>IASI-A  has a small spectral dependence of bias</a:t>
            </a:r>
            <a:endParaRPr lang="en-US" sz="12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56948</TotalTime>
  <Words>883</Words>
  <Application>Microsoft Office PowerPoint</Application>
  <PresentationFormat>On-screen Show (16:9)</PresentationFormat>
  <Paragraphs>127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How good is IASI-A as an in-orbit  reference in GSICS in LWIR and IR</vt:lpstr>
      <vt:lpstr>Outline</vt:lpstr>
      <vt:lpstr>GSICS   Introduction</vt:lpstr>
      <vt:lpstr>Slide 4</vt:lpstr>
      <vt:lpstr>Method- GSICS Style SNO Method</vt:lpstr>
      <vt:lpstr>Slide 6</vt:lpstr>
      <vt:lpstr>Slide 7</vt:lpstr>
      <vt:lpstr>Slide 8</vt:lpstr>
      <vt:lpstr>Slide 9</vt:lpstr>
      <vt:lpstr>Slide 10</vt:lpstr>
      <vt:lpstr>Slide 11</vt:lpstr>
      <vt:lpstr>Slide 12</vt:lpstr>
      <vt:lpstr>Slide 13</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2628</cp:revision>
  <cp:lastPrinted>2006-03-06T14:11:17Z</cp:lastPrinted>
  <dcterms:created xsi:type="dcterms:W3CDTF">2010-09-10T00:53:07Z</dcterms:created>
  <dcterms:modified xsi:type="dcterms:W3CDTF">2016-09-08T13:32:55Z</dcterms:modified>
</cp:coreProperties>
</file>