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733" r:id="rId2"/>
    <p:sldId id="904" r:id="rId3"/>
    <p:sldId id="905" r:id="rId4"/>
    <p:sldId id="892" r:id="rId5"/>
    <p:sldId id="893" r:id="rId6"/>
    <p:sldId id="903" r:id="rId7"/>
    <p:sldId id="894" r:id="rId8"/>
    <p:sldId id="902" r:id="rId9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6" autoAdjust="0"/>
    <p:restoredTop sz="93843" autoAdjust="0"/>
  </p:normalViewPr>
  <p:slideViewPr>
    <p:cSldViewPr snapToGrid="0" snapToObjects="1" showGuides="1">
      <p:cViewPr>
        <p:scale>
          <a:sx n="75" d="100"/>
          <a:sy n="75" d="100"/>
        </p:scale>
        <p:origin x="-139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320" y="0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775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320" y="8757775"/>
            <a:ext cx="3010009" cy="460853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8/26/2016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7" rIns="92373" bIns="461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73" tIns="46187" rIns="92373" bIns="461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4" cy="461010"/>
          </a:xfrm>
          <a:prstGeom prst="rect">
            <a:avLst/>
          </a:prstGeom>
        </p:spPr>
        <p:txBody>
          <a:bodyPr vert="horz" lIns="92373" tIns="46187" rIns="92373" bIns="46187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gsics.nesdis.noaa.gov/wiki/Development/LunarWorkAre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43" y="2095500"/>
            <a:ext cx="6906744" cy="1914525"/>
          </a:xfrm>
        </p:spPr>
        <p:txBody>
          <a:bodyPr>
            <a:noAutofit/>
          </a:bodyPr>
          <a:lstStyle/>
          <a:p>
            <a:r>
              <a:rPr lang="en-US" sz="3600" dirty="0" smtClean="0"/>
              <a:t>NOAA VIIRS Team GIRO Implementation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304" y="4371976"/>
            <a:ext cx="7220183" cy="17817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8/30/2016</a:t>
            </a:r>
          </a:p>
          <a:p>
            <a:r>
              <a:rPr lang="en-US" sz="2000" dirty="0" smtClean="0"/>
              <a:t>Taeyoung (Jason) Choi, Xi </a:t>
            </a:r>
            <a:r>
              <a:rPr lang="en-US" sz="2000" dirty="0" err="1" smtClean="0"/>
              <a:t>Shao</a:t>
            </a:r>
            <a:r>
              <a:rPr lang="en-US" sz="2000" dirty="0" smtClean="0"/>
              <a:t>, Changyong Cao, Fuzhong Weng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5067" y="6153760"/>
            <a:ext cx="4370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For Lunar </a:t>
            </a:r>
            <a:r>
              <a:rPr lang="en-US" b="1" dirty="0" smtClean="0">
                <a:solidFill>
                  <a:srgbClr val="0070C0"/>
                </a:solidFill>
              </a:rPr>
              <a:t>Calibration Web Meeting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Scheduled Lunar </a:t>
            </a:r>
            <a:r>
              <a:rPr lang="en-US" kern="0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4349502" cy="55161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Moon observation made through the Space View (SV) as shown in Figure </a:t>
            </a:r>
            <a:r>
              <a:rPr lang="en-US" dirty="0" smtClean="0"/>
              <a:t>1. </a:t>
            </a:r>
            <a:endParaRPr lang="en-US" dirty="0" smtClean="0"/>
          </a:p>
          <a:p>
            <a:r>
              <a:rPr lang="en-US" dirty="0" smtClean="0"/>
              <a:t>During the sector rotation, the VIIRS observations are set to be fixed High Gain (HG) mode.</a:t>
            </a:r>
          </a:p>
          <a:p>
            <a:r>
              <a:rPr lang="en-US" dirty="0" smtClean="0"/>
              <a:t>Spacecraft roll maneuvers are required.</a:t>
            </a:r>
          </a:p>
          <a:p>
            <a:r>
              <a:rPr lang="en-US" dirty="0" smtClean="0"/>
              <a:t>To avoid the complex </a:t>
            </a:r>
            <a:r>
              <a:rPr lang="en-US" b="1" i="1" dirty="0" smtClean="0"/>
              <a:t>oversampling factor </a:t>
            </a:r>
            <a:r>
              <a:rPr lang="en-US" dirty="0" smtClean="0"/>
              <a:t>calculation,</a:t>
            </a:r>
          </a:p>
          <a:p>
            <a:pPr lvl="1"/>
            <a:r>
              <a:rPr lang="en-US" dirty="0" smtClean="0"/>
              <a:t>Center 5 scans with full moon in the entire scan are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77657" y="1129145"/>
            <a:ext cx="4513943" cy="5261841"/>
            <a:chOff x="2815743" y="976745"/>
            <a:chExt cx="6328257" cy="5687927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65850" y="976745"/>
              <a:ext cx="2978150" cy="493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5743" y="2357654"/>
              <a:ext cx="29718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5787543" y="2447344"/>
              <a:ext cx="378307" cy="7706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787543" y="3891743"/>
              <a:ext cx="378307" cy="7738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6167777" y="3299235"/>
              <a:ext cx="2976223" cy="519709"/>
            </a:xfrm>
            <a:prstGeom prst="roundRect">
              <a:avLst>
                <a:gd name="adj" fmla="val 3348"/>
              </a:avLst>
            </a:prstGeom>
            <a:noFill/>
            <a:ln>
              <a:solidFill>
                <a:srgbClr val="FF0000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33"/>
            <p:cNvSpPr>
              <a:spLocks noChangeArrowheads="1"/>
            </p:cNvSpPr>
            <p:nvPr/>
          </p:nvSpPr>
          <p:spPr bwMode="auto">
            <a:xfrm>
              <a:off x="2845562" y="5948839"/>
              <a:ext cx="6049971" cy="715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7167" tIns="53583" rIns="107167" bIns="53583" anchor="ctr">
              <a:spAutoFit/>
            </a:bodyPr>
            <a:lstStyle/>
            <a:p>
              <a:pPr marL="401469" indent="-401469" algn="ctr" defTabSz="1074730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     </a:t>
              </a:r>
              <a:r>
                <a:rPr lang="en-US" b="1" dirty="0" smtClean="0">
                  <a:solidFill>
                    <a:schemeClr val="tx1"/>
                  </a:solidFill>
                  <a:latin typeface="+mn-lt"/>
                </a:rPr>
                <a:t>Figure </a:t>
              </a:r>
              <a:r>
                <a:rPr lang="en-US" b="1" dirty="0" smtClean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. </a:t>
              </a: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Scheduled lunar collection example image on Jan. 19</a:t>
              </a:r>
              <a:r>
                <a:rPr lang="en-US" baseline="30000" dirty="0" smtClean="0">
                  <a:solidFill>
                    <a:schemeClr val="tx1"/>
                  </a:solidFill>
                  <a:latin typeface="+mn-lt"/>
                </a:rPr>
                <a:t>th</a:t>
              </a: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, 2016.  </a:t>
              </a:r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/>
              <a:t>Scheduled Lunar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1. Lunar phase angles are very consistent.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3376" y="1728651"/>
          <a:ext cx="7068923" cy="4764224"/>
        </p:xfrm>
        <a:graphic>
          <a:graphicData uri="http://schemas.openxmlformats.org/drawingml/2006/table">
            <a:tbl>
              <a:tblPr/>
              <a:tblGrid>
                <a:gridCol w="1893938"/>
                <a:gridCol w="1651353"/>
                <a:gridCol w="1834533"/>
                <a:gridCol w="1689099"/>
              </a:tblGrid>
              <a:tr h="497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Phase Angle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Phase Angle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4/2/2012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-51.24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4/10/2014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-50.6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5/2/2012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-50.92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5/10/2014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-50.91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10/25/2012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-51.01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6/9/2014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-51.04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11/23/2012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-50.73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10/4/2014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-50.8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12/23/2012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-50.9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11/3/2014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-50.52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2/21/2013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-50.71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12/31/2014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-50.73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3/23/2013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-51.15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1/30/2015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-51.16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4/21/2013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-50.82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3/30/2015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-51.29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10/14/2013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-50.94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4/29/2015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-50.43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11/13/2013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-50.66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5/29/2015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-51.07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12/12/2013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-50.39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6/27/2015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-54.42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1/11/2014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11/22/2015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-50.76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2/10/2014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-51.03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12/21/2015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-50.3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3/12/2014</a:t>
                      </a:r>
                      <a:endParaRPr lang="en-US" sz="2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-51.05</a:t>
                      </a:r>
                      <a:endParaRPr lang="en-US" sz="28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Lunar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Lunar F-factor is calculated as a secondary </a:t>
            </a:r>
            <a:r>
              <a:rPr lang="en-US" dirty="0" smtClean="0"/>
              <a:t>calibration </a:t>
            </a:r>
            <a:r>
              <a:rPr lang="en-US" dirty="0" smtClean="0"/>
              <a:t>coefficient.</a:t>
            </a:r>
            <a:endParaRPr lang="en-US" dirty="0" smtClean="0"/>
          </a:p>
          <a:p>
            <a:pPr lvl="1"/>
            <a:r>
              <a:rPr lang="en-US" dirty="0" smtClean="0"/>
              <a:t>Primary source of calibration is the Solar Diffuser (SD).</a:t>
            </a:r>
          </a:p>
          <a:p>
            <a:r>
              <a:rPr lang="en-US" dirty="0" smtClean="0"/>
              <a:t>The lunar F-factor is calculated as a ratio between the </a:t>
            </a:r>
            <a:r>
              <a:rPr lang="en-US" dirty="0" smtClean="0"/>
              <a:t>GIRO lunar </a:t>
            </a:r>
            <a:r>
              <a:rPr lang="en-US" dirty="0" smtClean="0"/>
              <a:t>irradiance and observed lunar irradiance.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3405802"/>
          <a:ext cx="6939643" cy="1200080"/>
        </p:xfrm>
        <a:graphic>
          <a:graphicData uri="http://schemas.openxmlformats.org/presentationml/2006/ole">
            <p:oleObj spid="_x0000_s1026" name="Equation" r:id="rId3" imgW="3670200" imgH="660240" progId="Equation.3">
              <p:embed/>
            </p:oleObj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362582" y="4746171"/>
            <a:ext cx="8583992" cy="1162325"/>
          </a:xfrm>
          <a:prstGeom prst="rect">
            <a:avLst/>
          </a:prstGeom>
        </p:spPr>
        <p:txBody>
          <a:bodyPr lIns="102321" tIns="51161" rIns="102321" bIns="51161"/>
          <a:lstStyle/>
          <a:p>
            <a:pPr marL="0" lvl="1" defTabSz="920182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GIRO</a:t>
            </a:r>
            <a:r>
              <a:rPr lang="en-US" sz="2000" dirty="0" smtClean="0">
                <a:solidFill>
                  <a:schemeClr val="tx1"/>
                </a:solidFill>
              </a:rPr>
              <a:t> : band dependent lunar irradiance value from the </a:t>
            </a:r>
            <a:r>
              <a:rPr lang="en-GB" sz="2000" dirty="0" smtClean="0">
                <a:solidFill>
                  <a:schemeClr val="tx1"/>
                </a:solidFill>
              </a:rPr>
              <a:t>the Global Space-based Inter-Calibration System (GSICS</a:t>
            </a:r>
            <a:r>
              <a:rPr lang="en-GB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Implementation of </a:t>
            </a:r>
            <a:r>
              <a:rPr lang="en-US" sz="2000" dirty="0" err="1" smtClean="0">
                <a:solidFill>
                  <a:schemeClr val="tx1"/>
                </a:solidFill>
              </a:rPr>
              <a:t>RObotic</a:t>
            </a:r>
            <a:r>
              <a:rPr lang="en-US" sz="2000" dirty="0" smtClean="0">
                <a:solidFill>
                  <a:schemeClr val="tx1"/>
                </a:solidFill>
              </a:rPr>
              <a:t> lunar observatory (GIRO v1.0.0) model </a:t>
            </a:r>
            <a:r>
              <a:rPr lang="en-GB" sz="2000" dirty="0" smtClean="0">
                <a:solidFill>
                  <a:schemeClr val="tx1"/>
                </a:solidFill>
              </a:rPr>
              <a:t>(at </a:t>
            </a:r>
            <a:r>
              <a:rPr lang="en-GB" sz="2000" dirty="0" smtClean="0">
                <a:solidFill>
                  <a:schemeClr val="tx1"/>
                </a:solidFill>
                <a:hlinkClick r:id="rId4"/>
              </a:rPr>
              <a:t>https://gsics.nesdis.noaa.gov/wiki/Development/LunarWorkArea</a:t>
            </a:r>
            <a:r>
              <a:rPr lang="en-GB" sz="2000" dirty="0" smtClean="0">
                <a:solidFill>
                  <a:schemeClr val="tx1"/>
                </a:solidFill>
              </a:rPr>
              <a:t> ), </a:t>
            </a:r>
            <a:r>
              <a:rPr lang="en-GB" sz="2000" i="1" dirty="0" smtClean="0">
                <a:solidFill>
                  <a:schemeClr val="tx1"/>
                </a:solidFill>
                <a:sym typeface="Symbol"/>
              </a:rPr>
              <a:t></a:t>
            </a:r>
            <a:r>
              <a:rPr lang="en-GB" sz="2000" dirty="0" smtClean="0">
                <a:solidFill>
                  <a:schemeClr val="tx1"/>
                </a:solidFill>
                <a:sym typeface="Symbol"/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moon phase angle,  </a:t>
            </a:r>
            <a:r>
              <a:rPr lang="en-GB" sz="2000" i="1" dirty="0" err="1" smtClean="0">
                <a:solidFill>
                  <a:schemeClr val="tx1"/>
                </a:solidFill>
              </a:rPr>
              <a:t>L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Avg</a:t>
            </a:r>
            <a:r>
              <a:rPr lang="en-GB" sz="2000" dirty="0" smtClean="0">
                <a:solidFill>
                  <a:schemeClr val="tx1"/>
                </a:solidFill>
              </a:rPr>
              <a:t>: averaged radiance of the effective lunar pixels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R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moon</a:t>
            </a:r>
            <a:r>
              <a:rPr lang="en-US" sz="2000" dirty="0" smtClean="0">
                <a:solidFill>
                  <a:schemeClr val="tx1"/>
                </a:solidFill>
              </a:rPr>
              <a:t>: moon radius, </a:t>
            </a:r>
            <a:r>
              <a:rPr lang="en-US" sz="2000" i="1" dirty="0" err="1" smtClean="0">
                <a:solidFill>
                  <a:schemeClr val="tx1"/>
                </a:solidFill>
              </a:rPr>
              <a:t>Dist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Sat_Moon</a:t>
            </a:r>
            <a:r>
              <a:rPr lang="en-US" sz="2000" dirty="0" smtClean="0">
                <a:solidFill>
                  <a:schemeClr val="tx1"/>
                </a:solidFill>
              </a:rPr>
              <a:t>: distance between satellite and moon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and Lunar F-factor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6"/>
            <a:ext cx="8666018" cy="21438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two F-factors need to be normalized (or scaled) properly because of the different solar irradiance models. </a:t>
            </a:r>
          </a:p>
          <a:p>
            <a:pPr lvl="1"/>
            <a:r>
              <a:rPr lang="en-US" dirty="0" smtClean="0"/>
              <a:t>The SD F-factors (solid lines) are normalized</a:t>
            </a:r>
          </a:p>
          <a:p>
            <a:r>
              <a:rPr lang="en-US" dirty="0" smtClean="0"/>
              <a:t>The best fitting scaling factors are calculated  and applied for lunar F-factors (symbols).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383" y="3009160"/>
            <a:ext cx="6009793" cy="380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68832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and Lunar F-factor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6"/>
            <a:ext cx="8666018" cy="2143826"/>
          </a:xfrm>
        </p:spPr>
        <p:txBody>
          <a:bodyPr>
            <a:normAutofit/>
          </a:bodyPr>
          <a:lstStyle/>
          <a:p>
            <a:r>
              <a:rPr lang="en-US" dirty="0" smtClean="0"/>
              <a:t>The oscillation patterns in M1~M4 were out of synchronization in 2012 to mid 2014.</a:t>
            </a:r>
          </a:p>
          <a:p>
            <a:r>
              <a:rPr lang="en-US" dirty="0" smtClean="0"/>
              <a:t>Lunar and SD F-factors are showing similar annual trends in starting from mid 2014.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594" y="2890473"/>
            <a:ext cx="6173465" cy="391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68832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and Lunar F-factor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205229"/>
            <a:ext cx="4799445" cy="52876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one-sigma standard deviation (STD) values between SD and lunar F-factors are also shown in Table </a:t>
            </a:r>
            <a:r>
              <a:rPr lang="en-US" dirty="0" smtClean="0"/>
              <a:t>2. </a:t>
            </a:r>
            <a:endParaRPr lang="en-US" dirty="0" smtClean="0"/>
          </a:p>
          <a:p>
            <a:pPr lvl="1"/>
            <a:r>
              <a:rPr lang="en-US" dirty="0" smtClean="0"/>
              <a:t>The SD F-factors are interpolated at the lunar collection time. </a:t>
            </a:r>
          </a:p>
          <a:p>
            <a:pPr lvl="1"/>
            <a:r>
              <a:rPr lang="en-US" dirty="0" smtClean="0"/>
              <a:t>The short wavelength bands (M1~M4) are well within one percent level.</a:t>
            </a:r>
          </a:p>
          <a:p>
            <a:pPr lvl="1"/>
            <a:r>
              <a:rPr lang="en-US" dirty="0" smtClean="0"/>
              <a:t>Other bands show excellent agreements less than 2 percent 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99375" y="2755900"/>
          <a:ext cx="3976588" cy="3143839"/>
        </p:xfrm>
        <a:graphic>
          <a:graphicData uri="http://schemas.openxmlformats.org/drawingml/2006/table">
            <a:tbl>
              <a:tblPr/>
              <a:tblGrid>
                <a:gridCol w="1206915"/>
                <a:gridCol w="958016"/>
                <a:gridCol w="1040463"/>
                <a:gridCol w="771194"/>
              </a:tblGrid>
              <a:tr h="583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Band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STD</a:t>
                      </a:r>
                      <a:r>
                        <a:rPr lang="en-US" sz="2400" baseline="0" dirty="0" smtClean="0"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Band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STD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M1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0.91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M8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1.71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M2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0.84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M9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1.60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M3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0.72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M10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1.47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M4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0.74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M11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1.34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M5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0.71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I1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0.76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M6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1.67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I2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0.91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M7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0.88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M3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45720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Batang"/>
                          <a:cs typeface="Times New Roman"/>
                        </a:rPr>
                        <a:t>0.74</a:t>
                      </a:r>
                      <a:endParaRPr lang="en-US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733"/>
          <p:cNvSpPr>
            <a:spLocks noChangeArrowheads="1"/>
          </p:cNvSpPr>
          <p:nvPr/>
        </p:nvSpPr>
        <p:spPr bwMode="auto">
          <a:xfrm>
            <a:off x="5080000" y="1611086"/>
            <a:ext cx="3895963" cy="92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0" tIns="47885" rIns="95770" bIns="47885" anchor="ctr">
            <a:spAutoFit/>
          </a:bodyPr>
          <a:lstStyle/>
          <a:p>
            <a:pPr marL="358775" indent="-358775" algn="ctr" defTabSz="960438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Table 2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One-sigma STD of the differences between the SD and lunar F-factors.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NOAA VIIRS team successfully implemented GIRO to monitor primary SD calibration.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two independent calibration coefficients from SD and moon are calculated and compared for S-NPP VIIRS RSB.</a:t>
            </a:r>
          </a:p>
          <a:p>
            <a:r>
              <a:rPr lang="en-US" dirty="0" smtClean="0"/>
              <a:t>The SD and lunar F-factors show possible long-term differences especially in the short wavelength bands from M1 to M4.</a:t>
            </a:r>
          </a:p>
          <a:p>
            <a:pPr lvl="1"/>
            <a:r>
              <a:rPr lang="en-US" dirty="0" smtClean="0"/>
              <a:t>However, the 1-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STD of the SD and lunar F-factors &lt; 2% in all bands. </a:t>
            </a:r>
          </a:p>
          <a:p>
            <a:pPr lvl="1"/>
            <a:r>
              <a:rPr lang="en-US" dirty="0" smtClean="0"/>
              <a:t>The SD F-factor correction using lunar trending needs more evidences.</a:t>
            </a:r>
          </a:p>
          <a:p>
            <a:pPr lvl="2"/>
            <a:r>
              <a:rPr lang="en-US" dirty="0" smtClean="0"/>
              <a:t>Such as DCC, pseudo invariant Cal. site trending, SNO x-calibration, etc. </a:t>
            </a:r>
          </a:p>
          <a:p>
            <a:r>
              <a:rPr lang="en-US" dirty="0" smtClean="0"/>
              <a:t>The moon is a very important source of independent radiometric calibration for any on-orbit imaging sensor in the visible and near inferred bands.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32641</TotalTime>
  <Words>646</Words>
  <Application>Microsoft Office PowerPoint</Application>
  <PresentationFormat>On-screen Show (4:3)</PresentationFormat>
  <Paragraphs>137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NPP_FOR</vt:lpstr>
      <vt:lpstr>Equation</vt:lpstr>
      <vt:lpstr>NOAA VIIRS Team GIRO Implementation</vt:lpstr>
      <vt:lpstr>Scheduled Lunar Collections</vt:lpstr>
      <vt:lpstr>Scheduled Lunar Collections</vt:lpstr>
      <vt:lpstr>VIIRS Lunar Calibration</vt:lpstr>
      <vt:lpstr>SD and Lunar F-factor comparisons</vt:lpstr>
      <vt:lpstr>SD and Lunar F-factor comparisons</vt:lpstr>
      <vt:lpstr>SD and Lunar F-factor comparisons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ICVS-LTM Weekly Instrument Status Update   May 7, 2014</dc:title>
  <dc:creator>Ninghai Sun</dc:creator>
  <cp:lastModifiedBy>JC</cp:lastModifiedBy>
  <cp:revision>1566</cp:revision>
  <dcterms:created xsi:type="dcterms:W3CDTF">2011-10-05T18:31:57Z</dcterms:created>
  <dcterms:modified xsi:type="dcterms:W3CDTF">2016-08-26T17:21:57Z</dcterms:modified>
</cp:coreProperties>
</file>