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699"/>
    <a:srgbClr val="31499F"/>
    <a:srgbClr val="2A3F8A"/>
    <a:srgbClr val="000099"/>
    <a:srgbClr val="F0F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  <a:alpha val="50000"/>
                </a:schemeClr>
              </a:gs>
              <a:gs pos="50000">
                <a:schemeClr val="bg1">
                  <a:lumMod val="100000"/>
                  <a:alpha val="75000"/>
                </a:schemeClr>
              </a:gs>
              <a:gs pos="100000">
                <a:schemeClr val="bg1">
                  <a:lumMod val="10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0480"/>
            <a:ext cx="6400800" cy="237744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4560"/>
            <a:ext cx="7772400" cy="1463040"/>
          </a:xfrm>
          <a:effectLst/>
        </p:spPr>
        <p:txBody>
          <a:bodyPr>
            <a:noAutofit/>
          </a:bodyPr>
          <a:lstStyle>
            <a:lvl1pPr marL="640080" indent="-457200" algn="ctr"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7200" y="1280160"/>
            <a:ext cx="8229600" cy="502920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6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127000" cmpd="thickThin">
            <a:solidFill>
              <a:srgbClr val="608C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57200" y="365760"/>
            <a:ext cx="8229600" cy="594360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000"/>
              </a:lnSpc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6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7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2F62-7C5F-4353-B35C-309C9FDB4034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64EEF-0FCC-45D4-AE7F-5577863897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1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016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6309360"/>
            <a:ext cx="1145161" cy="2999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marL="0" indent="0" algn="ct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Tx/>
        <a:buNone/>
        <a:defRPr sz="2800" b="1" i="0" kern="1200">
          <a:solidFill>
            <a:schemeClr val="tx1"/>
          </a:solidFill>
          <a:effectLst/>
          <a:latin typeface="Times New Roman" pitchFamily="18" charset="0"/>
          <a:ea typeface="+mj-ea"/>
          <a:cs typeface="Times New Roman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0"/>
        </a:spcAft>
        <a:buClrTx/>
        <a:buSzPct val="10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300"/>
        </a:spcAft>
        <a:buClrTx/>
        <a:buSzPct val="100000"/>
        <a:buFont typeface="Trebuchet MS" pitchFamily="34" charset="0"/>
        <a:buChar char="―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182880" algn="l" defTabSz="914400" rtl="0" eaLnBrk="1" latinLnBrk="0" hangingPunct="1">
        <a:lnSpc>
          <a:spcPts val="2000"/>
        </a:lnSpc>
        <a:spcBef>
          <a:spcPct val="20000"/>
        </a:spcBef>
        <a:spcAft>
          <a:spcPts val="300"/>
        </a:spcAft>
        <a:buClrTx/>
        <a:buSzPct val="100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182880" algn="l" defTabSz="914400" rtl="0" eaLnBrk="1" latinLnBrk="0" hangingPunct="1">
        <a:lnSpc>
          <a:spcPts val="1800"/>
        </a:lnSpc>
        <a:spcBef>
          <a:spcPct val="20000"/>
        </a:spcBef>
        <a:spcAft>
          <a:spcPts val="0"/>
        </a:spcAft>
        <a:buClrTx/>
        <a:buSzPct val="100000"/>
        <a:buFont typeface="Helvetica" pitchFamily="34" charset="0"/>
        <a:buChar char="‒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0"/>
                    </a14:imgEffect>
                    <a14:imgEffect>
                      <a14:saturation sat="0"/>
                    </a14:imgEffect>
                    <a14:imgEffect>
                      <a14:brightnessContrast bright="15000" contrast="2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206240"/>
            <a:ext cx="5486400" cy="2194560"/>
          </a:xfrm>
        </p:spPr>
        <p:txBody>
          <a:bodyPr>
            <a:normAutofit/>
          </a:bodyPr>
          <a:lstStyle/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Thomas C. Stone</a:t>
            </a:r>
          </a:p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U.S. Geological Survey, Flagstaff, AZ  USA</a:t>
            </a:r>
          </a:p>
          <a:p>
            <a:pPr algn="ctr">
              <a:lnSpc>
                <a:spcPts val="1600"/>
              </a:lnSpc>
            </a:pPr>
            <a:endParaRPr lang="en-US" sz="1800" dirty="0">
              <a:solidFill>
                <a:schemeClr val="tx1"/>
              </a:solidFill>
              <a:latin typeface="Helvetica" pitchFamily="34" charset="0"/>
            </a:endParaRPr>
          </a:p>
          <a:p>
            <a:pPr algn="ctr">
              <a:lnSpc>
                <a:spcPts val="1600"/>
              </a:lnSpc>
            </a:pPr>
            <a:endParaRPr lang="en-US" sz="1800" dirty="0" smtClean="0">
              <a:solidFill>
                <a:schemeClr val="tx1"/>
              </a:solidFill>
              <a:latin typeface="Helvetica" pitchFamily="34" charset="0"/>
            </a:endParaRPr>
          </a:p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GSICS </a:t>
            </a:r>
            <a:r>
              <a:rPr lang="en-US" sz="1800" dirty="0" err="1" smtClean="0">
                <a:solidFill>
                  <a:schemeClr val="tx1"/>
                </a:solidFill>
              </a:rPr>
              <a:t>webmeeting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>
              <a:lnSpc>
                <a:spcPts val="16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30 August 2016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68880"/>
            <a:ext cx="8229600" cy="1645920"/>
          </a:xfrm>
        </p:spPr>
        <p:txBody>
          <a:bodyPr/>
          <a:lstStyle/>
          <a:p>
            <a:pPr algn="ctr"/>
            <a:r>
              <a:rPr lang="en-US" dirty="0" smtClean="0"/>
              <a:t>Revising the ROLO Lunar Model —             A Status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457200"/>
            <a:ext cx="8229600" cy="58521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864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300"/>
              </a:spcAft>
              <a:buClrTx/>
              <a:buSzPct val="100000"/>
              <a:buFont typeface="Trebuchet MS" pitchFamily="34" charset="0"/>
              <a:buChar char="―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2296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300"/>
              </a:spcAft>
              <a:buClrTx/>
              <a:buSzPct val="10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97280" indent="-182880" algn="l" defTabSz="914400" rtl="0" eaLnBrk="1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Helvetica" pitchFamily="34" charset="0"/>
              <a:buChar char="‒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defTabSz="914400" rtl="0" eaLnBrk="1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ts val="2200"/>
              </a:lnSpc>
              <a:spcAft>
                <a:spcPts val="600"/>
              </a:spcAft>
              <a:buNone/>
            </a:pPr>
            <a:r>
              <a:rPr lang="en-US" dirty="0" smtClean="0"/>
              <a:t>To produce a new lunar irradiance model using data existing today requires the following steps, in sequence:</a:t>
            </a:r>
          </a:p>
          <a:p>
            <a:pPr marL="502920" indent="-457200">
              <a:buAutoNum type="arabicPeriod"/>
            </a:pPr>
            <a:r>
              <a:rPr lang="en-US" dirty="0" smtClean="0"/>
              <a:t>Reprocessing the ROLO lunar image dataset (model basis data)</a:t>
            </a:r>
          </a:p>
          <a:p>
            <a:pPr lvl="1"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ROLO is still the most extensive collection of lunar measurements</a:t>
            </a:r>
          </a:p>
          <a:p>
            <a:pPr lvl="1">
              <a:lnSpc>
                <a:spcPts val="2200"/>
              </a:lnSpc>
            </a:pPr>
            <a:r>
              <a:rPr lang="en-US" dirty="0"/>
              <a:t> </a:t>
            </a:r>
            <a:r>
              <a:rPr lang="en-US" dirty="0" smtClean="0"/>
              <a:t>involves </a:t>
            </a:r>
            <a:r>
              <a:rPr lang="en-US" dirty="0" smtClean="0"/>
              <a:t>revising the telescope data reduction </a:t>
            </a:r>
            <a:r>
              <a:rPr lang="en-US" dirty="0" smtClean="0"/>
              <a:t>routines for image </a:t>
            </a:r>
            <a:r>
              <a:rPr lang="en-US" dirty="0" smtClean="0"/>
              <a:t>processing to irradiance measurements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routines for evaluating </a:t>
            </a:r>
            <a:r>
              <a:rPr lang="en-US" dirty="0" smtClean="0"/>
              <a:t>background and edge spread effects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data quality checks: comparison against the current lunar model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Reformulating the lunar disk reflectance model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e.g. implement band-dependent </a:t>
            </a:r>
            <a:r>
              <a:rPr lang="en-US" dirty="0" err="1" smtClean="0"/>
              <a:t>libration</a:t>
            </a:r>
            <a:r>
              <a:rPr lang="en-US" dirty="0" smtClean="0"/>
              <a:t> terms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Fitting the irradiance </a:t>
            </a:r>
            <a:r>
              <a:rPr lang="en-US" dirty="0" smtClean="0"/>
              <a:t>dataset — obtaining </a:t>
            </a:r>
            <a:r>
              <a:rPr lang="en-US" dirty="0" smtClean="0"/>
              <a:t>model coefficients</a:t>
            </a:r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develop and implement fit constraints derived from external </a:t>
            </a:r>
            <a:r>
              <a:rPr lang="en-US" dirty="0" smtClean="0"/>
              <a:t>data, e.g</a:t>
            </a:r>
            <a:r>
              <a:rPr lang="en-US" dirty="0"/>
              <a:t>. PLEIADES, </a:t>
            </a:r>
            <a:r>
              <a:rPr lang="en-US" dirty="0" smtClean="0"/>
              <a:t>SNPP-VIIRS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iterate with (2) above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Testing the new 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reprocess existing lunar measurement datasets and compare results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do we still see a phase angle dependence for e.g. MSG series?</a:t>
            </a:r>
          </a:p>
        </p:txBody>
      </p:sp>
    </p:spTree>
    <p:extLst>
      <p:ext uri="{BB962C8B-B14F-4D97-AF65-F5344CB8AC3E}">
        <p14:creationId xmlns:p14="http://schemas.microsoft.com/office/powerpoint/2010/main" val="385847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457200"/>
            <a:ext cx="8229600" cy="585216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864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300"/>
              </a:spcAft>
              <a:buClrTx/>
              <a:buSzPct val="100000"/>
              <a:buFont typeface="Trebuchet MS" pitchFamily="34" charset="0"/>
              <a:buChar char="―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22960" indent="-182880" algn="l" defTabSz="914400" rtl="0" eaLnBrk="1" latinLnBrk="0" hangingPunct="1">
              <a:lnSpc>
                <a:spcPts val="2000"/>
              </a:lnSpc>
              <a:spcBef>
                <a:spcPct val="20000"/>
              </a:spcBef>
              <a:spcAft>
                <a:spcPts val="300"/>
              </a:spcAft>
              <a:buClrTx/>
              <a:buSzPct val="100000"/>
              <a:buFont typeface="Wingdings" panose="05000000000000000000" pitchFamily="2" charset="2"/>
              <a:buChar char="Ø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97280" indent="-182880" algn="l" defTabSz="914400" rtl="0" eaLnBrk="1" latinLnBrk="0" hangingPunct="1">
              <a:lnSpc>
                <a:spcPts val="18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Helvetica" pitchFamily="34" charset="0"/>
              <a:buChar char="‒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defTabSz="914400" rtl="0" eaLnBrk="1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ts val="2200"/>
              </a:lnSpc>
              <a:spcAft>
                <a:spcPts val="300"/>
              </a:spcAft>
              <a:buNone/>
            </a:pPr>
            <a:r>
              <a:rPr lang="en-US" dirty="0" smtClean="0"/>
              <a:t>Next efforts at USGS:</a:t>
            </a:r>
          </a:p>
          <a:p>
            <a:pPr>
              <a:lnSpc>
                <a:spcPts val="2200"/>
              </a:lnSpc>
            </a:pPr>
            <a:r>
              <a:rPr lang="en-US" dirty="0" smtClean="0"/>
              <a:t>revising the ROLO data reduction system</a:t>
            </a:r>
          </a:p>
          <a:p>
            <a:pPr lvl="1">
              <a:lnSpc>
                <a:spcPts val="2200"/>
              </a:lnSpc>
            </a:pPr>
            <a:r>
              <a:rPr lang="en-US" dirty="0"/>
              <a:t> </a:t>
            </a:r>
            <a:r>
              <a:rPr lang="en-US" i="1" dirty="0" smtClean="0"/>
              <a:t>i.e.</a:t>
            </a:r>
            <a:r>
              <a:rPr lang="en-US" dirty="0" smtClean="0"/>
              <a:t> Step 1 of the sequence</a:t>
            </a:r>
          </a:p>
          <a:p>
            <a:pPr>
              <a:lnSpc>
                <a:spcPts val="2200"/>
              </a:lnSpc>
            </a:pPr>
            <a:r>
              <a:rPr lang="en-US" dirty="0"/>
              <a:t>a</a:t>
            </a:r>
            <a:r>
              <a:rPr lang="en-US" dirty="0" smtClean="0"/>
              <a:t>ssessing uncertainties in the existing ROLO model</a:t>
            </a:r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essential for ground-based aerosol measurements at night using </a:t>
            </a:r>
            <a:r>
              <a:rPr lang="en-US" dirty="0" err="1" smtClean="0"/>
              <a:t>moonphotometers</a:t>
            </a:r>
            <a:endParaRPr lang="en-US" dirty="0" smtClean="0"/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geometric specification — irradiance changes with phase and </a:t>
            </a:r>
            <a:r>
              <a:rPr lang="en-US" dirty="0" err="1"/>
              <a:t>libration</a:t>
            </a:r>
            <a:endParaRPr lang="en-US" dirty="0" smtClean="0"/>
          </a:p>
          <a:p>
            <a:pPr lvl="1">
              <a:spcAft>
                <a:spcPts val="0"/>
              </a:spcAft>
            </a:pPr>
            <a:r>
              <a:rPr lang="en-US" dirty="0"/>
              <a:t> spectral specification of the lunar reflectance (and solar irradiance</a:t>
            </a:r>
            <a:r>
              <a:rPr lang="en-US" dirty="0" smtClean="0"/>
              <a:t>)</a:t>
            </a:r>
          </a:p>
          <a:p>
            <a:pPr marL="45720" indent="0">
              <a:lnSpc>
                <a:spcPts val="2200"/>
              </a:lnSpc>
              <a:spcAft>
                <a:spcPts val="600"/>
              </a:spcAft>
              <a:buNone/>
            </a:pPr>
            <a:endParaRPr lang="en-US" dirty="0"/>
          </a:p>
          <a:p>
            <a:pPr marL="45720" indent="0">
              <a:lnSpc>
                <a:spcPts val="2200"/>
              </a:lnSpc>
              <a:spcAft>
                <a:spcPts val="300"/>
              </a:spcAft>
              <a:buNone/>
            </a:pPr>
            <a:r>
              <a:rPr lang="en-US" dirty="0" smtClean="0"/>
              <a:t>Future efforts:  redeveloping the lunar calibration reference</a:t>
            </a:r>
          </a:p>
          <a:p>
            <a:pPr>
              <a:lnSpc>
                <a:spcPts val="2200"/>
              </a:lnSpc>
            </a:pPr>
            <a:r>
              <a:rPr lang="en-US" dirty="0"/>
              <a:t>r</a:t>
            </a:r>
            <a:r>
              <a:rPr lang="en-US" dirty="0" smtClean="0"/>
              <a:t>equires new, high-accuracy basis dataset(s)</a:t>
            </a:r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NIST ground-based lunar irradiance measurement project</a:t>
            </a:r>
          </a:p>
          <a:p>
            <a:pPr lvl="2">
              <a:lnSpc>
                <a:spcPts val="2200"/>
              </a:lnSpc>
            </a:pPr>
            <a:r>
              <a:rPr lang="en-US" dirty="0"/>
              <a:t> </a:t>
            </a:r>
            <a:r>
              <a:rPr lang="en-US" dirty="0" smtClean="0"/>
              <a:t>Stephen Maxwell has taken over from Claire Cramer</a:t>
            </a:r>
          </a:p>
          <a:p>
            <a:pPr lvl="1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NASA-Langley </a:t>
            </a:r>
            <a:r>
              <a:rPr lang="en-US" dirty="0" err="1" smtClean="0"/>
              <a:t>cubesat</a:t>
            </a:r>
            <a:r>
              <a:rPr lang="en-US" dirty="0" smtClean="0"/>
              <a:t> mission — ARCSTONE</a:t>
            </a:r>
          </a:p>
          <a:p>
            <a:pPr lvl="2">
              <a:lnSpc>
                <a:spcPts val="2200"/>
              </a:lnSpc>
              <a:spcAft>
                <a:spcPts val="0"/>
              </a:spcAft>
            </a:pPr>
            <a:r>
              <a:rPr lang="en-US" dirty="0" smtClean="0"/>
              <a:t> prototype instrument designed and built by </a:t>
            </a:r>
            <a:r>
              <a:rPr lang="en-US" dirty="0" err="1" smtClean="0"/>
              <a:t>Resonon</a:t>
            </a:r>
            <a:r>
              <a:rPr lang="en-US" dirty="0" smtClean="0"/>
              <a:t>, tested at NIST</a:t>
            </a:r>
          </a:p>
          <a:p>
            <a:pPr lvl="2">
              <a:lnSpc>
                <a:spcPts val="2200"/>
              </a:lnSpc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instrument EDU is under development</a:t>
            </a:r>
          </a:p>
          <a:p>
            <a:pPr lvl="2">
              <a:lnSpc>
                <a:spcPts val="2200"/>
              </a:lnSpc>
              <a:spcAft>
                <a:spcPts val="600"/>
              </a:spcAft>
            </a:pPr>
            <a:r>
              <a:rPr lang="en-US" dirty="0" smtClean="0"/>
              <a:t> proposal submitted to NASA Instrument Incubator </a:t>
            </a:r>
            <a:r>
              <a:rPr lang="en-US" dirty="0" smtClean="0"/>
              <a:t>Program </a:t>
            </a:r>
            <a:r>
              <a:rPr lang="en-US" sz="2400" b="1" dirty="0" smtClean="0"/>
              <a:t>→</a:t>
            </a:r>
            <a:r>
              <a:rPr lang="en-US" dirty="0" smtClean="0"/>
              <a:t> TRL 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645448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298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Slipstream</vt:lpstr>
      <vt:lpstr>Revising the ROLO Lunar Model —             A Status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Thomas C.</dc:creator>
  <cp:lastModifiedBy>Tom</cp:lastModifiedBy>
  <cp:revision>55</cp:revision>
  <dcterms:created xsi:type="dcterms:W3CDTF">2013-06-19T18:48:51Z</dcterms:created>
  <dcterms:modified xsi:type="dcterms:W3CDTF">2016-08-25T15:27:52Z</dcterms:modified>
</cp:coreProperties>
</file>