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9" r:id="rId1"/>
  </p:sldMasterIdLst>
  <p:notesMasterIdLst>
    <p:notesMasterId r:id="rId10"/>
  </p:notesMasterIdLst>
  <p:handoutMasterIdLst>
    <p:handoutMasterId r:id="rId11"/>
  </p:handoutMasterIdLst>
  <p:sldIdLst>
    <p:sldId id="566" r:id="rId2"/>
    <p:sldId id="575" r:id="rId3"/>
    <p:sldId id="576" r:id="rId4"/>
    <p:sldId id="585" r:id="rId5"/>
    <p:sldId id="568" r:id="rId6"/>
    <p:sldId id="578" r:id="rId7"/>
    <p:sldId id="573" r:id="rId8"/>
    <p:sldId id="577" r:id="rId9"/>
  </p:sldIdLst>
  <p:sldSz cx="9906000" cy="6858000" type="A4"/>
  <p:notesSz cx="6934200" cy="9220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E2D24"/>
    <a:srgbClr val="00B5EF"/>
    <a:srgbClr val="4E0B55"/>
    <a:srgbClr val="A2DADE"/>
    <a:srgbClr val="C7A775"/>
    <a:srgbClr val="CDE3A0"/>
    <a:srgbClr val="EFC8D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113" d="100"/>
          <a:sy n="113" d="100"/>
        </p:scale>
        <p:origin x="-1464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04"/>
        <p:guide pos="218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69779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28147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782292" y="9028147"/>
            <a:ext cx="1875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0320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>
            <a:lvl1pPr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461" y="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>
            <a:lvl1pPr algn="r"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690563"/>
            <a:ext cx="4991100" cy="3455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480" y="4378119"/>
            <a:ext cx="5087240" cy="415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19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b" anchorCtr="0" compatLnSpc="1">
            <a:prstTxWarp prst="textNoShape">
              <a:avLst/>
            </a:prstTxWarp>
          </a:bodyPr>
          <a:lstStyle>
            <a:lvl1pPr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461" y="8759190"/>
            <a:ext cx="300374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68" tIns="44985" rIns="89968" bIns="44985" numCol="1" anchor="b" anchorCtr="0" compatLnSpc="1">
            <a:prstTxWarp prst="textNoShape">
              <a:avLst/>
            </a:prstTxWarp>
          </a:bodyPr>
          <a:lstStyle>
            <a:lvl1pPr algn="r" defTabSz="900320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55FA1-29B3-4EEC-8FBE-BCFC5AB33205}" type="datetime1">
              <a:rPr lang="en-US" altLang="en-US" smtClean="0"/>
              <a:t>10/14/2016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5CE4-D2A8-4161-91C9-CC23A65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7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1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F5648-ADCE-4802-B5A0-1FD073F81812}" type="datetime1">
              <a:rPr lang="en-US" altLang="en-US" smtClean="0"/>
              <a:t>10/14/2016</a:t>
            </a:fld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8E1-D1FE-4068-BEE1-928EBDA1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3B40A41-0A44-43BB-B89C-0C7DEB6D4AAE}" type="datetime1">
              <a:rPr lang="en-US" altLang="en-US" smtClean="0"/>
              <a:t>10/14/2016</a:t>
            </a:fld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064BE7-0F06-4412-AB66-FF2220842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223755"/>
            <a:ext cx="8420100" cy="1470025"/>
          </a:xfrm>
        </p:spPr>
        <p:txBody>
          <a:bodyPr/>
          <a:lstStyle/>
          <a:p>
            <a:r>
              <a:rPr lang="en-US" dirty="0" smtClean="0"/>
              <a:t>GSICS MW </a:t>
            </a:r>
            <a:r>
              <a:rPr lang="en-US" dirty="0" err="1" smtClean="0"/>
              <a:t>SubGroup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25 October 2016– 1100 UTC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62490" y="2888940"/>
            <a:ext cx="88576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Arial"/>
              </a:rPr>
              <a:t>GSICS Microwave Sub-Group web meeting</a:t>
            </a:r>
          </a:p>
          <a:p>
            <a:r>
              <a:rPr lang="en-US" sz="1600" b="0" dirty="0" smtClean="0">
                <a:solidFill>
                  <a:srgbClr val="000000"/>
                </a:solidFill>
                <a:latin typeface="Arial"/>
              </a:rPr>
              <a:t>Tuesday</a:t>
            </a:r>
            <a:r>
              <a:rPr lang="en-US" sz="1600" b="0" dirty="0">
                <a:solidFill>
                  <a:srgbClr val="000000"/>
                </a:solidFill>
                <a:latin typeface="Arial"/>
              </a:rPr>
              <a:t>, 25. October 2016</a:t>
            </a:r>
          </a:p>
          <a:p>
            <a:r>
              <a:rPr lang="en-US" sz="1600" b="0" dirty="0" smtClean="0">
                <a:solidFill>
                  <a:srgbClr val="000000"/>
                </a:solidFill>
                <a:latin typeface="Arial"/>
              </a:rPr>
              <a:t>13:00  </a:t>
            </a:r>
            <a:r>
              <a:rPr lang="en-US" sz="1600" b="0" dirty="0">
                <a:solidFill>
                  <a:srgbClr val="000000"/>
                </a:solidFill>
                <a:latin typeface="Arial"/>
              </a:rPr>
              <a:t>|  Europe Summer Time (Berlin, GMT+02:00)  |  2 </a:t>
            </a:r>
            <a:r>
              <a:rPr lang="en-US" sz="1600" b="0" dirty="0" err="1">
                <a:solidFill>
                  <a:srgbClr val="000000"/>
                </a:solidFill>
                <a:latin typeface="Arial"/>
              </a:rPr>
              <a:t>hrs</a:t>
            </a:r>
            <a:endParaRPr lang="en-US" sz="1600" b="0" dirty="0">
              <a:solidFill>
                <a:srgbClr val="000000"/>
              </a:solidFill>
              <a:latin typeface="Arial"/>
            </a:endParaRPr>
          </a:p>
          <a:p>
            <a:r>
              <a:rPr lang="en-US" sz="1600" b="0" dirty="0" smtClean="0">
                <a:solidFill>
                  <a:srgbClr val="000000"/>
                </a:solidFill>
                <a:latin typeface="Arial"/>
              </a:rPr>
              <a:t>Meeting </a:t>
            </a:r>
            <a:r>
              <a:rPr lang="en-US" sz="1600" b="0" dirty="0">
                <a:solidFill>
                  <a:srgbClr val="000000"/>
                </a:solidFill>
                <a:latin typeface="Arial"/>
              </a:rPr>
              <a:t>number (access code): 952 972 667</a:t>
            </a:r>
          </a:p>
          <a:p>
            <a:r>
              <a:rPr lang="en-US" sz="1600" b="0" dirty="0" smtClean="0">
                <a:solidFill>
                  <a:srgbClr val="000000"/>
                </a:solidFill>
                <a:latin typeface="Arial"/>
              </a:rPr>
              <a:t>Meeting </a:t>
            </a:r>
            <a:r>
              <a:rPr lang="en-US" sz="1600" b="0" dirty="0">
                <a:solidFill>
                  <a:srgbClr val="000000"/>
                </a:solidFill>
                <a:latin typeface="Arial"/>
              </a:rPr>
              <a:t>password: </a:t>
            </a:r>
            <a:r>
              <a:rPr lang="en-US" sz="1600" b="0" dirty="0" err="1" smtClean="0">
                <a:solidFill>
                  <a:srgbClr val="000000"/>
                </a:solidFill>
                <a:latin typeface="Arial"/>
              </a:rPr>
              <a:t>gsics</a:t>
            </a:r>
            <a:endParaRPr lang="en-US" sz="1600" b="0" dirty="0" smtClean="0">
              <a:solidFill>
                <a:srgbClr val="000000"/>
              </a:solidFill>
              <a:latin typeface="Arial"/>
            </a:endParaRPr>
          </a:p>
          <a:p>
            <a:endParaRPr lang="en-US" sz="1600" b="0" dirty="0">
              <a:solidFill>
                <a:srgbClr val="000000"/>
              </a:solidFill>
              <a:latin typeface="Arial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/>
              </a:rPr>
              <a:t>Join by phone</a:t>
            </a:r>
          </a:p>
          <a:p>
            <a:r>
              <a:rPr lang="en-US" sz="1600" b="0" dirty="0">
                <a:solidFill>
                  <a:srgbClr val="000000"/>
                </a:solidFill>
                <a:latin typeface="Arial"/>
              </a:rPr>
              <a:t>Global call-in numbers: </a:t>
            </a:r>
            <a:r>
              <a:rPr lang="en-US" sz="1600" b="0" dirty="0">
                <a:solidFill>
                  <a:srgbClr val="0065CD"/>
                </a:solidFill>
                <a:latin typeface="Arial"/>
              </a:rPr>
              <a:t>https://eumetsat.webex.com/eumetsat/globalcallin.php</a:t>
            </a:r>
          </a:p>
          <a:p>
            <a:endParaRPr lang="en-US" sz="1600" b="0" dirty="0">
              <a:solidFill>
                <a:srgbClr val="000000"/>
              </a:solidFill>
              <a:latin typeface="Arial"/>
            </a:endParaRPr>
          </a:p>
          <a:p>
            <a:endParaRPr lang="en-US" sz="1600" b="0" dirty="0" smtClean="0">
              <a:solidFill>
                <a:srgbClr val="000000"/>
              </a:solidFill>
              <a:latin typeface="Arial"/>
            </a:endParaRPr>
          </a:p>
          <a:p>
            <a:endParaRPr lang="en-US" sz="1600" b="0" dirty="0">
              <a:solidFill>
                <a:srgbClr val="000000"/>
              </a:solidFill>
              <a:latin typeface="Arial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065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68760"/>
            <a:ext cx="9906000" cy="470852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Welcome and general business </a:t>
            </a:r>
            <a:r>
              <a:rPr lang="en-US" sz="2000" dirty="0" smtClean="0">
                <a:solidFill>
                  <a:srgbClr val="0070C0"/>
                </a:solidFill>
              </a:rPr>
              <a:t>(Ralph) (15 min)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Old Actions </a:t>
            </a:r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Subtopic leads now chosen and we will hear from them!</a:t>
            </a:r>
          </a:p>
          <a:p>
            <a:pPr lvl="2"/>
            <a:r>
              <a:rPr lang="en-US" sz="1200" dirty="0" smtClean="0">
                <a:solidFill>
                  <a:srgbClr val="00B050"/>
                </a:solidFill>
              </a:rPr>
              <a:t>MW Workspace: most like the concept but it is still a work in progress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New Members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Highlights from the GSICS Users Workshop – August 2016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Initial reports from topical area leads </a:t>
            </a:r>
            <a:r>
              <a:rPr lang="en-US" sz="2000" dirty="0" smtClean="0">
                <a:solidFill>
                  <a:srgbClr val="0070C0"/>
                </a:solidFill>
              </a:rPr>
              <a:t>(5 minutes each = 15 min)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</a:rPr>
              <a:t>Methodologies (Jun Park, Rachel </a:t>
            </a:r>
            <a:r>
              <a:rPr lang="en-US" sz="1600" dirty="0" err="1">
                <a:solidFill>
                  <a:srgbClr val="0070C0"/>
                </a:solidFill>
              </a:rPr>
              <a:t>Kroodsma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Reference </a:t>
            </a:r>
            <a:r>
              <a:rPr lang="en-US" sz="1600" dirty="0">
                <a:solidFill>
                  <a:srgbClr val="0070C0"/>
                </a:solidFill>
              </a:rPr>
              <a:t>Standards (</a:t>
            </a:r>
            <a:r>
              <a:rPr lang="en-US" sz="1600" dirty="0" err="1">
                <a:solidFill>
                  <a:srgbClr val="0070C0"/>
                </a:solidFill>
              </a:rPr>
              <a:t>Manik</a:t>
            </a:r>
            <a:r>
              <a:rPr lang="en-US" sz="1600" dirty="0">
                <a:solidFill>
                  <a:srgbClr val="0070C0"/>
                </a:solidFill>
              </a:rPr>
              <a:t> Bali, Isaac Moradi, David Walker)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LUT/Correction </a:t>
            </a:r>
            <a:r>
              <a:rPr lang="en-US" sz="1600" dirty="0">
                <a:solidFill>
                  <a:srgbClr val="0070C0"/>
                </a:solidFill>
              </a:rPr>
              <a:t>Tables (</a:t>
            </a:r>
            <a:r>
              <a:rPr lang="en-US" sz="1600" dirty="0" err="1">
                <a:solidFill>
                  <a:srgbClr val="0070C0"/>
                </a:solidFill>
              </a:rPr>
              <a:t>Karsten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Fennig</a:t>
            </a:r>
            <a:r>
              <a:rPr lang="en-US" sz="1600" dirty="0">
                <a:solidFill>
                  <a:srgbClr val="0070C0"/>
                </a:solidFill>
              </a:rPr>
              <a:t>, Cheng-</a:t>
            </a:r>
            <a:r>
              <a:rPr lang="en-US" sz="1600" dirty="0" err="1">
                <a:solidFill>
                  <a:srgbClr val="0070C0"/>
                </a:solidFill>
              </a:rPr>
              <a:t>Zhi</a:t>
            </a:r>
            <a:r>
              <a:rPr lang="en-US" sz="1600" dirty="0">
                <a:solidFill>
                  <a:srgbClr val="0070C0"/>
                </a:solidFill>
              </a:rPr>
              <a:t> Zou, </a:t>
            </a:r>
            <a:r>
              <a:rPr lang="en-US" sz="1600" dirty="0" err="1">
                <a:solidFill>
                  <a:srgbClr val="0070C0"/>
                </a:solidFill>
              </a:rPr>
              <a:t>Viju</a:t>
            </a:r>
            <a:r>
              <a:rPr lang="en-US" sz="1600" dirty="0">
                <a:solidFill>
                  <a:srgbClr val="0070C0"/>
                </a:solidFill>
              </a:rPr>
              <a:t> John</a:t>
            </a:r>
            <a:r>
              <a:rPr lang="en-US" sz="1600" dirty="0" smtClean="0">
                <a:solidFill>
                  <a:srgbClr val="0070C0"/>
                </a:solidFill>
              </a:rPr>
              <a:t>)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/>
              <a:t>Science Reports </a:t>
            </a:r>
            <a:r>
              <a:rPr lang="en-US" sz="2000" dirty="0" smtClean="0">
                <a:solidFill>
                  <a:srgbClr val="0070C0"/>
                </a:solidFill>
              </a:rPr>
              <a:t>(15 </a:t>
            </a:r>
            <a:r>
              <a:rPr lang="en-US" sz="2000" dirty="0">
                <a:solidFill>
                  <a:srgbClr val="0070C0"/>
                </a:solidFill>
              </a:rPr>
              <a:t>minutes each = </a:t>
            </a:r>
            <a:r>
              <a:rPr lang="en-US" sz="2000" dirty="0" smtClean="0">
                <a:solidFill>
                  <a:srgbClr val="0070C0"/>
                </a:solidFill>
              </a:rPr>
              <a:t>45 </a:t>
            </a:r>
            <a:r>
              <a:rPr lang="en-US" sz="2000" dirty="0">
                <a:solidFill>
                  <a:srgbClr val="0070C0"/>
                </a:solidFill>
              </a:rPr>
              <a:t>min)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 Applying </a:t>
            </a:r>
            <a:r>
              <a:rPr lang="en-US" sz="1600" dirty="0" err="1">
                <a:solidFill>
                  <a:srgbClr val="0070C0"/>
                </a:solidFill>
              </a:rPr>
              <a:t>Intercalibrated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Ka</a:t>
            </a:r>
            <a:r>
              <a:rPr lang="en-US" sz="1600" dirty="0">
                <a:solidFill>
                  <a:srgbClr val="0070C0"/>
                </a:solidFill>
              </a:rPr>
              <a:t>-band data to resolve diurnal temperature cycles - Thomas Holmes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The </a:t>
            </a:r>
            <a:r>
              <a:rPr lang="en-US" sz="1600" dirty="0">
                <a:solidFill>
                  <a:srgbClr val="0070C0"/>
                </a:solidFill>
              </a:rPr>
              <a:t>moon as a diagnostic tool for microwave sensors - Martin </a:t>
            </a:r>
            <a:r>
              <a:rPr lang="en-US" sz="1600" dirty="0" err="1">
                <a:solidFill>
                  <a:srgbClr val="0070C0"/>
                </a:solidFill>
              </a:rPr>
              <a:t>Burgdor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endParaRPr lang="en-US" sz="1600" dirty="0" smtClean="0">
              <a:solidFill>
                <a:srgbClr val="0070C0"/>
              </a:solidFill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SMMR-SSMI-SSMIS FCDR – </a:t>
            </a:r>
            <a:r>
              <a:rPr lang="en-US" sz="1600" dirty="0" err="1" smtClean="0">
                <a:solidFill>
                  <a:srgbClr val="0070C0"/>
                </a:solidFill>
              </a:rPr>
              <a:t>Karsten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Fennig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/>
              <a:t>AOB, wrap </a:t>
            </a:r>
            <a:r>
              <a:rPr lang="en-US" sz="2000" dirty="0" smtClean="0"/>
              <a:t>up, next meetings, etc.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2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95300" y="98425"/>
            <a:ext cx="8915400" cy="1143000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Members</a:t>
            </a:r>
            <a:br>
              <a:rPr lang="en-GB" altLang="en-US" dirty="0" smtClean="0">
                <a:latin typeface="Arial" charset="0"/>
              </a:rPr>
            </a:br>
            <a:r>
              <a:rPr lang="en-GB" altLang="en-US" sz="1800" dirty="0" smtClean="0">
                <a:latin typeface="Arial" charset="0"/>
              </a:rPr>
              <a:t>Signed up as of October 2016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82471" y="1241425"/>
            <a:ext cx="9406044" cy="5076825"/>
          </a:xfrm>
        </p:spPr>
        <p:txBody>
          <a:bodyPr/>
          <a:lstStyle/>
          <a:p>
            <a:r>
              <a:rPr lang="en-GB" altLang="en-US" sz="1800" dirty="0" smtClean="0">
                <a:latin typeface="Arial" charset="0"/>
              </a:rPr>
              <a:t>NOAA (and affiliates) -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Ralph Ferraro (Chair),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Huan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Meng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Cheng-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Zhi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Zou, Tony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Reale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Manik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Bali (Univ. Maryland), Isaac Moradi (Univ. Maryland), Hu (“Tiger) Yang (Univ. Maryland),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Wenze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Yang (Univ. Maryland), Johnny Lu (City College New York),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Nazia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Sha (CCNY)</a:t>
            </a:r>
          </a:p>
          <a:p>
            <a:r>
              <a:rPr lang="en-GB" altLang="en-US" sz="1800" dirty="0" smtClean="0">
                <a:latin typeface="Arial" charset="0"/>
              </a:rPr>
              <a:t>EUMETSAT (and affiliates)  –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Tim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Hewison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Karsten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Fennig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Viju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John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>
                <a:solidFill>
                  <a:srgbClr val="0070C0"/>
                </a:solidFill>
                <a:latin typeface="Arial" charset="0"/>
              </a:rPr>
              <a:t>Jörg</a:t>
            </a:r>
            <a:r>
              <a:rPr lang="en-GB" altLang="en-US" sz="18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Ackermann,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Sabatino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DiMichele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Sante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Laviola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Vinia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Mattoli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Sreerekha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Thonipparambil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Christophe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Accadia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GB" altLang="en-US" sz="1800" dirty="0" smtClean="0">
                <a:solidFill>
                  <a:srgbClr val="FF0000"/>
                </a:solidFill>
                <a:latin typeface="Arial" charset="0"/>
              </a:rPr>
              <a:t>Martin </a:t>
            </a:r>
            <a:r>
              <a:rPr lang="en-GB" altLang="en-US" sz="1800" dirty="0" err="1" smtClean="0">
                <a:solidFill>
                  <a:srgbClr val="FF0000"/>
                </a:solidFill>
                <a:latin typeface="Arial" charset="0"/>
              </a:rPr>
              <a:t>Burgdorf</a:t>
            </a:r>
            <a:r>
              <a:rPr lang="en-GB" altLang="en-US" sz="1800" dirty="0" smtClean="0">
                <a:solidFill>
                  <a:srgbClr val="FF0000"/>
                </a:solidFill>
                <a:latin typeface="Arial" charset="0"/>
              </a:rPr>
              <a:t>, Ralf </a:t>
            </a:r>
            <a:r>
              <a:rPr lang="en-GB" altLang="en-US" sz="1800" smtClean="0">
                <a:solidFill>
                  <a:srgbClr val="FF0000"/>
                </a:solidFill>
                <a:latin typeface="Arial" charset="0"/>
              </a:rPr>
              <a:t>Bennartz</a:t>
            </a:r>
            <a:endParaRPr lang="en-GB" altLang="en-US" sz="1800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en-GB" altLang="en-US" sz="1800" dirty="0" smtClean="0">
                <a:latin typeface="Arial" charset="0"/>
              </a:rPr>
              <a:t>NASA (and affiliates)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– Ed Kim (GSFC),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Tanvir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Islam (JPL), Linwood Jones (Univ. of Central Florida), Rachael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Kroodsma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(Univ. of Maryland), Wes Berg (Colorado State Univ.), </a:t>
            </a:r>
            <a:r>
              <a:rPr lang="en-GB" altLang="en-US" sz="1800" dirty="0" smtClean="0">
                <a:solidFill>
                  <a:srgbClr val="FF0000"/>
                </a:solidFill>
                <a:latin typeface="Arial" charset="0"/>
              </a:rPr>
              <a:t>Thomas Holmes</a:t>
            </a:r>
          </a:p>
          <a:p>
            <a:r>
              <a:rPr lang="en-GB" altLang="en-US" sz="1800" dirty="0" smtClean="0">
                <a:latin typeface="Arial" charset="0"/>
              </a:rPr>
              <a:t>NIST -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David Walker</a:t>
            </a:r>
          </a:p>
          <a:p>
            <a:r>
              <a:rPr lang="en-GB" altLang="en-US" sz="1800" dirty="0" smtClean="0">
                <a:latin typeface="Arial" charset="0"/>
              </a:rPr>
              <a:t>CMA (and affiliates) –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Songyan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Gu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Qifeng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Lu, Lin Chen, Hu Yang,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Xiaolong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Dong,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Shengli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Wu</a:t>
            </a:r>
          </a:p>
          <a:p>
            <a:r>
              <a:rPr lang="en-GB" altLang="en-US" sz="1800" dirty="0" smtClean="0">
                <a:latin typeface="Arial" charset="0"/>
              </a:rPr>
              <a:t>KMA (and affiliates) –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Jun Park, Dong-Bin Shin (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Yonsei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University, South Korea), </a:t>
            </a:r>
            <a:r>
              <a:rPr lang="en-GB" altLang="en-US" sz="1800" dirty="0" err="1">
                <a:solidFill>
                  <a:srgbClr val="0070C0"/>
                </a:solidFill>
                <a:latin typeface="Arial" charset="0"/>
              </a:rPr>
              <a:t>D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ohyeong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 Kim, </a:t>
            </a:r>
            <a:r>
              <a:rPr lang="en-GB" altLang="en-US" sz="1800" dirty="0" err="1" smtClean="0">
                <a:solidFill>
                  <a:srgbClr val="FF0000"/>
                </a:solidFill>
                <a:latin typeface="Arial" charset="0"/>
              </a:rPr>
              <a:t>Minju</a:t>
            </a:r>
            <a:r>
              <a:rPr lang="en-GB" altLang="en-US" sz="1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GB" altLang="en-US" sz="1800" dirty="0" err="1" smtClean="0">
                <a:solidFill>
                  <a:srgbClr val="FF0000"/>
                </a:solidFill>
                <a:latin typeface="Arial" charset="0"/>
              </a:rPr>
              <a:t>Gu</a:t>
            </a:r>
            <a:endParaRPr lang="en-GB" altLang="en-US" sz="1800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en-GB" altLang="en-US" sz="1800" dirty="0" smtClean="0">
                <a:latin typeface="Arial" charset="0"/>
              </a:rPr>
              <a:t>JAXA (and affiliates) -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Misako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Kachi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, Takashi Maeda</a:t>
            </a:r>
          </a:p>
          <a:p>
            <a:r>
              <a:rPr lang="en-GB" altLang="en-US" sz="1800" dirty="0" smtClean="0">
                <a:latin typeface="Arial" charset="0"/>
              </a:rPr>
              <a:t>IISC – </a:t>
            </a:r>
            <a:r>
              <a:rPr lang="en-GB" altLang="en-US" sz="1800" dirty="0" smtClean="0">
                <a:solidFill>
                  <a:srgbClr val="0070C0"/>
                </a:solidFill>
                <a:latin typeface="Arial" charset="0"/>
              </a:rPr>
              <a:t>Ram </a:t>
            </a:r>
            <a:r>
              <a:rPr lang="en-GB" altLang="en-US" sz="1800" dirty="0" err="1" smtClean="0">
                <a:solidFill>
                  <a:srgbClr val="0070C0"/>
                </a:solidFill>
                <a:latin typeface="Arial" charset="0"/>
              </a:rPr>
              <a:t>Ratan</a:t>
            </a: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  <a:p>
            <a:pPr marL="0" indent="0">
              <a:buNone/>
            </a:pPr>
            <a:endParaRPr lang="en-GB" altLang="en-US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393160" y="0"/>
            <a:ext cx="3511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Representation from ~12 space institutions and their related affiliates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Highlights for 2016 GUW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469" y="1600200"/>
            <a:ext cx="9586065" cy="4756150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en-US" sz="1200" dirty="0" smtClean="0"/>
              <a:t>Wes </a:t>
            </a:r>
            <a:r>
              <a:rPr lang="en-US" sz="1200" dirty="0"/>
              <a:t>Berg - Better RTM components needed to close loop on MW sensor calibration.  Water vapor absorption and ocean surface emissivity highest priority.  Use of high quality in-situ like ocean buoys and GRUAN </a:t>
            </a:r>
            <a:r>
              <a:rPr lang="en-US" sz="1200" dirty="0" err="1"/>
              <a:t>raobs</a:t>
            </a:r>
            <a:r>
              <a:rPr lang="en-US" sz="1200" dirty="0"/>
              <a:t> should be preferred over NWP model fields.  From the GPM X-Cal perspective, GMI and MHS could be good reference instruments.  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2. John Forsythe - Blended water vapor (TPW and layered WV) requirements good sensor calibration on both weather and climate scales.  A L1C CDR would be useful for developing a better TPW climatology; dating back to SSM/T2 would be even better.  He also stressed the importance of "image validation" where several LEO MW TPW products are put together and would demonstrate success/failure of calibrations/</a:t>
            </a:r>
            <a:r>
              <a:rPr lang="en-US" sz="1200" dirty="0" err="1"/>
              <a:t>intercalibrations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3. George Huffman - Global precipitation products use both GEO IR and LEO MW; both require a variety of calibrations and other GSICS tools (like a unified parallax correction).  Going back to the SMMR era would enhance the global precipitation climatology.  MW accuracy of 1 K or less needed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4. Cheng-</a:t>
            </a:r>
            <a:r>
              <a:rPr lang="en-US" sz="1200" dirty="0" err="1"/>
              <a:t>Zhi</a:t>
            </a:r>
            <a:r>
              <a:rPr lang="en-US" sz="1200" dirty="0"/>
              <a:t> Zou - Much work done to develop the longest microwave time series for temperature monitoring - SSU/MSU to AMSU.  Calibration and intersatellite calibration requires various methods to get at full dynamic range.  Will continue forward with ATMS and MWS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Some possible future actions for the MW subgroup:</a:t>
            </a:r>
          </a:p>
          <a:p>
            <a:pPr marL="0" indent="0">
              <a:buNone/>
            </a:pPr>
            <a:r>
              <a:rPr lang="en-US" sz="1200" dirty="0"/>
              <a:t>1. A GSICS lead RTM </a:t>
            </a:r>
            <a:r>
              <a:rPr lang="en-US" sz="1200" dirty="0" err="1"/>
              <a:t>intercomparison</a:t>
            </a:r>
            <a:r>
              <a:rPr lang="en-US" sz="1200" dirty="0"/>
              <a:t> study for specific components like emissivity and WV absorption.</a:t>
            </a:r>
          </a:p>
          <a:p>
            <a:pPr marL="0" indent="0">
              <a:buNone/>
            </a:pPr>
            <a:r>
              <a:rPr lang="en-US" sz="1200" dirty="0"/>
              <a:t>2. Continue to chart progress of the SSM/T2-AMSU-B CDR being developed by CUNY (Luo and Shah) as well as FUDICEO projects</a:t>
            </a:r>
          </a:p>
          <a:p>
            <a:pPr marL="0" indent="0">
              <a:buNone/>
            </a:pPr>
            <a:r>
              <a:rPr lang="en-US" sz="1200" dirty="0"/>
              <a:t>3. Discuss further with </a:t>
            </a:r>
            <a:r>
              <a:rPr lang="en-US" sz="1200" dirty="0" err="1"/>
              <a:t>Karsten</a:t>
            </a:r>
            <a:r>
              <a:rPr lang="en-US" sz="1200" dirty="0"/>
              <a:t> </a:t>
            </a:r>
            <a:r>
              <a:rPr lang="en-US" sz="1200" dirty="0" err="1"/>
              <a:t>Fennig</a:t>
            </a:r>
            <a:r>
              <a:rPr lang="en-US" sz="1200" dirty="0"/>
              <a:t> on progress of SMMR CDR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4. How do we deal with frequency shifts in various sensors changes to make time series as accurate as possible?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86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2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95300" y="4474"/>
            <a:ext cx="8915400" cy="1143000"/>
          </a:xfrm>
        </p:spPr>
        <p:txBody>
          <a:bodyPr/>
          <a:lstStyle/>
          <a:p>
            <a:r>
              <a:rPr lang="en-GB" altLang="en-US" sz="3600" dirty="0" smtClean="0">
                <a:latin typeface="Arial" charset="0"/>
              </a:rPr>
              <a:t>Focus Topics for 2016-17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37464" y="1268760"/>
            <a:ext cx="9768535" cy="5265585"/>
          </a:xfrm>
        </p:spPr>
        <p:txBody>
          <a:bodyPr/>
          <a:lstStyle/>
          <a:p>
            <a:r>
              <a:rPr lang="en-US" sz="2400" dirty="0"/>
              <a:t> </a:t>
            </a:r>
            <a:r>
              <a:rPr lang="en-US" sz="2400" dirty="0" smtClean="0"/>
              <a:t>Defining CLEAR PATH for</a:t>
            </a:r>
            <a:r>
              <a:rPr lang="en-US" sz="2400" b="1" dirty="0" smtClean="0"/>
              <a:t> </a:t>
            </a:r>
            <a:r>
              <a:rPr lang="en-US" sz="2400" b="1" dirty="0"/>
              <a:t>GSICS MW </a:t>
            </a:r>
            <a:r>
              <a:rPr lang="en-US" sz="2400" b="1" dirty="0" smtClean="0"/>
              <a:t>products and algorithms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Methodologies </a:t>
            </a:r>
            <a:r>
              <a:rPr lang="en-US" sz="1800" i="1" dirty="0" smtClean="0">
                <a:solidFill>
                  <a:srgbClr val="00B5EF"/>
                </a:solidFill>
              </a:rPr>
              <a:t>(Jun Park, Rachel </a:t>
            </a:r>
            <a:r>
              <a:rPr lang="en-US" sz="1800" i="1" dirty="0" err="1" smtClean="0">
                <a:solidFill>
                  <a:srgbClr val="00B5EF"/>
                </a:solidFill>
              </a:rPr>
              <a:t>Kroodsma</a:t>
            </a:r>
            <a:r>
              <a:rPr lang="en-US" sz="1800" i="1" dirty="0" smtClean="0">
                <a:solidFill>
                  <a:srgbClr val="00B5EF"/>
                </a:solidFill>
              </a:rPr>
              <a:t>)</a:t>
            </a:r>
          </a:p>
          <a:p>
            <a:pPr lvl="2"/>
            <a:r>
              <a:rPr lang="en-US" sz="1400" dirty="0" smtClean="0"/>
              <a:t>SNO, Double difference, etc.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Reference Standards </a:t>
            </a:r>
            <a:r>
              <a:rPr lang="en-US" sz="1800" i="1" dirty="0" smtClean="0">
                <a:solidFill>
                  <a:srgbClr val="00B5EF"/>
                </a:solidFill>
              </a:rPr>
              <a:t>(</a:t>
            </a:r>
            <a:r>
              <a:rPr lang="en-US" sz="1800" i="1" dirty="0" err="1" smtClean="0">
                <a:solidFill>
                  <a:srgbClr val="00B5EF"/>
                </a:solidFill>
              </a:rPr>
              <a:t>Manik</a:t>
            </a:r>
            <a:r>
              <a:rPr lang="en-US" sz="1800" i="1" dirty="0" smtClean="0">
                <a:solidFill>
                  <a:srgbClr val="00B5EF"/>
                </a:solidFill>
              </a:rPr>
              <a:t> Bali, Isaac Moradi, David Walker)</a:t>
            </a:r>
          </a:p>
          <a:p>
            <a:pPr lvl="2"/>
            <a:r>
              <a:rPr lang="en-US" sz="1400" dirty="0" smtClean="0"/>
              <a:t>A particular sensor?  Likely to be wavelength dependent (e.g., window, 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0); A RTM?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LUT/Correction Tables </a:t>
            </a:r>
            <a:r>
              <a:rPr lang="en-US" sz="1800" i="1" dirty="0" smtClean="0">
                <a:solidFill>
                  <a:srgbClr val="00B5EF"/>
                </a:solidFill>
              </a:rPr>
              <a:t>(</a:t>
            </a:r>
            <a:r>
              <a:rPr lang="en-US" sz="1800" i="1" dirty="0" err="1" smtClean="0">
                <a:solidFill>
                  <a:srgbClr val="00B5EF"/>
                </a:solidFill>
              </a:rPr>
              <a:t>Karsten</a:t>
            </a:r>
            <a:r>
              <a:rPr lang="en-US" sz="1800" i="1" dirty="0" smtClean="0">
                <a:solidFill>
                  <a:srgbClr val="00B5EF"/>
                </a:solidFill>
              </a:rPr>
              <a:t> </a:t>
            </a:r>
            <a:r>
              <a:rPr lang="en-US" sz="1800" i="1" dirty="0" err="1" smtClean="0">
                <a:solidFill>
                  <a:srgbClr val="00B5EF"/>
                </a:solidFill>
              </a:rPr>
              <a:t>Fennig</a:t>
            </a:r>
            <a:r>
              <a:rPr lang="en-US" sz="1800" i="1" dirty="0" smtClean="0">
                <a:solidFill>
                  <a:srgbClr val="00B5EF"/>
                </a:solidFill>
              </a:rPr>
              <a:t>, Cheng-</a:t>
            </a:r>
            <a:r>
              <a:rPr lang="en-US" sz="1800" i="1" dirty="0" err="1" smtClean="0">
                <a:solidFill>
                  <a:srgbClr val="00B5EF"/>
                </a:solidFill>
              </a:rPr>
              <a:t>Zhi</a:t>
            </a:r>
            <a:r>
              <a:rPr lang="en-US" sz="1800" i="1" dirty="0" smtClean="0">
                <a:solidFill>
                  <a:srgbClr val="00B5EF"/>
                </a:solidFill>
              </a:rPr>
              <a:t> Zou, </a:t>
            </a:r>
            <a:r>
              <a:rPr lang="en-US" sz="1800" i="1" dirty="0" err="1" smtClean="0">
                <a:solidFill>
                  <a:srgbClr val="00B5EF"/>
                </a:solidFill>
              </a:rPr>
              <a:t>Viju</a:t>
            </a:r>
            <a:r>
              <a:rPr lang="en-US" sz="1800" i="1" dirty="0" smtClean="0">
                <a:solidFill>
                  <a:srgbClr val="00B5EF"/>
                </a:solidFill>
              </a:rPr>
              <a:t> John)</a:t>
            </a:r>
          </a:p>
          <a:p>
            <a:pPr lvl="2"/>
            <a:r>
              <a:rPr lang="en-US" sz="1400" dirty="0" smtClean="0"/>
              <a:t>Near real-time and climate; they will be different</a:t>
            </a:r>
          </a:p>
          <a:p>
            <a:r>
              <a:rPr lang="en-US" sz="2400" dirty="0" smtClean="0"/>
              <a:t> Tying </a:t>
            </a:r>
            <a:r>
              <a:rPr lang="en-US" sz="2400" dirty="0"/>
              <a:t>together other groups/opportunities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Engaging </a:t>
            </a:r>
            <a:r>
              <a:rPr lang="en-US" sz="1800" dirty="0">
                <a:solidFill>
                  <a:srgbClr val="0070C0"/>
                </a:solidFill>
              </a:rPr>
              <a:t>more closely GPM X-Cal </a:t>
            </a:r>
            <a:r>
              <a:rPr lang="en-US" sz="1800" i="1" dirty="0" smtClean="0">
                <a:solidFill>
                  <a:srgbClr val="00B5EF"/>
                </a:solidFill>
              </a:rPr>
              <a:t>(Wes, Rachel)</a:t>
            </a:r>
            <a:endParaRPr lang="en-US" sz="1800" i="1" dirty="0">
              <a:solidFill>
                <a:srgbClr val="00B5EF"/>
              </a:solidFill>
            </a:endParaRP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Formalizing linkages </a:t>
            </a:r>
            <a:r>
              <a:rPr lang="en-US" sz="1800" dirty="0">
                <a:solidFill>
                  <a:srgbClr val="0070C0"/>
                </a:solidFill>
              </a:rPr>
              <a:t>to CEOS MW subgroup </a:t>
            </a:r>
            <a:r>
              <a:rPr lang="en-US" sz="1800" i="1" dirty="0" smtClean="0">
                <a:solidFill>
                  <a:srgbClr val="00B5EF"/>
                </a:solidFill>
              </a:rPr>
              <a:t>(Cheng-</a:t>
            </a:r>
            <a:r>
              <a:rPr lang="en-US" sz="1800" i="1" dirty="0" err="1" smtClean="0">
                <a:solidFill>
                  <a:srgbClr val="00B5EF"/>
                </a:solidFill>
              </a:rPr>
              <a:t>Zhi</a:t>
            </a:r>
            <a:r>
              <a:rPr lang="en-US" sz="1800" i="1" dirty="0" smtClean="0">
                <a:solidFill>
                  <a:srgbClr val="00B5EF"/>
                </a:solidFill>
              </a:rPr>
              <a:t>, </a:t>
            </a:r>
            <a:r>
              <a:rPr lang="en-GB" altLang="en-US" sz="1800" i="1" dirty="0" err="1">
                <a:solidFill>
                  <a:srgbClr val="00B5EF"/>
                </a:solidFill>
                <a:latin typeface="Arial" charset="0"/>
              </a:rPr>
              <a:t>Xiaolong</a:t>
            </a:r>
            <a:r>
              <a:rPr lang="en-GB" altLang="en-US" sz="1800" i="1" dirty="0">
                <a:solidFill>
                  <a:srgbClr val="00B5EF"/>
                </a:solidFill>
                <a:latin typeface="Arial" charset="0"/>
              </a:rPr>
              <a:t> </a:t>
            </a:r>
            <a:r>
              <a:rPr lang="en-GB" altLang="en-US" sz="1800" i="1" dirty="0" smtClean="0">
                <a:solidFill>
                  <a:srgbClr val="00B5EF"/>
                </a:solidFill>
                <a:latin typeface="Arial" charset="0"/>
              </a:rPr>
              <a:t>Dong)</a:t>
            </a:r>
          </a:p>
          <a:p>
            <a:pPr lvl="2"/>
            <a:r>
              <a:rPr lang="en-GB" altLang="en-US" sz="1400" i="1" dirty="0" smtClean="0">
                <a:latin typeface="Arial" charset="0"/>
              </a:rPr>
              <a:t>CEOS-GSICS Microwave Coordination Meeting – 2016 July 5-6, Beijing, China (at time of IGARSS 2016)</a:t>
            </a:r>
          </a:p>
          <a:p>
            <a:pPr lvl="3"/>
            <a:r>
              <a:rPr lang="en-GB" altLang="en-US" sz="1400" i="1" dirty="0" smtClean="0">
                <a:solidFill>
                  <a:srgbClr val="00B050"/>
                </a:solidFill>
                <a:latin typeface="Arial" charset="0"/>
              </a:rPr>
              <a:t>Can there be a common definition of standards?</a:t>
            </a:r>
          </a:p>
          <a:p>
            <a:pPr lvl="3"/>
            <a:r>
              <a:rPr lang="en-GB" altLang="en-US" sz="1400" i="1" dirty="0" smtClean="0">
                <a:solidFill>
                  <a:srgbClr val="00B050"/>
                </a:solidFill>
                <a:latin typeface="Arial" charset="0"/>
              </a:rPr>
              <a:t>Define some concrete collaborations</a:t>
            </a:r>
            <a:endParaRPr lang="en-GB" altLang="en-US" sz="1400" i="1" dirty="0">
              <a:solidFill>
                <a:srgbClr val="00B050"/>
              </a:solidFill>
              <a:latin typeface="Arial" charset="0"/>
            </a:endParaRP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Expanding active participation – India, others? </a:t>
            </a:r>
            <a:r>
              <a:rPr lang="en-US" sz="1800" i="1" dirty="0" smtClean="0">
                <a:solidFill>
                  <a:srgbClr val="00B5EF"/>
                </a:solidFill>
              </a:rPr>
              <a:t>(</a:t>
            </a:r>
            <a:r>
              <a:rPr lang="en-US" sz="1800" i="1" dirty="0" err="1" smtClean="0">
                <a:solidFill>
                  <a:srgbClr val="00B5EF"/>
                </a:solidFill>
              </a:rPr>
              <a:t>Manik</a:t>
            </a:r>
            <a:r>
              <a:rPr lang="en-US" sz="1800" i="1" dirty="0" smtClean="0">
                <a:solidFill>
                  <a:srgbClr val="00B5EF"/>
                </a:solidFill>
              </a:rPr>
              <a:t>, Ralph)</a:t>
            </a:r>
            <a:endParaRPr lang="en-US" sz="1800" i="1" dirty="0">
              <a:solidFill>
                <a:srgbClr val="00B5EF"/>
              </a:solidFill>
            </a:endParaRPr>
          </a:p>
          <a:p>
            <a:r>
              <a:rPr lang="en-US" sz="2400" dirty="0" smtClean="0"/>
              <a:t>Participation </a:t>
            </a:r>
            <a:r>
              <a:rPr lang="en-US" sz="2400" dirty="0" smtClean="0">
                <a:solidFill>
                  <a:srgbClr val="FF0000"/>
                </a:solidFill>
              </a:rPr>
              <a:t>by subgroup </a:t>
            </a:r>
            <a:r>
              <a:rPr lang="en-US" sz="2400" dirty="0" smtClean="0"/>
              <a:t>at upcoming </a:t>
            </a:r>
            <a:r>
              <a:rPr lang="en-US" sz="2400" dirty="0"/>
              <a:t>m</a:t>
            </a:r>
            <a:r>
              <a:rPr lang="en-US" sz="2400" dirty="0" smtClean="0"/>
              <a:t>eetings of relevance:</a:t>
            </a:r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GSICS; </a:t>
            </a:r>
            <a:r>
              <a:rPr lang="en-US" altLang="en-US" sz="1800" dirty="0" smtClean="0">
                <a:solidFill>
                  <a:srgbClr val="0070C0"/>
                </a:solidFill>
                <a:latin typeface="Arial" charset="0"/>
              </a:rPr>
              <a:t>CEOS;CALCON, </a:t>
            </a:r>
            <a:r>
              <a:rPr lang="en-US" altLang="en-US" sz="1800" dirty="0" err="1" smtClean="0">
                <a:solidFill>
                  <a:srgbClr val="0070C0"/>
                </a:solidFill>
                <a:latin typeface="Arial" charset="0"/>
              </a:rPr>
              <a:t>Microrad</a:t>
            </a:r>
            <a:r>
              <a:rPr lang="en-US" altLang="en-US" sz="1800" dirty="0" smtClean="0">
                <a:solidFill>
                  <a:srgbClr val="0070C0"/>
                </a:solidFill>
                <a:latin typeface="Arial" charset="0"/>
              </a:rPr>
              <a:t> 2016, AMS Sat. Met, EUMESAT Satellite, etc.</a:t>
            </a:r>
            <a:endParaRPr lang="en-GB" altLang="en-US" sz="18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7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latin typeface="Arial" charset="0"/>
              </a:rPr>
              <a:t>What is a GSICS MW Product?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7475" y="1268760"/>
            <a:ext cx="9496055" cy="5265585"/>
          </a:xfrm>
        </p:spPr>
        <p:txBody>
          <a:bodyPr/>
          <a:lstStyle/>
          <a:p>
            <a:r>
              <a:rPr lang="en-US" sz="1800" dirty="0" smtClean="0"/>
              <a:t>MW products differ from those from VIS or IR because there are not potential SI standards to consider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MW products can come in two classes:</a:t>
            </a:r>
          </a:p>
          <a:p>
            <a:pPr lvl="1"/>
            <a:r>
              <a:rPr lang="en-US" sz="1400" dirty="0" smtClean="0"/>
              <a:t>Retrospective type products (FCDR “components” – geolocation, scan biases, intersatellite corrections, etc.)</a:t>
            </a:r>
          </a:p>
          <a:p>
            <a:pPr lvl="1"/>
            <a:r>
              <a:rPr lang="en-US" sz="1400" dirty="0" smtClean="0"/>
              <a:t>Forward looking (quasi-real time)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A possible path forward:</a:t>
            </a:r>
          </a:p>
          <a:p>
            <a:pPr lvl="1"/>
            <a:r>
              <a:rPr lang="en-US" sz="1400" dirty="0" smtClean="0"/>
              <a:t>Determine from users what specific MW products they would like to see from GSICS</a:t>
            </a:r>
          </a:p>
          <a:p>
            <a:pPr lvl="1"/>
            <a:r>
              <a:rPr lang="en-US" sz="1400" dirty="0" smtClean="0"/>
              <a:t>Define a MW primary reference</a:t>
            </a:r>
          </a:p>
          <a:p>
            <a:pPr lvl="2"/>
            <a:r>
              <a:rPr lang="en-US" sz="1000" dirty="0" err="1" smtClean="0"/>
              <a:t>WindSat</a:t>
            </a:r>
            <a:r>
              <a:rPr lang="en-US" sz="1000" dirty="0" smtClean="0"/>
              <a:t> or GMI for MW imagers?</a:t>
            </a:r>
          </a:p>
          <a:p>
            <a:pPr lvl="2"/>
            <a:r>
              <a:rPr lang="en-US" sz="1000" dirty="0" smtClean="0"/>
              <a:t>ATMS for MW sounders?</a:t>
            </a:r>
          </a:p>
          <a:p>
            <a:pPr lvl="2"/>
            <a:r>
              <a:rPr lang="en-US" sz="1000" dirty="0" smtClean="0"/>
              <a:t>A radiative transfer model like RTTOVS or CRTM?</a:t>
            </a:r>
            <a:endParaRPr lang="en-US" sz="1000" dirty="0"/>
          </a:p>
          <a:p>
            <a:pPr lvl="1"/>
            <a:r>
              <a:rPr lang="en-US" sz="1400" dirty="0" smtClean="0"/>
              <a:t>Work with GDWG to define:</a:t>
            </a:r>
          </a:p>
          <a:p>
            <a:pPr lvl="2"/>
            <a:r>
              <a:rPr lang="en-US" sz="1000" dirty="0" smtClean="0"/>
              <a:t>Data formats</a:t>
            </a:r>
          </a:p>
          <a:p>
            <a:pPr lvl="2"/>
            <a:r>
              <a:rPr lang="en-US" sz="1000" dirty="0" smtClean="0"/>
              <a:t>Meta-data standards</a:t>
            </a:r>
          </a:p>
          <a:p>
            <a:pPr lvl="2"/>
            <a:r>
              <a:rPr lang="en-US" sz="1000" dirty="0" smtClean="0"/>
              <a:t>Distribution mechanism</a:t>
            </a:r>
          </a:p>
          <a:p>
            <a:pPr lvl="1"/>
            <a:r>
              <a:rPr lang="en-US" sz="1400" dirty="0" smtClean="0"/>
              <a:t>Work with the GCC to see how the products could be reviewed through the GPPA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Two potential products?</a:t>
            </a:r>
          </a:p>
          <a:p>
            <a:pPr lvl="1"/>
            <a:r>
              <a:rPr lang="en-US" sz="1400" dirty="0" smtClean="0"/>
              <a:t>AMSU-MSU (C-Z. Zou)</a:t>
            </a:r>
          </a:p>
          <a:p>
            <a:pPr lvl="1"/>
            <a:r>
              <a:rPr lang="en-US" sz="1400" dirty="0" smtClean="0"/>
              <a:t>SSM/I (K. </a:t>
            </a:r>
            <a:r>
              <a:rPr lang="en-US" sz="1400" dirty="0" err="1" smtClean="0"/>
              <a:t>Fennig</a:t>
            </a:r>
            <a:r>
              <a:rPr lang="en-US" sz="1400" dirty="0" smtClean="0"/>
              <a:t>)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0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53134" y="4474"/>
            <a:ext cx="8915400" cy="1143000"/>
          </a:xfrm>
        </p:spPr>
        <p:txBody>
          <a:bodyPr/>
          <a:lstStyle/>
          <a:p>
            <a:r>
              <a:rPr lang="en-GB" altLang="en-US" sz="3600" dirty="0" smtClean="0">
                <a:latin typeface="Arial" charset="0"/>
              </a:rPr>
              <a:t>Scope of Microwave Sub-Group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82469" y="1223755"/>
            <a:ext cx="9586065" cy="5206717"/>
          </a:xfrm>
        </p:spPr>
        <p:txBody>
          <a:bodyPr/>
          <a:lstStyle/>
          <a:p>
            <a:r>
              <a:rPr lang="en-GB" altLang="en-US" sz="1800" dirty="0" smtClean="0">
                <a:latin typeface="Arial" charset="0"/>
              </a:rPr>
              <a:t>Understanding the users’ requirements for inter-calibration products for microwave instruments 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Imagers + sounders – passive only (initially, but eventually consider active if there is a need…)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Retrospective calibration (CDR’s and their components like geolocation, scan biases</a:t>
            </a:r>
            <a:r>
              <a:rPr lang="en-GB" altLang="en-US" sz="1400" smtClean="0">
                <a:solidFill>
                  <a:srgbClr val="0070C0"/>
                </a:solidFill>
                <a:latin typeface="Arial" charset="0"/>
              </a:rPr>
              <a:t>, inter-satellite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Forward looking calibration (near-real time uses)</a:t>
            </a:r>
          </a:p>
          <a:p>
            <a:r>
              <a:rPr lang="en-GB" altLang="en-US" sz="1800" dirty="0" smtClean="0">
                <a:latin typeface="Arial" charset="0"/>
              </a:rPr>
              <a:t>Identifying existing products that could meet those requirements, but first….</a:t>
            </a:r>
          </a:p>
          <a:p>
            <a:pPr lvl="1"/>
            <a:r>
              <a:rPr lang="en-GB" altLang="en-US" sz="1400" dirty="0">
                <a:solidFill>
                  <a:srgbClr val="0070C0"/>
                </a:solidFill>
                <a:latin typeface="Arial" charset="0"/>
              </a:rPr>
              <a:t>N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eed to define criteria…Reference standards (sensor(s), models, calibration methodologies….)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And then a process that adheres to GSICS principles</a:t>
            </a:r>
          </a:p>
          <a:p>
            <a:r>
              <a:rPr lang="en-GB" altLang="en-US" sz="1800" dirty="0" smtClean="0">
                <a:latin typeface="Arial" charset="0"/>
              </a:rPr>
              <a:t>We should also focus on tools/algorithms like SNO, Double Difference, RTM, etc.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Might be something more feasible in near term?</a:t>
            </a:r>
          </a:p>
          <a:p>
            <a:r>
              <a:rPr lang="en-GB" altLang="en-US" sz="1800" dirty="0" smtClean="0">
                <a:latin typeface="Arial" charset="0"/>
              </a:rPr>
              <a:t>Define data standards (jointly with GDWG)</a:t>
            </a:r>
          </a:p>
          <a:p>
            <a:r>
              <a:rPr lang="en-GB" altLang="en-US" sz="1800" dirty="0" smtClean="0">
                <a:latin typeface="Arial" charset="0"/>
              </a:rPr>
              <a:t>Encourage the creators of those products to submit them to the GSICS Procedure for Product Acceptance (</a:t>
            </a:r>
            <a:r>
              <a:rPr lang="en-GB" altLang="en-US" sz="1800" dirty="0" smtClean="0">
                <a:latin typeface="Arial" charset="0"/>
                <a:hlinkClick r:id="rId2"/>
              </a:rPr>
              <a:t>GPPA</a:t>
            </a:r>
            <a:r>
              <a:rPr lang="en-GB" altLang="en-US" sz="1800" dirty="0" smtClean="0">
                <a:latin typeface="Arial" charset="0"/>
              </a:rPr>
              <a:t>), once its defined for MW</a:t>
            </a:r>
          </a:p>
          <a:p>
            <a:pPr lvl="1"/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Candidates include Cheng-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Zhi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Zou (MSU-AMSU), 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Karsten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altLang="en-US" sz="1400" dirty="0" err="1" smtClean="0">
                <a:solidFill>
                  <a:srgbClr val="0070C0"/>
                </a:solidFill>
                <a:latin typeface="Arial" charset="0"/>
              </a:rPr>
              <a:t>Fennig</a:t>
            </a:r>
            <a:r>
              <a:rPr lang="en-GB" altLang="en-US" sz="1400" dirty="0" smtClean="0">
                <a:solidFill>
                  <a:srgbClr val="0070C0"/>
                </a:solidFill>
                <a:latin typeface="Arial" charset="0"/>
              </a:rPr>
              <a:t> (SSMI), GPM X-Cal LUT’s</a:t>
            </a:r>
          </a:p>
          <a:p>
            <a:r>
              <a:rPr lang="en-GB" altLang="en-US" sz="1800" dirty="0" smtClean="0">
                <a:latin typeface="Arial" charset="0"/>
              </a:rPr>
              <a:t>GSICS Products could be developed within the Microwave Sub-Group</a:t>
            </a:r>
          </a:p>
          <a:p>
            <a:r>
              <a:rPr lang="en-GB" altLang="en-US" sz="1800" dirty="0" smtClean="0">
                <a:latin typeface="Arial" charset="0"/>
              </a:rPr>
              <a:t>Coordination with other groups (e.g., CEOS WGCV MW, GPM X-Cal) would also be required to generate standards and best practices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3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5_Office Theme">
      <a:majorFont>
        <a:latin typeface=""/>
        <a:ea typeface="MS PGothic"/>
        <a:cs typeface="ＭＳ Ｐゴシック"/>
      </a:majorFont>
      <a:minorFont>
        <a:latin typeface=""/>
        <a:ea typeface="MS PGothic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29035</TotalTime>
  <Words>795</Words>
  <Application>Microsoft Office PowerPoint</Application>
  <PresentationFormat>A4 Paper (210x297 mm)</PresentationFormat>
  <Paragraphs>115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15_Office Theme</vt:lpstr>
      <vt:lpstr>GSICS MW SubGroup 25 October 2016– 1100 UTC</vt:lpstr>
      <vt:lpstr>Agenda for Today</vt:lpstr>
      <vt:lpstr>Members Signed up as of October 2016</vt:lpstr>
      <vt:lpstr>Highlights for 2016 GUW</vt:lpstr>
      <vt:lpstr>Backup Slides</vt:lpstr>
      <vt:lpstr>Focus Topics for 2016-17</vt:lpstr>
      <vt:lpstr>What is a GSICS MW Product?</vt:lpstr>
      <vt:lpstr>Scope of Microwave Sub-Group</vt:lpstr>
    </vt:vector>
  </TitlesOfParts>
  <Company>Eumetsat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Ralph Ferraro</cp:lastModifiedBy>
  <cp:revision>1114</cp:revision>
  <cp:lastPrinted>2016-04-19T15:23:40Z</cp:lastPrinted>
  <dcterms:created xsi:type="dcterms:W3CDTF">2010-08-23T13:48:26Z</dcterms:created>
  <dcterms:modified xsi:type="dcterms:W3CDTF">2016-10-14T12:23:26Z</dcterms:modified>
</cp:coreProperties>
</file>