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00922-7AF2-4A2E-A031-064AF5074FF6}" type="datetimeFigureOut">
              <a:rPr lang="en-GB" smtClean="0"/>
              <a:pPr/>
              <a:t>29/11/2016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16559-D84E-49F3-A552-8392D16FB5E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GSICS/CEOS web meeting on Reference Solar Spectrum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GSICS/CEOS web meeting on Reference Solar Spectrum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GSICS/CEOS web meeting on Reference Solar Spectrum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GSICS/CEOS web meeting on Reference Solar Spectrum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GSICS/CEOS web meeting on Reference Solar Spectrum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GSICS/CEOS web meeting on Reference Solar Spectrum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GSICS/CEOS web meeting on Reference Solar Spectrum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GSICS/CEOS web meeting on Reference Solar Spectrum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GSICS/CEOS web meeting on Reference Solar Spectrum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GSICS/CEOS web meeting on Reference Solar Spectrum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GSICS/CEOS web meeting on Reference Solar Spectrum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 December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IE" smtClean="0"/>
              <a:t>GSICS/CEOS web meeting on Reference Solar Spectrum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89E7BC5-1B04-4A55-98A6-C35F1D9B935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2000" b="1" dirty="0">
                <a:latin typeface="Arial" pitchFamily="34" charset="0"/>
                <a:cs typeface="Arial" pitchFamily="34" charset="0"/>
              </a:rPr>
              <a:t>The High-Resolution Solar Reference Spectrum between</a:t>
            </a:r>
            <a:br>
              <a:rPr lang="en-IE" sz="2000" b="1" dirty="0">
                <a:latin typeface="Arial" pitchFamily="34" charset="0"/>
                <a:cs typeface="Arial" pitchFamily="34" charset="0"/>
              </a:rPr>
            </a:br>
            <a:r>
              <a:rPr lang="en-IE" sz="2000" b="1" dirty="0">
                <a:latin typeface="Arial" pitchFamily="34" charset="0"/>
                <a:cs typeface="Arial" pitchFamily="34" charset="0"/>
              </a:rPr>
              <a:t>250 and 550 nm and its Application to Measurements</a:t>
            </a:r>
            <a:br>
              <a:rPr lang="en-IE" sz="2000" b="1" dirty="0">
                <a:latin typeface="Arial" pitchFamily="34" charset="0"/>
                <a:cs typeface="Arial" pitchFamily="34" charset="0"/>
              </a:rPr>
            </a:br>
            <a:r>
              <a:rPr lang="en-IE" sz="2000" b="1" dirty="0">
                <a:latin typeface="Arial" pitchFamily="34" charset="0"/>
                <a:cs typeface="Arial" pitchFamily="34" charset="0"/>
              </a:rPr>
              <a:t>with the Ozone Monitoring </a:t>
            </a:r>
            <a:r>
              <a:rPr lang="en-IE" sz="2000" b="1" dirty="0" smtClean="0">
                <a:latin typeface="Arial" pitchFamily="34" charset="0"/>
                <a:cs typeface="Arial" pitchFamily="34" charset="0"/>
              </a:rPr>
              <a:t>Instrument</a:t>
            </a:r>
            <a:br>
              <a:rPr lang="en-IE" sz="2000" b="1" dirty="0" smtClean="0">
                <a:latin typeface="Arial" pitchFamily="34" charset="0"/>
                <a:cs typeface="Arial" pitchFamily="34" charset="0"/>
              </a:rPr>
            </a:br>
            <a:r>
              <a:rPr lang="en-IE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sz="2000" b="1" dirty="0" smtClean="0">
                <a:latin typeface="Arial" pitchFamily="34" charset="0"/>
                <a:cs typeface="Arial" pitchFamily="34" charset="0"/>
              </a:rPr>
            </a:br>
            <a:r>
              <a:rPr lang="en-GB" sz="2000" b="1" dirty="0">
                <a:latin typeface="Arial" pitchFamily="34" charset="0"/>
                <a:cs typeface="Arial" pitchFamily="34" charset="0"/>
              </a:rPr>
              <a:t>Marcel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Dobber et al.</a:t>
            </a:r>
            <a:br>
              <a:rPr lang="en-GB" sz="2000" b="1" dirty="0" smtClean="0">
                <a:latin typeface="Arial" pitchFamily="34" charset="0"/>
                <a:cs typeface="Arial" pitchFamily="34" charset="0"/>
              </a:rPr>
            </a:br>
            <a:r>
              <a:rPr lang="en-GB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000" b="1" dirty="0" smtClean="0">
                <a:latin typeface="Arial" pitchFamily="34" charset="0"/>
                <a:cs typeface="Arial" pitchFamily="34" charset="0"/>
              </a:rPr>
            </a:br>
            <a:r>
              <a:rPr lang="en-GB" sz="2000" dirty="0">
                <a:latin typeface="Arial" pitchFamily="34" charset="0"/>
                <a:cs typeface="Arial" pitchFamily="34" charset="0"/>
              </a:rPr>
              <a:t>Solar Phys (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2008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) 249: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281–291, DOI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10.1007/s11207-008-9187-7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n-GB" dirty="0"/>
              <a:t>GSICS/CEOS web meeting on Reference Solar Spectrum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/>
          </a:bodyPr>
          <a:lstStyle/>
          <a:p>
            <a:r>
              <a:rPr lang="en-IE" sz="2000" b="1" dirty="0" smtClean="0">
                <a:latin typeface="Arial" pitchFamily="34" charset="0"/>
                <a:cs typeface="Arial" pitchFamily="34" charset="0"/>
              </a:rPr>
              <a:t>Solar Reference Spectrum (Dobber et al.) 1/2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Obtained from combining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available low and high resolution 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spectra with different merits.</a:t>
            </a:r>
          </a:p>
          <a:p>
            <a:r>
              <a:rPr lang="en-IE" sz="1800" dirty="0">
                <a:latin typeface="Arial" pitchFamily="34" charset="0"/>
                <a:cs typeface="Arial" pitchFamily="34" charset="0"/>
              </a:rPr>
              <a:t>After making small (∼ 2%</a:t>
            </a:r>
            <a:r>
              <a:rPr lang="en-IE" sz="1800" i="1" dirty="0">
                <a:latin typeface="Arial" pitchFamily="34" charset="0"/>
                <a:cs typeface="Arial" pitchFamily="34" charset="0"/>
              </a:rPr>
              <a:t>) spectrally broad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adjustments to 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OMI radiometric calibration, the agreement with the OMI solar measurements is 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excellent (mostly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within 2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%).</a:t>
            </a:r>
          </a:p>
          <a:p>
            <a:r>
              <a:rPr lang="en-IE" sz="18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indicates that the solar spectrum measured by OMI can be 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well reproduced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by convolving the newly derived high resolution solar reference spectrum 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with the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measured OMI slit functions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IE" sz="1800" dirty="0" smtClean="0">
                <a:latin typeface="Arial" pitchFamily="34" charset="0"/>
                <a:cs typeface="Arial" pitchFamily="34" charset="0"/>
              </a:rPr>
              <a:t>Larger discrepancies remain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at the Ca II H 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and K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lines around 400 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nm.</a:t>
            </a:r>
          </a:p>
          <a:p>
            <a:r>
              <a:rPr lang="en-IE" sz="1800" dirty="0" smtClean="0">
                <a:latin typeface="Arial" pitchFamily="34" charset="0"/>
                <a:cs typeface="Arial" pitchFamily="34" charset="0"/>
              </a:rPr>
              <a:t>Radiometric agreement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on a 2 nm resolution grid 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with most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other solar reference spectra is within 4 – 5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%. I expect that the absolute radiometric accuracy is within about 4%.</a:t>
            </a:r>
          </a:p>
          <a:p>
            <a:r>
              <a:rPr lang="en-IE" sz="1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IE" sz="1800" dirty="0">
                <a:latin typeface="Arial" pitchFamily="34" charset="0"/>
                <a:cs typeface="Arial" pitchFamily="34" charset="0"/>
              </a:rPr>
              <a:t>derived high resolution solar 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reference spectrum has the following properties: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accurate 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radiometric scale over the entire wavelength range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between 250 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and 550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nm, within about 4%.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high spectral resolution 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(0.025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nm).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High spectral sampling 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(0.01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nm).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accurate 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wavelength scale of better than 0.002 nm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over range 250-550 nm.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248472" cy="365125"/>
          </a:xfrm>
        </p:spPr>
        <p:txBody>
          <a:bodyPr/>
          <a:lstStyle/>
          <a:p>
            <a:r>
              <a:rPr lang="en-IE" dirty="0" smtClean="0"/>
              <a:t>GSICS/CEOS web meeting on Reference Solar Spectrum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/>
          </a:bodyPr>
          <a:lstStyle/>
          <a:p>
            <a:r>
              <a:rPr lang="en-IE" sz="2000" b="1" dirty="0" smtClean="0">
                <a:latin typeface="Arial" pitchFamily="34" charset="0"/>
                <a:cs typeface="Arial" pitchFamily="34" charset="0"/>
              </a:rPr>
              <a:t>Solar Reference Spectrum (Dobber et al.) 2/2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600" dirty="0" smtClean="0">
                <a:latin typeface="Arial" pitchFamily="34" charset="0"/>
                <a:cs typeface="Arial" pitchFamily="34" charset="0"/>
              </a:rPr>
              <a:t>The derived solar reference spectrum is based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on the following inputs:</a:t>
            </a:r>
            <a:endParaRPr lang="en-IE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IE" sz="1600" dirty="0" smtClean="0">
                <a:latin typeface="Arial" pitchFamily="34" charset="0"/>
                <a:cs typeface="Arial" pitchFamily="34" charset="0"/>
              </a:rPr>
              <a:t>OMI sun measurements (July 2004 – July 2006).</a:t>
            </a:r>
          </a:p>
          <a:p>
            <a:r>
              <a:rPr lang="en-IE" sz="1600" dirty="0" smtClean="0">
                <a:latin typeface="Arial" pitchFamily="34" charset="0"/>
                <a:cs typeface="Arial" pitchFamily="34" charset="0"/>
              </a:rPr>
              <a:t>High-resolution spectra: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Hall 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and Anderson (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1991):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UV-balloon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, 200 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and 310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nm, spectral resolution about 0.025 nm.</a:t>
            </a:r>
            <a:endParaRPr lang="en-IE" sz="1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ground-based 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ultra-high resolution spectrum obtained at </a:t>
            </a:r>
            <a:r>
              <a:rPr lang="en-IE" sz="1600" dirty="0" err="1">
                <a:latin typeface="Arial" pitchFamily="34" charset="0"/>
                <a:cs typeface="Arial" pitchFamily="34" charset="0"/>
              </a:rPr>
              <a:t>Kitt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 Peak (</a:t>
            </a:r>
            <a:r>
              <a:rPr lang="en-IE" sz="1600" dirty="0" err="1">
                <a:latin typeface="Arial" pitchFamily="34" charset="0"/>
                <a:cs typeface="Arial" pitchFamily="34" charset="0"/>
              </a:rPr>
              <a:t>Kurucz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IE" sz="1600" i="1" dirty="0">
                <a:latin typeface="Arial" pitchFamily="34" charset="0"/>
                <a:cs typeface="Arial" pitchFamily="34" charset="0"/>
              </a:rPr>
              <a:t>et al</a:t>
            </a:r>
            <a:r>
              <a:rPr lang="en-IE" sz="1600" i="1" dirty="0" smtClean="0">
                <a:latin typeface="Arial" pitchFamily="34" charset="0"/>
                <a:cs typeface="Arial" pitchFamily="34" charset="0"/>
              </a:rPr>
              <a:t>.,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1984), 296-1300 nm,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spectral resolution about 0.005 nm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Low-resolution spectra:</a:t>
            </a:r>
          </a:p>
          <a:p>
            <a:pPr lvl="1"/>
            <a:r>
              <a:rPr lang="en-IE" sz="1600" dirty="0" smtClean="0">
                <a:latin typeface="Arial" pitchFamily="34" charset="0"/>
                <a:cs typeface="Arial" pitchFamily="34" charset="0"/>
              </a:rPr>
              <a:t>UARS-SUSIM (Floyd </a:t>
            </a:r>
            <a:r>
              <a:rPr lang="en-IE" sz="1600" i="1" dirty="0" smtClean="0">
                <a:latin typeface="Arial" pitchFamily="34" charset="0"/>
                <a:cs typeface="Arial" pitchFamily="34" charset="0"/>
              </a:rPr>
              <a:t>et al., 2003)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: 250-410 nm, spectral resolution 0.15 nm</a:t>
            </a:r>
            <a:r>
              <a:rPr lang="en-IE" sz="16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Gurlit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et al., 2005):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balloon spectrum obtained for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the SCIAMACHY validation,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400-600 nm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spectral resolution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0.55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– 1.48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Compared to: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composite spectrum, based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measurements 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with the satellite instruments SOLSPEC (</a:t>
            </a:r>
            <a:r>
              <a:rPr lang="en-IE" sz="1600" dirty="0" err="1">
                <a:latin typeface="Arial" pitchFamily="34" charset="0"/>
                <a:cs typeface="Arial" pitchFamily="34" charset="0"/>
              </a:rPr>
              <a:t>Thuillier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IE" sz="1600" i="1" dirty="0">
                <a:latin typeface="Arial" pitchFamily="34" charset="0"/>
                <a:cs typeface="Arial" pitchFamily="34" charset="0"/>
              </a:rPr>
              <a:t>et al., 1998)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 and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SOSP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Thuillier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i="1" dirty="0">
                <a:latin typeface="Arial" pitchFamily="34" charset="0"/>
                <a:cs typeface="Arial" pitchFamily="34" charset="0"/>
              </a:rPr>
              <a:t>et al., 2003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IE" sz="1600" dirty="0">
                <a:latin typeface="Arial" pitchFamily="34" charset="0"/>
                <a:cs typeface="Arial" pitchFamily="34" charset="0"/>
              </a:rPr>
              <a:t>200 – 2400 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nm, spectral resolution 1.0 nm.</a:t>
            </a:r>
          </a:p>
          <a:p>
            <a:r>
              <a:rPr lang="en-IE" sz="1600" dirty="0" smtClean="0">
                <a:latin typeface="Arial" pitchFamily="34" charset="0"/>
                <a:cs typeface="Arial" pitchFamily="34" charset="0"/>
              </a:rPr>
              <a:t>There are always issues / improvements with high spectral resolution </a:t>
            </a:r>
            <a:r>
              <a:rPr lang="en-IE" sz="160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 lower spectral resolution comparisons: ISRF + spectral resolution + spectral accuracy + spectral sampling </a:t>
            </a:r>
            <a:r>
              <a:rPr lang="en-IE" sz="160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 radiometric accuracy at high and at lower spectral resolutions.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 December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7BC5-1B04-4A55-98A6-C35F1D9B9350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176464" cy="365125"/>
          </a:xfrm>
        </p:spPr>
        <p:txBody>
          <a:bodyPr/>
          <a:lstStyle/>
          <a:p>
            <a:r>
              <a:rPr lang="en-IE" dirty="0" smtClean="0"/>
              <a:t>GSICS/CEOS web meeting on Reference Solar Spectrum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422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High-Resolution Solar Reference Spectrum between 250 and 550 nm and its Application to Measurements with the Ozone Monitoring Instrument  Marcel Dobber et al.  Solar Phys (2008) 249: 281–291, DOI 10.1007/s11207-008-9187-7</vt:lpstr>
      <vt:lpstr>Solar Reference Spectrum (Dobber et al.) 1/2</vt:lpstr>
      <vt:lpstr>Solar Reference Spectrum (Dobber et al.) 2/2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High-Resolution Solar Reference Spectrum between 250 and 550 nm and its Application to Measurements with the Ozone Monitoring Instrument  Marcel Dobber et al.  Solar Phys (2008) 249: 281–291 DOI 10.1007/s11207-008-9187-7</dc:title>
  <dc:creator>MDo</dc:creator>
  <cp:lastModifiedBy>MDo</cp:lastModifiedBy>
  <cp:revision>8</cp:revision>
  <dcterms:created xsi:type="dcterms:W3CDTF">2016-11-28T13:35:53Z</dcterms:created>
  <dcterms:modified xsi:type="dcterms:W3CDTF">2016-11-29T09:01:33Z</dcterms:modified>
</cp:coreProperties>
</file>