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>
  <p:sldMasterIdLst>
    <p:sldMasterId id="2147483739" r:id="rId1"/>
  </p:sldMasterIdLst>
  <p:notesMasterIdLst>
    <p:notesMasterId r:id="rId11"/>
  </p:notesMasterIdLst>
  <p:handoutMasterIdLst>
    <p:handoutMasterId r:id="rId12"/>
  </p:handoutMasterIdLst>
  <p:sldIdLst>
    <p:sldId id="298" r:id="rId2"/>
    <p:sldId id="296" r:id="rId3"/>
    <p:sldId id="321" r:id="rId4"/>
    <p:sldId id="320" r:id="rId5"/>
    <p:sldId id="325" r:id="rId6"/>
    <p:sldId id="322" r:id="rId7"/>
    <p:sldId id="324" r:id="rId8"/>
    <p:sldId id="327" r:id="rId9"/>
    <p:sldId id="323" r:id="rId10"/>
  </p:sldIdLst>
  <p:sldSz cx="9144000" cy="6858000" type="screen4x3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72011-3239-E14B-8488-7E39AC0B0158}" type="datetimeFigureOut">
              <a:rPr lang="en-US" smtClean="0"/>
              <a:pPr/>
              <a:t>12/1/2016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9865F-ED6C-A445-BFE8-08225DFB9D1D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374068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64735-5460-8744-9D62-C9DB146937E8}" type="datetimeFigureOut">
              <a:rPr lang="en-US" smtClean="0"/>
              <a:pPr/>
              <a:t>12/1/2016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28B5B-0F78-8844-B24C-CE1CDD17909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859889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de-DE" sz="2000" b="1" dirty="0" smtClean="0"/>
              <a:t>SCIAMACHY</a:t>
            </a:r>
            <a:r>
              <a:rPr lang="de-DE" sz="2000" dirty="0" smtClean="0"/>
              <a:t> - </a:t>
            </a:r>
            <a:r>
              <a:rPr lang="en-GB" sz="2000" dirty="0" smtClean="0"/>
              <a:t>Scanning Imaging Absorption </a:t>
            </a:r>
            <a:r>
              <a:rPr lang="en-GB" sz="2000" dirty="0" err="1" smtClean="0"/>
              <a:t>spectroMeter</a:t>
            </a:r>
            <a:r>
              <a:rPr lang="en-GB" sz="2000" dirty="0" smtClean="0"/>
              <a:t> for Atmospheric </a:t>
            </a:r>
            <a:r>
              <a:rPr lang="en-GB" sz="2000" dirty="0" err="1" smtClean="0"/>
              <a:t>CHartographY</a:t>
            </a:r>
            <a:r>
              <a:rPr lang="de-DE" sz="2000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 smtClean="0"/>
              <a:t>aboard ESA’s </a:t>
            </a:r>
            <a:r>
              <a:rPr lang="en-GB" sz="2000" b="1" dirty="0" smtClean="0"/>
              <a:t>ENVISAT</a:t>
            </a:r>
            <a:r>
              <a:rPr lang="en-GB" sz="2000" dirty="0" smtClean="0"/>
              <a:t> satellite </a:t>
            </a:r>
            <a:r>
              <a:rPr lang="en-GB" sz="2000" dirty="0" err="1" smtClean="0">
                <a:solidFill>
                  <a:srgbClr val="000000"/>
                </a:solidFill>
              </a:rPr>
              <a:t>platfor</a:t>
            </a:r>
            <a:r>
              <a:rPr lang="de-DE" sz="2000" dirty="0" smtClean="0">
                <a:solidFill>
                  <a:srgbClr val="000000"/>
                </a:solidFill>
              </a:rPr>
              <a:t>m</a:t>
            </a:r>
          </a:p>
          <a:p>
            <a:pPr marL="285750" indent="-285750">
              <a:buFont typeface="Arial"/>
              <a:buChar char="•"/>
            </a:pPr>
            <a:r>
              <a:rPr lang="de-DE" sz="2000" dirty="0" smtClean="0"/>
              <a:t>2</a:t>
            </a:r>
            <a:r>
              <a:rPr lang="en-GB" sz="2000" dirty="0" smtClean="0"/>
              <a:t>002 – 2012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 smtClean="0"/>
              <a:t>designed to measure the radiance backscattered from the Earth and hence determine total columns and vertical profiles of atmospheric trace gas species</a:t>
            </a:r>
          </a:p>
          <a:p>
            <a:pPr marL="0" indent="0">
              <a:buNone/>
            </a:pPr>
            <a:endParaRPr lang="en-GB" sz="2000" dirty="0" smtClean="0"/>
          </a:p>
          <a:p>
            <a:pPr marL="285750" indent="-285750">
              <a:buFont typeface="Arial"/>
              <a:buChar char="•"/>
            </a:pPr>
            <a:r>
              <a:rPr lang="en-GB" sz="2000" b="1" dirty="0" smtClean="0"/>
              <a:t>daily sun observations</a:t>
            </a:r>
          </a:p>
          <a:p>
            <a:pPr marL="742950" lvl="1" indent="-285750">
              <a:buFont typeface="Arial"/>
              <a:buChar char="•"/>
            </a:pPr>
            <a:r>
              <a:rPr lang="en-GB" sz="2000" dirty="0" smtClean="0"/>
              <a:t>wavelength range 212 nm to 2380 nm</a:t>
            </a:r>
          </a:p>
          <a:p>
            <a:pPr marL="742950" lvl="1" indent="-285750">
              <a:buFont typeface="Arial"/>
              <a:buChar char="•"/>
            </a:pPr>
            <a:r>
              <a:rPr lang="en-GB" sz="2000" dirty="0" smtClean="0"/>
              <a:t>spectral resolution of 0,2 to 1,5 nm 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28B5B-0F78-8844-B24C-CE1CDD17909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6357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953735"/>
                </a:solidFill>
              </a:defRPr>
            </a:lvl1pPr>
          </a:lstStyle>
          <a:p>
            <a:r>
              <a:rPr lang="de-DE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67474" y="6582647"/>
            <a:ext cx="1447802" cy="282499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29.04.16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15276" y="6591302"/>
            <a:ext cx="2981184" cy="286414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ROMIC Statusseminar, 2-3 May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A4FA-B48B-CF48-8A0D-58EAF92E9E69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79402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67474" y="6582647"/>
            <a:ext cx="1447802" cy="282499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29.04.16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15276" y="6591302"/>
            <a:ext cx="2981184" cy="286414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ROMIC Statusseminar, 2-3 May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A4FA-B48B-CF48-8A0D-58EAF92E9E69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117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67474" y="6582647"/>
            <a:ext cx="1447802" cy="282499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29.04.16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15276" y="6591302"/>
            <a:ext cx="2981184" cy="286414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ROMIC Statusseminar, 2-3 May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A4FA-B48B-CF48-8A0D-58EAF92E9E69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8011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67474" y="6582647"/>
            <a:ext cx="1447802" cy="282499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29.04.16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15276" y="6591302"/>
            <a:ext cx="2981184" cy="286414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ROMIC Statusseminar, 2-3 May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A4FA-B48B-CF48-8A0D-58EAF92E9E69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748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953735"/>
                </a:solidFill>
              </a:defRPr>
            </a:lvl1pPr>
          </a:lstStyle>
          <a:p>
            <a:r>
              <a:rPr lang="de-DE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67474" y="6582647"/>
            <a:ext cx="1447802" cy="282499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29.04.16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15276" y="6591302"/>
            <a:ext cx="2981184" cy="286414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ROMIC Statusseminar, 2-3 May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A4FA-B48B-CF48-8A0D-58EAF92E9E69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6217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67474" y="6582647"/>
            <a:ext cx="1447802" cy="282499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29.04.16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15276" y="6591302"/>
            <a:ext cx="2981184" cy="286414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ROMIC Statusseminar, 2-3 May 2016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A4FA-B48B-CF48-8A0D-58EAF92E9E69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6651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67474" y="6582647"/>
            <a:ext cx="1447802" cy="282499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29.04.16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015276" y="6591302"/>
            <a:ext cx="2981184" cy="286414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ROMIC Statusseminar, 2-3 May 2016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A4FA-B48B-CF48-8A0D-58EAF92E9E69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1078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67474" y="6582647"/>
            <a:ext cx="1447802" cy="282499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29.04.16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15276" y="6591302"/>
            <a:ext cx="2981184" cy="286414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ROMIC Statusseminar, 2-3 May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A4FA-B48B-CF48-8A0D-58EAF92E9E69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9553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67474" y="6582647"/>
            <a:ext cx="1447802" cy="282499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29.04.16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015276" y="6591302"/>
            <a:ext cx="2981184" cy="286414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ROMIC Statusseminar, 2-3 May 2016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A4FA-B48B-CF48-8A0D-58EAF92E9E69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2592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3330"/>
            <a:ext cx="3008313" cy="6817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53330"/>
            <a:ext cx="5111750" cy="53728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67474" y="6582647"/>
            <a:ext cx="1447802" cy="282499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29.04.16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15276" y="6591302"/>
            <a:ext cx="2981184" cy="286414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ROMIC Statusseminar, 2-3 May 2016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A4FA-B48B-CF48-8A0D-58EAF92E9E69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4111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67474" y="6582647"/>
            <a:ext cx="1447802" cy="282499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29.04.16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15276" y="6591302"/>
            <a:ext cx="2981184" cy="286414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ROMIC Statusseminar, 2-3 May 2016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A4FA-B48B-CF48-8A0D-58EAF92E9E69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0728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"/>
            <a:ext cx="9144000" cy="72887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L-Shape 6"/>
          <p:cNvSpPr/>
          <p:nvPr/>
        </p:nvSpPr>
        <p:spPr>
          <a:xfrm>
            <a:off x="0" y="6403310"/>
            <a:ext cx="9144000" cy="454689"/>
          </a:xfrm>
          <a:prstGeom prst="corner">
            <a:avLst>
              <a:gd name="adj1" fmla="val 62227"/>
              <a:gd name="adj2" fmla="val 776275"/>
            </a:avLst>
          </a:prstGeom>
          <a:solidFill>
            <a:srgbClr val="FFF9D5"/>
          </a:solidFill>
          <a:ln>
            <a:solidFill>
              <a:srgbClr val="FFF9D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9D5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674" y="1"/>
            <a:ext cx="8814401" cy="728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773" y="968568"/>
            <a:ext cx="8728302" cy="51575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8836" y="6590740"/>
            <a:ext cx="823100" cy="2824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953735"/>
                </a:solidFill>
              </a:defRPr>
            </a:lvl1pPr>
          </a:lstStyle>
          <a:p>
            <a:fld id="{BC2DA4FA-B48B-CF48-8A0D-58EAF92E9E69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8" name="Picture 7" descr="Uni-Logo_Web_RGB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2" y="6485582"/>
            <a:ext cx="1874061" cy="326583"/>
          </a:xfrm>
          <a:prstGeom prst="rect">
            <a:avLst/>
          </a:prstGeom>
        </p:spPr>
      </p:pic>
      <p:pic>
        <p:nvPicPr>
          <p:cNvPr id="9" name="Picture 8" descr="scia150.gif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221" y="6501510"/>
            <a:ext cx="460720" cy="294861"/>
          </a:xfrm>
          <a:prstGeom prst="rect">
            <a:avLst/>
          </a:prstGeom>
        </p:spPr>
      </p:pic>
      <p:pic>
        <p:nvPicPr>
          <p:cNvPr id="11" name="Picture 10" descr="iupLogo2013_1000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888" y="6434996"/>
            <a:ext cx="374374" cy="398334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 userDrawn="1"/>
        </p:nvSpPr>
        <p:spPr>
          <a:xfrm>
            <a:off x="4590474" y="6590740"/>
            <a:ext cx="3648362" cy="286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rgbClr val="953735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GSICS/CEOS: Reference Solar Spectrum, 1 Dec 2016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036027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200" b="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12928"/>
            <a:ext cx="7772400" cy="1430297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The SCIAMACHY Solar </a:t>
            </a:r>
            <a:r>
              <a:rPr lang="en-GB" sz="2800" b="1" dirty="0"/>
              <a:t>S</a:t>
            </a:r>
            <a:r>
              <a:rPr lang="en-GB" sz="2800" b="1" dirty="0" smtClean="0"/>
              <a:t>pectrum </a:t>
            </a:r>
            <a:endParaRPr lang="en-GB" sz="28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4573602"/>
            <a:ext cx="6717323" cy="1112028"/>
          </a:xfrm>
        </p:spPr>
        <p:txBody>
          <a:bodyPr>
            <a:normAutofit fontScale="92500"/>
          </a:bodyPr>
          <a:lstStyle/>
          <a:p>
            <a:r>
              <a:rPr lang="en-GB" sz="1800" dirty="0" smtClean="0">
                <a:solidFill>
                  <a:schemeClr val="tx1"/>
                </a:solidFill>
              </a:rPr>
              <a:t>Klaus </a:t>
            </a:r>
            <a:r>
              <a:rPr lang="en-GB" sz="1800" dirty="0" smtClean="0">
                <a:solidFill>
                  <a:schemeClr val="tx1"/>
                </a:solidFill>
              </a:rPr>
              <a:t>Bramstedt, </a:t>
            </a:r>
            <a:r>
              <a:rPr lang="en-GB" sz="1800" dirty="0" smtClean="0">
                <a:solidFill>
                  <a:schemeClr val="tx1"/>
                </a:solidFill>
              </a:rPr>
              <a:t>Tina </a:t>
            </a:r>
            <a:r>
              <a:rPr lang="en-GB" sz="1800" dirty="0" err="1" smtClean="0">
                <a:solidFill>
                  <a:schemeClr val="tx1"/>
                </a:solidFill>
              </a:rPr>
              <a:t>Hilbig</a:t>
            </a:r>
            <a:r>
              <a:rPr lang="en-GB" sz="1800" dirty="0" smtClean="0">
                <a:solidFill>
                  <a:schemeClr val="tx1"/>
                </a:solidFill>
              </a:rPr>
              <a:t>, Mark Weber, </a:t>
            </a:r>
            <a:r>
              <a:rPr lang="en-GB" sz="1800" dirty="0" err="1" smtClean="0">
                <a:solidFill>
                  <a:schemeClr val="tx1"/>
                </a:solidFill>
              </a:rPr>
              <a:t>Matthijs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sz="1800" dirty="0" smtClean="0">
                <a:solidFill>
                  <a:schemeClr val="tx1"/>
                </a:solidFill>
              </a:rPr>
              <a:t>Krijger</a:t>
            </a:r>
            <a:r>
              <a:rPr lang="en-GB" sz="1800" baseline="30000" dirty="0" smtClean="0">
                <a:solidFill>
                  <a:schemeClr val="tx1"/>
                </a:solidFill>
              </a:rPr>
              <a:t>2</a:t>
            </a:r>
            <a:r>
              <a:rPr lang="en-GB" sz="1800" dirty="0" smtClean="0">
                <a:solidFill>
                  <a:schemeClr val="tx1"/>
                </a:solidFill>
              </a:rPr>
              <a:t>, Ralph Snel</a:t>
            </a:r>
            <a:r>
              <a:rPr lang="en-GB" sz="1800" baseline="30000" dirty="0" smtClean="0">
                <a:solidFill>
                  <a:schemeClr val="tx1"/>
                </a:solidFill>
              </a:rPr>
              <a:t>2</a:t>
            </a:r>
            <a:endParaRPr lang="en-GB" sz="1800" dirty="0" smtClean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r>
              <a:rPr lang="en-GB" sz="1600" dirty="0" smtClean="0">
                <a:solidFill>
                  <a:schemeClr val="tx1"/>
                </a:solidFill>
              </a:rPr>
              <a:t>Institute of Environmental Physics, University of Bremen</a:t>
            </a:r>
          </a:p>
          <a:p>
            <a:r>
              <a:rPr lang="en-GB" sz="1600" baseline="30000" dirty="0" smtClean="0">
                <a:solidFill>
                  <a:schemeClr val="tx1"/>
                </a:solidFill>
              </a:rPr>
              <a:t>2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SRON Netherlands </a:t>
            </a:r>
            <a:r>
              <a:rPr lang="en-US" sz="1600" dirty="0" err="1" smtClean="0">
                <a:solidFill>
                  <a:schemeClr val="tx1"/>
                </a:solidFill>
              </a:rPr>
              <a:t>Instit</a:t>
            </a:r>
            <a:r>
              <a:rPr lang="en-US" sz="1600" dirty="0" smtClean="0">
                <a:solidFill>
                  <a:schemeClr val="tx1"/>
                </a:solidFill>
              </a:rPr>
              <a:t>. for Space Research, Utrecht, the Netherlands</a:t>
            </a:r>
            <a:endParaRPr lang="en-GB" sz="1600" dirty="0" smtClean="0">
              <a:solidFill>
                <a:schemeClr val="tx1"/>
              </a:solidFill>
            </a:endParaRPr>
          </a:p>
          <a:p>
            <a:endParaRPr lang="en-GB" sz="1600" dirty="0" smtClean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434" y="186414"/>
            <a:ext cx="3600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585529" y="186414"/>
            <a:ext cx="134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01 Dec 2016</a:t>
            </a:r>
            <a:endParaRPr lang="en-GB" dirty="0"/>
          </a:p>
        </p:txBody>
      </p:sp>
      <p:sp>
        <p:nvSpPr>
          <p:cNvPr id="7" name="Rechteck 6"/>
          <p:cNvSpPr/>
          <p:nvPr/>
        </p:nvSpPr>
        <p:spPr>
          <a:xfrm>
            <a:off x="186434" y="18466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GSICS/CEOS: Reference Solar Spectrum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10835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SCIAMACHY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A4FA-B48B-CF48-8A0D-58EAF92E9E69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220879" y="968567"/>
            <a:ext cx="4408271" cy="296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de-DE" sz="2000" b="1" dirty="0"/>
              <a:t>SCIAMACHY</a:t>
            </a:r>
            <a:r>
              <a:rPr lang="de-DE" sz="1800" dirty="0"/>
              <a:t> - </a:t>
            </a:r>
            <a:r>
              <a:rPr lang="en-GB" sz="1600" dirty="0"/>
              <a:t>Scanning Imaging Absorption </a:t>
            </a:r>
            <a:r>
              <a:rPr lang="en-GB" sz="1600" dirty="0" err="1"/>
              <a:t>spectroMeter</a:t>
            </a:r>
            <a:r>
              <a:rPr lang="en-GB" sz="1600" dirty="0"/>
              <a:t> for Atmospheric </a:t>
            </a:r>
            <a:r>
              <a:rPr lang="en-GB" sz="1600" dirty="0" err="1"/>
              <a:t>CHartographY</a:t>
            </a:r>
            <a:r>
              <a:rPr lang="de-DE" sz="1600" dirty="0"/>
              <a:t> </a:t>
            </a:r>
            <a:r>
              <a:rPr lang="de-DE" sz="1800" dirty="0" smtClean="0"/>
              <a:t>- </a:t>
            </a:r>
            <a:r>
              <a:rPr lang="en-GB" sz="2000" dirty="0" smtClean="0"/>
              <a:t>aboard </a:t>
            </a:r>
            <a:r>
              <a:rPr lang="en-GB" sz="2000" dirty="0"/>
              <a:t>ESA’s </a:t>
            </a:r>
            <a:r>
              <a:rPr lang="en-GB" sz="2000" b="1" dirty="0"/>
              <a:t>ENVISAT</a:t>
            </a:r>
            <a:r>
              <a:rPr lang="en-GB" sz="2000" dirty="0"/>
              <a:t> satellite </a:t>
            </a:r>
            <a:r>
              <a:rPr lang="en-GB" sz="2000" dirty="0" err="1">
                <a:solidFill>
                  <a:srgbClr val="000000"/>
                </a:solidFill>
              </a:rPr>
              <a:t>platfor</a:t>
            </a:r>
            <a:r>
              <a:rPr lang="de-DE" sz="2000" dirty="0">
                <a:solidFill>
                  <a:srgbClr val="000000"/>
                </a:solidFill>
              </a:rPr>
              <a:t>m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2000" b="1" dirty="0"/>
              <a:t>daily sun </a:t>
            </a:r>
            <a:r>
              <a:rPr lang="en-GB" sz="2000" b="1" dirty="0" smtClean="0"/>
              <a:t>observations</a:t>
            </a:r>
            <a:endParaRPr lang="en-GB" sz="1600" b="1" dirty="0"/>
          </a:p>
          <a:p>
            <a:pPr lvl="1">
              <a:buFont typeface="Arial"/>
              <a:buChar char="•"/>
            </a:pPr>
            <a:r>
              <a:rPr lang="en-GB" sz="1800" dirty="0"/>
              <a:t>2002 - 2012</a:t>
            </a:r>
          </a:p>
          <a:p>
            <a:pPr marL="742950" lvl="1" indent="-285750">
              <a:buFont typeface="Arial"/>
              <a:buChar char="•"/>
            </a:pPr>
            <a:r>
              <a:rPr lang="en-GB" sz="1800" dirty="0" smtClean="0"/>
              <a:t>wavelength </a:t>
            </a:r>
            <a:r>
              <a:rPr lang="en-GB" sz="1800" dirty="0"/>
              <a:t>range 212 nm to 2380 </a:t>
            </a:r>
            <a:r>
              <a:rPr lang="en-GB" sz="1800" dirty="0" smtClean="0"/>
              <a:t>nm</a:t>
            </a:r>
          </a:p>
          <a:p>
            <a:pPr marL="742950" lvl="1" indent="-285750">
              <a:buFont typeface="Arial"/>
              <a:buChar char="•"/>
            </a:pPr>
            <a:r>
              <a:rPr lang="en-GB" sz="1800" dirty="0" smtClean="0"/>
              <a:t>spectral </a:t>
            </a:r>
            <a:r>
              <a:rPr lang="en-GB" sz="1800" dirty="0"/>
              <a:t>resolution of 0,2 to 1,5 nm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879" y="4178493"/>
            <a:ext cx="882516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spcBef>
                <a:spcPts val="1200"/>
              </a:spcBef>
            </a:pPr>
            <a:r>
              <a:rPr lang="de-DE" sz="2000" b="1" dirty="0" err="1"/>
              <a:t>Challenges</a:t>
            </a:r>
            <a:r>
              <a:rPr lang="de-DE" sz="2000" b="1" dirty="0" smtClean="0"/>
              <a:t>:</a:t>
            </a:r>
          </a:p>
          <a:p>
            <a:pPr marL="742950" lvl="1" indent="-285750">
              <a:spcBef>
                <a:spcPts val="1200"/>
              </a:spcBef>
              <a:buFont typeface="Arial"/>
              <a:buChar char="•"/>
            </a:pPr>
            <a:r>
              <a:rPr lang="de-DE" dirty="0" err="1" smtClean="0"/>
              <a:t>changes</a:t>
            </a:r>
            <a:r>
              <a:rPr lang="de-DE" dirty="0" smtClean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pre</a:t>
            </a:r>
            <a:r>
              <a:rPr lang="de-DE" dirty="0"/>
              <a:t>-launch </a:t>
            </a:r>
            <a:r>
              <a:rPr lang="de-DE" dirty="0" err="1"/>
              <a:t>to</a:t>
            </a:r>
            <a:r>
              <a:rPr lang="de-DE" dirty="0"/>
              <a:t> in-orbit </a:t>
            </a:r>
            <a:r>
              <a:rPr lang="de-DE" dirty="0">
                <a:solidFill>
                  <a:srgbClr val="00B050"/>
                </a:solidFill>
              </a:rPr>
              <a:t> 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 err="1">
                <a:solidFill>
                  <a:srgbClr val="000000"/>
                </a:solidFill>
              </a:rPr>
              <a:t>Pagaran</a:t>
            </a:r>
            <a:r>
              <a:rPr lang="de-DE" dirty="0">
                <a:solidFill>
                  <a:srgbClr val="000000"/>
                </a:solidFill>
              </a:rPr>
              <a:t> et al., 2011</a:t>
            </a:r>
            <a:r>
              <a:rPr lang="de-DE" dirty="0" smtClean="0">
                <a:solidFill>
                  <a:srgbClr val="000000"/>
                </a:solidFill>
              </a:rPr>
              <a:t>)</a:t>
            </a:r>
          </a:p>
          <a:p>
            <a:pPr marL="742950" lvl="1" indent="-285750">
              <a:spcBef>
                <a:spcPts val="1200"/>
              </a:spcBef>
              <a:buFont typeface="Arial"/>
              <a:buChar char="•"/>
            </a:pPr>
            <a:r>
              <a:rPr lang="de-DE" dirty="0" smtClean="0">
                <a:solidFill>
                  <a:srgbClr val="000000"/>
                </a:solidFill>
              </a:rPr>
              <a:t>U</a:t>
            </a:r>
            <a:r>
              <a:rPr lang="de-DE" dirty="0" smtClean="0"/>
              <a:t>V </a:t>
            </a:r>
            <a:r>
              <a:rPr lang="de-DE" dirty="0" err="1"/>
              <a:t>radiation</a:t>
            </a:r>
            <a:r>
              <a:rPr lang="de-DE" dirty="0"/>
              <a:t> </a:t>
            </a:r>
            <a:r>
              <a:rPr lang="de-DE" dirty="0" err="1"/>
              <a:t>damage</a:t>
            </a:r>
            <a:r>
              <a:rPr lang="de-DE" dirty="0"/>
              <a:t> (</a:t>
            </a:r>
            <a:r>
              <a:rPr lang="de-DE" dirty="0" err="1"/>
              <a:t>deposits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comtaminants</a:t>
            </a:r>
            <a:r>
              <a:rPr lang="de-DE" dirty="0"/>
              <a:t> on </a:t>
            </a:r>
            <a:r>
              <a:rPr lang="de-DE" dirty="0" err="1"/>
              <a:t>optical</a:t>
            </a:r>
            <a:r>
              <a:rPr lang="de-DE" dirty="0"/>
              <a:t> </a:t>
            </a:r>
            <a:r>
              <a:rPr lang="de-DE" dirty="0" err="1"/>
              <a:t>surfaces</a:t>
            </a:r>
            <a:r>
              <a:rPr lang="de-DE" dirty="0"/>
              <a:t>)/</a:t>
            </a:r>
            <a:r>
              <a:rPr lang="de-DE" dirty="0" err="1" smtClean="0"/>
              <a:t>Icing</a:t>
            </a:r>
            <a:endParaRPr lang="de-DE" dirty="0" smtClean="0"/>
          </a:p>
          <a:p>
            <a:pPr marL="742950" lvl="1" indent="-285750">
              <a:spcBef>
                <a:spcPts val="1200"/>
              </a:spcBef>
              <a:buFont typeface="Arial"/>
              <a:buChar char="•"/>
            </a:pPr>
            <a:r>
              <a:rPr lang="de-DE" dirty="0" err="1" smtClean="0"/>
              <a:t>instrument</a:t>
            </a:r>
            <a:r>
              <a:rPr lang="de-DE" dirty="0" smtClean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platform</a:t>
            </a:r>
            <a:r>
              <a:rPr lang="de-DE" dirty="0"/>
              <a:t> </a:t>
            </a:r>
            <a:r>
              <a:rPr lang="de-DE" dirty="0" err="1" smtClean="0"/>
              <a:t>anomalies</a:t>
            </a:r>
            <a:endParaRPr lang="de-DE" dirty="0"/>
          </a:p>
        </p:txBody>
      </p:sp>
      <p:pic>
        <p:nvPicPr>
          <p:cNvPr id="8" name="Grafik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29150" y="968567"/>
            <a:ext cx="4478482" cy="3527232"/>
          </a:xfrm>
          <a:prstGeom prst="rect">
            <a:avLst/>
          </a:prstGeom>
          <a:effectLst>
            <a:outerShdw blurRad="203200" dir="2280000" algn="ctr" rotWithShape="0">
              <a:schemeClr val="bg2">
                <a:lumMod val="50000"/>
              </a:scheme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95979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SCIAMACHY solar </a:t>
            </a:r>
            <a:r>
              <a:rPr lang="de-DE" dirty="0" err="1" smtClean="0"/>
              <a:t>measurements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714356"/>
            <a:ext cx="4000496" cy="5664692"/>
          </a:xfrm>
        </p:spPr>
        <p:txBody>
          <a:bodyPr>
            <a:normAutofit/>
          </a:bodyPr>
          <a:lstStyle/>
          <a:p>
            <a:endParaRPr lang="de-DE" sz="2000" dirty="0" smtClean="0"/>
          </a:p>
          <a:p>
            <a:r>
              <a:rPr lang="de-DE" sz="2000" dirty="0" smtClean="0"/>
              <a:t>SCIAMACHY solar </a:t>
            </a:r>
            <a:r>
              <a:rPr lang="de-DE" sz="2000" dirty="0" err="1" smtClean="0"/>
              <a:t>spectra</a:t>
            </a:r>
            <a:r>
              <a:rPr lang="de-DE" sz="2000" dirty="0" smtClean="0"/>
              <a:t>:</a:t>
            </a:r>
          </a:p>
          <a:p>
            <a:pPr lvl="1"/>
            <a:r>
              <a:rPr lang="de-DE" sz="1800" dirty="0" smtClean="0">
                <a:solidFill>
                  <a:srgbClr val="FF0000"/>
                </a:solidFill>
              </a:rPr>
              <a:t>ESM diffuser (</a:t>
            </a:r>
            <a:r>
              <a:rPr lang="de-DE" sz="1800" dirty="0" err="1" smtClean="0">
                <a:solidFill>
                  <a:srgbClr val="FF0000"/>
                </a:solidFill>
              </a:rPr>
              <a:t>radiom</a:t>
            </a:r>
            <a:r>
              <a:rPr lang="de-DE" sz="1800" dirty="0" smtClean="0">
                <a:solidFill>
                  <a:srgbClr val="FF0000"/>
                </a:solidFill>
              </a:rPr>
              <a:t>. </a:t>
            </a:r>
            <a:r>
              <a:rPr lang="de-DE" sz="1800" dirty="0" err="1" smtClean="0">
                <a:solidFill>
                  <a:srgbClr val="FF0000"/>
                </a:solidFill>
              </a:rPr>
              <a:t>calibrated</a:t>
            </a:r>
            <a:r>
              <a:rPr lang="de-DE" sz="1800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de-DE" sz="1800" dirty="0" smtClean="0"/>
              <a:t>ASM diffuser</a:t>
            </a:r>
          </a:p>
          <a:p>
            <a:pPr lvl="1"/>
            <a:r>
              <a:rPr lang="de-DE" sz="1800" dirty="0" smtClean="0"/>
              <a:t>Sub-solar / Solar </a:t>
            </a:r>
            <a:r>
              <a:rPr lang="de-DE" sz="1800" dirty="0" err="1" smtClean="0"/>
              <a:t>occulation</a:t>
            </a:r>
            <a:endParaRPr lang="de-DE" sz="1800" dirty="0" smtClean="0"/>
          </a:p>
          <a:p>
            <a:pPr lvl="1"/>
            <a:r>
              <a:rPr lang="de-DE" sz="1800" dirty="0" smtClean="0"/>
              <a:t>Extra-</a:t>
            </a:r>
            <a:r>
              <a:rPr lang="de-DE" sz="1800" dirty="0" err="1" smtClean="0"/>
              <a:t>mirror</a:t>
            </a:r>
            <a:r>
              <a:rPr lang="de-DE" sz="1800" dirty="0" smtClean="0"/>
              <a:t> </a:t>
            </a:r>
            <a:r>
              <a:rPr lang="de-DE" sz="1800" dirty="0" err="1" smtClean="0"/>
              <a:t>measurement</a:t>
            </a:r>
            <a:endParaRPr lang="de-DE" sz="1800" dirty="0" smtClean="0"/>
          </a:p>
          <a:p>
            <a:r>
              <a:rPr lang="de-DE" sz="2200" dirty="0" smtClean="0">
                <a:solidFill>
                  <a:srgbClr val="FF0000"/>
                </a:solidFill>
              </a:rPr>
              <a:t>ESM diffuser </a:t>
            </a:r>
            <a:r>
              <a:rPr lang="de-DE" sz="2200" dirty="0" err="1" smtClean="0">
                <a:solidFill>
                  <a:srgbClr val="FF0000"/>
                </a:solidFill>
              </a:rPr>
              <a:t>is</a:t>
            </a:r>
            <a:r>
              <a:rPr lang="de-DE" sz="2200" dirty="0" smtClean="0">
                <a:solidFill>
                  <a:srgbClr val="FF0000"/>
                </a:solidFill>
              </a:rPr>
              <a:t> </a:t>
            </a:r>
            <a:r>
              <a:rPr lang="de-DE" sz="2200" dirty="0" err="1" smtClean="0">
                <a:solidFill>
                  <a:srgbClr val="FF0000"/>
                </a:solidFill>
              </a:rPr>
              <a:t>the</a:t>
            </a:r>
            <a:r>
              <a:rPr lang="de-DE" sz="2200" dirty="0" smtClean="0">
                <a:solidFill>
                  <a:srgbClr val="FF0000"/>
                </a:solidFill>
              </a:rPr>
              <a:t> </a:t>
            </a:r>
            <a:r>
              <a:rPr lang="de-DE" sz="2200" dirty="0" err="1" smtClean="0">
                <a:solidFill>
                  <a:srgbClr val="FF0000"/>
                </a:solidFill>
              </a:rPr>
              <a:t>only</a:t>
            </a:r>
            <a:r>
              <a:rPr lang="de-DE" sz="2200" dirty="0" smtClean="0">
                <a:solidFill>
                  <a:srgbClr val="FF0000"/>
                </a:solidFill>
              </a:rPr>
              <a:t> </a:t>
            </a:r>
            <a:r>
              <a:rPr lang="de-DE" sz="2200" dirty="0" err="1" smtClean="0">
                <a:solidFill>
                  <a:srgbClr val="FF0000"/>
                </a:solidFill>
              </a:rPr>
              <a:t>radiometrically</a:t>
            </a:r>
            <a:r>
              <a:rPr lang="de-DE" sz="2200" dirty="0" smtClean="0">
                <a:solidFill>
                  <a:srgbClr val="FF0000"/>
                </a:solidFill>
              </a:rPr>
              <a:t> </a:t>
            </a:r>
            <a:r>
              <a:rPr lang="de-DE" sz="2200" dirty="0" err="1" smtClean="0">
                <a:solidFill>
                  <a:srgbClr val="FF0000"/>
                </a:solidFill>
              </a:rPr>
              <a:t>calibrated</a:t>
            </a:r>
            <a:r>
              <a:rPr lang="de-DE" sz="2200" dirty="0" smtClean="0">
                <a:solidFill>
                  <a:srgbClr val="FF0000"/>
                </a:solidFill>
              </a:rPr>
              <a:t> solar </a:t>
            </a:r>
            <a:r>
              <a:rPr lang="de-DE" sz="2200" dirty="0" err="1" smtClean="0">
                <a:solidFill>
                  <a:srgbClr val="FF0000"/>
                </a:solidFill>
              </a:rPr>
              <a:t>spectrum</a:t>
            </a:r>
            <a:endParaRPr lang="de-DE" sz="2200" dirty="0" smtClean="0">
              <a:solidFill>
                <a:srgbClr val="FF0000"/>
              </a:solidFill>
            </a:endParaRPr>
          </a:p>
          <a:p>
            <a:r>
              <a:rPr lang="de-DE" sz="2200" dirty="0" smtClean="0"/>
              <a:t>Degradation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optical</a:t>
            </a:r>
            <a:r>
              <a:rPr lang="de-DE" sz="2200" dirty="0" smtClean="0"/>
              <a:t> </a:t>
            </a:r>
            <a:r>
              <a:rPr lang="de-DE" sz="2200" dirty="0" err="1" smtClean="0"/>
              <a:t>components</a:t>
            </a:r>
            <a:r>
              <a:rPr lang="de-DE" sz="2200" dirty="0" smtClean="0"/>
              <a:t> </a:t>
            </a:r>
            <a:r>
              <a:rPr lang="de-DE" sz="2200" dirty="0" err="1" smtClean="0"/>
              <a:t>needs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determined</a:t>
            </a:r>
            <a:r>
              <a:rPr lang="de-DE" sz="2200" dirty="0" smtClean="0"/>
              <a:t> </a:t>
            </a:r>
            <a:r>
              <a:rPr lang="de-DE" sz="2200" dirty="0" err="1" smtClean="0"/>
              <a:t>over</a:t>
            </a:r>
            <a:r>
              <a:rPr lang="de-DE" sz="2200" dirty="0" smtClean="0"/>
              <a:t> </a:t>
            </a:r>
            <a:r>
              <a:rPr lang="de-DE" sz="2200" dirty="0" err="1" smtClean="0"/>
              <a:t>lifetime</a:t>
            </a:r>
            <a:endParaRPr lang="de-DE" sz="2200" dirty="0" smtClean="0"/>
          </a:p>
          <a:p>
            <a:r>
              <a:rPr lang="de-DE" sz="2200" dirty="0" smtClean="0"/>
              <a:t>Solar </a:t>
            </a:r>
            <a:r>
              <a:rPr lang="de-DE" sz="2200" dirty="0" err="1" smtClean="0"/>
              <a:t>measurements</a:t>
            </a:r>
            <a:r>
              <a:rPr lang="de-DE" sz="2200" dirty="0" smtClean="0"/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each</a:t>
            </a:r>
            <a:r>
              <a:rPr lang="de-DE" sz="2200" dirty="0" smtClean="0"/>
              <a:t> </a:t>
            </a:r>
            <a:r>
              <a:rPr lang="de-DE" sz="2200" dirty="0" err="1" smtClean="0"/>
              <a:t>light</a:t>
            </a:r>
            <a:r>
              <a:rPr lang="de-DE" sz="2200" dirty="0" smtClean="0"/>
              <a:t> </a:t>
            </a:r>
            <a:r>
              <a:rPr lang="de-DE" sz="2200" dirty="0" err="1" smtClean="0"/>
              <a:t>path</a:t>
            </a:r>
            <a:r>
              <a:rPr lang="de-DE" sz="2200" dirty="0" smtClean="0"/>
              <a:t> </a:t>
            </a:r>
            <a:r>
              <a:rPr lang="de-DE" sz="2200" dirty="0" err="1" smtClean="0"/>
              <a:t>monitor</a:t>
            </a:r>
            <a:r>
              <a:rPr lang="de-DE" sz="2200" dirty="0" smtClean="0"/>
              <a:t> end-</a:t>
            </a:r>
            <a:r>
              <a:rPr lang="de-DE" sz="2200" dirty="0" err="1" smtClean="0"/>
              <a:t>to</a:t>
            </a:r>
            <a:r>
              <a:rPr lang="de-DE" sz="2200" dirty="0" smtClean="0"/>
              <a:t>-end </a:t>
            </a:r>
            <a:r>
              <a:rPr lang="de-DE" sz="2200" dirty="0" err="1" smtClean="0"/>
              <a:t>degradation</a:t>
            </a:r>
            <a:r>
              <a:rPr lang="de-DE" sz="2200" dirty="0" smtClean="0"/>
              <a:t>.</a:t>
            </a:r>
          </a:p>
          <a:p>
            <a:pPr>
              <a:buNone/>
            </a:pPr>
            <a:endParaRPr lang="de-DE" sz="2000" dirty="0"/>
          </a:p>
        </p:txBody>
      </p:sp>
      <p:pic>
        <p:nvPicPr>
          <p:cNvPr id="6" name="Grafik 5" descr="SciaLightPath_with_ASMdif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05346" y="1895475"/>
            <a:ext cx="5038654" cy="3581058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4810125" y="2847975"/>
            <a:ext cx="1866900" cy="205629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18000" rIns="36000" bIns="18000" rtlCol="0">
            <a:spAutoFit/>
          </a:bodyPr>
          <a:lstStyle/>
          <a:p>
            <a:r>
              <a:rPr lang="de-DE" sz="1100" dirty="0" smtClean="0">
                <a:solidFill>
                  <a:srgbClr val="FF0000"/>
                </a:solidFill>
              </a:rPr>
              <a:t>ESM diffuser</a:t>
            </a:r>
            <a:endParaRPr lang="de-DE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New </a:t>
            </a:r>
            <a:r>
              <a:rPr lang="de-DE" dirty="0" err="1" smtClean="0"/>
              <a:t>degradation</a:t>
            </a:r>
            <a:r>
              <a:rPr lang="de-DE" dirty="0" smtClean="0"/>
              <a:t> </a:t>
            </a:r>
            <a:r>
              <a:rPr lang="de-DE" dirty="0" err="1" smtClean="0"/>
              <a:t>correction</a:t>
            </a:r>
            <a:r>
              <a:rPr lang="de-DE" dirty="0" smtClean="0"/>
              <a:t> </a:t>
            </a:r>
            <a:r>
              <a:rPr lang="de-DE" dirty="0" err="1" smtClean="0"/>
              <a:t>scheme</a:t>
            </a:r>
            <a:r>
              <a:rPr lang="de-DE" dirty="0" smtClean="0"/>
              <a:t> (V8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later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Scanner </a:t>
            </a:r>
            <a:r>
              <a:rPr lang="de-DE" dirty="0" err="1" smtClean="0"/>
              <a:t>unit</a:t>
            </a:r>
            <a:r>
              <a:rPr lang="de-DE" dirty="0" smtClean="0"/>
              <a:t> (</a:t>
            </a:r>
            <a:r>
              <a:rPr lang="de-DE" dirty="0" err="1" smtClean="0"/>
              <a:t>mirrors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diffusers</a:t>
            </a:r>
            <a:r>
              <a:rPr lang="de-DE" dirty="0" smtClean="0"/>
              <a:t>)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described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 </a:t>
            </a:r>
            <a:r>
              <a:rPr lang="de-DE" dirty="0" err="1" smtClean="0"/>
              <a:t>ph</a:t>
            </a:r>
            <a:r>
              <a:rPr lang="en-US" dirty="0" err="1" smtClean="0"/>
              <a:t>ysical</a:t>
            </a:r>
            <a:r>
              <a:rPr lang="en-US" dirty="0" smtClean="0"/>
              <a:t> model (Fresnel equations). </a:t>
            </a:r>
            <a:r>
              <a:rPr lang="en-US" sz="1200" i="1" dirty="0" smtClean="0"/>
              <a:t>(</a:t>
            </a:r>
            <a:r>
              <a:rPr lang="en-US" sz="1200" i="1" dirty="0" err="1" smtClean="0"/>
              <a:t>Krijger</a:t>
            </a:r>
            <a:r>
              <a:rPr lang="en-US" sz="1200" i="1" dirty="0" smtClean="0"/>
              <a:t> et al 2014, AMT)</a:t>
            </a:r>
          </a:p>
          <a:p>
            <a:r>
              <a:rPr lang="en-US" dirty="0" smtClean="0"/>
              <a:t>Scan angle dependent radiometric calibration!</a:t>
            </a:r>
          </a:p>
          <a:p>
            <a:r>
              <a:rPr lang="en-US" dirty="0" smtClean="0"/>
              <a:t>Degradation:</a:t>
            </a:r>
          </a:p>
          <a:p>
            <a:pPr lvl="1"/>
            <a:r>
              <a:rPr lang="en-US" dirty="0" smtClean="0"/>
              <a:t>(growing) contamination layers on mirrors/diffuser</a:t>
            </a:r>
          </a:p>
          <a:p>
            <a:pPr lvl="1"/>
            <a:r>
              <a:rPr lang="en-US" dirty="0" smtClean="0"/>
              <a:t>Degradation of Optical Bench </a:t>
            </a:r>
            <a:r>
              <a:rPr lang="en-US" dirty="0" err="1" smtClean="0"/>
              <a:t>Modul</a:t>
            </a:r>
            <a:r>
              <a:rPr lang="en-US" dirty="0" smtClean="0"/>
              <a:t> (OBM, including detectors)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L1b Version 9 (exp. 2017):</a:t>
            </a:r>
          </a:p>
          <a:p>
            <a:pPr lvl="1"/>
            <a:r>
              <a:rPr lang="en-US" dirty="0" smtClean="0"/>
              <a:t>Bug fixes.</a:t>
            </a:r>
          </a:p>
          <a:p>
            <a:pPr lvl="1"/>
            <a:r>
              <a:rPr lang="en-US" dirty="0" smtClean="0"/>
              <a:t>New fitting scheme for contamination thicknesses and OBM degradation.</a:t>
            </a:r>
          </a:p>
          <a:p>
            <a:pPr lvl="1"/>
            <a:r>
              <a:rPr lang="en-US" dirty="0" smtClean="0"/>
              <a:t>On-ground to </a:t>
            </a:r>
            <a:r>
              <a:rPr lang="en-US" dirty="0" err="1" smtClean="0"/>
              <a:t>Inflight</a:t>
            </a:r>
            <a:r>
              <a:rPr lang="en-US" dirty="0" smtClean="0"/>
              <a:t> correction (WLS).</a:t>
            </a:r>
          </a:p>
          <a:p>
            <a:pPr lvl="1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A4FA-B48B-CF48-8A0D-58EAF92E9E6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On-ground to In-flight Correction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A4FA-B48B-CF48-8A0D-58EAF92E9E69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extShape 2"/>
          <p:cNvSpPr txBox="1"/>
          <p:nvPr/>
        </p:nvSpPr>
        <p:spPr>
          <a:xfrm>
            <a:off x="5405438" y="982494"/>
            <a:ext cx="3433642" cy="5313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pPr marL="285750" indent="-285750">
              <a:buSzPct val="80000"/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Idea: Track on-ground to in-flight change with internal WLS!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SzPct val="80000"/>
              <a:buFont typeface="Arial"/>
              <a:buChar char="•"/>
            </a:pPr>
            <a:r>
              <a:rPr lang="en-US" dirty="0" smtClean="0"/>
              <a:t>Ratio of WLS in-flight and WLS on-ground is composed of:</a:t>
            </a:r>
          </a:p>
          <a:p>
            <a:pPr marL="742950" lvl="1" indent="-285750">
              <a:buSzPct val="80000"/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WLS zero-gravity change</a:t>
            </a:r>
            <a:r>
              <a:rPr lang="en-US" dirty="0" smtClean="0"/>
              <a:t> </a:t>
            </a:r>
          </a:p>
          <a:p>
            <a:pPr marL="1200150" lvl="2" indent="-285750">
              <a:buSzPct val="80000"/>
              <a:buFont typeface="Arial"/>
              <a:buChar char="•"/>
            </a:pPr>
            <a:r>
              <a:rPr lang="en-US" dirty="0" smtClean="0"/>
              <a:t>T change</a:t>
            </a:r>
          </a:p>
          <a:p>
            <a:pPr marL="1200150" lvl="2" indent="-285750">
              <a:buSzPct val="80000"/>
              <a:buFont typeface="Arial"/>
              <a:buChar char="•"/>
            </a:pPr>
            <a:r>
              <a:rPr lang="en-US" dirty="0" smtClean="0"/>
              <a:t>Change of Planck-curve,</a:t>
            </a:r>
            <a:br>
              <a:rPr lang="en-US" dirty="0" smtClean="0"/>
            </a:br>
            <a:r>
              <a:rPr lang="en-US" dirty="0" smtClean="0"/>
              <a:t>fit from WLS-ratio</a:t>
            </a:r>
          </a:p>
          <a:p>
            <a:pPr marL="742950" lvl="1" indent="-285750">
              <a:buSzPct val="80000"/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Instrumental change</a:t>
            </a:r>
          </a:p>
          <a:p>
            <a:pPr marL="285750" indent="-285750">
              <a:buSzPct val="80000"/>
              <a:buFont typeface="Arial"/>
              <a:buChar char="•"/>
            </a:pPr>
            <a:endParaRPr lang="en-US" dirty="0" smtClean="0"/>
          </a:p>
          <a:p>
            <a:pPr marL="285750" indent="-285750">
              <a:buSzPct val="80000"/>
              <a:buFont typeface="Arial"/>
              <a:buChar char="•"/>
            </a:pPr>
            <a:r>
              <a:rPr lang="en-US" u="sng" dirty="0" smtClean="0"/>
              <a:t>Plot:</a:t>
            </a:r>
          </a:p>
          <a:p>
            <a:pPr marL="742950" lvl="1" indent="-285750">
              <a:buSzPct val="80000"/>
              <a:buFont typeface="Arial"/>
              <a:buChar char="•"/>
            </a:pPr>
            <a:r>
              <a:rPr lang="en-US" dirty="0" smtClean="0"/>
              <a:t>WLS ration on-ground/</a:t>
            </a:r>
            <a:r>
              <a:rPr lang="en-US" dirty="0" err="1" smtClean="0"/>
              <a:t>inflight</a:t>
            </a:r>
            <a:endParaRPr lang="en-US" dirty="0" smtClean="0"/>
          </a:p>
          <a:p>
            <a:pPr marL="742950" lvl="1" indent="-285750">
              <a:buSzPct val="80000"/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fit range </a:t>
            </a:r>
          </a:p>
          <a:p>
            <a:pPr marL="742950" lvl="1" indent="-285750">
              <a:buSzPct val="80000"/>
              <a:buFont typeface="Arial"/>
              <a:buChar char="•"/>
            </a:pPr>
            <a:r>
              <a:rPr lang="en-US" dirty="0" smtClean="0">
                <a:solidFill>
                  <a:srgbClr val="008000"/>
                </a:solidFill>
              </a:rPr>
              <a:t>ratio fitted </a:t>
            </a:r>
            <a:r>
              <a:rPr lang="en-US" dirty="0">
                <a:solidFill>
                  <a:srgbClr val="008000"/>
                </a:solidFill>
              </a:rPr>
              <a:t>Planck </a:t>
            </a:r>
            <a:r>
              <a:rPr lang="en-US" dirty="0" smtClean="0">
                <a:solidFill>
                  <a:srgbClr val="008000"/>
                </a:solidFill>
              </a:rPr>
              <a:t>curves</a:t>
            </a:r>
          </a:p>
          <a:p>
            <a:pPr marL="742950" lvl="1" indent="-285750">
              <a:buSzPct val="80000"/>
              <a:buFont typeface="Arial"/>
              <a:buChar char="•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ratio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measured (black) to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modeled (green) WLS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ratio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→ 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Instrumental change!</a:t>
            </a:r>
            <a:r>
              <a:rPr lang="en-US" dirty="0" smtClean="0"/>
              <a:t> </a:t>
            </a:r>
          </a:p>
          <a:p>
            <a:pPr marL="285750" indent="-285750">
              <a:buSzPct val="80000"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3" name="Grafik 12" descr="wls_ratio_27022003_ch3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674" y="1177047"/>
            <a:ext cx="5028572" cy="40190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453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On-ground to In-flight Correction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A4FA-B48B-CF48-8A0D-58EAF92E9E69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2" name="TextShape 2"/>
          <p:cNvSpPr txBox="1"/>
          <p:nvPr/>
        </p:nvSpPr>
        <p:spPr>
          <a:xfrm>
            <a:off x="468206" y="1387929"/>
            <a:ext cx="8104983" cy="406862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400" b="1" dirty="0" smtClean="0">
                <a:solidFill>
                  <a:srgbClr val="953735"/>
                </a:solidFill>
              </a:rPr>
              <a:t>Improvements due to new on-ground to in-flight correction:</a:t>
            </a:r>
          </a:p>
          <a:p>
            <a:r>
              <a:rPr lang="en-US" sz="2400" b="1" dirty="0" smtClean="0">
                <a:solidFill>
                  <a:srgbClr val="953735"/>
                </a:solidFill>
              </a:rPr>
              <a:t> 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/>
              <a:buChar char="•"/>
            </a:pPr>
            <a:r>
              <a:rPr lang="en-US" sz="2400" dirty="0" smtClean="0"/>
              <a:t>channel boundaries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/>
              <a:buChar char="•"/>
            </a:pPr>
            <a:r>
              <a:rPr lang="en-US" sz="2400" dirty="0" smtClean="0"/>
              <a:t>icing effect in channel 7 and 8</a:t>
            </a:r>
          </a:p>
          <a:p>
            <a:pPr marL="742950" lvl="1" indent="-285750">
              <a:buClr>
                <a:schemeClr val="accent2">
                  <a:lumMod val="75000"/>
                </a:schemeClr>
              </a:buClr>
              <a:buFont typeface="Arial"/>
              <a:buChar char="•"/>
            </a:pPr>
            <a:r>
              <a:rPr lang="en-US" sz="2000" dirty="0" smtClean="0"/>
              <a:t>IR channels 7/8 are cooled</a:t>
            </a:r>
          </a:p>
          <a:p>
            <a:pPr marL="742950" lvl="1" indent="-285750">
              <a:buClr>
                <a:schemeClr val="accent2">
                  <a:lumMod val="75000"/>
                </a:schemeClr>
              </a:buClr>
              <a:buFont typeface="Arial"/>
              <a:buChar char="•"/>
            </a:pPr>
            <a:r>
              <a:rPr lang="en-US" sz="2000" dirty="0" smtClean="0"/>
              <a:t>varying ice layer rapidly changed throughput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/>
              <a:buChar char="•"/>
            </a:pPr>
            <a:r>
              <a:rPr lang="en-US" sz="2400" dirty="0" smtClean="0"/>
              <a:t>influence of temperature changes (e.g. channel 6+)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/>
              <a:buChar char="•"/>
            </a:pPr>
            <a:r>
              <a:rPr lang="en-US" sz="2400" dirty="0" smtClean="0"/>
              <a:t>radiometric calibration in channel (1), 2 and 3 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Clr>
                <a:schemeClr val="accent2">
                  <a:lumMod val="75000"/>
                </a:schemeClr>
              </a:buClr>
            </a:pPr>
            <a:endParaRPr sz="2000" dirty="0"/>
          </a:p>
        </p:txBody>
      </p:sp>
    </p:spTree>
    <p:extLst>
      <p:ext uri="{BB962C8B-B14F-4D97-AF65-F5344CB8AC3E}">
        <p14:creationId xmlns="" xmlns:p14="http://schemas.microsoft.com/office/powerpoint/2010/main" val="306453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SCIAMACHY solar reference spectrum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6773" y="968568"/>
            <a:ext cx="4392377" cy="515759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New solar reference spectrum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Date: 27. Feb. 2003</a:t>
            </a:r>
          </a:p>
          <a:p>
            <a:pPr lvl="1"/>
            <a:r>
              <a:rPr lang="en-US" dirty="0" smtClean="0"/>
              <a:t>Early in mission: no (severe) degradation</a:t>
            </a:r>
          </a:p>
          <a:p>
            <a:pPr lvl="1"/>
            <a:r>
              <a:rPr lang="en-US" dirty="0" smtClean="0"/>
              <a:t>Instrument in final flight state!</a:t>
            </a:r>
          </a:p>
          <a:p>
            <a:pPr lvl="2"/>
            <a:r>
              <a:rPr lang="en-US" dirty="0" smtClean="0"/>
              <a:t>In Feb. 2003, detector temperatures were adjusted to state during calibration campaign</a:t>
            </a:r>
          </a:p>
          <a:p>
            <a:pPr lvl="1"/>
            <a:r>
              <a:rPr lang="en-US" dirty="0" smtClean="0"/>
              <a:t>Reference date for degradation correction:</a:t>
            </a:r>
          </a:p>
          <a:p>
            <a:pPr lvl="2"/>
            <a:r>
              <a:rPr lang="en-US" dirty="0" smtClean="0"/>
              <a:t>Monitoring measurements failed in 2002</a:t>
            </a:r>
          </a:p>
          <a:p>
            <a:pPr lvl="2"/>
            <a:r>
              <a:rPr lang="en-US" dirty="0" smtClean="0"/>
              <a:t>2002 interrupted by commissioning phase tasks.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A4FA-B48B-CF48-8A0D-58EAF92E9E69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6" name="Grafik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29150" y="968567"/>
            <a:ext cx="4478482" cy="3527232"/>
          </a:xfrm>
          <a:prstGeom prst="rect">
            <a:avLst/>
          </a:prstGeom>
          <a:effectLst>
            <a:outerShdw blurRad="203200" dir="2280000" algn="ctr" rotWithShape="0">
              <a:schemeClr val="bg2">
                <a:lumMod val="5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 with Solar Reference Spectra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0674" y="5317959"/>
            <a:ext cx="4038600" cy="972552"/>
          </a:xfrm>
        </p:spPr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&lt;300 nm   : larger variations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300 – 800 </a:t>
            </a:r>
            <a:r>
              <a:rPr lang="de-DE" dirty="0" err="1" smtClean="0"/>
              <a:t>nm</a:t>
            </a:r>
            <a:r>
              <a:rPr lang="de-DE" dirty="0" smtClean="0"/>
              <a:t>  : </a:t>
            </a:r>
            <a:r>
              <a:rPr lang="de-DE" dirty="0" err="1" smtClean="0"/>
              <a:t>mostly</a:t>
            </a:r>
            <a:r>
              <a:rPr lang="de-DE" dirty="0" smtClean="0"/>
              <a:t> </a:t>
            </a:r>
            <a:r>
              <a:rPr lang="de-DE" dirty="0" err="1" smtClean="0"/>
              <a:t>within</a:t>
            </a:r>
            <a:r>
              <a:rPr lang="de-DE" dirty="0" smtClean="0"/>
              <a:t> 3%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800 – 1000nm : SCIA 4-5% higher</a:t>
            </a:r>
          </a:p>
          <a:p>
            <a:pPr>
              <a:buNone/>
            </a:pPr>
            <a:endParaRPr lang="en-US" dirty="0" smtClean="0"/>
          </a:p>
          <a:p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>
          <a:xfrm>
            <a:off x="4551946" y="5317959"/>
            <a:ext cx="4509989" cy="86627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NIR : up to 5% </a:t>
            </a:r>
            <a:r>
              <a:rPr lang="en-US" dirty="0" smtClean="0"/>
              <a:t>lower</a:t>
            </a:r>
            <a:r>
              <a:rPr lang="en-US" dirty="0" smtClean="0"/>
              <a:t> </a:t>
            </a:r>
            <a:r>
              <a:rPr lang="en-US" dirty="0" smtClean="0"/>
              <a:t>than ATLAS/SIM</a:t>
            </a:r>
          </a:p>
          <a:p>
            <a:r>
              <a:rPr lang="en-US" dirty="0" smtClean="0"/>
              <a:t>first time reasonable results </a:t>
            </a:r>
            <a:r>
              <a:rPr lang="en-US" dirty="0" err="1" smtClean="0"/>
              <a:t>ch</a:t>
            </a:r>
            <a:r>
              <a:rPr lang="en-US" dirty="0" smtClean="0"/>
              <a:t>. 7 / </a:t>
            </a:r>
            <a:r>
              <a:rPr lang="en-US" dirty="0" err="1" smtClean="0"/>
              <a:t>ch</a:t>
            </a:r>
            <a:r>
              <a:rPr lang="en-US" dirty="0" smtClean="0"/>
              <a:t>. 8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A4FA-B48B-CF48-8A0D-58EAF92E9E69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8" name="Inhaltsplatzhalter 9" descr="V9ds_ratio_res10_new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78149"/>
            <a:ext cx="8728075" cy="4123240"/>
          </a:xfrm>
          <a:prstGeom prst="rect">
            <a:avLst/>
          </a:prstGeom>
        </p:spPr>
      </p:pic>
      <p:cxnSp>
        <p:nvCxnSpPr>
          <p:cNvPr id="10" name="Gerade Verbindung mit Pfeil 9"/>
          <p:cNvCxnSpPr/>
          <p:nvPr/>
        </p:nvCxnSpPr>
        <p:spPr>
          <a:xfrm rot="5400000" flipH="1" flipV="1">
            <a:off x="-72188" y="4620130"/>
            <a:ext cx="1211178" cy="4732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 rot="5400000" flipH="1" flipV="1">
            <a:off x="72191" y="3866150"/>
            <a:ext cx="2077452" cy="16282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2590800" y="2294021"/>
            <a:ext cx="1243263" cy="906379"/>
          </a:xfrm>
          <a:prstGeom prst="ellipse">
            <a:avLst/>
          </a:prstGeom>
          <a:noFill/>
          <a:ln w="19050"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mit Pfeil 16"/>
          <p:cNvCxnSpPr/>
          <p:nvPr/>
        </p:nvCxnSpPr>
        <p:spPr>
          <a:xfrm rot="5400000" flipH="1" flipV="1">
            <a:off x="3962400" y="4483771"/>
            <a:ext cx="1708484" cy="2486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flipV="1">
            <a:off x="4692316" y="4002505"/>
            <a:ext cx="2197768" cy="17165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flipV="1">
            <a:off x="4692316" y="3874168"/>
            <a:ext cx="3546520" cy="18448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Outlook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6773" y="1168049"/>
            <a:ext cx="8728302" cy="515759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SCIAMACHY provides 10 years of daily SSI </a:t>
            </a:r>
          </a:p>
          <a:p>
            <a:pPr lvl="1"/>
            <a:r>
              <a:rPr lang="en-US" sz="2000" dirty="0" smtClean="0"/>
              <a:t>(UV-</a:t>
            </a:r>
            <a:r>
              <a:rPr lang="en-US" sz="2000" dirty="0" err="1" smtClean="0"/>
              <a:t>vis</a:t>
            </a:r>
            <a:r>
              <a:rPr lang="en-US" sz="2000" dirty="0" smtClean="0"/>
              <a:t>-NIR-SWIR)</a:t>
            </a:r>
          </a:p>
          <a:p>
            <a:r>
              <a:rPr lang="en-US" sz="2400" dirty="0" smtClean="0"/>
              <a:t>Revised radiometric calibration (physical model of scanner unit)</a:t>
            </a:r>
          </a:p>
          <a:p>
            <a:r>
              <a:rPr lang="en-US" sz="2400" dirty="0" smtClean="0"/>
              <a:t>Reference spectrum (27. Feb 2003) compared with other SSI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u="sng" dirty="0" smtClean="0"/>
              <a:t>Further work:</a:t>
            </a:r>
          </a:p>
          <a:p>
            <a:r>
              <a:rPr lang="en-US" sz="2400" dirty="0" smtClean="0"/>
              <a:t>Consolidate new calibration</a:t>
            </a:r>
          </a:p>
          <a:p>
            <a:r>
              <a:rPr lang="en-US" sz="2400" dirty="0" smtClean="0"/>
              <a:t>Time series of SCIAMACHY SSI</a:t>
            </a:r>
          </a:p>
          <a:p>
            <a:r>
              <a:rPr lang="en-US" sz="2400" dirty="0" smtClean="0"/>
              <a:t>Extend to GOME / GOME-2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1100" i="1" dirty="0" smtClean="0"/>
              <a:t>Acknowledgement: Funded by BMBF (SCIASOL-ROMIC), ESA (SQWG, SCILOV 10), State and University of Bremen</a:t>
            </a:r>
            <a:endParaRPr lang="de-DE" sz="1100" i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A4FA-B48B-CF48-8A0D-58EAF92E9E69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UP_layout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IUP_layout2.thmx</Template>
  <TotalTime>0</TotalTime>
  <Words>573</Words>
  <Application>Microsoft Office PowerPoint</Application>
  <PresentationFormat>Bildschirmpräsentation (4:3)</PresentationFormat>
  <Paragraphs>108</Paragraphs>
  <Slides>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IUP_layout2</vt:lpstr>
      <vt:lpstr>The SCIAMACHY Solar Spectrum </vt:lpstr>
      <vt:lpstr>SCIAMACHY</vt:lpstr>
      <vt:lpstr>SCIAMACHY solar measurements</vt:lpstr>
      <vt:lpstr>New degradation correction scheme (V8 and later)</vt:lpstr>
      <vt:lpstr>On-ground to In-flight Correction</vt:lpstr>
      <vt:lpstr>On-ground to In-flight Correction</vt:lpstr>
      <vt:lpstr>SCIAMACHY solar reference spectrum</vt:lpstr>
      <vt:lpstr>Comparison with Solar Reference Spectra</vt:lpstr>
      <vt:lpstr>Summary and Outlook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Klaus Bramstedt</cp:lastModifiedBy>
  <cp:revision>151</cp:revision>
  <dcterms:modified xsi:type="dcterms:W3CDTF">2016-12-01T14:29:33Z</dcterms:modified>
</cp:coreProperties>
</file>