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3" r:id="rId3"/>
    <p:sldId id="284" r:id="rId4"/>
    <p:sldId id="285" r:id="rId5"/>
    <p:sldId id="286" r:id="rId6"/>
  </p:sldIdLst>
  <p:sldSz cx="9144000" cy="6858000" type="screen4x3"/>
  <p:notesSz cx="7099300" cy="102346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2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2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2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2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2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2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2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2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2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3399"/>
    <a:srgbClr val="00B6F1"/>
    <a:srgbClr val="0099CC"/>
    <a:srgbClr val="33CCFF"/>
    <a:srgbClr val="0066FF"/>
    <a:srgbClr val="BDEAFC"/>
    <a:srgbClr val="009E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67" autoAdjust="0"/>
    <p:restoredTop sz="90929"/>
  </p:normalViewPr>
  <p:slideViewPr>
    <p:cSldViewPr>
      <p:cViewPr varScale="1">
        <p:scale>
          <a:sx n="116" d="100"/>
          <a:sy n="116" d="100"/>
        </p:scale>
        <p:origin x="183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endParaRPr lang="en-GB" alt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endParaRPr lang="en-GB" alt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59" tIns="47380" rIns="94759" bIns="47380" numCol="1" anchor="b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endParaRPr lang="en-GB" altLang="en-US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59" tIns="47380" rIns="94759" bIns="47380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fld id="{5A60B965-C9DD-4FF5-9638-02D44B6BC74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0933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endParaRPr lang="en-GB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endParaRPr lang="en-GB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2513"/>
            <a:ext cx="5203825" cy="460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759" tIns="47380" rIns="94759" bIns="47380" numCol="1" anchor="b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endParaRPr lang="en-GB" alt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759" tIns="47380" rIns="94759" bIns="47380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fld id="{4F6D037F-6014-40CE-B9B0-9CD590FC608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83332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2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2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2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2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DBB05B-B665-4713-A5FD-0672C02DE3C1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6886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2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1203" name="Rectangle 10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1204" name="Rectangle 10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AF09369-1E0D-40D2-A8D9-C1DDD986281E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1211" name="Rectangle 1035"/>
          <p:cNvSpPr>
            <a:spLocks noChangeArrowheads="1"/>
          </p:cNvSpPr>
          <p:nvPr/>
        </p:nvSpPr>
        <p:spPr bwMode="auto">
          <a:xfrm>
            <a:off x="0" y="1600200"/>
            <a:ext cx="9144000" cy="4191000"/>
          </a:xfrm>
          <a:prstGeom prst="rect">
            <a:avLst/>
          </a:prstGeom>
          <a:solidFill>
            <a:srgbClr val="009E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pic>
        <p:nvPicPr>
          <p:cNvPr id="51213" name="Picture 1037" descr="C:\Documents and Settings\apg\Desktop\NEW Branding Templates\NPL POWERPOINT to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hc"/>
          <p:cNvSpPr txBox="1"/>
          <p:nvPr userDrawn="1"/>
        </p:nvSpPr>
        <p:spPr>
          <a:xfrm>
            <a:off x="0" y="0"/>
            <a:ext cx="9144000" cy="24622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endParaRPr kumimoji="0" lang="en-GB" sz="1000" b="0" i="0" u="none" baseline="0">
              <a:solidFill>
                <a:srgbClr val="7F7F7F"/>
              </a:solidFill>
              <a:latin typeface="Arial"/>
            </a:endParaRPr>
          </a:p>
        </p:txBody>
      </p:sp>
      <p:sp>
        <p:nvSpPr>
          <p:cNvPr id="3" name="fc"/>
          <p:cNvSpPr txBox="1"/>
          <p:nvPr userDrawn="1"/>
        </p:nvSpPr>
        <p:spPr>
          <a:xfrm>
            <a:off x="0" y="6491288"/>
            <a:ext cx="9144000" cy="24622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endParaRPr kumimoji="0" lang="en-GB" sz="1000" b="0" i="0" u="none" baseline="0">
              <a:solidFill>
                <a:srgbClr val="7F7F7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618989-C77B-4DDC-B46D-D537DB7EFE9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2843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6500" y="3048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35AEA-CD59-4D3D-A5D7-1E72BEA77EA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16669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37184-21D0-4C4F-82A5-B7749C90602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8161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4085F-06A0-4D18-A5EB-CAC6B7640C5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3078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921D5C-82BA-41AF-BFA6-52D09E304B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6507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7BE8F-47EC-4326-9823-C805AF7158E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9723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683CA-2CA1-4110-BE68-748F08A7106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7687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C54B48-55F2-4DF0-8FB9-8E3CEDABF20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069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446A42-B64E-45DC-8ADF-C4EFC1E5C59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5636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0499D7-1A49-48C3-9465-FA18CA5A13D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8446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B1EEF0-EEB2-4F75-9F0F-B960D575BD6D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037" name="Picture 13" descr="NPL Logo 294 C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33400"/>
            <a:ext cx="1447800" cy="53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57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0"/>
            <a:r>
              <a:rPr lang="en-GB" altLang="en-US" smtClean="0"/>
              <a:t>Second level</a:t>
            </a:r>
          </a:p>
          <a:p>
            <a:pPr lvl="0"/>
            <a:r>
              <a:rPr lang="en-GB" altLang="en-US" smtClean="0"/>
              <a:t>Third level</a:t>
            </a:r>
          </a:p>
          <a:p>
            <a:pPr lvl="0"/>
            <a:r>
              <a:rPr lang="en-GB" altLang="en-US" smtClean="0"/>
              <a:t>Fourth level</a:t>
            </a:r>
          </a:p>
          <a:p>
            <a:pPr lvl="0"/>
            <a:r>
              <a:rPr lang="en-GB" altLang="en-US" smtClean="0"/>
              <a:t>	- bullet point one</a:t>
            </a:r>
          </a:p>
        </p:txBody>
      </p:sp>
      <p:sp>
        <p:nvSpPr>
          <p:cNvPr id="2" name="hc"/>
          <p:cNvSpPr txBox="1"/>
          <p:nvPr userDrawn="1"/>
        </p:nvSpPr>
        <p:spPr>
          <a:xfrm>
            <a:off x="0" y="0"/>
            <a:ext cx="9144000" cy="24622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endParaRPr kumimoji="0" lang="en-GB" sz="1000" b="0" i="0" u="none" baseline="0">
              <a:solidFill>
                <a:srgbClr val="7F7F7F"/>
              </a:solidFill>
              <a:latin typeface="Arial"/>
            </a:endParaRPr>
          </a:p>
        </p:txBody>
      </p:sp>
      <p:sp>
        <p:nvSpPr>
          <p:cNvPr id="3" name="fc"/>
          <p:cNvSpPr txBox="1"/>
          <p:nvPr userDrawn="1"/>
        </p:nvSpPr>
        <p:spPr>
          <a:xfrm>
            <a:off x="0" y="6491288"/>
            <a:ext cx="9144000" cy="24622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endParaRPr kumimoji="0" lang="en-GB" sz="1000" b="0" i="0" u="none" baseline="0">
              <a:solidFill>
                <a:srgbClr val="7F7F7F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  <a:ea typeface="ヒラギノ角ゴ Pro W3" pitchFamily="2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  <a:ea typeface="ヒラギノ角ゴ Pro W3" pitchFamily="2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  <a:ea typeface="ヒラギノ角ゴ Pro W3" pitchFamily="2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  <a:ea typeface="ヒラギノ角ゴ Pro W3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  <a:ea typeface="ヒラギノ角ゴ Pro W3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  <a:ea typeface="ヒラギノ角ゴ Pro W3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  <a:ea typeface="ヒラギノ角ゴ Pro W3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  <a:ea typeface="ヒラギノ角ゴ Pro W3" pitchFamily="2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Font typeface="Wingdings" pitchFamily="2" charset="2"/>
        <a:buChar char="§"/>
        <a:defRPr sz="24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tinyurl.com/NPLIntegrals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609600" y="1905000"/>
            <a:ext cx="7772400" cy="1828800"/>
          </a:xfrm>
          <a:prstGeom prst="rect">
            <a:avLst/>
          </a:prstGeom>
          <a:solidFill>
            <a:srgbClr val="009E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rgbClr val="003399"/>
              </a:buClr>
              <a:buFont typeface="Wingdings" pitchFamily="2" charset="2"/>
              <a:buNone/>
            </a:pPr>
            <a:r>
              <a:rPr lang="en-GB" altLang="en-US" sz="3200" b="1" dirty="0" smtClean="0">
                <a:solidFill>
                  <a:schemeClr val="bg1"/>
                </a:solidFill>
              </a:rPr>
              <a:t>Reference Solar Irradiance Spectrum</a:t>
            </a:r>
          </a:p>
          <a:p>
            <a:pPr eaLnBrk="1" hangingPunct="1">
              <a:spcBef>
                <a:spcPct val="20000"/>
              </a:spcBef>
              <a:buClr>
                <a:srgbClr val="003399"/>
              </a:buClr>
              <a:buFont typeface="Wingdings" pitchFamily="2" charset="2"/>
              <a:buNone/>
            </a:pPr>
            <a:r>
              <a:rPr lang="en-GB" altLang="en-US" sz="3200" b="1" dirty="0">
                <a:solidFill>
                  <a:schemeClr val="bg1"/>
                </a:solidFill>
              </a:rPr>
              <a:t>	</a:t>
            </a:r>
            <a:r>
              <a:rPr lang="en-GB" altLang="en-US" sz="3200" b="1" dirty="0" smtClean="0">
                <a:solidFill>
                  <a:schemeClr val="bg1"/>
                </a:solidFill>
              </a:rPr>
              <a:t>- </a:t>
            </a:r>
            <a:r>
              <a:rPr lang="en-GB" altLang="en-US" sz="3200" b="1" dirty="0" smtClean="0">
                <a:solidFill>
                  <a:schemeClr val="bg1"/>
                </a:solidFill>
              </a:rPr>
              <a:t>Previous CEOS WGCV IVOS</a:t>
            </a:r>
          </a:p>
          <a:p>
            <a:pPr eaLnBrk="1" hangingPunct="1">
              <a:spcBef>
                <a:spcPct val="20000"/>
              </a:spcBef>
              <a:buClr>
                <a:srgbClr val="003399"/>
              </a:buClr>
              <a:buFont typeface="Wingdings" pitchFamily="2" charset="2"/>
              <a:buNone/>
            </a:pPr>
            <a:r>
              <a:rPr lang="en-GB" altLang="en-US" sz="3200" b="1" dirty="0">
                <a:solidFill>
                  <a:schemeClr val="bg1"/>
                </a:solidFill>
              </a:rPr>
              <a:t>	</a:t>
            </a:r>
            <a:r>
              <a:rPr lang="en-GB" altLang="en-US" sz="3200" b="1" dirty="0" smtClean="0">
                <a:solidFill>
                  <a:schemeClr val="bg1"/>
                </a:solidFill>
              </a:rPr>
              <a:t>Discussions</a:t>
            </a:r>
            <a:endParaRPr lang="en-GB" altLang="en-US" sz="3200" b="1" dirty="0">
              <a:solidFill>
                <a:schemeClr val="bg1"/>
              </a:solidFill>
            </a:endParaRPr>
          </a:p>
          <a:p>
            <a:pPr eaLnBrk="1" hangingPunct="1">
              <a:spcBef>
                <a:spcPct val="70000"/>
              </a:spcBef>
              <a:buClr>
                <a:srgbClr val="003399"/>
              </a:buClr>
              <a:buFont typeface="Wingdings" pitchFamily="2" charset="2"/>
              <a:buNone/>
            </a:pPr>
            <a:r>
              <a:rPr lang="en-GB" altLang="en-US" dirty="0" smtClean="0">
                <a:solidFill>
                  <a:schemeClr val="bg1"/>
                </a:solidFill>
              </a:rPr>
              <a:t>Nigel Fox – representing IVOS team</a:t>
            </a:r>
          </a:p>
          <a:p>
            <a:pPr eaLnBrk="1" hangingPunct="1">
              <a:spcBef>
                <a:spcPct val="20000"/>
              </a:spcBef>
              <a:buClr>
                <a:srgbClr val="003399"/>
              </a:buClr>
              <a:buFont typeface="Wingdings" pitchFamily="2" charset="2"/>
              <a:buNone/>
            </a:pPr>
            <a:endParaRPr lang="en-GB" altLang="en-US" b="1" dirty="0" smtClean="0">
              <a:solidFill>
                <a:schemeClr val="bg1"/>
              </a:solidFill>
            </a:endParaRPr>
          </a:p>
        </p:txBody>
      </p:sp>
      <p:pic>
        <p:nvPicPr>
          <p:cNvPr id="6" name="Picture 40" descr="\\Rigoletto\Public\cam\My Webs\WGISS\WGISS5\images\newceos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949280"/>
            <a:ext cx="16573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1"/>
          <p:cNvSpPr txBox="1">
            <a:spLocks noChangeArrowheads="1"/>
          </p:cNvSpPr>
          <p:nvPr/>
        </p:nvSpPr>
        <p:spPr bwMode="auto">
          <a:xfrm>
            <a:off x="2195736" y="5957655"/>
            <a:ext cx="244827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sz="4000" b="1" dirty="0" smtClean="0">
                <a:solidFill>
                  <a:srgbClr val="009900"/>
                </a:solidFill>
                <a:latin typeface="ESAtitle" pitchFamily="2" charset="0"/>
              </a:rPr>
              <a:t>WGCV IVOS</a:t>
            </a:r>
            <a:endParaRPr lang="en-GB" sz="4000" b="1" dirty="0" smtClean="0">
              <a:solidFill>
                <a:srgbClr val="009900"/>
              </a:solidFill>
              <a:latin typeface="ESAtitle" pitchFamily="2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9455" y="2501255"/>
            <a:ext cx="1343025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681" y="4494634"/>
            <a:ext cx="27527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465306" y="4068713"/>
            <a:ext cx="3219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 smtClean="0">
                <a:solidFill>
                  <a:srgbClr val="FFFF00"/>
                </a:solidFill>
              </a:rPr>
              <a:t>AGU monograph 2003/4</a:t>
            </a:r>
            <a:endParaRPr lang="en-GB" sz="1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2674640" cy="792088"/>
          </a:xfrm>
        </p:spPr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2296" y="884906"/>
            <a:ext cx="4352232" cy="3264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36512" y="796637"/>
            <a:ext cx="907300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From an IVOS perspective -  </a:t>
            </a:r>
            <a:r>
              <a:rPr lang="en-GB" sz="1800" dirty="0" err="1" smtClean="0"/>
              <a:t>Exo</a:t>
            </a:r>
            <a:r>
              <a:rPr lang="en-GB" sz="1800" dirty="0" smtClean="0"/>
              <a:t>-atmospheric </a:t>
            </a:r>
          </a:p>
          <a:p>
            <a:r>
              <a:rPr lang="en-GB" sz="1800" dirty="0" smtClean="0"/>
              <a:t>Solar spectral irradiance key parameter to link</a:t>
            </a:r>
          </a:p>
          <a:p>
            <a:r>
              <a:rPr lang="en-GB" sz="1800" dirty="0" smtClean="0"/>
              <a:t>Earth Viewed radiances and </a:t>
            </a:r>
            <a:r>
              <a:rPr lang="en-GB" sz="1800" dirty="0" err="1" smtClean="0"/>
              <a:t>reflectances</a:t>
            </a:r>
            <a:r>
              <a:rPr lang="en-GB" sz="1800" dirty="0" smtClean="0"/>
              <a:t> </a:t>
            </a:r>
          </a:p>
          <a:p>
            <a:r>
              <a:rPr lang="en-GB" sz="1800" dirty="0" smtClean="0"/>
              <a:t>(TOA and BOA)</a:t>
            </a:r>
          </a:p>
          <a:p>
            <a:r>
              <a:rPr lang="en-GB" sz="1800" dirty="0"/>
              <a:t> </a:t>
            </a:r>
            <a:r>
              <a:rPr lang="en-GB" sz="1800" dirty="0" smtClean="0"/>
              <a:t>    - </a:t>
            </a:r>
            <a:r>
              <a:rPr lang="en-GB" sz="1800" dirty="0" smtClean="0">
                <a:solidFill>
                  <a:schemeClr val="accent2"/>
                </a:solidFill>
              </a:rPr>
              <a:t>Band averaging, RT codes </a:t>
            </a:r>
            <a:r>
              <a:rPr lang="en-GB" sz="1800" dirty="0" err="1" smtClean="0">
                <a:solidFill>
                  <a:schemeClr val="accent2"/>
                </a:solidFill>
              </a:rPr>
              <a:t>etc</a:t>
            </a:r>
            <a:endParaRPr lang="en-GB" sz="1800" dirty="0" smtClean="0">
              <a:solidFill>
                <a:schemeClr val="accent2"/>
              </a:solidFill>
            </a:endParaRPr>
          </a:p>
          <a:p>
            <a:endParaRPr lang="en-GB" sz="800" dirty="0" smtClean="0">
              <a:solidFill>
                <a:schemeClr val="accent2"/>
              </a:solidFill>
            </a:endParaRPr>
          </a:p>
          <a:p>
            <a:r>
              <a:rPr lang="en-GB" sz="1800" dirty="0"/>
              <a:t> </a:t>
            </a:r>
            <a:r>
              <a:rPr lang="en-GB" sz="1800" dirty="0" smtClean="0"/>
              <a:t>    - Spectral range (largely) ~400 – 2400 nm</a:t>
            </a:r>
          </a:p>
          <a:p>
            <a:endParaRPr lang="en-GB" sz="800" dirty="0" smtClean="0"/>
          </a:p>
          <a:p>
            <a:r>
              <a:rPr lang="en-GB" sz="1800" dirty="0" smtClean="0"/>
              <a:t>     - </a:t>
            </a:r>
            <a:r>
              <a:rPr lang="en-GB" sz="1800" dirty="0" smtClean="0">
                <a:solidFill>
                  <a:schemeClr val="accent2"/>
                </a:solidFill>
              </a:rPr>
              <a:t>linkage and comparison of products from </a:t>
            </a:r>
          </a:p>
          <a:p>
            <a:r>
              <a:rPr lang="en-GB" sz="1800" dirty="0">
                <a:solidFill>
                  <a:schemeClr val="accent2"/>
                </a:solidFill>
              </a:rPr>
              <a:t> </a:t>
            </a:r>
            <a:r>
              <a:rPr lang="en-GB" sz="1800" dirty="0" smtClean="0">
                <a:solidFill>
                  <a:schemeClr val="accent2"/>
                </a:solidFill>
              </a:rPr>
              <a:t>      different sensors will depend on  choice &amp; </a:t>
            </a:r>
          </a:p>
          <a:p>
            <a:r>
              <a:rPr lang="en-GB" sz="1800" dirty="0">
                <a:solidFill>
                  <a:schemeClr val="accent2"/>
                </a:solidFill>
              </a:rPr>
              <a:t> </a:t>
            </a:r>
            <a:r>
              <a:rPr lang="en-GB" sz="1800" dirty="0" smtClean="0">
                <a:solidFill>
                  <a:schemeClr val="accent2"/>
                </a:solidFill>
              </a:rPr>
              <a:t>       method of use of solar irradiance spectrum</a:t>
            </a:r>
          </a:p>
          <a:p>
            <a:r>
              <a:rPr lang="en-GB" sz="800" dirty="0"/>
              <a:t>	</a:t>
            </a:r>
            <a:endParaRPr lang="en-GB" sz="800" dirty="0" smtClean="0"/>
          </a:p>
          <a:p>
            <a:r>
              <a:rPr lang="en-GB" sz="1800" dirty="0"/>
              <a:t> </a:t>
            </a:r>
            <a:r>
              <a:rPr lang="en-GB" sz="1800" dirty="0" smtClean="0"/>
              <a:t>    - 2003 CEOS plenary adopted a resolution </a:t>
            </a:r>
          </a:p>
          <a:p>
            <a:r>
              <a:rPr lang="en-GB" sz="1800" dirty="0"/>
              <a:t> </a:t>
            </a:r>
            <a:r>
              <a:rPr lang="en-GB" sz="1800" dirty="0" smtClean="0"/>
              <a:t>       from WGCV to encourage agencies to use  </a:t>
            </a:r>
          </a:p>
          <a:p>
            <a:r>
              <a:rPr lang="en-GB" sz="1800" dirty="0"/>
              <a:t> </a:t>
            </a:r>
            <a:r>
              <a:rPr lang="en-GB" sz="1800" dirty="0" smtClean="0"/>
              <a:t>       a common spectrum (based on a composite from </a:t>
            </a:r>
            <a:r>
              <a:rPr lang="en-GB" sz="1800" dirty="0" err="1" smtClean="0"/>
              <a:t>Thuillier</a:t>
            </a:r>
            <a:r>
              <a:rPr lang="en-GB" sz="1800" dirty="0" smtClean="0"/>
              <a:t> et al paper) or as a  </a:t>
            </a:r>
          </a:p>
          <a:p>
            <a:r>
              <a:rPr lang="en-GB" sz="1800" dirty="0"/>
              <a:t> </a:t>
            </a:r>
            <a:r>
              <a:rPr lang="en-GB" sz="1800" dirty="0" smtClean="0"/>
              <a:t>       minimum to make clear what has, and how it has, been used.  </a:t>
            </a:r>
          </a:p>
          <a:p>
            <a:endParaRPr lang="en-GB" sz="800" dirty="0" smtClean="0"/>
          </a:p>
          <a:p>
            <a:r>
              <a:rPr lang="en-GB" sz="1800" dirty="0">
                <a:solidFill>
                  <a:schemeClr val="accent2"/>
                </a:solidFill>
              </a:rPr>
              <a:t> </a:t>
            </a:r>
            <a:r>
              <a:rPr lang="en-GB" sz="1800" dirty="0" smtClean="0">
                <a:solidFill>
                  <a:schemeClr val="accent2"/>
                </a:solidFill>
              </a:rPr>
              <a:t>    -  However, whilst significant agency uptake – not universal &amp; is it still appropriate??</a:t>
            </a:r>
            <a:endParaRPr lang="en-GB" sz="1800" dirty="0">
              <a:solidFill>
                <a:schemeClr val="accent2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201114"/>
            <a:ext cx="6934671" cy="2044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80312" y="5590981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 smtClean="0">
                <a:solidFill>
                  <a:srgbClr val="FF0000"/>
                </a:solidFill>
              </a:rPr>
              <a:t>E.G. Impact on Sentinel 2</a:t>
            </a:r>
            <a:endParaRPr lang="en-GB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45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-27384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Discussion </a:t>
            </a:r>
            <a:r>
              <a:rPr lang="en-GB" b="1" dirty="0" err="1" smtClean="0"/>
              <a:t>webex</a:t>
            </a:r>
            <a:r>
              <a:rPr lang="en-GB" b="1" dirty="0" smtClean="0"/>
              <a:t> and conclusions (Oct 2013)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-36512" y="332656"/>
            <a:ext cx="8856984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1 </a:t>
            </a:r>
            <a:r>
              <a:rPr lang="en-GB" sz="1800" dirty="0" err="1" smtClean="0"/>
              <a:t>hr</a:t>
            </a:r>
            <a:r>
              <a:rPr lang="en-GB" sz="1800" dirty="0" smtClean="0"/>
              <a:t> fixed time </a:t>
            </a:r>
            <a:r>
              <a:rPr lang="en-GB" sz="1800" dirty="0" err="1" smtClean="0"/>
              <a:t>webex</a:t>
            </a:r>
            <a:endParaRPr lang="en-GB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18+ attendees (</a:t>
            </a:r>
            <a:r>
              <a:rPr lang="en-GB" sz="1800" dirty="0" err="1" smtClean="0"/>
              <a:t>inc</a:t>
            </a:r>
            <a:r>
              <a:rPr lang="en-GB" sz="1800" dirty="0" smtClean="0"/>
              <a:t> commercial) No US </a:t>
            </a:r>
            <a:r>
              <a:rPr lang="en-GB" sz="1800" dirty="0" err="1" smtClean="0"/>
              <a:t>Gov</a:t>
            </a:r>
            <a:r>
              <a:rPr lang="en-GB" sz="1800" dirty="0" smtClean="0"/>
              <a:t> due to shut down.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accent2"/>
                </a:solidFill>
              </a:rPr>
              <a:t>From inputs:  Pre- &amp; during meeting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~ 75% used CEOS recommended </a:t>
            </a:r>
            <a:r>
              <a:rPr lang="en-GB" sz="1800" dirty="0" err="1" smtClean="0"/>
              <a:t>Thuillier</a:t>
            </a:r>
            <a:endParaRPr lang="en-GB" sz="18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IOCCG formally recommend/encourage use of</a:t>
            </a:r>
          </a:p>
          <a:p>
            <a:pPr lvl="2"/>
            <a:r>
              <a:rPr lang="en-GB" sz="1800" dirty="0"/>
              <a:t> </a:t>
            </a:r>
            <a:r>
              <a:rPr lang="en-GB" sz="1800" dirty="0" smtClean="0"/>
              <a:t>    CEOS spectrum</a:t>
            </a:r>
          </a:p>
          <a:p>
            <a:pPr lvl="2"/>
            <a:endParaRPr lang="en-GB" sz="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 err="1" smtClean="0"/>
              <a:t>Kurucz</a:t>
            </a:r>
            <a:r>
              <a:rPr lang="en-GB" sz="1800" dirty="0" smtClean="0"/>
              <a:t> used were high resolution is </a:t>
            </a:r>
            <a:r>
              <a:rPr lang="en-GB" sz="1800" dirty="0" err="1" smtClean="0"/>
              <a:t>reqd</a:t>
            </a:r>
            <a:r>
              <a:rPr lang="en-GB" sz="1800" dirty="0" smtClean="0"/>
              <a:t> e.g. FT </a:t>
            </a:r>
            <a:r>
              <a:rPr lang="en-GB" sz="1800" dirty="0" err="1" smtClean="0"/>
              <a:t>spectrom</a:t>
            </a:r>
            <a:endParaRPr lang="en-GB" sz="1800" dirty="0" smtClean="0"/>
          </a:p>
          <a:p>
            <a:pPr lvl="1"/>
            <a:r>
              <a:rPr lang="en-GB" sz="1800" dirty="0"/>
              <a:t> </a:t>
            </a:r>
            <a:r>
              <a:rPr lang="en-GB" sz="1800" dirty="0" smtClean="0"/>
              <a:t>   also when integrated into other software packages (</a:t>
            </a:r>
            <a:r>
              <a:rPr lang="en-GB" sz="1800" dirty="0" err="1" smtClean="0"/>
              <a:t>Modtran</a:t>
            </a:r>
            <a:endParaRPr lang="en-GB" sz="1800" dirty="0" smtClean="0"/>
          </a:p>
          <a:p>
            <a:pPr lvl="1"/>
            <a:endParaRPr lang="en-GB" sz="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 err="1" smtClean="0"/>
              <a:t>Neckels</a:t>
            </a:r>
            <a:r>
              <a:rPr lang="en-GB" sz="1800" dirty="0" smtClean="0"/>
              <a:t> and Labs also used (in 6S)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ISRO provides products utilising both Neck/Lab &amp; </a:t>
            </a:r>
            <a:r>
              <a:rPr lang="en-GB" sz="1800" dirty="0" err="1" smtClean="0"/>
              <a:t>Thuillier</a:t>
            </a:r>
            <a:endParaRPr lang="en-GB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 err="1" smtClean="0"/>
              <a:t>Eumetsat</a:t>
            </a:r>
            <a:r>
              <a:rPr lang="en-GB" sz="1800" dirty="0" smtClean="0"/>
              <a:t> keen for spectrum to ~5 um most content 2.5 um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380 nm enough for most IVOS but </a:t>
            </a:r>
            <a:r>
              <a:rPr lang="en-GB" sz="1800" dirty="0" smtClean="0"/>
              <a:t> not </a:t>
            </a:r>
            <a:r>
              <a:rPr lang="en-GB" sz="1800" dirty="0" err="1" smtClean="0"/>
              <a:t>Atmos</a:t>
            </a:r>
            <a:r>
              <a:rPr lang="en-GB" sz="1800" dirty="0" smtClean="0"/>
              <a:t>  </a:t>
            </a:r>
            <a:r>
              <a:rPr lang="en-GB" sz="1800" dirty="0" err="1" smtClean="0"/>
              <a:t>Chem</a:t>
            </a:r>
            <a:r>
              <a:rPr lang="en-GB" sz="1800" dirty="0" smtClean="0"/>
              <a:t>??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Agreed </a:t>
            </a:r>
            <a:r>
              <a:rPr lang="en-GB" sz="1800" dirty="0" smtClean="0"/>
              <a:t>there is </a:t>
            </a:r>
            <a:r>
              <a:rPr lang="en-GB" sz="1800" dirty="0" smtClean="0"/>
              <a:t>value in a common spectrum but difficult to </a:t>
            </a:r>
          </a:p>
          <a:p>
            <a:pPr lvl="1"/>
            <a:r>
              <a:rPr lang="en-GB" sz="1800" dirty="0"/>
              <a:t> </a:t>
            </a:r>
            <a:r>
              <a:rPr lang="en-GB" sz="1800" dirty="0" smtClean="0"/>
              <a:t>    achieve for all applications particularly non Land/Ocean </a:t>
            </a:r>
          </a:p>
          <a:p>
            <a:pPr lvl="1"/>
            <a:r>
              <a:rPr lang="en-GB" sz="1800" dirty="0"/>
              <a:t> </a:t>
            </a:r>
            <a:r>
              <a:rPr lang="en-GB" sz="1800" dirty="0" smtClean="0"/>
              <a:t>    but should aim for: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a few well defined spectra with accessible data via </a:t>
            </a:r>
            <a:r>
              <a:rPr lang="en-GB" sz="1800" dirty="0" err="1" smtClean="0"/>
              <a:t>cal</a:t>
            </a:r>
            <a:r>
              <a:rPr lang="en-GB" sz="1800" dirty="0" smtClean="0"/>
              <a:t>/</a:t>
            </a:r>
            <a:r>
              <a:rPr lang="en-GB" sz="1800" dirty="0" err="1" smtClean="0"/>
              <a:t>val</a:t>
            </a:r>
            <a:r>
              <a:rPr lang="en-GB" sz="1800" dirty="0" smtClean="0"/>
              <a:t> portal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a ‘best practise for use/convolution with sensor/application characteristics</a:t>
            </a:r>
            <a:r>
              <a:rPr lang="en-GB" sz="1800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Note that for </a:t>
            </a:r>
            <a:r>
              <a:rPr lang="en-GB" sz="1800" dirty="0" err="1" smtClean="0"/>
              <a:t>Atmos</a:t>
            </a:r>
            <a:r>
              <a:rPr lang="en-GB" sz="1800" dirty="0" smtClean="0"/>
              <a:t> </a:t>
            </a:r>
            <a:r>
              <a:rPr lang="en-GB" sz="1800" dirty="0" err="1" smtClean="0"/>
              <a:t>Chem</a:t>
            </a:r>
            <a:r>
              <a:rPr lang="en-GB" sz="1800" dirty="0" smtClean="0"/>
              <a:t> there is significant solar irradiance variability in </a:t>
            </a:r>
            <a:r>
              <a:rPr lang="en-GB" sz="1800" dirty="0" smtClean="0"/>
              <a:t>UV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Not as big an issue for Vis/SWIR</a:t>
            </a:r>
            <a:endParaRPr lang="en-GB" sz="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 err="1" smtClean="0"/>
              <a:t>Thuillier</a:t>
            </a:r>
            <a:r>
              <a:rPr lang="en-GB" sz="1800" dirty="0" smtClean="0"/>
              <a:t> also created a high resolution spectrum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GB" sz="1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59778"/>
            <a:ext cx="2664296" cy="3637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76256" y="4653136"/>
            <a:ext cx="2267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 smtClean="0">
                <a:solidFill>
                  <a:srgbClr val="FF0000"/>
                </a:solidFill>
              </a:rPr>
              <a:t>e.g. from IOCCG</a:t>
            </a:r>
            <a:endParaRPr lang="en-GB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267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284984"/>
            <a:ext cx="4584700" cy="307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2229527"/>
            <a:ext cx="5634372" cy="177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22581"/>
            <a:ext cx="5940152" cy="1854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860032" y="3861048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solidFill>
                  <a:srgbClr val="FF0000"/>
                </a:solidFill>
              </a:rPr>
              <a:t>For UV solar </a:t>
            </a:r>
          </a:p>
          <a:p>
            <a:r>
              <a:rPr lang="en-GB" sz="1800" dirty="0" smtClean="0">
                <a:solidFill>
                  <a:srgbClr val="FF0000"/>
                </a:solidFill>
              </a:rPr>
              <a:t>max and solar min spectra?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4462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Solar spectra</a:t>
            </a:r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868144" y="1124744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Ratio to </a:t>
            </a:r>
            <a:r>
              <a:rPr lang="en-GB" sz="2000" dirty="0" err="1" smtClean="0">
                <a:solidFill>
                  <a:srgbClr val="FF0000"/>
                </a:solidFill>
              </a:rPr>
              <a:t>Thuillier</a:t>
            </a:r>
            <a:r>
              <a:rPr lang="en-GB" sz="2000" dirty="0" smtClean="0">
                <a:solidFill>
                  <a:srgbClr val="FF0000"/>
                </a:solidFill>
              </a:rPr>
              <a:t> (2004)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1484784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FF0000"/>
                </a:solidFill>
              </a:rPr>
              <a:t>Neckels</a:t>
            </a:r>
            <a:r>
              <a:rPr lang="en-GB" sz="1600" dirty="0" smtClean="0">
                <a:solidFill>
                  <a:srgbClr val="FF0000"/>
                </a:solidFill>
              </a:rPr>
              <a:t> &amp; Labs</a:t>
            </a:r>
            <a:endParaRPr lang="en-GB" sz="1600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 flipV="1">
            <a:off x="1043608" y="1524854"/>
            <a:ext cx="360040" cy="12920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1223628" y="620688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FF0000"/>
                </a:solidFill>
              </a:rPr>
              <a:t>Burlov</a:t>
            </a:r>
            <a:r>
              <a:rPr lang="en-GB" sz="1600" dirty="0" smtClean="0">
                <a:solidFill>
                  <a:srgbClr val="FF0000"/>
                </a:solidFill>
              </a:rPr>
              <a:t> &amp; </a:t>
            </a:r>
            <a:r>
              <a:rPr lang="en-GB" sz="1600" dirty="0" err="1" smtClean="0">
                <a:solidFill>
                  <a:srgbClr val="FF0000"/>
                </a:solidFill>
              </a:rPr>
              <a:t>Vailjev</a:t>
            </a:r>
            <a:endParaRPr lang="en-GB" sz="16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stCxn id="11" idx="1"/>
          </p:cNvCxnSpPr>
          <p:nvPr/>
        </p:nvCxnSpPr>
        <p:spPr bwMode="auto">
          <a:xfrm flipH="1">
            <a:off x="1043608" y="789965"/>
            <a:ext cx="180020" cy="16927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2811" y="1507232"/>
            <a:ext cx="2385693" cy="321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5760132" y="3059668"/>
            <a:ext cx="33483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u="sng" dirty="0">
                <a:hlinkClick r:id="rId6"/>
              </a:rPr>
              <a:t>http://Tinyurl.com/NPLIntegrals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091848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6632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Next Steps:</a:t>
            </a:r>
            <a:endParaRPr lang="en-GB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908720"/>
            <a:ext cx="8496944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Increase scope/community dialogue and range of potential applications if CEOS/GSICS recommended spectra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Is there merit and desire for a single continuous ref SSI for all applications?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What spectral resolution is needed?  Real spectrum in observation space or fixed spectral intervals?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Should there be one for UV at all?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Do we need to also agree on method for convolving SSI with instrument and potentially reflectance from other surfaces?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Access to spectra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1718342"/>
      </p:ext>
    </p:extLst>
  </p:cSld>
  <p:clrMapOvr>
    <a:masterClrMapping/>
  </p:clrMapOvr>
</p:sld>
</file>

<file path=ppt/theme/theme1.xml><?xml version="1.0" encoding="utf-8"?>
<a:theme xmlns:a="http://schemas.openxmlformats.org/drawingml/2006/main" name="NPL_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28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NPL_template</Template>
  <TotalTime>769</TotalTime>
  <Words>375</Words>
  <Application>Microsoft Office PowerPoint</Application>
  <PresentationFormat>On-screen Show (4:3)</PresentationFormat>
  <Paragraphs>80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ESAtitle</vt:lpstr>
      <vt:lpstr>Wingdings</vt:lpstr>
      <vt:lpstr>ヒラギノ角ゴ Pro W3</vt:lpstr>
      <vt:lpstr>NPL_template</vt:lpstr>
      <vt:lpstr>PowerPoint Presentation</vt:lpstr>
      <vt:lpstr>Background</vt:lpstr>
      <vt:lpstr>PowerPoint Presentation</vt:lpstr>
      <vt:lpstr>PowerPoint Presentation</vt:lpstr>
      <vt:lpstr>PowerPoint Presentation</vt:lpstr>
    </vt:vector>
  </TitlesOfParts>
  <Company>NPL Management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NPL Presentation</dc:subject>
  <dc:creator>Javier Gorrono</dc:creator>
  <dc:description>All non-NMS funded material on this template</dc:description>
  <cp:lastModifiedBy>Nigel Fox</cp:lastModifiedBy>
  <cp:revision>45</cp:revision>
  <dcterms:created xsi:type="dcterms:W3CDTF">2014-02-12T15:01:19Z</dcterms:created>
  <dcterms:modified xsi:type="dcterms:W3CDTF">2016-11-30T19:29:59Z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ercoClassification">
    <vt:lpwstr>NPL Public (No visible marking)</vt:lpwstr>
  </property>
  <property fmtid="{D5CDD505-2E9C-101B-9397-08002B2CF9AE}" pid="3" name="aliashPowerpointFooter">
    <vt:lpwstr/>
  </property>
</Properties>
</file>