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169" r:id="rId1"/>
  </p:sldMasterIdLst>
  <p:notesMasterIdLst>
    <p:notesMasterId r:id="rId11"/>
  </p:notesMasterIdLst>
  <p:handoutMasterIdLst>
    <p:handoutMasterId r:id="rId12"/>
  </p:handoutMasterIdLst>
  <p:sldIdLst>
    <p:sldId id="566" r:id="rId2"/>
    <p:sldId id="575" r:id="rId3"/>
    <p:sldId id="576" r:id="rId4"/>
    <p:sldId id="586" r:id="rId5"/>
    <p:sldId id="568" r:id="rId6"/>
    <p:sldId id="585" r:id="rId7"/>
    <p:sldId id="578" r:id="rId8"/>
    <p:sldId id="573" r:id="rId9"/>
    <p:sldId id="577" r:id="rId10"/>
  </p:sldIdLst>
  <p:sldSz cx="9906000" cy="6858000" type="A4"/>
  <p:notesSz cx="6934200" cy="9220200"/>
  <p:defaultTextStyle>
    <a:defPPr>
      <a:defRPr lang="en-GB"/>
    </a:defPPr>
    <a:lvl1pPr algn="l" rtl="0" fontAlgn="base">
      <a:spcBef>
        <a:spcPct val="0"/>
      </a:spcBef>
      <a:spcAft>
        <a:spcPct val="0"/>
      </a:spcAft>
      <a:defRPr sz="900" b="1" kern="1200">
        <a:solidFill>
          <a:schemeClr val="bg1"/>
        </a:solidFill>
        <a:latin typeface="Tahoma" pitchFamily="34" charset="0"/>
        <a:ea typeface="ＭＳ Ｐゴシック" charset="-128"/>
        <a:cs typeface="+mn-cs"/>
      </a:defRPr>
    </a:lvl1pPr>
    <a:lvl2pPr marL="457200" algn="l" rtl="0" fontAlgn="base">
      <a:spcBef>
        <a:spcPct val="0"/>
      </a:spcBef>
      <a:spcAft>
        <a:spcPct val="0"/>
      </a:spcAft>
      <a:defRPr sz="900" b="1" kern="1200">
        <a:solidFill>
          <a:schemeClr val="bg1"/>
        </a:solidFill>
        <a:latin typeface="Tahoma" pitchFamily="34" charset="0"/>
        <a:ea typeface="ＭＳ Ｐゴシック" charset="-128"/>
        <a:cs typeface="+mn-cs"/>
      </a:defRPr>
    </a:lvl2pPr>
    <a:lvl3pPr marL="914400" algn="l" rtl="0" fontAlgn="base">
      <a:spcBef>
        <a:spcPct val="0"/>
      </a:spcBef>
      <a:spcAft>
        <a:spcPct val="0"/>
      </a:spcAft>
      <a:defRPr sz="900" b="1" kern="1200">
        <a:solidFill>
          <a:schemeClr val="bg1"/>
        </a:solidFill>
        <a:latin typeface="Tahoma" pitchFamily="34" charset="0"/>
        <a:ea typeface="ＭＳ Ｐゴシック" charset="-128"/>
        <a:cs typeface="+mn-cs"/>
      </a:defRPr>
    </a:lvl3pPr>
    <a:lvl4pPr marL="1371600" algn="l" rtl="0" fontAlgn="base">
      <a:spcBef>
        <a:spcPct val="0"/>
      </a:spcBef>
      <a:spcAft>
        <a:spcPct val="0"/>
      </a:spcAft>
      <a:defRPr sz="900" b="1" kern="1200">
        <a:solidFill>
          <a:schemeClr val="bg1"/>
        </a:solidFill>
        <a:latin typeface="Tahoma" pitchFamily="34" charset="0"/>
        <a:ea typeface="ＭＳ Ｐゴシック" charset="-128"/>
        <a:cs typeface="+mn-cs"/>
      </a:defRPr>
    </a:lvl4pPr>
    <a:lvl5pPr marL="1828800" algn="l" rtl="0" fontAlgn="base">
      <a:spcBef>
        <a:spcPct val="0"/>
      </a:spcBef>
      <a:spcAft>
        <a:spcPct val="0"/>
      </a:spcAft>
      <a:defRPr sz="900" b="1" kern="1200">
        <a:solidFill>
          <a:schemeClr val="bg1"/>
        </a:solidFill>
        <a:latin typeface="Tahoma" pitchFamily="34" charset="0"/>
        <a:ea typeface="ＭＳ Ｐゴシック" charset="-128"/>
        <a:cs typeface="+mn-cs"/>
      </a:defRPr>
    </a:lvl5pPr>
    <a:lvl6pPr marL="2286000" algn="l" defTabSz="914400" rtl="0" eaLnBrk="1" latinLnBrk="0" hangingPunct="1">
      <a:defRPr sz="900" b="1" kern="1200">
        <a:solidFill>
          <a:schemeClr val="bg1"/>
        </a:solidFill>
        <a:latin typeface="Tahoma" pitchFamily="34" charset="0"/>
        <a:ea typeface="ＭＳ Ｐゴシック" charset="-128"/>
        <a:cs typeface="+mn-cs"/>
      </a:defRPr>
    </a:lvl6pPr>
    <a:lvl7pPr marL="2743200" algn="l" defTabSz="914400" rtl="0" eaLnBrk="1" latinLnBrk="0" hangingPunct="1">
      <a:defRPr sz="900" b="1" kern="1200">
        <a:solidFill>
          <a:schemeClr val="bg1"/>
        </a:solidFill>
        <a:latin typeface="Tahoma" pitchFamily="34" charset="0"/>
        <a:ea typeface="ＭＳ Ｐゴシック" charset="-128"/>
        <a:cs typeface="+mn-cs"/>
      </a:defRPr>
    </a:lvl7pPr>
    <a:lvl8pPr marL="3200400" algn="l" defTabSz="914400" rtl="0" eaLnBrk="1" latinLnBrk="0" hangingPunct="1">
      <a:defRPr sz="900" b="1" kern="1200">
        <a:solidFill>
          <a:schemeClr val="bg1"/>
        </a:solidFill>
        <a:latin typeface="Tahoma" pitchFamily="34" charset="0"/>
        <a:ea typeface="ＭＳ Ｐゴシック" charset="-128"/>
        <a:cs typeface="+mn-cs"/>
      </a:defRPr>
    </a:lvl8pPr>
    <a:lvl9pPr marL="3657600" algn="l" defTabSz="914400" rtl="0" eaLnBrk="1" latinLnBrk="0" hangingPunct="1">
      <a:defRPr sz="900" b="1" kern="1200">
        <a:solidFill>
          <a:schemeClr val="bg1"/>
        </a:solidFill>
        <a:latin typeface="Tahoma"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E2D24"/>
    <a:srgbClr val="00B5EF"/>
    <a:srgbClr val="4E0B55"/>
    <a:srgbClr val="A2DADE"/>
    <a:srgbClr val="C7A775"/>
    <a:srgbClr val="CDE3A0"/>
    <a:srgbClr val="EFC8D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Objects="1">
      <p:cViewPr varScale="1">
        <p:scale>
          <a:sx n="92" d="100"/>
          <a:sy n="92" d="100"/>
        </p:scale>
        <p:origin x="-1878" y="-102"/>
      </p:cViewPr>
      <p:guideLst>
        <p:guide orient="horz" pos="1164"/>
        <p:guide orient="horz" pos="1410"/>
        <p:guide orient="horz" pos="2715"/>
        <p:guide orient="horz" pos="2389"/>
        <p:guide orient="horz" pos="2064"/>
        <p:guide orient="horz" pos="1735"/>
        <p:guide orient="horz" pos="3369"/>
        <p:guide orient="horz" pos="3698"/>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snapToObjects="1">
      <p:cViewPr varScale="1">
        <p:scale>
          <a:sx n="52" d="100"/>
          <a:sy n="52" d="100"/>
        </p:scale>
        <p:origin x="-1848" y="-78"/>
      </p:cViewPr>
      <p:guideLst>
        <p:guide orient="horz" pos="2904"/>
        <p:guide pos="2183"/>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1" y="1"/>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00320" eaLnBrk="0" hangingPunct="0">
              <a:defRPr sz="1200" b="0">
                <a:solidFill>
                  <a:srgbClr val="000000"/>
                </a:solidFill>
                <a:latin typeface="Helvetica" pitchFamily="34" charset="0"/>
              </a:defRPr>
            </a:lvl1pPr>
          </a:lstStyle>
          <a:p>
            <a:endParaRPr lang="de-DE" altLang="en-US"/>
          </a:p>
        </p:txBody>
      </p:sp>
      <p:sp>
        <p:nvSpPr>
          <p:cNvPr id="126979" name="Rectangle 3"/>
          <p:cNvSpPr>
            <a:spLocks noGrp="1" noChangeArrowheads="1"/>
          </p:cNvSpPr>
          <p:nvPr>
            <p:ph type="dt" sz="quarter" idx="1"/>
          </p:nvPr>
        </p:nvSpPr>
        <p:spPr bwMode="auto">
          <a:xfrm>
            <a:off x="6969779" y="1"/>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00320" eaLnBrk="0" hangingPunct="0">
              <a:defRPr sz="1200" b="0">
                <a:solidFill>
                  <a:srgbClr val="000000"/>
                </a:solidFill>
                <a:latin typeface="Helvetica" pitchFamily="34" charset="0"/>
              </a:defRPr>
            </a:lvl1pPr>
          </a:lstStyle>
          <a:p>
            <a:endParaRPr lang="de-DE" altLang="en-US"/>
          </a:p>
        </p:txBody>
      </p:sp>
      <p:sp>
        <p:nvSpPr>
          <p:cNvPr id="126980" name="Rectangle 4"/>
          <p:cNvSpPr>
            <a:spLocks noGrp="1" noChangeArrowheads="1"/>
          </p:cNvSpPr>
          <p:nvPr>
            <p:ph type="ftr" sz="quarter" idx="2"/>
          </p:nvPr>
        </p:nvSpPr>
        <p:spPr bwMode="auto">
          <a:xfrm>
            <a:off x="1" y="9028147"/>
            <a:ext cx="6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00320" eaLnBrk="0" hangingPunct="0">
              <a:defRPr sz="1200" b="0">
                <a:solidFill>
                  <a:srgbClr val="000000"/>
                </a:solidFill>
                <a:latin typeface="Helvetica" pitchFamily="34" charset="0"/>
              </a:defRPr>
            </a:lvl1pPr>
          </a:lstStyle>
          <a:p>
            <a:endParaRPr lang="de-DE" altLang="en-US"/>
          </a:p>
        </p:txBody>
      </p:sp>
      <p:sp>
        <p:nvSpPr>
          <p:cNvPr id="126981" name="Rectangle 5"/>
          <p:cNvSpPr>
            <a:spLocks noGrp="1" noChangeArrowheads="1"/>
          </p:cNvSpPr>
          <p:nvPr>
            <p:ph type="sldNum" sz="quarter" idx="3"/>
          </p:nvPr>
        </p:nvSpPr>
        <p:spPr bwMode="auto">
          <a:xfrm>
            <a:off x="6782292" y="9028147"/>
            <a:ext cx="187552"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00320" eaLnBrk="0" hangingPunct="0">
              <a:defRPr sz="1200" b="0">
                <a:solidFill>
                  <a:srgbClr val="000000"/>
                </a:solidFill>
                <a:latin typeface="Helvetica" pitchFamily="34" charset="0"/>
              </a:defRPr>
            </a:lvl1pPr>
          </a:lstStyle>
          <a:p>
            <a:fld id="{A46A3650-0455-48BB-8962-998CF83A74C5}" type="slidenum">
              <a:rPr lang="de-DE" altLang="en-US"/>
              <a:pPr/>
              <a:t>‹#›</a:t>
            </a:fld>
            <a:endParaRPr lang="de-DE" altLang="en-US"/>
          </a:p>
        </p:txBody>
      </p:sp>
    </p:spTree>
    <p:extLst>
      <p:ext uri="{BB962C8B-B14F-4D97-AF65-F5344CB8AC3E}">
        <p14:creationId xmlns:p14="http://schemas.microsoft.com/office/powerpoint/2010/main" val="1394626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3003740" cy="461010"/>
          </a:xfrm>
          <a:prstGeom prst="rect">
            <a:avLst/>
          </a:prstGeom>
          <a:noFill/>
          <a:ln w="9525">
            <a:noFill/>
            <a:miter lim="800000"/>
            <a:headEnd/>
            <a:tailEnd/>
          </a:ln>
          <a:effectLst/>
        </p:spPr>
        <p:txBody>
          <a:bodyPr vert="horz" wrap="square" lIns="89968" tIns="44985" rIns="89968" bIns="44985" numCol="1" anchor="t" anchorCtr="0" compatLnSpc="1">
            <a:prstTxWarp prst="textNoShape">
              <a:avLst/>
            </a:prstTxWarp>
          </a:bodyPr>
          <a:lstStyle>
            <a:lvl1pPr defTabSz="900320" eaLnBrk="0" hangingPunct="0">
              <a:defRPr sz="1200" b="0">
                <a:solidFill>
                  <a:schemeClr val="tx1"/>
                </a:solidFill>
                <a:latin typeface="Times New Roman" pitchFamily="18" charset="0"/>
              </a:defRPr>
            </a:lvl1pPr>
          </a:lstStyle>
          <a:p>
            <a:endParaRPr lang="de-DE" altLang="en-US"/>
          </a:p>
        </p:txBody>
      </p:sp>
      <p:sp>
        <p:nvSpPr>
          <p:cNvPr id="3075" name="Rectangle 3"/>
          <p:cNvSpPr>
            <a:spLocks noGrp="1" noChangeArrowheads="1"/>
          </p:cNvSpPr>
          <p:nvPr>
            <p:ph type="dt" idx="1"/>
          </p:nvPr>
        </p:nvSpPr>
        <p:spPr bwMode="auto">
          <a:xfrm>
            <a:off x="3930461" y="0"/>
            <a:ext cx="3003740" cy="461010"/>
          </a:xfrm>
          <a:prstGeom prst="rect">
            <a:avLst/>
          </a:prstGeom>
          <a:noFill/>
          <a:ln w="9525">
            <a:noFill/>
            <a:miter lim="800000"/>
            <a:headEnd/>
            <a:tailEnd/>
          </a:ln>
          <a:effectLst/>
        </p:spPr>
        <p:txBody>
          <a:bodyPr vert="horz" wrap="square" lIns="89968" tIns="44985" rIns="89968" bIns="44985" numCol="1" anchor="t" anchorCtr="0" compatLnSpc="1">
            <a:prstTxWarp prst="textNoShape">
              <a:avLst/>
            </a:prstTxWarp>
          </a:bodyPr>
          <a:lstStyle>
            <a:lvl1pPr algn="r" defTabSz="900320" eaLnBrk="0" hangingPunct="0">
              <a:defRPr sz="1200" b="0">
                <a:solidFill>
                  <a:schemeClr val="tx1"/>
                </a:solidFill>
                <a:latin typeface="Times New Roman" pitchFamily="18" charset="0"/>
              </a:defRPr>
            </a:lvl1pPr>
          </a:lstStyle>
          <a:p>
            <a:endParaRPr lang="de-DE" altLang="en-US"/>
          </a:p>
        </p:txBody>
      </p:sp>
      <p:sp>
        <p:nvSpPr>
          <p:cNvPr id="26628" name="Rectangle 4"/>
          <p:cNvSpPr>
            <a:spLocks noGrp="1" noRot="1" noChangeAspect="1" noChangeArrowheads="1" noTextEdit="1"/>
          </p:cNvSpPr>
          <p:nvPr>
            <p:ph type="sldImg" idx="2"/>
          </p:nvPr>
        </p:nvSpPr>
        <p:spPr bwMode="auto">
          <a:xfrm>
            <a:off x="971550" y="690563"/>
            <a:ext cx="4991100" cy="34559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23480" y="4378119"/>
            <a:ext cx="5087240" cy="4152045"/>
          </a:xfrm>
          <a:prstGeom prst="rect">
            <a:avLst/>
          </a:prstGeom>
          <a:noFill/>
          <a:ln w="9525">
            <a:noFill/>
            <a:miter lim="800000"/>
            <a:headEnd/>
            <a:tailEnd/>
          </a:ln>
          <a:effectLst/>
        </p:spPr>
        <p:txBody>
          <a:bodyPr vert="horz" wrap="square" lIns="89968" tIns="44985" rIns="89968" bIns="44985"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1" y="8759190"/>
            <a:ext cx="3003740" cy="461010"/>
          </a:xfrm>
          <a:prstGeom prst="rect">
            <a:avLst/>
          </a:prstGeom>
          <a:noFill/>
          <a:ln w="9525">
            <a:noFill/>
            <a:miter lim="800000"/>
            <a:headEnd/>
            <a:tailEnd/>
          </a:ln>
          <a:effectLst/>
        </p:spPr>
        <p:txBody>
          <a:bodyPr vert="horz" wrap="square" lIns="89968" tIns="44985" rIns="89968" bIns="44985" numCol="1" anchor="b" anchorCtr="0" compatLnSpc="1">
            <a:prstTxWarp prst="textNoShape">
              <a:avLst/>
            </a:prstTxWarp>
          </a:bodyPr>
          <a:lstStyle>
            <a:lvl1pPr defTabSz="900320" eaLnBrk="0" hangingPunct="0">
              <a:defRPr sz="1200" b="0">
                <a:solidFill>
                  <a:schemeClr val="tx1"/>
                </a:solidFill>
                <a:latin typeface="Times New Roman" pitchFamily="18" charset="0"/>
              </a:defRPr>
            </a:lvl1pPr>
          </a:lstStyle>
          <a:p>
            <a:endParaRPr lang="de-DE" altLang="en-US"/>
          </a:p>
        </p:txBody>
      </p:sp>
      <p:sp>
        <p:nvSpPr>
          <p:cNvPr id="3079" name="Rectangle 7"/>
          <p:cNvSpPr>
            <a:spLocks noGrp="1" noChangeArrowheads="1"/>
          </p:cNvSpPr>
          <p:nvPr>
            <p:ph type="sldNum" sz="quarter" idx="5"/>
          </p:nvPr>
        </p:nvSpPr>
        <p:spPr bwMode="auto">
          <a:xfrm>
            <a:off x="3930461" y="8759190"/>
            <a:ext cx="3003740" cy="461010"/>
          </a:xfrm>
          <a:prstGeom prst="rect">
            <a:avLst/>
          </a:prstGeom>
          <a:noFill/>
          <a:ln w="9525">
            <a:noFill/>
            <a:miter lim="800000"/>
            <a:headEnd/>
            <a:tailEnd/>
          </a:ln>
          <a:effectLst/>
        </p:spPr>
        <p:txBody>
          <a:bodyPr vert="horz" wrap="square" lIns="89968" tIns="44985" rIns="89968" bIns="44985" numCol="1" anchor="b" anchorCtr="0" compatLnSpc="1">
            <a:prstTxWarp prst="textNoShape">
              <a:avLst/>
            </a:prstTxWarp>
          </a:bodyPr>
          <a:lstStyle>
            <a:lvl1pPr algn="r" defTabSz="900320" eaLnBrk="0" hangingPunct="0">
              <a:defRPr sz="1200" b="0">
                <a:solidFill>
                  <a:schemeClr val="tx1"/>
                </a:solidFill>
                <a:latin typeface="Times New Roman" pitchFamily="18" charset="0"/>
              </a:defRPr>
            </a:lvl1pPr>
          </a:lstStyle>
          <a:p>
            <a:fld id="{8AEB767E-8553-45A7-B046-685CD6D9FE53}" type="slidenum">
              <a:rPr lang="de-DE" altLang="en-US"/>
              <a:pPr/>
              <a:t>‹#›</a:t>
            </a:fld>
            <a:endParaRPr lang="de-DE" altLang="en-US"/>
          </a:p>
        </p:txBody>
      </p:sp>
    </p:spTree>
    <p:extLst>
      <p:ext uri="{BB962C8B-B14F-4D97-AF65-F5344CB8AC3E}">
        <p14:creationId xmlns:p14="http://schemas.microsoft.com/office/powerpoint/2010/main" val="8785740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8"/>
          <p:cNvSpPr>
            <a:spLocks noChangeShapeType="1"/>
          </p:cNvSpPr>
          <p:nvPr userDrawn="1"/>
        </p:nvSpPr>
        <p:spPr bwMode="auto">
          <a:xfrm>
            <a:off x="165100" y="1219200"/>
            <a:ext cx="9575800" cy="0"/>
          </a:xfrm>
          <a:prstGeom prst="line">
            <a:avLst/>
          </a:prstGeom>
          <a:noFill/>
          <a:ln w="57150" cmpd="thinThick">
            <a:solidFill>
              <a:srgbClr val="A50021"/>
            </a:solidFill>
            <a:round/>
            <a:headEnd/>
            <a:tailEnd/>
          </a:ln>
        </p:spPr>
        <p:txBody>
          <a:bodyPr/>
          <a:lstStyle/>
          <a:p>
            <a:pPr>
              <a:defRPr/>
            </a:pPr>
            <a:endParaRPr lang="en-US">
              <a:ea typeface="MS PGothic" pitchFamily="34" charset="-128"/>
            </a:endParaRPr>
          </a:p>
        </p:txBody>
      </p:sp>
      <p:pic>
        <p:nvPicPr>
          <p:cNvPr id="5" name="Picture 14" descr="GSICS300px.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8100"/>
            <a:ext cx="16859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742950" y="213043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fld id="{48955FA1-29B3-4EEC-8FBE-BCFC5AB33205}" type="datetime1">
              <a:rPr lang="en-US" altLang="en-US" smtClean="0"/>
              <a:t>1/9/2017</a:t>
            </a:fld>
            <a:endParaRPr lang="en-US" altLang="en-US"/>
          </a:p>
        </p:txBody>
      </p:sp>
      <p:sp>
        <p:nvSpPr>
          <p:cNvPr id="7" name="Footer Placeholder 4"/>
          <p:cNvSpPr>
            <a:spLocks noGrp="1"/>
          </p:cNvSpPr>
          <p:nvPr>
            <p:ph type="ftr" sz="quarter" idx="11"/>
          </p:nvPr>
        </p:nvSpPr>
        <p:spPr/>
        <p:txBody>
          <a:bodyPr/>
          <a:lstStyle>
            <a:lvl1pPr>
              <a:defRPr/>
            </a:lvl1pPr>
          </a:lstStyle>
          <a:p>
            <a:endParaRPr lang="en-US" altLang="en-US"/>
          </a:p>
        </p:txBody>
      </p:sp>
      <p:sp>
        <p:nvSpPr>
          <p:cNvPr id="8" name="Slide Number Placeholder 5"/>
          <p:cNvSpPr>
            <a:spLocks noGrp="1"/>
          </p:cNvSpPr>
          <p:nvPr>
            <p:ph type="sldNum" sz="quarter" idx="12"/>
          </p:nvPr>
        </p:nvSpPr>
        <p:spPr/>
        <p:txBody>
          <a:bodyPr/>
          <a:lstStyle>
            <a:lvl1pPr>
              <a:defRPr/>
            </a:lvl1pPr>
          </a:lstStyle>
          <a:p>
            <a:fld id="{74D35CE4-D2A8-4161-91C9-CC23A6584C4A}" type="slidenum">
              <a:rPr lang="en-US" altLang="en-US"/>
              <a:pPr/>
              <a:t>‹#›</a:t>
            </a:fld>
            <a:endParaRPr lang="en-US" altLang="en-US"/>
          </a:p>
        </p:txBody>
      </p:sp>
    </p:spTree>
    <p:extLst>
      <p:ext uri="{BB962C8B-B14F-4D97-AF65-F5344CB8AC3E}">
        <p14:creationId xmlns:p14="http://schemas.microsoft.com/office/powerpoint/2010/main" val="190254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8"/>
          <p:cNvSpPr>
            <a:spLocks noChangeShapeType="1"/>
          </p:cNvSpPr>
          <p:nvPr userDrawn="1"/>
        </p:nvSpPr>
        <p:spPr bwMode="auto">
          <a:xfrm>
            <a:off x="165100" y="1219200"/>
            <a:ext cx="9575800" cy="0"/>
          </a:xfrm>
          <a:prstGeom prst="line">
            <a:avLst/>
          </a:prstGeom>
          <a:noFill/>
          <a:ln w="57150" cmpd="thinThick">
            <a:solidFill>
              <a:srgbClr val="A50021"/>
            </a:solidFill>
            <a:round/>
            <a:headEnd/>
            <a:tailEnd/>
          </a:ln>
        </p:spPr>
        <p:txBody>
          <a:bodyPr/>
          <a:lstStyle/>
          <a:p>
            <a:pPr>
              <a:defRPr/>
            </a:pPr>
            <a:endParaRPr lang="en-US">
              <a:ea typeface="MS PGothic" pitchFamily="34" charset="-128"/>
            </a:endParaRPr>
          </a:p>
        </p:txBody>
      </p:sp>
      <p:pic>
        <p:nvPicPr>
          <p:cNvPr id="5" name="Picture 14" descr="GSICS300px.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8100"/>
            <a:ext cx="16859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52"/>
          <p:cNvGrpSpPr>
            <a:grpSpLocks/>
          </p:cNvGrpSpPr>
          <p:nvPr userDrawn="1"/>
        </p:nvGrpSpPr>
        <p:grpSpPr bwMode="auto">
          <a:xfrm>
            <a:off x="4763" y="1090613"/>
            <a:ext cx="9901237" cy="128587"/>
            <a:chOff x="3" y="2044"/>
            <a:chExt cx="6237" cy="179"/>
          </a:xfrm>
        </p:grpSpPr>
        <p:sp>
          <p:nvSpPr>
            <p:cNvPr id="7"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lvl1pPr eaLnBrk="0" hangingPunct="0">
                <a:defRPr sz="900" b="1">
                  <a:solidFill>
                    <a:schemeClr val="bg1"/>
                  </a:solidFill>
                  <a:latin typeface="Tahoma" pitchFamily="34" charset="0"/>
                  <a:ea typeface="ＭＳ Ｐゴシック" charset="-128"/>
                </a:defRPr>
              </a:lvl1pPr>
              <a:lvl2pPr marL="742950" indent="-285750" eaLnBrk="0" hangingPunct="0">
                <a:defRPr sz="900" b="1">
                  <a:solidFill>
                    <a:schemeClr val="bg1"/>
                  </a:solidFill>
                  <a:latin typeface="Tahoma" pitchFamily="34" charset="0"/>
                  <a:ea typeface="ＭＳ Ｐゴシック" charset="-128"/>
                </a:defRPr>
              </a:lvl2pPr>
              <a:lvl3pPr marL="1143000" indent="-228600" eaLnBrk="0" hangingPunct="0">
                <a:defRPr sz="900" b="1">
                  <a:solidFill>
                    <a:schemeClr val="bg1"/>
                  </a:solidFill>
                  <a:latin typeface="Tahoma" pitchFamily="34" charset="0"/>
                  <a:ea typeface="ＭＳ Ｐゴシック" charset="-128"/>
                </a:defRPr>
              </a:lvl3pPr>
              <a:lvl4pPr marL="1600200" indent="-228600" eaLnBrk="0" hangingPunct="0">
                <a:defRPr sz="900" b="1">
                  <a:solidFill>
                    <a:schemeClr val="bg1"/>
                  </a:solidFill>
                  <a:latin typeface="Tahoma" pitchFamily="34" charset="0"/>
                  <a:ea typeface="ＭＳ Ｐゴシック" charset="-128"/>
                </a:defRPr>
              </a:lvl4pPr>
              <a:lvl5pPr marL="2057400" indent="-228600" eaLnBrk="0" hangingPunct="0">
                <a:defRPr sz="900" b="1">
                  <a:solidFill>
                    <a:schemeClr val="bg1"/>
                  </a:solidFill>
                  <a:latin typeface="Tahoma" pitchFamily="34" charset="0"/>
                  <a:ea typeface="ＭＳ Ｐゴシック" charset="-128"/>
                </a:defRPr>
              </a:lvl5pPr>
              <a:lvl6pPr marL="2514600" indent="-228600" eaLnBrk="0" fontAlgn="base" hangingPunct="0">
                <a:spcBef>
                  <a:spcPct val="0"/>
                </a:spcBef>
                <a:spcAft>
                  <a:spcPct val="0"/>
                </a:spcAft>
                <a:defRPr sz="900" b="1">
                  <a:solidFill>
                    <a:schemeClr val="bg1"/>
                  </a:solidFill>
                  <a:latin typeface="Tahoma" pitchFamily="34" charset="0"/>
                  <a:ea typeface="ＭＳ Ｐゴシック" charset="-128"/>
                </a:defRPr>
              </a:lvl6pPr>
              <a:lvl7pPr marL="2971800" indent="-228600" eaLnBrk="0" fontAlgn="base" hangingPunct="0">
                <a:spcBef>
                  <a:spcPct val="0"/>
                </a:spcBef>
                <a:spcAft>
                  <a:spcPct val="0"/>
                </a:spcAft>
                <a:defRPr sz="900" b="1">
                  <a:solidFill>
                    <a:schemeClr val="bg1"/>
                  </a:solidFill>
                  <a:latin typeface="Tahoma" pitchFamily="34" charset="0"/>
                  <a:ea typeface="ＭＳ Ｐゴシック" charset="-128"/>
                </a:defRPr>
              </a:lvl7pPr>
              <a:lvl8pPr marL="3429000" indent="-228600" eaLnBrk="0" fontAlgn="base" hangingPunct="0">
                <a:spcBef>
                  <a:spcPct val="0"/>
                </a:spcBef>
                <a:spcAft>
                  <a:spcPct val="0"/>
                </a:spcAft>
                <a:defRPr sz="900" b="1">
                  <a:solidFill>
                    <a:schemeClr val="bg1"/>
                  </a:solidFill>
                  <a:latin typeface="Tahoma" pitchFamily="34" charset="0"/>
                  <a:ea typeface="ＭＳ Ｐゴシック" charset="-128"/>
                </a:defRPr>
              </a:lvl8pPr>
              <a:lvl9pPr marL="3886200" indent="-228600" eaLnBrk="0" fontAlgn="base" hangingPunct="0">
                <a:spcBef>
                  <a:spcPct val="0"/>
                </a:spcBef>
                <a:spcAft>
                  <a:spcPct val="0"/>
                </a:spcAft>
                <a:defRPr sz="900" b="1">
                  <a:solidFill>
                    <a:schemeClr val="bg1"/>
                  </a:solidFill>
                  <a:latin typeface="Tahoma" pitchFamily="34" charset="0"/>
                  <a:ea typeface="ＭＳ Ｐゴシック" charset="-128"/>
                </a:defRPr>
              </a:lvl9pPr>
            </a:lstStyle>
            <a:p>
              <a:pPr>
                <a:spcBef>
                  <a:spcPct val="50000"/>
                </a:spcBef>
              </a:pPr>
              <a:endParaRPr lang="en-US" altLang="en-US"/>
            </a:p>
          </p:txBody>
        </p:sp>
        <p:sp>
          <p:nvSpPr>
            <p:cNvPr id="8"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lvl1pPr eaLnBrk="0" hangingPunct="0">
                <a:defRPr sz="900" b="1">
                  <a:solidFill>
                    <a:schemeClr val="bg1"/>
                  </a:solidFill>
                  <a:latin typeface="Tahoma" pitchFamily="34" charset="0"/>
                  <a:ea typeface="ＭＳ Ｐゴシック" charset="-128"/>
                </a:defRPr>
              </a:lvl1pPr>
              <a:lvl2pPr marL="742950" indent="-285750" eaLnBrk="0" hangingPunct="0">
                <a:defRPr sz="900" b="1">
                  <a:solidFill>
                    <a:schemeClr val="bg1"/>
                  </a:solidFill>
                  <a:latin typeface="Tahoma" pitchFamily="34" charset="0"/>
                  <a:ea typeface="ＭＳ Ｐゴシック" charset="-128"/>
                </a:defRPr>
              </a:lvl2pPr>
              <a:lvl3pPr marL="1143000" indent="-228600" eaLnBrk="0" hangingPunct="0">
                <a:defRPr sz="900" b="1">
                  <a:solidFill>
                    <a:schemeClr val="bg1"/>
                  </a:solidFill>
                  <a:latin typeface="Tahoma" pitchFamily="34" charset="0"/>
                  <a:ea typeface="ＭＳ Ｐゴシック" charset="-128"/>
                </a:defRPr>
              </a:lvl3pPr>
              <a:lvl4pPr marL="1600200" indent="-228600" eaLnBrk="0" hangingPunct="0">
                <a:defRPr sz="900" b="1">
                  <a:solidFill>
                    <a:schemeClr val="bg1"/>
                  </a:solidFill>
                  <a:latin typeface="Tahoma" pitchFamily="34" charset="0"/>
                  <a:ea typeface="ＭＳ Ｐゴシック" charset="-128"/>
                </a:defRPr>
              </a:lvl4pPr>
              <a:lvl5pPr marL="2057400" indent="-228600" eaLnBrk="0" hangingPunct="0">
                <a:defRPr sz="900" b="1">
                  <a:solidFill>
                    <a:schemeClr val="bg1"/>
                  </a:solidFill>
                  <a:latin typeface="Tahoma" pitchFamily="34" charset="0"/>
                  <a:ea typeface="ＭＳ Ｐゴシック" charset="-128"/>
                </a:defRPr>
              </a:lvl5pPr>
              <a:lvl6pPr marL="2514600" indent="-228600" eaLnBrk="0" fontAlgn="base" hangingPunct="0">
                <a:spcBef>
                  <a:spcPct val="0"/>
                </a:spcBef>
                <a:spcAft>
                  <a:spcPct val="0"/>
                </a:spcAft>
                <a:defRPr sz="900" b="1">
                  <a:solidFill>
                    <a:schemeClr val="bg1"/>
                  </a:solidFill>
                  <a:latin typeface="Tahoma" pitchFamily="34" charset="0"/>
                  <a:ea typeface="ＭＳ Ｐゴシック" charset="-128"/>
                </a:defRPr>
              </a:lvl6pPr>
              <a:lvl7pPr marL="2971800" indent="-228600" eaLnBrk="0" fontAlgn="base" hangingPunct="0">
                <a:spcBef>
                  <a:spcPct val="0"/>
                </a:spcBef>
                <a:spcAft>
                  <a:spcPct val="0"/>
                </a:spcAft>
                <a:defRPr sz="900" b="1">
                  <a:solidFill>
                    <a:schemeClr val="bg1"/>
                  </a:solidFill>
                  <a:latin typeface="Tahoma" pitchFamily="34" charset="0"/>
                  <a:ea typeface="ＭＳ Ｐゴシック" charset="-128"/>
                </a:defRPr>
              </a:lvl7pPr>
              <a:lvl8pPr marL="3429000" indent="-228600" eaLnBrk="0" fontAlgn="base" hangingPunct="0">
                <a:spcBef>
                  <a:spcPct val="0"/>
                </a:spcBef>
                <a:spcAft>
                  <a:spcPct val="0"/>
                </a:spcAft>
                <a:defRPr sz="900" b="1">
                  <a:solidFill>
                    <a:schemeClr val="bg1"/>
                  </a:solidFill>
                  <a:latin typeface="Tahoma" pitchFamily="34" charset="0"/>
                  <a:ea typeface="ＭＳ Ｐゴシック" charset="-128"/>
                </a:defRPr>
              </a:lvl8pPr>
              <a:lvl9pPr marL="3886200" indent="-228600" eaLnBrk="0" fontAlgn="base" hangingPunct="0">
                <a:spcBef>
                  <a:spcPct val="0"/>
                </a:spcBef>
                <a:spcAft>
                  <a:spcPct val="0"/>
                </a:spcAft>
                <a:defRPr sz="900" b="1">
                  <a:solidFill>
                    <a:schemeClr val="bg1"/>
                  </a:solidFill>
                  <a:latin typeface="Tahoma" pitchFamily="34" charset="0"/>
                  <a:ea typeface="ＭＳ Ｐゴシック" charset="-128"/>
                </a:defRPr>
              </a:lvl9pPr>
            </a:lstStyle>
            <a:p>
              <a:pPr>
                <a:spcBef>
                  <a:spcPct val="50000"/>
                </a:spcBef>
              </a:pPr>
              <a:endParaRPr lang="en-US" altLang="en-US"/>
            </a:p>
          </p:txBody>
        </p:sp>
        <p:sp>
          <p:nvSpPr>
            <p:cNvPr id="9"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lvl1pPr eaLnBrk="0" hangingPunct="0">
                <a:defRPr sz="900" b="1">
                  <a:solidFill>
                    <a:schemeClr val="bg1"/>
                  </a:solidFill>
                  <a:latin typeface="Tahoma" pitchFamily="34" charset="0"/>
                  <a:ea typeface="ＭＳ Ｐゴシック" charset="-128"/>
                </a:defRPr>
              </a:lvl1pPr>
              <a:lvl2pPr marL="742950" indent="-285750" eaLnBrk="0" hangingPunct="0">
                <a:defRPr sz="900" b="1">
                  <a:solidFill>
                    <a:schemeClr val="bg1"/>
                  </a:solidFill>
                  <a:latin typeface="Tahoma" pitchFamily="34" charset="0"/>
                  <a:ea typeface="ＭＳ Ｐゴシック" charset="-128"/>
                </a:defRPr>
              </a:lvl2pPr>
              <a:lvl3pPr marL="1143000" indent="-228600" eaLnBrk="0" hangingPunct="0">
                <a:defRPr sz="900" b="1">
                  <a:solidFill>
                    <a:schemeClr val="bg1"/>
                  </a:solidFill>
                  <a:latin typeface="Tahoma" pitchFamily="34" charset="0"/>
                  <a:ea typeface="ＭＳ Ｐゴシック" charset="-128"/>
                </a:defRPr>
              </a:lvl3pPr>
              <a:lvl4pPr marL="1600200" indent="-228600" eaLnBrk="0" hangingPunct="0">
                <a:defRPr sz="900" b="1">
                  <a:solidFill>
                    <a:schemeClr val="bg1"/>
                  </a:solidFill>
                  <a:latin typeface="Tahoma" pitchFamily="34" charset="0"/>
                  <a:ea typeface="ＭＳ Ｐゴシック" charset="-128"/>
                </a:defRPr>
              </a:lvl4pPr>
              <a:lvl5pPr marL="2057400" indent="-228600" eaLnBrk="0" hangingPunct="0">
                <a:defRPr sz="900" b="1">
                  <a:solidFill>
                    <a:schemeClr val="bg1"/>
                  </a:solidFill>
                  <a:latin typeface="Tahoma" pitchFamily="34" charset="0"/>
                  <a:ea typeface="ＭＳ Ｐゴシック" charset="-128"/>
                </a:defRPr>
              </a:lvl5pPr>
              <a:lvl6pPr marL="2514600" indent="-228600" eaLnBrk="0" fontAlgn="base" hangingPunct="0">
                <a:spcBef>
                  <a:spcPct val="0"/>
                </a:spcBef>
                <a:spcAft>
                  <a:spcPct val="0"/>
                </a:spcAft>
                <a:defRPr sz="900" b="1">
                  <a:solidFill>
                    <a:schemeClr val="bg1"/>
                  </a:solidFill>
                  <a:latin typeface="Tahoma" pitchFamily="34" charset="0"/>
                  <a:ea typeface="ＭＳ Ｐゴシック" charset="-128"/>
                </a:defRPr>
              </a:lvl6pPr>
              <a:lvl7pPr marL="2971800" indent="-228600" eaLnBrk="0" fontAlgn="base" hangingPunct="0">
                <a:spcBef>
                  <a:spcPct val="0"/>
                </a:spcBef>
                <a:spcAft>
                  <a:spcPct val="0"/>
                </a:spcAft>
                <a:defRPr sz="900" b="1">
                  <a:solidFill>
                    <a:schemeClr val="bg1"/>
                  </a:solidFill>
                  <a:latin typeface="Tahoma" pitchFamily="34" charset="0"/>
                  <a:ea typeface="ＭＳ Ｐゴシック" charset="-128"/>
                </a:defRPr>
              </a:lvl7pPr>
              <a:lvl8pPr marL="3429000" indent="-228600" eaLnBrk="0" fontAlgn="base" hangingPunct="0">
                <a:spcBef>
                  <a:spcPct val="0"/>
                </a:spcBef>
                <a:spcAft>
                  <a:spcPct val="0"/>
                </a:spcAft>
                <a:defRPr sz="900" b="1">
                  <a:solidFill>
                    <a:schemeClr val="bg1"/>
                  </a:solidFill>
                  <a:latin typeface="Tahoma" pitchFamily="34" charset="0"/>
                  <a:ea typeface="ＭＳ Ｐゴシック" charset="-128"/>
                </a:defRPr>
              </a:lvl8pPr>
              <a:lvl9pPr marL="3886200" indent="-228600" eaLnBrk="0" fontAlgn="base" hangingPunct="0">
                <a:spcBef>
                  <a:spcPct val="0"/>
                </a:spcBef>
                <a:spcAft>
                  <a:spcPct val="0"/>
                </a:spcAft>
                <a:defRPr sz="900" b="1">
                  <a:solidFill>
                    <a:schemeClr val="bg1"/>
                  </a:solidFill>
                  <a:latin typeface="Tahoma" pitchFamily="34" charset="0"/>
                  <a:ea typeface="ＭＳ Ｐゴシック" charset="-128"/>
                </a:defRPr>
              </a:lvl9pPr>
            </a:lstStyle>
            <a:p>
              <a:pPr>
                <a:spcBef>
                  <a:spcPct val="50000"/>
                </a:spcBef>
              </a:pPr>
              <a:endParaRPr lang="en-US" altLang="en-US"/>
            </a:p>
          </p:txBody>
        </p:sp>
        <p:sp>
          <p:nvSpPr>
            <p:cNvPr id="10"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lvl1pPr eaLnBrk="0" hangingPunct="0">
                <a:defRPr sz="900" b="1">
                  <a:solidFill>
                    <a:schemeClr val="bg1"/>
                  </a:solidFill>
                  <a:latin typeface="Tahoma" pitchFamily="34" charset="0"/>
                  <a:ea typeface="ＭＳ Ｐゴシック" charset="-128"/>
                </a:defRPr>
              </a:lvl1pPr>
              <a:lvl2pPr marL="742950" indent="-285750" eaLnBrk="0" hangingPunct="0">
                <a:defRPr sz="900" b="1">
                  <a:solidFill>
                    <a:schemeClr val="bg1"/>
                  </a:solidFill>
                  <a:latin typeface="Tahoma" pitchFamily="34" charset="0"/>
                  <a:ea typeface="ＭＳ Ｐゴシック" charset="-128"/>
                </a:defRPr>
              </a:lvl2pPr>
              <a:lvl3pPr marL="1143000" indent="-228600" eaLnBrk="0" hangingPunct="0">
                <a:defRPr sz="900" b="1">
                  <a:solidFill>
                    <a:schemeClr val="bg1"/>
                  </a:solidFill>
                  <a:latin typeface="Tahoma" pitchFamily="34" charset="0"/>
                  <a:ea typeface="ＭＳ Ｐゴシック" charset="-128"/>
                </a:defRPr>
              </a:lvl3pPr>
              <a:lvl4pPr marL="1600200" indent="-228600" eaLnBrk="0" hangingPunct="0">
                <a:defRPr sz="900" b="1">
                  <a:solidFill>
                    <a:schemeClr val="bg1"/>
                  </a:solidFill>
                  <a:latin typeface="Tahoma" pitchFamily="34" charset="0"/>
                  <a:ea typeface="ＭＳ Ｐゴシック" charset="-128"/>
                </a:defRPr>
              </a:lvl4pPr>
              <a:lvl5pPr marL="2057400" indent="-228600" eaLnBrk="0" hangingPunct="0">
                <a:defRPr sz="900" b="1">
                  <a:solidFill>
                    <a:schemeClr val="bg1"/>
                  </a:solidFill>
                  <a:latin typeface="Tahoma" pitchFamily="34" charset="0"/>
                  <a:ea typeface="ＭＳ Ｐゴシック" charset="-128"/>
                </a:defRPr>
              </a:lvl5pPr>
              <a:lvl6pPr marL="2514600" indent="-228600" eaLnBrk="0" fontAlgn="base" hangingPunct="0">
                <a:spcBef>
                  <a:spcPct val="0"/>
                </a:spcBef>
                <a:spcAft>
                  <a:spcPct val="0"/>
                </a:spcAft>
                <a:defRPr sz="900" b="1">
                  <a:solidFill>
                    <a:schemeClr val="bg1"/>
                  </a:solidFill>
                  <a:latin typeface="Tahoma" pitchFamily="34" charset="0"/>
                  <a:ea typeface="ＭＳ Ｐゴシック" charset="-128"/>
                </a:defRPr>
              </a:lvl6pPr>
              <a:lvl7pPr marL="2971800" indent="-228600" eaLnBrk="0" fontAlgn="base" hangingPunct="0">
                <a:spcBef>
                  <a:spcPct val="0"/>
                </a:spcBef>
                <a:spcAft>
                  <a:spcPct val="0"/>
                </a:spcAft>
                <a:defRPr sz="900" b="1">
                  <a:solidFill>
                    <a:schemeClr val="bg1"/>
                  </a:solidFill>
                  <a:latin typeface="Tahoma" pitchFamily="34" charset="0"/>
                  <a:ea typeface="ＭＳ Ｐゴシック" charset="-128"/>
                </a:defRPr>
              </a:lvl7pPr>
              <a:lvl8pPr marL="3429000" indent="-228600" eaLnBrk="0" fontAlgn="base" hangingPunct="0">
                <a:spcBef>
                  <a:spcPct val="0"/>
                </a:spcBef>
                <a:spcAft>
                  <a:spcPct val="0"/>
                </a:spcAft>
                <a:defRPr sz="900" b="1">
                  <a:solidFill>
                    <a:schemeClr val="bg1"/>
                  </a:solidFill>
                  <a:latin typeface="Tahoma" pitchFamily="34" charset="0"/>
                  <a:ea typeface="ＭＳ Ｐゴシック" charset="-128"/>
                </a:defRPr>
              </a:lvl8pPr>
              <a:lvl9pPr marL="3886200" indent="-228600" eaLnBrk="0" fontAlgn="base" hangingPunct="0">
                <a:spcBef>
                  <a:spcPct val="0"/>
                </a:spcBef>
                <a:spcAft>
                  <a:spcPct val="0"/>
                </a:spcAft>
                <a:defRPr sz="900" b="1">
                  <a:solidFill>
                    <a:schemeClr val="bg1"/>
                  </a:solidFill>
                  <a:latin typeface="Tahoma" pitchFamily="34" charset="0"/>
                  <a:ea typeface="ＭＳ Ｐゴシック" charset="-128"/>
                </a:defRPr>
              </a:lvl9pPr>
            </a:lstStyle>
            <a:p>
              <a:pPr>
                <a:spcBef>
                  <a:spcPct val="50000"/>
                </a:spcBef>
              </a:pPr>
              <a:endParaRPr lang="en-US" altLang="en-US"/>
            </a:p>
          </p:txBody>
        </p:sp>
        <p:sp>
          <p:nvSpPr>
            <p:cNvPr id="11"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lvl1pPr eaLnBrk="0" hangingPunct="0">
                <a:defRPr sz="900" b="1">
                  <a:solidFill>
                    <a:schemeClr val="bg1"/>
                  </a:solidFill>
                  <a:latin typeface="Tahoma" pitchFamily="34" charset="0"/>
                  <a:ea typeface="ＭＳ Ｐゴシック" charset="-128"/>
                </a:defRPr>
              </a:lvl1pPr>
              <a:lvl2pPr marL="742950" indent="-285750" eaLnBrk="0" hangingPunct="0">
                <a:defRPr sz="900" b="1">
                  <a:solidFill>
                    <a:schemeClr val="bg1"/>
                  </a:solidFill>
                  <a:latin typeface="Tahoma" pitchFamily="34" charset="0"/>
                  <a:ea typeface="ＭＳ Ｐゴシック" charset="-128"/>
                </a:defRPr>
              </a:lvl2pPr>
              <a:lvl3pPr marL="1143000" indent="-228600" eaLnBrk="0" hangingPunct="0">
                <a:defRPr sz="900" b="1">
                  <a:solidFill>
                    <a:schemeClr val="bg1"/>
                  </a:solidFill>
                  <a:latin typeface="Tahoma" pitchFamily="34" charset="0"/>
                  <a:ea typeface="ＭＳ Ｐゴシック" charset="-128"/>
                </a:defRPr>
              </a:lvl3pPr>
              <a:lvl4pPr marL="1600200" indent="-228600" eaLnBrk="0" hangingPunct="0">
                <a:defRPr sz="900" b="1">
                  <a:solidFill>
                    <a:schemeClr val="bg1"/>
                  </a:solidFill>
                  <a:latin typeface="Tahoma" pitchFamily="34" charset="0"/>
                  <a:ea typeface="ＭＳ Ｐゴシック" charset="-128"/>
                </a:defRPr>
              </a:lvl4pPr>
              <a:lvl5pPr marL="2057400" indent="-228600" eaLnBrk="0" hangingPunct="0">
                <a:defRPr sz="900" b="1">
                  <a:solidFill>
                    <a:schemeClr val="bg1"/>
                  </a:solidFill>
                  <a:latin typeface="Tahoma" pitchFamily="34" charset="0"/>
                  <a:ea typeface="ＭＳ Ｐゴシック" charset="-128"/>
                </a:defRPr>
              </a:lvl5pPr>
              <a:lvl6pPr marL="2514600" indent="-228600" eaLnBrk="0" fontAlgn="base" hangingPunct="0">
                <a:spcBef>
                  <a:spcPct val="0"/>
                </a:spcBef>
                <a:spcAft>
                  <a:spcPct val="0"/>
                </a:spcAft>
                <a:defRPr sz="900" b="1">
                  <a:solidFill>
                    <a:schemeClr val="bg1"/>
                  </a:solidFill>
                  <a:latin typeface="Tahoma" pitchFamily="34" charset="0"/>
                  <a:ea typeface="ＭＳ Ｐゴシック" charset="-128"/>
                </a:defRPr>
              </a:lvl6pPr>
              <a:lvl7pPr marL="2971800" indent="-228600" eaLnBrk="0" fontAlgn="base" hangingPunct="0">
                <a:spcBef>
                  <a:spcPct val="0"/>
                </a:spcBef>
                <a:spcAft>
                  <a:spcPct val="0"/>
                </a:spcAft>
                <a:defRPr sz="900" b="1">
                  <a:solidFill>
                    <a:schemeClr val="bg1"/>
                  </a:solidFill>
                  <a:latin typeface="Tahoma" pitchFamily="34" charset="0"/>
                  <a:ea typeface="ＭＳ Ｐゴシック" charset="-128"/>
                </a:defRPr>
              </a:lvl7pPr>
              <a:lvl8pPr marL="3429000" indent="-228600" eaLnBrk="0" fontAlgn="base" hangingPunct="0">
                <a:spcBef>
                  <a:spcPct val="0"/>
                </a:spcBef>
                <a:spcAft>
                  <a:spcPct val="0"/>
                </a:spcAft>
                <a:defRPr sz="900" b="1">
                  <a:solidFill>
                    <a:schemeClr val="bg1"/>
                  </a:solidFill>
                  <a:latin typeface="Tahoma" pitchFamily="34" charset="0"/>
                  <a:ea typeface="ＭＳ Ｐゴシック" charset="-128"/>
                </a:defRPr>
              </a:lvl8pPr>
              <a:lvl9pPr marL="3886200" indent="-228600" eaLnBrk="0" fontAlgn="base" hangingPunct="0">
                <a:spcBef>
                  <a:spcPct val="0"/>
                </a:spcBef>
                <a:spcAft>
                  <a:spcPct val="0"/>
                </a:spcAft>
                <a:defRPr sz="900" b="1">
                  <a:solidFill>
                    <a:schemeClr val="bg1"/>
                  </a:solidFill>
                  <a:latin typeface="Tahoma" pitchFamily="34" charset="0"/>
                  <a:ea typeface="ＭＳ Ｐゴシック" charset="-128"/>
                </a:defRPr>
              </a:lvl9pPr>
            </a:lstStyle>
            <a:p>
              <a:pPr>
                <a:spcBef>
                  <a:spcPct val="50000"/>
                </a:spcBef>
              </a:pPr>
              <a:endParaRPr lang="en-US" altLang="en-US"/>
            </a:p>
          </p:txBody>
        </p:sp>
      </p:gr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3"/>
          <p:cNvSpPr>
            <a:spLocks noGrp="1"/>
          </p:cNvSpPr>
          <p:nvPr>
            <p:ph type="dt" sz="half" idx="10"/>
          </p:nvPr>
        </p:nvSpPr>
        <p:spPr/>
        <p:txBody>
          <a:bodyPr/>
          <a:lstStyle>
            <a:lvl1pPr>
              <a:defRPr/>
            </a:lvl1pPr>
          </a:lstStyle>
          <a:p>
            <a:fld id="{BBAF5648-ADCE-4802-B5A0-1FD073F81812}" type="datetime1">
              <a:rPr lang="en-US" altLang="en-US" smtClean="0"/>
              <a:t>1/9/2017</a:t>
            </a:fld>
            <a:endParaRPr lang="en-US" altLang="en-US"/>
          </a:p>
        </p:txBody>
      </p:sp>
      <p:sp>
        <p:nvSpPr>
          <p:cNvPr id="13" name="Footer Placeholder 4"/>
          <p:cNvSpPr>
            <a:spLocks noGrp="1"/>
          </p:cNvSpPr>
          <p:nvPr>
            <p:ph type="ftr" sz="quarter" idx="11"/>
          </p:nvPr>
        </p:nvSpPr>
        <p:spPr/>
        <p:txBody>
          <a:bodyPr/>
          <a:lstStyle>
            <a:lvl1pPr>
              <a:defRPr/>
            </a:lvl1pPr>
          </a:lstStyle>
          <a:p>
            <a:endParaRPr lang="en-US" altLang="en-US"/>
          </a:p>
        </p:txBody>
      </p:sp>
      <p:sp>
        <p:nvSpPr>
          <p:cNvPr id="14" name="Slide Number Placeholder 5"/>
          <p:cNvSpPr>
            <a:spLocks noGrp="1"/>
          </p:cNvSpPr>
          <p:nvPr>
            <p:ph type="sldNum" sz="quarter" idx="12"/>
          </p:nvPr>
        </p:nvSpPr>
        <p:spPr/>
        <p:txBody>
          <a:bodyPr/>
          <a:lstStyle>
            <a:lvl1pPr>
              <a:defRPr/>
            </a:lvl1pPr>
          </a:lstStyle>
          <a:p>
            <a:fld id="{C3BED8E1-D1FE-4068-BEE1-928EBDA11364}" type="slidenum">
              <a:rPr lang="en-US" altLang="en-US"/>
              <a:pPr/>
              <a:t>‹#›</a:t>
            </a:fld>
            <a:endParaRPr lang="en-US" altLang="en-US"/>
          </a:p>
        </p:txBody>
      </p:sp>
    </p:spTree>
    <p:extLst>
      <p:ext uri="{BB962C8B-B14F-4D97-AF65-F5344CB8AC3E}">
        <p14:creationId xmlns:p14="http://schemas.microsoft.com/office/powerpoint/2010/main" val="28330374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 name="Date Placeholder 3"/>
          <p:cNvSpPr>
            <a:spLocks noGrp="1"/>
          </p:cNvSpPr>
          <p:nvPr>
            <p:ph type="dt" sz="half" idx="2"/>
          </p:nvPr>
        </p:nvSpPr>
        <p:spPr>
          <a:xfrm>
            <a:off x="495300" y="6356350"/>
            <a:ext cx="2311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43B40A41-0A44-43BB-B89C-0C7DEB6D4AAE}" type="datetime1">
              <a:rPr lang="en-US" altLang="en-US" smtClean="0"/>
              <a:t>1/9/2017</a:t>
            </a:fld>
            <a:endParaRPr lang="en-US" altLang="en-US"/>
          </a:p>
        </p:txBody>
      </p:sp>
      <p:sp>
        <p:nvSpPr>
          <p:cNvPr id="16" name="Footer Placeholder 4"/>
          <p:cNvSpPr>
            <a:spLocks noGrp="1"/>
          </p:cNvSpPr>
          <p:nvPr>
            <p:ph type="ftr" sz="quarter" idx="3"/>
          </p:nvPr>
        </p:nvSpPr>
        <p:spPr>
          <a:xfrm>
            <a:off x="3384550" y="6356350"/>
            <a:ext cx="31369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en-US" altLang="en-US"/>
          </a:p>
        </p:txBody>
      </p:sp>
      <p:sp>
        <p:nvSpPr>
          <p:cNvPr id="17" name="Slide Number Placeholder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4064BE7-0F06-4412-AB66-FF222084260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701" r:id="rId1"/>
    <p:sldLayoutId id="2147484702" r:id="rId2"/>
  </p:sldLayoutIdLst>
  <p:hf hdr="0" ftr="0" dt="0"/>
  <p:txStyles>
    <p:titleStyle>
      <a:lvl1pPr algn="ctr" defTabSz="457200" rtl="0" eaLnBrk="0" fontAlgn="base" hangingPunct="0">
        <a:spcBef>
          <a:spcPct val="0"/>
        </a:spcBef>
        <a:spcAft>
          <a:spcPct val="0"/>
        </a:spcAft>
        <a:defRPr sz="4400" kern="1200">
          <a:solidFill>
            <a:schemeClr val="tx1"/>
          </a:solidFill>
          <a:latin typeface="Arial" pitchFamily="34" charset="0"/>
          <a:ea typeface="ＭＳ Ｐゴシック" charset="-128"/>
          <a:cs typeface="+mj-cs"/>
        </a:defRPr>
      </a:lvl1pPr>
      <a:lvl2pPr algn="ctr" defTabSz="457200" rtl="0" eaLnBrk="0" fontAlgn="base" hangingPunct="0">
        <a:spcBef>
          <a:spcPct val="0"/>
        </a:spcBef>
        <a:spcAft>
          <a:spcPct val="0"/>
        </a:spcAft>
        <a:defRPr sz="4400">
          <a:solidFill>
            <a:schemeClr val="tx1"/>
          </a:solidFill>
          <a:latin typeface="Arial" pitchFamily="34" charset="0"/>
          <a:ea typeface="ＭＳ Ｐゴシック" charset="-128"/>
          <a:cs typeface="ＭＳ Ｐゴシック" charset="0"/>
        </a:defRPr>
      </a:lvl2pPr>
      <a:lvl3pPr algn="ctr" defTabSz="457200" rtl="0" eaLnBrk="0" fontAlgn="base" hangingPunct="0">
        <a:spcBef>
          <a:spcPct val="0"/>
        </a:spcBef>
        <a:spcAft>
          <a:spcPct val="0"/>
        </a:spcAft>
        <a:defRPr sz="4400">
          <a:solidFill>
            <a:schemeClr val="tx1"/>
          </a:solidFill>
          <a:latin typeface="Arial" pitchFamily="34" charset="0"/>
          <a:ea typeface="ＭＳ Ｐゴシック" charset="-128"/>
          <a:cs typeface="ＭＳ Ｐゴシック" charset="0"/>
        </a:defRPr>
      </a:lvl3pPr>
      <a:lvl4pPr algn="ctr" defTabSz="457200" rtl="0" eaLnBrk="0" fontAlgn="base" hangingPunct="0">
        <a:spcBef>
          <a:spcPct val="0"/>
        </a:spcBef>
        <a:spcAft>
          <a:spcPct val="0"/>
        </a:spcAft>
        <a:defRPr sz="4400">
          <a:solidFill>
            <a:schemeClr val="tx1"/>
          </a:solidFill>
          <a:latin typeface="Arial" pitchFamily="34" charset="0"/>
          <a:ea typeface="ＭＳ Ｐゴシック" charset="-128"/>
          <a:cs typeface="ＭＳ Ｐゴシック" charset="0"/>
        </a:defRPr>
      </a:lvl4pPr>
      <a:lvl5pPr algn="ctr" defTabSz="457200" rtl="0" eaLnBrk="0" fontAlgn="base" hangingPunct="0">
        <a:spcBef>
          <a:spcPct val="0"/>
        </a:spcBef>
        <a:spcAft>
          <a:spcPct val="0"/>
        </a:spcAft>
        <a:defRPr sz="4400">
          <a:solidFill>
            <a:schemeClr val="tx1"/>
          </a:solidFill>
          <a:latin typeface="Arial" pitchFamily="34" charset="0"/>
          <a:ea typeface="ＭＳ Ｐゴシック" charset="-128"/>
          <a:cs typeface="ＭＳ Ｐゴシック" charset="0"/>
        </a:defRPr>
      </a:lvl5pPr>
      <a:lvl6pPr marL="457200" algn="ctr" defTabSz="457200" rtl="0" fontAlgn="base">
        <a:spcBef>
          <a:spcPct val="0"/>
        </a:spcBef>
        <a:spcAft>
          <a:spcPct val="0"/>
        </a:spcAft>
        <a:defRPr sz="4400">
          <a:solidFill>
            <a:schemeClr val="tx1"/>
          </a:solidFill>
          <a:latin typeface="Calibri" pitchFamily="34" charset="0"/>
          <a:ea typeface="ＭＳ Ｐゴシック" charset="-128"/>
        </a:defRPr>
      </a:lvl6pPr>
      <a:lvl7pPr marL="914400" algn="ctr" defTabSz="457200" rtl="0" fontAlgn="base">
        <a:spcBef>
          <a:spcPct val="0"/>
        </a:spcBef>
        <a:spcAft>
          <a:spcPct val="0"/>
        </a:spcAft>
        <a:defRPr sz="4400">
          <a:solidFill>
            <a:schemeClr val="tx1"/>
          </a:solidFill>
          <a:latin typeface="Calibri" pitchFamily="34" charset="0"/>
          <a:ea typeface="ＭＳ Ｐゴシック" charset="-128"/>
        </a:defRPr>
      </a:lvl7pPr>
      <a:lvl8pPr marL="1371600" algn="ctr" defTabSz="457200" rtl="0" fontAlgn="base">
        <a:spcBef>
          <a:spcPct val="0"/>
        </a:spcBef>
        <a:spcAft>
          <a:spcPct val="0"/>
        </a:spcAft>
        <a:defRPr sz="4400">
          <a:solidFill>
            <a:schemeClr val="tx1"/>
          </a:solidFill>
          <a:latin typeface="Calibri" pitchFamily="34" charset="0"/>
          <a:ea typeface="ＭＳ Ｐゴシック" charset="-128"/>
        </a:defRPr>
      </a:lvl8pPr>
      <a:lvl9pPr marL="1828800" algn="ctr" defTabSz="457200" rtl="0" fontAlgn="base">
        <a:spcBef>
          <a:spcPct val="0"/>
        </a:spcBef>
        <a:spcAft>
          <a:spcPct val="0"/>
        </a:spcAft>
        <a:defRPr sz="4400">
          <a:solidFill>
            <a:schemeClr val="tx1"/>
          </a:solidFill>
          <a:latin typeface="Calibri" pitchFamily="34" charset="0"/>
          <a:ea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Arial" pitchFamily="34" charset="0"/>
          <a:ea typeface="ＭＳ Ｐゴシック" charset="-128"/>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pitchFamily="34" charset="0"/>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pitchFamily="34" charset="0"/>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pitchFamily="34" charset="0"/>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pitchFamily="34" charset="0"/>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metsat.webex.com/eumetsat/globalcallin.php" TargetMode="External"/><Relationship Id="rId2" Type="http://schemas.openxmlformats.org/officeDocument/2006/relationships/hyperlink" Target="https://eumetsat.webex.com/eumetsat/j.php?MTID=m9fccad41550681ba62585bf4a0c5e214"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gsics.nesdis.noaa.gov/wiki/Development/GppaWorkflo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223755"/>
            <a:ext cx="8420100" cy="1470025"/>
          </a:xfrm>
        </p:spPr>
        <p:txBody>
          <a:bodyPr/>
          <a:lstStyle/>
          <a:p>
            <a:r>
              <a:rPr lang="en-US" dirty="0" smtClean="0"/>
              <a:t>GSICS MW </a:t>
            </a:r>
            <a:r>
              <a:rPr lang="en-US" dirty="0" err="1" smtClean="0"/>
              <a:t>SubGroup</a:t>
            </a:r>
            <a:r>
              <a:rPr lang="en-US" dirty="0" smtClean="0"/>
              <a:t/>
            </a:r>
            <a:br>
              <a:rPr lang="en-US" dirty="0" smtClean="0"/>
            </a:br>
            <a:r>
              <a:rPr lang="en-US" sz="3200" dirty="0" smtClean="0"/>
              <a:t>11 January 2017 – 1200 UTC</a:t>
            </a:r>
            <a:endParaRPr lang="en-US" sz="3200" dirty="0"/>
          </a:p>
        </p:txBody>
      </p:sp>
      <p:sp>
        <p:nvSpPr>
          <p:cNvPr id="4" name="Slide Number Placeholder 3"/>
          <p:cNvSpPr>
            <a:spLocks noGrp="1"/>
          </p:cNvSpPr>
          <p:nvPr>
            <p:ph type="sldNum" sz="quarter" idx="12"/>
          </p:nvPr>
        </p:nvSpPr>
        <p:spPr/>
        <p:txBody>
          <a:bodyPr/>
          <a:lstStyle/>
          <a:p>
            <a:fld id="{74D35CE4-D2A8-4161-91C9-CC23A6584C4A}" type="slidenum">
              <a:rPr lang="en-US" altLang="en-US" smtClean="0"/>
              <a:pPr/>
              <a:t>1</a:t>
            </a:fld>
            <a:endParaRPr lang="en-US" altLang="en-US"/>
          </a:p>
        </p:txBody>
      </p:sp>
      <p:sp>
        <p:nvSpPr>
          <p:cNvPr id="3" name="Rectangle 2"/>
          <p:cNvSpPr/>
          <p:nvPr/>
        </p:nvSpPr>
        <p:spPr>
          <a:xfrm>
            <a:off x="305435" y="2573905"/>
            <a:ext cx="8857615" cy="3262432"/>
          </a:xfrm>
          <a:prstGeom prst="rect">
            <a:avLst/>
          </a:prstGeom>
        </p:spPr>
        <p:txBody>
          <a:bodyPr wrap="square">
            <a:spAutoFit/>
          </a:bodyPr>
          <a:lstStyle/>
          <a:p>
            <a:r>
              <a:rPr lang="en-US" sz="1600" dirty="0">
                <a:solidFill>
                  <a:srgbClr val="000000"/>
                </a:solidFill>
                <a:latin typeface="Arial"/>
              </a:rPr>
              <a:t>GSICS Microwave Sub-Group web meeting</a:t>
            </a:r>
          </a:p>
          <a:p>
            <a:r>
              <a:rPr lang="en-US" sz="1600" b="0" dirty="0" smtClean="0">
                <a:solidFill>
                  <a:srgbClr val="000000"/>
                </a:solidFill>
                <a:latin typeface="Arial"/>
              </a:rPr>
              <a:t>Wednesday 11 January 2017 – 1200 UTC</a:t>
            </a:r>
            <a:endParaRPr lang="en-US" sz="1600" b="0" dirty="0">
              <a:solidFill>
                <a:srgbClr val="000000"/>
              </a:solidFill>
              <a:latin typeface="Arial"/>
            </a:endParaRPr>
          </a:p>
          <a:p>
            <a:r>
              <a:rPr lang="en-US" sz="1600" b="0" dirty="0" smtClean="0">
                <a:solidFill>
                  <a:srgbClr val="000000"/>
                </a:solidFill>
                <a:latin typeface="Arial"/>
              </a:rPr>
              <a:t>13:00  </a:t>
            </a:r>
            <a:r>
              <a:rPr lang="en-US" sz="1600" b="0" dirty="0">
                <a:solidFill>
                  <a:srgbClr val="000000"/>
                </a:solidFill>
                <a:latin typeface="Arial"/>
              </a:rPr>
              <a:t>|  Europe </a:t>
            </a:r>
            <a:r>
              <a:rPr lang="en-US" sz="1600" b="0" dirty="0" smtClean="0">
                <a:solidFill>
                  <a:srgbClr val="000000"/>
                </a:solidFill>
                <a:latin typeface="Arial"/>
              </a:rPr>
              <a:t>Time </a:t>
            </a:r>
            <a:r>
              <a:rPr lang="en-US" sz="1600" b="0" dirty="0">
                <a:solidFill>
                  <a:srgbClr val="000000"/>
                </a:solidFill>
                <a:latin typeface="Arial"/>
              </a:rPr>
              <a:t>(Berlin, </a:t>
            </a:r>
            <a:r>
              <a:rPr lang="en-US" sz="1600" b="0" dirty="0" smtClean="0">
                <a:solidFill>
                  <a:srgbClr val="000000"/>
                </a:solidFill>
                <a:latin typeface="Arial"/>
              </a:rPr>
              <a:t>GMT+01:00</a:t>
            </a:r>
            <a:r>
              <a:rPr lang="en-US" sz="1600" b="0" dirty="0">
                <a:solidFill>
                  <a:srgbClr val="000000"/>
                </a:solidFill>
                <a:latin typeface="Arial"/>
              </a:rPr>
              <a:t>)  |  2 </a:t>
            </a:r>
            <a:r>
              <a:rPr lang="en-US" sz="1600" b="0" dirty="0" err="1" smtClean="0">
                <a:solidFill>
                  <a:srgbClr val="000000"/>
                </a:solidFill>
                <a:latin typeface="Arial"/>
              </a:rPr>
              <a:t>hrs</a:t>
            </a:r>
            <a:endParaRPr lang="en-US" sz="1600" b="0" dirty="0" smtClean="0">
              <a:solidFill>
                <a:srgbClr val="000000"/>
              </a:solidFill>
              <a:latin typeface="Arial"/>
            </a:endParaRPr>
          </a:p>
          <a:p>
            <a:r>
              <a:rPr lang="en-US" sz="1400" dirty="0">
                <a:hlinkClick r:id="rId2"/>
              </a:rPr>
              <a:t>https://eumetsat.webex.com/eumetsat/j.php?MTID=m9fccad41550681ba62585bf4a0c5e214</a:t>
            </a:r>
            <a:endParaRPr lang="en-US" sz="1400" b="0" dirty="0">
              <a:solidFill>
                <a:srgbClr val="000000"/>
              </a:solidFill>
              <a:latin typeface="Arial"/>
            </a:endParaRPr>
          </a:p>
          <a:p>
            <a:r>
              <a:rPr lang="en-US" sz="1600" b="0" dirty="0" smtClean="0">
                <a:solidFill>
                  <a:srgbClr val="000000"/>
                </a:solidFill>
                <a:latin typeface="Arial"/>
              </a:rPr>
              <a:t>Meeting </a:t>
            </a:r>
            <a:r>
              <a:rPr lang="en-US" sz="1600" b="0" dirty="0">
                <a:solidFill>
                  <a:srgbClr val="000000"/>
                </a:solidFill>
                <a:latin typeface="Arial"/>
              </a:rPr>
              <a:t>number (access code): </a:t>
            </a:r>
            <a:r>
              <a:rPr lang="en-US" sz="1600" b="0" dirty="0" smtClean="0">
                <a:solidFill>
                  <a:srgbClr val="000000"/>
                </a:solidFill>
                <a:latin typeface="Arial"/>
              </a:rPr>
              <a:t>956 228 921</a:t>
            </a:r>
            <a:endParaRPr lang="en-US" sz="1600" b="0" dirty="0">
              <a:solidFill>
                <a:srgbClr val="000000"/>
              </a:solidFill>
              <a:latin typeface="Arial"/>
            </a:endParaRPr>
          </a:p>
          <a:p>
            <a:r>
              <a:rPr lang="en-US" sz="1600" b="0" dirty="0" smtClean="0">
                <a:solidFill>
                  <a:srgbClr val="000000"/>
                </a:solidFill>
                <a:latin typeface="Arial"/>
              </a:rPr>
              <a:t>Meeting </a:t>
            </a:r>
            <a:r>
              <a:rPr lang="en-US" sz="1600" b="0" dirty="0">
                <a:solidFill>
                  <a:srgbClr val="000000"/>
                </a:solidFill>
                <a:latin typeface="Arial"/>
              </a:rPr>
              <a:t>password: </a:t>
            </a:r>
            <a:r>
              <a:rPr lang="en-US" sz="1600" b="0" dirty="0" err="1" smtClean="0">
                <a:solidFill>
                  <a:srgbClr val="000000"/>
                </a:solidFill>
                <a:latin typeface="Arial"/>
              </a:rPr>
              <a:t>gsics</a:t>
            </a:r>
            <a:endParaRPr lang="en-US" sz="1600" b="0" dirty="0" smtClean="0">
              <a:solidFill>
                <a:srgbClr val="000000"/>
              </a:solidFill>
              <a:latin typeface="Arial"/>
            </a:endParaRPr>
          </a:p>
          <a:p>
            <a:endParaRPr lang="en-US" sz="1600" b="0" dirty="0">
              <a:solidFill>
                <a:srgbClr val="000000"/>
              </a:solidFill>
              <a:latin typeface="Arial"/>
            </a:endParaRPr>
          </a:p>
          <a:p>
            <a:r>
              <a:rPr lang="en-US" sz="1600" dirty="0">
                <a:solidFill>
                  <a:srgbClr val="000000"/>
                </a:solidFill>
                <a:latin typeface="Arial"/>
              </a:rPr>
              <a:t>Join by phone</a:t>
            </a:r>
          </a:p>
          <a:p>
            <a:r>
              <a:rPr lang="en-US" sz="1600" b="0" dirty="0">
                <a:solidFill>
                  <a:srgbClr val="000000"/>
                </a:solidFill>
                <a:latin typeface="Arial"/>
              </a:rPr>
              <a:t>Global call-in numbers: </a:t>
            </a:r>
            <a:r>
              <a:rPr lang="en-US" sz="1600" b="0" dirty="0">
                <a:solidFill>
                  <a:srgbClr val="0065CD"/>
                </a:solidFill>
                <a:latin typeface="Arial"/>
                <a:hlinkClick r:id="rId3"/>
              </a:rPr>
              <a:t>https://</a:t>
            </a:r>
            <a:r>
              <a:rPr lang="en-US" sz="1600" b="0" dirty="0" smtClean="0">
                <a:solidFill>
                  <a:srgbClr val="0065CD"/>
                </a:solidFill>
                <a:latin typeface="Arial"/>
                <a:hlinkClick r:id="rId3"/>
              </a:rPr>
              <a:t>eumetsat.webex.com/eumetsat/globalcallin.php</a:t>
            </a:r>
            <a:endParaRPr lang="en-US" sz="1600" b="0" dirty="0" smtClean="0">
              <a:solidFill>
                <a:srgbClr val="0065CD"/>
              </a:solidFill>
              <a:latin typeface="Arial"/>
            </a:endParaRPr>
          </a:p>
          <a:p>
            <a:endParaRPr lang="en-US" sz="1600" b="0" dirty="0">
              <a:solidFill>
                <a:srgbClr val="0065CD"/>
              </a:solidFill>
              <a:latin typeface="Arial"/>
            </a:endParaRPr>
          </a:p>
          <a:p>
            <a:endParaRPr lang="en-US" sz="1600" b="0" dirty="0" smtClean="0">
              <a:solidFill>
                <a:srgbClr val="000000"/>
              </a:solidFill>
              <a:latin typeface="Arial"/>
            </a:endParaRPr>
          </a:p>
          <a:p>
            <a:endParaRPr lang="en-US" sz="1600" b="0" dirty="0">
              <a:solidFill>
                <a:srgbClr val="000000"/>
              </a:solidFill>
              <a:latin typeface="Arial"/>
            </a:endParaRPr>
          </a:p>
          <a:p>
            <a:endParaRPr lang="en-US" sz="1600" dirty="0"/>
          </a:p>
        </p:txBody>
      </p:sp>
    </p:spTree>
    <p:extLst>
      <p:ext uri="{BB962C8B-B14F-4D97-AF65-F5344CB8AC3E}">
        <p14:creationId xmlns:p14="http://schemas.microsoft.com/office/powerpoint/2010/main" val="950658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Today</a:t>
            </a:r>
            <a:endParaRPr lang="en-US" dirty="0"/>
          </a:p>
        </p:txBody>
      </p:sp>
      <p:sp>
        <p:nvSpPr>
          <p:cNvPr id="3" name="Content Placeholder 2"/>
          <p:cNvSpPr>
            <a:spLocks noGrp="1"/>
          </p:cNvSpPr>
          <p:nvPr>
            <p:ph idx="1"/>
          </p:nvPr>
        </p:nvSpPr>
        <p:spPr>
          <a:xfrm>
            <a:off x="1" y="1268760"/>
            <a:ext cx="9723529" cy="4708525"/>
          </a:xfrm>
        </p:spPr>
        <p:txBody>
          <a:bodyPr/>
          <a:lstStyle/>
          <a:p>
            <a:pPr>
              <a:buFont typeface="+mj-lt"/>
              <a:buAutoNum type="arabicPeriod"/>
            </a:pPr>
            <a:r>
              <a:rPr lang="en-US" sz="2000" dirty="0" smtClean="0"/>
              <a:t>Welcome and general business </a:t>
            </a:r>
            <a:r>
              <a:rPr lang="en-US" sz="2000" dirty="0" smtClean="0">
                <a:solidFill>
                  <a:srgbClr val="0070C0"/>
                </a:solidFill>
              </a:rPr>
              <a:t>(Ralph) (</a:t>
            </a:r>
            <a:r>
              <a:rPr lang="en-US" sz="2000" dirty="0">
                <a:solidFill>
                  <a:srgbClr val="0070C0"/>
                </a:solidFill>
              </a:rPr>
              <a:t>5</a:t>
            </a:r>
            <a:r>
              <a:rPr lang="en-US" sz="2000" dirty="0" smtClean="0">
                <a:solidFill>
                  <a:srgbClr val="0070C0"/>
                </a:solidFill>
              </a:rPr>
              <a:t> min)</a:t>
            </a:r>
          </a:p>
          <a:p>
            <a:pPr lvl="1"/>
            <a:r>
              <a:rPr lang="en-US" sz="1600" dirty="0" smtClean="0">
                <a:solidFill>
                  <a:srgbClr val="0070C0"/>
                </a:solidFill>
              </a:rPr>
              <a:t>Old Actions </a:t>
            </a:r>
          </a:p>
          <a:p>
            <a:pPr lvl="2"/>
            <a:r>
              <a:rPr lang="en-US" sz="1200" dirty="0" smtClean="0">
                <a:solidFill>
                  <a:srgbClr val="00B050"/>
                </a:solidFill>
              </a:rPr>
              <a:t>Subtopic groups encouraged to meet on their own and provide more specific details</a:t>
            </a:r>
          </a:p>
          <a:p>
            <a:pPr lvl="2"/>
            <a:r>
              <a:rPr lang="en-US" sz="1200" dirty="0" smtClean="0">
                <a:solidFill>
                  <a:srgbClr val="00B050"/>
                </a:solidFill>
              </a:rPr>
              <a:t>MW Workspace: most like the concept but it is still a work in progress</a:t>
            </a:r>
          </a:p>
          <a:p>
            <a:pPr lvl="1"/>
            <a:r>
              <a:rPr lang="en-US" sz="1600" dirty="0" smtClean="0">
                <a:solidFill>
                  <a:srgbClr val="0070C0"/>
                </a:solidFill>
              </a:rPr>
              <a:t>New Members</a:t>
            </a:r>
          </a:p>
          <a:p>
            <a:pPr>
              <a:buFont typeface="+mj-lt"/>
              <a:buAutoNum type="arabicPeriod"/>
            </a:pPr>
            <a:r>
              <a:rPr lang="en-US" sz="2000" dirty="0" smtClean="0"/>
              <a:t>Updates from topical area leads </a:t>
            </a:r>
            <a:r>
              <a:rPr lang="en-US" sz="2000" dirty="0" smtClean="0">
                <a:solidFill>
                  <a:srgbClr val="0070C0"/>
                </a:solidFill>
              </a:rPr>
              <a:t>(10 minutes each = 30 min)</a:t>
            </a:r>
          </a:p>
          <a:p>
            <a:pPr lvl="1"/>
            <a:r>
              <a:rPr lang="en-US" sz="1600" dirty="0">
                <a:solidFill>
                  <a:srgbClr val="0070C0"/>
                </a:solidFill>
              </a:rPr>
              <a:t>Methodologies (Jun Park, Rachel </a:t>
            </a:r>
            <a:r>
              <a:rPr lang="en-US" sz="1600" dirty="0" err="1">
                <a:solidFill>
                  <a:srgbClr val="0070C0"/>
                </a:solidFill>
              </a:rPr>
              <a:t>Kroodsma</a:t>
            </a:r>
            <a:r>
              <a:rPr lang="en-US" sz="1600" dirty="0">
                <a:solidFill>
                  <a:srgbClr val="0070C0"/>
                </a:solidFill>
              </a:rPr>
              <a:t>)</a:t>
            </a:r>
          </a:p>
          <a:p>
            <a:pPr lvl="1"/>
            <a:r>
              <a:rPr lang="en-US" sz="1600" dirty="0" smtClean="0">
                <a:solidFill>
                  <a:srgbClr val="0070C0"/>
                </a:solidFill>
              </a:rPr>
              <a:t>Reference </a:t>
            </a:r>
            <a:r>
              <a:rPr lang="en-US" sz="1600" dirty="0">
                <a:solidFill>
                  <a:srgbClr val="0070C0"/>
                </a:solidFill>
              </a:rPr>
              <a:t>Standards (</a:t>
            </a:r>
            <a:r>
              <a:rPr lang="en-US" sz="1600" dirty="0" err="1">
                <a:solidFill>
                  <a:srgbClr val="0070C0"/>
                </a:solidFill>
              </a:rPr>
              <a:t>Manik</a:t>
            </a:r>
            <a:r>
              <a:rPr lang="en-US" sz="1600" dirty="0">
                <a:solidFill>
                  <a:srgbClr val="0070C0"/>
                </a:solidFill>
              </a:rPr>
              <a:t> Bali, Isaac Moradi, David Walker)</a:t>
            </a:r>
          </a:p>
          <a:p>
            <a:pPr lvl="1"/>
            <a:r>
              <a:rPr lang="en-US" sz="1600" dirty="0" smtClean="0">
                <a:solidFill>
                  <a:srgbClr val="0070C0"/>
                </a:solidFill>
              </a:rPr>
              <a:t>LUT/Correction </a:t>
            </a:r>
            <a:r>
              <a:rPr lang="en-US" sz="1600" dirty="0">
                <a:solidFill>
                  <a:srgbClr val="0070C0"/>
                </a:solidFill>
              </a:rPr>
              <a:t>Tables (</a:t>
            </a:r>
            <a:r>
              <a:rPr lang="en-US" sz="1600" dirty="0" err="1">
                <a:solidFill>
                  <a:srgbClr val="0070C0"/>
                </a:solidFill>
              </a:rPr>
              <a:t>Karsten</a:t>
            </a:r>
            <a:r>
              <a:rPr lang="en-US" sz="1600" dirty="0">
                <a:solidFill>
                  <a:srgbClr val="0070C0"/>
                </a:solidFill>
              </a:rPr>
              <a:t> </a:t>
            </a:r>
            <a:r>
              <a:rPr lang="en-US" sz="1600" dirty="0" err="1">
                <a:solidFill>
                  <a:srgbClr val="0070C0"/>
                </a:solidFill>
              </a:rPr>
              <a:t>Fennig</a:t>
            </a:r>
            <a:r>
              <a:rPr lang="en-US" sz="1600" dirty="0">
                <a:solidFill>
                  <a:srgbClr val="0070C0"/>
                </a:solidFill>
              </a:rPr>
              <a:t>, Cheng-</a:t>
            </a:r>
            <a:r>
              <a:rPr lang="en-US" sz="1600" dirty="0" err="1">
                <a:solidFill>
                  <a:srgbClr val="0070C0"/>
                </a:solidFill>
              </a:rPr>
              <a:t>Zhi</a:t>
            </a:r>
            <a:r>
              <a:rPr lang="en-US" sz="1600" dirty="0">
                <a:solidFill>
                  <a:srgbClr val="0070C0"/>
                </a:solidFill>
              </a:rPr>
              <a:t> Zou, </a:t>
            </a:r>
            <a:r>
              <a:rPr lang="en-US" sz="1600" dirty="0" err="1">
                <a:solidFill>
                  <a:srgbClr val="0070C0"/>
                </a:solidFill>
              </a:rPr>
              <a:t>Viju</a:t>
            </a:r>
            <a:r>
              <a:rPr lang="en-US" sz="1600" dirty="0">
                <a:solidFill>
                  <a:srgbClr val="0070C0"/>
                </a:solidFill>
              </a:rPr>
              <a:t> John</a:t>
            </a:r>
            <a:r>
              <a:rPr lang="en-US" sz="1600" dirty="0" smtClean="0">
                <a:solidFill>
                  <a:srgbClr val="0070C0"/>
                </a:solidFill>
              </a:rPr>
              <a:t>)</a:t>
            </a:r>
            <a:endParaRPr lang="en-US" sz="2000" dirty="0">
              <a:solidFill>
                <a:srgbClr val="0070C0"/>
              </a:solidFill>
            </a:endParaRPr>
          </a:p>
          <a:p>
            <a:pPr>
              <a:buFont typeface="+mj-lt"/>
              <a:buAutoNum type="arabicPeriod"/>
            </a:pPr>
            <a:r>
              <a:rPr lang="en-US" sz="2000" dirty="0" smtClean="0"/>
              <a:t>Planning for the 2017 GRWG/GDWG Annual Meeting </a:t>
            </a:r>
            <a:r>
              <a:rPr lang="en-US" sz="2000" dirty="0" smtClean="0">
                <a:solidFill>
                  <a:srgbClr val="0070C0"/>
                </a:solidFill>
              </a:rPr>
              <a:t>(15 min)</a:t>
            </a:r>
          </a:p>
          <a:p>
            <a:pPr lvl="1"/>
            <a:r>
              <a:rPr lang="en-US" sz="1600" dirty="0" smtClean="0">
                <a:solidFill>
                  <a:srgbClr val="0070C0"/>
                </a:solidFill>
              </a:rPr>
              <a:t>Review of proposed agenda</a:t>
            </a:r>
          </a:p>
          <a:p>
            <a:pPr lvl="1"/>
            <a:r>
              <a:rPr lang="en-US" sz="1600" dirty="0" smtClean="0">
                <a:solidFill>
                  <a:srgbClr val="0070C0"/>
                </a:solidFill>
              </a:rPr>
              <a:t>Who can participate in person and remotely?</a:t>
            </a:r>
          </a:p>
          <a:p>
            <a:pPr>
              <a:buFont typeface="+mj-lt"/>
              <a:buAutoNum type="arabicPeriod"/>
            </a:pPr>
            <a:r>
              <a:rPr lang="en-US" sz="2000" dirty="0" smtClean="0"/>
              <a:t>Science Reports </a:t>
            </a:r>
            <a:r>
              <a:rPr lang="en-US" sz="2000" dirty="0" smtClean="0">
                <a:solidFill>
                  <a:srgbClr val="0070C0"/>
                </a:solidFill>
              </a:rPr>
              <a:t>(15 </a:t>
            </a:r>
            <a:r>
              <a:rPr lang="en-US" sz="2000" dirty="0">
                <a:solidFill>
                  <a:srgbClr val="0070C0"/>
                </a:solidFill>
              </a:rPr>
              <a:t>minutes each = </a:t>
            </a:r>
            <a:r>
              <a:rPr lang="en-US" sz="2000" dirty="0" smtClean="0">
                <a:solidFill>
                  <a:srgbClr val="0070C0"/>
                </a:solidFill>
              </a:rPr>
              <a:t>45 </a:t>
            </a:r>
            <a:r>
              <a:rPr lang="en-US" sz="2000" dirty="0">
                <a:solidFill>
                  <a:srgbClr val="0070C0"/>
                </a:solidFill>
              </a:rPr>
              <a:t>min)</a:t>
            </a:r>
          </a:p>
          <a:p>
            <a:pPr lvl="1"/>
            <a:r>
              <a:rPr lang="en-US" sz="1600" dirty="0" smtClean="0">
                <a:solidFill>
                  <a:srgbClr val="0070C0"/>
                </a:solidFill>
              </a:rPr>
              <a:t>SSM/T2 – </a:t>
            </a:r>
            <a:r>
              <a:rPr lang="en-US" sz="1600" dirty="0" err="1" smtClean="0">
                <a:solidFill>
                  <a:srgbClr val="0070C0"/>
                </a:solidFill>
              </a:rPr>
              <a:t>Viju</a:t>
            </a:r>
            <a:r>
              <a:rPr lang="en-US" sz="1600" dirty="0" smtClean="0">
                <a:solidFill>
                  <a:srgbClr val="0070C0"/>
                </a:solidFill>
              </a:rPr>
              <a:t> John</a:t>
            </a:r>
            <a:endParaRPr lang="en-US" sz="1600" dirty="0">
              <a:solidFill>
                <a:srgbClr val="0070C0"/>
              </a:solidFill>
            </a:endParaRPr>
          </a:p>
          <a:p>
            <a:pPr lvl="1"/>
            <a:r>
              <a:rPr lang="en-US" sz="1600" dirty="0" smtClean="0">
                <a:solidFill>
                  <a:srgbClr val="0070C0"/>
                </a:solidFill>
              </a:rPr>
              <a:t>SSM/T2 – Johnny Luo</a:t>
            </a:r>
          </a:p>
          <a:p>
            <a:pPr lvl="1"/>
            <a:r>
              <a:rPr lang="en-US" sz="1600" dirty="0" smtClean="0">
                <a:solidFill>
                  <a:srgbClr val="0070C0"/>
                </a:solidFill>
              </a:rPr>
              <a:t>MSU – Cheng-</a:t>
            </a:r>
            <a:r>
              <a:rPr lang="en-US" sz="1600" dirty="0" err="1" smtClean="0">
                <a:solidFill>
                  <a:srgbClr val="0070C0"/>
                </a:solidFill>
              </a:rPr>
              <a:t>Zhi</a:t>
            </a:r>
            <a:r>
              <a:rPr lang="en-US" sz="1600" dirty="0" smtClean="0">
                <a:solidFill>
                  <a:srgbClr val="0070C0"/>
                </a:solidFill>
              </a:rPr>
              <a:t> Zou</a:t>
            </a:r>
            <a:endParaRPr lang="en-US" sz="2000" dirty="0" smtClean="0">
              <a:solidFill>
                <a:srgbClr val="0070C0"/>
              </a:solidFill>
            </a:endParaRPr>
          </a:p>
          <a:p>
            <a:pPr>
              <a:buFont typeface="+mj-lt"/>
              <a:buAutoNum type="arabicPeriod"/>
            </a:pPr>
            <a:r>
              <a:rPr lang="en-US" sz="2000" dirty="0" smtClean="0"/>
              <a:t>AOB, wrap up, next meetings, etc.</a:t>
            </a:r>
            <a:endParaRPr lang="en-US" sz="2000" dirty="0"/>
          </a:p>
          <a:p>
            <a:pPr marL="0" indent="0">
              <a:buNone/>
            </a:pPr>
            <a:endParaRPr lang="en-US" sz="2000" dirty="0">
              <a:solidFill>
                <a:srgbClr val="0070C0"/>
              </a:solidFill>
            </a:endParaRPr>
          </a:p>
          <a:p>
            <a:pPr marL="0" indent="0">
              <a:buNone/>
            </a:pPr>
            <a:endParaRPr lang="en-US" sz="2000" dirty="0">
              <a:solidFill>
                <a:srgbClr val="0070C0"/>
              </a:solidFill>
            </a:endParaRPr>
          </a:p>
          <a:p>
            <a:pPr marL="0" indent="0">
              <a:buNone/>
            </a:pPr>
            <a:endParaRPr lang="en-US" sz="2000" dirty="0">
              <a:solidFill>
                <a:srgbClr val="00B0F0"/>
              </a:solidFill>
            </a:endParaRPr>
          </a:p>
        </p:txBody>
      </p:sp>
      <p:sp>
        <p:nvSpPr>
          <p:cNvPr id="4" name="Slide Number Placeholder 3"/>
          <p:cNvSpPr>
            <a:spLocks noGrp="1"/>
          </p:cNvSpPr>
          <p:nvPr>
            <p:ph type="sldNum" sz="quarter" idx="12"/>
          </p:nvPr>
        </p:nvSpPr>
        <p:spPr/>
        <p:txBody>
          <a:bodyPr/>
          <a:lstStyle/>
          <a:p>
            <a:fld id="{C3BED8E1-D1FE-4068-BEE1-928EBDA11364}" type="slidenum">
              <a:rPr lang="en-US" altLang="en-US" smtClean="0"/>
              <a:pPr/>
              <a:t>2</a:t>
            </a:fld>
            <a:endParaRPr lang="en-US" altLang="en-US"/>
          </a:p>
        </p:txBody>
      </p:sp>
    </p:spTree>
    <p:extLst>
      <p:ext uri="{BB962C8B-B14F-4D97-AF65-F5344CB8AC3E}">
        <p14:creationId xmlns:p14="http://schemas.microsoft.com/office/powerpoint/2010/main" val="3287249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95300" y="98425"/>
            <a:ext cx="8915400" cy="1143000"/>
          </a:xfrm>
        </p:spPr>
        <p:txBody>
          <a:bodyPr/>
          <a:lstStyle/>
          <a:p>
            <a:r>
              <a:rPr lang="en-GB" altLang="en-US" dirty="0" smtClean="0">
                <a:latin typeface="Arial" charset="0"/>
              </a:rPr>
              <a:t>Members</a:t>
            </a:r>
            <a:br>
              <a:rPr lang="en-GB" altLang="en-US" dirty="0" smtClean="0">
                <a:latin typeface="Arial" charset="0"/>
              </a:rPr>
            </a:br>
            <a:r>
              <a:rPr lang="en-GB" altLang="en-US" sz="1800" dirty="0" smtClean="0">
                <a:latin typeface="Arial" charset="0"/>
              </a:rPr>
              <a:t>Signed up as of January 2017</a:t>
            </a:r>
            <a:endParaRPr lang="en-GB" altLang="en-US" dirty="0" smtClean="0">
              <a:latin typeface="Arial" charset="0"/>
            </a:endParaRPr>
          </a:p>
        </p:txBody>
      </p:sp>
      <p:sp>
        <p:nvSpPr>
          <p:cNvPr id="21507" name="Content Placeholder 2"/>
          <p:cNvSpPr>
            <a:spLocks noGrp="1"/>
          </p:cNvSpPr>
          <p:nvPr>
            <p:ph idx="1"/>
          </p:nvPr>
        </p:nvSpPr>
        <p:spPr>
          <a:xfrm>
            <a:off x="182471" y="1241425"/>
            <a:ext cx="9406044" cy="5076825"/>
          </a:xfrm>
        </p:spPr>
        <p:txBody>
          <a:bodyPr/>
          <a:lstStyle/>
          <a:p>
            <a:r>
              <a:rPr lang="en-GB" altLang="en-US" sz="1800" dirty="0" smtClean="0">
                <a:latin typeface="Arial" charset="0"/>
              </a:rPr>
              <a:t>NOAA (and affiliates) - </a:t>
            </a:r>
            <a:r>
              <a:rPr lang="en-GB" altLang="en-US" sz="1800" dirty="0" smtClean="0">
                <a:solidFill>
                  <a:srgbClr val="0070C0"/>
                </a:solidFill>
                <a:latin typeface="Arial" charset="0"/>
              </a:rPr>
              <a:t>Ralph Ferraro (Chair), </a:t>
            </a:r>
            <a:r>
              <a:rPr lang="en-GB" altLang="en-US" sz="1800" dirty="0" err="1" smtClean="0">
                <a:solidFill>
                  <a:srgbClr val="0070C0"/>
                </a:solidFill>
                <a:latin typeface="Arial" charset="0"/>
              </a:rPr>
              <a:t>Huan</a:t>
            </a:r>
            <a:r>
              <a:rPr lang="en-GB" altLang="en-US" sz="1800" dirty="0" smtClean="0">
                <a:solidFill>
                  <a:srgbClr val="0070C0"/>
                </a:solidFill>
                <a:latin typeface="Arial" charset="0"/>
              </a:rPr>
              <a:t> </a:t>
            </a:r>
            <a:r>
              <a:rPr lang="en-GB" altLang="en-US" sz="1800" dirty="0" err="1" smtClean="0">
                <a:solidFill>
                  <a:srgbClr val="0070C0"/>
                </a:solidFill>
                <a:latin typeface="Arial" charset="0"/>
              </a:rPr>
              <a:t>Meng</a:t>
            </a:r>
            <a:r>
              <a:rPr lang="en-GB" altLang="en-US" sz="1800" dirty="0" smtClean="0">
                <a:solidFill>
                  <a:srgbClr val="0070C0"/>
                </a:solidFill>
                <a:latin typeface="Arial" charset="0"/>
              </a:rPr>
              <a:t>, Cheng-</a:t>
            </a:r>
            <a:r>
              <a:rPr lang="en-GB" altLang="en-US" sz="1800" dirty="0" err="1" smtClean="0">
                <a:solidFill>
                  <a:srgbClr val="0070C0"/>
                </a:solidFill>
                <a:latin typeface="Arial" charset="0"/>
              </a:rPr>
              <a:t>Zhi</a:t>
            </a:r>
            <a:r>
              <a:rPr lang="en-GB" altLang="en-US" sz="1800" dirty="0" smtClean="0">
                <a:solidFill>
                  <a:srgbClr val="0070C0"/>
                </a:solidFill>
                <a:latin typeface="Arial" charset="0"/>
              </a:rPr>
              <a:t> Zou, Tony </a:t>
            </a:r>
            <a:r>
              <a:rPr lang="en-GB" altLang="en-US" sz="1800" dirty="0" err="1" smtClean="0">
                <a:solidFill>
                  <a:srgbClr val="0070C0"/>
                </a:solidFill>
                <a:latin typeface="Arial" charset="0"/>
              </a:rPr>
              <a:t>Reale</a:t>
            </a:r>
            <a:r>
              <a:rPr lang="en-GB" altLang="en-US" sz="1800" dirty="0" smtClean="0">
                <a:solidFill>
                  <a:srgbClr val="0070C0"/>
                </a:solidFill>
                <a:latin typeface="Arial" charset="0"/>
              </a:rPr>
              <a:t>, </a:t>
            </a:r>
            <a:r>
              <a:rPr lang="en-GB" altLang="en-US" sz="1800" dirty="0" err="1" smtClean="0">
                <a:solidFill>
                  <a:srgbClr val="0070C0"/>
                </a:solidFill>
                <a:latin typeface="Arial" charset="0"/>
              </a:rPr>
              <a:t>Manik</a:t>
            </a:r>
            <a:r>
              <a:rPr lang="en-GB" altLang="en-US" sz="1800" dirty="0" smtClean="0">
                <a:solidFill>
                  <a:srgbClr val="0070C0"/>
                </a:solidFill>
                <a:latin typeface="Arial" charset="0"/>
              </a:rPr>
              <a:t> Bali (Univ. Maryland), Isaac Moradi (Univ. Maryland), Hu (“Tiger) Yang (Univ. Maryland), </a:t>
            </a:r>
            <a:r>
              <a:rPr lang="en-GB" altLang="en-US" sz="1800" dirty="0" err="1" smtClean="0">
                <a:solidFill>
                  <a:srgbClr val="0070C0"/>
                </a:solidFill>
                <a:latin typeface="Arial" charset="0"/>
              </a:rPr>
              <a:t>Wenze</a:t>
            </a:r>
            <a:r>
              <a:rPr lang="en-GB" altLang="en-US" sz="1800" dirty="0" smtClean="0">
                <a:solidFill>
                  <a:srgbClr val="0070C0"/>
                </a:solidFill>
                <a:latin typeface="Arial" charset="0"/>
              </a:rPr>
              <a:t> Yang (Univ. Maryland), Johnny Luo (City College New York)</a:t>
            </a:r>
          </a:p>
          <a:p>
            <a:r>
              <a:rPr lang="en-GB" altLang="en-US" sz="1800" dirty="0" smtClean="0">
                <a:latin typeface="Arial" charset="0"/>
              </a:rPr>
              <a:t>EUMETSAT (and affiliates)  – </a:t>
            </a:r>
            <a:r>
              <a:rPr lang="en-GB" altLang="en-US" sz="1800" dirty="0" smtClean="0">
                <a:solidFill>
                  <a:srgbClr val="0070C0"/>
                </a:solidFill>
                <a:latin typeface="Arial" charset="0"/>
              </a:rPr>
              <a:t>Tim </a:t>
            </a:r>
            <a:r>
              <a:rPr lang="en-GB" altLang="en-US" sz="1800" dirty="0" err="1" smtClean="0">
                <a:solidFill>
                  <a:srgbClr val="0070C0"/>
                </a:solidFill>
                <a:latin typeface="Arial" charset="0"/>
              </a:rPr>
              <a:t>Hewison</a:t>
            </a:r>
            <a:r>
              <a:rPr lang="en-GB" altLang="en-US" sz="1800" dirty="0" smtClean="0">
                <a:solidFill>
                  <a:srgbClr val="0070C0"/>
                </a:solidFill>
                <a:latin typeface="Arial" charset="0"/>
              </a:rPr>
              <a:t>, </a:t>
            </a:r>
            <a:r>
              <a:rPr lang="en-GB" altLang="en-US" sz="1800" dirty="0" err="1" smtClean="0">
                <a:solidFill>
                  <a:srgbClr val="0070C0"/>
                </a:solidFill>
                <a:latin typeface="Arial" charset="0"/>
              </a:rPr>
              <a:t>Karsten</a:t>
            </a:r>
            <a:r>
              <a:rPr lang="en-GB" altLang="en-US" sz="1800" dirty="0" smtClean="0">
                <a:solidFill>
                  <a:srgbClr val="0070C0"/>
                </a:solidFill>
                <a:latin typeface="Arial" charset="0"/>
              </a:rPr>
              <a:t> </a:t>
            </a:r>
            <a:r>
              <a:rPr lang="en-GB" altLang="en-US" sz="1800" dirty="0" err="1" smtClean="0">
                <a:solidFill>
                  <a:srgbClr val="0070C0"/>
                </a:solidFill>
                <a:latin typeface="Arial" charset="0"/>
              </a:rPr>
              <a:t>Fennig</a:t>
            </a:r>
            <a:r>
              <a:rPr lang="en-GB" altLang="en-US" sz="1800" dirty="0" smtClean="0">
                <a:solidFill>
                  <a:srgbClr val="0070C0"/>
                </a:solidFill>
                <a:latin typeface="Arial" charset="0"/>
              </a:rPr>
              <a:t>, </a:t>
            </a:r>
            <a:r>
              <a:rPr lang="en-GB" altLang="en-US" sz="1800" dirty="0" err="1" smtClean="0">
                <a:solidFill>
                  <a:srgbClr val="0070C0"/>
                </a:solidFill>
                <a:latin typeface="Arial" charset="0"/>
              </a:rPr>
              <a:t>Viju</a:t>
            </a:r>
            <a:r>
              <a:rPr lang="en-GB" altLang="en-US" sz="1800" dirty="0" smtClean="0">
                <a:solidFill>
                  <a:srgbClr val="0070C0"/>
                </a:solidFill>
                <a:latin typeface="Arial" charset="0"/>
              </a:rPr>
              <a:t> John</a:t>
            </a:r>
            <a:r>
              <a:rPr lang="en-GB" altLang="en-US" sz="1800" dirty="0">
                <a:solidFill>
                  <a:srgbClr val="0070C0"/>
                </a:solidFill>
                <a:latin typeface="Arial" charset="0"/>
              </a:rPr>
              <a:t>, </a:t>
            </a:r>
            <a:r>
              <a:rPr lang="en-GB" altLang="en-US" sz="1800" dirty="0" err="1">
                <a:solidFill>
                  <a:srgbClr val="0070C0"/>
                </a:solidFill>
                <a:latin typeface="Arial" charset="0"/>
              </a:rPr>
              <a:t>Jörg</a:t>
            </a:r>
            <a:r>
              <a:rPr lang="en-GB" altLang="en-US" sz="1800" dirty="0">
                <a:solidFill>
                  <a:srgbClr val="0070C0"/>
                </a:solidFill>
                <a:latin typeface="Arial" charset="0"/>
              </a:rPr>
              <a:t> </a:t>
            </a:r>
            <a:r>
              <a:rPr lang="en-GB" altLang="en-US" sz="1800" dirty="0" smtClean="0">
                <a:solidFill>
                  <a:srgbClr val="0070C0"/>
                </a:solidFill>
                <a:latin typeface="Arial" charset="0"/>
              </a:rPr>
              <a:t>Ackermann, </a:t>
            </a:r>
            <a:r>
              <a:rPr lang="en-GB" altLang="en-US" sz="1800" dirty="0" err="1" smtClean="0">
                <a:solidFill>
                  <a:srgbClr val="0070C0"/>
                </a:solidFill>
                <a:latin typeface="Arial" charset="0"/>
              </a:rPr>
              <a:t>Sabatino</a:t>
            </a:r>
            <a:r>
              <a:rPr lang="en-GB" altLang="en-US" sz="1800" dirty="0" smtClean="0">
                <a:solidFill>
                  <a:srgbClr val="0070C0"/>
                </a:solidFill>
                <a:latin typeface="Arial" charset="0"/>
              </a:rPr>
              <a:t> </a:t>
            </a:r>
            <a:r>
              <a:rPr lang="en-GB" altLang="en-US" sz="1800" dirty="0" err="1" smtClean="0">
                <a:solidFill>
                  <a:srgbClr val="0070C0"/>
                </a:solidFill>
                <a:latin typeface="Arial" charset="0"/>
              </a:rPr>
              <a:t>DiMichele</a:t>
            </a:r>
            <a:r>
              <a:rPr lang="en-GB" altLang="en-US" sz="1800" dirty="0" smtClean="0">
                <a:solidFill>
                  <a:srgbClr val="0070C0"/>
                </a:solidFill>
                <a:latin typeface="Arial" charset="0"/>
              </a:rPr>
              <a:t>, </a:t>
            </a:r>
            <a:r>
              <a:rPr lang="en-GB" altLang="en-US" sz="1800" dirty="0" err="1" smtClean="0">
                <a:solidFill>
                  <a:srgbClr val="0070C0"/>
                </a:solidFill>
                <a:latin typeface="Arial" charset="0"/>
              </a:rPr>
              <a:t>Sante</a:t>
            </a:r>
            <a:r>
              <a:rPr lang="en-GB" altLang="en-US" sz="1800" dirty="0" smtClean="0">
                <a:solidFill>
                  <a:srgbClr val="0070C0"/>
                </a:solidFill>
                <a:latin typeface="Arial" charset="0"/>
              </a:rPr>
              <a:t> </a:t>
            </a:r>
            <a:r>
              <a:rPr lang="en-GB" altLang="en-US" sz="1800" dirty="0" err="1" smtClean="0">
                <a:solidFill>
                  <a:srgbClr val="0070C0"/>
                </a:solidFill>
                <a:latin typeface="Arial" charset="0"/>
              </a:rPr>
              <a:t>Laviola</a:t>
            </a:r>
            <a:r>
              <a:rPr lang="en-GB" altLang="en-US" sz="1800" dirty="0" smtClean="0">
                <a:solidFill>
                  <a:srgbClr val="0070C0"/>
                </a:solidFill>
                <a:latin typeface="Arial" charset="0"/>
              </a:rPr>
              <a:t>, </a:t>
            </a:r>
            <a:r>
              <a:rPr lang="en-GB" altLang="en-US" sz="1800" dirty="0" err="1" smtClean="0">
                <a:solidFill>
                  <a:srgbClr val="0070C0"/>
                </a:solidFill>
                <a:latin typeface="Arial" charset="0"/>
              </a:rPr>
              <a:t>Vinia</a:t>
            </a:r>
            <a:r>
              <a:rPr lang="en-GB" altLang="en-US" sz="1800" dirty="0" smtClean="0">
                <a:solidFill>
                  <a:srgbClr val="0070C0"/>
                </a:solidFill>
                <a:latin typeface="Arial" charset="0"/>
              </a:rPr>
              <a:t> </a:t>
            </a:r>
            <a:r>
              <a:rPr lang="en-GB" altLang="en-US" sz="1800" dirty="0" err="1" smtClean="0">
                <a:solidFill>
                  <a:srgbClr val="0070C0"/>
                </a:solidFill>
                <a:latin typeface="Arial" charset="0"/>
              </a:rPr>
              <a:t>Mattoli</a:t>
            </a:r>
            <a:r>
              <a:rPr lang="en-GB" altLang="en-US" sz="1800" dirty="0" smtClean="0">
                <a:solidFill>
                  <a:srgbClr val="0070C0"/>
                </a:solidFill>
                <a:latin typeface="Arial" charset="0"/>
              </a:rPr>
              <a:t>, </a:t>
            </a:r>
            <a:r>
              <a:rPr lang="en-GB" altLang="en-US" sz="1800" dirty="0" err="1" smtClean="0">
                <a:solidFill>
                  <a:srgbClr val="0070C0"/>
                </a:solidFill>
                <a:latin typeface="Arial" charset="0"/>
              </a:rPr>
              <a:t>Sreerekha</a:t>
            </a:r>
            <a:r>
              <a:rPr lang="en-GB" altLang="en-US" sz="1800" dirty="0" smtClean="0">
                <a:solidFill>
                  <a:srgbClr val="0070C0"/>
                </a:solidFill>
                <a:latin typeface="Arial" charset="0"/>
              </a:rPr>
              <a:t> </a:t>
            </a:r>
            <a:r>
              <a:rPr lang="en-GB" altLang="en-US" sz="1800" dirty="0" err="1" smtClean="0">
                <a:solidFill>
                  <a:srgbClr val="0070C0"/>
                </a:solidFill>
                <a:latin typeface="Arial" charset="0"/>
              </a:rPr>
              <a:t>Thonipparambil</a:t>
            </a:r>
            <a:r>
              <a:rPr lang="en-GB" altLang="en-US" sz="1800" dirty="0" smtClean="0">
                <a:solidFill>
                  <a:srgbClr val="0070C0"/>
                </a:solidFill>
                <a:latin typeface="Arial" charset="0"/>
              </a:rPr>
              <a:t>, Christophe </a:t>
            </a:r>
            <a:r>
              <a:rPr lang="en-GB" altLang="en-US" sz="1800" dirty="0" err="1" smtClean="0">
                <a:solidFill>
                  <a:srgbClr val="0070C0"/>
                </a:solidFill>
                <a:latin typeface="Arial" charset="0"/>
              </a:rPr>
              <a:t>Accadia</a:t>
            </a:r>
            <a:r>
              <a:rPr lang="en-GB" altLang="en-US" sz="1800" dirty="0" smtClean="0">
                <a:solidFill>
                  <a:srgbClr val="0070C0"/>
                </a:solidFill>
                <a:latin typeface="Arial" charset="0"/>
              </a:rPr>
              <a:t>, Martin </a:t>
            </a:r>
            <a:r>
              <a:rPr lang="en-GB" altLang="en-US" sz="1800" dirty="0" err="1" smtClean="0">
                <a:solidFill>
                  <a:srgbClr val="0070C0"/>
                </a:solidFill>
                <a:latin typeface="Arial" charset="0"/>
              </a:rPr>
              <a:t>Burgdorf</a:t>
            </a:r>
            <a:r>
              <a:rPr lang="en-GB" altLang="en-US" sz="1800" dirty="0" smtClean="0">
                <a:solidFill>
                  <a:srgbClr val="0070C0"/>
                </a:solidFill>
                <a:latin typeface="Arial" charset="0"/>
              </a:rPr>
              <a:t>, </a:t>
            </a:r>
            <a:r>
              <a:rPr lang="en-GB" altLang="en-US" sz="1800" dirty="0" err="1" smtClean="0">
                <a:solidFill>
                  <a:srgbClr val="FF0000"/>
                </a:solidFill>
                <a:latin typeface="Arial" charset="0"/>
              </a:rPr>
              <a:t>Imke</a:t>
            </a:r>
            <a:r>
              <a:rPr lang="en-GB" altLang="en-US" sz="1800" dirty="0" smtClean="0">
                <a:solidFill>
                  <a:srgbClr val="FF0000"/>
                </a:solidFill>
                <a:latin typeface="Arial" charset="0"/>
              </a:rPr>
              <a:t> Hans, </a:t>
            </a:r>
            <a:r>
              <a:rPr lang="en-GB" altLang="en-US" sz="1800" dirty="0" smtClean="0">
                <a:solidFill>
                  <a:srgbClr val="0070C0"/>
                </a:solidFill>
                <a:latin typeface="Arial" charset="0"/>
              </a:rPr>
              <a:t>Ralf </a:t>
            </a:r>
            <a:r>
              <a:rPr lang="en-GB" altLang="en-US" sz="1800" dirty="0" err="1" smtClean="0">
                <a:solidFill>
                  <a:srgbClr val="0070C0"/>
                </a:solidFill>
                <a:latin typeface="Arial" charset="0"/>
              </a:rPr>
              <a:t>Bennartz</a:t>
            </a:r>
            <a:endParaRPr lang="en-GB" altLang="en-US" sz="1800" dirty="0" smtClean="0">
              <a:solidFill>
                <a:srgbClr val="0070C0"/>
              </a:solidFill>
              <a:latin typeface="Arial" charset="0"/>
            </a:endParaRPr>
          </a:p>
          <a:p>
            <a:r>
              <a:rPr lang="en-GB" altLang="en-US" sz="1800" dirty="0" smtClean="0">
                <a:latin typeface="Arial" charset="0"/>
              </a:rPr>
              <a:t>NASA (and affiliates) </a:t>
            </a:r>
            <a:r>
              <a:rPr lang="en-GB" altLang="en-US" sz="1800" dirty="0" smtClean="0">
                <a:solidFill>
                  <a:srgbClr val="0070C0"/>
                </a:solidFill>
                <a:latin typeface="Arial" charset="0"/>
              </a:rPr>
              <a:t>– Ed Kim (GSFC), </a:t>
            </a:r>
            <a:r>
              <a:rPr lang="en-GB" altLang="en-US" sz="1800" dirty="0" err="1" smtClean="0">
                <a:solidFill>
                  <a:srgbClr val="0070C0"/>
                </a:solidFill>
                <a:latin typeface="Arial" charset="0"/>
              </a:rPr>
              <a:t>Tanvir</a:t>
            </a:r>
            <a:r>
              <a:rPr lang="en-GB" altLang="en-US" sz="1800" dirty="0" smtClean="0">
                <a:solidFill>
                  <a:srgbClr val="0070C0"/>
                </a:solidFill>
                <a:latin typeface="Arial" charset="0"/>
              </a:rPr>
              <a:t> Islam (JPL), Linwood Jones (Univ. of Central Florida), Rachael </a:t>
            </a:r>
            <a:r>
              <a:rPr lang="en-GB" altLang="en-US" sz="1800" dirty="0" err="1" smtClean="0">
                <a:solidFill>
                  <a:srgbClr val="0070C0"/>
                </a:solidFill>
                <a:latin typeface="Arial" charset="0"/>
              </a:rPr>
              <a:t>Kroodsma</a:t>
            </a:r>
            <a:r>
              <a:rPr lang="en-GB" altLang="en-US" sz="1800" dirty="0" smtClean="0">
                <a:solidFill>
                  <a:srgbClr val="0070C0"/>
                </a:solidFill>
                <a:latin typeface="Arial" charset="0"/>
              </a:rPr>
              <a:t> (Univ. of Maryland), Wes Berg (Colorado State Univ.), Thomas Holmes</a:t>
            </a:r>
          </a:p>
          <a:p>
            <a:r>
              <a:rPr lang="en-GB" altLang="en-US" sz="1800" dirty="0" smtClean="0">
                <a:latin typeface="Arial" charset="0"/>
              </a:rPr>
              <a:t>NIST – </a:t>
            </a:r>
            <a:r>
              <a:rPr lang="en-GB" altLang="en-US" sz="1800" dirty="0" smtClean="0">
                <a:solidFill>
                  <a:srgbClr val="FF0000"/>
                </a:solidFill>
                <a:latin typeface="Arial" charset="0"/>
              </a:rPr>
              <a:t>Derek </a:t>
            </a:r>
            <a:r>
              <a:rPr lang="en-GB" altLang="en-US" sz="1800" dirty="0" err="1" smtClean="0">
                <a:solidFill>
                  <a:srgbClr val="FF0000"/>
                </a:solidFill>
                <a:latin typeface="Arial" charset="0"/>
              </a:rPr>
              <a:t>Houtz</a:t>
            </a:r>
            <a:r>
              <a:rPr lang="en-GB" altLang="en-US" sz="1800" dirty="0" smtClean="0">
                <a:solidFill>
                  <a:srgbClr val="FF0000"/>
                </a:solidFill>
                <a:latin typeface="Arial" charset="0"/>
              </a:rPr>
              <a:t>, </a:t>
            </a:r>
            <a:r>
              <a:rPr lang="en-GB" altLang="en-US" sz="1800" dirty="0" smtClean="0">
                <a:solidFill>
                  <a:srgbClr val="0070C0"/>
                </a:solidFill>
                <a:latin typeface="Arial" charset="0"/>
              </a:rPr>
              <a:t>David Walker</a:t>
            </a:r>
          </a:p>
          <a:p>
            <a:r>
              <a:rPr lang="en-GB" altLang="en-US" sz="1800" dirty="0" smtClean="0">
                <a:latin typeface="Arial" charset="0"/>
              </a:rPr>
              <a:t>CMA (and affiliates) – </a:t>
            </a:r>
            <a:r>
              <a:rPr lang="en-GB" altLang="en-US" sz="1800" dirty="0" err="1" smtClean="0">
                <a:solidFill>
                  <a:srgbClr val="0070C0"/>
                </a:solidFill>
                <a:latin typeface="Arial" charset="0"/>
              </a:rPr>
              <a:t>Songyan</a:t>
            </a:r>
            <a:r>
              <a:rPr lang="en-GB" altLang="en-US" sz="1800" dirty="0" smtClean="0">
                <a:solidFill>
                  <a:srgbClr val="0070C0"/>
                </a:solidFill>
                <a:latin typeface="Arial" charset="0"/>
              </a:rPr>
              <a:t> </a:t>
            </a:r>
            <a:r>
              <a:rPr lang="en-GB" altLang="en-US" sz="1800" dirty="0" err="1" smtClean="0">
                <a:solidFill>
                  <a:srgbClr val="0070C0"/>
                </a:solidFill>
                <a:latin typeface="Arial" charset="0"/>
              </a:rPr>
              <a:t>Gu</a:t>
            </a:r>
            <a:r>
              <a:rPr lang="en-GB" altLang="en-US" sz="1800" dirty="0" smtClean="0">
                <a:solidFill>
                  <a:srgbClr val="0070C0"/>
                </a:solidFill>
                <a:latin typeface="Arial" charset="0"/>
              </a:rPr>
              <a:t>,  </a:t>
            </a:r>
            <a:r>
              <a:rPr lang="en-GB" altLang="en-US" sz="1800" dirty="0" err="1" smtClean="0">
                <a:solidFill>
                  <a:srgbClr val="0070C0"/>
                </a:solidFill>
                <a:latin typeface="Arial" charset="0"/>
              </a:rPr>
              <a:t>Qifeng</a:t>
            </a:r>
            <a:r>
              <a:rPr lang="en-GB" altLang="en-US" sz="1800" dirty="0" smtClean="0">
                <a:solidFill>
                  <a:srgbClr val="0070C0"/>
                </a:solidFill>
                <a:latin typeface="Arial" charset="0"/>
              </a:rPr>
              <a:t> Lu, Lin Chen, Hu Yang, </a:t>
            </a:r>
            <a:r>
              <a:rPr lang="en-GB" altLang="en-US" sz="1800" dirty="0" err="1" smtClean="0">
                <a:solidFill>
                  <a:srgbClr val="0070C0"/>
                </a:solidFill>
                <a:latin typeface="Arial" charset="0"/>
              </a:rPr>
              <a:t>Xiaolong</a:t>
            </a:r>
            <a:r>
              <a:rPr lang="en-GB" altLang="en-US" sz="1800" dirty="0" smtClean="0">
                <a:solidFill>
                  <a:srgbClr val="0070C0"/>
                </a:solidFill>
                <a:latin typeface="Arial" charset="0"/>
              </a:rPr>
              <a:t> Dong, </a:t>
            </a:r>
            <a:r>
              <a:rPr lang="en-GB" altLang="en-US" sz="1800" dirty="0" err="1" smtClean="0">
                <a:solidFill>
                  <a:srgbClr val="0070C0"/>
                </a:solidFill>
                <a:latin typeface="Arial" charset="0"/>
              </a:rPr>
              <a:t>Shengli</a:t>
            </a:r>
            <a:r>
              <a:rPr lang="en-GB" altLang="en-US" sz="1800" dirty="0" smtClean="0">
                <a:solidFill>
                  <a:srgbClr val="0070C0"/>
                </a:solidFill>
                <a:latin typeface="Arial" charset="0"/>
              </a:rPr>
              <a:t> Wu</a:t>
            </a:r>
          </a:p>
          <a:p>
            <a:r>
              <a:rPr lang="en-GB" altLang="en-US" sz="1800" dirty="0" smtClean="0">
                <a:latin typeface="Arial" charset="0"/>
              </a:rPr>
              <a:t>KMA (and affiliates) – </a:t>
            </a:r>
            <a:r>
              <a:rPr lang="en-GB" altLang="en-US" sz="1800" dirty="0" smtClean="0">
                <a:solidFill>
                  <a:srgbClr val="0070C0"/>
                </a:solidFill>
                <a:latin typeface="Arial" charset="0"/>
              </a:rPr>
              <a:t>Jun Park, Dong-Bin Shin (</a:t>
            </a:r>
            <a:r>
              <a:rPr lang="en-GB" altLang="en-US" sz="1800" dirty="0" err="1" smtClean="0">
                <a:solidFill>
                  <a:srgbClr val="0070C0"/>
                </a:solidFill>
                <a:latin typeface="Arial" charset="0"/>
              </a:rPr>
              <a:t>Yonsei</a:t>
            </a:r>
            <a:r>
              <a:rPr lang="en-GB" altLang="en-US" sz="1800" dirty="0" smtClean="0">
                <a:solidFill>
                  <a:srgbClr val="0070C0"/>
                </a:solidFill>
                <a:latin typeface="Arial" charset="0"/>
              </a:rPr>
              <a:t> University, South Korea), </a:t>
            </a:r>
            <a:r>
              <a:rPr lang="en-GB" altLang="en-US" sz="1800" dirty="0" err="1">
                <a:solidFill>
                  <a:srgbClr val="0070C0"/>
                </a:solidFill>
                <a:latin typeface="Arial" charset="0"/>
              </a:rPr>
              <a:t>D</a:t>
            </a:r>
            <a:r>
              <a:rPr lang="en-GB" altLang="en-US" sz="1800" dirty="0" err="1" smtClean="0">
                <a:solidFill>
                  <a:srgbClr val="0070C0"/>
                </a:solidFill>
                <a:latin typeface="Arial" charset="0"/>
              </a:rPr>
              <a:t>ohyeong</a:t>
            </a:r>
            <a:r>
              <a:rPr lang="en-GB" altLang="en-US" sz="1800" dirty="0" smtClean="0">
                <a:solidFill>
                  <a:srgbClr val="0070C0"/>
                </a:solidFill>
                <a:latin typeface="Arial" charset="0"/>
              </a:rPr>
              <a:t> Kim, </a:t>
            </a:r>
            <a:r>
              <a:rPr lang="en-GB" altLang="en-US" sz="1800" dirty="0" err="1" smtClean="0">
                <a:solidFill>
                  <a:srgbClr val="0070C0"/>
                </a:solidFill>
                <a:latin typeface="Arial" charset="0"/>
              </a:rPr>
              <a:t>Minju</a:t>
            </a:r>
            <a:r>
              <a:rPr lang="en-GB" altLang="en-US" sz="1800" dirty="0" smtClean="0">
                <a:solidFill>
                  <a:srgbClr val="0070C0"/>
                </a:solidFill>
                <a:latin typeface="Arial" charset="0"/>
              </a:rPr>
              <a:t> </a:t>
            </a:r>
            <a:r>
              <a:rPr lang="en-GB" altLang="en-US" sz="1800" dirty="0" err="1" smtClean="0">
                <a:solidFill>
                  <a:srgbClr val="0070C0"/>
                </a:solidFill>
                <a:latin typeface="Arial" charset="0"/>
              </a:rPr>
              <a:t>Gu</a:t>
            </a:r>
            <a:endParaRPr lang="en-GB" altLang="en-US" sz="1800" dirty="0" smtClean="0">
              <a:solidFill>
                <a:srgbClr val="0070C0"/>
              </a:solidFill>
              <a:latin typeface="Arial" charset="0"/>
            </a:endParaRPr>
          </a:p>
          <a:p>
            <a:r>
              <a:rPr lang="en-GB" altLang="en-US" sz="1800" dirty="0" smtClean="0">
                <a:latin typeface="Arial" charset="0"/>
              </a:rPr>
              <a:t>JAXA (and affiliates) - </a:t>
            </a:r>
            <a:r>
              <a:rPr lang="en-GB" altLang="en-US" sz="1800" dirty="0" smtClean="0">
                <a:solidFill>
                  <a:srgbClr val="0070C0"/>
                </a:solidFill>
                <a:latin typeface="Arial" charset="0"/>
              </a:rPr>
              <a:t>Misako </a:t>
            </a:r>
            <a:r>
              <a:rPr lang="en-GB" altLang="en-US" sz="1800" dirty="0" err="1" smtClean="0">
                <a:solidFill>
                  <a:srgbClr val="0070C0"/>
                </a:solidFill>
                <a:latin typeface="Arial" charset="0"/>
              </a:rPr>
              <a:t>Kachi</a:t>
            </a:r>
            <a:r>
              <a:rPr lang="en-GB" altLang="en-US" sz="1800" dirty="0" smtClean="0">
                <a:solidFill>
                  <a:srgbClr val="0070C0"/>
                </a:solidFill>
                <a:latin typeface="Arial" charset="0"/>
              </a:rPr>
              <a:t>, Takashi Maeda</a:t>
            </a:r>
          </a:p>
          <a:p>
            <a:r>
              <a:rPr lang="en-GB" altLang="en-US" sz="1800" dirty="0" smtClean="0">
                <a:latin typeface="Arial" charset="0"/>
              </a:rPr>
              <a:t>IISC – </a:t>
            </a:r>
            <a:r>
              <a:rPr lang="en-GB" altLang="en-US" sz="1800" dirty="0" smtClean="0">
                <a:solidFill>
                  <a:srgbClr val="0070C0"/>
                </a:solidFill>
                <a:latin typeface="Arial" charset="0"/>
              </a:rPr>
              <a:t>Ram </a:t>
            </a:r>
            <a:r>
              <a:rPr lang="en-GB" altLang="en-US" sz="1800" dirty="0" err="1" smtClean="0">
                <a:solidFill>
                  <a:srgbClr val="0070C0"/>
                </a:solidFill>
                <a:latin typeface="Arial" charset="0"/>
              </a:rPr>
              <a:t>Ratan</a:t>
            </a:r>
            <a:endParaRPr lang="en-GB" altLang="en-US" sz="1800" dirty="0" smtClean="0">
              <a:solidFill>
                <a:srgbClr val="0070C0"/>
              </a:solidFill>
              <a:latin typeface="Arial" charset="0"/>
            </a:endParaRPr>
          </a:p>
          <a:p>
            <a:pPr marL="0" indent="0">
              <a:buNone/>
            </a:pPr>
            <a:endParaRPr lang="en-GB" altLang="en-US" sz="1800" dirty="0">
              <a:solidFill>
                <a:srgbClr val="0070C0"/>
              </a:solidFill>
              <a:latin typeface="Arial" charset="0"/>
            </a:endParaRPr>
          </a:p>
        </p:txBody>
      </p:sp>
      <p:sp>
        <p:nvSpPr>
          <p:cNvPr id="2" name="Slide Number Placeholder 1"/>
          <p:cNvSpPr>
            <a:spLocks noGrp="1"/>
          </p:cNvSpPr>
          <p:nvPr>
            <p:ph type="sldNum" sz="quarter" idx="12"/>
          </p:nvPr>
        </p:nvSpPr>
        <p:spPr/>
        <p:txBody>
          <a:bodyPr/>
          <a:lstStyle/>
          <a:p>
            <a:fld id="{C3BED8E1-D1FE-4068-BEE1-928EBDA11364}" type="slidenum">
              <a:rPr lang="en-US" altLang="en-US" smtClean="0"/>
              <a:pPr/>
              <a:t>3</a:t>
            </a:fld>
            <a:endParaRPr lang="en-US" altLang="en-US"/>
          </a:p>
        </p:txBody>
      </p:sp>
      <p:sp>
        <p:nvSpPr>
          <p:cNvPr id="5" name="TextBox 4"/>
          <p:cNvSpPr txBox="1"/>
          <p:nvPr/>
        </p:nvSpPr>
        <p:spPr>
          <a:xfrm>
            <a:off x="6393160" y="0"/>
            <a:ext cx="3511555" cy="461665"/>
          </a:xfrm>
          <a:prstGeom prst="rect">
            <a:avLst/>
          </a:prstGeom>
          <a:noFill/>
        </p:spPr>
        <p:txBody>
          <a:bodyPr wrap="square" rtlCol="0">
            <a:spAutoFit/>
          </a:bodyPr>
          <a:lstStyle/>
          <a:p>
            <a:r>
              <a:rPr lang="en-US" sz="1200" dirty="0" smtClean="0">
                <a:solidFill>
                  <a:srgbClr val="FF0000"/>
                </a:solidFill>
              </a:rPr>
              <a:t>Representation from ~12 space institutions and their related affiliates</a:t>
            </a:r>
            <a:endParaRPr lang="en-US" sz="1200" dirty="0">
              <a:solidFill>
                <a:srgbClr val="FF0000"/>
              </a:solidFill>
            </a:endParaRPr>
          </a:p>
        </p:txBody>
      </p:sp>
    </p:spTree>
    <p:extLst>
      <p:ext uri="{BB962C8B-B14F-4D97-AF65-F5344CB8AC3E}">
        <p14:creationId xmlns:p14="http://schemas.microsoft.com/office/powerpoint/2010/main" val="2295714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43635"/>
            <a:ext cx="8915400" cy="1143000"/>
          </a:xfrm>
        </p:spPr>
        <p:txBody>
          <a:bodyPr/>
          <a:lstStyle/>
          <a:p>
            <a:endParaRPr lang="en-US" dirty="0"/>
          </a:p>
        </p:txBody>
      </p:sp>
      <p:sp>
        <p:nvSpPr>
          <p:cNvPr id="3" name="Content Placeholder 2"/>
          <p:cNvSpPr>
            <a:spLocks noGrp="1"/>
          </p:cNvSpPr>
          <p:nvPr>
            <p:ph idx="1"/>
          </p:nvPr>
        </p:nvSpPr>
        <p:spPr>
          <a:xfrm>
            <a:off x="1" y="1403776"/>
            <a:ext cx="9858544" cy="4952574"/>
          </a:xfrm>
        </p:spPr>
        <p:txBody>
          <a:bodyPr/>
          <a:lstStyle/>
          <a:p>
            <a:r>
              <a:rPr lang="en-US" sz="2400" dirty="0" smtClean="0"/>
              <a:t>3/20 morning - Mini workshop </a:t>
            </a:r>
          </a:p>
          <a:p>
            <a:pPr lvl="1"/>
            <a:r>
              <a:rPr lang="en-US" sz="1600" dirty="0" smtClean="0">
                <a:solidFill>
                  <a:srgbClr val="0070C0"/>
                </a:solidFill>
              </a:rPr>
              <a:t>The </a:t>
            </a:r>
            <a:r>
              <a:rPr lang="en-US" sz="1600" dirty="0">
                <a:solidFill>
                  <a:srgbClr val="0070C0"/>
                </a:solidFill>
              </a:rPr>
              <a:t>Mini Conference allows meeting participants and observers to present their recent calibration activities, which may not be covered in the agenda of the main meeting, but are nevertheless of interest to development of future inter-calibration </a:t>
            </a:r>
            <a:r>
              <a:rPr lang="en-US" sz="1600" dirty="0" smtClean="0">
                <a:solidFill>
                  <a:srgbClr val="0070C0"/>
                </a:solidFill>
              </a:rPr>
              <a:t>products</a:t>
            </a:r>
            <a:endParaRPr lang="en-US" sz="1600" dirty="0">
              <a:solidFill>
                <a:srgbClr val="0070C0"/>
              </a:solidFill>
            </a:endParaRPr>
          </a:p>
          <a:p>
            <a:pPr lvl="2"/>
            <a:r>
              <a:rPr lang="en-US" sz="1400" dirty="0" smtClean="0">
                <a:solidFill>
                  <a:schemeClr val="accent3"/>
                </a:solidFill>
              </a:rPr>
              <a:t>We can contribute some relevant MW work like SSM/T2, SSMI/SMMR, </a:t>
            </a:r>
            <a:r>
              <a:rPr lang="en-US" sz="1400" dirty="0" smtClean="0">
                <a:solidFill>
                  <a:schemeClr val="accent3"/>
                </a:solidFill>
              </a:rPr>
              <a:t>lunar, X-Cal progress, etc</a:t>
            </a:r>
            <a:r>
              <a:rPr lang="en-US" sz="1400" dirty="0" smtClean="0">
                <a:solidFill>
                  <a:schemeClr val="accent3"/>
                </a:solidFill>
              </a:rPr>
              <a:t>.</a:t>
            </a:r>
          </a:p>
          <a:p>
            <a:r>
              <a:rPr lang="en-US" sz="2400" dirty="0" smtClean="0"/>
              <a:t>3/20 afternoon – 3/21 – Plenary Session</a:t>
            </a:r>
          </a:p>
          <a:p>
            <a:pPr lvl="1"/>
            <a:r>
              <a:rPr lang="en-US" sz="1600" dirty="0" smtClean="0">
                <a:solidFill>
                  <a:srgbClr val="0070C0"/>
                </a:solidFill>
              </a:rPr>
              <a:t>I will give a report on the accomplishments and status of MW Subgroup, with your input</a:t>
            </a:r>
          </a:p>
          <a:p>
            <a:r>
              <a:rPr lang="en-US" sz="2400" dirty="0" smtClean="0"/>
              <a:t>3/23 or 3/24 - MW session at GRWG (1/2 day) (Tentative)</a:t>
            </a:r>
          </a:p>
          <a:p>
            <a:pPr lvl="1"/>
            <a:r>
              <a:rPr lang="en-US" sz="1600" dirty="0" smtClean="0">
                <a:solidFill>
                  <a:srgbClr val="0070C0"/>
                </a:solidFill>
              </a:rPr>
              <a:t>Is there enough for a dedicated MW session?  I say YES!</a:t>
            </a:r>
          </a:p>
          <a:p>
            <a:pPr lvl="1"/>
            <a:r>
              <a:rPr lang="en-US" sz="1600" dirty="0" smtClean="0">
                <a:solidFill>
                  <a:srgbClr val="0070C0"/>
                </a:solidFill>
              </a:rPr>
              <a:t>Who might be able to come in person?  Participate remotely?</a:t>
            </a:r>
          </a:p>
          <a:p>
            <a:pPr lvl="1"/>
            <a:r>
              <a:rPr lang="en-US" sz="1600" dirty="0" smtClean="0">
                <a:solidFill>
                  <a:srgbClr val="0070C0"/>
                </a:solidFill>
              </a:rPr>
              <a:t>Topics to discuss may include:</a:t>
            </a:r>
          </a:p>
          <a:p>
            <a:pPr lvl="2"/>
            <a:r>
              <a:rPr lang="en-US" sz="1200" dirty="0" smtClean="0">
                <a:solidFill>
                  <a:srgbClr val="92D050"/>
                </a:solidFill>
              </a:rPr>
              <a:t>Reference standards</a:t>
            </a:r>
            <a:endParaRPr lang="en-US" sz="1200" dirty="0" smtClean="0">
              <a:solidFill>
                <a:srgbClr val="92D050"/>
              </a:solidFill>
            </a:endParaRPr>
          </a:p>
          <a:p>
            <a:pPr lvl="2"/>
            <a:r>
              <a:rPr lang="en-US" sz="1200" dirty="0" smtClean="0">
                <a:solidFill>
                  <a:srgbClr val="92D050"/>
                </a:solidFill>
              </a:rPr>
              <a:t>Calibration methodologies</a:t>
            </a:r>
            <a:endParaRPr lang="en-US" sz="1200" dirty="0" smtClean="0">
              <a:solidFill>
                <a:srgbClr val="92D050"/>
              </a:solidFill>
            </a:endParaRPr>
          </a:p>
          <a:p>
            <a:pPr lvl="2"/>
            <a:r>
              <a:rPr lang="en-US" sz="1200" dirty="0" smtClean="0">
                <a:solidFill>
                  <a:srgbClr val="92D050"/>
                </a:solidFill>
              </a:rPr>
              <a:t>MW tools to adopt within the next year</a:t>
            </a:r>
          </a:p>
          <a:p>
            <a:pPr lvl="2"/>
            <a:r>
              <a:rPr lang="en-US" sz="1200" dirty="0" smtClean="0">
                <a:solidFill>
                  <a:srgbClr val="92D050"/>
                </a:solidFill>
              </a:rPr>
              <a:t>Where do we stand with candidate products?</a:t>
            </a:r>
          </a:p>
          <a:p>
            <a:pPr lvl="2"/>
            <a:r>
              <a:rPr lang="en-US" sz="1200" dirty="0" smtClean="0">
                <a:solidFill>
                  <a:srgbClr val="92D050"/>
                </a:solidFill>
              </a:rPr>
              <a:t>MW Radiative Transfer – status and uncertainties</a:t>
            </a:r>
            <a:endParaRPr lang="en-US" sz="1200" dirty="0">
              <a:solidFill>
                <a:srgbClr val="92D050"/>
              </a:solidFill>
            </a:endParaRPr>
          </a:p>
        </p:txBody>
      </p:sp>
      <p:sp>
        <p:nvSpPr>
          <p:cNvPr id="4" name="Slide Number Placeholder 3"/>
          <p:cNvSpPr>
            <a:spLocks noGrp="1"/>
          </p:cNvSpPr>
          <p:nvPr>
            <p:ph type="sldNum" sz="quarter" idx="12"/>
          </p:nvPr>
        </p:nvSpPr>
        <p:spPr/>
        <p:txBody>
          <a:bodyPr/>
          <a:lstStyle/>
          <a:p>
            <a:fld id="{C3BED8E1-D1FE-4068-BEE1-928EBDA11364}" type="slidenum">
              <a:rPr lang="en-US" altLang="en-US" smtClean="0"/>
              <a:pPr/>
              <a:t>4</a:t>
            </a:fld>
            <a:endParaRPr lang="en-US"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459" y="-14147"/>
            <a:ext cx="9676075" cy="125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4502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Backup Slides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74D35CE4-D2A8-4161-91C9-CC23A6584C4A}" type="slidenum">
              <a:rPr lang="en-US" altLang="en-US" smtClean="0"/>
              <a:pPr/>
              <a:t>5</a:t>
            </a:fld>
            <a:endParaRPr lang="en-US" altLang="en-US"/>
          </a:p>
        </p:txBody>
      </p:sp>
    </p:spTree>
    <p:extLst>
      <p:ext uri="{BB962C8B-B14F-4D97-AF65-F5344CB8AC3E}">
        <p14:creationId xmlns:p14="http://schemas.microsoft.com/office/powerpoint/2010/main" val="4214222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Highlights for 2016 GUW</a:t>
            </a:r>
            <a:endParaRPr lang="en-US"/>
          </a:p>
        </p:txBody>
      </p:sp>
      <p:sp>
        <p:nvSpPr>
          <p:cNvPr id="3" name="Content Placeholder 2"/>
          <p:cNvSpPr>
            <a:spLocks noGrp="1"/>
          </p:cNvSpPr>
          <p:nvPr>
            <p:ph idx="1"/>
          </p:nvPr>
        </p:nvSpPr>
        <p:spPr>
          <a:xfrm>
            <a:off x="182469" y="1600200"/>
            <a:ext cx="9586065" cy="4756150"/>
          </a:xfrm>
        </p:spPr>
        <p:txBody>
          <a:bodyPr/>
          <a:lstStyle/>
          <a:p>
            <a:pPr marL="228600" indent="-228600">
              <a:buAutoNum type="arabicPeriod"/>
            </a:pPr>
            <a:r>
              <a:rPr lang="en-US" sz="1200" dirty="0" smtClean="0"/>
              <a:t>Wes </a:t>
            </a:r>
            <a:r>
              <a:rPr lang="en-US" sz="1200" dirty="0"/>
              <a:t>Berg - Better RTM components needed to close loop on MW sensor calibration.  Water vapor absorption and ocean surface emissivity highest priority.  Use of high quality in-situ like ocean buoys and GRUAN </a:t>
            </a:r>
            <a:r>
              <a:rPr lang="en-US" sz="1200" dirty="0" err="1"/>
              <a:t>raobs</a:t>
            </a:r>
            <a:r>
              <a:rPr lang="en-US" sz="1200" dirty="0"/>
              <a:t> should be preferred over NWP model fields.  From the GPM X-Cal perspective, GMI and MHS could be good reference instruments.  </a:t>
            </a:r>
            <a:endParaRPr lang="en-US" sz="1200" dirty="0" smtClean="0"/>
          </a:p>
          <a:p>
            <a:pPr marL="0" indent="0">
              <a:buNone/>
            </a:pPr>
            <a:endParaRPr lang="en-US" sz="1200" dirty="0"/>
          </a:p>
          <a:p>
            <a:pPr marL="0" indent="0">
              <a:buNone/>
            </a:pPr>
            <a:r>
              <a:rPr lang="en-US" sz="1200" dirty="0"/>
              <a:t>2. John Forsythe - Blended water vapor (TPW and layered WV) requirements good sensor calibration on both weather and climate scales.  A L1C CDR would be useful for developing a better TPW climatology; dating back to SSM/T2 would be even better.  He also stressed the importance of "image validation" where several LEO MW TPW products are put together and would demonstrate success/failure of calibrations/</a:t>
            </a:r>
            <a:r>
              <a:rPr lang="en-US" sz="1200" dirty="0" err="1"/>
              <a:t>intercalibrations</a:t>
            </a:r>
            <a:r>
              <a:rPr lang="en-US" sz="1200" dirty="0" smtClean="0"/>
              <a:t>.</a:t>
            </a:r>
          </a:p>
          <a:p>
            <a:pPr marL="0" indent="0">
              <a:buNone/>
            </a:pPr>
            <a:endParaRPr lang="en-US" sz="1200" dirty="0"/>
          </a:p>
          <a:p>
            <a:pPr marL="0" indent="0">
              <a:buNone/>
            </a:pPr>
            <a:r>
              <a:rPr lang="en-US" sz="1200" dirty="0"/>
              <a:t>3. George Huffman - Global precipitation products use both GEO IR and LEO MW; both require a variety of calibrations and other GSICS tools (like a unified parallax correction).  Going back to the SMMR era would enhance the global precipitation climatology.  MW accuracy of 1 K or less needed</a:t>
            </a:r>
            <a:r>
              <a:rPr lang="en-US" sz="1200" dirty="0" smtClean="0"/>
              <a:t>.</a:t>
            </a:r>
          </a:p>
          <a:p>
            <a:pPr marL="0" indent="0">
              <a:buNone/>
            </a:pPr>
            <a:endParaRPr lang="en-US" sz="1200" dirty="0"/>
          </a:p>
          <a:p>
            <a:pPr marL="0" indent="0">
              <a:buNone/>
            </a:pPr>
            <a:r>
              <a:rPr lang="en-US" sz="1200" dirty="0"/>
              <a:t>4. Cheng-</a:t>
            </a:r>
            <a:r>
              <a:rPr lang="en-US" sz="1200" dirty="0" err="1"/>
              <a:t>Zhi</a:t>
            </a:r>
            <a:r>
              <a:rPr lang="en-US" sz="1200" dirty="0"/>
              <a:t> Zou - Much work done to develop the longest microwave time series for temperature monitoring - SSU/MSU to AMSU.  Calibration and intersatellite calibration requires various methods to get at full dynamic range.  Will continue forward with ATMS and MWS</a:t>
            </a:r>
            <a:r>
              <a:rPr lang="en-US" sz="1200" dirty="0" smtClean="0"/>
              <a:t>.</a:t>
            </a:r>
          </a:p>
          <a:p>
            <a:pPr marL="0" indent="0">
              <a:buNone/>
            </a:pPr>
            <a:endParaRPr lang="en-US" sz="1200" dirty="0"/>
          </a:p>
          <a:p>
            <a:pPr marL="0" indent="0">
              <a:buNone/>
            </a:pPr>
            <a:r>
              <a:rPr lang="en-US" sz="1200" dirty="0"/>
              <a:t>Some possible future actions for the MW subgroup:</a:t>
            </a:r>
          </a:p>
          <a:p>
            <a:pPr marL="0" indent="0">
              <a:buNone/>
            </a:pPr>
            <a:r>
              <a:rPr lang="en-US" sz="1200" dirty="0"/>
              <a:t>1. A GSICS lead RTM </a:t>
            </a:r>
            <a:r>
              <a:rPr lang="en-US" sz="1200" dirty="0" err="1"/>
              <a:t>intercomparison</a:t>
            </a:r>
            <a:r>
              <a:rPr lang="en-US" sz="1200" dirty="0"/>
              <a:t> study for specific components like emissivity and WV absorption.</a:t>
            </a:r>
          </a:p>
          <a:p>
            <a:pPr marL="0" indent="0">
              <a:buNone/>
            </a:pPr>
            <a:r>
              <a:rPr lang="en-US" sz="1200" dirty="0"/>
              <a:t>2. Continue to chart progress of the SSM/T2-AMSU-B CDR being developed by CUNY (Luo and Shah) as well as FUDICEO projects</a:t>
            </a:r>
          </a:p>
          <a:p>
            <a:pPr marL="0" indent="0">
              <a:buNone/>
            </a:pPr>
            <a:r>
              <a:rPr lang="en-US" sz="1200" dirty="0"/>
              <a:t>3. Discuss further with </a:t>
            </a:r>
            <a:r>
              <a:rPr lang="en-US" sz="1200" dirty="0" err="1"/>
              <a:t>Karsten</a:t>
            </a:r>
            <a:r>
              <a:rPr lang="en-US" sz="1200" dirty="0"/>
              <a:t> </a:t>
            </a:r>
            <a:r>
              <a:rPr lang="en-US" sz="1200" dirty="0" err="1"/>
              <a:t>Fennig</a:t>
            </a:r>
            <a:r>
              <a:rPr lang="en-US" sz="1200" dirty="0"/>
              <a:t> on progress of SMMR CDR</a:t>
            </a:r>
            <a:r>
              <a:rPr lang="en-US" sz="1200" dirty="0" smtClean="0"/>
              <a:t>.</a:t>
            </a:r>
            <a:endParaRPr lang="en-US" sz="1200" dirty="0"/>
          </a:p>
          <a:p>
            <a:pPr marL="0" indent="0">
              <a:buNone/>
            </a:pPr>
            <a:r>
              <a:rPr lang="en-US" sz="1200" dirty="0"/>
              <a:t>4. How do we deal with frequency shifts in various sensors changes to make time series as accurate as possible?</a:t>
            </a:r>
          </a:p>
          <a:p>
            <a:endParaRPr lang="en-US" sz="1200" dirty="0"/>
          </a:p>
        </p:txBody>
      </p:sp>
      <p:sp>
        <p:nvSpPr>
          <p:cNvPr id="4" name="Slide Number Placeholder 3"/>
          <p:cNvSpPr>
            <a:spLocks noGrp="1"/>
          </p:cNvSpPr>
          <p:nvPr>
            <p:ph type="sldNum" sz="quarter" idx="12"/>
          </p:nvPr>
        </p:nvSpPr>
        <p:spPr/>
        <p:txBody>
          <a:bodyPr/>
          <a:lstStyle/>
          <a:p>
            <a:fld id="{C3BED8E1-D1FE-4068-BEE1-928EBDA11364}" type="slidenum">
              <a:rPr lang="en-US" altLang="en-US" smtClean="0"/>
              <a:pPr/>
              <a:t>6</a:t>
            </a:fld>
            <a:endParaRPr lang="en-US" altLang="en-US"/>
          </a:p>
        </p:txBody>
      </p:sp>
    </p:spTree>
    <p:extLst>
      <p:ext uri="{BB962C8B-B14F-4D97-AF65-F5344CB8AC3E}">
        <p14:creationId xmlns:p14="http://schemas.microsoft.com/office/powerpoint/2010/main" val="1162864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95300" y="4474"/>
            <a:ext cx="8915400" cy="1143000"/>
          </a:xfrm>
        </p:spPr>
        <p:txBody>
          <a:bodyPr/>
          <a:lstStyle/>
          <a:p>
            <a:r>
              <a:rPr lang="en-GB" altLang="en-US" sz="3600" dirty="0" smtClean="0">
                <a:latin typeface="Arial" charset="0"/>
              </a:rPr>
              <a:t>Focus Topics for 2016-2017</a:t>
            </a:r>
          </a:p>
        </p:txBody>
      </p:sp>
      <p:sp>
        <p:nvSpPr>
          <p:cNvPr id="23555" name="Content Placeholder 2"/>
          <p:cNvSpPr>
            <a:spLocks noGrp="1"/>
          </p:cNvSpPr>
          <p:nvPr>
            <p:ph idx="1"/>
          </p:nvPr>
        </p:nvSpPr>
        <p:spPr>
          <a:xfrm>
            <a:off x="137464" y="1268760"/>
            <a:ext cx="9768535" cy="5265585"/>
          </a:xfrm>
        </p:spPr>
        <p:txBody>
          <a:bodyPr/>
          <a:lstStyle/>
          <a:p>
            <a:r>
              <a:rPr lang="en-US" sz="2400" dirty="0"/>
              <a:t> </a:t>
            </a:r>
            <a:r>
              <a:rPr lang="en-US" sz="2400" dirty="0" smtClean="0"/>
              <a:t>Defining CLEAR PATH for</a:t>
            </a:r>
            <a:r>
              <a:rPr lang="en-US" sz="2400" b="1" dirty="0" smtClean="0"/>
              <a:t> </a:t>
            </a:r>
            <a:r>
              <a:rPr lang="en-US" sz="2400" b="1" dirty="0"/>
              <a:t>GSICS MW </a:t>
            </a:r>
            <a:r>
              <a:rPr lang="en-US" sz="2400" b="1" dirty="0" smtClean="0"/>
              <a:t>products and algorithms</a:t>
            </a:r>
          </a:p>
          <a:p>
            <a:pPr lvl="1"/>
            <a:r>
              <a:rPr lang="en-US" sz="1800" dirty="0" smtClean="0">
                <a:solidFill>
                  <a:srgbClr val="0070C0"/>
                </a:solidFill>
              </a:rPr>
              <a:t>Methodologies </a:t>
            </a:r>
            <a:r>
              <a:rPr lang="en-US" sz="1800" i="1" dirty="0" smtClean="0">
                <a:solidFill>
                  <a:srgbClr val="00B5EF"/>
                </a:solidFill>
              </a:rPr>
              <a:t>(Jun Park, Rachel </a:t>
            </a:r>
            <a:r>
              <a:rPr lang="en-US" sz="1800" i="1" dirty="0" err="1" smtClean="0">
                <a:solidFill>
                  <a:srgbClr val="00B5EF"/>
                </a:solidFill>
              </a:rPr>
              <a:t>Kroodsma</a:t>
            </a:r>
            <a:r>
              <a:rPr lang="en-US" sz="1800" i="1" dirty="0" smtClean="0">
                <a:solidFill>
                  <a:srgbClr val="00B5EF"/>
                </a:solidFill>
              </a:rPr>
              <a:t>)</a:t>
            </a:r>
          </a:p>
          <a:p>
            <a:pPr lvl="2"/>
            <a:r>
              <a:rPr lang="en-US" sz="1400" dirty="0" smtClean="0"/>
              <a:t>SNO, Double difference, etc.</a:t>
            </a:r>
          </a:p>
          <a:p>
            <a:pPr lvl="1"/>
            <a:r>
              <a:rPr lang="en-US" sz="1800" dirty="0" smtClean="0">
                <a:solidFill>
                  <a:srgbClr val="0070C0"/>
                </a:solidFill>
              </a:rPr>
              <a:t>Reference Standards </a:t>
            </a:r>
            <a:r>
              <a:rPr lang="en-US" sz="1800" i="1" dirty="0" smtClean="0">
                <a:solidFill>
                  <a:srgbClr val="00B5EF"/>
                </a:solidFill>
              </a:rPr>
              <a:t>(</a:t>
            </a:r>
            <a:r>
              <a:rPr lang="en-US" sz="1800" i="1" dirty="0" err="1" smtClean="0">
                <a:solidFill>
                  <a:srgbClr val="00B5EF"/>
                </a:solidFill>
              </a:rPr>
              <a:t>Manik</a:t>
            </a:r>
            <a:r>
              <a:rPr lang="en-US" sz="1800" i="1" dirty="0" smtClean="0">
                <a:solidFill>
                  <a:srgbClr val="00B5EF"/>
                </a:solidFill>
              </a:rPr>
              <a:t> Bali, Isaac Moradi, David Walker)</a:t>
            </a:r>
          </a:p>
          <a:p>
            <a:pPr lvl="2"/>
            <a:r>
              <a:rPr lang="en-US" sz="1400" dirty="0" smtClean="0"/>
              <a:t>A particular sensor?  Likely to be wavelength dependent (e.g., window, O</a:t>
            </a:r>
            <a:r>
              <a:rPr lang="en-US" sz="1400" baseline="-25000" dirty="0" smtClean="0"/>
              <a:t>2</a:t>
            </a:r>
            <a:r>
              <a:rPr lang="en-US" sz="1400" dirty="0" smtClean="0"/>
              <a:t>, H</a:t>
            </a:r>
            <a:r>
              <a:rPr lang="en-US" sz="1400" baseline="-25000" dirty="0" smtClean="0"/>
              <a:t>2</a:t>
            </a:r>
            <a:r>
              <a:rPr lang="en-US" sz="1400" dirty="0" smtClean="0"/>
              <a:t>0); A RTM?</a:t>
            </a:r>
          </a:p>
          <a:p>
            <a:pPr lvl="1"/>
            <a:r>
              <a:rPr lang="en-US" sz="1800" dirty="0" smtClean="0">
                <a:solidFill>
                  <a:srgbClr val="0070C0"/>
                </a:solidFill>
              </a:rPr>
              <a:t>LUT/Correction Tables </a:t>
            </a:r>
            <a:r>
              <a:rPr lang="en-US" sz="1800" i="1" dirty="0" smtClean="0">
                <a:solidFill>
                  <a:srgbClr val="00B5EF"/>
                </a:solidFill>
              </a:rPr>
              <a:t>(</a:t>
            </a:r>
            <a:r>
              <a:rPr lang="en-US" sz="1800" i="1" dirty="0" err="1" smtClean="0">
                <a:solidFill>
                  <a:srgbClr val="00B5EF"/>
                </a:solidFill>
              </a:rPr>
              <a:t>Karsten</a:t>
            </a:r>
            <a:r>
              <a:rPr lang="en-US" sz="1800" i="1" dirty="0" smtClean="0">
                <a:solidFill>
                  <a:srgbClr val="00B5EF"/>
                </a:solidFill>
              </a:rPr>
              <a:t> </a:t>
            </a:r>
            <a:r>
              <a:rPr lang="en-US" sz="1800" i="1" dirty="0" err="1" smtClean="0">
                <a:solidFill>
                  <a:srgbClr val="00B5EF"/>
                </a:solidFill>
              </a:rPr>
              <a:t>Fennig</a:t>
            </a:r>
            <a:r>
              <a:rPr lang="en-US" sz="1800" i="1" dirty="0" smtClean="0">
                <a:solidFill>
                  <a:srgbClr val="00B5EF"/>
                </a:solidFill>
              </a:rPr>
              <a:t>, Cheng-</a:t>
            </a:r>
            <a:r>
              <a:rPr lang="en-US" sz="1800" i="1" dirty="0" err="1" smtClean="0">
                <a:solidFill>
                  <a:srgbClr val="00B5EF"/>
                </a:solidFill>
              </a:rPr>
              <a:t>Zhi</a:t>
            </a:r>
            <a:r>
              <a:rPr lang="en-US" sz="1800" i="1" dirty="0" smtClean="0">
                <a:solidFill>
                  <a:srgbClr val="00B5EF"/>
                </a:solidFill>
              </a:rPr>
              <a:t> Zou, </a:t>
            </a:r>
            <a:r>
              <a:rPr lang="en-US" sz="1800" i="1" dirty="0" err="1" smtClean="0">
                <a:solidFill>
                  <a:srgbClr val="00B5EF"/>
                </a:solidFill>
              </a:rPr>
              <a:t>Viju</a:t>
            </a:r>
            <a:r>
              <a:rPr lang="en-US" sz="1800" i="1" dirty="0" smtClean="0">
                <a:solidFill>
                  <a:srgbClr val="00B5EF"/>
                </a:solidFill>
              </a:rPr>
              <a:t> John)</a:t>
            </a:r>
          </a:p>
          <a:p>
            <a:pPr lvl="2"/>
            <a:r>
              <a:rPr lang="en-US" sz="1400" dirty="0" smtClean="0"/>
              <a:t>Near real-time and climate; they will be different</a:t>
            </a:r>
          </a:p>
          <a:p>
            <a:r>
              <a:rPr lang="en-US" sz="2400" dirty="0" smtClean="0"/>
              <a:t> Tying </a:t>
            </a:r>
            <a:r>
              <a:rPr lang="en-US" sz="2400" dirty="0"/>
              <a:t>together other groups/opportunities</a:t>
            </a:r>
          </a:p>
          <a:p>
            <a:pPr lvl="1"/>
            <a:r>
              <a:rPr lang="en-US" sz="1800" dirty="0" smtClean="0">
                <a:solidFill>
                  <a:srgbClr val="0070C0"/>
                </a:solidFill>
              </a:rPr>
              <a:t>Engaging </a:t>
            </a:r>
            <a:r>
              <a:rPr lang="en-US" sz="1800" dirty="0">
                <a:solidFill>
                  <a:srgbClr val="0070C0"/>
                </a:solidFill>
              </a:rPr>
              <a:t>more closely GPM X-Cal </a:t>
            </a:r>
            <a:r>
              <a:rPr lang="en-US" sz="1800" i="1" dirty="0" smtClean="0">
                <a:solidFill>
                  <a:srgbClr val="00B5EF"/>
                </a:solidFill>
              </a:rPr>
              <a:t>(Wes, Rachel)</a:t>
            </a:r>
            <a:endParaRPr lang="en-US" sz="1800" i="1" dirty="0">
              <a:solidFill>
                <a:srgbClr val="00B5EF"/>
              </a:solidFill>
            </a:endParaRPr>
          </a:p>
          <a:p>
            <a:pPr lvl="1"/>
            <a:r>
              <a:rPr lang="en-US" sz="1800" dirty="0" smtClean="0">
                <a:solidFill>
                  <a:srgbClr val="0070C0"/>
                </a:solidFill>
              </a:rPr>
              <a:t>Formalizing linkages </a:t>
            </a:r>
            <a:r>
              <a:rPr lang="en-US" sz="1800" dirty="0">
                <a:solidFill>
                  <a:srgbClr val="0070C0"/>
                </a:solidFill>
              </a:rPr>
              <a:t>to CEOS MW subgroup </a:t>
            </a:r>
            <a:r>
              <a:rPr lang="en-US" sz="1800" i="1" dirty="0" smtClean="0">
                <a:solidFill>
                  <a:srgbClr val="00B5EF"/>
                </a:solidFill>
              </a:rPr>
              <a:t>(Cheng-</a:t>
            </a:r>
            <a:r>
              <a:rPr lang="en-US" sz="1800" i="1" dirty="0" err="1" smtClean="0">
                <a:solidFill>
                  <a:srgbClr val="00B5EF"/>
                </a:solidFill>
              </a:rPr>
              <a:t>Zhi</a:t>
            </a:r>
            <a:r>
              <a:rPr lang="en-US" sz="1800" i="1" dirty="0" smtClean="0">
                <a:solidFill>
                  <a:srgbClr val="00B5EF"/>
                </a:solidFill>
              </a:rPr>
              <a:t>, </a:t>
            </a:r>
            <a:r>
              <a:rPr lang="en-GB" altLang="en-US" sz="1800" i="1" dirty="0" err="1">
                <a:solidFill>
                  <a:srgbClr val="00B5EF"/>
                </a:solidFill>
                <a:latin typeface="Arial" charset="0"/>
              </a:rPr>
              <a:t>Xiaolong</a:t>
            </a:r>
            <a:r>
              <a:rPr lang="en-GB" altLang="en-US" sz="1800" i="1" dirty="0">
                <a:solidFill>
                  <a:srgbClr val="00B5EF"/>
                </a:solidFill>
                <a:latin typeface="Arial" charset="0"/>
              </a:rPr>
              <a:t> </a:t>
            </a:r>
            <a:r>
              <a:rPr lang="en-GB" altLang="en-US" sz="1800" i="1" dirty="0" smtClean="0">
                <a:solidFill>
                  <a:srgbClr val="00B5EF"/>
                </a:solidFill>
                <a:latin typeface="Arial" charset="0"/>
              </a:rPr>
              <a:t>Dong)</a:t>
            </a:r>
          </a:p>
          <a:p>
            <a:pPr lvl="2"/>
            <a:r>
              <a:rPr lang="en-GB" altLang="en-US" sz="1400" i="1" dirty="0" smtClean="0">
                <a:latin typeface="Arial" charset="0"/>
              </a:rPr>
              <a:t>CEOS-GSICS Microwave Coordination Meeting – 2016 July 5-6, Beijing, China (at time of IGARSS 2016)</a:t>
            </a:r>
          </a:p>
          <a:p>
            <a:pPr lvl="3"/>
            <a:r>
              <a:rPr lang="en-GB" altLang="en-US" sz="1400" i="1" dirty="0" smtClean="0">
                <a:solidFill>
                  <a:srgbClr val="00B050"/>
                </a:solidFill>
                <a:latin typeface="Arial" charset="0"/>
              </a:rPr>
              <a:t>Can there be a common definition of standards?</a:t>
            </a:r>
          </a:p>
          <a:p>
            <a:pPr lvl="3"/>
            <a:r>
              <a:rPr lang="en-GB" altLang="en-US" sz="1400" i="1" dirty="0" smtClean="0">
                <a:solidFill>
                  <a:srgbClr val="00B050"/>
                </a:solidFill>
                <a:latin typeface="Arial" charset="0"/>
              </a:rPr>
              <a:t>Define some concrete collaborations</a:t>
            </a:r>
            <a:endParaRPr lang="en-GB" altLang="en-US" sz="1400" i="1" dirty="0">
              <a:solidFill>
                <a:srgbClr val="00B050"/>
              </a:solidFill>
              <a:latin typeface="Arial" charset="0"/>
            </a:endParaRPr>
          </a:p>
          <a:p>
            <a:pPr lvl="1"/>
            <a:r>
              <a:rPr lang="en-US" sz="1800" dirty="0" smtClean="0">
                <a:solidFill>
                  <a:srgbClr val="0070C0"/>
                </a:solidFill>
              </a:rPr>
              <a:t>Expanding active participation – India, others? </a:t>
            </a:r>
            <a:r>
              <a:rPr lang="en-US" sz="1800" i="1" dirty="0" smtClean="0">
                <a:solidFill>
                  <a:srgbClr val="00B5EF"/>
                </a:solidFill>
              </a:rPr>
              <a:t>(</a:t>
            </a:r>
            <a:r>
              <a:rPr lang="en-US" sz="1800" i="1" dirty="0" err="1" smtClean="0">
                <a:solidFill>
                  <a:srgbClr val="00B5EF"/>
                </a:solidFill>
              </a:rPr>
              <a:t>Manik</a:t>
            </a:r>
            <a:r>
              <a:rPr lang="en-US" sz="1800" i="1" dirty="0" smtClean="0">
                <a:solidFill>
                  <a:srgbClr val="00B5EF"/>
                </a:solidFill>
              </a:rPr>
              <a:t>, Ralph)</a:t>
            </a:r>
            <a:endParaRPr lang="en-US" sz="1800" i="1" dirty="0">
              <a:solidFill>
                <a:srgbClr val="00B5EF"/>
              </a:solidFill>
            </a:endParaRPr>
          </a:p>
          <a:p>
            <a:r>
              <a:rPr lang="en-US" sz="2400" dirty="0" smtClean="0"/>
              <a:t>Participation </a:t>
            </a:r>
            <a:r>
              <a:rPr lang="en-US" sz="2400" dirty="0" smtClean="0">
                <a:solidFill>
                  <a:srgbClr val="FF0000"/>
                </a:solidFill>
              </a:rPr>
              <a:t>by subgroup </a:t>
            </a:r>
            <a:r>
              <a:rPr lang="en-US" sz="2400" dirty="0" smtClean="0"/>
              <a:t>at upcoming </a:t>
            </a:r>
            <a:r>
              <a:rPr lang="en-US" sz="2400" dirty="0"/>
              <a:t>m</a:t>
            </a:r>
            <a:r>
              <a:rPr lang="en-US" sz="2400" dirty="0" smtClean="0"/>
              <a:t>eetings of relevance:</a:t>
            </a:r>
          </a:p>
          <a:p>
            <a:pPr lvl="1"/>
            <a:r>
              <a:rPr lang="en-US" sz="1800" dirty="0" smtClean="0">
                <a:solidFill>
                  <a:srgbClr val="0070C0"/>
                </a:solidFill>
              </a:rPr>
              <a:t>GSICS; </a:t>
            </a:r>
            <a:r>
              <a:rPr lang="en-US" altLang="en-US" sz="1800" dirty="0" smtClean="0">
                <a:solidFill>
                  <a:srgbClr val="0070C0"/>
                </a:solidFill>
                <a:latin typeface="Arial" charset="0"/>
              </a:rPr>
              <a:t>CEOS;CALCON, </a:t>
            </a:r>
            <a:r>
              <a:rPr lang="en-US" altLang="en-US" sz="1800" dirty="0" err="1" smtClean="0">
                <a:solidFill>
                  <a:srgbClr val="0070C0"/>
                </a:solidFill>
                <a:latin typeface="Arial" charset="0"/>
              </a:rPr>
              <a:t>Microrad</a:t>
            </a:r>
            <a:r>
              <a:rPr lang="en-US" altLang="en-US" sz="1800" dirty="0" smtClean="0">
                <a:solidFill>
                  <a:srgbClr val="0070C0"/>
                </a:solidFill>
                <a:latin typeface="Arial" charset="0"/>
              </a:rPr>
              <a:t> 2017, AMS Sat. Met, EUMESAT Satellite, etc.</a:t>
            </a:r>
            <a:endParaRPr lang="en-GB" altLang="en-US" sz="1800" dirty="0" smtClean="0">
              <a:solidFill>
                <a:srgbClr val="0070C0"/>
              </a:solidFill>
              <a:latin typeface="Arial" charset="0"/>
            </a:endParaRPr>
          </a:p>
        </p:txBody>
      </p:sp>
      <p:sp>
        <p:nvSpPr>
          <p:cNvPr id="2" name="Slide Number Placeholder 1"/>
          <p:cNvSpPr>
            <a:spLocks noGrp="1"/>
          </p:cNvSpPr>
          <p:nvPr>
            <p:ph type="sldNum" sz="quarter" idx="12"/>
          </p:nvPr>
        </p:nvSpPr>
        <p:spPr/>
        <p:txBody>
          <a:bodyPr/>
          <a:lstStyle/>
          <a:p>
            <a:fld id="{C3BED8E1-D1FE-4068-BEE1-928EBDA11364}" type="slidenum">
              <a:rPr lang="en-US" altLang="en-US" smtClean="0"/>
              <a:pPr/>
              <a:t>7</a:t>
            </a:fld>
            <a:endParaRPr lang="en-US" altLang="en-US"/>
          </a:p>
        </p:txBody>
      </p:sp>
    </p:spTree>
    <p:extLst>
      <p:ext uri="{BB962C8B-B14F-4D97-AF65-F5344CB8AC3E}">
        <p14:creationId xmlns:p14="http://schemas.microsoft.com/office/powerpoint/2010/main" val="4347686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GB" altLang="en-US" sz="3200" dirty="0" smtClean="0">
                <a:latin typeface="Arial" charset="0"/>
              </a:rPr>
              <a:t>What is a GSICS MW Product?</a:t>
            </a:r>
          </a:p>
        </p:txBody>
      </p:sp>
      <p:sp>
        <p:nvSpPr>
          <p:cNvPr id="23555" name="Content Placeholder 2"/>
          <p:cNvSpPr>
            <a:spLocks noGrp="1"/>
          </p:cNvSpPr>
          <p:nvPr>
            <p:ph idx="1"/>
          </p:nvPr>
        </p:nvSpPr>
        <p:spPr>
          <a:xfrm>
            <a:off x="227475" y="1268760"/>
            <a:ext cx="9496055" cy="5265585"/>
          </a:xfrm>
        </p:spPr>
        <p:txBody>
          <a:bodyPr/>
          <a:lstStyle/>
          <a:p>
            <a:r>
              <a:rPr lang="en-US" sz="1800" dirty="0" smtClean="0"/>
              <a:t>MW products differ from those from VIS or IR because there are not potential SI standards to consider</a:t>
            </a:r>
          </a:p>
          <a:p>
            <a:pPr marL="0" indent="0">
              <a:buNone/>
            </a:pPr>
            <a:endParaRPr lang="en-US" sz="1800" dirty="0" smtClean="0"/>
          </a:p>
          <a:p>
            <a:r>
              <a:rPr lang="en-US" sz="1800" dirty="0" smtClean="0"/>
              <a:t>MW products can come in two classes:</a:t>
            </a:r>
          </a:p>
          <a:p>
            <a:pPr lvl="1"/>
            <a:r>
              <a:rPr lang="en-US" sz="1400" dirty="0" smtClean="0"/>
              <a:t>Retrospective type products (FCDR “components” – geolocation, scan biases, intersatellite corrections, etc.)</a:t>
            </a:r>
          </a:p>
          <a:p>
            <a:pPr lvl="1"/>
            <a:r>
              <a:rPr lang="en-US" sz="1400" dirty="0" smtClean="0"/>
              <a:t>Forward looking (quasi-real time)</a:t>
            </a:r>
          </a:p>
          <a:p>
            <a:pPr marL="457200" lvl="1" indent="0">
              <a:buNone/>
            </a:pPr>
            <a:endParaRPr lang="en-US" sz="1400" dirty="0" smtClean="0"/>
          </a:p>
          <a:p>
            <a:r>
              <a:rPr lang="en-US" sz="1800" dirty="0" smtClean="0"/>
              <a:t>A possible path forward:</a:t>
            </a:r>
          </a:p>
          <a:p>
            <a:pPr lvl="1"/>
            <a:r>
              <a:rPr lang="en-US" sz="1400" dirty="0" smtClean="0"/>
              <a:t>Determine from users what specific MW products they would like to see from GSICS</a:t>
            </a:r>
          </a:p>
          <a:p>
            <a:pPr lvl="1"/>
            <a:r>
              <a:rPr lang="en-US" sz="1400" dirty="0" smtClean="0"/>
              <a:t>Define a MW primary reference</a:t>
            </a:r>
          </a:p>
          <a:p>
            <a:pPr lvl="2"/>
            <a:r>
              <a:rPr lang="en-US" sz="1000" dirty="0" err="1" smtClean="0"/>
              <a:t>WindSat</a:t>
            </a:r>
            <a:r>
              <a:rPr lang="en-US" sz="1000" dirty="0" smtClean="0"/>
              <a:t> or GMI for MW imagers?</a:t>
            </a:r>
          </a:p>
          <a:p>
            <a:pPr lvl="2"/>
            <a:r>
              <a:rPr lang="en-US" sz="1000" dirty="0" smtClean="0"/>
              <a:t>ATMS for MW sounders?</a:t>
            </a:r>
          </a:p>
          <a:p>
            <a:pPr lvl="2"/>
            <a:r>
              <a:rPr lang="en-US" sz="1000" dirty="0" smtClean="0"/>
              <a:t>A radiative transfer model like RTTOVS or CRTM?</a:t>
            </a:r>
            <a:endParaRPr lang="en-US" sz="1000" dirty="0"/>
          </a:p>
          <a:p>
            <a:pPr lvl="1"/>
            <a:r>
              <a:rPr lang="en-US" sz="1400" dirty="0" smtClean="0"/>
              <a:t>Work with GDWG to define:</a:t>
            </a:r>
          </a:p>
          <a:p>
            <a:pPr lvl="2"/>
            <a:r>
              <a:rPr lang="en-US" sz="1000" dirty="0" smtClean="0"/>
              <a:t>Data formats</a:t>
            </a:r>
          </a:p>
          <a:p>
            <a:pPr lvl="2"/>
            <a:r>
              <a:rPr lang="en-US" sz="1000" dirty="0" smtClean="0"/>
              <a:t>Meta-data standards</a:t>
            </a:r>
          </a:p>
          <a:p>
            <a:pPr lvl="2"/>
            <a:r>
              <a:rPr lang="en-US" sz="1000" dirty="0" smtClean="0"/>
              <a:t>Distribution mechanism</a:t>
            </a:r>
          </a:p>
          <a:p>
            <a:pPr lvl="1"/>
            <a:r>
              <a:rPr lang="en-US" sz="1400" dirty="0" smtClean="0"/>
              <a:t>Work with the GCC to see how the products could be reviewed through the GPPA</a:t>
            </a:r>
          </a:p>
          <a:p>
            <a:pPr marL="457200" lvl="1" indent="0">
              <a:buNone/>
            </a:pPr>
            <a:endParaRPr lang="en-US" sz="1400" dirty="0" smtClean="0"/>
          </a:p>
          <a:p>
            <a:r>
              <a:rPr lang="en-US" sz="1800" dirty="0" smtClean="0"/>
              <a:t>Two potential products?</a:t>
            </a:r>
          </a:p>
          <a:p>
            <a:pPr lvl="1"/>
            <a:r>
              <a:rPr lang="en-US" sz="1400" dirty="0" smtClean="0"/>
              <a:t>AMSU-MSU (C-Z. Zou)</a:t>
            </a:r>
          </a:p>
          <a:p>
            <a:pPr lvl="1"/>
            <a:r>
              <a:rPr lang="en-US" sz="1400" dirty="0" smtClean="0"/>
              <a:t>SSM/I (K. </a:t>
            </a:r>
            <a:r>
              <a:rPr lang="en-US" sz="1400" dirty="0" err="1" smtClean="0"/>
              <a:t>Fennig</a:t>
            </a:r>
            <a:r>
              <a:rPr lang="en-US" sz="1400" dirty="0" smtClean="0"/>
              <a:t>)</a:t>
            </a:r>
            <a:endParaRPr lang="en-US" sz="1800" dirty="0"/>
          </a:p>
        </p:txBody>
      </p:sp>
      <p:sp>
        <p:nvSpPr>
          <p:cNvPr id="2" name="Slide Number Placeholder 1"/>
          <p:cNvSpPr>
            <a:spLocks noGrp="1"/>
          </p:cNvSpPr>
          <p:nvPr>
            <p:ph type="sldNum" sz="quarter" idx="12"/>
          </p:nvPr>
        </p:nvSpPr>
        <p:spPr/>
        <p:txBody>
          <a:bodyPr/>
          <a:lstStyle/>
          <a:p>
            <a:fld id="{C3BED8E1-D1FE-4068-BEE1-928EBDA11364}" type="slidenum">
              <a:rPr lang="en-US" altLang="en-US" smtClean="0"/>
              <a:pPr/>
              <a:t>8</a:t>
            </a:fld>
            <a:endParaRPr lang="en-US" altLang="en-US"/>
          </a:p>
        </p:txBody>
      </p:sp>
    </p:spTree>
    <p:extLst>
      <p:ext uri="{BB962C8B-B14F-4D97-AF65-F5344CB8AC3E}">
        <p14:creationId xmlns:p14="http://schemas.microsoft.com/office/powerpoint/2010/main" val="7980615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853134" y="4474"/>
            <a:ext cx="8915400" cy="1143000"/>
          </a:xfrm>
        </p:spPr>
        <p:txBody>
          <a:bodyPr/>
          <a:lstStyle/>
          <a:p>
            <a:r>
              <a:rPr lang="en-GB" altLang="en-US" sz="3600" dirty="0" smtClean="0">
                <a:latin typeface="Arial" charset="0"/>
              </a:rPr>
              <a:t>Scope of Microwave Sub-Group</a:t>
            </a:r>
          </a:p>
        </p:txBody>
      </p:sp>
      <p:sp>
        <p:nvSpPr>
          <p:cNvPr id="18435" name="Content Placeholder 2"/>
          <p:cNvSpPr>
            <a:spLocks noGrp="1"/>
          </p:cNvSpPr>
          <p:nvPr>
            <p:ph idx="1"/>
          </p:nvPr>
        </p:nvSpPr>
        <p:spPr>
          <a:xfrm>
            <a:off x="182469" y="1223755"/>
            <a:ext cx="9586065" cy="5206717"/>
          </a:xfrm>
        </p:spPr>
        <p:txBody>
          <a:bodyPr/>
          <a:lstStyle/>
          <a:p>
            <a:r>
              <a:rPr lang="en-GB" altLang="en-US" sz="1800" dirty="0" smtClean="0">
                <a:latin typeface="Arial" charset="0"/>
              </a:rPr>
              <a:t>Understanding the users’ requirements for inter-calibration products for microwave instruments </a:t>
            </a:r>
          </a:p>
          <a:p>
            <a:pPr lvl="1"/>
            <a:r>
              <a:rPr lang="en-GB" altLang="en-US" sz="1400" dirty="0" smtClean="0">
                <a:solidFill>
                  <a:srgbClr val="0070C0"/>
                </a:solidFill>
                <a:latin typeface="Arial" charset="0"/>
              </a:rPr>
              <a:t>Imagers + sounders – passive only (initially, but eventually consider active if there is a need…)</a:t>
            </a:r>
          </a:p>
          <a:p>
            <a:pPr lvl="1"/>
            <a:r>
              <a:rPr lang="en-GB" altLang="en-US" sz="1400" dirty="0" smtClean="0">
                <a:solidFill>
                  <a:srgbClr val="0070C0"/>
                </a:solidFill>
                <a:latin typeface="Arial" charset="0"/>
              </a:rPr>
              <a:t>Retrospective calibration (CDR’s and their components like geolocation, scan biases</a:t>
            </a:r>
            <a:r>
              <a:rPr lang="en-GB" altLang="en-US" sz="1400" smtClean="0">
                <a:solidFill>
                  <a:srgbClr val="0070C0"/>
                </a:solidFill>
                <a:latin typeface="Arial" charset="0"/>
              </a:rPr>
              <a:t>, inter-satellite</a:t>
            </a:r>
            <a:r>
              <a:rPr lang="en-GB" altLang="en-US" sz="1400" dirty="0" smtClean="0">
                <a:solidFill>
                  <a:srgbClr val="0070C0"/>
                </a:solidFill>
                <a:latin typeface="Arial" charset="0"/>
              </a:rPr>
              <a:t>)</a:t>
            </a:r>
          </a:p>
          <a:p>
            <a:pPr lvl="1"/>
            <a:r>
              <a:rPr lang="en-GB" altLang="en-US" sz="1400" dirty="0" smtClean="0">
                <a:solidFill>
                  <a:srgbClr val="0070C0"/>
                </a:solidFill>
                <a:latin typeface="Arial" charset="0"/>
              </a:rPr>
              <a:t>Forward looking calibration (near-real time uses)</a:t>
            </a:r>
          </a:p>
          <a:p>
            <a:r>
              <a:rPr lang="en-GB" altLang="en-US" sz="1800" dirty="0" smtClean="0">
                <a:latin typeface="Arial" charset="0"/>
              </a:rPr>
              <a:t>Identifying existing products that could meet those requirements, but first….</a:t>
            </a:r>
          </a:p>
          <a:p>
            <a:pPr lvl="1"/>
            <a:r>
              <a:rPr lang="en-GB" altLang="en-US" sz="1400" dirty="0">
                <a:solidFill>
                  <a:srgbClr val="0070C0"/>
                </a:solidFill>
                <a:latin typeface="Arial" charset="0"/>
              </a:rPr>
              <a:t>N</a:t>
            </a:r>
            <a:r>
              <a:rPr lang="en-GB" altLang="en-US" sz="1400" dirty="0" smtClean="0">
                <a:solidFill>
                  <a:srgbClr val="0070C0"/>
                </a:solidFill>
                <a:latin typeface="Arial" charset="0"/>
              </a:rPr>
              <a:t>eed to define criteria…Reference standards (sensor(s), models, calibration methodologies….)</a:t>
            </a:r>
          </a:p>
          <a:p>
            <a:pPr lvl="1"/>
            <a:r>
              <a:rPr lang="en-GB" altLang="en-US" sz="1400" dirty="0" smtClean="0">
                <a:solidFill>
                  <a:srgbClr val="0070C0"/>
                </a:solidFill>
                <a:latin typeface="Arial" charset="0"/>
              </a:rPr>
              <a:t>And then a process that adheres to GSICS principles</a:t>
            </a:r>
          </a:p>
          <a:p>
            <a:r>
              <a:rPr lang="en-GB" altLang="en-US" sz="1800" dirty="0" smtClean="0">
                <a:latin typeface="Arial" charset="0"/>
              </a:rPr>
              <a:t>We should also focus on tools/algorithms like SNO, Double Difference, RTM, etc.</a:t>
            </a:r>
          </a:p>
          <a:p>
            <a:pPr lvl="1"/>
            <a:r>
              <a:rPr lang="en-GB" altLang="en-US" sz="1400" dirty="0" smtClean="0">
                <a:solidFill>
                  <a:srgbClr val="0070C0"/>
                </a:solidFill>
                <a:latin typeface="Arial" charset="0"/>
              </a:rPr>
              <a:t>Might be something more feasible in near term?</a:t>
            </a:r>
          </a:p>
          <a:p>
            <a:r>
              <a:rPr lang="en-GB" altLang="en-US" sz="1800" dirty="0" smtClean="0">
                <a:latin typeface="Arial" charset="0"/>
              </a:rPr>
              <a:t>Define data standards (jointly with GDWG)</a:t>
            </a:r>
          </a:p>
          <a:p>
            <a:r>
              <a:rPr lang="en-GB" altLang="en-US" sz="1800" dirty="0" smtClean="0">
                <a:latin typeface="Arial" charset="0"/>
              </a:rPr>
              <a:t>Encourage the creators of those products to submit them to the GSICS Procedure for Product Acceptance (</a:t>
            </a:r>
            <a:r>
              <a:rPr lang="en-GB" altLang="en-US" sz="1800" dirty="0" smtClean="0">
                <a:latin typeface="Arial" charset="0"/>
                <a:hlinkClick r:id="rId2"/>
              </a:rPr>
              <a:t>GPPA</a:t>
            </a:r>
            <a:r>
              <a:rPr lang="en-GB" altLang="en-US" sz="1800" dirty="0" smtClean="0">
                <a:latin typeface="Arial" charset="0"/>
              </a:rPr>
              <a:t>), once its defined for MW</a:t>
            </a:r>
          </a:p>
          <a:p>
            <a:pPr lvl="1"/>
            <a:r>
              <a:rPr lang="en-GB" altLang="en-US" sz="1400" dirty="0" smtClean="0">
                <a:solidFill>
                  <a:srgbClr val="0070C0"/>
                </a:solidFill>
                <a:latin typeface="Arial" charset="0"/>
              </a:rPr>
              <a:t>Candidates include Cheng-</a:t>
            </a:r>
            <a:r>
              <a:rPr lang="en-GB" altLang="en-US" sz="1400" dirty="0" err="1" smtClean="0">
                <a:solidFill>
                  <a:srgbClr val="0070C0"/>
                </a:solidFill>
                <a:latin typeface="Arial" charset="0"/>
              </a:rPr>
              <a:t>Zhi</a:t>
            </a:r>
            <a:r>
              <a:rPr lang="en-GB" altLang="en-US" sz="1400" dirty="0" smtClean="0">
                <a:solidFill>
                  <a:srgbClr val="0070C0"/>
                </a:solidFill>
                <a:latin typeface="Arial" charset="0"/>
              </a:rPr>
              <a:t> Zou (MSU-AMSU), </a:t>
            </a:r>
            <a:r>
              <a:rPr lang="en-GB" altLang="en-US" sz="1400" dirty="0" err="1" smtClean="0">
                <a:solidFill>
                  <a:srgbClr val="0070C0"/>
                </a:solidFill>
                <a:latin typeface="Arial" charset="0"/>
              </a:rPr>
              <a:t>Karsten</a:t>
            </a:r>
            <a:r>
              <a:rPr lang="en-GB" altLang="en-US" sz="1400" dirty="0" smtClean="0">
                <a:solidFill>
                  <a:srgbClr val="0070C0"/>
                </a:solidFill>
                <a:latin typeface="Arial" charset="0"/>
              </a:rPr>
              <a:t> </a:t>
            </a:r>
            <a:r>
              <a:rPr lang="en-GB" altLang="en-US" sz="1400" dirty="0" err="1" smtClean="0">
                <a:solidFill>
                  <a:srgbClr val="0070C0"/>
                </a:solidFill>
                <a:latin typeface="Arial" charset="0"/>
              </a:rPr>
              <a:t>Fennig</a:t>
            </a:r>
            <a:r>
              <a:rPr lang="en-GB" altLang="en-US" sz="1400" dirty="0" smtClean="0">
                <a:solidFill>
                  <a:srgbClr val="0070C0"/>
                </a:solidFill>
                <a:latin typeface="Arial" charset="0"/>
              </a:rPr>
              <a:t> (SSMI), GPM X-Cal LUT’s</a:t>
            </a:r>
          </a:p>
          <a:p>
            <a:r>
              <a:rPr lang="en-GB" altLang="en-US" sz="1800" dirty="0" smtClean="0">
                <a:latin typeface="Arial" charset="0"/>
              </a:rPr>
              <a:t>GSICS Products could be developed within the Microwave Sub-Group</a:t>
            </a:r>
          </a:p>
          <a:p>
            <a:r>
              <a:rPr lang="en-GB" altLang="en-US" sz="1800" dirty="0" smtClean="0">
                <a:latin typeface="Arial" charset="0"/>
              </a:rPr>
              <a:t>Coordination with other groups (e.g., CEOS WGCV MW, GPM X-Cal) would also be required to generate standards and best practices</a:t>
            </a:r>
          </a:p>
        </p:txBody>
      </p:sp>
      <p:sp>
        <p:nvSpPr>
          <p:cNvPr id="2" name="Slide Number Placeholder 1"/>
          <p:cNvSpPr>
            <a:spLocks noGrp="1"/>
          </p:cNvSpPr>
          <p:nvPr>
            <p:ph type="sldNum" sz="quarter" idx="12"/>
          </p:nvPr>
        </p:nvSpPr>
        <p:spPr/>
        <p:txBody>
          <a:bodyPr/>
          <a:lstStyle/>
          <a:p>
            <a:fld id="{C3BED8E1-D1FE-4068-BEE1-928EBDA11364}" type="slidenum">
              <a:rPr lang="en-US" altLang="en-US" smtClean="0"/>
              <a:pPr/>
              <a:t>9</a:t>
            </a:fld>
            <a:endParaRPr lang="en-US" altLang="en-US"/>
          </a:p>
        </p:txBody>
      </p:sp>
    </p:spTree>
    <p:extLst>
      <p:ext uri="{BB962C8B-B14F-4D97-AF65-F5344CB8AC3E}">
        <p14:creationId xmlns:p14="http://schemas.microsoft.com/office/powerpoint/2010/main" val="3728368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1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5_Office Theme">
      <a:majorFont>
        <a:latin typeface=""/>
        <a:ea typeface="MS PGothic"/>
        <a:cs typeface="ＭＳ Ｐゴシック"/>
      </a:majorFont>
      <a:minorFont>
        <a:latin typeface=""/>
        <a:ea typeface="MS PGothic"/>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29765</TotalTime>
  <Words>956</Words>
  <Application>Microsoft Office PowerPoint</Application>
  <PresentationFormat>A4 Paper (210x297 mm)</PresentationFormat>
  <Paragraphs>133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15_Office Theme</vt:lpstr>
      <vt:lpstr>GSICS MW SubGroup 11 January 2017 – 1200 UTC</vt:lpstr>
      <vt:lpstr>Agenda for Today</vt:lpstr>
      <vt:lpstr>Members Signed up as of January 2017</vt:lpstr>
      <vt:lpstr>PowerPoint Presentation</vt:lpstr>
      <vt:lpstr>Backup Slides</vt:lpstr>
      <vt:lpstr>Highlights for 2016 GUW</vt:lpstr>
      <vt:lpstr>Focus Topics for 2016-2017</vt:lpstr>
      <vt:lpstr>What is a GSICS MW Product?</vt:lpstr>
      <vt:lpstr>Scope of Microwave Sub-Group</vt:lpstr>
    </vt:vector>
  </TitlesOfParts>
  <Company>Eumetsat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Ralph Ferraro</cp:lastModifiedBy>
  <cp:revision>1131</cp:revision>
  <cp:lastPrinted>2016-04-19T15:23:40Z</cp:lastPrinted>
  <dcterms:created xsi:type="dcterms:W3CDTF">2010-08-23T13:48:26Z</dcterms:created>
  <dcterms:modified xsi:type="dcterms:W3CDTF">2017-01-10T00:17:53Z</dcterms:modified>
</cp:coreProperties>
</file>