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7831" r:id="rId2"/>
  </p:sldMasterIdLst>
  <p:notesMasterIdLst>
    <p:notesMasterId r:id="rId15"/>
  </p:notesMasterIdLst>
  <p:handoutMasterIdLst>
    <p:handoutMasterId r:id="rId16"/>
  </p:handoutMasterIdLst>
  <p:sldIdLst>
    <p:sldId id="588" r:id="rId3"/>
    <p:sldId id="716" r:id="rId4"/>
    <p:sldId id="717" r:id="rId5"/>
    <p:sldId id="685" r:id="rId6"/>
    <p:sldId id="720" r:id="rId7"/>
    <p:sldId id="721" r:id="rId8"/>
    <p:sldId id="722" r:id="rId9"/>
    <p:sldId id="724" r:id="rId10"/>
    <p:sldId id="715" r:id="rId11"/>
    <p:sldId id="725" r:id="rId12"/>
    <p:sldId id="719" r:id="rId13"/>
    <p:sldId id="705" r:id="rId14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E5000"/>
    <a:srgbClr val="000610"/>
    <a:srgbClr val="00B5E2"/>
    <a:srgbClr val="00205B"/>
    <a:srgbClr val="C5B9AC"/>
    <a:srgbClr val="CB333B"/>
    <a:srgbClr val="FEDB00"/>
    <a:srgbClr val="968C83"/>
    <a:srgbClr val="99C2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5447" autoAdjust="0"/>
  </p:normalViewPr>
  <p:slideViewPr>
    <p:cSldViewPr snapToGrid="0">
      <p:cViewPr>
        <p:scale>
          <a:sx n="80" d="100"/>
          <a:sy n="80" d="100"/>
        </p:scale>
        <p:origin x="-1770" y="-258"/>
      </p:cViewPr>
      <p:guideLst>
        <p:guide orient="horz" pos="714"/>
        <p:guide orient="horz" pos="2160"/>
        <p:guide orient="horz" pos="4082"/>
        <p:guide pos="196"/>
        <p:guide pos="3121"/>
        <p:guide pos="61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fld id="{82303F3E-D395-4E1B-B2F6-9EB06BE7FA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76A0E72-1548-4EAA-848B-2F60A9FC39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335088">
              <a:defRPr/>
            </a:pPr>
            <a:fld id="{EB5F73F0-FF60-43F6-8C47-FF4A8D8B6CCA}" type="slidenum">
              <a:rPr lang="de-DE" smtClean="0"/>
              <a:pPr defTabSz="1335088">
                <a:defRPr/>
              </a:pPr>
              <a:t>1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de-DE" sz="2000" b="1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ABE3E7-33EF-47F0-9F07-A9DFBA2A0E5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A0E72-1548-4EAA-848B-2F60A9FC392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A0E72-1548-4EAA-848B-2F60A9FC392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A0E72-1548-4EAA-848B-2F60A9FC392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C6D95-075E-4C6D-A886-24A1F80A93F3}" type="slidenum">
              <a:rPr lang="de-DE" smtClean="0">
                <a:solidFill>
                  <a:srgbClr val="FFFFFF"/>
                </a:solidFill>
              </a:rPr>
              <a:pPr/>
              <a:t>12</a:t>
            </a:fld>
            <a:endParaRPr lang="de-DE" smtClean="0">
              <a:solidFill>
                <a:srgbClr val="FFFFFF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2"/>
          <p:cNvGrpSpPr>
            <a:grpSpLocks/>
          </p:cNvGrpSpPr>
          <p:nvPr userDrawn="1"/>
        </p:nvGrpSpPr>
        <p:grpSpPr bwMode="auto">
          <a:xfrm>
            <a:off x="369888" y="6637338"/>
            <a:ext cx="6754812" cy="111125"/>
            <a:chOff x="369888" y="6619868"/>
            <a:chExt cx="7870825" cy="128587"/>
          </a:xfrm>
        </p:grpSpPr>
        <p:grpSp>
          <p:nvGrpSpPr>
            <p:cNvPr id="4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3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3" y="1087"/>
                <a:ext cx="238" cy="54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3" y="1197"/>
                <a:ext cx="238" cy="52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3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8" y="1132"/>
                <a:ext cx="71" cy="84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1"/>
                <a:ext cx="5" cy="47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8" y="1150"/>
                <a:ext cx="32" cy="5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5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7" y="1181"/>
                <a:ext cx="55" cy="33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8" y="1132"/>
                <a:ext cx="71" cy="84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5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0" name="Freeform 17"/>
              <p:cNvSpPr>
                <a:spLocks/>
              </p:cNvSpPr>
              <p:nvPr/>
            </p:nvSpPr>
            <p:spPr bwMode="auto">
              <a:xfrm>
                <a:off x="1117" y="1646"/>
                <a:ext cx="245" cy="15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31" name="Freeform 18"/>
              <p:cNvSpPr>
                <a:spLocks/>
              </p:cNvSpPr>
              <p:nvPr/>
            </p:nvSpPr>
            <p:spPr bwMode="auto">
              <a:xfrm>
                <a:off x="1117" y="1646"/>
                <a:ext cx="245" cy="15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32" name="Freeform 19"/>
              <p:cNvSpPr>
                <a:spLocks/>
              </p:cNvSpPr>
              <p:nvPr/>
            </p:nvSpPr>
            <p:spPr bwMode="auto">
              <a:xfrm>
                <a:off x="1117" y="1646"/>
                <a:ext cx="245" cy="150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6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6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8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27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8" cy="158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28" name="Freeform 23"/>
              <p:cNvSpPr>
                <a:spLocks/>
              </p:cNvSpPr>
              <p:nvPr/>
            </p:nvSpPr>
            <p:spPr bwMode="auto">
              <a:xfrm>
                <a:off x="1278" y="2897"/>
                <a:ext cx="83" cy="158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29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8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2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8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23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8" cy="158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24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8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25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8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18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4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9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49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20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49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21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4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0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4" name="Freeform 36"/>
              <p:cNvSpPr>
                <a:spLocks/>
              </p:cNvSpPr>
              <p:nvPr/>
            </p:nvSpPr>
            <p:spPr bwMode="auto">
              <a:xfrm>
                <a:off x="1118" y="1892"/>
                <a:ext cx="243" cy="154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5" name="Freeform 37"/>
              <p:cNvSpPr>
                <a:spLocks/>
              </p:cNvSpPr>
              <p:nvPr/>
            </p:nvSpPr>
            <p:spPr bwMode="auto">
              <a:xfrm>
                <a:off x="1118" y="1892"/>
                <a:ext cx="78" cy="154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6" name="Freeform 38"/>
              <p:cNvSpPr>
                <a:spLocks/>
              </p:cNvSpPr>
              <p:nvPr/>
            </p:nvSpPr>
            <p:spPr bwMode="auto">
              <a:xfrm>
                <a:off x="1278" y="1892"/>
                <a:ext cx="83" cy="154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" name="Freeform 39"/>
              <p:cNvSpPr>
                <a:spLocks/>
              </p:cNvSpPr>
              <p:nvPr/>
            </p:nvSpPr>
            <p:spPr bwMode="auto">
              <a:xfrm>
                <a:off x="1118" y="1892"/>
                <a:ext cx="243" cy="154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1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2" name="Freeform 41"/>
              <p:cNvSpPr>
                <a:spLocks/>
              </p:cNvSpPr>
              <p:nvPr/>
            </p:nvSpPr>
            <p:spPr bwMode="auto">
              <a:xfrm>
                <a:off x="7107473" y="2034190"/>
                <a:ext cx="255719" cy="162936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3" name="Freeform 42"/>
              <p:cNvSpPr>
                <a:spLocks/>
              </p:cNvSpPr>
              <p:nvPr userDrawn="1"/>
            </p:nvSpPr>
            <p:spPr bwMode="auto">
              <a:xfrm>
                <a:off x="7107473" y="2034190"/>
                <a:ext cx="255719" cy="160505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2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6341205" y="2034186"/>
                <a:ext cx="254132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6341205" y="2034186"/>
                <a:ext cx="81422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1" name="Freeform 210"/>
              <p:cNvSpPr>
                <a:spLocks/>
              </p:cNvSpPr>
              <p:nvPr/>
            </p:nvSpPr>
            <p:spPr bwMode="auto">
              <a:xfrm>
                <a:off x="6508981" y="2034186"/>
                <a:ext cx="86356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3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5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49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6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49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7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49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8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4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4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4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6" cy="156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5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3" cy="35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6" name="Freeform 57"/>
              <p:cNvSpPr>
                <a:spLocks/>
              </p:cNvSpPr>
              <p:nvPr/>
            </p:nvSpPr>
            <p:spPr bwMode="auto">
              <a:xfrm>
                <a:off x="1117" y="2443"/>
                <a:ext cx="33" cy="35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7" name="Freeform 58"/>
              <p:cNvSpPr>
                <a:spLocks/>
              </p:cNvSpPr>
              <p:nvPr/>
            </p:nvSpPr>
            <p:spPr bwMode="auto">
              <a:xfrm>
                <a:off x="1176" y="2394"/>
                <a:ext cx="21" cy="35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8" name="Freeform 59"/>
              <p:cNvSpPr>
                <a:spLocks/>
              </p:cNvSpPr>
              <p:nvPr/>
            </p:nvSpPr>
            <p:spPr bwMode="auto">
              <a:xfrm>
                <a:off x="1176" y="2443"/>
                <a:ext cx="21" cy="35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9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6" cy="14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0" name="Freeform 61"/>
              <p:cNvSpPr>
                <a:spLocks/>
              </p:cNvSpPr>
              <p:nvPr/>
            </p:nvSpPr>
            <p:spPr bwMode="auto">
              <a:xfrm>
                <a:off x="1117" y="2534"/>
                <a:ext cx="246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1" name="Freeform 62"/>
              <p:cNvSpPr>
                <a:spLocks/>
              </p:cNvSpPr>
              <p:nvPr/>
            </p:nvSpPr>
            <p:spPr bwMode="auto">
              <a:xfrm>
                <a:off x="1211" y="2429"/>
                <a:ext cx="151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2" name="Freeform 63"/>
              <p:cNvSpPr>
                <a:spLocks/>
              </p:cNvSpPr>
              <p:nvPr/>
            </p:nvSpPr>
            <p:spPr bwMode="auto">
              <a:xfrm>
                <a:off x="1211" y="2394"/>
                <a:ext cx="151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3" name="Freeform 64"/>
              <p:cNvSpPr>
                <a:spLocks/>
              </p:cNvSpPr>
              <p:nvPr/>
            </p:nvSpPr>
            <p:spPr bwMode="auto">
              <a:xfrm>
                <a:off x="1211" y="2459"/>
                <a:ext cx="151" cy="19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4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6" cy="156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5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79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8" cy="157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0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8" cy="157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1" name="Freeform 69"/>
              <p:cNvSpPr>
                <a:spLocks/>
              </p:cNvSpPr>
              <p:nvPr/>
            </p:nvSpPr>
            <p:spPr bwMode="auto">
              <a:xfrm>
                <a:off x="1743" y="2897"/>
                <a:ext cx="66" cy="49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2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3" name="Freeform 71"/>
              <p:cNvSpPr>
                <a:spLocks/>
              </p:cNvSpPr>
              <p:nvPr/>
            </p:nvSpPr>
            <p:spPr bwMode="auto">
              <a:xfrm>
                <a:off x="1743" y="2897"/>
                <a:ext cx="97" cy="56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4" name="Freeform 72"/>
              <p:cNvSpPr>
                <a:spLocks/>
              </p:cNvSpPr>
              <p:nvPr/>
            </p:nvSpPr>
            <p:spPr bwMode="auto">
              <a:xfrm>
                <a:off x="1615" y="2897"/>
                <a:ext cx="78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5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6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4" cy="56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7" name="Freeform 75"/>
              <p:cNvSpPr>
                <a:spLocks/>
              </p:cNvSpPr>
              <p:nvPr/>
            </p:nvSpPr>
            <p:spPr bwMode="auto">
              <a:xfrm>
                <a:off x="1743" y="3009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8" name="Freeform 76"/>
              <p:cNvSpPr>
                <a:spLocks/>
              </p:cNvSpPr>
              <p:nvPr/>
            </p:nvSpPr>
            <p:spPr bwMode="auto">
              <a:xfrm>
                <a:off x="1778" y="2997"/>
                <a:ext cx="61" cy="40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9" name="Freeform 77"/>
              <p:cNvSpPr>
                <a:spLocks/>
              </p:cNvSpPr>
              <p:nvPr/>
            </p:nvSpPr>
            <p:spPr bwMode="auto">
              <a:xfrm>
                <a:off x="1754" y="2997"/>
                <a:ext cx="85" cy="56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0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1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1" name="Freeform 79"/>
              <p:cNvSpPr>
                <a:spLocks/>
              </p:cNvSpPr>
              <p:nvPr/>
            </p:nvSpPr>
            <p:spPr bwMode="auto">
              <a:xfrm>
                <a:off x="1592" y="2997"/>
                <a:ext cx="54" cy="40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2" name="Freeform 80"/>
              <p:cNvSpPr>
                <a:spLocks/>
              </p:cNvSpPr>
              <p:nvPr/>
            </p:nvSpPr>
            <p:spPr bwMode="auto">
              <a:xfrm>
                <a:off x="1599" y="2997"/>
                <a:ext cx="94" cy="56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3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8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6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6" name="Freeform 83"/>
              <p:cNvSpPr>
                <a:spLocks/>
              </p:cNvSpPr>
              <p:nvPr/>
            </p:nvSpPr>
            <p:spPr bwMode="auto">
              <a:xfrm>
                <a:off x="1777" y="2004"/>
                <a:ext cx="247" cy="155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7" name="Freeform 84"/>
              <p:cNvSpPr>
                <a:spLocks/>
              </p:cNvSpPr>
              <p:nvPr/>
            </p:nvSpPr>
            <p:spPr bwMode="auto">
              <a:xfrm>
                <a:off x="1844" y="2025"/>
                <a:ext cx="121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8" name="Freeform 85"/>
              <p:cNvSpPr>
                <a:spLocks/>
              </p:cNvSpPr>
              <p:nvPr/>
            </p:nvSpPr>
            <p:spPr bwMode="auto">
              <a:xfrm>
                <a:off x="1777" y="2004"/>
                <a:ext cx="247" cy="155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7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0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1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7" cy="68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2" name="Freeform 89"/>
              <p:cNvSpPr>
                <a:spLocks/>
              </p:cNvSpPr>
              <p:nvPr/>
            </p:nvSpPr>
            <p:spPr bwMode="auto">
              <a:xfrm>
                <a:off x="1592" y="2239"/>
                <a:ext cx="67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3" name="Freeform 90"/>
              <p:cNvSpPr>
                <a:spLocks/>
              </p:cNvSpPr>
              <p:nvPr/>
            </p:nvSpPr>
            <p:spPr bwMode="auto">
              <a:xfrm>
                <a:off x="1688" y="2239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4" name="Freeform 91"/>
              <p:cNvSpPr>
                <a:spLocks/>
              </p:cNvSpPr>
              <p:nvPr/>
            </p:nvSpPr>
            <p:spPr bwMode="auto">
              <a:xfrm>
                <a:off x="1688" y="2143"/>
                <a:ext cx="150" cy="68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5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8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6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8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7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8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2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9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8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9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17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8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8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8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9" name="Freeform 101"/>
              <p:cNvSpPr>
                <a:spLocks/>
              </p:cNvSpPr>
              <p:nvPr/>
            </p:nvSpPr>
            <p:spPr bwMode="auto">
              <a:xfrm>
                <a:off x="1873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0" name="Freeform 102"/>
              <p:cNvSpPr>
                <a:spLocks/>
              </p:cNvSpPr>
              <p:nvPr/>
            </p:nvSpPr>
            <p:spPr bwMode="auto">
              <a:xfrm>
                <a:off x="1873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1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7" cy="26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2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7" cy="26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3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50" cy="28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4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50" cy="28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5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33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6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33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7" name="Freeform 109"/>
              <p:cNvSpPr>
                <a:spLocks/>
              </p:cNvSpPr>
              <p:nvPr/>
            </p:nvSpPr>
            <p:spPr bwMode="auto">
              <a:xfrm>
                <a:off x="1830" y="1225"/>
                <a:ext cx="55" cy="19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8" name="Freeform 110"/>
              <p:cNvSpPr>
                <a:spLocks/>
              </p:cNvSpPr>
              <p:nvPr/>
            </p:nvSpPr>
            <p:spPr bwMode="auto">
              <a:xfrm>
                <a:off x="1830" y="1225"/>
                <a:ext cx="55" cy="19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9" name="Freeform 111"/>
              <p:cNvSpPr>
                <a:spLocks/>
              </p:cNvSpPr>
              <p:nvPr/>
            </p:nvSpPr>
            <p:spPr bwMode="auto">
              <a:xfrm>
                <a:off x="1837" y="1249"/>
                <a:ext cx="55" cy="19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30" name="Freeform 112"/>
              <p:cNvSpPr>
                <a:spLocks/>
              </p:cNvSpPr>
              <p:nvPr/>
            </p:nvSpPr>
            <p:spPr bwMode="auto">
              <a:xfrm>
                <a:off x="1837" y="1249"/>
                <a:ext cx="55" cy="19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31" name="Freeform 113"/>
              <p:cNvSpPr>
                <a:spLocks/>
              </p:cNvSpPr>
              <p:nvPr/>
            </p:nvSpPr>
            <p:spPr bwMode="auto">
              <a:xfrm>
                <a:off x="1830" y="1244"/>
                <a:ext cx="55" cy="9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32" name="Freeform 114"/>
              <p:cNvSpPr>
                <a:spLocks/>
              </p:cNvSpPr>
              <p:nvPr/>
            </p:nvSpPr>
            <p:spPr bwMode="auto">
              <a:xfrm>
                <a:off x="1830" y="1244"/>
                <a:ext cx="55" cy="9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33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50" cy="19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34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50" cy="19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35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50" cy="9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36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50" cy="9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37" name="Freeform 119"/>
              <p:cNvSpPr>
                <a:spLocks/>
              </p:cNvSpPr>
              <p:nvPr/>
            </p:nvSpPr>
            <p:spPr bwMode="auto">
              <a:xfrm>
                <a:off x="1837" y="1265"/>
                <a:ext cx="85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38" name="Freeform 120"/>
              <p:cNvSpPr>
                <a:spLocks/>
              </p:cNvSpPr>
              <p:nvPr/>
            </p:nvSpPr>
            <p:spPr bwMode="auto">
              <a:xfrm>
                <a:off x="1837" y="1265"/>
                <a:ext cx="85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39" name="Freeform 121"/>
              <p:cNvSpPr>
                <a:spLocks/>
              </p:cNvSpPr>
              <p:nvPr/>
            </p:nvSpPr>
            <p:spPr bwMode="auto">
              <a:xfrm>
                <a:off x="1837" y="1216"/>
                <a:ext cx="85" cy="5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40" name="Freeform 122"/>
              <p:cNvSpPr>
                <a:spLocks/>
              </p:cNvSpPr>
              <p:nvPr/>
            </p:nvSpPr>
            <p:spPr bwMode="auto">
              <a:xfrm>
                <a:off x="1837" y="1216"/>
                <a:ext cx="85" cy="5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41" name="Freeform 123"/>
              <p:cNvSpPr>
                <a:spLocks noEditPoints="1"/>
              </p:cNvSpPr>
              <p:nvPr/>
            </p:nvSpPr>
            <p:spPr bwMode="auto">
              <a:xfrm>
                <a:off x="1830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42" name="Freeform 124"/>
              <p:cNvSpPr>
                <a:spLocks/>
              </p:cNvSpPr>
              <p:nvPr/>
            </p:nvSpPr>
            <p:spPr bwMode="auto">
              <a:xfrm>
                <a:off x="1830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43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3" cy="85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44" name="Freeform 126"/>
              <p:cNvSpPr>
                <a:spLocks/>
              </p:cNvSpPr>
              <p:nvPr/>
            </p:nvSpPr>
            <p:spPr bwMode="auto">
              <a:xfrm>
                <a:off x="1859" y="1209"/>
                <a:ext cx="52" cy="68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45" name="Freeform 127"/>
              <p:cNvSpPr>
                <a:spLocks/>
              </p:cNvSpPr>
              <p:nvPr/>
            </p:nvSpPr>
            <p:spPr bwMode="auto">
              <a:xfrm>
                <a:off x="1859" y="1209"/>
                <a:ext cx="52" cy="68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46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47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5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48" name="Freeform 130"/>
              <p:cNvSpPr>
                <a:spLocks/>
              </p:cNvSpPr>
              <p:nvPr/>
            </p:nvSpPr>
            <p:spPr bwMode="auto">
              <a:xfrm>
                <a:off x="1880" y="1249"/>
                <a:ext cx="5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49" name="Freeform 131"/>
              <p:cNvSpPr>
                <a:spLocks/>
              </p:cNvSpPr>
              <p:nvPr/>
            </p:nvSpPr>
            <p:spPr bwMode="auto">
              <a:xfrm>
                <a:off x="1885" y="1237"/>
                <a:ext cx="7" cy="7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" name="Freeform 132"/>
              <p:cNvSpPr>
                <a:spLocks/>
              </p:cNvSpPr>
              <p:nvPr/>
            </p:nvSpPr>
            <p:spPr bwMode="auto">
              <a:xfrm>
                <a:off x="1873" y="1237"/>
                <a:ext cx="7" cy="7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1" name="Freeform 133"/>
              <p:cNvSpPr>
                <a:spLocks/>
              </p:cNvSpPr>
              <p:nvPr/>
            </p:nvSpPr>
            <p:spPr bwMode="auto">
              <a:xfrm>
                <a:off x="1861" y="1209"/>
                <a:ext cx="7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2" name="Freeform 134"/>
              <p:cNvSpPr>
                <a:spLocks/>
              </p:cNvSpPr>
              <p:nvPr/>
            </p:nvSpPr>
            <p:spPr bwMode="auto">
              <a:xfrm>
                <a:off x="1861" y="1209"/>
                <a:ext cx="7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3" name="Freeform 135"/>
              <p:cNvSpPr>
                <a:spLocks/>
              </p:cNvSpPr>
              <p:nvPr/>
            </p:nvSpPr>
            <p:spPr bwMode="auto">
              <a:xfrm>
                <a:off x="1899" y="1209"/>
                <a:ext cx="5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4" name="Freeform 136"/>
              <p:cNvSpPr>
                <a:spLocks/>
              </p:cNvSpPr>
              <p:nvPr/>
            </p:nvSpPr>
            <p:spPr bwMode="auto">
              <a:xfrm>
                <a:off x="1899" y="1209"/>
                <a:ext cx="5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5" name="Freeform 137"/>
              <p:cNvSpPr>
                <a:spLocks/>
              </p:cNvSpPr>
              <p:nvPr/>
            </p:nvSpPr>
            <p:spPr bwMode="auto">
              <a:xfrm>
                <a:off x="1861" y="1237"/>
                <a:ext cx="7" cy="7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6" name="Freeform 138"/>
              <p:cNvSpPr>
                <a:spLocks/>
              </p:cNvSpPr>
              <p:nvPr/>
            </p:nvSpPr>
            <p:spPr bwMode="auto">
              <a:xfrm>
                <a:off x="1861" y="1237"/>
                <a:ext cx="7" cy="7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7" name="Freeform 139"/>
              <p:cNvSpPr>
                <a:spLocks/>
              </p:cNvSpPr>
              <p:nvPr/>
            </p:nvSpPr>
            <p:spPr bwMode="auto">
              <a:xfrm>
                <a:off x="1861" y="1254"/>
                <a:ext cx="12" cy="14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8" name="Freeform 140"/>
              <p:cNvSpPr>
                <a:spLocks/>
              </p:cNvSpPr>
              <p:nvPr/>
            </p:nvSpPr>
            <p:spPr bwMode="auto">
              <a:xfrm>
                <a:off x="1861" y="1254"/>
                <a:ext cx="12" cy="14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9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7" cy="14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0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7" cy="14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1" name="Freeform 143"/>
              <p:cNvSpPr>
                <a:spLocks/>
              </p:cNvSpPr>
              <p:nvPr/>
            </p:nvSpPr>
            <p:spPr bwMode="auto">
              <a:xfrm>
                <a:off x="1899" y="1237"/>
                <a:ext cx="5" cy="7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2" name="Freeform 144"/>
              <p:cNvSpPr>
                <a:spLocks/>
              </p:cNvSpPr>
              <p:nvPr/>
            </p:nvSpPr>
            <p:spPr bwMode="auto">
              <a:xfrm>
                <a:off x="1899" y="1237"/>
                <a:ext cx="5" cy="7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3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5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4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5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5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7" cy="158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20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0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8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1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2" name="Freeform 151"/>
              <p:cNvSpPr>
                <a:spLocks/>
              </p:cNvSpPr>
              <p:nvPr/>
            </p:nvSpPr>
            <p:spPr bwMode="auto">
              <a:xfrm>
                <a:off x="1595" y="1505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3" name="Freeform 152"/>
              <p:cNvSpPr>
                <a:spLocks/>
              </p:cNvSpPr>
              <p:nvPr/>
            </p:nvSpPr>
            <p:spPr bwMode="auto">
              <a:xfrm>
                <a:off x="1739" y="1505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4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5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8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6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8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21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6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8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7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2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9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8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22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2" name="Freeform 162"/>
              <p:cNvSpPr>
                <a:spLocks/>
              </p:cNvSpPr>
              <p:nvPr/>
            </p:nvSpPr>
            <p:spPr bwMode="auto">
              <a:xfrm>
                <a:off x="1591" y="892"/>
                <a:ext cx="247" cy="158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3" name="Freeform 163"/>
              <p:cNvSpPr>
                <a:spLocks/>
              </p:cNvSpPr>
              <p:nvPr/>
            </p:nvSpPr>
            <p:spPr bwMode="auto">
              <a:xfrm>
                <a:off x="1591" y="892"/>
                <a:ext cx="247" cy="52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4" name="Freeform 164"/>
              <p:cNvSpPr>
                <a:spLocks/>
              </p:cNvSpPr>
              <p:nvPr/>
            </p:nvSpPr>
            <p:spPr bwMode="auto">
              <a:xfrm>
                <a:off x="1591" y="998"/>
                <a:ext cx="247" cy="52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5" name="Freeform 165"/>
              <p:cNvSpPr>
                <a:spLocks/>
              </p:cNvSpPr>
              <p:nvPr/>
            </p:nvSpPr>
            <p:spPr bwMode="auto">
              <a:xfrm>
                <a:off x="1591" y="892"/>
                <a:ext cx="247" cy="158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aphicFrame>
          <p:nvGraphicFramePr>
            <p:cNvPr id="23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62466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5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4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76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8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77" name="Freeform 188"/>
              <p:cNvSpPr>
                <a:spLocks/>
              </p:cNvSpPr>
              <p:nvPr/>
            </p:nvSpPr>
            <p:spPr bwMode="auto">
              <a:xfrm>
                <a:off x="4187" y="1644"/>
                <a:ext cx="238" cy="56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78" name="Freeform 189"/>
              <p:cNvSpPr>
                <a:spLocks/>
              </p:cNvSpPr>
              <p:nvPr/>
            </p:nvSpPr>
            <p:spPr bwMode="auto">
              <a:xfrm>
                <a:off x="4267" y="1644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79" name="Freeform 190"/>
              <p:cNvSpPr>
                <a:spLocks/>
              </p:cNvSpPr>
              <p:nvPr/>
            </p:nvSpPr>
            <p:spPr bwMode="auto">
              <a:xfrm>
                <a:off x="4267" y="1644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0" name="Freeform 191"/>
              <p:cNvSpPr>
                <a:spLocks/>
              </p:cNvSpPr>
              <p:nvPr/>
            </p:nvSpPr>
            <p:spPr bwMode="auto">
              <a:xfrm>
                <a:off x="4267" y="1644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1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7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2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7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3" name="Freeform 194"/>
              <p:cNvSpPr>
                <a:spLocks/>
              </p:cNvSpPr>
              <p:nvPr/>
            </p:nvSpPr>
            <p:spPr bwMode="auto">
              <a:xfrm>
                <a:off x="4274" y="1607"/>
                <a:ext cx="23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4" name="Freeform 195"/>
              <p:cNvSpPr>
                <a:spLocks/>
              </p:cNvSpPr>
              <p:nvPr/>
            </p:nvSpPr>
            <p:spPr bwMode="auto">
              <a:xfrm>
                <a:off x="4274" y="1607"/>
                <a:ext cx="23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5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6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7" name="Freeform 198"/>
              <p:cNvSpPr>
                <a:spLocks/>
              </p:cNvSpPr>
              <p:nvPr/>
            </p:nvSpPr>
            <p:spPr bwMode="auto">
              <a:xfrm>
                <a:off x="4260" y="1617"/>
                <a:ext cx="14" cy="7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8" name="Freeform 199"/>
              <p:cNvSpPr>
                <a:spLocks/>
              </p:cNvSpPr>
              <p:nvPr/>
            </p:nvSpPr>
            <p:spPr bwMode="auto">
              <a:xfrm>
                <a:off x="4267" y="1631"/>
                <a:ext cx="11" cy="5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9" name="Freeform 200"/>
              <p:cNvSpPr>
                <a:spLocks/>
              </p:cNvSpPr>
              <p:nvPr/>
            </p:nvSpPr>
            <p:spPr bwMode="auto">
              <a:xfrm>
                <a:off x="4274" y="1614"/>
                <a:ext cx="16" cy="12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0" name="Freeform 201"/>
              <p:cNvSpPr>
                <a:spLocks/>
              </p:cNvSpPr>
              <p:nvPr/>
            </p:nvSpPr>
            <p:spPr bwMode="auto">
              <a:xfrm>
                <a:off x="4279" y="1627"/>
                <a:ext cx="18" cy="5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1" name="Freeform 202"/>
              <p:cNvSpPr>
                <a:spLocks/>
              </p:cNvSpPr>
              <p:nvPr/>
            </p:nvSpPr>
            <p:spPr bwMode="auto">
              <a:xfrm>
                <a:off x="4331" y="1614"/>
                <a:ext cx="11" cy="12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2" name="Freeform 203"/>
              <p:cNvSpPr>
                <a:spLocks/>
              </p:cNvSpPr>
              <p:nvPr/>
            </p:nvSpPr>
            <p:spPr bwMode="auto">
              <a:xfrm>
                <a:off x="4327" y="1627"/>
                <a:ext cx="16" cy="10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3" name="Freeform 204"/>
              <p:cNvSpPr>
                <a:spLocks/>
              </p:cNvSpPr>
              <p:nvPr/>
            </p:nvSpPr>
            <p:spPr bwMode="auto">
              <a:xfrm>
                <a:off x="4327" y="1627"/>
                <a:ext cx="16" cy="10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4" name="Freeform 205"/>
              <p:cNvSpPr>
                <a:spLocks/>
              </p:cNvSpPr>
              <p:nvPr/>
            </p:nvSpPr>
            <p:spPr bwMode="auto">
              <a:xfrm>
                <a:off x="4331" y="1631"/>
                <a:ext cx="11" cy="5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5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1" cy="15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6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7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7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7" cy="7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8" name="Freeform 209"/>
              <p:cNvSpPr>
                <a:spLocks/>
              </p:cNvSpPr>
              <p:nvPr/>
            </p:nvSpPr>
            <p:spPr bwMode="auto">
              <a:xfrm>
                <a:off x="4304" y="1627"/>
                <a:ext cx="5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9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7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0" name="Freeform 211"/>
              <p:cNvSpPr>
                <a:spLocks/>
              </p:cNvSpPr>
              <p:nvPr/>
            </p:nvSpPr>
            <p:spPr bwMode="auto">
              <a:xfrm>
                <a:off x="4308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1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3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3" name="Freeform 220"/>
              <p:cNvSpPr>
                <a:spLocks/>
              </p:cNvSpPr>
              <p:nvPr userDrawn="1"/>
            </p:nvSpPr>
            <p:spPr bwMode="auto">
              <a:xfrm>
                <a:off x="7877630" y="2333052"/>
                <a:ext cx="253842" cy="73422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74" name="Freeform 221"/>
              <p:cNvSpPr>
                <a:spLocks/>
              </p:cNvSpPr>
              <p:nvPr userDrawn="1"/>
            </p:nvSpPr>
            <p:spPr bwMode="auto">
              <a:xfrm>
                <a:off x="7880094" y="2411368"/>
                <a:ext cx="251378" cy="85658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26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69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3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70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4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71" name="Freeform 226"/>
              <p:cNvSpPr>
                <a:spLocks/>
              </p:cNvSpPr>
              <p:nvPr/>
            </p:nvSpPr>
            <p:spPr bwMode="auto">
              <a:xfrm>
                <a:off x="4184" y="1449"/>
                <a:ext cx="238" cy="58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72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3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27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7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1" name="Freeform 234"/>
              <p:cNvSpPr>
                <a:spLocks/>
              </p:cNvSpPr>
              <p:nvPr/>
            </p:nvSpPr>
            <p:spPr bwMode="auto">
              <a:xfrm>
                <a:off x="4218" y="2178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2" name="Freeform 235"/>
              <p:cNvSpPr>
                <a:spLocks/>
              </p:cNvSpPr>
              <p:nvPr/>
            </p:nvSpPr>
            <p:spPr bwMode="auto">
              <a:xfrm>
                <a:off x="4225" y="2194"/>
                <a:ext cx="27" cy="37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3" name="Freeform 236"/>
              <p:cNvSpPr>
                <a:spLocks/>
              </p:cNvSpPr>
              <p:nvPr/>
            </p:nvSpPr>
            <p:spPr bwMode="auto">
              <a:xfrm>
                <a:off x="4225" y="2216"/>
                <a:ext cx="27" cy="7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4" name="Freeform 237"/>
              <p:cNvSpPr>
                <a:spLocks/>
              </p:cNvSpPr>
              <p:nvPr/>
            </p:nvSpPr>
            <p:spPr bwMode="auto">
              <a:xfrm>
                <a:off x="4225" y="2223"/>
                <a:ext cx="27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5" name="Freeform 238"/>
              <p:cNvSpPr>
                <a:spLocks/>
              </p:cNvSpPr>
              <p:nvPr/>
            </p:nvSpPr>
            <p:spPr bwMode="auto">
              <a:xfrm>
                <a:off x="4237" y="2190"/>
                <a:ext cx="7" cy="7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7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7" name="Freeform 240"/>
              <p:cNvSpPr>
                <a:spLocks/>
              </p:cNvSpPr>
              <p:nvPr/>
            </p:nvSpPr>
            <p:spPr bwMode="auto">
              <a:xfrm>
                <a:off x="4230" y="2185"/>
                <a:ext cx="7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aphicFrame>
          <p:nvGraphicFramePr>
            <p:cNvPr id="28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62467" name="Clip" r:id="rId5" imgW="2835360" imgH="1920600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2" name="Freeform 215"/>
              <p:cNvSpPr>
                <a:spLocks/>
              </p:cNvSpPr>
              <p:nvPr/>
            </p:nvSpPr>
            <p:spPr bwMode="auto">
              <a:xfrm>
                <a:off x="4235" y="2402"/>
                <a:ext cx="190" cy="160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8" cy="160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4" name="Freeform 217"/>
              <p:cNvSpPr>
                <a:spLocks/>
              </p:cNvSpPr>
              <p:nvPr/>
            </p:nvSpPr>
            <p:spPr bwMode="auto">
              <a:xfrm>
                <a:off x="4347" y="2402"/>
                <a:ext cx="80" cy="160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0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48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7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49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80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0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1" cy="157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1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7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31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4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5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6" name="Rectangle 256"/>
              <p:cNvSpPr>
                <a:spLocks noChangeArrowheads="1"/>
              </p:cNvSpPr>
              <p:nvPr/>
            </p:nvSpPr>
            <p:spPr bwMode="auto">
              <a:xfrm>
                <a:off x="528" y="1218"/>
                <a:ext cx="237" cy="54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7" name="Rectangle 257"/>
              <p:cNvSpPr>
                <a:spLocks noChangeArrowheads="1"/>
              </p:cNvSpPr>
              <p:nvPr/>
            </p:nvSpPr>
            <p:spPr bwMode="auto">
              <a:xfrm>
                <a:off x="528" y="1267"/>
                <a:ext cx="237" cy="54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pic>
          <p:nvPicPr>
            <p:cNvPr id="32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0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3" y="2064"/>
                <a:ext cx="242" cy="156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41" name="Rectangle 271"/>
              <p:cNvSpPr>
                <a:spLocks noChangeArrowheads="1"/>
              </p:cNvSpPr>
              <p:nvPr/>
            </p:nvSpPr>
            <p:spPr bwMode="auto">
              <a:xfrm>
                <a:off x="4213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" name="Rectangle 272"/>
              <p:cNvSpPr>
                <a:spLocks noChangeArrowheads="1"/>
              </p:cNvSpPr>
              <p:nvPr/>
            </p:nvSpPr>
            <p:spPr bwMode="auto">
              <a:xfrm>
                <a:off x="4213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" name="Rectangle 273"/>
              <p:cNvSpPr>
                <a:spLocks noChangeArrowheads="1"/>
              </p:cNvSpPr>
              <p:nvPr/>
            </p:nvSpPr>
            <p:spPr bwMode="auto">
              <a:xfrm>
                <a:off x="4213" y="2167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4" name="Group 36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4" y="2058"/>
                <a:ext cx="245" cy="156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4" y="2162"/>
                <a:ext cx="245" cy="52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4" y="2060"/>
                <a:ext cx="245" cy="54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4" y="2058"/>
                <a:ext cx="245" cy="156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pic>
          <p:nvPicPr>
            <p:cNvPr id="35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3" name="Rectangle 242"/>
          <p:cNvSpPr/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pic>
        <p:nvPicPr>
          <p:cNvPr id="24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B717-C914-4C3F-8A7E-E566E05EA38F}" type="datetimeFigureOut">
              <a:rPr lang="en-GB"/>
              <a:pPr>
                <a:defRPr/>
              </a:pPr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CCD0-9832-4C24-B9CA-39AFF1DC64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3E7AE-27DC-420F-AB7F-6A968E65FEF0}" type="datetimeFigureOut">
              <a:rPr lang="en-GB"/>
              <a:pPr>
                <a:defRPr/>
              </a:pPr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22151-711A-43CF-9394-31F2BBFAC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530BE-B94F-49F6-9737-013D174BE6B3}" type="datetimeFigureOut">
              <a:rPr lang="en-GB"/>
              <a:pPr>
                <a:defRPr/>
              </a:pPr>
              <a:t>11/01/2017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DA6C-CB8F-410C-954C-368E901F36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9538-6CFA-48F6-AFB6-D121DE3742B4}" type="datetimeFigureOut">
              <a:rPr lang="en-GB"/>
              <a:pPr>
                <a:defRPr/>
              </a:pPr>
              <a:t>11/01/2017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CA33-91DF-4A5B-8952-99F63CC574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1A54-FF21-4344-8907-33A7CFD37E0F}" type="datetimeFigureOut">
              <a:rPr lang="en-GB"/>
              <a:pPr>
                <a:defRPr/>
              </a:pPr>
              <a:t>11/01/2017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8442-FA12-4C95-A0A1-D2AAB2D0F1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4507-8596-43BF-B2C1-8E1E5A95EBE3}" type="datetimeFigureOut">
              <a:rPr lang="en-GB"/>
              <a:pPr>
                <a:defRPr/>
              </a:pPr>
              <a:t>11/01/2017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4049-3D78-46AD-BA5C-DA002F7A29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3C5C-3379-4837-9A0A-976E1FEEF501}" type="datetimeFigureOut">
              <a:rPr lang="en-GB"/>
              <a:pPr>
                <a:defRPr/>
              </a:pPr>
              <a:t>11/01/2017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D49D-1487-47DB-8164-991D2B0527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1FB2-D04D-4DA3-99DA-4F18C97675BE}" type="datetimeFigureOut">
              <a:rPr lang="en-GB"/>
              <a:pPr>
                <a:defRPr/>
              </a:pPr>
              <a:t>11/01/2017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5641C-2AA9-42EA-94C5-BF81126076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24B8-E075-46CC-9D22-42B4A841C39B}" type="datetimeFigureOut">
              <a:rPr lang="en-GB"/>
              <a:pPr>
                <a:defRPr/>
              </a:pPr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FA58-3FFB-46F3-96FF-96CD0B2F91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6832-79A7-4E89-B6CE-979060F18AA7}" type="datetimeFigureOut">
              <a:rPr lang="en-GB"/>
              <a:pPr>
                <a:defRPr/>
              </a:pPr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3E9A1-679B-4B69-B1B2-EE241FEEED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D49C-7416-4AC0-9682-AEC8B5D6600B}" type="datetimeFigureOut">
              <a:rPr lang="en-GB"/>
              <a:pPr>
                <a:defRPr/>
              </a:pPr>
              <a:t>11/01/2017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7782-1559-4C43-BD2F-704AB7B445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1150" y="0"/>
            <a:ext cx="9413875" cy="854075"/>
          </a:xfrm>
        </p:spPr>
        <p:txBody>
          <a:bodyPr/>
          <a:lstStyle>
            <a:lvl1pPr marL="180000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0"/>
            <a:ext cx="9413875" cy="854075"/>
          </a:xfrm>
        </p:spPr>
        <p:txBody>
          <a:bodyPr/>
          <a:lstStyle>
            <a:lvl1pPr marL="180000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3050" y="779463"/>
            <a:ext cx="93599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0"/>
            <a:ext cx="9413875" cy="83819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82113" y="58738"/>
            <a:ext cx="360362" cy="725487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4"/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fld id="{AF61DFC7-E5D1-495B-9CEE-1906F15C8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C2A8-6E13-41D2-A6CA-204B9650D555}" type="datetimeFigureOut">
              <a:rPr lang="en-GB"/>
              <a:pPr>
                <a:defRPr/>
              </a:pPr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634F-9AEA-4B67-82A0-111B9AEA0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0"/>
            <a:ext cx="94138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150" y="1133475"/>
            <a:ext cx="9402763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093" r:id="rId1"/>
    <p:sldLayoutId id="2147488094" r:id="rId2"/>
    <p:sldLayoutId id="2147488095" r:id="rId3"/>
    <p:sldLayoutId id="2147488096" r:id="rId4"/>
    <p:sldLayoutId id="2147488097" r:id="rId5"/>
    <p:sldLayoutId id="2147488098" r:id="rId6"/>
    <p:sldLayoutId id="2147488099" r:id="rId7"/>
    <p:sldLayoutId id="2147488100" r:id="rId8"/>
  </p:sldLayoutIdLst>
  <p:transition/>
  <p:txStyles>
    <p:titleStyle>
      <a:lvl1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i="1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65241588-EA95-4C05-975F-9199023A5755}" type="datetimeFigureOut">
              <a:rPr lang="en-GB"/>
              <a:pPr>
                <a:defRPr/>
              </a:pPr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DF4D4DC-90FA-49AA-8C59-1F62700666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81" r:id="rId1"/>
    <p:sldLayoutId id="2147488082" r:id="rId2"/>
    <p:sldLayoutId id="2147488083" r:id="rId3"/>
    <p:sldLayoutId id="2147488084" r:id="rId4"/>
    <p:sldLayoutId id="2147488085" r:id="rId5"/>
    <p:sldLayoutId id="2147488086" r:id="rId6"/>
    <p:sldLayoutId id="2147488087" r:id="rId7"/>
    <p:sldLayoutId id="2147488088" r:id="rId8"/>
    <p:sldLayoutId id="2147488089" r:id="rId9"/>
    <p:sldLayoutId id="2147488090" r:id="rId10"/>
    <p:sldLayoutId id="2147488091" r:id="rId11"/>
    <p:sldLayoutId id="21474880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4"/>
          <p:cNvSpPr>
            <a:spLocks noGrp="1" noChangeArrowheads="1"/>
          </p:cNvSpPr>
          <p:nvPr>
            <p:ph type="ctrTitle" idx="4294967295"/>
          </p:nvPr>
        </p:nvSpPr>
        <p:spPr>
          <a:xfrm>
            <a:off x="249386" y="561730"/>
            <a:ext cx="5438895" cy="780181"/>
          </a:xfrm>
        </p:spPr>
        <p:txBody>
          <a:bodyPr anchor="t"/>
          <a:lstStyle/>
          <a:p>
            <a:pPr marL="179367">
              <a:defRPr/>
            </a:pPr>
            <a:r>
              <a:rPr lang="en-US" b="0" dirty="0" smtClean="0"/>
              <a:t>Update on SSM/T-2 work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>
              <a:latin typeface="Century Gothic" pitchFamily="34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4584371" y="5033283"/>
            <a:ext cx="5262254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GB" sz="1600" dirty="0"/>
          </a:p>
          <a:p>
            <a:pPr algn="ctr">
              <a:spcBef>
                <a:spcPts val="600"/>
              </a:spcBef>
            </a:pPr>
            <a:r>
              <a:rPr lang="en-US" sz="1600" dirty="0" smtClean="0"/>
              <a:t>GSICS Microwave Sub Group Meeting</a:t>
            </a:r>
            <a:endParaRPr lang="en-GB" sz="1600" dirty="0" smtClean="0">
              <a:latin typeface="Century Gothic" pitchFamily="34" charset="0"/>
            </a:endParaRPr>
          </a:p>
          <a:p>
            <a:pPr algn="ctr">
              <a:spcBef>
                <a:spcPts val="600"/>
              </a:spcBef>
            </a:pPr>
            <a:endParaRPr lang="en-GB" sz="1600" dirty="0" smtClean="0">
              <a:latin typeface="Century Gothic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600" dirty="0" smtClean="0">
                <a:latin typeface="Century Gothic" pitchFamily="34" charset="0"/>
              </a:rPr>
              <a:t>11-January-2017</a:t>
            </a:r>
            <a:endParaRPr lang="en-GB" sz="16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3875" y="2193101"/>
            <a:ext cx="5320140" cy="4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296">
              <a:lnSpc>
                <a:spcPts val="3399"/>
              </a:lnSpc>
              <a:spcBef>
                <a:spcPct val="20000"/>
              </a:spcBef>
              <a:defRPr/>
            </a:pPr>
            <a:r>
              <a:rPr lang="en-US" sz="1800" kern="0" dirty="0" smtClean="0">
                <a:solidFill>
                  <a:srgbClr val="00B5E2"/>
                </a:solidFill>
                <a:latin typeface="Arial" pitchFamily="34" charset="0"/>
              </a:rPr>
              <a:t>S. Kobayashi, P. Poli, E.-S. Chung, </a:t>
            </a:r>
            <a:r>
              <a:rPr lang="en-US" sz="1800" u="sng" kern="0" dirty="0" smtClean="0">
                <a:solidFill>
                  <a:srgbClr val="00B5E2"/>
                </a:solidFill>
                <a:latin typeface="Arial" pitchFamily="34" charset="0"/>
              </a:rPr>
              <a:t>V. O. John</a:t>
            </a:r>
            <a:endParaRPr lang="en-GB" sz="1800" u="sng" kern="0" dirty="0" smtClean="0">
              <a:solidFill>
                <a:srgbClr val="00B5E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8763" y="58738"/>
            <a:ext cx="9344025" cy="841375"/>
          </a:xfrm>
        </p:spPr>
        <p:txBody>
          <a:bodyPr/>
          <a:lstStyle/>
          <a:p>
            <a:pPr marL="177800" eaLnBrk="1" hangingPunct="1"/>
            <a:r>
              <a:rPr lang="en-US" dirty="0" smtClean="0"/>
              <a:t>Recalibration of </a:t>
            </a:r>
            <a:r>
              <a:rPr lang="en-US" dirty="0" err="1" smtClean="0"/>
              <a:t>Meteosat</a:t>
            </a:r>
            <a:r>
              <a:rPr lang="en-US" dirty="0" smtClean="0"/>
              <a:t> Images</a:t>
            </a:r>
            <a:endParaRPr lang="en-GB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11150" y="5973288"/>
            <a:ext cx="9402763" cy="578325"/>
          </a:xfrm>
        </p:spPr>
        <p:txBody>
          <a:bodyPr>
            <a:normAutofit/>
          </a:bodyPr>
          <a:lstStyle/>
          <a:p>
            <a:pPr marL="560388" lvl="1" indent="-306388" eaLnBrk="1" hangingPunct="1">
              <a:lnSpc>
                <a:spcPct val="80000"/>
              </a:lnSpc>
              <a:spcBef>
                <a:spcPct val="30000"/>
              </a:spcBef>
              <a:buSzPct val="100000"/>
              <a:buNone/>
              <a:tabLst>
                <a:tab pos="1687513" algn="l"/>
              </a:tabLst>
              <a:defRPr/>
            </a:pPr>
            <a:r>
              <a:rPr lang="en-US" dirty="0" smtClean="0">
                <a:latin typeface="Arial" charset="0"/>
                <a:cs typeface="Arial" charset="0"/>
              </a:rPr>
              <a:t>Fig: Monthly standard deviation of the departures from the ERA-Interim analysis (tropical ocean clear-sky data).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323" y="857430"/>
            <a:ext cx="4633356" cy="5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14338" y="11113"/>
            <a:ext cx="9150350" cy="839787"/>
          </a:xfrm>
        </p:spPr>
        <p:txBody>
          <a:bodyPr/>
          <a:lstStyle/>
          <a:p>
            <a:pPr marL="179388"/>
            <a:r>
              <a:rPr lang="en-GB" dirty="0" smtClean="0"/>
              <a:t>Summary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2438" y="1268413"/>
            <a:ext cx="9018587" cy="527526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8400" i="1" dirty="0" smtClean="0">
                <a:latin typeface="Arial" charset="0"/>
              </a:rPr>
              <a:t>We have been working on assessing the quality of SSM/T-2 data using reanalysis products as a transfer;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en-GB" sz="8400" i="1" dirty="0" smtClean="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8400" i="1" dirty="0" smtClean="0">
                <a:latin typeface="Arial" charset="0"/>
              </a:rPr>
              <a:t>Could identify issues with the data and inter-satellite biases;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GB" sz="8400" i="1" dirty="0" smtClean="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8400" i="1" dirty="0" smtClean="0">
                <a:latin typeface="Arial" charset="0"/>
              </a:rPr>
              <a:t>The work of generating FCDR of microwave humidity sounders and deriving UTH from those is ongoing in the EUMETSAT’s CMSAF and EU Horizon2020 FIDUCEO projects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8400" i="1" dirty="0" smtClean="0">
                <a:latin typeface="Arial" charset="0"/>
              </a:rPr>
              <a:t>.</a:t>
            </a:r>
            <a:endParaRPr lang="en-GB" sz="8400" i="1" dirty="0" smtClean="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GB" sz="2600" i="1" dirty="0" smtClean="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sz="2600" i="1" dirty="0" smtClean="0">
                <a:latin typeface="Arial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GB" sz="2100" i="1" dirty="0" smtClean="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sz="2100" i="1" dirty="0" smtClean="0">
                <a:latin typeface="Arial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GB" sz="1800" i="1" dirty="0" smtClean="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GB" sz="1800" i="1" dirty="0" smtClean="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GB" sz="1800" i="1" dirty="0" smtClean="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GB" sz="1800" i="1" dirty="0" smtClean="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GB" sz="1800" b="1" i="1" dirty="0" smtClean="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GB" sz="1800" b="1" i="1" dirty="0" smtClean="0">
              <a:latin typeface="Arial" charset="0"/>
            </a:endParaRPr>
          </a:p>
          <a:p>
            <a:pPr marL="666750" lvl="1" indent="-266700">
              <a:lnSpc>
                <a:spcPct val="11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i="1" dirty="0" smtClean="0">
                <a:latin typeface="Arial" charset="0"/>
              </a:rPr>
              <a:t> </a:t>
            </a:r>
          </a:p>
          <a:p>
            <a:pPr marL="266700" indent="-2667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GB" sz="1800" dirty="0" smtClean="0">
              <a:latin typeface="Arial" charset="0"/>
            </a:endParaRP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GB" b="1" u="sng" dirty="0" smtClean="0">
              <a:latin typeface="Arial" charset="0"/>
            </a:endParaRPr>
          </a:p>
          <a:p>
            <a:pPr marL="266700" indent="-266700">
              <a:lnSpc>
                <a:spcPct val="115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GB" b="1" u="sng" dirty="0" smtClean="0">
              <a:latin typeface="Arial" charset="0"/>
            </a:endParaRPr>
          </a:p>
        </p:txBody>
      </p:sp>
      <p:cxnSp>
        <p:nvCxnSpPr>
          <p:cNvPr id="31748" name="Straight Arrow Connector 5"/>
          <p:cNvCxnSpPr>
            <a:cxnSpLocks noChangeShapeType="1"/>
          </p:cNvCxnSpPr>
          <p:nvPr/>
        </p:nvCxnSpPr>
        <p:spPr bwMode="auto">
          <a:xfrm>
            <a:off x="3152775" y="45085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3"/>
          <p:cNvSpPr>
            <a:spLocks noGrp="1" noChangeArrowheads="1"/>
          </p:cNvSpPr>
          <p:nvPr>
            <p:ph type="subTitle" sz="quarter" idx="4294967295"/>
          </p:nvPr>
        </p:nvSpPr>
        <p:spPr>
          <a:xfrm>
            <a:off x="482600" y="2284103"/>
            <a:ext cx="9423400" cy="55245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z="3600" dirty="0" smtClean="0">
                <a:solidFill>
                  <a:srgbClr val="F2F2F2"/>
                </a:solidFill>
              </a:rPr>
              <a:t>Thanks!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8763" y="58738"/>
            <a:ext cx="9344025" cy="841375"/>
          </a:xfrm>
        </p:spPr>
        <p:txBody>
          <a:bodyPr/>
          <a:lstStyle/>
          <a:p>
            <a:pPr marL="177800" eaLnBrk="1" hangingPunct="1"/>
            <a:r>
              <a:rPr lang="en-GB" dirty="0" smtClean="0"/>
              <a:t>Background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5524" y="925555"/>
            <a:ext cx="9402763" cy="5582123"/>
          </a:xfrm>
        </p:spPr>
        <p:txBody>
          <a:bodyPr>
            <a:normAutofit fontScale="92500" lnSpcReduction="10000"/>
          </a:bodyPr>
          <a:lstStyle/>
          <a:p>
            <a:pPr marL="250825" indent="-250825" eaLnBrk="1" hangingPunct="1">
              <a:lnSpc>
                <a:spcPct val="95000"/>
              </a:lnSpc>
              <a:spcBef>
                <a:spcPct val="30000"/>
              </a:spcBef>
              <a:buFont typeface="Arial" charset="0"/>
              <a:buChar char="•"/>
              <a:tabLst>
                <a:tab pos="1687513" algn="l"/>
              </a:tabLst>
              <a:defRPr/>
            </a:pPr>
            <a:r>
              <a:rPr lang="en-GB" dirty="0" smtClean="0">
                <a:latin typeface="Arial" charset="0"/>
                <a:cs typeface="Arial" charset="0"/>
              </a:rPr>
              <a:t>SSM/T-2 data are underutilised compared to other sounder measurements.</a:t>
            </a:r>
          </a:p>
          <a:p>
            <a:pPr marL="250825" indent="-250825" eaLnBrk="1" hangingPunct="1">
              <a:lnSpc>
                <a:spcPct val="95000"/>
              </a:lnSpc>
              <a:spcBef>
                <a:spcPct val="30000"/>
              </a:spcBef>
              <a:buFont typeface="Arial" charset="0"/>
              <a:buChar char="•"/>
              <a:tabLst>
                <a:tab pos="1687513" algn="l"/>
              </a:tabLst>
              <a:defRPr/>
            </a:pPr>
            <a:r>
              <a:rPr lang="en-US" dirty="0" smtClean="0">
                <a:latin typeface="Arial" charset="0"/>
                <a:cs typeface="Arial" charset="0"/>
              </a:rPr>
              <a:t>Milz et al., 2010 (EUMETSAT Conference poster) tried to use the data for deriving upper </a:t>
            </a:r>
            <a:r>
              <a:rPr lang="en-US" dirty="0" err="1" smtClean="0">
                <a:latin typeface="Arial" charset="0"/>
                <a:cs typeface="Arial" charset="0"/>
              </a:rPr>
              <a:t>tropospheric</a:t>
            </a:r>
            <a:r>
              <a:rPr lang="en-US" dirty="0" smtClean="0">
                <a:latin typeface="Arial" charset="0"/>
                <a:cs typeface="Arial" charset="0"/>
              </a:rPr>
              <a:t> humidity:</a:t>
            </a:r>
          </a:p>
          <a:p>
            <a:pPr marL="741775" lvl="1" indent="-250825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1687513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Data were obtained from NOAA/CLASS (1994 – 1995) </a:t>
            </a:r>
          </a:p>
          <a:p>
            <a:pPr marL="741775" lvl="1" indent="-250825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1687513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They found good agreement between AMSU-B and SSM/T-2 for binned monthly mean UTH, how ever they reported: </a:t>
            </a:r>
          </a:p>
          <a:p>
            <a:pPr marL="1141825" lvl="2" indent="-250825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1687513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Data format is unclear and lacks documentation;</a:t>
            </a:r>
          </a:p>
          <a:p>
            <a:pPr marL="1141825" lvl="2" indent="-250825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1687513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Scaling factors not available after 18-Sep-2001 and the data not usable;</a:t>
            </a:r>
          </a:p>
          <a:p>
            <a:pPr marL="1141825" lvl="2" indent="-250825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1687513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Only Antenna Temperatures available and no information on Antenna Pattern;</a:t>
            </a:r>
          </a:p>
          <a:p>
            <a:pPr marL="1141825" lvl="2" indent="-250825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1687513" algn="l"/>
              </a:tabLst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250825" indent="-250825" eaLnBrk="1" hangingPunct="1">
              <a:lnSpc>
                <a:spcPct val="95000"/>
              </a:lnSpc>
              <a:spcBef>
                <a:spcPct val="30000"/>
              </a:spcBef>
              <a:tabLst>
                <a:tab pos="1687513" algn="l"/>
              </a:tabLst>
              <a:defRPr/>
            </a:pPr>
            <a:r>
              <a:rPr lang="en-US" dirty="0" smtClean="0">
                <a:latin typeface="Arial" charset="0"/>
                <a:cs typeface="Arial" charset="0"/>
              </a:rPr>
              <a:t>We heard from NOAA CDR Program (Prof. </a:t>
            </a:r>
            <a:r>
              <a:rPr lang="en-US" dirty="0" err="1" smtClean="0">
                <a:latin typeface="Arial" charset="0"/>
                <a:cs typeface="Arial" charset="0"/>
              </a:rPr>
              <a:t>Luo</a:t>
            </a:r>
            <a:r>
              <a:rPr lang="en-US" dirty="0" smtClean="0">
                <a:latin typeface="Arial" charset="0"/>
                <a:cs typeface="Arial" charset="0"/>
              </a:rPr>
              <a:t>) that there is another version of SSM/T-2 data available from NOAA/NGDC:</a:t>
            </a:r>
          </a:p>
          <a:p>
            <a:pPr marL="741775" lvl="1" indent="-250825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1687513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Data are available from 12-Apr-1994 to 28-May-2008;</a:t>
            </a:r>
          </a:p>
          <a:p>
            <a:pPr marL="741775" lvl="1" indent="-250825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1687513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Obtained the data, converted to </a:t>
            </a:r>
            <a:r>
              <a:rPr lang="en-US" sz="2000" dirty="0" err="1" smtClean="0">
                <a:latin typeface="Arial" charset="0"/>
                <a:cs typeface="Arial" charset="0"/>
              </a:rPr>
              <a:t>NetCDF</a:t>
            </a:r>
            <a:r>
              <a:rPr lang="en-US" sz="2000" dirty="0" smtClean="0">
                <a:latin typeface="Arial" charset="0"/>
                <a:cs typeface="Arial" charset="0"/>
              </a:rPr>
              <a:t> and did some initial quality analysis (John and Chung, 2014, GSICS Quarterly News Letter)</a:t>
            </a:r>
          </a:p>
          <a:p>
            <a:pPr marL="741775" lvl="1" indent="-250825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1687513" algn="l"/>
              </a:tabLst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marL="741775" lvl="1" indent="-250825" eaLnBrk="1" hangingPunct="1">
              <a:lnSpc>
                <a:spcPct val="95000"/>
              </a:lnSpc>
              <a:spcBef>
                <a:spcPct val="30000"/>
              </a:spcBef>
              <a:buNone/>
              <a:tabLst>
                <a:tab pos="1687513" algn="l"/>
              </a:tabLst>
              <a:defRPr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pPr marL="741775" lvl="1" indent="-250825" eaLnBrk="1" hangingPunct="1">
              <a:lnSpc>
                <a:spcPct val="95000"/>
              </a:lnSpc>
              <a:spcBef>
                <a:spcPct val="30000"/>
              </a:spcBef>
              <a:buNone/>
              <a:tabLst>
                <a:tab pos="1687513" algn="l"/>
              </a:tabLst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marL="560388" lvl="1" indent="-306388" eaLnBrk="1" hangingPunct="1">
              <a:lnSpc>
                <a:spcPct val="95000"/>
              </a:lnSpc>
              <a:spcBef>
                <a:spcPct val="30000"/>
              </a:spcBef>
              <a:buNone/>
              <a:tabLst>
                <a:tab pos="1687513" algn="l"/>
              </a:tabLst>
              <a:defRPr/>
            </a:pPr>
            <a:endParaRPr lang="en-IE" sz="1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8763" y="58738"/>
            <a:ext cx="9344025" cy="736909"/>
          </a:xfrm>
        </p:spPr>
        <p:txBody>
          <a:bodyPr/>
          <a:lstStyle/>
          <a:p>
            <a:pPr marL="177800" eaLnBrk="1" hangingPunct="1"/>
            <a:r>
              <a:rPr lang="en-GB" dirty="0" smtClean="0"/>
              <a:t>Results of the initial quality analysis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5524" y="925555"/>
            <a:ext cx="9402763" cy="1010123"/>
          </a:xfrm>
        </p:spPr>
        <p:txBody>
          <a:bodyPr>
            <a:normAutofit/>
          </a:bodyPr>
          <a:lstStyle/>
          <a:p>
            <a:pPr marL="250825" indent="-250825" eaLnBrk="1" hangingPunct="1">
              <a:lnSpc>
                <a:spcPct val="95000"/>
              </a:lnSpc>
              <a:spcBef>
                <a:spcPct val="30000"/>
              </a:spcBef>
              <a:buFont typeface="Arial" charset="0"/>
              <a:buChar char="•"/>
              <a:tabLst>
                <a:tab pos="1687513" algn="l"/>
              </a:tabLst>
              <a:defRPr/>
            </a:pPr>
            <a:r>
              <a:rPr lang="en-US" dirty="0" smtClean="0">
                <a:latin typeface="Arial" charset="0"/>
                <a:cs typeface="Arial" charset="0"/>
              </a:rPr>
              <a:t>There are anomalies in the data, but there are sufficient </a:t>
            </a:r>
            <a:r>
              <a:rPr lang="en-GB" dirty="0" smtClean="0">
                <a:latin typeface="Arial" charset="0"/>
                <a:cs typeface="Arial" charset="0"/>
              </a:rPr>
              <a:t>stable periods to consider these data for extending the microwave humidity sounding data back in time before the start of AMSU-Bs;</a:t>
            </a:r>
          </a:p>
          <a:p>
            <a:pPr marL="250825" indent="-250825" eaLnBrk="1" hangingPunct="1">
              <a:lnSpc>
                <a:spcPct val="95000"/>
              </a:lnSpc>
              <a:spcBef>
                <a:spcPct val="30000"/>
              </a:spcBef>
              <a:buFont typeface="Arial" charset="0"/>
              <a:buChar char="•"/>
              <a:tabLst>
                <a:tab pos="1687513" algn="l"/>
              </a:tabLst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marL="250825" indent="-250825" eaLnBrk="1" hangingPunct="1">
              <a:lnSpc>
                <a:spcPct val="95000"/>
              </a:lnSpc>
              <a:spcBef>
                <a:spcPct val="30000"/>
              </a:spcBef>
              <a:buFont typeface="Arial" charset="0"/>
              <a:buChar char="•"/>
              <a:tabLst>
                <a:tab pos="1687513" algn="l"/>
              </a:tabLst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 marL="250825" indent="-250825" eaLnBrk="1" hangingPunct="1">
              <a:lnSpc>
                <a:spcPct val="95000"/>
              </a:lnSpc>
              <a:spcBef>
                <a:spcPct val="30000"/>
              </a:spcBef>
              <a:buNone/>
              <a:tabLst>
                <a:tab pos="1687513" algn="l"/>
              </a:tabLst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 marL="560388" lvl="1" indent="-306388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1687513" algn="l"/>
              </a:tabLst>
              <a:defRPr/>
            </a:pPr>
            <a:endParaRPr lang="en-IE" sz="1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0" y="4001984"/>
            <a:ext cx="6984394" cy="263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234" y="2084116"/>
            <a:ext cx="5860286" cy="16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184571" y="4298869"/>
            <a:ext cx="23750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Equator crossing times of the ascending nodes of satellites carrying SSM/T-2, AMSU-B, and MHS.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189" y="2199309"/>
            <a:ext cx="34849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(Right) Mean brightness temperatures corresponding to the warm counts during the warm target view of the instruments and (left) their standard deviations.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11150" y="58738"/>
            <a:ext cx="9402763" cy="720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Using re-analyses to assess the quality</a:t>
            </a:r>
            <a:endParaRPr lang="en-GB" dirty="0" smtClean="0">
              <a:solidFill>
                <a:schemeClr val="accent1"/>
              </a:solidFill>
            </a:endParaRPr>
          </a:p>
        </p:txBody>
      </p:sp>
      <p:cxnSp>
        <p:nvCxnSpPr>
          <p:cNvPr id="19459" name="Straight Connector 25"/>
          <p:cNvCxnSpPr>
            <a:cxnSpLocks noChangeShapeType="1"/>
          </p:cNvCxnSpPr>
          <p:nvPr/>
        </p:nvCxnSpPr>
        <p:spPr bwMode="auto">
          <a:xfrm>
            <a:off x="1519238" y="3657600"/>
            <a:ext cx="1052512" cy="169545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82588" y="5865813"/>
            <a:ext cx="91122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/>
          <a:lstStyle/>
          <a:p>
            <a:pPr marL="209550" indent="-209550">
              <a:lnSpc>
                <a:spcPct val="80000"/>
              </a:lnSpc>
              <a:spcBef>
                <a:spcPct val="20000"/>
              </a:spcBef>
            </a:pPr>
            <a:endParaRPr lang="en-GB">
              <a:solidFill>
                <a:srgbClr val="2B3461"/>
              </a:solidFill>
              <a:latin typeface="Arial" pitchFamily="34" charset="0"/>
            </a:endParaRPr>
          </a:p>
          <a:p>
            <a:pPr marL="209550" indent="-209550">
              <a:lnSpc>
                <a:spcPct val="80000"/>
              </a:lnSpc>
              <a:spcBef>
                <a:spcPct val="20000"/>
              </a:spcBef>
            </a:pPr>
            <a:endParaRPr lang="en-GB">
              <a:solidFill>
                <a:srgbClr val="2B3461"/>
              </a:solidFill>
              <a:latin typeface="Arial" pitchFamily="34" charset="0"/>
            </a:endParaRPr>
          </a:p>
          <a:p>
            <a:pPr marL="209550" indent="-209550">
              <a:lnSpc>
                <a:spcPct val="80000"/>
              </a:lnSpc>
              <a:spcBef>
                <a:spcPct val="20000"/>
              </a:spcBef>
            </a:pPr>
            <a:endParaRPr lang="en-GB">
              <a:solidFill>
                <a:srgbClr val="2B3461"/>
              </a:solidFill>
              <a:latin typeface="Arial" pitchFamily="34" charset="0"/>
            </a:endParaRPr>
          </a:p>
          <a:p>
            <a:pPr marL="209550" indent="-209550">
              <a:lnSpc>
                <a:spcPct val="80000"/>
              </a:lnSpc>
              <a:spcBef>
                <a:spcPct val="20000"/>
              </a:spcBef>
            </a:pPr>
            <a:endParaRPr lang="en-GB" sz="2000">
              <a:solidFill>
                <a:srgbClr val="2B3461"/>
              </a:solidFill>
              <a:latin typeface="Arial" pitchFamily="34" charset="0"/>
            </a:endParaRPr>
          </a:p>
          <a:p>
            <a:pPr marL="209550" indent="-209550">
              <a:lnSpc>
                <a:spcPct val="80000"/>
              </a:lnSpc>
              <a:spcBef>
                <a:spcPct val="20000"/>
              </a:spcBef>
            </a:pPr>
            <a:endParaRPr lang="en-GB" sz="2300">
              <a:solidFill>
                <a:srgbClr val="2B3461"/>
              </a:solidFill>
              <a:latin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5524" y="925555"/>
            <a:ext cx="9402763" cy="558212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50825" marR="0" lvl="0" indent="-250825" algn="l" defTabSz="914400" rtl="0" eaLnBrk="1" fontAlgn="base" latinLnBrk="0" hangingPunct="1">
              <a:lnSpc>
                <a:spcPct val="16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1687513" algn="l"/>
              </a:tabLst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After the initial quality analyses we provided the SSM/T-2 to ECMWF in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netCDF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format;</a:t>
            </a:r>
          </a:p>
          <a:p>
            <a:pPr marL="250825" lvl="0" indent="-250825">
              <a:lnSpc>
                <a:spcPct val="160000"/>
              </a:lnSpc>
              <a:spcBef>
                <a:spcPct val="30000"/>
              </a:spcBef>
              <a:buFont typeface="Arial" charset="0"/>
              <a:buChar char="•"/>
              <a:tabLst>
                <a:tab pos="1687513" algn="l"/>
              </a:tabLst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ECMWF used ERA-Interim profiles to </a:t>
            </a:r>
            <a:r>
              <a:rPr lang="en-US" sz="2400" b="0" kern="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to</a:t>
            </a:r>
            <a:r>
              <a:rPr lang="en-US" sz="2400" b="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simulate SSM/T2 radiances;</a:t>
            </a:r>
          </a:p>
          <a:p>
            <a:pPr marL="250825" lvl="0" indent="-250825">
              <a:lnSpc>
                <a:spcPct val="160000"/>
              </a:lnSpc>
              <a:spcBef>
                <a:spcPct val="30000"/>
              </a:spcBef>
              <a:buFont typeface="Arial" charset="0"/>
              <a:buChar char="•"/>
              <a:tabLst>
                <a:tab pos="1687513" algn="l"/>
              </a:tabLst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Reanalysis fields are interpolated to observation location;</a:t>
            </a:r>
          </a:p>
          <a:p>
            <a:pPr marL="250825" lvl="0" indent="-250825">
              <a:lnSpc>
                <a:spcPct val="160000"/>
              </a:lnSpc>
              <a:spcBef>
                <a:spcPct val="30000"/>
              </a:spcBef>
              <a:buFont typeface="Arial" charset="0"/>
              <a:buChar char="•"/>
              <a:tabLst>
                <a:tab pos="1687513" algn="l"/>
              </a:tabLst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Temporal interpolation is not performed; instead, the reanalysis data that are closest in time are used;</a:t>
            </a:r>
          </a:p>
          <a:p>
            <a:pPr marL="250825" lvl="0" indent="-250825">
              <a:lnSpc>
                <a:spcPct val="160000"/>
              </a:lnSpc>
              <a:spcBef>
                <a:spcPct val="30000"/>
              </a:spcBef>
              <a:buFont typeface="Arial" charset="0"/>
              <a:buChar char="•"/>
              <a:tabLst>
                <a:tab pos="1687513" algn="l"/>
              </a:tabLst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RTTOV version 11.2 is used;</a:t>
            </a:r>
          </a:p>
          <a:p>
            <a:pPr marL="250825" lvl="0" indent="-250825">
              <a:lnSpc>
                <a:spcPct val="160000"/>
              </a:lnSpc>
              <a:spcBef>
                <a:spcPct val="30000"/>
              </a:spcBef>
              <a:buFont typeface="Arial" charset="0"/>
              <a:buChar char="•"/>
              <a:tabLst>
                <a:tab pos="1687513" algn="l"/>
              </a:tabLst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Surface emissivity is estimated with FASTEM-5 over sea, assumed to be 0.95 over land and 0.90 over sea ice; </a:t>
            </a:r>
          </a:p>
          <a:p>
            <a:pPr marL="250825" lvl="0" indent="-250825">
              <a:lnSpc>
                <a:spcPct val="160000"/>
              </a:lnSpc>
              <a:spcBef>
                <a:spcPct val="30000"/>
              </a:spcBef>
              <a:buFont typeface="Arial" charset="0"/>
              <a:buChar char="•"/>
              <a:tabLst>
                <a:tab pos="1687513" algn="l"/>
              </a:tabLst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About 10 days on ECMWF Linux cluster to compute the whole period.</a:t>
            </a:r>
          </a:p>
          <a:p>
            <a:pPr marL="250825" marR="0" lvl="0" indent="-250825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1687513" algn="l"/>
              </a:tabLst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1775" marR="0" lvl="1" indent="-250825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>
                <a:tab pos="168751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741775" marR="0" lvl="1" indent="-250825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16875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</a:p>
          <a:p>
            <a:pPr marL="741775" marR="0" lvl="1" indent="-250825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168751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560388" marR="0" lvl="1" indent="-306388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1687513" algn="l"/>
              </a:tabLst>
              <a:defRPr/>
            </a:pPr>
            <a:endParaRPr kumimoji="0" lang="en-IE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01" y="900000"/>
            <a:ext cx="5899934" cy="57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“Unspecified” </a:t>
            </a:r>
            <a:r>
              <a:rPr lang="en-GB" sz="3200" dirty="0" smtClean="0"/>
              <a:t>polarisation</a:t>
            </a:r>
            <a:br>
              <a:rPr lang="en-GB" sz="3200" dirty="0" smtClean="0"/>
            </a:br>
            <a:r>
              <a:rPr lang="en-GB" sz="3200" dirty="0" smtClean="0"/>
              <a:t> Departures of window channels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04919" y="6597651"/>
            <a:ext cx="2311400" cy="238125"/>
          </a:xfrm>
          <a:prstGeom prst="rect">
            <a:avLst/>
          </a:prstGeom>
        </p:spPr>
        <p:txBody>
          <a:bodyPr/>
          <a:lstStyle/>
          <a:p>
            <a:fld id="{9524F804-EA9B-4792-B0F8-B8638ED80692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8" name="TextBox 7"/>
          <p:cNvSpPr txBox="1"/>
          <p:nvPr/>
        </p:nvSpPr>
        <p:spPr>
          <a:xfrm>
            <a:off x="7995000" y="5148001"/>
            <a:ext cx="96853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DMSP 12</a:t>
            </a:r>
          </a:p>
          <a:p>
            <a:r>
              <a:rPr lang="en-GB" dirty="0" smtClean="0">
                <a:latin typeface="+mn-lt"/>
              </a:rPr>
              <a:t>20010101~</a:t>
            </a:r>
          </a:p>
          <a:p>
            <a:r>
              <a:rPr lang="en-GB" dirty="0" smtClean="0">
                <a:latin typeface="+mn-lt"/>
              </a:rPr>
              <a:t>20010108</a:t>
            </a:r>
          </a:p>
          <a:p>
            <a:r>
              <a:rPr lang="en-GB" dirty="0" smtClean="0">
                <a:latin typeface="+mn-lt"/>
              </a:rPr>
              <a:t>Over sea only</a:t>
            </a:r>
            <a:endParaRPr lang="en-GB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001" y="5004001"/>
            <a:ext cx="78098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Channel 5</a:t>
            </a:r>
          </a:p>
          <a:p>
            <a:r>
              <a:rPr lang="en-GB" dirty="0"/>
              <a:t>(</a:t>
            </a:r>
            <a:r>
              <a:rPr lang="en-GB" dirty="0" smtClean="0">
                <a:latin typeface="+mn-lt"/>
              </a:rPr>
              <a:t>150 GHz)</a:t>
            </a:r>
            <a:endParaRPr lang="en-GB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9000" y="900001"/>
            <a:ext cx="125547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Assuming </a:t>
            </a:r>
          </a:p>
          <a:p>
            <a:r>
              <a:rPr lang="en-GB" dirty="0" smtClean="0">
                <a:latin typeface="+mn-lt"/>
              </a:rPr>
              <a:t>horizontal at nadir</a:t>
            </a:r>
            <a:endParaRPr lang="en-GB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00" y="900001"/>
            <a:ext cx="110318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Assuming </a:t>
            </a:r>
          </a:p>
          <a:p>
            <a:r>
              <a:rPr lang="en-GB" dirty="0" smtClean="0">
                <a:latin typeface="+mn-lt"/>
              </a:rPr>
              <a:t>vertical at nadir</a:t>
            </a:r>
            <a:endParaRPr lang="en-GB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000" y="2124001"/>
            <a:ext cx="96532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Channel 4</a:t>
            </a:r>
          </a:p>
          <a:p>
            <a:r>
              <a:rPr lang="en-GB" dirty="0" smtClean="0">
                <a:latin typeface="+mn-lt"/>
              </a:rPr>
              <a:t>(91.655 GHz)</a:t>
            </a:r>
            <a:endParaRPr lang="en-GB" dirty="0">
              <a:latin typeface="+mn-lt"/>
            </a:endParaRPr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4294967295"/>
          </p:nvPr>
        </p:nvSpPr>
        <p:spPr>
          <a:xfrm>
            <a:off x="-10319" y="6597651"/>
            <a:ext cx="2311400" cy="238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mtClean="0"/>
              <a:t>28 November 2014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8024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0" y="1296005"/>
            <a:ext cx="9360000" cy="5025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Geolocation</a:t>
            </a:r>
            <a:r>
              <a:rPr lang="en-GB" sz="3200" dirty="0" smtClean="0"/>
              <a:t> error</a:t>
            </a:r>
            <a:br>
              <a:rPr lang="en-GB" sz="3200" dirty="0" smtClean="0"/>
            </a:br>
            <a:r>
              <a:rPr lang="en-GB" sz="3200" dirty="0" smtClean="0"/>
              <a:t>Departures of channel 4 (91.655 GHz)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04919" y="6597651"/>
            <a:ext cx="2311400" cy="238125"/>
          </a:xfrm>
          <a:prstGeom prst="rect">
            <a:avLst/>
          </a:prstGeom>
        </p:spPr>
        <p:txBody>
          <a:bodyPr/>
          <a:lstStyle/>
          <a:p>
            <a:fld id="{9524F804-EA9B-4792-B0F8-B8638ED80692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5" name="TextBox 4"/>
          <p:cNvSpPr txBox="1"/>
          <p:nvPr/>
        </p:nvSpPr>
        <p:spPr>
          <a:xfrm>
            <a:off x="243725" y="6424457"/>
            <a:ext cx="1813317" cy="230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DMSP 12, 20010103 12 UTC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1155" y="971252"/>
            <a:ext cx="1813317" cy="230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DMSP 14, 20010103 12 UTC</a:t>
            </a:r>
            <a:endParaRPr lang="en-GB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6771" y="6471958"/>
            <a:ext cx="1813317" cy="230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DMSP 15, 20010103 12 UTC</a:t>
            </a:r>
            <a:endParaRPr lang="en-GB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725" y="911875"/>
            <a:ext cx="1813317" cy="230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DMSP 11, 19990103 12 UTC</a:t>
            </a:r>
            <a:endParaRPr lang="en-GB" dirty="0">
              <a:latin typeface="+mn-lt"/>
            </a:endParaRP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4294967295"/>
          </p:nvPr>
        </p:nvSpPr>
        <p:spPr>
          <a:xfrm>
            <a:off x="-10319" y="6597651"/>
            <a:ext cx="2311400" cy="238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mtClean="0"/>
              <a:t>28 November 2014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6374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01" y="900000"/>
            <a:ext cx="5895427" cy="57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Scan angle </a:t>
            </a:r>
            <a:r>
              <a:rPr lang="en-GB" sz="3200" dirty="0" smtClean="0"/>
              <a:t>dependent biases</a:t>
            </a:r>
            <a:br>
              <a:rPr lang="en-GB" sz="3200" dirty="0" smtClean="0"/>
            </a:br>
            <a:r>
              <a:rPr lang="en-GB" sz="3200" dirty="0" smtClean="0"/>
              <a:t>Departures of channel 2 </a:t>
            </a:r>
            <a:r>
              <a:rPr lang="en-GB" sz="3200" dirty="0"/>
              <a:t>(</a:t>
            </a:r>
            <a:r>
              <a:rPr lang="en-GB" sz="3200" dirty="0" smtClean="0"/>
              <a:t>183.31±1 </a:t>
            </a:r>
            <a:r>
              <a:rPr lang="en-GB" sz="3200" dirty="0"/>
              <a:t>GHz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04919" y="6597651"/>
            <a:ext cx="2311400" cy="238125"/>
          </a:xfrm>
          <a:prstGeom prst="rect">
            <a:avLst/>
          </a:prstGeom>
        </p:spPr>
        <p:txBody>
          <a:bodyPr/>
          <a:lstStyle/>
          <a:p>
            <a:fld id="{9524F804-EA9B-4792-B0F8-B8638ED80692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7" name="TextBox 6"/>
          <p:cNvSpPr txBox="1"/>
          <p:nvPr/>
        </p:nvSpPr>
        <p:spPr>
          <a:xfrm>
            <a:off x="195000" y="4068001"/>
            <a:ext cx="96853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DMSP 12</a:t>
            </a:r>
          </a:p>
          <a:p>
            <a:r>
              <a:rPr lang="en-GB" dirty="0" smtClean="0">
                <a:latin typeface="+mn-lt"/>
              </a:rPr>
              <a:t>20010101~</a:t>
            </a:r>
          </a:p>
          <a:p>
            <a:r>
              <a:rPr lang="en-GB" dirty="0" smtClean="0">
                <a:latin typeface="+mn-lt"/>
              </a:rPr>
              <a:t>20010108</a:t>
            </a:r>
          </a:p>
          <a:p>
            <a:r>
              <a:rPr lang="en-GB" dirty="0" smtClean="0">
                <a:latin typeface="+mn-lt"/>
              </a:rPr>
              <a:t>Over sea only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2000" y="1188000"/>
            <a:ext cx="96853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DMSP 14</a:t>
            </a:r>
          </a:p>
          <a:p>
            <a:r>
              <a:rPr lang="en-GB" dirty="0" smtClean="0">
                <a:latin typeface="+mn-lt"/>
              </a:rPr>
              <a:t>20010101~</a:t>
            </a:r>
          </a:p>
          <a:p>
            <a:r>
              <a:rPr lang="en-GB" dirty="0" smtClean="0">
                <a:latin typeface="+mn-lt"/>
              </a:rPr>
              <a:t>20010108</a:t>
            </a:r>
          </a:p>
          <a:p>
            <a:r>
              <a:rPr lang="en-GB" dirty="0" smtClean="0">
                <a:latin typeface="+mn-lt"/>
              </a:rPr>
              <a:t>Over sea only</a:t>
            </a:r>
            <a:endParaRPr lang="en-GB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2000" y="4068001"/>
            <a:ext cx="96853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DMSP 15</a:t>
            </a:r>
          </a:p>
          <a:p>
            <a:r>
              <a:rPr lang="en-GB" dirty="0" smtClean="0">
                <a:latin typeface="+mn-lt"/>
              </a:rPr>
              <a:t>20010101~</a:t>
            </a:r>
          </a:p>
          <a:p>
            <a:r>
              <a:rPr lang="en-GB" dirty="0" smtClean="0">
                <a:latin typeface="+mn-lt"/>
              </a:rPr>
              <a:t>20010108</a:t>
            </a:r>
          </a:p>
          <a:p>
            <a:r>
              <a:rPr lang="en-GB" dirty="0" smtClean="0">
                <a:latin typeface="+mn-lt"/>
              </a:rPr>
              <a:t>Over sea only</a:t>
            </a:r>
            <a:endParaRPr lang="en-GB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000" y="1188000"/>
            <a:ext cx="96853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DMSP 11</a:t>
            </a:r>
          </a:p>
          <a:p>
            <a:r>
              <a:rPr lang="en-GB" dirty="0" smtClean="0">
                <a:latin typeface="+mn-lt"/>
              </a:rPr>
              <a:t>19990101~</a:t>
            </a:r>
          </a:p>
          <a:p>
            <a:r>
              <a:rPr lang="en-GB" dirty="0" smtClean="0">
                <a:latin typeface="+mn-lt"/>
              </a:rPr>
              <a:t>19990108</a:t>
            </a:r>
          </a:p>
          <a:p>
            <a:r>
              <a:rPr lang="en-GB" dirty="0" smtClean="0">
                <a:latin typeface="+mn-lt"/>
              </a:rPr>
              <a:t>Over sea only</a:t>
            </a:r>
            <a:endParaRPr lang="en-GB" dirty="0">
              <a:latin typeface="+mn-lt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4294967295"/>
          </p:nvPr>
        </p:nvSpPr>
        <p:spPr>
          <a:xfrm>
            <a:off x="-10319" y="6597651"/>
            <a:ext cx="2311400" cy="238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mtClean="0"/>
              <a:t>28 November 2014</a:t>
            </a:r>
            <a:endParaRPr lang="en-US" altLang="ja-JP"/>
          </a:p>
        </p:txBody>
      </p:sp>
      <p:sp>
        <p:nvSpPr>
          <p:cNvPr id="5" name="TextBox 4"/>
          <p:cNvSpPr txBox="1"/>
          <p:nvPr/>
        </p:nvSpPr>
        <p:spPr>
          <a:xfrm>
            <a:off x="195000" y="3132001"/>
            <a:ext cx="33543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#26-28 were contaminated by the glare obstruction bracket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5" idx="3"/>
          </p:cNvCxnSpPr>
          <p:nvPr/>
        </p:nvCxnSpPr>
        <p:spPr>
          <a:xfrm flipV="1">
            <a:off x="3549372" y="2852936"/>
            <a:ext cx="779559" cy="4637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</p:cNvCxnSpPr>
          <p:nvPr/>
        </p:nvCxnSpPr>
        <p:spPr>
          <a:xfrm flipV="1">
            <a:off x="3549372" y="2924944"/>
            <a:ext cx="4055923" cy="3917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3549372" y="3316667"/>
            <a:ext cx="4055923" cy="14804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89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0" y="1280337"/>
            <a:ext cx="9360000" cy="5054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Poor quality data before 1994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04919" y="6597651"/>
            <a:ext cx="2311400" cy="238125"/>
          </a:xfrm>
          <a:prstGeom prst="rect">
            <a:avLst/>
          </a:prstGeom>
        </p:spPr>
        <p:txBody>
          <a:bodyPr/>
          <a:lstStyle/>
          <a:p>
            <a:fld id="{9524F804-EA9B-4792-B0F8-B8638ED80692}" type="slidenum">
              <a:rPr lang="en-US" altLang="ja-JP" smtClean="0"/>
              <a:pPr/>
              <a:t>8</a:t>
            </a:fld>
            <a:endParaRPr lang="en-US" altLang="ja-JP"/>
          </a:p>
        </p:txBody>
      </p:sp>
      <p:sp>
        <p:nvSpPr>
          <p:cNvPr id="9" name="TextBox 8"/>
          <p:cNvSpPr txBox="1"/>
          <p:nvPr/>
        </p:nvSpPr>
        <p:spPr>
          <a:xfrm>
            <a:off x="5421053" y="6120000"/>
            <a:ext cx="2409634" cy="230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DMSP 11 channel 2, 19930105 12 UTC</a:t>
            </a:r>
            <a:endParaRPr lang="en-GB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883" y="6424457"/>
            <a:ext cx="1313180" cy="230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Quality flag applied</a:t>
            </a:r>
            <a:endParaRPr lang="en-GB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2545" y="900000"/>
            <a:ext cx="3029997" cy="230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Quality flag and departure </a:t>
            </a:r>
            <a:r>
              <a:rPr lang="en-GB" dirty="0">
                <a:latin typeface="+mn-lt"/>
              </a:rPr>
              <a:t>check </a:t>
            </a:r>
            <a:r>
              <a:rPr lang="en-GB" dirty="0" smtClean="0">
                <a:latin typeface="+mn-lt"/>
              </a:rPr>
              <a:t>(±20 K) applied</a:t>
            </a:r>
            <a:endParaRPr lang="en-GB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704" y="959377"/>
            <a:ext cx="625492" cy="230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All data</a:t>
            </a:r>
            <a:endParaRPr lang="en-GB" dirty="0">
              <a:latin typeface="+mn-lt"/>
            </a:endParaRP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4294967295"/>
          </p:nvPr>
        </p:nvSpPr>
        <p:spPr>
          <a:xfrm>
            <a:off x="-10319" y="6597651"/>
            <a:ext cx="2311400" cy="238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mtClean="0"/>
              <a:t>28 November 2014</a:t>
            </a:r>
            <a:endParaRPr lang="en-US" altLang="ja-JP"/>
          </a:p>
        </p:txBody>
      </p:sp>
      <p:sp>
        <p:nvSpPr>
          <p:cNvPr id="8" name="Rounded Rectangular Callout 7"/>
          <p:cNvSpPr/>
          <p:nvPr/>
        </p:nvSpPr>
        <p:spPr>
          <a:xfrm>
            <a:off x="5109000" y="4572935"/>
            <a:ext cx="4680000" cy="715089"/>
          </a:xfrm>
          <a:prstGeom prst="wedgeRoundRectCallout">
            <a:avLst>
              <a:gd name="adj1" fmla="val -21108"/>
              <a:gd name="adj2" fmla="val -5346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285750" indent="-285750">
              <a:buClr>
                <a:srgbClr val="CC0000"/>
              </a:buClr>
              <a:buFont typeface="Arial" pitchFamily="34" charset="0"/>
              <a:buChar char="•"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(FOV, channel)</a:t>
            </a:r>
            <a:r>
              <a:rPr lang="en-GB" dirty="0" smtClean="0"/>
              <a:t> array contains a cluster of several corrupted data approximately every 70 elements.</a:t>
            </a:r>
          </a:p>
          <a:p>
            <a:pPr marL="285750" indent="-285750">
              <a:buClr>
                <a:srgbClr val="CC0000"/>
              </a:buClr>
              <a:buFont typeface="Arial" pitchFamily="34" charset="0"/>
              <a:buChar char="•"/>
            </a:pPr>
            <a:r>
              <a:rPr lang="en-GB" dirty="0" smtClean="0"/>
              <a:t>Additional QC such as departure check is essential to remove these poor quality data.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620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8763" y="58738"/>
            <a:ext cx="9344025" cy="841375"/>
          </a:xfrm>
        </p:spPr>
        <p:txBody>
          <a:bodyPr/>
          <a:lstStyle/>
          <a:p>
            <a:pPr marL="177800" eaLnBrk="1" hangingPunct="1"/>
            <a:r>
              <a:rPr lang="en-US" dirty="0" smtClean="0"/>
              <a:t>Recalibration of </a:t>
            </a:r>
            <a:r>
              <a:rPr lang="en-US" dirty="0" err="1" smtClean="0"/>
              <a:t>Meteosat</a:t>
            </a:r>
            <a:r>
              <a:rPr lang="en-US" dirty="0" smtClean="0"/>
              <a:t> Images</a:t>
            </a:r>
            <a:endParaRPr lang="en-GB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11150" y="5973288"/>
            <a:ext cx="9402763" cy="578325"/>
          </a:xfrm>
        </p:spPr>
        <p:txBody>
          <a:bodyPr>
            <a:normAutofit/>
          </a:bodyPr>
          <a:lstStyle/>
          <a:p>
            <a:pPr marL="560388" lvl="1" indent="-306388" eaLnBrk="1" hangingPunct="1">
              <a:lnSpc>
                <a:spcPct val="80000"/>
              </a:lnSpc>
              <a:spcBef>
                <a:spcPct val="30000"/>
              </a:spcBef>
              <a:buSzPct val="100000"/>
              <a:buNone/>
              <a:tabLst>
                <a:tab pos="1687513" algn="l"/>
              </a:tabLst>
              <a:defRPr/>
            </a:pPr>
            <a:r>
              <a:rPr lang="en-US" dirty="0" smtClean="0">
                <a:latin typeface="Arial" charset="0"/>
                <a:cs typeface="Arial" charset="0"/>
              </a:rPr>
              <a:t>Fig: Monthly mean departures from the ERA-Interim analysis averaged over the tropical ocean clear-sky data.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1948" y="910451"/>
            <a:ext cx="4562106" cy="503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UM_template_v03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48867</TotalTime>
  <Words>650</Words>
  <Application>Microsoft Office PowerPoint</Application>
  <PresentationFormat>A4 Paper (210x297 mm)</PresentationFormat>
  <Paragraphs>121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1_EUM_template_v03</vt:lpstr>
      <vt:lpstr>Custom Design</vt:lpstr>
      <vt:lpstr>Clip</vt:lpstr>
      <vt:lpstr>Update on SSM/T-2 work </vt:lpstr>
      <vt:lpstr>Background</vt:lpstr>
      <vt:lpstr>Results of the initial quality analysis</vt:lpstr>
      <vt:lpstr>Using re-analyses to assess the quality</vt:lpstr>
      <vt:lpstr>“Unspecified” polarisation  Departures of window channels</vt:lpstr>
      <vt:lpstr>Geolocation error Departures of channel 4 (91.655 GHz)</vt:lpstr>
      <vt:lpstr>Scan angle dependent biases Departures of channel 2 (183.31±1 GHz)</vt:lpstr>
      <vt:lpstr>Poor quality data before 1994</vt:lpstr>
      <vt:lpstr>Recalibration of Meteosat Images</vt:lpstr>
      <vt:lpstr>Recalibration of Meteosat Images</vt:lpstr>
      <vt:lpstr>Summary</vt:lpstr>
      <vt:lpstr>Slide 12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Viju John</cp:lastModifiedBy>
  <cp:revision>2706</cp:revision>
  <cp:lastPrinted>2006-03-06T14:11:17Z</cp:lastPrinted>
  <dcterms:created xsi:type="dcterms:W3CDTF">1997-07-23T08:21:02Z</dcterms:created>
  <dcterms:modified xsi:type="dcterms:W3CDTF">2017-01-11T11:41:20Z</dcterms:modified>
</cp:coreProperties>
</file>