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0" r:id="rId3"/>
    <p:sldId id="377" r:id="rId4"/>
    <p:sldId id="379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48" r:id="rId14"/>
    <p:sldId id="368" r:id="rId15"/>
    <p:sldId id="378" r:id="rId16"/>
    <p:sldId id="351" r:id="rId17"/>
    <p:sldId id="381" r:id="rId18"/>
    <p:sldId id="358" r:id="rId19"/>
    <p:sldId id="367" r:id="rId20"/>
    <p:sldId id="355" r:id="rId21"/>
    <p:sldId id="354" r:id="rId22"/>
    <p:sldId id="352" r:id="rId23"/>
    <p:sldId id="380" r:id="rId24"/>
    <p:sldId id="336" r:id="rId25"/>
    <p:sldId id="333" r:id="rId26"/>
    <p:sldId id="356" r:id="rId27"/>
    <p:sldId id="357" r:id="rId28"/>
    <p:sldId id="337" r:id="rId29"/>
    <p:sldId id="335" r:id="rId30"/>
    <p:sldId id="334" r:id="rId31"/>
    <p:sldId id="338" r:id="rId32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0B55"/>
    <a:srgbClr val="3333FF"/>
    <a:srgbClr val="FFFFCC"/>
    <a:srgbClr val="A2DADE"/>
    <a:srgbClr val="EE2D24"/>
    <a:srgbClr val="C7A775"/>
    <a:srgbClr val="00B5EF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88511" autoAdjust="0"/>
  </p:normalViewPr>
  <p:slideViewPr>
    <p:cSldViewPr snapToGrid="0">
      <p:cViewPr varScale="1">
        <p:scale>
          <a:sx n="107" d="100"/>
          <a:sy n="107" d="100"/>
        </p:scale>
        <p:origin x="-102" y="-25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786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4EEF07B-51DE-4201-8CCF-20C10C04D12D}" type="datetime4">
              <a:rPr lang="en-GB"/>
              <a:pPr>
                <a:defRPr/>
              </a:pPr>
              <a:t>19 January 2017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BA05D423-9087-49C9-96CB-255EA4FB5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8703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6B6EBD-0252-48E9-9459-449BC2F074D7}" type="datetime4">
              <a:rPr lang="en-GB"/>
              <a:pPr>
                <a:defRPr/>
              </a:pPr>
              <a:t>19 January 2017</a:t>
            </a:fld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C23AE-E8F4-48C3-8980-9CBD96E298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2747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/>
              <a:pPr/>
              <a:t>19 January 2017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19/01/2017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24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19/01/2017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25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19/01/2017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28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19/01/2017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29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19/01/2017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30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19/01/2017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31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5438" y="128588"/>
            <a:ext cx="8986837" cy="1090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92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0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6054" y="76200"/>
            <a:ext cx="8543925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99060" y="735870"/>
            <a:ext cx="918781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9055735" y="6652800"/>
            <a:ext cx="8502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9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900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9329103" y="6315622"/>
            <a:ext cx="1046480" cy="15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375" dirty="0" err="1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t>dohy</a:t>
            </a:r>
            <a:endParaRPr lang="en-US" altLang="ko-KR" sz="375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2175" y="914400"/>
            <a:ext cx="9267533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0" y="0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958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9055735" y="6652800"/>
            <a:ext cx="8502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9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900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9329103" y="6315622"/>
            <a:ext cx="1046480" cy="15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375" dirty="0" err="1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t>dohy</a:t>
            </a:r>
            <a:endParaRPr lang="en-US" altLang="ko-KR" sz="375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9748" y="89919"/>
            <a:ext cx="8915400" cy="56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914400"/>
            <a:ext cx="89154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4" r:id="rId3"/>
    <p:sldLayoutId id="2147484452" r:id="rId4"/>
    <p:sldLayoutId id="2147484453" r:id="rId5"/>
    <p:sldLayoutId id="2147484454" r:id="rId6"/>
    <p:sldLayoutId id="2147484462" r:id="rId7"/>
    <p:sldLayoutId id="2147484463" r:id="rId8"/>
    <p:sldLayoutId id="2147484455" r:id="rId9"/>
    <p:sldLayoutId id="2147484456" r:id="rId10"/>
    <p:sldLayoutId id="2147484457" r:id="rId11"/>
    <p:sldLayoutId id="2147484458" r:id="rId12"/>
    <p:sldLayoutId id="2147484459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rive.live.com/redir?resid=A3160061748CB9AF!983&amp;authkey=!AHPmoFuDM3tYO64&amp;ithint=file,xls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sics.nesdis.noaa.gov/wiki/Development/2014032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6"/>
            <a:ext cx="8420100" cy="2186526"/>
          </a:xfrm>
        </p:spPr>
        <p:txBody>
          <a:bodyPr/>
          <a:lstStyle/>
          <a:p>
            <a:r>
              <a:rPr lang="en-IE" sz="5400" b="1" dirty="0" smtClean="0"/>
              <a:t>Outline </a:t>
            </a:r>
            <a:r>
              <a:rPr lang="en-IE" sz="5400" b="1" dirty="0" smtClean="0"/>
              <a:t>Agenda</a:t>
            </a:r>
            <a:br>
              <a:rPr lang="en-IE" sz="5400" b="1" dirty="0" smtClean="0"/>
            </a:br>
            <a:r>
              <a:rPr lang="en-IE" sz="3200" b="1" dirty="0" smtClean="0"/>
              <a:t>2017 GSICS Annual </a:t>
            </a:r>
            <a:r>
              <a:rPr lang="en-IE" sz="3200" b="1" dirty="0"/>
              <a:t>M</a:t>
            </a:r>
            <a:r>
              <a:rPr lang="en-IE" sz="3200" b="1" dirty="0" smtClean="0"/>
              <a:t>eeting</a:t>
            </a:r>
            <a:r>
              <a:rPr lang="en-IE" sz="2800" dirty="0" smtClean="0"/>
              <a:t/>
            </a:r>
            <a:br>
              <a:rPr lang="en-IE" sz="2800" dirty="0" smtClean="0"/>
            </a:br>
            <a:r>
              <a:rPr lang="en-IE" sz="2800" dirty="0" smtClean="0"/>
              <a:t>Madison, Wisconsin</a:t>
            </a:r>
            <a:br>
              <a:rPr lang="en-IE" sz="2800" dirty="0" smtClean="0"/>
            </a:br>
            <a:r>
              <a:rPr lang="en-IE" sz="2800" dirty="0" smtClean="0"/>
              <a:t>20-24 March 2017</a:t>
            </a:r>
            <a:endParaRPr lang="en-GB" sz="5400" dirty="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1126" y="559293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 January 2017</a:t>
            </a:r>
            <a:endParaRPr lang="ko-KR" altLang="en-US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Thursday (day-4)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227786"/>
              </p:ext>
            </p:extLst>
          </p:nvPr>
        </p:nvGraphicFramePr>
        <p:xfrm>
          <a:off x="300163" y="818352"/>
          <a:ext cx="9199563" cy="6413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667"/>
                <a:gridCol w="1751640"/>
                <a:gridCol w="1121787"/>
                <a:gridCol w="3788325"/>
                <a:gridCol w="404578"/>
                <a:gridCol w="1158566"/>
              </a:tblGrid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Thurs am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GRWG</a:t>
                      </a:r>
                      <a:r>
                        <a:rPr lang="en-US" sz="1200" b="1" u="none" strike="noStrike" dirty="0" smtClean="0">
                          <a:effectLst/>
                        </a:rPr>
                        <a:t>:</a:t>
                      </a:r>
                      <a:r>
                        <a:rPr lang="ko-KR" altLang="en-US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ko-KR" sz="1200" b="1" u="none" strike="noStrike" baseline="0" dirty="0" smtClean="0">
                          <a:effectLst/>
                        </a:rPr>
                        <a:t>VIS/NIR</a:t>
                      </a:r>
                      <a:r>
                        <a:rPr lang="en-US" sz="1200" b="1" u="none" strike="noStrike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Sub-Group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Chair: 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smtClean="0">
                          <a:effectLst/>
                        </a:rPr>
                        <a:t>9:00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smtClean="0">
                          <a:effectLst/>
                        </a:rPr>
                        <a:t>9:20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smtClean="0">
                          <a:effectLst/>
                        </a:rPr>
                        <a:t>9:40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smtClean="0">
                          <a:effectLst/>
                        </a:rPr>
                        <a:t>10:00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Coffee break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0:30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smtClean="0">
                          <a:effectLst/>
                        </a:rPr>
                        <a:t>10:30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smtClean="0">
                          <a:effectLst/>
                        </a:rPr>
                        <a:t>10:50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smtClean="0">
                          <a:effectLst/>
                        </a:rPr>
                        <a:t>11:10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smtClean="0">
                          <a:effectLst/>
                        </a:rPr>
                        <a:t>11:30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smtClean="0">
                          <a:effectLst/>
                        </a:rPr>
                        <a:t>11:50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smtClean="0">
                          <a:effectLst/>
                        </a:rPr>
                        <a:t>12:10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 smtClean="0">
                          <a:effectLst/>
                        </a:rPr>
                        <a:t>12:30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Lunch Break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1:00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Thurs pm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GRWG: VIS/NIR Sub-Group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Chair: 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</a:rPr>
                        <a:t>13:30</a:t>
                      </a:r>
                      <a:endParaRPr lang="en-US" altLang="ko-KR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0:30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</a:rPr>
                        <a:t>14:00</a:t>
                      </a:r>
                      <a:endParaRPr lang="en-US" altLang="ko-KR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0:10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14:10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0:10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</a:rPr>
                        <a:t>14:20</a:t>
                      </a:r>
                      <a:endParaRPr lang="en-US" altLang="ko-KR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0:10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14:30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0:10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</a:rPr>
                        <a:t>14:40</a:t>
                      </a:r>
                      <a:endParaRPr lang="en-US" altLang="ko-KR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0:10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14:50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00:40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15:30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Coffee break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15:50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16:10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16:30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16:50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17:10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17:30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17:50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18:10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34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18:30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END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Thursday (day-4)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78261"/>
              </p:ext>
            </p:extLst>
          </p:nvPr>
        </p:nvGraphicFramePr>
        <p:xfrm>
          <a:off x="385763" y="831070"/>
          <a:ext cx="9228136" cy="6532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7737"/>
                <a:gridCol w="2158482"/>
                <a:gridCol w="1162450"/>
                <a:gridCol w="3791068"/>
                <a:gridCol w="134581"/>
                <a:gridCol w="170219"/>
                <a:gridCol w="863599"/>
              </a:tblGrid>
              <a:tr h="192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Thurs am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GDWG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424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Chair: Peter </a:t>
                      </a:r>
                      <a:r>
                        <a:rPr lang="en-US" sz="1200" b="1" u="none" strike="noStrike" dirty="0" err="1">
                          <a:effectLst/>
                        </a:rPr>
                        <a:t>Miu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42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effectLst/>
                          <a:latin typeface="Arial"/>
                        </a:rPr>
                        <a:t>9:00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Action tracking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1:30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10:30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Use of </a:t>
                      </a:r>
                      <a:r>
                        <a:rPr lang="en-US" sz="10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gitHub</a:t>
                      </a:r>
                      <a:r>
                        <a:rPr 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 for GSICS developments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1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11:30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11:30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11:30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11:30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11:30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11:30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11:30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1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effectLst/>
                          <a:latin typeface="Arial"/>
                        </a:rPr>
                        <a:t>11:30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1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 smtClean="0">
                          <a:effectLst/>
                          <a:latin typeface="Arial"/>
                        </a:rPr>
                        <a:t>11:30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Lunch Break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 smtClean="0">
                          <a:effectLst/>
                        </a:rPr>
                        <a:t>1:00(Flexible)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Thurs pm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GDWG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424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Chair: Masaya Takahashi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 dirty="0">
                          <a:effectLst/>
                          <a:latin typeface="Arial"/>
                        </a:rPr>
                        <a:t>12:30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Revisit of GDWG </a:t>
                      </a:r>
                      <a:r>
                        <a:rPr lang="en-US" sz="10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ToR</a:t>
                      </a:r>
                      <a:r>
                        <a:rPr 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 - an action at EP-17 last June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effectLst/>
                          <a:latin typeface="Arial"/>
                        </a:rPr>
                        <a:t>1:00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13:30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Event logging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14:30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14:30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14:30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14:30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14:30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1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14:30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Wrap-up: Plan activities for 2016/2017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1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15:30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15:30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15:30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15:30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15:30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15:30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15:30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1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effectLst/>
                          <a:latin typeface="Arial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>
                          <a:effectLst/>
                          <a:latin typeface="Arial"/>
                        </a:rPr>
                        <a:t>15:30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1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ko-KR" altLang="en-US" sz="1200" b="0" i="1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effectLst/>
                          <a:latin typeface="Arial"/>
                        </a:rPr>
                        <a:t>0:00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9242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000" b="0" i="0" u="none" strike="noStrike" dirty="0">
                          <a:effectLst/>
                          <a:latin typeface="Arial"/>
                        </a:rPr>
                        <a:t>15:30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END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272" marR="9272" marT="9272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5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Friday (day-5)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97673"/>
              </p:ext>
            </p:extLst>
          </p:nvPr>
        </p:nvGraphicFramePr>
        <p:xfrm>
          <a:off x="227445" y="908772"/>
          <a:ext cx="9461501" cy="5353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728"/>
                <a:gridCol w="1823384"/>
                <a:gridCol w="1167732"/>
                <a:gridCol w="3943489"/>
                <a:gridCol w="421150"/>
                <a:gridCol w="1206018"/>
              </a:tblGrid>
              <a:tr h="2537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Fri am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Plenary - Briefs and De-briefs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9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3715">
                <a:tc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Chair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9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979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9:00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Cross-cutting issues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</a:tr>
              <a:tr h="26840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</a:rPr>
                        <a:t>9:20</a:t>
                      </a:r>
                      <a:endParaRPr lang="en-US" altLang="ko-K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</a:rPr>
                        <a:t>0:20</a:t>
                      </a:r>
                      <a:endParaRPr lang="en-US" altLang="ko-K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</a:tr>
              <a:tr h="26840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9:40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</a:rPr>
                        <a:t>0:20</a:t>
                      </a:r>
                      <a:endParaRPr lang="en-US" altLang="ko-K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</a:tr>
              <a:tr h="24979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10:00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</a:tr>
              <a:tr h="24979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Coffee break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0:30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979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10:50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Dohyeong</a:t>
                      </a:r>
                      <a:r>
                        <a:rPr lang="en-US" sz="1200" u="none" strike="noStrike" dirty="0">
                          <a:effectLst/>
                        </a:rPr>
                        <a:t> Kim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KMA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GRWG Summary &amp; Agree Actions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</a:rPr>
                        <a:t>0:25</a:t>
                      </a:r>
                      <a:endParaRPr lang="en-US" altLang="ko-K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</a:tr>
              <a:tr h="24979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11:15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Peter </a:t>
                      </a:r>
                      <a:r>
                        <a:rPr lang="en-US" sz="1200" u="none" strike="noStrike" dirty="0" err="1">
                          <a:effectLst/>
                        </a:rPr>
                        <a:t>Miu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EUMETSAT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GDWG Summary &amp; Agree Actions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0:25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</a:tr>
              <a:tr h="24979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11:15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79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12:00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Lunch Break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1:10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97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Fri pm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Plenary - Wrap-up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9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9797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smtClean="0">
                          <a:effectLst/>
                        </a:rPr>
                        <a:t>Chair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9959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13:10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Tim </a:t>
                      </a:r>
                      <a:r>
                        <a:rPr lang="en-US" sz="1200" u="none" strike="noStrike" dirty="0" err="1">
                          <a:effectLst/>
                        </a:rPr>
                        <a:t>Hewison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EUMETSAT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Workshop on best practices on pre-flight and onboard calibration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</a:tr>
              <a:tr h="31249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13:30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GCC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GSICS Quarterly Special Issues/Editors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>
                          <a:effectLst/>
                        </a:rPr>
                        <a:t>0:20</a:t>
                      </a:r>
                      <a:endParaRPr lang="en-US" altLang="ko-KR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</a:tr>
              <a:tr h="49959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13:50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Tim</a:t>
                      </a:r>
                      <a:endParaRPr lang="en-US" sz="1200" b="0" i="0" u="none" strike="noStrike" dirty="0">
                        <a:solidFill>
                          <a:srgbClr val="3333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EUMETSAT</a:t>
                      </a:r>
                      <a:endParaRPr lang="en-US" sz="1200" b="0" i="0" u="none" strike="noStrike" dirty="0">
                        <a:solidFill>
                          <a:srgbClr val="3333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Format for future GRWG/GDWG meetings + Users Workshops 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solidFill>
                            <a:srgbClr val="3333FF"/>
                          </a:solidFill>
                          <a:effectLst/>
                        </a:rPr>
                        <a:t>0:45</a:t>
                      </a:r>
                      <a:endParaRPr lang="en-US" altLang="ko-KR" sz="1200" b="0" i="0" u="none" strike="noStrike" dirty="0">
                        <a:solidFill>
                          <a:srgbClr val="3333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</a:tr>
              <a:tr h="24979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14:35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All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Topics &amp; Chairing next Web Meetings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</a:tr>
              <a:tr h="24979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14:55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All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Date &amp; Place of Next WG Meetings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</a:tr>
              <a:tr h="24979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15:15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All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Any Other Business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D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786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Mini-conference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sz="2400" b="1" i="1" dirty="0" smtClean="0">
                <a:solidFill>
                  <a:srgbClr val="C00000"/>
                </a:solidFill>
              </a:rPr>
              <a:t>MON (day-1) AM</a:t>
            </a:r>
          </a:p>
          <a:p>
            <a:pPr marL="0" lvl="1" indent="0">
              <a:buNone/>
            </a:pPr>
            <a:endParaRPr lang="en-GB" altLang="ko-KR" dirty="0"/>
          </a:p>
          <a:p>
            <a:pPr marL="342900" lvl="1" indent="-342900">
              <a:buFont typeface="Arial" charset="0"/>
              <a:buChar char="•"/>
            </a:pPr>
            <a:r>
              <a:rPr lang="en-GB" altLang="ko-KR" dirty="0"/>
              <a:t>SSEC </a:t>
            </a:r>
            <a:r>
              <a:rPr lang="en-GB" altLang="ko-KR" dirty="0" smtClean="0"/>
              <a:t>(number of presenters)</a:t>
            </a:r>
            <a:endParaRPr lang="en-GB" altLang="ko-KR" dirty="0"/>
          </a:p>
          <a:p>
            <a:pPr marL="342900" lvl="1" indent="-342900">
              <a:buFont typeface="Arial" charset="0"/>
              <a:buChar char="•"/>
            </a:pPr>
            <a:r>
              <a:rPr lang="en-GB" altLang="ko-KR" dirty="0">
                <a:solidFill>
                  <a:schemeClr val="tx2"/>
                </a:solidFill>
              </a:rPr>
              <a:t>MW subgroup candidates (selecting 1-2 presentations)</a:t>
            </a:r>
          </a:p>
          <a:p>
            <a:pPr lvl="1"/>
            <a:r>
              <a:rPr lang="ko-KR" altLang="ko-KR" sz="1800" dirty="0"/>
              <a:t>A presentation from the GPM X-CAL team (Wes Berg or Rachel Kroodsma)</a:t>
            </a:r>
          </a:p>
          <a:p>
            <a:pPr lvl="1"/>
            <a:r>
              <a:rPr lang="ko-KR" altLang="ko-KR" sz="1800" dirty="0"/>
              <a:t>A presentation from the NIST group on their MW references (Derek Houtz)</a:t>
            </a:r>
          </a:p>
          <a:p>
            <a:pPr lvl="1"/>
            <a:r>
              <a:rPr lang="ko-KR" altLang="ko-KR" sz="1800" dirty="0"/>
              <a:t>A presentation from EUMETSAT on SMMR/SSMI time series (Karsten Fennig)</a:t>
            </a:r>
          </a:p>
          <a:p>
            <a:pPr lvl="1"/>
            <a:r>
              <a:rPr lang="ko-KR" altLang="ko-KR" sz="1800" dirty="0"/>
              <a:t>Presentations from EUMETSAT and NOAA Affiliate on SSM/T2 time series (Viju John, Johnny Luo)</a:t>
            </a:r>
          </a:p>
          <a:p>
            <a:pPr lvl="1"/>
            <a:r>
              <a:rPr lang="ko-KR" altLang="ko-KR" sz="1800" dirty="0"/>
              <a:t>Variability in inter-sensor biases with GPM constellation (John Yang</a:t>
            </a:r>
            <a:r>
              <a:rPr lang="ko-KR" altLang="ko-KR" sz="1800" dirty="0" smtClean="0"/>
              <a:t>)</a:t>
            </a:r>
            <a:endParaRPr lang="en-US" altLang="ko-KR" sz="1800" dirty="0" smtClean="0"/>
          </a:p>
          <a:p>
            <a:r>
              <a:rPr lang="en-GB" altLang="ko-KR" sz="2800" dirty="0" smtClean="0">
                <a:solidFill>
                  <a:srgbClr val="3333FF"/>
                </a:solidFill>
              </a:rPr>
              <a:t>Volunteers and/or invitations?</a:t>
            </a:r>
            <a:endParaRPr lang="en-US" altLang="ko-KR" sz="2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</a:t>
            </a:r>
            <a:r>
              <a:rPr lang="en-GB" dirty="0" smtClean="0"/>
              <a:t>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sz="2400" b="1" i="1" dirty="0" smtClean="0">
                <a:solidFill>
                  <a:srgbClr val="C00000"/>
                </a:solidFill>
              </a:rPr>
              <a:t>MON(day-1) PM ~ TUE(day-2) </a:t>
            </a:r>
            <a:r>
              <a:rPr lang="en-GB" sz="2400" b="1" i="1" dirty="0" smtClean="0">
                <a:solidFill>
                  <a:srgbClr val="C00000"/>
                </a:solidFill>
              </a:rPr>
              <a:t>AM : </a:t>
            </a:r>
            <a:r>
              <a:rPr lang="en-GB" sz="2400" b="1" i="1" dirty="0" smtClean="0">
                <a:solidFill>
                  <a:srgbClr val="4E0B55"/>
                </a:solidFill>
              </a:rPr>
              <a:t>Reports and Briefs</a:t>
            </a:r>
            <a:endParaRPr lang="en-GB" sz="2400" b="1" i="1" dirty="0" smtClean="0">
              <a:solidFill>
                <a:srgbClr val="4E0B55"/>
              </a:solidFill>
            </a:endParaRPr>
          </a:p>
          <a:p>
            <a:pPr lvl="1"/>
            <a:endParaRPr lang="en-US" altLang="ko-KR" sz="1600" dirty="0"/>
          </a:p>
          <a:p>
            <a:pPr marL="342900" lvl="1" indent="-342900">
              <a:buFont typeface="Arial" charset="0"/>
              <a:buChar char="•"/>
            </a:pPr>
            <a:r>
              <a:rPr lang="en-GB" altLang="ko-KR" dirty="0" smtClean="0"/>
              <a:t>Agency </a:t>
            </a:r>
            <a:r>
              <a:rPr lang="en-GB" altLang="ko-KR" dirty="0" smtClean="0"/>
              <a:t>Reports (20 min each agency)</a:t>
            </a:r>
          </a:p>
          <a:p>
            <a:pPr marL="857250" lvl="2" indent="-457200">
              <a:buFont typeface="Wingdings" pitchFamily="2" charset="2"/>
              <a:buChar char="ü"/>
            </a:pPr>
            <a:r>
              <a:rPr lang="en-GB" altLang="ko-KR" dirty="0" smtClean="0"/>
              <a:t>10 Agencies in 2016 including 1 remote presenter(ISRO)</a:t>
            </a:r>
            <a:endParaRPr lang="en-GB" altLang="ko-KR" dirty="0"/>
          </a:p>
          <a:p>
            <a:r>
              <a:rPr lang="en-US" altLang="ko-KR" sz="2800" dirty="0" smtClean="0"/>
              <a:t>GCC, GRWG, GDWG </a:t>
            </a:r>
            <a:r>
              <a:rPr lang="en-US" altLang="ko-KR" sz="2800" dirty="0" smtClean="0"/>
              <a:t>reports (60 min)</a:t>
            </a:r>
            <a:endParaRPr lang="en-US" altLang="ko-KR" sz="2800" dirty="0" smtClean="0"/>
          </a:p>
          <a:p>
            <a:r>
              <a:rPr lang="en-US" altLang="ko-KR" sz="2800" dirty="0" smtClean="0"/>
              <a:t>GRWG Subgroup Reports (80 min)</a:t>
            </a:r>
            <a:endParaRPr lang="en-US" altLang="ko-KR" sz="2800" dirty="0"/>
          </a:p>
          <a:p>
            <a:pPr marL="742950" lvl="2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/>
                </a:solidFill>
              </a:rPr>
              <a:t>UV subgroup (Rose)</a:t>
            </a:r>
          </a:p>
          <a:p>
            <a:pPr marL="742950" lvl="2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/>
                </a:solidFill>
              </a:rPr>
              <a:t>VIS/NIR subgroup (Dave)</a:t>
            </a:r>
          </a:p>
          <a:p>
            <a:pPr marL="742950" lvl="2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/>
                </a:solidFill>
              </a:rPr>
              <a:t>IR subgroup (Tim)</a:t>
            </a:r>
          </a:p>
          <a:p>
            <a:pPr marL="742950" lvl="2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/>
                </a:solidFill>
              </a:rPr>
              <a:t>MW subgroup (Ralph)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Topics for </a:t>
            </a:r>
            <a:r>
              <a:rPr lang="en-GB" altLang="ko-KR" dirty="0" smtClean="0"/>
              <a:t>Plenary in 2016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742295"/>
              </p:ext>
            </p:extLst>
          </p:nvPr>
        </p:nvGraphicFramePr>
        <p:xfrm>
          <a:off x="870281" y="1517311"/>
          <a:ext cx="6613594" cy="147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3594"/>
              </a:tblGrid>
              <a:tr h="368620">
                <a:tc>
                  <a:txBody>
                    <a:bodyPr/>
                    <a:lstStyle/>
                    <a:p>
                      <a:pPr marL="342900" indent="-342900" algn="l" fontAlgn="t">
                        <a:buFont typeface="Wingdings" pitchFamily="2" charset="2"/>
                        <a:buChar char="ü"/>
                      </a:pPr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Defining GSICS Products, Deliverables, Maturity</a:t>
                      </a:r>
                      <a:endParaRPr lang="en-US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8620">
                <a:tc>
                  <a:txBody>
                    <a:bodyPr/>
                    <a:lstStyle/>
                    <a:p>
                      <a:pPr marL="342900" indent="-342900" algn="l" fontAlgn="t">
                        <a:buFont typeface="Wingdings" pitchFamily="2" charset="2"/>
                        <a:buChar char="ü"/>
                      </a:pPr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Naming convention of GSICS products</a:t>
                      </a:r>
                      <a:endParaRPr lang="en-US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8620">
                <a:tc>
                  <a:txBody>
                    <a:bodyPr/>
                    <a:lstStyle/>
                    <a:p>
                      <a:pPr marL="342900" indent="-342900" algn="l" fontAlgn="t">
                        <a:buFont typeface="Wingdings" pitchFamily="2" charset="2"/>
                        <a:buChar char="ü"/>
                      </a:pPr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GSICS Procedure for Product Acceptance</a:t>
                      </a:r>
                      <a:endParaRPr lang="en-US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8620">
                <a:tc>
                  <a:txBody>
                    <a:bodyPr/>
                    <a:lstStyle/>
                    <a:p>
                      <a:pPr marL="342900" indent="-342900" algn="l" fontAlgn="t">
                        <a:buFont typeface="Wingdings" pitchFamily="2" charset="2"/>
                        <a:buChar char="ü"/>
                      </a:pPr>
                      <a:r>
                        <a:rPr lang="en-U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GSICS Websites' Requirements</a:t>
                      </a:r>
                      <a:endParaRPr lang="en-US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175903"/>
              </p:ext>
            </p:extLst>
          </p:nvPr>
        </p:nvGraphicFramePr>
        <p:xfrm>
          <a:off x="848430" y="3817397"/>
          <a:ext cx="6955038" cy="2503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5038"/>
              </a:tblGrid>
              <a:tr h="291950">
                <a:tc>
                  <a:txBody>
                    <a:bodyPr/>
                    <a:lstStyle/>
                    <a:p>
                      <a:pPr marL="285750" indent="-285750" algn="l" fontAlgn="t">
                        <a:buFont typeface="Wingdings" pitchFamily="2" charset="2"/>
                        <a:buChar char="ü"/>
                      </a:pPr>
                      <a:r>
                        <a:rPr lang="en-US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GEO-Ring Test Dataset</a:t>
                      </a:r>
                      <a:endParaRPr lang="en-US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4663">
                <a:tc>
                  <a:txBody>
                    <a:bodyPr/>
                    <a:lstStyle/>
                    <a:p>
                      <a:pPr marL="742950" lvl="1" indent="-285750" algn="l" fontAlgn="t">
                        <a:buFont typeface="Arial" pitchFamily="34" charset="0"/>
                        <a:buChar char="•"/>
                      </a:pPr>
                      <a:r>
                        <a:rPr lang="en-US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Discussion: GEO-Ring dataset preparation</a:t>
                      </a:r>
                      <a:endParaRPr lang="en-US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4663">
                <a:tc>
                  <a:txBody>
                    <a:bodyPr/>
                    <a:lstStyle/>
                    <a:p>
                      <a:pPr marL="742950" lvl="1" indent="-285750" algn="l" fontAlgn="t">
                        <a:buFont typeface="Arial" pitchFamily="34" charset="0"/>
                        <a:buChar char="•"/>
                      </a:pPr>
                      <a:r>
                        <a:rPr lang="en-US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Discussion: GEO-Ring dataset analysis</a:t>
                      </a:r>
                      <a:endParaRPr lang="en-US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91950">
                <a:tc>
                  <a:txBody>
                    <a:bodyPr/>
                    <a:lstStyle/>
                    <a:p>
                      <a:pPr marL="285750" indent="-285750" algn="l" fontAlgn="t">
                        <a:buFont typeface="Wingdings" pitchFamily="2" charset="2"/>
                        <a:buChar char="ü"/>
                      </a:pPr>
                      <a:r>
                        <a:rPr lang="en-US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SBAF Tool - including hyperspectral deserts</a:t>
                      </a:r>
                      <a:endParaRPr lang="en-US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91950">
                <a:tc>
                  <a:txBody>
                    <a:bodyPr/>
                    <a:lstStyle/>
                    <a:p>
                      <a:pPr marL="285750" indent="-285750" algn="l" fontAlgn="t">
                        <a:buFont typeface="Wingdings" pitchFamily="2" charset="2"/>
                        <a:buChar char="ü"/>
                      </a:pPr>
                      <a:r>
                        <a:rPr lang="en-US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Selecting GSICS References: IR, VIS and MW</a:t>
                      </a:r>
                      <a:endParaRPr lang="en-US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02087">
                <a:tc>
                  <a:txBody>
                    <a:bodyPr/>
                    <a:lstStyle/>
                    <a:p>
                      <a:pPr marL="285750" indent="-285750" algn="l" fontAlgn="t">
                        <a:buFont typeface="Wingdings" pitchFamily="2" charset="2"/>
                        <a:buChar char="ü"/>
                      </a:pPr>
                      <a:r>
                        <a:rPr lang="en-US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Primary GSICS or Key Comparison References?</a:t>
                      </a:r>
                      <a:endParaRPr lang="en-US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4663">
                <a:tc>
                  <a:txBody>
                    <a:bodyPr/>
                    <a:lstStyle/>
                    <a:p>
                      <a:pPr marL="285750" indent="-285750" algn="l" fontAlgn="t">
                        <a:buFont typeface="Wingdings" pitchFamily="2" charset="2"/>
                        <a:buChar char="ü"/>
                      </a:pPr>
                      <a:r>
                        <a:rPr lang="en-US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 we need to generate Prime GSICS NRTCs?</a:t>
                      </a:r>
                      <a:endParaRPr lang="en-US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91950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itchFamily="2" charset="2"/>
                        <a:buChar char="ü"/>
                      </a:pPr>
                      <a:r>
                        <a:rPr lang="en-US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Plans for AVHRR inter-calibration</a:t>
                      </a:r>
                      <a:endParaRPr lang="en-US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9286" y="1012050"/>
            <a:ext cx="710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Topics for plenary in 2016</a:t>
            </a:r>
            <a:endParaRPr lang="ko-KR" alt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760" y="3348438"/>
            <a:ext cx="710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Topics for GRWG plenary in 2016</a:t>
            </a:r>
            <a:endParaRPr lang="ko-KR" alt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45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(GRWG+GDWG)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97" y="763474"/>
            <a:ext cx="9267533" cy="6001310"/>
          </a:xfrm>
        </p:spPr>
        <p:txBody>
          <a:bodyPr/>
          <a:lstStyle/>
          <a:p>
            <a:pPr marL="0" indent="0">
              <a:buNone/>
            </a:pPr>
            <a:r>
              <a:rPr lang="en-GB" altLang="ko-KR" sz="2400" b="1" i="1" dirty="0" smtClean="0">
                <a:solidFill>
                  <a:srgbClr val="C00000"/>
                </a:solidFill>
              </a:rPr>
              <a:t>TUE </a:t>
            </a:r>
            <a:r>
              <a:rPr lang="en-GB" altLang="ko-KR" sz="2400" b="1" i="1" dirty="0">
                <a:solidFill>
                  <a:srgbClr val="C00000"/>
                </a:solidFill>
              </a:rPr>
              <a:t>(day-2) </a:t>
            </a:r>
            <a:r>
              <a:rPr lang="en-GB" altLang="ko-KR" sz="2400" b="1" i="1" dirty="0" smtClean="0">
                <a:solidFill>
                  <a:srgbClr val="C00000"/>
                </a:solidFill>
              </a:rPr>
              <a:t>PM </a:t>
            </a:r>
            <a:r>
              <a:rPr lang="en-GB" altLang="ko-KR" sz="2400" b="1" i="1" dirty="0" smtClean="0">
                <a:solidFill>
                  <a:srgbClr val="C00000"/>
                </a:solidFill>
                <a:sym typeface="Wingdings" pitchFamily="2" charset="2"/>
              </a:rPr>
              <a:t></a:t>
            </a:r>
            <a:r>
              <a:rPr lang="en-GB" altLang="ko-KR" sz="2400" b="1" i="1" dirty="0" smtClean="0">
                <a:solidFill>
                  <a:srgbClr val="C00000"/>
                </a:solidFill>
              </a:rPr>
              <a:t> </a:t>
            </a:r>
            <a:r>
              <a:rPr lang="en-GB" altLang="ko-KR" sz="2400" b="1" i="1" dirty="0" smtClean="0"/>
              <a:t>NO </a:t>
            </a:r>
            <a:r>
              <a:rPr lang="en-GB" altLang="ko-KR" sz="2400" b="1" i="1" u="sng" dirty="0" smtClean="0"/>
              <a:t>GDWG</a:t>
            </a:r>
            <a:r>
              <a:rPr lang="en-GB" altLang="ko-KR" sz="2400" b="1" i="1" dirty="0" smtClean="0"/>
              <a:t> breakthrough session</a:t>
            </a:r>
            <a:endParaRPr lang="en-US" altLang="ko-KR" sz="2400" dirty="0" smtClean="0"/>
          </a:p>
          <a:p>
            <a:r>
              <a:rPr lang="en-US" altLang="ko-KR" sz="2400" dirty="0" smtClean="0"/>
              <a:t>Ad</a:t>
            </a:r>
            <a:r>
              <a:rPr lang="ko-KR" altLang="ko-KR" sz="2400" dirty="0"/>
              <a:t>vanced next generation GEO </a:t>
            </a:r>
            <a:r>
              <a:rPr lang="ko-KR" altLang="ko-KR" sz="2400" dirty="0" smtClean="0"/>
              <a:t>imagers</a:t>
            </a:r>
            <a:r>
              <a:rPr lang="en-US" altLang="ko-KR" sz="2400" dirty="0" smtClean="0"/>
              <a:t> </a:t>
            </a:r>
            <a:r>
              <a:rPr lang="en-US" altLang="ko-KR" sz="2400" dirty="0" smtClean="0">
                <a:solidFill>
                  <a:srgbClr val="C00000"/>
                </a:solidFill>
              </a:rPr>
              <a:t>(1-2hr, Fred)</a:t>
            </a:r>
          </a:p>
          <a:p>
            <a:pPr lvl="1"/>
            <a:r>
              <a:rPr lang="en-US" altLang="ko-KR" sz="2000" dirty="0" smtClean="0"/>
              <a:t>O</a:t>
            </a:r>
            <a:r>
              <a:rPr lang="ko-KR" altLang="ko-KR" sz="2000" dirty="0" smtClean="0"/>
              <a:t>n-board </a:t>
            </a:r>
            <a:r>
              <a:rPr lang="ko-KR" altLang="ko-KR" sz="2000" dirty="0"/>
              <a:t>calibration for solar </a:t>
            </a:r>
            <a:r>
              <a:rPr lang="ko-KR" altLang="ko-KR" sz="2000" dirty="0" smtClean="0"/>
              <a:t>bands</a:t>
            </a:r>
            <a:endParaRPr lang="en-US" altLang="ko-KR" sz="2000" dirty="0" smtClean="0"/>
          </a:p>
          <a:p>
            <a:pPr lvl="1"/>
            <a:r>
              <a:rPr lang="en-US" altLang="ko-KR" sz="2000" dirty="0"/>
              <a:t>M</a:t>
            </a:r>
            <a:r>
              <a:rPr lang="ko-KR" altLang="ko-KR" sz="2000" dirty="0" smtClean="0"/>
              <a:t>assive </a:t>
            </a:r>
            <a:r>
              <a:rPr lang="ko-KR" altLang="ko-KR" sz="2000" dirty="0"/>
              <a:t>linear detector </a:t>
            </a:r>
            <a:r>
              <a:rPr lang="ko-KR" altLang="ko-KR" sz="2000" dirty="0" smtClean="0"/>
              <a:t>arrays</a:t>
            </a:r>
            <a:endParaRPr lang="en-US" altLang="ko-KR" sz="2000" dirty="0" smtClean="0"/>
          </a:p>
          <a:p>
            <a:pPr lvl="1"/>
            <a:r>
              <a:rPr lang="ko-KR" altLang="ko-KR" sz="2000" dirty="0" smtClean="0"/>
              <a:t>Kalman </a:t>
            </a:r>
            <a:r>
              <a:rPr lang="ko-KR" altLang="ko-KR" sz="2000" dirty="0"/>
              <a:t>filter based image navigation and </a:t>
            </a:r>
            <a:r>
              <a:rPr lang="ko-KR" altLang="ko-KR" sz="2000" dirty="0" smtClean="0"/>
              <a:t>registration</a:t>
            </a:r>
            <a:r>
              <a:rPr lang="en-US" altLang="ko-KR" sz="2000" dirty="0" smtClean="0"/>
              <a:t> (INR)</a:t>
            </a:r>
            <a:endParaRPr lang="en-GB" sz="2000" dirty="0" smtClean="0"/>
          </a:p>
          <a:p>
            <a:r>
              <a:rPr lang="ko-KR" altLang="ko-KR" sz="2400" dirty="0">
                <a:solidFill>
                  <a:schemeClr val="tx2"/>
                </a:solidFill>
              </a:rPr>
              <a:t>Interaction with ISCCP (1hr</a:t>
            </a:r>
            <a:r>
              <a:rPr lang="en-US" altLang="ko-KR" sz="2400" dirty="0">
                <a:solidFill>
                  <a:schemeClr val="tx2"/>
                </a:solidFill>
              </a:rPr>
              <a:t>, </a:t>
            </a:r>
            <a:r>
              <a:rPr lang="en-US" altLang="ko-KR" sz="2400" dirty="0" smtClean="0">
                <a:solidFill>
                  <a:schemeClr val="tx2"/>
                </a:solidFill>
              </a:rPr>
              <a:t>Ken Knapp</a:t>
            </a:r>
            <a:r>
              <a:rPr lang="ko-KR" altLang="ko-KR" sz="2400" dirty="0" smtClean="0">
                <a:solidFill>
                  <a:schemeClr val="tx2"/>
                </a:solidFill>
              </a:rPr>
              <a:t>)</a:t>
            </a:r>
            <a:endParaRPr lang="ko-KR" altLang="ko-KR" sz="1600" dirty="0"/>
          </a:p>
          <a:p>
            <a:r>
              <a:rPr lang="ko-KR" altLang="ko-KR" sz="2400" dirty="0" smtClean="0">
                <a:solidFill>
                  <a:schemeClr val="tx2"/>
                </a:solidFill>
              </a:rPr>
              <a:t>GEO-Ring </a:t>
            </a:r>
            <a:r>
              <a:rPr lang="ko-KR" altLang="ko-KR" sz="2400" dirty="0">
                <a:solidFill>
                  <a:schemeClr val="tx2"/>
                </a:solidFill>
              </a:rPr>
              <a:t>test dataset (1.5-2hr)</a:t>
            </a:r>
            <a:endParaRPr lang="en-US" altLang="ko-KR" sz="2400" dirty="0">
              <a:solidFill>
                <a:schemeClr val="tx2"/>
              </a:solidFill>
            </a:endParaRPr>
          </a:p>
          <a:p>
            <a:r>
              <a:rPr lang="ko-KR" altLang="ko-KR" sz="2400" dirty="0">
                <a:solidFill>
                  <a:schemeClr val="tx2"/>
                </a:solidFill>
              </a:rPr>
              <a:t>Strategy for combining corrections for VIS/NIR+IR channels (45min)</a:t>
            </a:r>
          </a:p>
          <a:p>
            <a:r>
              <a:rPr lang="ko-KR" altLang="ko-KR" sz="2400" dirty="0">
                <a:solidFill>
                  <a:schemeClr val="tx2"/>
                </a:solidFill>
              </a:rPr>
              <a:t>Use of NWP+RTM as inter-calibration tool – with MWSG </a:t>
            </a:r>
            <a:r>
              <a:rPr lang="ko-KR" altLang="ko-KR" sz="2400" dirty="0" smtClean="0">
                <a:solidFill>
                  <a:schemeClr val="tx2"/>
                </a:solidFill>
              </a:rPr>
              <a:t>(</a:t>
            </a:r>
            <a:r>
              <a:rPr lang="en-US" altLang="ko-KR" sz="2400" dirty="0" smtClean="0">
                <a:solidFill>
                  <a:schemeClr val="tx2"/>
                </a:solidFill>
              </a:rPr>
              <a:t>~</a:t>
            </a:r>
            <a:r>
              <a:rPr lang="ko-KR" altLang="ko-KR" sz="2400" dirty="0" smtClean="0">
                <a:solidFill>
                  <a:schemeClr val="tx2"/>
                </a:solidFill>
              </a:rPr>
              <a:t>1hr)</a:t>
            </a:r>
            <a:endParaRPr lang="en-GB" sz="2400" dirty="0" smtClean="0">
              <a:solidFill>
                <a:schemeClr val="tx2"/>
              </a:solidFill>
            </a:endParaRPr>
          </a:p>
          <a:p>
            <a:r>
              <a:rPr lang="en-GB" sz="2400" dirty="0" smtClean="0"/>
              <a:t>Collaboration with CEOS/WGCV for space-based climate monitoring </a:t>
            </a:r>
            <a:r>
              <a:rPr lang="en-GB" sz="1800" dirty="0" smtClean="0">
                <a:solidFill>
                  <a:srgbClr val="C00000"/>
                </a:solidFill>
              </a:rPr>
              <a:t>(brief report attending CEOS/WGCV-41, </a:t>
            </a:r>
            <a:r>
              <a:rPr lang="en-GB" sz="1800" dirty="0" err="1" smtClean="0">
                <a:solidFill>
                  <a:srgbClr val="002060"/>
                </a:solidFill>
              </a:rPr>
              <a:t>Dohy</a:t>
            </a:r>
            <a:r>
              <a:rPr lang="en-GB" sz="1800" dirty="0" smtClean="0">
                <a:solidFill>
                  <a:srgbClr val="002060"/>
                </a:solidFill>
              </a:rPr>
              <a:t> and Tim)</a:t>
            </a:r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altLang="ko-KR" sz="2400" dirty="0"/>
              <a:t>Further evolution of the Prime GSICS Correction concept </a:t>
            </a:r>
            <a:r>
              <a:rPr lang="en-GB" altLang="ko-KR" sz="2400" dirty="0" smtClean="0">
                <a:solidFill>
                  <a:srgbClr val="C00000"/>
                </a:solidFill>
              </a:rPr>
              <a:t>(Tim?)</a:t>
            </a:r>
            <a:endParaRPr lang="en-GB" altLang="ko-KR" sz="2400" dirty="0">
              <a:solidFill>
                <a:srgbClr val="C00000"/>
              </a:solidFill>
            </a:endParaRPr>
          </a:p>
          <a:p>
            <a:pPr lvl="1"/>
            <a:r>
              <a:rPr lang="en-GB" altLang="ko-KR" sz="2000" dirty="0"/>
              <a:t>to include multiple methods and </a:t>
            </a:r>
          </a:p>
          <a:p>
            <a:pPr lvl="1"/>
            <a:r>
              <a:rPr lang="en-GB" altLang="ko-KR" sz="2000" dirty="0"/>
              <a:t>application to multiple spectral </a:t>
            </a:r>
            <a:r>
              <a:rPr lang="en-GB" altLang="ko-KR" sz="2000" dirty="0" smtClean="0"/>
              <a:t>bands</a:t>
            </a:r>
            <a:endParaRPr lang="en-GB" altLang="ko-K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(GRWG+GDWG)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98" y="763474"/>
            <a:ext cx="8873868" cy="6001310"/>
          </a:xfrm>
        </p:spPr>
        <p:txBody>
          <a:bodyPr/>
          <a:lstStyle/>
          <a:p>
            <a:pPr marL="0" indent="0">
              <a:buNone/>
            </a:pPr>
            <a:r>
              <a:rPr lang="en-GB" altLang="ko-KR" sz="2400" b="1" i="1" dirty="0" smtClean="0">
                <a:solidFill>
                  <a:srgbClr val="C00000"/>
                </a:solidFill>
              </a:rPr>
              <a:t>TUE </a:t>
            </a:r>
            <a:r>
              <a:rPr lang="en-GB" altLang="ko-KR" sz="2400" b="1" i="1" dirty="0">
                <a:solidFill>
                  <a:srgbClr val="C00000"/>
                </a:solidFill>
              </a:rPr>
              <a:t>(day-2) </a:t>
            </a:r>
            <a:r>
              <a:rPr lang="en-GB" altLang="ko-KR" sz="2400" b="1" i="1" dirty="0" smtClean="0">
                <a:solidFill>
                  <a:srgbClr val="C00000"/>
                </a:solidFill>
              </a:rPr>
              <a:t>PM  continued</a:t>
            </a:r>
          </a:p>
          <a:p>
            <a:pPr>
              <a:buFont typeface="Wingdings" pitchFamily="2" charset="2"/>
              <a:buChar char="§"/>
            </a:pPr>
            <a:endParaRPr lang="en-GB" altLang="ko-KR" sz="1200" b="1" i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ko-KR" altLang="ko-KR" sz="2400" dirty="0" smtClean="0"/>
              <a:t>Update </a:t>
            </a:r>
            <a:r>
              <a:rPr lang="ko-KR" altLang="ko-KR" sz="2400" dirty="0"/>
              <a:t>on FIDUCEO to address inter-calibration requirements &amp; formats (EUM</a:t>
            </a:r>
            <a:r>
              <a:rPr lang="ko-KR" altLang="ko-KR" sz="2400" dirty="0" smtClean="0"/>
              <a:t>)</a:t>
            </a:r>
            <a:endParaRPr lang="en-US" altLang="ko-KR" sz="2400" dirty="0" smtClean="0"/>
          </a:p>
          <a:p>
            <a:pPr>
              <a:buFont typeface="Wingdings" pitchFamily="2" charset="2"/>
              <a:buChar char="§"/>
            </a:pPr>
            <a:r>
              <a:rPr lang="ko-KR" altLang="ko-KR" sz="2400" dirty="0"/>
              <a:t>Anything for CGMS, etc</a:t>
            </a:r>
            <a:endParaRPr lang="en-GB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1708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for GRWG (UVSG)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75" y="1012050"/>
            <a:ext cx="9267533" cy="5578606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800" b="1" i="1" dirty="0" smtClean="0">
                <a:solidFill>
                  <a:srgbClr val="C00000"/>
                </a:solidFill>
              </a:rPr>
              <a:t>WED(day-3) </a:t>
            </a:r>
            <a:r>
              <a:rPr lang="en-US" altLang="ko-KR" sz="2800" b="1" i="1" dirty="0">
                <a:solidFill>
                  <a:srgbClr val="C00000"/>
                </a:solidFill>
              </a:rPr>
              <a:t>AM – parallel session with </a:t>
            </a:r>
            <a:r>
              <a:rPr lang="en-US" altLang="ko-KR" sz="2800" b="1" i="1" dirty="0" smtClean="0">
                <a:solidFill>
                  <a:srgbClr val="C00000"/>
                </a:solidFill>
              </a:rPr>
              <a:t>MWSG </a:t>
            </a:r>
            <a:r>
              <a:rPr lang="en-US" altLang="ko-KR" sz="2800" dirty="0" smtClean="0">
                <a:solidFill>
                  <a:srgbClr val="3333FF"/>
                </a:solidFill>
              </a:rPr>
              <a:t>(Rose)</a:t>
            </a:r>
            <a:endParaRPr lang="en-US" altLang="ko-KR" sz="2800" dirty="0" smtClean="0">
              <a:solidFill>
                <a:srgbClr val="3333FF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altLang="ko-KR" sz="2800" dirty="0" smtClean="0"/>
          </a:p>
          <a:p>
            <a:pPr>
              <a:buFont typeface="Wingdings" pitchFamily="2" charset="2"/>
              <a:buChar char="§"/>
            </a:pPr>
            <a:r>
              <a:rPr lang="ko-KR" altLang="ko-KR" sz="2800" dirty="0" smtClean="0"/>
              <a:t>Reference </a:t>
            </a:r>
            <a:r>
              <a:rPr lang="ko-KR" altLang="ko-KR" sz="2800" dirty="0"/>
              <a:t>Solar Spectrum </a:t>
            </a:r>
            <a:endParaRPr lang="en-US" altLang="ko-KR" sz="2800" dirty="0" smtClean="0"/>
          </a:p>
          <a:p>
            <a:pPr>
              <a:buFont typeface="Wingdings" pitchFamily="2" charset="2"/>
              <a:buChar char="§"/>
            </a:pPr>
            <a:r>
              <a:rPr lang="ko-KR" altLang="ko-KR" sz="2800" dirty="0" smtClean="0"/>
              <a:t>Match-ups </a:t>
            </a:r>
            <a:r>
              <a:rPr lang="ko-KR" altLang="ko-KR" sz="2800" dirty="0"/>
              <a:t>and Target </a:t>
            </a:r>
            <a:r>
              <a:rPr lang="ko-KR" altLang="ko-KR" sz="2800" dirty="0" smtClean="0"/>
              <a:t>Sites</a:t>
            </a:r>
            <a:endParaRPr lang="en-US" altLang="ko-KR" sz="2800" dirty="0" smtClean="0"/>
          </a:p>
          <a:p>
            <a:pPr>
              <a:buFont typeface="Wingdings" pitchFamily="2" charset="2"/>
              <a:buChar char="§"/>
            </a:pPr>
            <a:r>
              <a:rPr lang="ko-KR" altLang="ko-KR" sz="2800" dirty="0" smtClean="0"/>
              <a:t>Cross-calibration </a:t>
            </a:r>
            <a:r>
              <a:rPr lang="ko-KR" altLang="ko-KR" sz="2800" dirty="0"/>
              <a:t>below </a:t>
            </a:r>
            <a:r>
              <a:rPr lang="ko-KR" altLang="ko-KR" sz="2800" dirty="0" smtClean="0"/>
              <a:t>300nm</a:t>
            </a:r>
            <a:endParaRPr lang="en-US" altLang="ko-KR" sz="2800" dirty="0" smtClean="0"/>
          </a:p>
          <a:p>
            <a:pPr>
              <a:buFont typeface="Wingdings" pitchFamily="2" charset="2"/>
              <a:buChar char="§"/>
            </a:pPr>
            <a:r>
              <a:rPr lang="ko-KR" altLang="ko-KR" sz="2800" dirty="0" smtClean="0"/>
              <a:t>White </a:t>
            </a:r>
            <a:r>
              <a:rPr lang="ko-KR" altLang="ko-KR" sz="2800" dirty="0"/>
              <a:t>Paper on Ground-based Characterisation of UV/Vis/NIR/SWIR </a:t>
            </a:r>
            <a:r>
              <a:rPr lang="ko-KR" altLang="ko-KR" sz="2800" dirty="0" smtClean="0"/>
              <a:t>spectrometers</a:t>
            </a:r>
            <a:endParaRPr lang="ko-KR" altLang="ko-KR" sz="2800" dirty="0"/>
          </a:p>
        </p:txBody>
      </p:sp>
    </p:spTree>
    <p:extLst>
      <p:ext uri="{BB962C8B-B14F-4D97-AF65-F5344CB8AC3E}">
        <p14:creationId xmlns:p14="http://schemas.microsoft.com/office/powerpoint/2010/main" val="3784230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for GRWG (MWSG)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75" y="861132"/>
            <a:ext cx="9267533" cy="5853816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400" b="1" i="1" dirty="0" smtClean="0">
                <a:solidFill>
                  <a:srgbClr val="C00000"/>
                </a:solidFill>
              </a:rPr>
              <a:t>WED(day-3) AM – parallel session with </a:t>
            </a:r>
            <a:r>
              <a:rPr lang="en-US" altLang="ko-KR" sz="2400" b="1" i="1" dirty="0" smtClean="0">
                <a:solidFill>
                  <a:srgbClr val="C00000"/>
                </a:solidFill>
              </a:rPr>
              <a:t>UVSG </a:t>
            </a:r>
            <a:r>
              <a:rPr lang="en-US" altLang="ko-KR" sz="2400" b="1" dirty="0" smtClean="0">
                <a:solidFill>
                  <a:srgbClr val="3333FF"/>
                </a:solidFill>
              </a:rPr>
              <a:t>(Ralph)</a:t>
            </a:r>
            <a:endParaRPr lang="en-US" altLang="ko-KR" sz="2400" b="1" dirty="0" smtClean="0">
              <a:solidFill>
                <a:srgbClr val="3333F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400" dirty="0" smtClean="0"/>
              <a:t>Reference standards </a:t>
            </a:r>
            <a:r>
              <a:rPr lang="en-US" altLang="ko-KR" sz="2400" b="1" dirty="0" smtClean="0"/>
              <a:t>(120 min)</a:t>
            </a:r>
            <a:endParaRPr lang="en-US" altLang="ko-KR" sz="2400" b="1" dirty="0" smtClean="0"/>
          </a:p>
          <a:p>
            <a:pPr lvl="1">
              <a:buFont typeface="Wingdings" pitchFamily="2" charset="2"/>
              <a:buChar char="ü"/>
            </a:pPr>
            <a:r>
              <a:rPr lang="ko-KR" altLang="ko-KR" sz="2400" dirty="0" smtClean="0"/>
              <a:t>Blackbody </a:t>
            </a:r>
            <a:r>
              <a:rPr lang="ko-KR" altLang="ko-KR" sz="2400" dirty="0"/>
              <a:t>targets (Derek Houtz)</a:t>
            </a:r>
          </a:p>
          <a:p>
            <a:pPr lvl="1">
              <a:buFont typeface="Wingdings" pitchFamily="2" charset="2"/>
              <a:buChar char="ü"/>
            </a:pPr>
            <a:r>
              <a:rPr lang="ko-KR" altLang="ko-KR" sz="2400" dirty="0" smtClean="0"/>
              <a:t>In </a:t>
            </a:r>
            <a:r>
              <a:rPr lang="ko-KR" altLang="ko-KR" sz="2400" dirty="0"/>
              <a:t>orbit - GMI (window), MSU (oxygen), ATMS (water vapor) - short talks, not limited to but including - Berg/Kroodsma/Bali/Zou</a:t>
            </a:r>
          </a:p>
          <a:p>
            <a:pPr lvl="1">
              <a:buFont typeface="Wingdings" pitchFamily="2" charset="2"/>
              <a:buChar char="ü"/>
            </a:pPr>
            <a:r>
              <a:rPr lang="ko-KR" altLang="ko-KR" sz="2400" dirty="0" smtClean="0"/>
              <a:t>Lunar </a:t>
            </a:r>
            <a:r>
              <a:rPr lang="ko-KR" altLang="ko-KR" sz="2400" dirty="0"/>
              <a:t>(Martin Burgdorf)</a:t>
            </a:r>
          </a:p>
          <a:p>
            <a:pPr lvl="1">
              <a:buFont typeface="Wingdings" pitchFamily="2" charset="2"/>
              <a:buChar char="ü"/>
            </a:pPr>
            <a:r>
              <a:rPr lang="ko-KR" altLang="ko-KR" sz="2400" dirty="0" smtClean="0"/>
              <a:t>GRUAN </a:t>
            </a:r>
            <a:r>
              <a:rPr lang="ko-KR" altLang="ko-KR" sz="2400" dirty="0"/>
              <a:t>(Tony Reale)</a:t>
            </a:r>
          </a:p>
          <a:p>
            <a:pPr>
              <a:buFont typeface="Wingdings" pitchFamily="2" charset="2"/>
              <a:buChar char="§"/>
            </a:pPr>
            <a:r>
              <a:rPr lang="ko-KR" altLang="ko-KR" sz="2400" dirty="0" smtClean="0"/>
              <a:t>Radiative </a:t>
            </a:r>
            <a:r>
              <a:rPr lang="ko-KR" altLang="ko-KR" sz="2400" dirty="0"/>
              <a:t>Transfer (60 min)</a:t>
            </a:r>
          </a:p>
          <a:p>
            <a:pPr lvl="1">
              <a:buFont typeface="Wingdings" pitchFamily="2" charset="2"/>
              <a:buChar char="ü"/>
            </a:pPr>
            <a:r>
              <a:rPr lang="ko-KR" altLang="ko-KR" sz="2400" dirty="0" smtClean="0"/>
              <a:t>Where </a:t>
            </a:r>
            <a:r>
              <a:rPr lang="ko-KR" altLang="ko-KR" sz="2400" dirty="0"/>
              <a:t>do the largest uncertainties come from?</a:t>
            </a:r>
          </a:p>
          <a:p>
            <a:pPr lvl="1">
              <a:buFont typeface="Wingdings" pitchFamily="2" charset="2"/>
              <a:buChar char="ü"/>
            </a:pPr>
            <a:r>
              <a:rPr lang="ko-KR" altLang="ko-KR" sz="2400" dirty="0" smtClean="0"/>
              <a:t>What </a:t>
            </a:r>
            <a:r>
              <a:rPr lang="ko-KR" altLang="ko-KR" sz="2400" dirty="0"/>
              <a:t>studies can the group perform?</a:t>
            </a:r>
          </a:p>
          <a:p>
            <a:pPr>
              <a:buFont typeface="Wingdings" pitchFamily="2" charset="2"/>
              <a:buChar char="§"/>
            </a:pPr>
            <a:r>
              <a:rPr lang="ko-KR" altLang="ko-KR" sz="2400" dirty="0" smtClean="0"/>
              <a:t>Candidate </a:t>
            </a:r>
            <a:r>
              <a:rPr lang="ko-KR" altLang="ko-KR" sz="2400" dirty="0"/>
              <a:t>GSICS products (60 min)</a:t>
            </a:r>
          </a:p>
          <a:p>
            <a:pPr>
              <a:buFont typeface="Wingdings" pitchFamily="2" charset="2"/>
              <a:buChar char="§"/>
            </a:pPr>
            <a:r>
              <a:rPr lang="ko-KR" altLang="ko-KR" sz="2400" dirty="0" smtClean="0"/>
              <a:t>MW </a:t>
            </a:r>
            <a:r>
              <a:rPr lang="ko-KR" altLang="ko-KR" sz="2400" dirty="0"/>
              <a:t>tools (30 min)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64856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Agenda </a:t>
            </a:r>
            <a:r>
              <a:rPr lang="en-US" altLang="ko-KR" dirty="0" smtClean="0"/>
              <a:t>of</a:t>
            </a:r>
            <a:r>
              <a:rPr lang="ko-KR" altLang="en-US" dirty="0" smtClean="0"/>
              <a:t> </a:t>
            </a:r>
            <a:r>
              <a:rPr lang="en-US" altLang="ko-KR" dirty="0" smtClean="0"/>
              <a:t>web meeting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31" y="807864"/>
            <a:ext cx="9267533" cy="5853816"/>
          </a:xfrm>
        </p:spPr>
        <p:txBody>
          <a:bodyPr/>
          <a:lstStyle/>
          <a:p>
            <a:pPr fontAlgn="ctr"/>
            <a:r>
              <a:rPr lang="ko-KR" altLang="ko-KR" sz="2000" dirty="0" smtClean="0"/>
              <a:t>Planning </a:t>
            </a:r>
            <a:r>
              <a:rPr lang="ko-KR" altLang="ko-KR" sz="2000" dirty="0"/>
              <a:t>Agenda for meeting</a:t>
            </a:r>
          </a:p>
          <a:p>
            <a:pPr lvl="1" fontAlgn="ctr">
              <a:spcBef>
                <a:spcPts val="0"/>
              </a:spcBef>
            </a:pPr>
            <a:r>
              <a:rPr lang="ko-KR" altLang="ko-KR" sz="2000" dirty="0"/>
              <a:t>Outline agenda</a:t>
            </a:r>
          </a:p>
          <a:p>
            <a:pPr lvl="1" fontAlgn="ctr">
              <a:spcBef>
                <a:spcPts val="0"/>
              </a:spcBef>
            </a:pPr>
            <a:r>
              <a:rPr lang="ko-KR" altLang="ko-KR" sz="2000" dirty="0"/>
              <a:t>Topics for Plenary Discussions</a:t>
            </a:r>
          </a:p>
          <a:p>
            <a:pPr lvl="1" fontAlgn="ctr">
              <a:spcBef>
                <a:spcPts val="0"/>
              </a:spcBef>
            </a:pPr>
            <a:r>
              <a:rPr lang="ko-KR" altLang="ko-KR" sz="2000" dirty="0"/>
              <a:t>Parallel sessions</a:t>
            </a:r>
          </a:p>
          <a:p>
            <a:pPr fontAlgn="ctr"/>
            <a:r>
              <a:rPr lang="ko-KR" altLang="ko-KR" sz="2000" dirty="0"/>
              <a:t>Mini </a:t>
            </a:r>
            <a:r>
              <a:rPr lang="ko-KR" altLang="ko-KR" sz="2000" dirty="0" smtClean="0"/>
              <a:t>Conference</a:t>
            </a:r>
            <a:r>
              <a:rPr lang="en-US" altLang="ko-KR" sz="2000" dirty="0" smtClean="0"/>
              <a:t> (# of presentation)</a:t>
            </a:r>
            <a:endParaRPr lang="ko-KR" altLang="ko-KR" sz="2000" dirty="0"/>
          </a:p>
          <a:p>
            <a:pPr fontAlgn="ctr"/>
            <a:r>
              <a:rPr lang="ko-KR" altLang="ko-KR" sz="2000" dirty="0"/>
              <a:t>Poster </a:t>
            </a:r>
            <a:r>
              <a:rPr lang="ko-KR" altLang="ko-KR" sz="2000" dirty="0" smtClean="0"/>
              <a:t>session</a:t>
            </a:r>
            <a:r>
              <a:rPr lang="en-US" altLang="ko-KR" sz="2000" dirty="0" smtClean="0"/>
              <a:t> (# of posters)</a:t>
            </a:r>
            <a:endParaRPr lang="ko-KR" altLang="ko-KR" sz="2000" dirty="0"/>
          </a:p>
          <a:p>
            <a:pPr fontAlgn="ctr"/>
            <a:r>
              <a:rPr lang="ko-KR" altLang="ko-KR" sz="2000" dirty="0" smtClean="0"/>
              <a:t>Chairing</a:t>
            </a:r>
            <a:r>
              <a:rPr lang="en-US" altLang="ko-KR" sz="2000" dirty="0" smtClean="0"/>
              <a:t> : </a:t>
            </a:r>
            <a:r>
              <a:rPr lang="ko-KR" altLang="ko-KR" sz="2000" dirty="0" smtClean="0"/>
              <a:t>Session </a:t>
            </a:r>
            <a:r>
              <a:rPr lang="ko-KR" altLang="ko-KR" sz="2000" dirty="0"/>
              <a:t>chairs</a:t>
            </a:r>
          </a:p>
          <a:p>
            <a:pPr fontAlgn="ctr"/>
            <a:r>
              <a:rPr lang="ko-KR" altLang="ko-KR" sz="2000" dirty="0"/>
              <a:t>Minute Taking</a:t>
            </a:r>
          </a:p>
          <a:p>
            <a:pPr lvl="1" fontAlgn="ctr">
              <a:spcBef>
                <a:spcPts val="0"/>
              </a:spcBef>
            </a:pPr>
            <a:r>
              <a:rPr lang="ko-KR" altLang="ko-KR" sz="2000" dirty="0"/>
              <a:t>Agree minute takers</a:t>
            </a:r>
          </a:p>
          <a:p>
            <a:pPr lvl="1" fontAlgn="ctr">
              <a:spcBef>
                <a:spcPts val="0"/>
              </a:spcBef>
            </a:pPr>
            <a:r>
              <a:rPr lang="ko-KR" altLang="ko-KR" sz="2000" dirty="0"/>
              <a:t>Decide minute taking technology</a:t>
            </a:r>
          </a:p>
          <a:p>
            <a:pPr fontAlgn="ctr"/>
            <a:r>
              <a:rPr lang="ko-KR" altLang="ko-KR" sz="2000" dirty="0"/>
              <a:t>Logistics</a:t>
            </a:r>
          </a:p>
          <a:p>
            <a:pPr lvl="1" fontAlgn="ctr">
              <a:spcBef>
                <a:spcPts val="0"/>
              </a:spcBef>
            </a:pPr>
            <a:r>
              <a:rPr lang="ko-KR" altLang="ko-KR" sz="2000" dirty="0"/>
              <a:t>Lunches</a:t>
            </a:r>
          </a:p>
          <a:p>
            <a:pPr lvl="1" fontAlgn="ctr">
              <a:spcBef>
                <a:spcPts val="0"/>
              </a:spcBef>
            </a:pPr>
            <a:r>
              <a:rPr lang="ko-KR" altLang="ko-KR" sz="2000" dirty="0"/>
              <a:t>Group Dinner</a:t>
            </a:r>
          </a:p>
          <a:p>
            <a:pPr lvl="1" fontAlgn="ctr">
              <a:spcBef>
                <a:spcPts val="0"/>
              </a:spcBef>
            </a:pPr>
            <a:r>
              <a:rPr lang="ko-KR" altLang="ko-KR" sz="2000" dirty="0"/>
              <a:t>Registration</a:t>
            </a:r>
          </a:p>
          <a:p>
            <a:pPr lvl="1" fontAlgn="ctr">
              <a:spcBef>
                <a:spcPts val="0"/>
              </a:spcBef>
            </a:pPr>
            <a:r>
              <a:rPr lang="ko-KR" altLang="ko-KR" sz="2000" dirty="0"/>
              <a:t>Recommended Hotel</a:t>
            </a:r>
          </a:p>
          <a:p>
            <a:pPr lvl="1" fontAlgn="ctr">
              <a:spcBef>
                <a:spcPts val="0"/>
              </a:spcBef>
            </a:pPr>
            <a:r>
              <a:rPr lang="ko-KR" altLang="ko-KR" sz="2000" dirty="0"/>
              <a:t>Transport options</a:t>
            </a:r>
          </a:p>
          <a:p>
            <a:pPr lvl="1" fontAlgn="ctr">
              <a:spcBef>
                <a:spcPts val="0"/>
              </a:spcBef>
            </a:pPr>
            <a:r>
              <a:rPr lang="ko-KR" altLang="ko-KR" sz="2000" dirty="0"/>
              <a:t>Remote </a:t>
            </a:r>
            <a:r>
              <a:rPr lang="ko-KR" altLang="ko-KR" sz="2000" dirty="0" smtClean="0"/>
              <a:t>access</a:t>
            </a:r>
            <a:endParaRPr lang="ko-KR" altLang="ko-K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for GRWG (IRSG)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75" y="914400"/>
            <a:ext cx="9104687" cy="5853816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dirty="0" smtClean="0">
                <a:solidFill>
                  <a:srgbClr val="C00000"/>
                </a:solidFill>
              </a:rPr>
              <a:t>WED (day-3) </a:t>
            </a:r>
            <a:r>
              <a:rPr lang="en-GB" sz="2800" b="1" i="1" dirty="0" smtClean="0">
                <a:solidFill>
                  <a:srgbClr val="C00000"/>
                </a:solidFill>
              </a:rPr>
              <a:t>PM </a:t>
            </a:r>
            <a:r>
              <a:rPr lang="en-GB" sz="2800" dirty="0" smtClean="0">
                <a:solidFill>
                  <a:srgbClr val="3333FF"/>
                </a:solidFill>
              </a:rPr>
              <a:t>(Tim)</a:t>
            </a:r>
            <a:endParaRPr lang="en-GB" sz="2800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GB" sz="2800" b="1" i="1" dirty="0" smtClean="0">
              <a:solidFill>
                <a:srgbClr val="C00000"/>
              </a:solidFill>
            </a:endParaRPr>
          </a:p>
          <a:p>
            <a:r>
              <a:rPr lang="ko-KR" altLang="ko-KR" sz="2400" dirty="0" smtClean="0"/>
              <a:t>Development </a:t>
            </a:r>
            <a:r>
              <a:rPr lang="ko-KR" altLang="ko-KR" sz="2400" dirty="0"/>
              <a:t>of inter-calibration products for GEO imagers – including diurnal cycles and new algorithms (1.5hr)</a:t>
            </a:r>
          </a:p>
          <a:p>
            <a:r>
              <a:rPr lang="ko-KR" altLang="ko-KR" sz="2400" dirty="0" smtClean="0"/>
              <a:t>Development </a:t>
            </a:r>
            <a:r>
              <a:rPr lang="ko-KR" altLang="ko-KR" sz="2400" dirty="0"/>
              <a:t>of inter-calibration products for broadband LEO imagers – including VIIRS, MODIS, SLSTR (1hr)</a:t>
            </a:r>
          </a:p>
          <a:p>
            <a:r>
              <a:rPr lang="ko-KR" altLang="ko-KR" sz="2400" dirty="0" smtClean="0"/>
              <a:t>Traceability </a:t>
            </a:r>
            <a:r>
              <a:rPr lang="ko-KR" altLang="ko-KR" sz="2400" dirty="0"/>
              <a:t>and Uncertainty of Reference instruments – including comparisons with TANSO-FTS/2 (1hr)</a:t>
            </a:r>
          </a:p>
          <a:p>
            <a:r>
              <a:rPr lang="ko-KR" altLang="ko-KR" sz="2400" dirty="0" smtClean="0"/>
              <a:t>Strategy </a:t>
            </a:r>
            <a:r>
              <a:rPr lang="ko-KR" altLang="ko-KR" sz="2400" dirty="0"/>
              <a:t>for inter-comparisons with hyperspectral GEO sounders (1hr)</a:t>
            </a:r>
          </a:p>
          <a:p>
            <a:r>
              <a:rPr lang="ko-KR" altLang="ko-KR" sz="2400" dirty="0" smtClean="0"/>
              <a:t>SRF </a:t>
            </a:r>
            <a:r>
              <a:rPr lang="ko-KR" altLang="ko-KR" sz="2400" dirty="0"/>
              <a:t>retrievals (30min</a:t>
            </a:r>
            <a:r>
              <a:rPr lang="ko-KR" altLang="ko-KR" sz="2400" dirty="0" smtClean="0"/>
              <a:t>)</a:t>
            </a:r>
            <a:endParaRPr lang="ko-KR" altLang="ko-K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for GRWG (VIS/NIR)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i="1" dirty="0" smtClean="0">
                <a:solidFill>
                  <a:srgbClr val="C00000"/>
                </a:solidFill>
              </a:rPr>
              <a:t>THU(day-4) -- all </a:t>
            </a:r>
            <a:r>
              <a:rPr lang="en-GB" sz="2400" b="1" i="1" dirty="0" smtClean="0">
                <a:solidFill>
                  <a:srgbClr val="C00000"/>
                </a:solidFill>
              </a:rPr>
              <a:t>day</a:t>
            </a:r>
            <a:endParaRPr lang="en-GB" sz="2400" dirty="0" smtClean="0">
              <a:solidFill>
                <a:schemeClr val="accent3"/>
              </a:solidFill>
            </a:endParaRPr>
          </a:p>
          <a:p>
            <a:endParaRPr lang="en-GB" sz="1200" dirty="0" smtClean="0">
              <a:solidFill>
                <a:schemeClr val="accent3"/>
              </a:solidFill>
            </a:endParaRPr>
          </a:p>
          <a:p>
            <a:r>
              <a:rPr lang="en-GB" sz="2400" dirty="0" smtClean="0">
                <a:solidFill>
                  <a:schemeClr val="accent3"/>
                </a:solidFill>
              </a:rPr>
              <a:t>DCC</a:t>
            </a:r>
            <a:endParaRPr lang="en-GB" sz="2400" dirty="0" smtClean="0">
              <a:solidFill>
                <a:schemeClr val="accent3"/>
              </a:solidFill>
            </a:endParaRPr>
          </a:p>
          <a:p>
            <a:pPr lvl="1"/>
            <a:r>
              <a:rPr lang="en-GB" sz="2200" b="1" dirty="0" smtClean="0">
                <a:solidFill>
                  <a:schemeClr val="accent3"/>
                </a:solidFill>
              </a:rPr>
              <a:t>Seasonal variations</a:t>
            </a:r>
          </a:p>
          <a:p>
            <a:pPr lvl="1"/>
            <a:r>
              <a:rPr lang="en-GB" sz="2200" b="1" dirty="0" smtClean="0">
                <a:solidFill>
                  <a:schemeClr val="accent3"/>
                </a:solidFill>
              </a:rPr>
              <a:t>Regional variations</a:t>
            </a:r>
          </a:p>
          <a:p>
            <a:pPr lvl="1"/>
            <a:r>
              <a:rPr lang="en-GB" sz="2200" dirty="0" smtClean="0">
                <a:solidFill>
                  <a:schemeClr val="accent3"/>
                </a:solidFill>
              </a:rPr>
              <a:t>Scan-angle dependence</a:t>
            </a:r>
          </a:p>
          <a:p>
            <a:pPr lvl="1"/>
            <a:r>
              <a:rPr lang="en-GB" sz="2200" dirty="0" smtClean="0">
                <a:solidFill>
                  <a:schemeClr val="accent3"/>
                </a:solidFill>
              </a:rPr>
              <a:t>BRDF</a:t>
            </a:r>
          </a:p>
          <a:p>
            <a:pPr lvl="1"/>
            <a:r>
              <a:rPr lang="en-GB" sz="2200" dirty="0" smtClean="0">
                <a:solidFill>
                  <a:schemeClr val="accent3"/>
                </a:solidFill>
              </a:rPr>
              <a:t>Development of Demo Product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Lunar Inter-Calibration - </a:t>
            </a:r>
            <a:r>
              <a:rPr lang="en-GB" sz="2400" dirty="0" err="1" smtClean="0">
                <a:solidFill>
                  <a:schemeClr val="accent3"/>
                </a:solidFill>
              </a:rPr>
              <a:t>Seb</a:t>
            </a:r>
            <a:r>
              <a:rPr lang="en-GB" sz="2400" dirty="0" smtClean="0">
                <a:solidFill>
                  <a:schemeClr val="accent3"/>
                </a:solidFill>
              </a:rPr>
              <a:t>? </a:t>
            </a:r>
          </a:p>
          <a:p>
            <a:pPr lvl="1"/>
            <a:r>
              <a:rPr lang="en-GB" sz="2200" dirty="0" smtClean="0">
                <a:solidFill>
                  <a:schemeClr val="accent3"/>
                </a:solidFill>
              </a:rPr>
              <a:t>Follow up from LCW (Actions,...), GCC to enter actions into Wiki</a:t>
            </a:r>
          </a:p>
          <a:p>
            <a:pPr lvl="1"/>
            <a:r>
              <a:rPr lang="en-GB" sz="2200" dirty="0" smtClean="0">
                <a:solidFill>
                  <a:schemeClr val="accent3"/>
                </a:solidFill>
              </a:rPr>
              <a:t>Developing Inter-Calibration Products, Draft Study </a:t>
            </a:r>
            <a:r>
              <a:rPr lang="en-GB" sz="2200" u="sng" dirty="0" err="1" smtClean="0">
                <a:solidFill>
                  <a:schemeClr val="accent3"/>
                </a:solidFill>
              </a:rPr>
              <a:t>SoW</a:t>
            </a:r>
            <a:r>
              <a:rPr lang="en-GB" sz="2200" dirty="0" err="1" smtClean="0">
                <a:solidFill>
                  <a:schemeClr val="accent3"/>
                </a:solidFill>
              </a:rPr>
              <a:t>.</a:t>
            </a:r>
            <a:r>
              <a:rPr lang="en-GB" sz="2200" dirty="0" smtClean="0">
                <a:solidFill>
                  <a:schemeClr val="accent3"/>
                </a:solidFill>
              </a:rPr>
              <a:t>..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Ray-matching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Assessment of Traceability/Stability of Reference instruments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for GDWG Agenda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2616" y="852254"/>
            <a:ext cx="8870060" cy="5853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i="1" dirty="0" smtClean="0">
                <a:solidFill>
                  <a:srgbClr val="C00000"/>
                </a:solidFill>
              </a:rPr>
              <a:t>WED(day-3) ~ THU(day-4)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800" dirty="0" smtClean="0"/>
              <a:t>GDWG breakout </a:t>
            </a:r>
            <a:r>
              <a:rPr lang="en-GB" sz="2800" dirty="0" smtClean="0"/>
              <a:t>session </a:t>
            </a:r>
            <a:r>
              <a:rPr lang="en-GB" sz="2800" dirty="0" smtClean="0">
                <a:solidFill>
                  <a:srgbClr val="3333FF"/>
                </a:solidFill>
              </a:rPr>
              <a:t>(Masaya)</a:t>
            </a:r>
            <a:endParaRPr lang="en-GB" sz="2800" dirty="0" smtClean="0">
              <a:solidFill>
                <a:srgbClr val="3333FF"/>
              </a:solidFill>
            </a:endParaRPr>
          </a:p>
          <a:p>
            <a:pPr marL="536575" indent="-273050">
              <a:buFont typeface="Arial" panose="020B0604020202020204" pitchFamily="34" charset="0"/>
              <a:buChar char="–"/>
            </a:pPr>
            <a:r>
              <a:rPr lang="en-US" altLang="ja-JP" sz="2400" dirty="0" smtClean="0"/>
              <a:t>GDWG </a:t>
            </a:r>
            <a:r>
              <a:rPr lang="en-US" altLang="ja-JP" sz="2400" dirty="0"/>
              <a:t>Baseline Reviews - website, products metadata and </a:t>
            </a:r>
            <a:r>
              <a:rPr lang="en-US" altLang="ja-JP" sz="2400" dirty="0" smtClean="0"/>
              <a:t>structures</a:t>
            </a:r>
          </a:p>
          <a:p>
            <a:pPr marL="536575" indent="-273050">
              <a:buFont typeface="Arial" panose="020B0604020202020204" pitchFamily="34" charset="0"/>
              <a:buChar char="–"/>
            </a:pPr>
            <a:r>
              <a:rPr lang="en-US" altLang="ja-JP" sz="2400" dirty="0"/>
              <a:t>Revisit of GDWG </a:t>
            </a:r>
            <a:r>
              <a:rPr lang="en-US" altLang="ja-JP" sz="2400" dirty="0" err="1"/>
              <a:t>ToR</a:t>
            </a:r>
            <a:r>
              <a:rPr lang="en-US" altLang="ja-JP" sz="2400" dirty="0"/>
              <a:t> - an action at EP-17 last </a:t>
            </a:r>
            <a:r>
              <a:rPr lang="en-US" altLang="ja-JP" sz="2400" dirty="0" smtClean="0"/>
              <a:t>June</a:t>
            </a:r>
            <a:endParaRPr lang="en-US" altLang="ja-JP" sz="2400" dirty="0"/>
          </a:p>
          <a:p>
            <a:pPr marL="536575" indent="-273050">
              <a:buFont typeface="Arial" panose="020B0604020202020204" pitchFamily="34" charset="0"/>
              <a:buChar char="–"/>
            </a:pPr>
            <a:r>
              <a:rPr lang="en-US" altLang="ja-JP" sz="2400" dirty="0" smtClean="0"/>
              <a:t>Collaboration </a:t>
            </a:r>
            <a:r>
              <a:rPr lang="en-US" altLang="ja-JP" sz="2400" dirty="0"/>
              <a:t>GSICS servers - synchronization of the servers, THREDDS configuration updates</a:t>
            </a:r>
          </a:p>
          <a:p>
            <a:pPr marL="536575" indent="-273050">
              <a:buFont typeface="Arial" panose="020B0604020202020204" pitchFamily="34" charset="0"/>
              <a:buChar char="–"/>
            </a:pPr>
            <a:r>
              <a:rPr lang="en-US" altLang="ja-JP" sz="2400" dirty="0" smtClean="0"/>
              <a:t>GSICS </a:t>
            </a:r>
            <a:r>
              <a:rPr lang="en-US" altLang="ja-JP" sz="2400" dirty="0" err="1"/>
              <a:t>netCDF</a:t>
            </a:r>
            <a:r>
              <a:rPr lang="en-US" altLang="ja-JP" sz="2400" dirty="0"/>
              <a:t> generation framework</a:t>
            </a:r>
          </a:p>
          <a:p>
            <a:pPr marL="536575" indent="-273050">
              <a:buFont typeface="Arial" panose="020B0604020202020204" pitchFamily="34" charset="0"/>
              <a:buChar char="–"/>
            </a:pPr>
            <a:r>
              <a:rPr lang="en-US" altLang="ja-JP" sz="2400" dirty="0" smtClean="0"/>
              <a:t>Event </a:t>
            </a:r>
            <a:r>
              <a:rPr lang="en-US" altLang="ja-JP" sz="2400" dirty="0"/>
              <a:t>logging </a:t>
            </a:r>
            <a:endParaRPr lang="en-US" altLang="ja-JP" sz="2400" dirty="0" smtClean="0"/>
          </a:p>
          <a:p>
            <a:pPr marL="536575" indent="-273050">
              <a:buFont typeface="Arial" panose="020B0604020202020204" pitchFamily="34" charset="0"/>
              <a:buChar char="–"/>
            </a:pPr>
            <a:r>
              <a:rPr lang="en-US" altLang="ja-JP" sz="2400" dirty="0" smtClean="0"/>
              <a:t>GSICS </a:t>
            </a:r>
            <a:r>
              <a:rPr lang="en-US" altLang="ja-JP" sz="2400" dirty="0"/>
              <a:t>Wiki updates - e.g. alias of </a:t>
            </a:r>
            <a:r>
              <a:rPr lang="en-US" altLang="ja-JP" sz="2400" dirty="0" smtClean="0"/>
              <a:t>top page URL (gsicswiki.net)</a:t>
            </a:r>
            <a:endParaRPr lang="en-US" altLang="ja-JP" sz="2400" dirty="0"/>
          </a:p>
          <a:p>
            <a:pPr marL="536575" indent="-273050">
              <a:buFont typeface="Arial" panose="020B0604020202020204" pitchFamily="34" charset="0"/>
              <a:buChar char="–"/>
            </a:pPr>
            <a:r>
              <a:rPr lang="en-US" altLang="ja-JP" sz="2400" dirty="0" smtClean="0"/>
              <a:t>New </a:t>
            </a:r>
            <a:r>
              <a:rPr lang="en-US" altLang="ja-JP" sz="2400" dirty="0"/>
              <a:t>GSICS product convention - e.g. </a:t>
            </a:r>
            <a:r>
              <a:rPr lang="en-US" altLang="ja-JP" sz="2400" dirty="0" smtClean="0"/>
              <a:t>use </a:t>
            </a:r>
            <a:r>
              <a:rPr lang="en-US" altLang="ja-JP" sz="2400" dirty="0"/>
              <a:t>of enhanced data model of </a:t>
            </a:r>
            <a:r>
              <a:rPr lang="en-US" altLang="ja-JP" sz="2400" dirty="0" err="1" smtClean="0"/>
              <a:t>netCDF</a:t>
            </a:r>
            <a:endParaRPr lang="en-GB" sz="28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</a:t>
            </a:r>
            <a:r>
              <a:rPr lang="en-GB" dirty="0" smtClean="0"/>
              <a:t>for 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i="1" dirty="0" smtClean="0">
                <a:solidFill>
                  <a:srgbClr val="C00000"/>
                </a:solidFill>
              </a:rPr>
              <a:t>Fri</a:t>
            </a:r>
            <a:r>
              <a:rPr lang="en-GB" sz="2800" b="1" i="1" dirty="0" smtClean="0">
                <a:solidFill>
                  <a:srgbClr val="C00000"/>
                </a:solidFill>
              </a:rPr>
              <a:t>(day-5) – </a:t>
            </a:r>
            <a:r>
              <a:rPr lang="en-GB" sz="2800" b="1" i="1" dirty="0" smtClean="0">
                <a:solidFill>
                  <a:srgbClr val="C00000"/>
                </a:solidFill>
              </a:rPr>
              <a:t>Cross-cutting issues</a:t>
            </a:r>
            <a:endParaRPr lang="en-GB" sz="2800" b="1" i="1" dirty="0" smtClean="0">
              <a:solidFill>
                <a:srgbClr val="C00000"/>
              </a:solidFill>
            </a:endParaRPr>
          </a:p>
          <a:p>
            <a:endParaRPr lang="en-GB" sz="2400" dirty="0" smtClean="0">
              <a:solidFill>
                <a:schemeClr val="accent3"/>
              </a:solidFill>
            </a:endParaRPr>
          </a:p>
          <a:p>
            <a:r>
              <a:rPr lang="en-GB" altLang="ko-KR" sz="2800" dirty="0" smtClean="0"/>
              <a:t>Possible cross-cutting </a:t>
            </a:r>
            <a:r>
              <a:rPr lang="en-GB" altLang="ko-KR" sz="2800" dirty="0"/>
              <a:t>topics </a:t>
            </a:r>
            <a:r>
              <a:rPr lang="en-GB" altLang="ko-KR" sz="2800" dirty="0">
                <a:solidFill>
                  <a:srgbClr val="3333FF"/>
                </a:solidFill>
              </a:rPr>
              <a:t>(Masaya)</a:t>
            </a:r>
          </a:p>
          <a:p>
            <a:pPr marL="536575" indent="-273050">
              <a:buFont typeface="Arial" panose="020B0604020202020204" pitchFamily="34" charset="0"/>
              <a:buChar char="–"/>
            </a:pPr>
            <a:r>
              <a:rPr lang="en-US" altLang="ja-JP" sz="2400" dirty="0"/>
              <a:t>Spectral Response Function file towards "GSICS Standard </a:t>
            </a:r>
            <a:r>
              <a:rPr lang="en-US" altLang="ja-JP" sz="2400" dirty="0" err="1"/>
              <a:t>netCDF</a:t>
            </a:r>
            <a:r>
              <a:rPr lang="en-US" altLang="ja-JP" sz="2400" dirty="0"/>
              <a:t>"</a:t>
            </a:r>
          </a:p>
          <a:p>
            <a:pPr marL="536575" indent="-273050">
              <a:buFont typeface="Arial" panose="020B0604020202020204" pitchFamily="34" charset="0"/>
              <a:buChar char="–"/>
            </a:pPr>
            <a:r>
              <a:rPr lang="en-US" altLang="ja-JP" sz="2400" dirty="0"/>
              <a:t>Requirements for GSICS Plotting Tool to support VIS/NIR products</a:t>
            </a:r>
          </a:p>
          <a:p>
            <a:pPr marL="536575" indent="-273050">
              <a:buFont typeface="Arial" panose="020B0604020202020204" pitchFamily="34" charset="0"/>
              <a:buChar char="–"/>
            </a:pPr>
            <a:r>
              <a:rPr lang="en-US" altLang="ja-JP" sz="2400" dirty="0"/>
              <a:t>Action tracking - lead by GCC</a:t>
            </a:r>
          </a:p>
          <a:p>
            <a:pPr marL="536575" indent="-273050">
              <a:buFont typeface="Arial" panose="020B0604020202020204" pitchFamily="34" charset="0"/>
              <a:buChar char="–"/>
            </a:pPr>
            <a:r>
              <a:rPr lang="en-US" altLang="ja-JP" sz="2400" dirty="0"/>
              <a:t>Repositories for GSICS activities - use of </a:t>
            </a:r>
            <a:r>
              <a:rPr lang="en-US" altLang="ja-JP" sz="2400" dirty="0" err="1"/>
              <a:t>gitHub</a:t>
            </a:r>
            <a:r>
              <a:rPr lang="en-US" altLang="ja-JP" sz="2400" dirty="0"/>
              <a:t> for GSICS developments</a:t>
            </a:r>
            <a:endParaRPr lang="en-GB" altLang="ko-KR" sz="2400" dirty="0"/>
          </a:p>
          <a:p>
            <a:endParaRPr lang="en-GB" sz="24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44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27081" y="1294123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Now down to the </a:t>
            </a:r>
            <a:r>
              <a:rPr lang="en-GB" sz="2400" b="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Work </a:t>
            </a: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 of the Working Group meeting!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Focus on the development of GSICS Products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Mostly items assigned </a:t>
            </a:r>
            <a:r>
              <a:rPr lang="en-GB" sz="2400" i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20 minute slots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this includes discussion time!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 please keep presentations brief and to the point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Presentations will be uploaded to the GSICS Wiki</a:t>
            </a:r>
          </a:p>
          <a:p>
            <a:pPr marL="1255713" lvl="2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Unless you tell me not to</a:t>
            </a:r>
          </a:p>
          <a:p>
            <a:pPr marL="1255713" lvl="2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include more background information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Please follow file naming convention:</a:t>
            </a:r>
            <a:b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1a_Hewison_Introduction.pptx/</a:t>
            </a:r>
            <a:r>
              <a:rPr lang="en-GB" sz="2400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pdf</a:t>
            </a:r>
            <a:r>
              <a:rPr lang="en-GB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ppt</a:t>
            </a:r>
            <a:endParaRPr lang="en-GB" sz="24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Guideline for presentation</a:t>
            </a:r>
            <a:endParaRPr lang="ko-KR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Detailed Agenda was prepared using </a:t>
            </a: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Microsoft </a:t>
            </a:r>
            <a:r>
              <a:rPr lang="en-GB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OneDrive</a:t>
            </a:r>
            <a:r>
              <a:rPr lang="en-IE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hyperlinks added to presentations uploaded on Wiki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Exported as HTML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Embedded into GSICS Wiki</a:t>
            </a:r>
            <a:r>
              <a:rPr lang="en-IE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IE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en-IE" sz="2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://gsics.atmos.umd.edu/bin/view/Development/20170320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IE" sz="2400" b="0" dirty="0" smtClean="0">
              <a:solidFill>
                <a:srgbClr val="4E0B55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rgbClr val="4E0B55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IE" sz="2400" b="0" smtClean="0">
                <a:solidFill>
                  <a:srgbClr val="4E0B55"/>
                </a:solidFill>
                <a:latin typeface="Arial" pitchFamily="34" charset="0"/>
                <a:cs typeface="Arial" pitchFamily="34" charset="0"/>
              </a:rPr>
              <a:t>about our Chinese </a:t>
            </a:r>
            <a:r>
              <a:rPr lang="en-IE" sz="2400" b="0" dirty="0" smtClean="0">
                <a:solidFill>
                  <a:srgbClr val="4E0B55"/>
                </a:solidFill>
                <a:latin typeface="Arial" pitchFamily="34" charset="0"/>
                <a:cs typeface="Arial" pitchFamily="34" charset="0"/>
              </a:rPr>
              <a:t>colleagues?</a:t>
            </a:r>
            <a:endParaRPr lang="en-IE" sz="2400" b="0" dirty="0" smtClean="0">
              <a:solidFill>
                <a:srgbClr val="4E0B55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IE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Agenda</a:t>
            </a:r>
            <a:endParaRPr lang="ko-KR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035" y="188641"/>
            <a:ext cx="9477503" cy="1052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have used “Google Docs for the agenda/minute</a:t>
            </a:r>
          </a:p>
          <a:p>
            <a:pPr marL="265113" indent="-265113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time, we will use “Microsoft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OneDrive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(https://onedrive.live.com)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27063" indent="-265113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Interface/functionality: the same as Microsoft Office, similar to Google Docs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3468" t="23940" r="31488" b="8651"/>
          <a:stretch>
            <a:fillRect/>
          </a:stretch>
        </p:blipFill>
        <p:spPr bwMode="auto">
          <a:xfrm>
            <a:off x="5031009" y="1681965"/>
            <a:ext cx="4290477" cy="476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969" t="15120" r="62988" b="19361"/>
          <a:stretch>
            <a:fillRect/>
          </a:stretch>
        </p:blipFill>
        <p:spPr bwMode="auto">
          <a:xfrm>
            <a:off x="350489" y="1700809"/>
            <a:ext cx="4446494" cy="479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4689" y="3933057"/>
            <a:ext cx="162095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OneDrive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5165" y="3933057"/>
            <a:ext cx="209865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Google Docs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035" y="188641"/>
            <a:ext cx="947750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can see the contents, and edit them w/o registration to Microsoft</a:t>
            </a:r>
          </a:p>
          <a:p>
            <a:pPr marL="265113" indent="-265113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you register, your account name can be seen on the browser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69" t="14490" r="61019" b="14951"/>
          <a:stretch>
            <a:fillRect/>
          </a:stretch>
        </p:blipFill>
        <p:spPr bwMode="auto">
          <a:xfrm>
            <a:off x="5236532" y="1484785"/>
            <a:ext cx="392829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1969" t="15120" r="62988" b="19361"/>
          <a:stretch>
            <a:fillRect/>
          </a:stretch>
        </p:blipFill>
        <p:spPr bwMode="auto">
          <a:xfrm>
            <a:off x="584515" y="1484784"/>
            <a:ext cx="4105956" cy="442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977987" y="2316982"/>
            <a:ext cx="101411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90037" y="2996954"/>
            <a:ext cx="2964329" cy="2308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To edit the agenda, click “EDIT IN BROWSER”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1426108" y="2696920"/>
            <a:ext cx="288032" cy="312035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225012" y="3789041"/>
            <a:ext cx="3978442" cy="2308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Then, edit menu becomes available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Need volunteers to take minutes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each session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be there for full session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Should not be talking too much!</a:t>
            </a: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Minute Taking</a:t>
            </a:r>
            <a:endParaRPr lang="ko-KR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33075" y="119092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Microsoft </a:t>
            </a:r>
            <a:r>
              <a:rPr lang="en-GB" sz="24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OneDrive</a:t>
            </a: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Live Doc – 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Template – Agenda pasted into Google Doc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Anyone with link can add short summary of their presentation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Minute Taker should write Actions in Bold, 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precede with word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ACTION: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Will number later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Will review new actions on Friday morning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GCC to enter into action tracking tool (GSICS Operations Plan?)</a:t>
            </a:r>
            <a:endParaRPr lang="en-GB" sz="2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Minute Taking</a:t>
            </a:r>
            <a:endParaRPr lang="ko-KR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Outline of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75" y="798986"/>
            <a:ext cx="9267533" cy="5853816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IE" sz="2400" b="1" dirty="0" smtClean="0"/>
              <a:t>Monday (day-1)</a:t>
            </a:r>
            <a:r>
              <a:rPr lang="en-IE" sz="2400" dirty="0" smtClean="0"/>
              <a:t> : </a:t>
            </a:r>
            <a:r>
              <a:rPr lang="en-IE" sz="2400" dirty="0" smtClean="0">
                <a:solidFill>
                  <a:srgbClr val="3333FF"/>
                </a:solidFill>
              </a:rPr>
              <a:t>Start time 09:00?</a:t>
            </a:r>
            <a:endParaRPr lang="en-IE" sz="2400" dirty="0" smtClean="0">
              <a:solidFill>
                <a:srgbClr val="3333FF"/>
              </a:solidFill>
            </a:endParaRPr>
          </a:p>
          <a:p>
            <a:pPr marL="742950" lvl="2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IE" sz="2000" dirty="0" smtClean="0"/>
              <a:t>AM: “Mini Conference” (interesting items that are not yet directly linked to GSICS Products)</a:t>
            </a:r>
          </a:p>
          <a:p>
            <a:pPr marL="742950" lvl="2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IE" altLang="ko-KR" sz="2000" dirty="0" smtClean="0"/>
              <a:t>PM: Plenary </a:t>
            </a:r>
            <a:r>
              <a:rPr lang="en-IE" altLang="ko-KR" sz="2000" dirty="0"/>
              <a:t>Session – </a:t>
            </a:r>
            <a:r>
              <a:rPr lang="en-IE" altLang="ko-KR" sz="2000" dirty="0" smtClean="0"/>
              <a:t>Agency Reports</a:t>
            </a:r>
          </a:p>
          <a:p>
            <a:pPr marL="742950" lvl="2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IE" sz="2000" b="1" dirty="0" smtClean="0"/>
              <a:t>Poster reception</a:t>
            </a:r>
          </a:p>
          <a:p>
            <a:pPr marL="0">
              <a:spcBef>
                <a:spcPts val="0"/>
              </a:spcBef>
            </a:pPr>
            <a:r>
              <a:rPr lang="en-IE" sz="2400" b="1" dirty="0" smtClean="0"/>
              <a:t>Tuesday (day-2)</a:t>
            </a:r>
            <a:r>
              <a:rPr lang="en-IE" sz="2400" dirty="0" smtClean="0"/>
              <a:t> : </a:t>
            </a:r>
            <a:endParaRPr lang="en-IE" altLang="ko-KR" sz="2400" dirty="0"/>
          </a:p>
          <a:p>
            <a:pPr marL="742950" lvl="2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IE" altLang="ko-KR" sz="2000" dirty="0"/>
              <a:t>AM</a:t>
            </a:r>
            <a:r>
              <a:rPr lang="en-IE" altLang="ko-KR" sz="2000" dirty="0" smtClean="0"/>
              <a:t>: </a:t>
            </a:r>
            <a:r>
              <a:rPr lang="en-IE" sz="2000" dirty="0" smtClean="0"/>
              <a:t>Plenary Session – Subgroup Reports</a:t>
            </a:r>
          </a:p>
          <a:p>
            <a:pPr marL="742950" lvl="2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IE" sz="2000" dirty="0" smtClean="0"/>
              <a:t>PM: Plenary </a:t>
            </a:r>
            <a:r>
              <a:rPr lang="en-IE" sz="2000" dirty="0"/>
              <a:t>S</a:t>
            </a:r>
            <a:r>
              <a:rPr lang="en-IE" sz="2000" dirty="0" smtClean="0"/>
              <a:t>ession - continued with </a:t>
            </a:r>
            <a:r>
              <a:rPr lang="en-IE" sz="2000" u="sng" dirty="0" smtClean="0"/>
              <a:t>GRWG and GDWG</a:t>
            </a:r>
            <a:endParaRPr lang="en-IE" sz="2000" u="sng" dirty="0" smtClean="0"/>
          </a:p>
          <a:p>
            <a:pPr marL="0">
              <a:spcBef>
                <a:spcPts val="0"/>
              </a:spcBef>
            </a:pPr>
            <a:r>
              <a:rPr lang="en-IE" sz="2400" b="1" dirty="0" smtClean="0"/>
              <a:t>Wednesday (day-3): </a:t>
            </a:r>
            <a:r>
              <a:rPr lang="en-IE" sz="2400" dirty="0" smtClean="0"/>
              <a:t>UV, MW, IR-subgroup, GDWG</a:t>
            </a:r>
            <a:endParaRPr lang="en-IE" altLang="ko-KR" sz="2400" dirty="0"/>
          </a:p>
          <a:p>
            <a:pPr marL="742950" lvl="2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IE" altLang="ko-KR" sz="2000" dirty="0"/>
              <a:t>AM: </a:t>
            </a:r>
            <a:r>
              <a:rPr lang="en-IE" altLang="ko-KR" sz="2000" dirty="0" smtClean="0"/>
              <a:t>parallel session (UV-Subgroup vs. MW-subgroup)</a:t>
            </a:r>
          </a:p>
          <a:p>
            <a:pPr marL="742950" lvl="2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IE" altLang="ko-KR" sz="2000" dirty="0" smtClean="0"/>
              <a:t>PM</a:t>
            </a:r>
            <a:r>
              <a:rPr lang="en-IE" altLang="ko-KR" sz="2000" dirty="0"/>
              <a:t>: </a:t>
            </a:r>
            <a:r>
              <a:rPr lang="en-IE" altLang="ko-KR" sz="2000" dirty="0" smtClean="0"/>
              <a:t>IR-subgroup session</a:t>
            </a:r>
            <a:endParaRPr lang="en-IE" sz="2400" dirty="0" smtClean="0"/>
          </a:p>
          <a:p>
            <a:pPr marL="0">
              <a:spcBef>
                <a:spcPts val="0"/>
              </a:spcBef>
            </a:pPr>
            <a:r>
              <a:rPr lang="en-IE" sz="2400" b="1" dirty="0" smtClean="0"/>
              <a:t>Thursday (day-4) </a:t>
            </a:r>
            <a:r>
              <a:rPr lang="en-IE" sz="2400" dirty="0" smtClean="0"/>
              <a:t>: VIS/NIR</a:t>
            </a:r>
            <a:r>
              <a:rPr lang="en-IE" altLang="ko-KR" sz="2400" dirty="0" smtClean="0"/>
              <a:t>-subgroup, </a:t>
            </a:r>
            <a:r>
              <a:rPr lang="en-IE" altLang="ko-KR" sz="2400" dirty="0"/>
              <a:t>GDWG </a:t>
            </a:r>
          </a:p>
          <a:p>
            <a:pPr marL="742950" lvl="2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IE" altLang="ko-KR" sz="2000" dirty="0"/>
              <a:t>AM: </a:t>
            </a:r>
            <a:r>
              <a:rPr lang="en-IE" altLang="ko-KR" sz="2000" dirty="0" smtClean="0"/>
              <a:t>VIS/NIR-subgroup session</a:t>
            </a:r>
          </a:p>
          <a:p>
            <a:pPr marL="742950" lvl="2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IE" sz="2000" dirty="0" smtClean="0"/>
              <a:t>PM: </a:t>
            </a:r>
            <a:r>
              <a:rPr lang="en-IE" altLang="ko-KR" sz="2000" dirty="0"/>
              <a:t>VIS/NIR-subgroup session</a:t>
            </a:r>
            <a:endParaRPr lang="en-IE" sz="2000" dirty="0" smtClean="0"/>
          </a:p>
          <a:p>
            <a:pPr marL="0">
              <a:spcBef>
                <a:spcPts val="0"/>
              </a:spcBef>
            </a:pPr>
            <a:r>
              <a:rPr lang="en-IE" sz="2400" b="1" dirty="0" smtClean="0"/>
              <a:t>Friday (day-5)</a:t>
            </a:r>
            <a:r>
              <a:rPr lang="en-IE" altLang="ko-KR" sz="2400" dirty="0" smtClean="0"/>
              <a:t> </a:t>
            </a:r>
            <a:r>
              <a:rPr lang="en-IE" altLang="ko-KR" sz="2400" dirty="0"/>
              <a:t>: </a:t>
            </a:r>
            <a:r>
              <a:rPr lang="en-IE" altLang="ko-KR" sz="2400" dirty="0" smtClean="0">
                <a:solidFill>
                  <a:srgbClr val="3333FF"/>
                </a:solidFill>
              </a:rPr>
              <a:t>End time 16:00 or before?</a:t>
            </a:r>
            <a:endParaRPr lang="en-IE" altLang="ko-KR" sz="2400" dirty="0">
              <a:solidFill>
                <a:srgbClr val="3333FF"/>
              </a:solidFill>
            </a:endParaRPr>
          </a:p>
          <a:p>
            <a:pPr marL="742950" lvl="2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IE" altLang="ko-KR" sz="2000" dirty="0" smtClean="0"/>
              <a:t>AM: Cross-cutting issues, </a:t>
            </a:r>
            <a:r>
              <a:rPr lang="en-IE" sz="2000" dirty="0" smtClean="0"/>
              <a:t>GRWG &amp; GDWG wrap-up</a:t>
            </a:r>
          </a:p>
          <a:p>
            <a:pPr marL="742950" lvl="2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en-IE" sz="2000" dirty="0" smtClean="0"/>
              <a:t>PM: </a:t>
            </a:r>
            <a:r>
              <a:rPr lang="en-IE" altLang="ko-KR" sz="2000" dirty="0"/>
              <a:t>Reporting Outcomes &amp; Planning Future Meetings</a:t>
            </a:r>
            <a:endParaRPr lang="en-IE" sz="2000" dirty="0" smtClean="0"/>
          </a:p>
        </p:txBody>
      </p:sp>
    </p:spTree>
    <p:extLst>
      <p:ext uri="{BB962C8B-B14F-4D97-AF65-F5344CB8AC3E}">
        <p14:creationId xmlns:p14="http://schemas.microsoft.com/office/powerpoint/2010/main" val="11498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 smtClean="0">
              <a:solidFill>
                <a:srgbClr val="000000"/>
              </a:solidFill>
              <a:latin typeface="Calibri" pitchFamily="3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877040"/>
              </p:ext>
            </p:extLst>
          </p:nvPr>
        </p:nvGraphicFramePr>
        <p:xfrm>
          <a:off x="566245" y="1122168"/>
          <a:ext cx="878774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850"/>
                <a:gridCol w="1287262"/>
                <a:gridCol w="2024109"/>
                <a:gridCol w="19855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Chair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Minute Taker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1: Plenary – Mini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Day-1-AM</a:t>
                      </a:r>
                      <a:endParaRPr lang="en-GB" sz="1800" dirty="0" smtClean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2: Plenary – 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Agencies 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Day-1-PM</a:t>
                      </a:r>
                      <a:endParaRPr lang="en-GB" altLang="ko-KR" sz="1800" dirty="0" smtClean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Dohy</a:t>
                      </a:r>
                      <a:r>
                        <a:rPr lang="en-GB" baseline="0" dirty="0" smtClean="0"/>
                        <a:t> Kim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2: Plenary – Chairs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Day-2-AM</a:t>
                      </a:r>
                      <a:endParaRPr lang="en-GB" altLang="ko-KR" sz="1800" dirty="0" smtClean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3: 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GRWG+GDWG</a:t>
                      </a:r>
                      <a:r>
                        <a:rPr lang="en-GB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 plenary</a:t>
                      </a:r>
                      <a:endParaRPr lang="en-GB" sz="1800" dirty="0" smtClean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Day-2-PM</a:t>
                      </a:r>
                      <a:endParaRPr lang="en-GB" altLang="ko-KR" sz="1800" dirty="0" smtClean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4: GRWG –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UV subgroup</a:t>
                      </a:r>
                      <a:endParaRPr lang="en-GB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Day-3-AM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dirty="0" smtClean="0">
                          <a:solidFill>
                            <a:schemeClr val="tx1"/>
                          </a:solidFill>
                        </a:rPr>
                        <a:t>Rose Munro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5: GRWG – Microwave Sub-Group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Day-3-AM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Ralph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Ferraro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6: GRWG –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IR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Sub-Group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Day-3-PM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ko-KR" dirty="0" smtClean="0">
                          <a:solidFill>
                            <a:schemeClr val="tx1"/>
                          </a:solidFill>
                        </a:rPr>
                        <a:t>Tim Hewison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7: GRWG –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VIS/NIR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 (1)</a:t>
                      </a:r>
                      <a:endParaRPr lang="en-GB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Day-4-AM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ko-KR" dirty="0" smtClean="0">
                          <a:solidFill>
                            <a:schemeClr val="tx1"/>
                          </a:solidFill>
                        </a:rPr>
                        <a:t>Dave </a:t>
                      </a:r>
                      <a:r>
                        <a:rPr lang="en-GB" altLang="ko-KR" dirty="0" err="1" smtClean="0">
                          <a:solidFill>
                            <a:schemeClr val="tx1"/>
                          </a:solidFill>
                        </a:rPr>
                        <a:t>Doelling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7: GRWG – VIS/NIR</a:t>
                      </a: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 (2)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Day-4-AM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dirty="0" err="1" smtClean="0">
                          <a:solidFill>
                            <a:schemeClr val="tx1"/>
                          </a:solidFill>
                        </a:rPr>
                        <a:t>Seb</a:t>
                      </a:r>
                      <a:r>
                        <a:rPr lang="en-GB" altLang="ko-KR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8: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GDWG</a:t>
                      </a:r>
                      <a:endParaRPr lang="en-GB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Day-4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Masaya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Peter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9: Plenary –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Cross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 cutting issue</a:t>
                      </a:r>
                      <a:endParaRPr lang="en-GB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Day-5-AM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9: Plenary – Wrap-up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800" baseline="0" dirty="0" smtClean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Day-5-PM</a:t>
                      </a:r>
                      <a:endParaRPr lang="en-GB" altLang="ko-KR" sz="1800" dirty="0" smtClean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Dohy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Kim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Minute Takers</a:t>
            </a:r>
            <a:endParaRPr lang="ko-KR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Any </a:t>
            </a:r>
            <a:r>
              <a:rPr lang="en-US" altLang="ko-KR" dirty="0"/>
              <a:t>O</a:t>
            </a:r>
            <a:r>
              <a:rPr lang="en-US" altLang="ko-KR" dirty="0" smtClean="0"/>
              <a:t>ther Business?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12175" y="914400"/>
            <a:ext cx="9267533" cy="5853816"/>
          </a:xfrm>
        </p:spPr>
        <p:txBody>
          <a:bodyPr/>
          <a:lstStyle/>
          <a:p>
            <a:r>
              <a:rPr lang="en-US" altLang="ko-KR" dirty="0" smtClean="0"/>
              <a:t>Remote Access?</a:t>
            </a:r>
            <a:endParaRPr lang="ko-KR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Outlook </a:t>
            </a:r>
            <a:r>
              <a:rPr lang="en-IE" dirty="0" smtClean="0"/>
              <a:t>of Agenda</a:t>
            </a:r>
            <a:endParaRPr lang="en-GB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19032"/>
              </p:ext>
            </p:extLst>
          </p:nvPr>
        </p:nvGraphicFramePr>
        <p:xfrm>
          <a:off x="230810" y="1041234"/>
          <a:ext cx="9419213" cy="5615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570"/>
                <a:gridCol w="1609267"/>
                <a:gridCol w="1563807"/>
                <a:gridCol w="1835936"/>
                <a:gridCol w="1651244"/>
                <a:gridCol w="1713389"/>
              </a:tblGrid>
              <a:tr h="415762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Monday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(20 March)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Tuesday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(21 March)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Wednesday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(22</a:t>
                      </a:r>
                      <a:r>
                        <a:rPr lang="en-US" altLang="ko-KR" baseline="0" dirty="0" smtClean="0">
                          <a:latin typeface="Arial" pitchFamily="34" charset="0"/>
                          <a:cs typeface="Arial" pitchFamily="34" charset="0"/>
                        </a:rPr>
                        <a:t> March)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Thursday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(23 March)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Friday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Arial" pitchFamily="34" charset="0"/>
                          <a:cs typeface="Arial" pitchFamily="34" charset="0"/>
                        </a:rPr>
                        <a:t>(24 March)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721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“Mini Conference” </a:t>
                      </a:r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u="none" dirty="0" smtClean="0">
                          <a:latin typeface="Arial" pitchFamily="34" charset="0"/>
                          <a:cs typeface="Arial" pitchFamily="34" charset="0"/>
                        </a:rPr>
                        <a:t>Plenary: </a:t>
                      </a:r>
                      <a:r>
                        <a:rPr lang="en-IE" altLang="ko-KR" sz="1800" b="0" i="1" u="sng" dirty="0" smtClean="0">
                          <a:latin typeface="Arial" pitchFamily="34" charset="0"/>
                          <a:cs typeface="Arial" pitchFamily="34" charset="0"/>
                        </a:rPr>
                        <a:t>Subgroup Reports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Parallel Session</a:t>
                      </a:r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 (UVSG vs. MWSG)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IRSG</a:t>
                      </a:r>
                      <a:r>
                        <a:rPr lang="en-IE" altLang="ko-KR" sz="1800" b="1" baseline="0" dirty="0" smtClean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altLang="ko-KR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VIS/NIR-subgroup session</a:t>
                      </a:r>
                    </a:p>
                    <a:p>
                      <a:pPr latinLnBrk="1"/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IE" altLang="ko-KR" sz="1800" b="1" i="1" dirty="0" smtClean="0">
                          <a:latin typeface="Arial" pitchFamily="34" charset="0"/>
                          <a:cs typeface="Arial" pitchFamily="34" charset="0"/>
                        </a:rPr>
                        <a:t>Cross-cutting issues</a:t>
                      </a:r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, GRWG &amp; GDWG wrap-up</a:t>
                      </a:r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465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Plenary: </a:t>
                      </a:r>
                      <a:r>
                        <a:rPr lang="en-IE" altLang="ko-KR" sz="1800" i="1" u="sng" dirty="0" smtClean="0">
                          <a:latin typeface="Arial" pitchFamily="34" charset="0"/>
                          <a:cs typeface="Arial" pitchFamily="34" charset="0"/>
                        </a:rPr>
                        <a:t>Agency Reports</a:t>
                      </a:r>
                    </a:p>
                    <a:p>
                      <a:pPr latinLnBrk="1"/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Plenary: </a:t>
                      </a:r>
                      <a:r>
                        <a:rPr lang="en-IE" altLang="ko-KR" sz="1800" i="1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IE" altLang="ko-KR" sz="1800" i="1" u="sng" dirty="0" smtClean="0">
                          <a:latin typeface="Arial" pitchFamily="34" charset="0"/>
                          <a:cs typeface="Arial" pitchFamily="34" charset="0"/>
                        </a:rPr>
                        <a:t>GRWG + GDWG)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altLang="ko-KR" sz="1800" u="non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IR-subgroup session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cs typeface="Arial" pitchFamily="34" charset="0"/>
                        </a:rPr>
                        <a:t>(need more time?)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VIS/NIR-subgroup session</a:t>
                      </a:r>
                    </a:p>
                    <a:p>
                      <a:pPr latinLnBrk="1"/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IE" altLang="ko-KR" sz="1800" dirty="0" smtClean="0">
                          <a:latin typeface="Arial" pitchFamily="34" charset="0"/>
                          <a:cs typeface="Arial" pitchFamily="34" charset="0"/>
                        </a:rPr>
                        <a:t>Reporting Outcomes &amp; Planning Future Meetings</a:t>
                      </a:r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56483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b="1" dirty="0" smtClean="0">
                          <a:latin typeface="Arial" pitchFamily="34" charset="0"/>
                          <a:cs typeface="Arial" pitchFamily="34" charset="0"/>
                        </a:rPr>
                        <a:t>Poster reception</a:t>
                      </a:r>
                    </a:p>
                    <a:p>
                      <a:pPr latinLnBrk="1"/>
                      <a:r>
                        <a:rPr lang="en-US" altLang="ko-KR" sz="1800" dirty="0" smtClean="0">
                          <a:latin typeface="Arial" pitchFamily="34" charset="0"/>
                          <a:cs typeface="Arial" pitchFamily="34" charset="0"/>
                        </a:rPr>
                        <a:t>(Ice-break)</a:t>
                      </a:r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800" u="none" dirty="0" smtClean="0">
                          <a:latin typeface="Arial" pitchFamily="34" charset="0"/>
                          <a:cs typeface="Arial" pitchFamily="34" charset="0"/>
                        </a:rPr>
                        <a:t>Working Groups’ Reception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GDWG</a:t>
                      </a:r>
                    </a:p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(breakout </a:t>
                      </a:r>
                    </a:p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session)</a:t>
                      </a:r>
                      <a:endParaRPr lang="ko-KR" alt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GDWG</a:t>
                      </a:r>
                    </a:p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(breakout session)</a:t>
                      </a:r>
                      <a:endParaRPr lang="ko-KR" alt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4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46635"/>
              </p:ext>
            </p:extLst>
          </p:nvPr>
        </p:nvGraphicFramePr>
        <p:xfrm>
          <a:off x="114300" y="633044"/>
          <a:ext cx="9658350" cy="6185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3274"/>
                <a:gridCol w="1838995"/>
                <a:gridCol w="1177731"/>
                <a:gridCol w="3977252"/>
                <a:gridCol w="424755"/>
                <a:gridCol w="1216343"/>
              </a:tblGrid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Mon 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  <a:cs typeface="Arial" pitchFamily="34" charset="0"/>
                        </a:rPr>
                        <a:t>am 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  <a:cs typeface="Arial" pitchFamily="34" charset="0"/>
                        </a:rPr>
                        <a:t>Mini Conference</a:t>
                      </a:r>
                      <a:endParaRPr lang="en-US" sz="12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  <a:cs typeface="Arial" pitchFamily="34" charset="0"/>
                        </a:rPr>
                        <a:t>Chair: </a:t>
                      </a:r>
                      <a:endParaRPr lang="en-US" sz="12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8:45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Coffee and Registration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9:00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Tim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  <a:cs typeface="Arial" pitchFamily="34" charset="0"/>
                        </a:rPr>
                        <a:t>Hewison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  <a:cs typeface="Arial" pitchFamily="34" charset="0"/>
                        </a:rPr>
                        <a:t>EUMETSAT</a:t>
                      </a:r>
                      <a:endParaRPr lang="en-US" sz="1200" b="0" i="0" u="none" strike="noStrike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Introduction to Mini Conference &amp; GSICS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FF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0:20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9:20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  <a:cs typeface="Arial" pitchFamily="34" charset="0"/>
                        </a:rPr>
                        <a:t>SSEC</a:t>
                      </a:r>
                      <a:endParaRPr lang="en-US" sz="1200" b="0" i="0" u="none" strike="noStrike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Welcome to SSEC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0:10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9:30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+mn-lt"/>
                          <a:cs typeface="Arial" pitchFamily="34" charset="0"/>
                        </a:rPr>
                        <a:t>SSEC</a:t>
                      </a:r>
                      <a:endParaRPr lang="en-US" sz="1200" b="0" i="0" u="none" strike="noStrike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Welcome address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0:10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0:00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  <a:cs typeface="Arial" pitchFamily="34" charset="0"/>
                        </a:rPr>
                        <a:t>Lunch Break</a:t>
                      </a:r>
                      <a:endParaRPr lang="en-US" sz="12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1:10</a:t>
                      </a:r>
                      <a:endParaRPr lang="en-US" altLang="ko-KR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Mon pm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  <a:cs typeface="Arial" pitchFamily="34" charset="0"/>
                        </a:rPr>
                        <a:t>Plenary - Reports</a:t>
                      </a:r>
                      <a:endParaRPr lang="en-US" sz="12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  <a:cs typeface="Arial" pitchFamily="34" charset="0"/>
                        </a:rPr>
                        <a:t>Chair: </a:t>
                      </a:r>
                      <a:endParaRPr lang="en-US" sz="12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13:10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All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Round Table Introductions + Logistics Info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13:30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effectLst/>
                          <a:latin typeface="+mn-lt"/>
                        </a:rPr>
                        <a:t>Doheyong</a:t>
                      </a:r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 Kim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KMA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Agree Agenda &amp; Minute Taking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13:40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JAXA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JAXA Agency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14:00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JMA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JMA Agency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14:20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Coffee break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14:50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CNES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CNES Agency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15:10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CMA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CMA Agency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15:30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EUMETSAT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EUMETSAT Agency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15:50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IMD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IMD Agency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571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16:10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ISRO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ISRO Agency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16:30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KMA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KMA Agency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16:50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NASA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NASA Agency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17:10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NOAA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NOAA Agency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566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17:30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USGS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USGS Agency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ko-KR" alt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17:30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  <a:cs typeface="Arial" pitchFamily="34" charset="0"/>
                        </a:rPr>
                        <a:t>Poster Reception</a:t>
                      </a:r>
                      <a:endParaRPr lang="en-US" sz="1200" b="0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02:00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531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19:30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  <a:cs typeface="Arial" pitchFamily="34" charset="0"/>
                        </a:rPr>
                        <a:t>END</a:t>
                      </a:r>
                      <a:endParaRPr lang="en-US" sz="1200" b="1" i="0" u="none" strike="noStrike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46054" y="31810"/>
            <a:ext cx="8543925" cy="385439"/>
          </a:xfrm>
        </p:spPr>
        <p:txBody>
          <a:bodyPr/>
          <a:lstStyle/>
          <a:p>
            <a:r>
              <a:rPr lang="en-IE" altLang="ko-KR" dirty="0"/>
              <a:t>Monday (day-1)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17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Tuesday (day-2)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06596"/>
              </p:ext>
            </p:extLst>
          </p:nvPr>
        </p:nvGraphicFramePr>
        <p:xfrm>
          <a:off x="203200" y="962508"/>
          <a:ext cx="9448799" cy="567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072"/>
                <a:gridCol w="1799096"/>
                <a:gridCol w="1152177"/>
                <a:gridCol w="3890961"/>
                <a:gridCol w="415539"/>
                <a:gridCol w="1189954"/>
              </a:tblGrid>
              <a:tr h="2173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Tues 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am 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Plenary - Reports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739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Chair</a:t>
                      </a: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739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9:00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Larry Flynn?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NOAA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GCC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815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9:20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Masaya Takahashi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JMA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GDWG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9:40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Tim </a:t>
                      </a:r>
                      <a:r>
                        <a:rPr lang="en-US" sz="1200" b="0" i="0" u="none" strike="noStrike" dirty="0" err="1">
                          <a:effectLst/>
                          <a:latin typeface="+mn-lt"/>
                        </a:rPr>
                        <a:t>Hewison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EUMETSAT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GRWG + IR Sub-Group Briefing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10:00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Dave </a:t>
                      </a:r>
                      <a:r>
                        <a:rPr lang="en-US" sz="1200" b="0" i="0" u="none" strike="noStrike" dirty="0" err="1">
                          <a:effectLst/>
                          <a:latin typeface="+mn-lt"/>
                        </a:rPr>
                        <a:t>Doelling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NASA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GRWG VIS-NIR Sub-Group Briefing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10:20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Rose Munro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EUMETSAT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GRWG UV Sub-Group Briefing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10:40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Coffee break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11:10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Ralph Ferraro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NOAA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GRWG Microwave Sub-Group Briefing Report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11:30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Interaction with ISCCP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01:00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 smtClean="0">
                          <a:effectLst/>
                          <a:latin typeface="+mn-lt"/>
                        </a:rPr>
                        <a:t>12:30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Lunch Break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1:10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Tues am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GRWG: Plenary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0799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Chair: 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7398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13:00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Collaboration with CEOS/WGCV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00:10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13:10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Advanced next generation GEO imagers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01:00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14:10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GEO-Ring test dataset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01:30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15:40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Strategy for combining corrections for VIS/NIR+IR channels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00:45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16:25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Use of NWP+RTM as inter-calibration tool – with MWSG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01:00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17:25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17:40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17:55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18:10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18:25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00:15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18:40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END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7398">
                <a:tc>
                  <a:txBody>
                    <a:bodyPr/>
                    <a:lstStyle/>
                    <a:p>
                      <a:pPr algn="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739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1" u="none" strike="noStrike" dirty="0">
                          <a:effectLst/>
                          <a:latin typeface="+mn-lt"/>
                        </a:rPr>
                        <a:t>18:00</a:t>
                      </a:r>
                      <a:endParaRPr lang="en-US" altLang="ko-K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Working Groups' Reception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2:15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8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Wednesday (day-3)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35113"/>
              </p:ext>
            </p:extLst>
          </p:nvPr>
        </p:nvGraphicFramePr>
        <p:xfrm>
          <a:off x="342900" y="881063"/>
          <a:ext cx="9296399" cy="5555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4926"/>
                <a:gridCol w="1770078"/>
                <a:gridCol w="1133594"/>
                <a:gridCol w="3828203"/>
                <a:gridCol w="408837"/>
                <a:gridCol w="1170761"/>
              </a:tblGrid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Wed am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GRWG: </a:t>
                      </a: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UV 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Sub-Group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Chair: 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9:00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Reference Solar Spectrum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01:00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10:00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Match-ups and Target Sites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01:00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11:00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Cross-calibration below 300nm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01:00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12:00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White Paper on Ground-based </a:t>
                      </a:r>
                      <a:r>
                        <a:rPr lang="en-US" sz="12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Characterisation</a:t>
                      </a:r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of UV/Vis/NIR/SWIR spectrometers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01:00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13:00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12:30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Lunch Break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1:00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Wed pm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GRWG: </a:t>
                      </a: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IR 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Sub-Group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Chair: 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13:30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Development of inter-calibration products for GEO imagers – including diurnal cycles and new algorithms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01:30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15:00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Development of inter-calibration products for broadband LEO imagers – including VIIRS, MODIS, SLSTR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01:00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15:00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Traceability and Uncertainty of Reference instruments – including comparisons with TANSO-FTS/2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01:00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16:30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Strategy for inter-comparisons with hyperspectral GEO sounders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01:00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17:30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SRF retrievals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00:30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18:00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>
                          <a:effectLst/>
                          <a:latin typeface="+mn-lt"/>
                        </a:rPr>
                        <a:t>18:20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b="0" i="0" u="none" strike="noStrike">
                          <a:effectLst/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>
                          <a:effectLst/>
                          <a:latin typeface="+mn-lt"/>
                        </a:rPr>
                        <a:t>00:20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</a:tr>
              <a:tr h="22993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b="0" i="0" u="none" strike="noStrike" dirty="0" smtClean="0">
                          <a:effectLst/>
                          <a:latin typeface="+mn-lt"/>
                        </a:rPr>
                        <a:t>18:40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END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1296141" y="2543437"/>
            <a:ext cx="6214370" cy="519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Parallel Session with MW 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subgroup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Wednesday (day-3)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139223"/>
              </p:ext>
            </p:extLst>
          </p:nvPr>
        </p:nvGraphicFramePr>
        <p:xfrm>
          <a:off x="169689" y="816316"/>
          <a:ext cx="9490052" cy="6259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918"/>
                <a:gridCol w="2053413"/>
                <a:gridCol w="1228021"/>
                <a:gridCol w="4147089"/>
                <a:gridCol w="266634"/>
                <a:gridCol w="888977"/>
              </a:tblGrid>
              <a:tr h="159616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Wed am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GDWG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9616">
                <a:tc>
                  <a:txBody>
                    <a:bodyPr/>
                    <a:lstStyle/>
                    <a:p>
                      <a:pPr algn="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Chair: Masaya Takahashi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0151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9:00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GDWG Baseline Reviews - website, products metadata and structures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463192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9:30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Collaboration GSICS servers - synchronization of the servers, THREDDS configuration updates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59616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10:30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GSICS netCDF generation framework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463192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11:30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GSICS Wiki updates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59616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12:30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59616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12:30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59616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12:30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59616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12:30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59616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12:30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Lunch Break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 smtClean="0">
                          <a:effectLst/>
                          <a:latin typeface="+mn-lt"/>
                        </a:rPr>
                        <a:t>1:00(Flexible)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9616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Wed pm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Chair: Peter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Miu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3192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13:30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Spectral Response Function file towards "GSICS Standard </a:t>
                      </a:r>
                      <a:r>
                        <a:rPr lang="en-US" sz="12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netCDF</a:t>
                      </a:r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": requirements from GRWG and EUMETSAT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310151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14:30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Requirements for GSICS Plotting Tool to support VIS/NIR products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463192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15:30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New GSICS product convention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1:00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463192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16:30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463192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16:30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308794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16:30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59616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16:30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  <a:latin typeface="+mn-lt"/>
                        </a:rPr>
                        <a:t>0:00</a:t>
                      </a:r>
                      <a:endParaRPr lang="en-US" altLang="ko-K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59616"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59616">
                <a:tc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9C9"/>
                    </a:solidFill>
                  </a:tcPr>
                </a:tc>
              </a:tr>
              <a:tr h="159616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  <a:latin typeface="+mn-lt"/>
                        </a:rPr>
                        <a:t>0:00</a:t>
                      </a:r>
                      <a:endParaRPr lang="en-US" altLang="ko-KR" sz="1200" b="0" i="0" u="none" strike="noStrike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u="none" strike="noStrike" dirty="0" smtClean="0">
                          <a:effectLst/>
                          <a:latin typeface="+mn-lt"/>
                        </a:rPr>
                        <a:t>END</a:t>
                      </a:r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ko-KR" alt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8275" marR="8275" marT="827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38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Wednesday (day-3)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13169"/>
              </p:ext>
            </p:extLst>
          </p:nvPr>
        </p:nvGraphicFramePr>
        <p:xfrm>
          <a:off x="228600" y="1044575"/>
          <a:ext cx="9398002" cy="4056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7778"/>
                <a:gridCol w="1578218"/>
                <a:gridCol w="1178910"/>
                <a:gridCol w="4223394"/>
                <a:gridCol w="406400"/>
                <a:gridCol w="1003302"/>
              </a:tblGrid>
              <a:tr h="2726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Wed am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GRWG: MW Sub-Group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2678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Chair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36934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9:00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Derek </a:t>
                      </a:r>
                      <a:r>
                        <a:rPr lang="en-US" sz="1200" u="none" strike="noStrike" dirty="0" err="1">
                          <a:effectLst/>
                        </a:rPr>
                        <a:t>Houtz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Blackbody targets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 smtClean="0">
                          <a:effectLst/>
                        </a:rPr>
                        <a:t>00:20</a:t>
                      </a:r>
                    </a:p>
                    <a:p>
                      <a:pPr algn="l" fontAlgn="t"/>
                      <a:r>
                        <a:rPr lang="en-US" altLang="ko-KR" sz="1200" b="0" i="0" u="none" strike="noStrike" dirty="0" smtClean="0">
                          <a:effectLst/>
                          <a:latin typeface="Arial"/>
                        </a:rPr>
                        <a:t>(Reference Standard)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</a:tr>
              <a:tr h="80540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9:20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Berg/</a:t>
                      </a:r>
                      <a:r>
                        <a:rPr lang="en-US" sz="1200" u="none" strike="noStrike" dirty="0" err="1">
                          <a:effectLst/>
                        </a:rPr>
                        <a:t>Kroodsma</a:t>
                      </a:r>
                      <a:r>
                        <a:rPr lang="en-US" sz="1200" u="none" strike="noStrike" dirty="0">
                          <a:effectLst/>
                        </a:rPr>
                        <a:t>/Bali/</a:t>
                      </a:r>
                      <a:r>
                        <a:rPr lang="en-US" sz="1200" u="none" strike="noStrike" dirty="0" err="1">
                          <a:effectLst/>
                        </a:rPr>
                        <a:t>Zou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In orbit - GMI (window), MSU (oxygen), ATMS (water vapor)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</a:rPr>
                        <a:t>00:20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</a:tr>
              <a:tr h="26846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9:40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Martin Burgdorf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Lunar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</a:rPr>
                        <a:t>00:20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</a:tr>
              <a:tr h="80540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10:00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Tony Reale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GRUAN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</a:rPr>
                        <a:t>00:20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</a:tr>
              <a:tr h="26846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10:20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Radiative</a:t>
                      </a:r>
                      <a:r>
                        <a:rPr lang="en-US" sz="1200" u="none" strike="noStrike" dirty="0">
                          <a:effectLst/>
                        </a:rPr>
                        <a:t> Transfer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</a:rPr>
                        <a:t>01:00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</a:tr>
              <a:tr h="26846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11:20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Candidate GSICS products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</a:rPr>
                        <a:t>01:00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</a:tr>
              <a:tr h="26846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12:20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>
                          <a:effectLst/>
                        </a:rPr>
                        <a:t>　</a:t>
                      </a:r>
                      <a:endParaRPr lang="ko-KR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MW tools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</a:rPr>
                        <a:t>00:30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</a:tr>
              <a:tr h="26846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200" u="none" strike="noStrike" dirty="0">
                          <a:effectLst/>
                        </a:rPr>
                        <a:t>12:50</a:t>
                      </a:r>
                      <a:endParaRPr lang="en-US" altLang="ko-K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u="none" strike="noStrike" dirty="0" smtClean="0">
                          <a:effectLst/>
                          <a:latin typeface="+mn-lt"/>
                        </a:rPr>
                        <a:t>END</a:t>
                      </a:r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　</a:t>
                      </a:r>
                      <a:endParaRPr lang="ko-KR" alt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967665" y="5117976"/>
            <a:ext cx="6143349" cy="503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Parallel Session with UV 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subgroup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66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Words>2211</Words>
  <Application>Microsoft Office PowerPoint</Application>
  <PresentationFormat>A4 용지(210x297mm)</PresentationFormat>
  <Paragraphs>1246</Paragraphs>
  <Slides>31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Theme</vt:lpstr>
      <vt:lpstr>Outline Agenda 2017 GSICS Annual Meeting Madison, Wisconsin 20-24 March 2017</vt:lpstr>
      <vt:lpstr>Agenda of web meeting</vt:lpstr>
      <vt:lpstr>Outline of Agenda</vt:lpstr>
      <vt:lpstr>Outlook of Agenda</vt:lpstr>
      <vt:lpstr>Monday (day-1)</vt:lpstr>
      <vt:lpstr>Tuesday (day-2)</vt:lpstr>
      <vt:lpstr>Wednesday (day-3)</vt:lpstr>
      <vt:lpstr>Wednesday (day-3)</vt:lpstr>
      <vt:lpstr>Wednesday (day-3)</vt:lpstr>
      <vt:lpstr>Thursday (day-4)</vt:lpstr>
      <vt:lpstr>Thursday (day-4)</vt:lpstr>
      <vt:lpstr>Friday (day-5)</vt:lpstr>
      <vt:lpstr>Mini-conference</vt:lpstr>
      <vt:lpstr>Plenary Session</vt:lpstr>
      <vt:lpstr>Topics for Plenary in 2016</vt:lpstr>
      <vt:lpstr>Plenary (GRWG+GDWG)</vt:lpstr>
      <vt:lpstr>Plenary (GRWG+GDWG)</vt:lpstr>
      <vt:lpstr>Topics for GRWG (UVSG)</vt:lpstr>
      <vt:lpstr>Topics for GRWG (MWSG)</vt:lpstr>
      <vt:lpstr>Topics for GRWG (IRSG)</vt:lpstr>
      <vt:lpstr>Topics for GRWG (VIS/NIR)</vt:lpstr>
      <vt:lpstr>Topics for GDWG Agenda</vt:lpstr>
      <vt:lpstr>Topics for Plenary</vt:lpstr>
      <vt:lpstr>Guideline for presentation</vt:lpstr>
      <vt:lpstr>Agenda</vt:lpstr>
      <vt:lpstr>PowerPoint 프레젠테이션</vt:lpstr>
      <vt:lpstr>PowerPoint 프레젠테이션</vt:lpstr>
      <vt:lpstr>Minute Taking</vt:lpstr>
      <vt:lpstr>Minute Taking</vt:lpstr>
      <vt:lpstr>Minute Takers</vt:lpstr>
      <vt:lpstr>Any Other Business?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DOHY</cp:lastModifiedBy>
  <cp:revision>1177</cp:revision>
  <cp:lastPrinted>2006-03-06T14:11:17Z</cp:lastPrinted>
  <dcterms:created xsi:type="dcterms:W3CDTF">1997-07-23T08:21:02Z</dcterms:created>
  <dcterms:modified xsi:type="dcterms:W3CDTF">2017-01-19T10:29:30Z</dcterms:modified>
</cp:coreProperties>
</file>