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86" r:id="rId2"/>
    <p:sldId id="757" r:id="rId3"/>
    <p:sldId id="791" r:id="rId4"/>
    <p:sldId id="810" r:id="rId5"/>
    <p:sldId id="761" r:id="rId6"/>
    <p:sldId id="807" r:id="rId7"/>
    <p:sldId id="808" r:id="rId8"/>
    <p:sldId id="811" r:id="rId9"/>
    <p:sldId id="809" r:id="rId10"/>
    <p:sldId id="759" r:id="rId11"/>
    <p:sldId id="778" r:id="rId12"/>
    <p:sldId id="795" r:id="rId13"/>
    <p:sldId id="779" r:id="rId14"/>
    <p:sldId id="797" r:id="rId15"/>
    <p:sldId id="798" r:id="rId16"/>
    <p:sldId id="767" r:id="rId17"/>
    <p:sldId id="768" r:id="rId18"/>
    <p:sldId id="769" r:id="rId19"/>
    <p:sldId id="770" r:id="rId20"/>
    <p:sldId id="772" r:id="rId21"/>
    <p:sldId id="773" r:id="rId22"/>
    <p:sldId id="813" r:id="rId23"/>
    <p:sldId id="776" r:id="rId24"/>
    <p:sldId id="788" r:id="rId25"/>
    <p:sldId id="805" r:id="rId26"/>
    <p:sldId id="806" r:id="rId27"/>
  </p:sldIdLst>
  <p:sldSz cx="9144000" cy="6858000" type="screen4x3"/>
  <p:notesSz cx="6884988" cy="10018713"/>
  <p:custShowLst>
    <p:custShow name="StarParty" id="0">
      <p:sldLst/>
    </p:custShow>
  </p:custShowLst>
  <p:defaultTextStyle>
    <a:defPPr>
      <a:defRPr lang="en-GB"/>
    </a:defPPr>
    <a:lvl1pPr algn="l" defTabSz="457200" rtl="0" eaLnBrk="0" fontAlgn="base" hangingPunct="0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lnSpc>
        <a:spcPct val="8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HelveticaNeueLT Pro 55 Roman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352A95-9596-D94E-8572-14ED7A97CD1A}">
          <p14:sldIdLst>
            <p14:sldId id="486"/>
            <p14:sldId id="757"/>
            <p14:sldId id="791"/>
            <p14:sldId id="810"/>
            <p14:sldId id="761"/>
            <p14:sldId id="807"/>
            <p14:sldId id="808"/>
            <p14:sldId id="811"/>
            <p14:sldId id="809"/>
            <p14:sldId id="759"/>
            <p14:sldId id="778"/>
            <p14:sldId id="795"/>
            <p14:sldId id="779"/>
            <p14:sldId id="797"/>
            <p14:sldId id="798"/>
            <p14:sldId id="767"/>
            <p14:sldId id="768"/>
            <p14:sldId id="769"/>
            <p14:sldId id="770"/>
            <p14:sldId id="772"/>
            <p14:sldId id="773"/>
            <p14:sldId id="813"/>
            <p14:sldId id="776"/>
            <p14:sldId id="788"/>
            <p14:sldId id="805"/>
            <p14:sldId id="80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C1FC"/>
    <a:srgbClr val="FF8000"/>
    <a:srgbClr val="B9B900"/>
    <a:srgbClr val="3399FF"/>
    <a:srgbClr val="FF0000"/>
    <a:srgbClr val="3333FF"/>
    <a:srgbClr val="800000"/>
    <a:srgbClr val="33CC33"/>
    <a:srgbClr val="FF99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5" autoAdjust="0"/>
    <p:restoredTop sz="94942" autoAdjust="0"/>
  </p:normalViewPr>
  <p:slideViewPr>
    <p:cSldViewPr>
      <p:cViewPr>
        <p:scale>
          <a:sx n="75" d="100"/>
          <a:sy n="75" d="100"/>
        </p:scale>
        <p:origin x="-2048" y="-4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70"/>
        <p:guide pos="221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40" cy="4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7" tIns="45734" rIns="91467" bIns="45734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57" y="0"/>
            <a:ext cx="2984840" cy="4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7" tIns="45734" rIns="91467" bIns="45734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122"/>
            <a:ext cx="2984840" cy="50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7" tIns="45734" rIns="91467" bIns="45734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57" y="9515122"/>
            <a:ext cx="2984840" cy="50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7" tIns="45734" rIns="91467" bIns="45734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8AB368D-081E-1246-8003-FBCC050A765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88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84988" cy="100187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84988" cy="100187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84988" cy="100187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1"/>
            <a:ext cx="2976113" cy="496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91" tIns="46795" rIns="89991" bIns="46795" numCol="1" anchor="ctr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tabLst>
                <a:tab pos="723900" algn="l"/>
                <a:tab pos="1447800" algn="l"/>
                <a:tab pos="2170113" algn="l"/>
                <a:tab pos="2895600" algn="l"/>
              </a:tabLst>
              <a:defRPr sz="1200" smtClean="0">
                <a:solidFill>
                  <a:srgbClr val="000000"/>
                </a:solidFill>
                <a:latin typeface="DejaVu San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8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9325" y="747713"/>
            <a:ext cx="4979988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2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7490" y="4735615"/>
            <a:ext cx="5043463" cy="45692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900148" y="1"/>
            <a:ext cx="2978294" cy="496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91" tIns="46795" rIns="89991" bIns="46795" numCol="1" anchor="ctr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tabLst>
                <a:tab pos="723900" algn="l"/>
                <a:tab pos="1447800" algn="l"/>
                <a:tab pos="2170113" algn="l"/>
                <a:tab pos="2895600" algn="l"/>
              </a:tabLst>
              <a:defRPr sz="1200" smtClean="0">
                <a:solidFill>
                  <a:srgbClr val="000000"/>
                </a:solidFill>
                <a:latin typeface="DejaVu San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554391"/>
            <a:ext cx="2976113" cy="4920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91" tIns="46795" rIns="89991" bIns="46795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tabLst>
                <a:tab pos="723900" algn="l"/>
                <a:tab pos="1447800" algn="l"/>
                <a:tab pos="2170113" algn="l"/>
                <a:tab pos="2895600" algn="l"/>
              </a:tabLst>
              <a:defRPr sz="1200" smtClean="0">
                <a:solidFill>
                  <a:srgbClr val="000000"/>
                </a:solidFill>
                <a:latin typeface="DejaVu San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900148" y="9554391"/>
            <a:ext cx="2978294" cy="4920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91" tIns="46795" rIns="89991" bIns="46795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tabLst>
                <a:tab pos="723900" algn="l"/>
                <a:tab pos="1447800" algn="l"/>
                <a:tab pos="2170113" algn="l"/>
                <a:tab pos="2895600" algn="l"/>
              </a:tabLst>
              <a:defRPr sz="1200" smtClean="0">
                <a:solidFill>
                  <a:srgbClr val="000000"/>
                </a:solidFill>
                <a:latin typeface="DejaVu Sans" charset="0"/>
              </a:defRPr>
            </a:lvl1pPr>
          </a:lstStyle>
          <a:p>
            <a:pPr>
              <a:defRPr/>
            </a:pPr>
            <a:fld id="{4D1E4CD7-2137-F149-9695-13D35B05A19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283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19F60BB-DD85-7449-B5AB-C36CE7093559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2200057" y="691413"/>
            <a:ext cx="2640374" cy="341639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686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7588" y="4736519"/>
            <a:ext cx="5045194" cy="862236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Bef>
                <a:spcPts val="450"/>
              </a:spcBef>
              <a:defRPr/>
            </a:pPr>
            <a:r>
              <a:rPr lang="en-GB" dirty="0" smtClean="0">
                <a:cs typeface="+mn-cs"/>
              </a:rPr>
              <a:t>TO do:</a:t>
            </a:r>
          </a:p>
          <a:p>
            <a:pPr>
              <a:lnSpc>
                <a:spcPct val="93000"/>
              </a:lnSpc>
              <a:spcBef>
                <a:spcPts val="450"/>
              </a:spcBef>
              <a:defRPr/>
            </a:pPr>
            <a:r>
              <a:rPr lang="en-GB" dirty="0" err="1" smtClean="0">
                <a:cs typeface="+mn-cs"/>
              </a:rPr>
              <a:t>Sonnenbild</a:t>
            </a:r>
            <a:r>
              <a:rPr lang="en-GB" dirty="0" smtClean="0">
                <a:cs typeface="+mn-cs"/>
              </a:rPr>
              <a:t> von Davos, </a:t>
            </a:r>
            <a:r>
              <a:rPr lang="en-GB" dirty="0" err="1" smtClean="0">
                <a:cs typeface="+mn-cs"/>
              </a:rPr>
              <a:t>Sonne+haze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Strandbild</a:t>
            </a:r>
            <a:r>
              <a:rPr lang="en-GB" dirty="0" smtClean="0">
                <a:cs typeface="+mn-cs"/>
              </a:rPr>
              <a:t> Kauai....</a:t>
            </a:r>
          </a:p>
          <a:p>
            <a:pPr>
              <a:lnSpc>
                <a:spcPct val="93000"/>
              </a:lnSpc>
              <a:spcBef>
                <a:spcPts val="450"/>
              </a:spcBef>
              <a:defRPr/>
            </a:pPr>
            <a:endParaRPr lang="en-GB" dirty="0" smtClean="0">
              <a:cs typeface="+mn-cs"/>
            </a:endParaRPr>
          </a:p>
          <a:p>
            <a:pPr>
              <a:lnSpc>
                <a:spcPct val="93000"/>
              </a:lnSpc>
              <a:spcBef>
                <a:spcPts val="450"/>
              </a:spcBef>
              <a:defRPr/>
            </a:pPr>
            <a:endParaRPr lang="en-GB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Understand the physical processes behind solar spectral irradiance variations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2457" algn="l"/>
                <a:tab pos="1446530" algn="l"/>
                <a:tab pos="2168986" algn="l"/>
                <a:tab pos="2894675" algn="l"/>
              </a:tabLst>
            </a:pPr>
            <a:fld id="{3D5A495D-AA71-488A-B0E1-5D269F868CDB}" type="slidenum">
              <a:rPr lang="en-GB" smtClean="0"/>
              <a:pPr>
                <a:tabLst>
                  <a:tab pos="722457" algn="l"/>
                  <a:tab pos="1446530" algn="l"/>
                  <a:tab pos="2168986" algn="l"/>
                  <a:tab pos="2894675" algn="l"/>
                </a:tabLst>
              </a:pPr>
              <a:t>2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05B2-8A1E-E54A-BC78-C3B7285631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66174633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824B-9F6D-CE4A-B710-F8BD462AD4D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8928767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F840DD-13BD-6C4E-9857-6A8F01AF0BC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6298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2" y="1652589"/>
            <a:ext cx="3675063" cy="4110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263" y="1652589"/>
            <a:ext cx="3676651" cy="4110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33955-9639-CF4B-BA7B-58D37329DCD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40865551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B4EE51-7C76-AA4E-869A-290278053C2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89972372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991C70-CACC-B94A-A6CE-9B291E78150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4826613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66C75A-BED3-894A-B9DF-D1EC75E5310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05678658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1067DA-8BFD-8A4C-B958-0129F142594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8774424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1" y="381002"/>
            <a:ext cx="5740400" cy="109537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53CBC242-F573-5045-8A05-427329CC4634}" type="slidenum">
              <a:rPr lang="en-GB"/>
              <a:pPr lvl="1">
                <a:defRPr/>
              </a:pPr>
              <a:t>‹Nr.›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2"/>
          </p:nvPr>
        </p:nvSpPr>
        <p:spPr>
          <a:xfrm>
            <a:off x="0" y="6643690"/>
            <a:ext cx="2356339" cy="2127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523914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ChangeArrowheads="1"/>
          </p:cNvSpPr>
          <p:nvPr/>
        </p:nvSpPr>
        <p:spPr bwMode="auto">
          <a:xfrm>
            <a:off x="0" y="1"/>
            <a:ext cx="9144000" cy="94297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NeueLT Pro 55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6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652589"/>
            <a:ext cx="7504113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"/>
            <a:ext cx="6096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718426" y="6562726"/>
            <a:ext cx="13303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defRPr sz="1400" smtClea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5433055-3874-8A48-B691-E7B6D9C497A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28577" y="6400801"/>
            <a:ext cx="9110663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defRPr sz="1600" b="0" dirty="0" err="1"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4" r:id="rId3"/>
    <p:sldLayoutId id="2147483763" r:id="rId4"/>
    <p:sldLayoutId id="2147483765" r:id="rId5"/>
    <p:sldLayoutId id="2147483766" r:id="rId6"/>
    <p:sldLayoutId id="2147483767" r:id="rId7"/>
    <p:sldLayoutId id="2147483768" r:id="rId8"/>
    <p:sldLayoutId id="2147483772" r:id="rId9"/>
  </p:sldLayoutIdLst>
  <p:transition xmlns:p14="http://schemas.microsoft.com/office/powerpoint/2010/main" spd="slow">
    <p:wipe dir="r"/>
  </p:transition>
  <p:hf hdr="0" dt="0"/>
  <p:txStyles>
    <p:titleStyle>
      <a:lvl1pPr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NeueLT Pro 55 Roman" charset="0"/>
        <a:defRPr sz="32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NeueLT Pro 55 Roman" charset="0"/>
        <a:defRPr sz="3200" b="1">
          <a:solidFill>
            <a:srgbClr val="000099"/>
          </a:solidFill>
          <a:latin typeface="HelveticaNeueLT Pro 55 Roman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NeueLT Pro 55 Roman" charset="0"/>
        <a:defRPr sz="3200" b="1">
          <a:solidFill>
            <a:srgbClr val="000099"/>
          </a:solidFill>
          <a:latin typeface="HelveticaNeueLT Pro 55 Roman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NeueLT Pro 55 Roman" charset="0"/>
        <a:defRPr sz="3200" b="1">
          <a:solidFill>
            <a:srgbClr val="000099"/>
          </a:solidFill>
          <a:latin typeface="HelveticaNeueLT Pro 55 Roman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NeueLT Pro 55 Roman" charset="0"/>
        <a:defRPr sz="3200" b="1">
          <a:solidFill>
            <a:srgbClr val="000099"/>
          </a:solidFill>
          <a:latin typeface="HelveticaNeueLT Pro 55 Roman" charset="0"/>
          <a:ea typeface="ＭＳ Ｐゴシック" charset="-128"/>
          <a:cs typeface="ＭＳ Ｐゴシック" charset="-128"/>
        </a:defRPr>
      </a:lvl5pPr>
      <a:lvl6pPr marL="1536700" indent="-215900"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 b="1">
          <a:solidFill>
            <a:srgbClr val="000000"/>
          </a:solidFill>
          <a:latin typeface="HelveticaNeueLT Pro 55 Roman" charset="0"/>
          <a:ea typeface="ＭＳ Ｐゴシック" charset="-128"/>
        </a:defRPr>
      </a:lvl6pPr>
      <a:lvl7pPr marL="1993900" indent="-215900"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 b="1">
          <a:solidFill>
            <a:srgbClr val="000000"/>
          </a:solidFill>
          <a:latin typeface="HelveticaNeueLT Pro 55 Roman" charset="0"/>
          <a:ea typeface="ＭＳ Ｐゴシック" charset="-128"/>
        </a:defRPr>
      </a:lvl7pPr>
      <a:lvl8pPr marL="2451100" indent="-215900"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 b="1">
          <a:solidFill>
            <a:srgbClr val="000000"/>
          </a:solidFill>
          <a:latin typeface="HelveticaNeueLT Pro 55 Roman" charset="0"/>
          <a:ea typeface="ＭＳ Ｐゴシック" charset="-128"/>
        </a:defRPr>
      </a:lvl8pPr>
      <a:lvl9pPr marL="2908300" indent="-215900" algn="l" defTabSz="45720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 b="1">
          <a:solidFill>
            <a:srgbClr val="000000"/>
          </a:solidFill>
          <a:latin typeface="HelveticaNeueLT Pro 55 Roman" charset="0"/>
          <a:ea typeface="ＭＳ Ｐゴシック" charset="-128"/>
        </a:defRPr>
      </a:lvl9pPr>
    </p:titleStyle>
    <p:bodyStyle>
      <a:lvl1pPr marL="338138" indent="-338138" algn="l" defTabSz="457200" rtl="0" eaLnBrk="0" fontAlgn="base" hangingPunct="0">
        <a:lnSpc>
          <a:spcPct val="107000"/>
        </a:lnSpc>
        <a:spcBef>
          <a:spcPts val="70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•"/>
        <a:defRPr sz="2800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38188" indent="-280988" algn="l" defTabSz="457200" rtl="0" eaLnBrk="0" fontAlgn="base" hangingPunct="0">
        <a:lnSpc>
          <a:spcPct val="107000"/>
        </a:lnSpc>
        <a:spcBef>
          <a:spcPts val="60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–"/>
        <a:defRPr sz="2400">
          <a:solidFill>
            <a:srgbClr val="000099"/>
          </a:solidFill>
          <a:latin typeface="+mn-lt"/>
          <a:ea typeface="ＭＳ Ｐゴシック" charset="-128"/>
        </a:defRPr>
      </a:lvl2pPr>
      <a:lvl3pPr marL="1081088" indent="-228600" algn="l" defTabSz="457200" rtl="0" eaLnBrk="0" fontAlgn="base" hangingPunct="0">
        <a:lnSpc>
          <a:spcPct val="107000"/>
        </a:lnSpc>
        <a:spcBef>
          <a:spcPts val="50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•"/>
        <a:defRPr sz="2000">
          <a:solidFill>
            <a:srgbClr val="000099"/>
          </a:solidFill>
          <a:latin typeface="+mn-lt"/>
          <a:ea typeface="ＭＳ Ｐゴシック" charset="-128"/>
        </a:defRPr>
      </a:lvl3pPr>
      <a:lvl4pPr marL="1423988" indent="-228600" algn="l" defTabSz="457200" rtl="0" eaLnBrk="0" fontAlgn="base" hangingPunct="0">
        <a:lnSpc>
          <a:spcPct val="107000"/>
        </a:lnSpc>
        <a:spcBef>
          <a:spcPts val="35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–"/>
        <a:defRPr sz="1400">
          <a:solidFill>
            <a:srgbClr val="000099"/>
          </a:solidFill>
          <a:latin typeface="+mn-lt"/>
          <a:ea typeface="ＭＳ Ｐゴシック" charset="-128"/>
        </a:defRPr>
      </a:lvl4pPr>
      <a:lvl5pPr marL="1766888" indent="-228600" algn="l" defTabSz="457200" rtl="0" eaLnBrk="0" fontAlgn="base" hangingPunct="0">
        <a:lnSpc>
          <a:spcPct val="107000"/>
        </a:lnSpc>
        <a:spcBef>
          <a:spcPts val="25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•"/>
        <a:defRPr sz="1000">
          <a:solidFill>
            <a:srgbClr val="000099"/>
          </a:solidFill>
          <a:latin typeface="+mn-lt"/>
          <a:ea typeface="ＭＳ Ｐゴシック" charset="-128"/>
        </a:defRPr>
      </a:lvl5pPr>
      <a:lvl6pPr marL="2224088" indent="-228600" algn="l" defTabSz="457200" rtl="0" eaLnBrk="0" fontAlgn="base" hangingPunct="0">
        <a:lnSpc>
          <a:spcPct val="107000"/>
        </a:lnSpc>
        <a:spcBef>
          <a:spcPts val="25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•"/>
        <a:defRPr sz="1000">
          <a:solidFill>
            <a:srgbClr val="000099"/>
          </a:solidFill>
          <a:latin typeface="+mn-lt"/>
          <a:ea typeface="ＭＳ Ｐゴシック" charset="-128"/>
        </a:defRPr>
      </a:lvl6pPr>
      <a:lvl7pPr marL="2681288" indent="-228600" algn="l" defTabSz="457200" rtl="0" eaLnBrk="0" fontAlgn="base" hangingPunct="0">
        <a:lnSpc>
          <a:spcPct val="107000"/>
        </a:lnSpc>
        <a:spcBef>
          <a:spcPts val="25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•"/>
        <a:defRPr sz="1000">
          <a:solidFill>
            <a:srgbClr val="000099"/>
          </a:solidFill>
          <a:latin typeface="+mn-lt"/>
          <a:ea typeface="ＭＳ Ｐゴシック" charset="-128"/>
        </a:defRPr>
      </a:lvl7pPr>
      <a:lvl8pPr marL="3138488" indent="-228600" algn="l" defTabSz="457200" rtl="0" eaLnBrk="0" fontAlgn="base" hangingPunct="0">
        <a:lnSpc>
          <a:spcPct val="107000"/>
        </a:lnSpc>
        <a:spcBef>
          <a:spcPts val="25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•"/>
        <a:defRPr sz="1000">
          <a:solidFill>
            <a:srgbClr val="000099"/>
          </a:solidFill>
          <a:latin typeface="+mn-lt"/>
          <a:ea typeface="ＭＳ Ｐゴシック" charset="-128"/>
        </a:defRPr>
      </a:lvl8pPr>
      <a:lvl9pPr marL="3595688" indent="-228600" algn="l" defTabSz="457200" rtl="0" eaLnBrk="0" fontAlgn="base" hangingPunct="0">
        <a:lnSpc>
          <a:spcPct val="107000"/>
        </a:lnSpc>
        <a:spcBef>
          <a:spcPts val="250"/>
        </a:spcBef>
        <a:spcAft>
          <a:spcPct val="0"/>
        </a:spcAft>
        <a:buClr>
          <a:srgbClr val="112264"/>
        </a:buClr>
        <a:buSzPct val="100000"/>
        <a:buFont typeface="HelveticaNeueLT Pro 55 Roman" charset="0"/>
        <a:buChar char="•"/>
        <a:defRPr sz="1000">
          <a:solidFill>
            <a:srgbClr val="000099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995052"/>
            <a:ext cx="7924800" cy="1246624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/>
          <a:p>
            <a:pPr algn="ctr" eaLnBrk="1" hangingPunct="1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smtClean="0"/>
              <a:t>A new observational solar irradiance composite</a:t>
            </a:r>
            <a:endParaRPr lang="en-GB" sz="4000" dirty="0" smtClean="0">
              <a:solidFill>
                <a:srgbClr val="3399FF"/>
              </a:solidFill>
              <a:latin typeface="HelveticaLTPro 55 Roman" charset="0"/>
              <a:cs typeface="+mj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09600" y="3429000"/>
            <a:ext cx="8305800" cy="2349439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0" indent="0" algn="ctr" eaLnBrk="1" hangingPunct="1">
              <a:lnSpc>
                <a:spcPct val="93000"/>
              </a:lnSpc>
              <a:spcBef>
                <a:spcPts val="600"/>
              </a:spcBef>
              <a:buFont typeface="HelveticaNeueLT Pro 55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 smtClean="0">
                <a:solidFill>
                  <a:srgbClr val="000090"/>
                </a:solidFill>
                <a:cs typeface="+mn-cs"/>
              </a:rPr>
              <a:t>Margit Haberreiter</a:t>
            </a:r>
          </a:p>
          <a:p>
            <a:pPr marL="0" indent="0" algn="ctr" eaLnBrk="1" hangingPunct="1">
              <a:lnSpc>
                <a:spcPct val="93000"/>
              </a:lnSpc>
              <a:spcBef>
                <a:spcPts val="600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 err="1" smtClean="0">
                <a:solidFill>
                  <a:srgbClr val="000090"/>
                </a:solidFill>
                <a:cs typeface="+mn-cs"/>
              </a:rPr>
              <a:t>Micha</a:t>
            </a:r>
            <a:r>
              <a:rPr lang="en-GB" sz="1800" dirty="0" smtClean="0">
                <a:solidFill>
                  <a:srgbClr val="000090"/>
                </a:solidFill>
                <a:cs typeface="+mn-cs"/>
              </a:rPr>
              <a:t> Schöll, Thierry Dudok de Wit, </a:t>
            </a:r>
            <a:r>
              <a:rPr lang="en-GB" sz="1800" dirty="0" err="1" smtClean="0">
                <a:solidFill>
                  <a:srgbClr val="000090"/>
                </a:solidFill>
                <a:cs typeface="+mn-cs"/>
              </a:rPr>
              <a:t>Matthieu</a:t>
            </a:r>
            <a:r>
              <a:rPr lang="en-GB" sz="1800" dirty="0" smtClean="0">
                <a:solidFill>
                  <a:srgbClr val="000090"/>
                </a:solidFill>
                <a:cs typeface="+mn-cs"/>
              </a:rPr>
              <a:t> Kretzschmar</a:t>
            </a:r>
            <a:r>
              <a:rPr lang="en-GB" sz="1800" dirty="0" smtClean="0">
                <a:solidFill>
                  <a:srgbClr val="000090"/>
                </a:solidFill>
              </a:rPr>
              <a:t>, </a:t>
            </a:r>
            <a:r>
              <a:rPr lang="en-GB" sz="1800" dirty="0" err="1" smtClean="0">
                <a:solidFill>
                  <a:srgbClr val="000090"/>
                </a:solidFill>
              </a:rPr>
              <a:t>Stergios</a:t>
            </a:r>
            <a:r>
              <a:rPr lang="en-GB" sz="1800" dirty="0" smtClean="0">
                <a:solidFill>
                  <a:srgbClr val="000090"/>
                </a:solidFill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</a:rPr>
              <a:t>Misios</a:t>
            </a:r>
            <a:r>
              <a:rPr lang="en-GB" sz="1800" dirty="0" smtClean="0">
                <a:solidFill>
                  <a:srgbClr val="000090"/>
                </a:solidFill>
              </a:rPr>
              <a:t>, </a:t>
            </a:r>
            <a:r>
              <a:rPr lang="en-GB" sz="1800" dirty="0" err="1" smtClean="0">
                <a:solidFill>
                  <a:srgbClr val="000090"/>
                </a:solidFill>
              </a:rPr>
              <a:t>Klairie</a:t>
            </a:r>
            <a:r>
              <a:rPr lang="en-GB" sz="1800" dirty="0" smtClean="0">
                <a:solidFill>
                  <a:srgbClr val="000090"/>
                </a:solidFill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</a:rPr>
              <a:t>Tourpali</a:t>
            </a:r>
            <a:r>
              <a:rPr lang="en-GB" sz="1800" dirty="0" smtClean="0">
                <a:solidFill>
                  <a:srgbClr val="000090"/>
                </a:solidFill>
              </a:rPr>
              <a:t>, </a:t>
            </a:r>
            <a:r>
              <a:rPr lang="en-GB" sz="1800" dirty="0" smtClean="0">
                <a:solidFill>
                  <a:srgbClr val="000090"/>
                </a:solidFill>
                <a:cs typeface="+mn-cs"/>
              </a:rPr>
              <a:t>Werner Schmutz</a:t>
            </a:r>
          </a:p>
          <a:p>
            <a:pPr marL="0" indent="0" algn="ctr" eaLnBrk="1" hangingPunct="1">
              <a:lnSpc>
                <a:spcPct val="116000"/>
              </a:lnSpc>
              <a:spcBef>
                <a:spcPts val="600"/>
              </a:spcBef>
              <a:buFont typeface="HelveticaNeueLT Pro 55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 smtClean="0">
                <a:solidFill>
                  <a:srgbClr val="000090"/>
                </a:solidFill>
                <a:cs typeface="+mn-cs"/>
              </a:rPr>
              <a:t>PMOD/WRC</a:t>
            </a:r>
          </a:p>
          <a:p>
            <a:pPr marL="0" indent="0" algn="ctr" eaLnBrk="1" hangingPunct="1">
              <a:lnSpc>
                <a:spcPct val="93000"/>
              </a:lnSpc>
              <a:spcBef>
                <a:spcPts val="600"/>
              </a:spcBef>
              <a:buFont typeface="HelveticaNeueLT Pro 55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 smtClean="0">
                <a:solidFill>
                  <a:srgbClr val="000090"/>
                </a:solidFill>
                <a:cs typeface="+mn-cs"/>
              </a:rPr>
              <a:t>Feb 14, 2017</a:t>
            </a:r>
          </a:p>
          <a:p>
            <a:pPr marL="0" indent="0" algn="ctr" eaLnBrk="1" hangingPunct="1">
              <a:lnSpc>
                <a:spcPct val="93000"/>
              </a:lnSpc>
              <a:spcBef>
                <a:spcPts val="600"/>
              </a:spcBef>
              <a:buFont typeface="HelveticaNeueLT Pro 55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800" dirty="0">
              <a:solidFill>
                <a:srgbClr val="000090"/>
              </a:solidFill>
              <a:cs typeface="+mn-cs"/>
            </a:endParaRPr>
          </a:p>
          <a:p>
            <a:pPr marL="0" indent="0" algn="ctr" eaLnBrk="1" hangingPunct="1">
              <a:lnSpc>
                <a:spcPct val="93000"/>
              </a:lnSpc>
              <a:spcBef>
                <a:spcPts val="600"/>
              </a:spcBef>
              <a:buFont typeface="HelveticaNeueLT Pro 55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 smtClean="0">
                <a:solidFill>
                  <a:srgbClr val="000090"/>
                </a:solidFill>
                <a:cs typeface="+mn-cs"/>
              </a:rPr>
              <a:t>Acknowledgement: </a:t>
            </a:r>
            <a:r>
              <a:rPr lang="en-GB" sz="1800" dirty="0" smtClean="0">
                <a:solidFill>
                  <a:srgbClr val="000090"/>
                </a:solidFill>
                <a:cs typeface="+mn-cs"/>
              </a:rPr>
              <a:t>This project received funding by the </a:t>
            </a:r>
            <a:r>
              <a:rPr lang="en-GB" sz="1800" dirty="0" smtClean="0">
                <a:solidFill>
                  <a:srgbClr val="000090"/>
                </a:solidFill>
                <a:cs typeface="+mn-cs"/>
              </a:rPr>
              <a:t>European Commission</a:t>
            </a:r>
            <a:endParaRPr lang="en-GB" sz="1800" dirty="0" smtClean="0">
              <a:solidFill>
                <a:srgbClr val="000090"/>
              </a:solidFill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1">
              <a:defRPr/>
            </a:pPr>
            <a:fld id="{F77C3731-164E-7146-BE8B-AB6AF2E5FE27}" type="slidenum">
              <a:rPr lang="en-GB" smtClean="0"/>
              <a:pPr lvl="1">
                <a:defRPr/>
              </a:pPr>
              <a:t>1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7010400" y="1752600"/>
            <a:ext cx="1905000" cy="34290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NeueLT Pro 55 Roman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"/>
            <a:ext cx="8305800" cy="1095375"/>
          </a:xfrm>
        </p:spPr>
        <p:txBody>
          <a:bodyPr/>
          <a:lstStyle/>
          <a:p>
            <a:r>
              <a:rPr lang="en-US" sz="2400" dirty="0" smtClean="0"/>
              <a:t>3. </a:t>
            </a:r>
            <a:r>
              <a:rPr lang="en-US" sz="2400" dirty="0">
                <a:solidFill>
                  <a:srgbClr val="000090"/>
                </a:solidFill>
              </a:rPr>
              <a:t>Temporal decomposition of the datasets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Example: SORCE</a:t>
            </a:r>
            <a:r>
              <a:rPr lang="en-US" sz="2400" dirty="0" smtClean="0"/>
              <a:t>/</a:t>
            </a:r>
            <a:r>
              <a:rPr lang="en-US" sz="2400" dirty="0" smtClean="0"/>
              <a:t>SOLSTICE</a:t>
            </a:r>
            <a:endParaRPr lang="en-US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4114800" y="609600"/>
            <a:ext cx="1846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6553200" cy="485320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057400"/>
            <a:ext cx="939800" cy="39839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590800"/>
            <a:ext cx="1524000" cy="35232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086600" y="3048000"/>
            <a:ext cx="1431314" cy="1804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S</a:t>
            </a:r>
            <a:r>
              <a:rPr lang="en-US" sz="1800" dirty="0" smtClean="0">
                <a:solidFill>
                  <a:schemeClr val="tx1"/>
                </a:solidFill>
              </a:rPr>
              <a:t>cale </a:t>
            </a:r>
            <a:r>
              <a:rPr lang="en-US" sz="1800" i="1" dirty="0" smtClean="0">
                <a:solidFill>
                  <a:schemeClr val="tx1"/>
                </a:solidFill>
              </a:rPr>
              <a:t>a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L</a:t>
            </a:r>
            <a:r>
              <a:rPr lang="en-US" sz="1800" dirty="0" smtClean="0">
                <a:solidFill>
                  <a:schemeClr val="tx1"/>
                </a:solidFill>
              </a:rPr>
              <a:t>evel </a:t>
            </a:r>
            <a:r>
              <a:rPr lang="en-US" sz="1800" i="1" dirty="0" smtClean="0">
                <a:solidFill>
                  <a:schemeClr val="tx1"/>
                </a:solidFill>
              </a:rPr>
              <a:t>j</a:t>
            </a:r>
          </a:p>
          <a:p>
            <a:endParaRPr lang="en-US" sz="1800" i="1" dirty="0" smtClean="0">
              <a:solidFill>
                <a:schemeClr val="tx1"/>
              </a:solidFill>
            </a:endParaRPr>
          </a:p>
          <a:p>
            <a:r>
              <a:rPr lang="en-US" sz="1800" i="1" dirty="0" smtClean="0">
                <a:solidFill>
                  <a:schemeClr val="tx1"/>
                </a:solidFill>
              </a:rPr>
              <a:t>j</a:t>
            </a:r>
            <a:r>
              <a:rPr lang="en-US" sz="1800" i="1" dirty="0" smtClean="0">
                <a:solidFill>
                  <a:schemeClr val="tx1"/>
                </a:solidFill>
              </a:rPr>
              <a:t>=</a:t>
            </a:r>
            <a:r>
              <a:rPr lang="en-US" sz="1800" dirty="0" smtClean="0">
                <a:solidFill>
                  <a:schemeClr val="tx1"/>
                </a:solidFill>
              </a:rPr>
              <a:t>1 day, …., </a:t>
            </a:r>
          </a:p>
          <a:p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22 </a:t>
            </a:r>
            <a:r>
              <a:rPr lang="en-US" sz="1800" dirty="0" err="1" smtClean="0">
                <a:solidFill>
                  <a:schemeClr val="tx1"/>
                </a:solidFill>
              </a:rPr>
              <a:t>yrs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67000" y="1447800"/>
            <a:ext cx="824939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i="1" dirty="0" smtClean="0">
                <a:solidFill>
                  <a:srgbClr val="000000"/>
                </a:solidFill>
              </a:rPr>
              <a:t>=</a:t>
            </a:r>
            <a:r>
              <a:rPr lang="en-US" sz="2000" dirty="0" smtClean="0">
                <a:solidFill>
                  <a:srgbClr val="000000"/>
                </a:solidFill>
              </a:rPr>
              <a:t>1</a:t>
            </a:r>
            <a:r>
              <a:rPr lang="en-US" sz="2000" i="1" dirty="0" smtClean="0">
                <a:solidFill>
                  <a:srgbClr val="000000"/>
                </a:solidFill>
              </a:rPr>
              <a:t>d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r>
              <a:rPr lang="en-US" sz="2000" i="1" dirty="0">
                <a:solidFill>
                  <a:srgbClr val="000000"/>
                </a:solidFill>
              </a:rPr>
              <a:t>a=</a:t>
            </a:r>
            <a:r>
              <a:rPr lang="en-US" sz="2000" dirty="0" smtClean="0">
                <a:solidFill>
                  <a:srgbClr val="000000"/>
                </a:solidFill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</a:rPr>
              <a:t>d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r>
              <a:rPr lang="en-US" sz="2000" i="1" dirty="0">
                <a:solidFill>
                  <a:srgbClr val="000000"/>
                </a:solidFill>
              </a:rPr>
              <a:t>a=</a:t>
            </a:r>
            <a:r>
              <a:rPr lang="en-US" sz="2000" dirty="0" smtClean="0">
                <a:solidFill>
                  <a:srgbClr val="000000"/>
                </a:solidFill>
              </a:rPr>
              <a:t>4</a:t>
            </a:r>
            <a:r>
              <a:rPr lang="en-US" sz="2000" i="1" dirty="0" smtClean="0">
                <a:solidFill>
                  <a:srgbClr val="000000"/>
                </a:solidFill>
              </a:rPr>
              <a:t>d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1140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"/>
            <a:ext cx="8229600" cy="1095375"/>
          </a:xfrm>
        </p:spPr>
        <p:txBody>
          <a:bodyPr/>
          <a:lstStyle/>
          <a:p>
            <a:r>
              <a:rPr lang="en-US" sz="2400" dirty="0"/>
              <a:t>3. </a:t>
            </a:r>
            <a:r>
              <a:rPr lang="en-US" sz="2400" dirty="0">
                <a:solidFill>
                  <a:srgbClr val="000090"/>
                </a:solidFill>
              </a:rPr>
              <a:t>Temporal decomposition of the datasets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Example: SORCE/SOLSTICE</a:t>
            </a:r>
            <a:endParaRPr lang="en-US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07342"/>
            <a:ext cx="7010400" cy="50886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191000" y="1447800"/>
            <a:ext cx="1110223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=  </a:t>
            </a:r>
            <a:r>
              <a:rPr lang="en-US" sz="2000" dirty="0" smtClean="0">
                <a:solidFill>
                  <a:srgbClr val="000000"/>
                </a:solidFill>
              </a:rPr>
              <a:t>64</a:t>
            </a:r>
            <a:r>
              <a:rPr lang="en-US" sz="2000" i="1" dirty="0" smtClean="0">
                <a:solidFill>
                  <a:srgbClr val="000000"/>
                </a:solidFill>
              </a:rPr>
              <a:t>d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=</a:t>
            </a:r>
            <a:r>
              <a:rPr lang="en-US" sz="2000" dirty="0" smtClean="0">
                <a:solidFill>
                  <a:srgbClr val="000000"/>
                </a:solidFill>
              </a:rPr>
              <a:t>128</a:t>
            </a:r>
            <a:r>
              <a:rPr lang="en-US" sz="2000" i="1" dirty="0" smtClean="0">
                <a:solidFill>
                  <a:srgbClr val="000000"/>
                </a:solidFill>
              </a:rPr>
              <a:t>d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=</a:t>
            </a:r>
            <a:r>
              <a:rPr lang="en-US" sz="2000" dirty="0" smtClean="0">
                <a:solidFill>
                  <a:srgbClr val="000000"/>
                </a:solidFill>
              </a:rPr>
              <a:t>256</a:t>
            </a:r>
            <a:r>
              <a:rPr lang="en-US" sz="2000" i="1" dirty="0" smtClean="0">
                <a:solidFill>
                  <a:srgbClr val="000000"/>
                </a:solidFill>
              </a:rPr>
              <a:t>d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4976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"/>
            <a:ext cx="8229600" cy="1095375"/>
          </a:xfrm>
        </p:spPr>
        <p:txBody>
          <a:bodyPr/>
          <a:lstStyle/>
          <a:p>
            <a:r>
              <a:rPr lang="en-US" sz="2400" dirty="0"/>
              <a:t>3. </a:t>
            </a:r>
            <a:r>
              <a:rPr lang="en-US" sz="2400" dirty="0">
                <a:solidFill>
                  <a:srgbClr val="000090"/>
                </a:solidFill>
              </a:rPr>
              <a:t>Temporal decomposition of the datasets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Example: SORCE/SOLSTICE</a:t>
            </a:r>
            <a:endParaRPr lang="en-US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21" y="1146265"/>
            <a:ext cx="7079379" cy="48735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886200" y="1676400"/>
            <a:ext cx="1166954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= 1.4 </a:t>
            </a:r>
            <a:r>
              <a:rPr lang="en-US" sz="2000" i="1" dirty="0" smtClean="0">
                <a:solidFill>
                  <a:srgbClr val="000000"/>
                </a:solidFill>
              </a:rPr>
              <a:t>y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= 2.8 </a:t>
            </a:r>
            <a:r>
              <a:rPr lang="en-US" sz="2000" i="1" dirty="0">
                <a:solidFill>
                  <a:srgbClr val="000000"/>
                </a:solidFill>
              </a:rPr>
              <a:t>y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= 5.6 </a:t>
            </a:r>
            <a:r>
              <a:rPr lang="en-US" sz="2000" i="1" dirty="0">
                <a:solidFill>
                  <a:srgbClr val="0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3801987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"/>
            <a:ext cx="8229600" cy="1095375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smtClean="0"/>
              <a:t>SSI datasets and SOLID composite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66472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3451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"/>
            <a:ext cx="8229600" cy="1095375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smtClean="0"/>
              <a:t>SSI datasets and SOLID composite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696994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9999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"/>
            <a:ext cx="8229600" cy="1095375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smtClean="0"/>
              <a:t>SSI datasets and SOLID composite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7137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1"/>
            <a:ext cx="7086600" cy="1095375"/>
          </a:xfrm>
        </p:spPr>
        <p:txBody>
          <a:bodyPr/>
          <a:lstStyle/>
          <a:p>
            <a:r>
              <a:rPr lang="en-US" dirty="0"/>
              <a:t>SOLID Composite - Comparison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0"/>
            <a:ext cx="7340398" cy="9144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3" y="1371600"/>
            <a:ext cx="589607" cy="31242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28215"/>
            <a:ext cx="8305800" cy="31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82021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7848600" cy="1095375"/>
          </a:xfrm>
        </p:spPr>
        <p:txBody>
          <a:bodyPr/>
          <a:lstStyle/>
          <a:p>
            <a:r>
              <a:rPr lang="en-US" sz="2800" dirty="0"/>
              <a:t>SOLID Composite Comparison at </a:t>
            </a:r>
            <a:r>
              <a:rPr lang="en-US" sz="2800" dirty="0" smtClean="0"/>
              <a:t>350-400nm</a:t>
            </a:r>
            <a:endParaRPr lang="en-US" sz="2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4495800"/>
            <a:ext cx="7620001" cy="94923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5" y="1295400"/>
            <a:ext cx="8856135" cy="31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770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"/>
            <a:ext cx="8991600" cy="1095375"/>
          </a:xfrm>
        </p:spPr>
        <p:txBody>
          <a:bodyPr/>
          <a:lstStyle/>
          <a:p>
            <a:r>
              <a:rPr lang="en-US" sz="2800" dirty="0"/>
              <a:t>SOLID Composite </a:t>
            </a:r>
            <a:r>
              <a:rPr lang="en-US" sz="2800" dirty="0" smtClean="0"/>
              <a:t>Comparison at </a:t>
            </a:r>
            <a:r>
              <a:rPr lang="en-US" sz="2800" dirty="0" smtClean="0"/>
              <a:t>800 – 2000 nm</a:t>
            </a:r>
            <a:endParaRPr lang="en-US" sz="2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524000"/>
            <a:ext cx="589607" cy="31242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55" y="1371600"/>
            <a:ext cx="811494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6645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1" y="1219200"/>
            <a:ext cx="9050309" cy="4571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1"/>
            <a:ext cx="8077200" cy="1095375"/>
          </a:xfrm>
        </p:spPr>
        <p:txBody>
          <a:bodyPr/>
          <a:lstStyle/>
          <a:p>
            <a:pPr algn="ctr"/>
            <a:r>
              <a:rPr lang="en-US" dirty="0" smtClean="0"/>
              <a:t>Relative change of SSI </a:t>
            </a:r>
            <a:r>
              <a:rPr lang="en-US" dirty="0" smtClean="0"/>
              <a:t>relative to </a:t>
            </a:r>
            <a:r>
              <a:rPr lang="en-US" dirty="0" smtClean="0"/>
              <a:t>TSI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5791200" y="1524000"/>
            <a:ext cx="263155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2003 versus 2008</a:t>
            </a:r>
          </a:p>
        </p:txBody>
      </p:sp>
      <p:grpSp>
        <p:nvGrpSpPr>
          <p:cNvPr id="11" name="Gruppierung 10"/>
          <p:cNvGrpSpPr/>
          <p:nvPr/>
        </p:nvGrpSpPr>
        <p:grpSpPr>
          <a:xfrm>
            <a:off x="1095180" y="946868"/>
            <a:ext cx="6439011" cy="4234732"/>
            <a:chOff x="1095180" y="946868"/>
            <a:chExt cx="6439011" cy="4234732"/>
          </a:xfrm>
        </p:grpSpPr>
        <p:sp>
          <p:nvSpPr>
            <p:cNvPr id="7" name="Rechteck 6"/>
            <p:cNvSpPr/>
            <p:nvPr/>
          </p:nvSpPr>
          <p:spPr bwMode="auto">
            <a:xfrm>
              <a:off x="3048000" y="1524000"/>
              <a:ext cx="838200" cy="3657600"/>
            </a:xfrm>
            <a:prstGeom prst="rect">
              <a:avLst/>
            </a:prstGeom>
            <a:solidFill>
              <a:srgbClr val="008000">
                <a:alpha val="8000"/>
              </a:srgbClr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NeueLT Pro 55 Roman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095180" y="946868"/>
              <a:ext cx="2562420" cy="42473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Ozone Formation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3886200" y="1524000"/>
              <a:ext cx="762000" cy="3657600"/>
            </a:xfrm>
            <a:prstGeom prst="rect">
              <a:avLst/>
            </a:prstGeom>
            <a:solidFill>
              <a:srgbClr val="FF6600">
                <a:alpha val="8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8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NeueLT Pro 55 Roman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800600" y="990600"/>
              <a:ext cx="2733591" cy="424732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Ozone Destruction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4745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01000" cy="1095375"/>
          </a:xfrm>
        </p:spPr>
        <p:txBody>
          <a:bodyPr/>
          <a:lstStyle/>
          <a:p>
            <a:pPr algn="ctr"/>
            <a:r>
              <a:rPr lang="en-US" dirty="0" smtClean="0"/>
              <a:t>2. Existing data and models do not agree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018698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895" y="5867400"/>
            <a:ext cx="351490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Ermolli et al., 2013, ACP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74131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"/>
            <a:ext cx="6858000" cy="1095375"/>
          </a:xfrm>
        </p:spPr>
        <p:txBody>
          <a:bodyPr/>
          <a:lstStyle/>
          <a:p>
            <a:r>
              <a:rPr lang="en-US" dirty="0" smtClean="0"/>
              <a:t>SOLID Composite versus PREMOS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7924800" cy="52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196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"/>
            <a:ext cx="6858000" cy="1095375"/>
          </a:xfrm>
        </p:spPr>
        <p:txBody>
          <a:bodyPr/>
          <a:lstStyle/>
          <a:p>
            <a:r>
              <a:rPr lang="en-US" dirty="0" smtClean="0"/>
              <a:t>SOLID Composite versus PREMOS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3405"/>
            <a:ext cx="6994649" cy="45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2869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431354" cy="367619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28600" y="5410200"/>
            <a:ext cx="458330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http://</a:t>
            </a:r>
            <a:r>
              <a:rPr lang="en-US" dirty="0" err="1">
                <a:solidFill>
                  <a:srgbClr val="000090"/>
                </a:solidFill>
              </a:rPr>
              <a:t>projects.pmodwrc.ch</a:t>
            </a:r>
            <a:r>
              <a:rPr lang="en-US" dirty="0">
                <a:solidFill>
                  <a:srgbClr val="000090"/>
                </a:solidFill>
              </a:rPr>
              <a:t>/solid/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05400" y="1775772"/>
            <a:ext cx="3886200" cy="497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SOLID SSI observational</a:t>
            </a:r>
          </a:p>
          <a:p>
            <a:r>
              <a:rPr lang="en-US" dirty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omposite available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Nov 1, 1978 – Dec 31, 2014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Resolution:</a:t>
            </a:r>
          </a:p>
          <a:p>
            <a:r>
              <a:rPr lang="en-US" dirty="0">
                <a:solidFill>
                  <a:srgbClr val="000090"/>
                </a:solidFill>
              </a:rPr>
              <a:t>&lt;</a:t>
            </a:r>
            <a:r>
              <a:rPr lang="en-US" dirty="0" smtClean="0">
                <a:solidFill>
                  <a:srgbClr val="000090"/>
                </a:solidFill>
              </a:rPr>
              <a:t> 623 nm: 1nm </a:t>
            </a:r>
          </a:p>
          <a:p>
            <a:r>
              <a:rPr lang="en-US" dirty="0">
                <a:solidFill>
                  <a:srgbClr val="000090"/>
                </a:solidFill>
              </a:rPr>
              <a:t>&gt;</a:t>
            </a:r>
            <a:r>
              <a:rPr lang="en-US" dirty="0" smtClean="0">
                <a:solidFill>
                  <a:srgbClr val="000090"/>
                </a:solidFill>
              </a:rPr>
              <a:t>623 nm: 2nm and higher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Haberreiter et al., 2017, JGR, under </a:t>
            </a:r>
            <a:r>
              <a:rPr lang="en-US" dirty="0" smtClean="0">
                <a:solidFill>
                  <a:srgbClr val="000090"/>
                </a:solidFill>
              </a:rPr>
              <a:t>review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err="1">
                <a:solidFill>
                  <a:srgbClr val="000090"/>
                </a:solidFill>
              </a:rPr>
              <a:t>Matthes</a:t>
            </a:r>
            <a:r>
              <a:rPr lang="en-US" dirty="0">
                <a:solidFill>
                  <a:srgbClr val="000090"/>
                </a:solidFill>
              </a:rPr>
              <a:t>, et al, 2017, GMD, under review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28925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"/>
            <a:ext cx="8001000" cy="1095375"/>
          </a:xfrm>
        </p:spPr>
        <p:txBody>
          <a:bodyPr/>
          <a:lstStyle/>
          <a:p>
            <a:pPr algn="ctr"/>
            <a:r>
              <a:rPr lang="en-US" dirty="0" smtClean="0"/>
              <a:t>Heating Rate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7086600" y="3200400"/>
            <a:ext cx="1828800" cy="11818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Gray-shaded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area: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SOLID </a:t>
            </a:r>
            <a:r>
              <a:rPr lang="en-US" sz="2000" dirty="0" smtClean="0">
                <a:solidFill>
                  <a:schemeClr val="tx1"/>
                </a:solidFill>
              </a:rPr>
              <a:t>uncertainty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770562"/>
            <a:ext cx="4180398" cy="5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0173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"/>
            <a:ext cx="8001000" cy="1095375"/>
          </a:xfrm>
        </p:spPr>
        <p:txBody>
          <a:bodyPr/>
          <a:lstStyle/>
          <a:p>
            <a:pPr algn="ctr"/>
            <a:r>
              <a:rPr lang="en-US" dirty="0"/>
              <a:t>Heating Rates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74" y="990600"/>
            <a:ext cx="5524526" cy="530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695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06AC97A-329E-4685-B03F-F1670D3F7012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095375"/>
          </a:xfrm>
        </p:spPr>
        <p:txBody>
          <a:bodyPr/>
          <a:lstStyle/>
          <a:p>
            <a:r>
              <a:rPr lang="de-DE" sz="2400" dirty="0" smtClean="0"/>
              <a:t>1.b </a:t>
            </a:r>
            <a:r>
              <a:rPr lang="de-DE" sz="2400" dirty="0" smtClean="0"/>
              <a:t>Quality </a:t>
            </a:r>
            <a:r>
              <a:rPr lang="de-DE" sz="2400" dirty="0" smtClean="0"/>
              <a:t>check </a:t>
            </a:r>
            <a:r>
              <a:rPr lang="de-DE" sz="2400" dirty="0" err="1" smtClean="0"/>
              <a:t>of</a:t>
            </a:r>
            <a:r>
              <a:rPr lang="de-DE" sz="2400" dirty="0" smtClean="0"/>
              <a:t> SSI Data – </a:t>
            </a:r>
            <a:r>
              <a:rPr lang="de-DE" sz="2400" dirty="0" err="1" smtClean="0"/>
              <a:t>Stability</a:t>
            </a:r>
            <a:endParaRPr lang="de-DE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6599832" y="5830568"/>
            <a:ext cx="24679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262673"/>
                </a:solidFill>
              </a:rPr>
              <a:t>Courtesy</a:t>
            </a:r>
            <a:r>
              <a:rPr lang="de-DE" sz="1800" dirty="0">
                <a:solidFill>
                  <a:srgbClr val="262673"/>
                </a:solidFill>
              </a:rPr>
              <a:t> </a:t>
            </a:r>
            <a:r>
              <a:rPr lang="de-DE" sz="1800" dirty="0" smtClean="0">
                <a:solidFill>
                  <a:srgbClr val="262673"/>
                </a:solidFill>
              </a:rPr>
              <a:t>Kretzschmar</a:t>
            </a:r>
            <a:endParaRPr lang="de-DE" sz="1800" dirty="0">
              <a:solidFill>
                <a:srgbClr val="262673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7200" y="1066800"/>
            <a:ext cx="822960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1800" b="1" dirty="0" smtClean="0">
                <a:solidFill>
                  <a:srgbClr val="000099"/>
                </a:solidFill>
              </a:rPr>
              <a:t>Challenge: </a:t>
            </a:r>
            <a:r>
              <a:rPr lang="en-US" sz="1800" dirty="0" smtClean="0">
                <a:solidFill>
                  <a:srgbClr val="000099"/>
                </a:solidFill>
              </a:rPr>
              <a:t>there is no way to independently estimate instrument stability without a monitoring system of instrument degradation																	</a:t>
            </a:r>
          </a:p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1800" b="1" dirty="0" smtClean="0">
                <a:solidFill>
                  <a:srgbClr val="000099"/>
                </a:solidFill>
              </a:rPr>
              <a:t>SOLID approach : 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</a:rPr>
              <a:t>Each time series is fitted with a combination of proxies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</a:rPr>
              <a:t>Each proxy is decomposed into two scales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</a:rPr>
              <a:t>Long-term (LF) &gt; 108 days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</a:rPr>
              <a:t>Short-term (HF) &lt; 108 days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</a:pPr>
            <a:endParaRPr lang="en-US" sz="1800" dirty="0">
              <a:solidFill>
                <a:srgbClr val="000099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62400"/>
            <a:ext cx="6324600" cy="190083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371600" y="5906768"/>
            <a:ext cx="44789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Coefficients are fitted for each wavelength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4800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06AC97A-329E-4685-B03F-F1670D3F7012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095375"/>
          </a:xfrm>
        </p:spPr>
        <p:txBody>
          <a:bodyPr/>
          <a:lstStyle/>
          <a:p>
            <a:pPr algn="ctr"/>
            <a:r>
              <a:rPr lang="de-DE" sz="2400" dirty="0" err="1" smtClean="0"/>
              <a:t>Stability</a:t>
            </a:r>
            <a:r>
              <a:rPr lang="de-DE" sz="2400" dirty="0"/>
              <a:t> </a:t>
            </a:r>
            <a:r>
              <a:rPr lang="de-DE" sz="2400" dirty="0" smtClean="0"/>
              <a:t>UARS/SOLSITCE 180.5nm</a:t>
            </a:r>
            <a:endParaRPr lang="de-DE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248400" cy="422514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04800" y="6553200"/>
            <a:ext cx="24679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262673"/>
                </a:solidFill>
              </a:rPr>
              <a:t>Courtesy</a:t>
            </a:r>
            <a:r>
              <a:rPr lang="de-DE" sz="1800" dirty="0">
                <a:solidFill>
                  <a:srgbClr val="262673"/>
                </a:solidFill>
              </a:rPr>
              <a:t> </a:t>
            </a:r>
            <a:r>
              <a:rPr lang="de-DE" sz="1800" dirty="0" smtClean="0">
                <a:solidFill>
                  <a:srgbClr val="262673"/>
                </a:solidFill>
              </a:rPr>
              <a:t>Kretzschmar</a:t>
            </a:r>
            <a:endParaRPr lang="de-DE" sz="1800" dirty="0">
              <a:solidFill>
                <a:srgbClr val="262673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410200"/>
            <a:ext cx="5715000" cy="57727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0" y="5486400"/>
            <a:ext cx="1930400" cy="431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2400" y="5518868"/>
            <a:ext cx="134784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Stability: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11432" y="1752600"/>
            <a:ext cx="1480168" cy="829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Courtesy:</a:t>
            </a:r>
          </a:p>
          <a:p>
            <a:r>
              <a:rPr lang="en-US" sz="1800" dirty="0" err="1" smtClean="0">
                <a:solidFill>
                  <a:srgbClr val="000090"/>
                </a:solidFill>
              </a:rPr>
              <a:t>Matthieu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Kretzschmar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143000" y="3048000"/>
            <a:ext cx="1143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NeueLT Pro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2221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06AC97A-329E-4685-B03F-F1670D3F701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095375"/>
          </a:xfrm>
        </p:spPr>
        <p:txBody>
          <a:bodyPr/>
          <a:lstStyle/>
          <a:p>
            <a:r>
              <a:rPr lang="de-DE" sz="2400" dirty="0" smtClean="0"/>
              <a:t>Individual </a:t>
            </a:r>
            <a:r>
              <a:rPr lang="de-DE" sz="2400" dirty="0" err="1" smtClean="0"/>
              <a:t>steps</a:t>
            </a:r>
            <a:r>
              <a:rPr lang="de-DE" sz="2400" dirty="0" smtClean="0"/>
              <a:t> </a:t>
            </a:r>
            <a:r>
              <a:rPr lang="de-DE" sz="2400" dirty="0" err="1" smtClean="0"/>
              <a:t>towards</a:t>
            </a:r>
            <a:r>
              <a:rPr lang="de-DE" sz="2400" dirty="0" smtClean="0"/>
              <a:t> the SSI </a:t>
            </a:r>
            <a:r>
              <a:rPr lang="de-DE" sz="2400" dirty="0" err="1" smtClean="0"/>
              <a:t>observational</a:t>
            </a:r>
            <a:r>
              <a:rPr lang="de-DE" sz="2400" dirty="0" smtClean="0"/>
              <a:t> </a:t>
            </a:r>
            <a:r>
              <a:rPr lang="de-DE" sz="2400" dirty="0" err="1" smtClean="0"/>
              <a:t>composite</a:t>
            </a:r>
            <a:endParaRPr lang="de-DE" sz="2400" dirty="0"/>
          </a:p>
        </p:txBody>
      </p:sp>
      <p:sp>
        <p:nvSpPr>
          <p:cNvPr id="12" name="Rechteck 11"/>
          <p:cNvSpPr/>
          <p:nvPr/>
        </p:nvSpPr>
        <p:spPr>
          <a:xfrm>
            <a:off x="457200" y="1276811"/>
            <a:ext cx="8001000" cy="428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+mj-lt"/>
              <a:buAutoNum type="arabicPeriod"/>
            </a:pPr>
            <a:r>
              <a:rPr lang="en-US" sz="2000" dirty="0" smtClean="0">
                <a:solidFill>
                  <a:srgbClr val="000090"/>
                </a:solidFill>
              </a:rPr>
              <a:t>Quality checked datasets </a:t>
            </a:r>
            <a:endParaRPr lang="en-US" sz="2000" dirty="0">
              <a:solidFill>
                <a:srgbClr val="000090"/>
              </a:solidFill>
            </a:endParaRPr>
          </a:p>
          <a:p>
            <a:pPr lvl="1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</a:pPr>
            <a:r>
              <a:rPr lang="en-US" sz="2000" dirty="0" smtClean="0">
                <a:solidFill>
                  <a:srgbClr val="000090"/>
                </a:solidFill>
              </a:rPr>
              <a:t>a) short</a:t>
            </a:r>
            <a:r>
              <a:rPr lang="en-US" sz="2000" dirty="0" smtClean="0">
                <a:solidFill>
                  <a:srgbClr val="000090"/>
                </a:solidFill>
              </a:rPr>
              <a:t>-</a:t>
            </a:r>
            <a:r>
              <a:rPr lang="en-US" sz="2000" dirty="0">
                <a:solidFill>
                  <a:srgbClr val="000090"/>
                </a:solidFill>
              </a:rPr>
              <a:t>term uncertainty </a:t>
            </a:r>
            <a:r>
              <a:rPr lang="en-US" sz="2000" dirty="0" smtClean="0">
                <a:solidFill>
                  <a:srgbClr val="000090"/>
                </a:solidFill>
              </a:rPr>
              <a:t>(noise) </a:t>
            </a:r>
            <a:r>
              <a:rPr lang="en-US" sz="2000" dirty="0">
                <a:solidFill>
                  <a:srgbClr val="000090"/>
                </a:solidFill>
              </a:rPr>
              <a:t>evaluation </a:t>
            </a:r>
            <a:endParaRPr lang="en-US" sz="2000" dirty="0" smtClean="0">
              <a:solidFill>
                <a:srgbClr val="000090"/>
              </a:solidFill>
            </a:endParaRPr>
          </a:p>
          <a:p>
            <a:pPr lvl="1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</a:pPr>
            <a:r>
              <a:rPr lang="en-US" sz="2000" dirty="0" smtClean="0">
                <a:solidFill>
                  <a:srgbClr val="000090"/>
                </a:solidFill>
              </a:rPr>
              <a:t>b) </a:t>
            </a:r>
            <a:r>
              <a:rPr lang="en-US" sz="2000" dirty="0" smtClean="0">
                <a:solidFill>
                  <a:srgbClr val="000090"/>
                </a:solidFill>
              </a:rPr>
              <a:t>long</a:t>
            </a:r>
            <a:r>
              <a:rPr lang="en-US" sz="2000" dirty="0" smtClean="0">
                <a:solidFill>
                  <a:srgbClr val="000090"/>
                </a:solidFill>
              </a:rPr>
              <a:t>-term uncertainty (degradation) evaluation</a:t>
            </a:r>
          </a:p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+mj-lt"/>
              <a:buAutoNum type="arabicPeriod"/>
            </a:pPr>
            <a:r>
              <a:rPr lang="en-US" sz="2000" dirty="0" smtClean="0">
                <a:solidFill>
                  <a:srgbClr val="000090"/>
                </a:solidFill>
              </a:rPr>
              <a:t>Extension of datasets to </a:t>
            </a:r>
            <a:r>
              <a:rPr lang="en-US" sz="2000" dirty="0" smtClean="0">
                <a:solidFill>
                  <a:srgbClr val="000090"/>
                </a:solidFill>
              </a:rPr>
              <a:t>first space observations (Nov 1978) 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using </a:t>
            </a:r>
            <a:r>
              <a:rPr lang="en-US" sz="2000" dirty="0" smtClean="0">
                <a:solidFill>
                  <a:srgbClr val="000090"/>
                </a:solidFill>
              </a:rPr>
              <a:t>expectation maximization (Dudok de Wit, 2011</a:t>
            </a:r>
            <a:r>
              <a:rPr lang="en-US" sz="2000" dirty="0" smtClean="0">
                <a:solidFill>
                  <a:srgbClr val="000090"/>
                </a:solidFill>
              </a:rPr>
              <a:t>) 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increased </a:t>
            </a:r>
            <a:r>
              <a:rPr lang="en-US" sz="2000" dirty="0">
                <a:solidFill>
                  <a:srgbClr val="000090"/>
                </a:solidFill>
              </a:rPr>
              <a:t>uncertainty for extrapolated </a:t>
            </a:r>
            <a:r>
              <a:rPr lang="en-US" sz="2000" dirty="0" smtClean="0">
                <a:solidFill>
                  <a:srgbClr val="000090"/>
                </a:solidFill>
              </a:rPr>
              <a:t>values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+mj-lt"/>
              <a:buAutoNum type="arabicPeriod"/>
            </a:pPr>
            <a:r>
              <a:rPr lang="en-US" sz="2000" dirty="0" smtClean="0">
                <a:solidFill>
                  <a:srgbClr val="000090"/>
                </a:solidFill>
              </a:rPr>
              <a:t>Temporal decomposition of the datasets into 13 time scales (1 day to 22 years) for each wavelength; </a:t>
            </a:r>
          </a:p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+mj-lt"/>
              <a:buAutoNum type="arabicPeriod"/>
            </a:pPr>
            <a:r>
              <a:rPr lang="en-US" sz="2000" dirty="0" smtClean="0">
                <a:solidFill>
                  <a:srgbClr val="000090"/>
                </a:solidFill>
              </a:rPr>
              <a:t>Weighted average of </a:t>
            </a:r>
            <a:r>
              <a:rPr lang="en-US" sz="2000" dirty="0" smtClean="0">
                <a:solidFill>
                  <a:srgbClr val="000090"/>
                </a:solidFill>
              </a:rPr>
              <a:t>the SSI </a:t>
            </a:r>
            <a:r>
              <a:rPr lang="en-US" sz="2000" dirty="0" err="1" smtClean="0">
                <a:solidFill>
                  <a:srgbClr val="000090"/>
                </a:solidFill>
              </a:rPr>
              <a:t>timeseries</a:t>
            </a:r>
            <a:r>
              <a:rPr lang="en-US" sz="2000" dirty="0" smtClean="0">
                <a:solidFill>
                  <a:srgbClr val="000090"/>
                </a:solidFill>
              </a:rPr>
              <a:t> at all</a:t>
            </a:r>
            <a:r>
              <a:rPr lang="en-US" sz="2000" dirty="0" smtClean="0">
                <a:solidFill>
                  <a:srgbClr val="000090"/>
                </a:solidFill>
              </a:rPr>
              <a:t> scales;</a:t>
            </a:r>
          </a:p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0090"/>
                </a:solidFill>
              </a:rPr>
              <a:t>Combined uncertainty at each wavelength and scale;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+mj-lt"/>
              <a:buAutoNum type="arabicPeriod"/>
            </a:pPr>
            <a:r>
              <a:rPr lang="en-US" sz="2000" dirty="0" smtClean="0">
                <a:solidFill>
                  <a:srgbClr val="000090"/>
                </a:solidFill>
              </a:rPr>
              <a:t>Absolute </a:t>
            </a:r>
            <a:r>
              <a:rPr lang="en-US" sz="2000" dirty="0" smtClean="0">
                <a:solidFill>
                  <a:srgbClr val="000090"/>
                </a:solidFill>
              </a:rPr>
              <a:t>scaling </a:t>
            </a:r>
            <a:r>
              <a:rPr lang="en-US" sz="2000" dirty="0" smtClean="0">
                <a:solidFill>
                  <a:srgbClr val="000090"/>
                </a:solidFill>
              </a:rPr>
              <a:t>of </a:t>
            </a:r>
            <a:r>
              <a:rPr lang="en-US" sz="2000" dirty="0" smtClean="0">
                <a:solidFill>
                  <a:srgbClr val="000090"/>
                </a:solidFill>
              </a:rPr>
              <a:t>composite</a:t>
            </a:r>
          </a:p>
        </p:txBody>
      </p:sp>
    </p:spTree>
    <p:extLst>
      <p:ext uri="{BB962C8B-B14F-4D97-AF65-F5344CB8AC3E}">
        <p14:creationId xmlns:p14="http://schemas.microsoft.com/office/powerpoint/2010/main" val="88720781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095375"/>
          </a:xfrm>
        </p:spPr>
        <p:txBody>
          <a:bodyPr/>
          <a:lstStyle/>
          <a:p>
            <a:r>
              <a:rPr lang="de-DE" dirty="0"/>
              <a:t>1.a Quality </a:t>
            </a:r>
            <a:r>
              <a:rPr lang="de-DE" dirty="0" err="1" smtClean="0"/>
              <a:t>checked</a:t>
            </a:r>
            <a:r>
              <a:rPr lang="de-DE" dirty="0" smtClean="0"/>
              <a:t> SSI </a:t>
            </a:r>
            <a:r>
              <a:rPr lang="de-DE" dirty="0"/>
              <a:t>Data 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1">
              <a:defRPr/>
            </a:pPr>
            <a:fld id="{53CBC242-F573-5045-8A05-427329CC4634}" type="slidenum">
              <a:rPr lang="en-GB" smtClean="0"/>
              <a:pPr lvl="1">
                <a:defRPr/>
              </a:pPr>
              <a:t>4</a:t>
            </a:fld>
            <a:endParaRPr lang="en-GB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67904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494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095375"/>
          </a:xfrm>
        </p:spPr>
        <p:txBody>
          <a:bodyPr/>
          <a:lstStyle/>
          <a:p>
            <a:r>
              <a:rPr lang="de-DE" sz="2400" dirty="0" smtClean="0"/>
              <a:t>1.a Quality </a:t>
            </a:r>
            <a:r>
              <a:rPr lang="de-DE" sz="2400" dirty="0" smtClean="0"/>
              <a:t>check </a:t>
            </a:r>
            <a:r>
              <a:rPr lang="de-DE" sz="2400" dirty="0" err="1" smtClean="0"/>
              <a:t>of</a:t>
            </a:r>
            <a:r>
              <a:rPr lang="de-DE" sz="2400" dirty="0" smtClean="0"/>
              <a:t> SSI </a:t>
            </a:r>
            <a:r>
              <a:rPr lang="de-DE" sz="2400" dirty="0" smtClean="0"/>
              <a:t>Data </a:t>
            </a:r>
            <a:r>
              <a:rPr lang="en-US" sz="2400" dirty="0" smtClean="0">
                <a:solidFill>
                  <a:srgbClr val="000090"/>
                </a:solidFill>
              </a:rPr>
              <a:t>with </a:t>
            </a:r>
            <a:r>
              <a:rPr lang="en-US" sz="2400" dirty="0">
                <a:solidFill>
                  <a:srgbClr val="000090"/>
                </a:solidFill>
              </a:rPr>
              <a:t>short-term uncertainty </a:t>
            </a:r>
            <a:r>
              <a:rPr lang="en-US" sz="2400" dirty="0" smtClean="0">
                <a:solidFill>
                  <a:srgbClr val="000090"/>
                </a:solidFill>
              </a:rPr>
              <a:t/>
            </a:r>
            <a:br>
              <a:rPr lang="en-US" sz="2400" dirty="0" smtClean="0">
                <a:solidFill>
                  <a:srgbClr val="000090"/>
                </a:solidFill>
              </a:rPr>
            </a:br>
            <a:r>
              <a:rPr lang="de-DE" sz="2400" dirty="0" err="1" smtClean="0"/>
              <a:t>Example</a:t>
            </a:r>
            <a:r>
              <a:rPr lang="de-DE" sz="2400" dirty="0" smtClean="0"/>
              <a:t>: </a:t>
            </a:r>
            <a:r>
              <a:rPr lang="de-DE" sz="2400" dirty="0" smtClean="0"/>
              <a:t>UARS</a:t>
            </a:r>
            <a:r>
              <a:rPr lang="de-DE" sz="2400" dirty="0" smtClean="0"/>
              <a:t>/SOLSTICE 248.5 </a:t>
            </a:r>
            <a:r>
              <a:rPr lang="de-DE" sz="2400" dirty="0" err="1" smtClean="0"/>
              <a:t>nm</a:t>
            </a:r>
            <a:endParaRPr lang="de-DE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06AC97A-329E-4685-B03F-F1670D3F701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086600" cy="421767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92096" y="1374981"/>
            <a:ext cx="2422233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Measurement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Precision - PI</a:t>
            </a:r>
          </a:p>
          <a:p>
            <a:r>
              <a:rPr lang="en-US" sz="2000" b="1" dirty="0" smtClean="0">
                <a:solidFill>
                  <a:srgbClr val="3366FF"/>
                </a:solidFill>
              </a:rPr>
              <a:t>Precision -  SOLID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1000" y="5754368"/>
            <a:ext cx="640789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90"/>
                </a:solidFill>
              </a:rPr>
              <a:t>Schöll et al., 2016, </a:t>
            </a:r>
            <a:r>
              <a:rPr lang="de-DE" sz="1800" dirty="0" smtClean="0">
                <a:solidFill>
                  <a:srgbClr val="000090"/>
                </a:solidFill>
              </a:rPr>
              <a:t>SWSC, A14, DOI: </a:t>
            </a:r>
            <a:r>
              <a:rPr lang="pl-PL" sz="1800" dirty="0">
                <a:solidFill>
                  <a:srgbClr val="000090"/>
                </a:solidFill>
              </a:rPr>
              <a:t>10.1051/swsc/2016007</a:t>
            </a:r>
            <a:r>
              <a:rPr lang="de-DE" sz="1800" dirty="0" smtClean="0">
                <a:solidFill>
                  <a:srgbClr val="000090"/>
                </a:solidFill>
              </a:rPr>
              <a:t> </a:t>
            </a:r>
            <a:endParaRPr lang="de-DE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2490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06AC97A-329E-4685-B03F-F1670D3F701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829800" cy="1095375"/>
          </a:xfrm>
        </p:spPr>
        <p:txBody>
          <a:bodyPr/>
          <a:lstStyle/>
          <a:p>
            <a:r>
              <a:rPr lang="de-DE" sz="2400" dirty="0" smtClean="0"/>
              <a:t>1.b </a:t>
            </a:r>
            <a:r>
              <a:rPr lang="en-US" sz="2400" dirty="0">
                <a:solidFill>
                  <a:srgbClr val="000090"/>
                </a:solidFill>
              </a:rPr>
              <a:t>Quality checked </a:t>
            </a:r>
            <a:r>
              <a:rPr lang="en-US" sz="2400" dirty="0" smtClean="0">
                <a:solidFill>
                  <a:srgbClr val="000090"/>
                </a:solidFill>
              </a:rPr>
              <a:t>datasets / long-term degradation evaluation</a:t>
            </a:r>
            <a:br>
              <a:rPr lang="en-US" sz="2400" dirty="0" smtClean="0">
                <a:solidFill>
                  <a:srgbClr val="000090"/>
                </a:solidFill>
              </a:rPr>
            </a:br>
            <a:r>
              <a:rPr lang="en-US" sz="2400" dirty="0" smtClean="0">
                <a:solidFill>
                  <a:srgbClr val="000090"/>
                </a:solidFill>
              </a:rPr>
              <a:t>Example: </a:t>
            </a:r>
            <a:r>
              <a:rPr lang="de-DE" sz="2400" dirty="0" smtClean="0"/>
              <a:t>UARS</a:t>
            </a:r>
            <a:r>
              <a:rPr lang="de-DE" sz="2400" dirty="0" smtClean="0"/>
              <a:t>/SOLSITCE 180.5nm</a:t>
            </a:r>
            <a:endParaRPr lang="de-DE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248400" cy="4225148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410200"/>
            <a:ext cx="5715000" cy="57727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0" y="5486400"/>
            <a:ext cx="1930400" cy="431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2400" y="5518868"/>
            <a:ext cx="134784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Stability: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467600" y="2971800"/>
            <a:ext cx="1480168" cy="829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Courtesy:</a:t>
            </a:r>
          </a:p>
          <a:p>
            <a:r>
              <a:rPr lang="en-US" sz="1800" dirty="0" err="1" smtClean="0">
                <a:solidFill>
                  <a:srgbClr val="000090"/>
                </a:solidFill>
              </a:rPr>
              <a:t>Matthieu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Kretzschmar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143000" y="3048000"/>
            <a:ext cx="1143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NeueLT Pro 55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5349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"/>
            <a:ext cx="8305800" cy="1095375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Extension of individual SSI datasets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4114800" y="609600"/>
            <a:ext cx="18466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hteck 12"/>
          <p:cNvSpPr/>
          <p:nvPr/>
        </p:nvSpPr>
        <p:spPr>
          <a:xfrm>
            <a:off x="381000" y="1234540"/>
            <a:ext cx="8001000" cy="4603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Multi-scale decomposition (next step) can only be performed on regularly sampled time series with no missing data</a:t>
            </a:r>
            <a:endParaRPr lang="en-US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Approach: 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Expectation-maximization (Dudok de Wit, 2011)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Makes use of the correlation between specific SSI bands and the set of proxies to fill the gaps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Two temporal scales with a cut-off at 81 days</a:t>
            </a:r>
          </a:p>
          <a:p>
            <a:pPr marL="800100" lvl="1" indent="-342900">
              <a:lnSpc>
                <a:spcPct val="100000"/>
              </a:lnSpc>
              <a:spcBef>
                <a:spcPts val="700"/>
              </a:spcBef>
              <a:buClr>
                <a:srgbClr val="112264"/>
              </a:buClr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Extension of each dataset to Nov 1, </a:t>
            </a:r>
            <a:r>
              <a:rPr lang="en-US" dirty="0" smtClean="0">
                <a:solidFill>
                  <a:srgbClr val="000090"/>
                </a:solidFill>
              </a:rPr>
              <a:t>1978 (start of the space observations) and Dec </a:t>
            </a:r>
            <a:r>
              <a:rPr lang="en-US" dirty="0">
                <a:solidFill>
                  <a:srgbClr val="000090"/>
                </a:solidFill>
              </a:rPr>
              <a:t>31, 2014 into the “future</a:t>
            </a:r>
            <a:r>
              <a:rPr lang="en-US" dirty="0" smtClean="0">
                <a:solidFill>
                  <a:srgbClr val="000090"/>
                </a:solidFill>
              </a:rPr>
              <a:t>”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760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095375"/>
          </a:xfrm>
        </p:spPr>
        <p:txBody>
          <a:bodyPr/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roxy datasets used for gap filling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1">
              <a:defRPr/>
            </a:pPr>
            <a:fld id="{53CBC242-F573-5045-8A05-427329CC4634}" type="slidenum">
              <a:rPr lang="en-GB" smtClean="0"/>
              <a:pPr lvl="1">
                <a:defRPr/>
              </a:pPr>
              <a:t>8</a:t>
            </a:fld>
            <a:endParaRPr lang="en-GB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803365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823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Evaluation of SORCE/SIM Data</a:t>
            </a:r>
            <a:endParaRPr lang="en-US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F991C70-CACC-B94A-A6CE-9B291E78150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2nd GSICS/CEOS web meeting, Feb 14, 2017    Margit Haberreiter</a:t>
            </a:r>
            <a:endParaRPr lang="en-GB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788" y="1747682"/>
            <a:ext cx="3743012" cy="366251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5382216" cy="35814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74600" y="4191000"/>
            <a:ext cx="1964600" cy="58539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 for years 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2010, 2011, 2012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1000" y="5419250"/>
            <a:ext cx="5156016" cy="829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90"/>
                </a:solidFill>
              </a:rPr>
              <a:t>Wehrli</a:t>
            </a:r>
            <a:r>
              <a:rPr lang="en-US" sz="1800" dirty="0" smtClean="0">
                <a:solidFill>
                  <a:srgbClr val="000090"/>
                </a:solidFill>
              </a:rPr>
              <a:t> et al., 2013: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Statistically significant scaling law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With slope 1.65 between TSI and SPM@500nm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22730"/>
      </p:ext>
    </p:extLst>
  </p:cSld>
  <p:clrMapOvr>
    <a:masterClrMapping/>
  </p:clrMapOvr>
  <p:transition xmlns:p14="http://schemas.microsoft.com/office/powerpoint/2010/main" spd="slow">
    <p:wipe dir="r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NeueLT Pro 55 Roman"/>
        <a:ea typeface=""/>
        <a:cs typeface=""/>
      </a:majorFont>
      <a:minorFont>
        <a:latin typeface="HelveticaNeueLT Pro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NeueLT Pro 55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8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NeueLT Pro 55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Microsoft Macintosh PowerPoint</Application>
  <PresentationFormat>Bildschirmpräsentation (4:3)</PresentationFormat>
  <Paragraphs>165</Paragraphs>
  <Slides>26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  <vt:variant>
        <vt:lpstr>Zielgruppenorientierte Präsentationen</vt:lpstr>
      </vt:variant>
      <vt:variant>
        <vt:i4>1</vt:i4>
      </vt:variant>
    </vt:vector>
  </HeadingPairs>
  <TitlesOfParts>
    <vt:vector size="28" baseType="lpstr">
      <vt:lpstr>Default Design</vt:lpstr>
      <vt:lpstr>A new observational solar irradiance composite</vt:lpstr>
      <vt:lpstr>2. Existing data and models do not agree</vt:lpstr>
      <vt:lpstr>Individual steps towards the SSI observational composite</vt:lpstr>
      <vt:lpstr>1.a Quality checked SSI Data </vt:lpstr>
      <vt:lpstr>1.a Quality check of SSI Data with short-term uncertainty  Example: UARS/SOLSTICE 248.5 nm</vt:lpstr>
      <vt:lpstr>1.b Quality checked datasets / long-term degradation evaluation Example: UARS/SOLSITCE 180.5nm</vt:lpstr>
      <vt:lpstr>2. Extension of individual SSI datasets</vt:lpstr>
      <vt:lpstr>Proxy datasets used for gap filling</vt:lpstr>
      <vt:lpstr>Evaluation of SORCE/SIM Data</vt:lpstr>
      <vt:lpstr>3. Temporal decomposition of the datasets  Example: SORCE/SOLSTICE</vt:lpstr>
      <vt:lpstr>3. Temporal decomposition of the datasets  Example: SORCE/SOLSTICE</vt:lpstr>
      <vt:lpstr>3. Temporal decomposition of the datasets  Example: SORCE/SOLSTICE</vt:lpstr>
      <vt:lpstr>3. SSI datasets and SOLID composite</vt:lpstr>
      <vt:lpstr>3. SSI datasets and SOLID composite</vt:lpstr>
      <vt:lpstr>3. SSI datasets and SOLID composite</vt:lpstr>
      <vt:lpstr>SOLID Composite - Comparison</vt:lpstr>
      <vt:lpstr>SOLID Composite Comparison at 350-400nm</vt:lpstr>
      <vt:lpstr>SOLID Composite Comparison at 800 – 2000 nm</vt:lpstr>
      <vt:lpstr>Relative change of SSI relative to TSI</vt:lpstr>
      <vt:lpstr>SOLID Composite versus PREMOS</vt:lpstr>
      <vt:lpstr>SOLID Composite versus PREMOS</vt:lpstr>
      <vt:lpstr>Further information</vt:lpstr>
      <vt:lpstr>Heating Rate</vt:lpstr>
      <vt:lpstr>Heating Rates</vt:lpstr>
      <vt:lpstr>1.b Quality check of SSI Data – Stability</vt:lpstr>
      <vt:lpstr>Stability UARS/SOLSITCE 180.5nm</vt:lpstr>
      <vt:lpstr>StarParty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Sonne</dc:title>
  <cp:lastModifiedBy>Margit Haberreiter</cp:lastModifiedBy>
  <cp:revision>1640</cp:revision>
  <cp:lastPrinted>2016-10-06T06:50:29Z</cp:lastPrinted>
  <dcterms:created xsi:type="dcterms:W3CDTF">2013-07-02T10:44:41Z</dcterms:created>
  <dcterms:modified xsi:type="dcterms:W3CDTF">2017-02-14T12:51:30Z</dcterms:modified>
</cp:coreProperties>
</file>