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A610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chemeClr val="accent1"/>
              </a:gs>
              <a:gs pos="100000">
                <a:schemeClr val="accent1">
                  <a:hueOff val="321132"/>
                  <a:satOff val="-12043"/>
                  <a:lumOff val="-7113"/>
                </a:scheme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chemeClr val="accent1"/>
              </a:gs>
              <a:gs pos="100000">
                <a:schemeClr val="accent1">
                  <a:hueOff val="321132"/>
                  <a:satOff val="-12043"/>
                  <a:lumOff val="-7113"/>
                </a:schemeClr>
              </a:gs>
            </a:gsLst>
            <a:lin ang="5400000"/>
          </a:gra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-1352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91383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52400"/>
            <a:ext cx="1803400" cy="127187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" name="NAS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16088" y="105039"/>
            <a:ext cx="19558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69144" y="25399"/>
            <a:ext cx="2286001" cy="152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959600" y="1828800"/>
            <a:ext cx="4572000" cy="60960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pic" sz="half" idx="13"/>
          </p:nvPr>
        </p:nvSpPr>
        <p:spPr>
          <a:xfrm>
            <a:off x="6959600" y="1828800"/>
            <a:ext cx="4572000" cy="6096000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pic" sz="quarter" idx="13"/>
          </p:nvPr>
        </p:nvSpPr>
        <p:spPr>
          <a:xfrm>
            <a:off x="7277100" y="2895600"/>
            <a:ext cx="4102100" cy="54610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52400"/>
            <a:ext cx="1803400" cy="1271872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1270000" y="-1778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  <a:defRPr sz="3600"/>
            </a:lvl1pPr>
            <a:lvl2pPr>
              <a:spcBef>
                <a:spcPts val="2400"/>
              </a:spcBef>
              <a:defRPr sz="3600"/>
            </a:lvl2pPr>
            <a:lvl3pPr>
              <a:spcBef>
                <a:spcPts val="2400"/>
              </a:spcBef>
              <a:defRPr sz="3600"/>
            </a:lvl3pPr>
            <a:lvl4pPr>
              <a:spcBef>
                <a:spcPts val="2400"/>
              </a:spcBef>
              <a:defRPr sz="3600"/>
            </a:lvl4pPr>
            <a:lvl5pPr>
              <a:spcBef>
                <a:spcPts val="2400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9" name="NAS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64333" y="228600"/>
            <a:ext cx="19558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93266" y="26335"/>
            <a:ext cx="2286001" cy="152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52400"/>
            <a:ext cx="1803400" cy="1271872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1" name="NAS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36221" y="121972"/>
            <a:ext cx="19558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79210" y="26335"/>
            <a:ext cx="2286001" cy="1524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9943" y="26335"/>
            <a:ext cx="2286001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152400"/>
            <a:ext cx="1803400" cy="1271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NAS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17687" y="127935"/>
            <a:ext cx="1955801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1270000" y="-2032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pic" sz="half" idx="13"/>
          </p:nvPr>
        </p:nvSpPr>
        <p:spPr>
          <a:xfrm>
            <a:off x="3454400" y="2222500"/>
            <a:ext cx="6096000" cy="45720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pic" sz="half" idx="13"/>
          </p:nvPr>
        </p:nvSpPr>
        <p:spPr>
          <a:xfrm>
            <a:off x="3454400" y="2222500"/>
            <a:ext cx="6096000" cy="4572000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7" Type="http://schemas.openxmlformats.org/officeDocument/2006/relationships/image" Target="../media/image2.png"/><Relationship Id="rId18" Type="http://schemas.openxmlformats.org/officeDocument/2006/relationships/image" Target="../media/image3.jpeg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oppedImage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04800" y="152400"/>
            <a:ext cx="1803400" cy="127187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NASA.jp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0716087" y="105039"/>
            <a:ext cx="195580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roppedImage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5269143" y="26335"/>
            <a:ext cx="2286001" cy="15240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hyperlink" Target="http://sips.ssec.wisc.edu/orbnav/%23/tools/snotime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ctrTitle"/>
          </p:nvPr>
        </p:nvSpPr>
        <p:spPr>
          <a:xfrm>
            <a:off x="1270000" y="812800"/>
            <a:ext cx="10464800" cy="2251935"/>
          </a:xfrm>
          <a:prstGeom prst="rect">
            <a:avLst/>
          </a:prstGeom>
        </p:spPr>
        <p:txBody>
          <a:bodyPr/>
          <a:lstStyle>
            <a:lvl1pPr defTabSz="457200"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Inter-Calibration Activities and Products within the Atmospheric SIPS</a:t>
            </a:r>
          </a:p>
        </p:txBody>
      </p:sp>
      <p:sp>
        <p:nvSpPr>
          <p:cNvPr id="153" name="Shape 153"/>
          <p:cNvSpPr>
            <a:spLocks noGrp="1"/>
          </p:cNvSpPr>
          <p:nvPr>
            <p:ph type="subTitle" idx="1"/>
          </p:nvPr>
        </p:nvSpPr>
        <p:spPr>
          <a:xfrm>
            <a:off x="661921" y="3511550"/>
            <a:ext cx="11680958" cy="5345907"/>
          </a:xfrm>
          <a:prstGeom prst="rect">
            <a:avLst/>
          </a:prstGeom>
        </p:spPr>
        <p:txBody>
          <a:bodyPr/>
          <a:lstStyle/>
          <a:p>
            <a:pPr defTabSz="457200"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Robert Holz, Frederick Nagle, Liam Gumley, Alexa Ross, Ralph Kuehn, Greg Quinn, Steve Dutcher, Bruce Flynn, Walter Wolf*, </a:t>
            </a:r>
          </a:p>
          <a:p>
            <a:pPr defTabSz="457200"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Jaime Daniels*, Steve Platnick**, Kerry Meyer**,</a:t>
            </a:r>
          </a:p>
          <a:p>
            <a:pPr defTabSz="457200"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Christina Hsu** and Andrew Sayer**</a:t>
            </a:r>
          </a:p>
          <a:p>
            <a:pPr defTabSz="457200"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57200"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Space Science and Engineering Center, University of Wisconsin</a:t>
            </a:r>
          </a:p>
          <a:p>
            <a:pPr defTabSz="457200"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*National Oceanic and Atmospheric Administration</a:t>
            </a:r>
          </a:p>
          <a:p>
            <a:pPr defTabSz="457200"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**NASA Goddard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751118" y="2040392"/>
            <a:ext cx="11502564" cy="7171416"/>
          </a:xfrm>
          <a:prstGeom prst="rect">
            <a:avLst/>
          </a:prstGeom>
          <a:solidFill>
            <a:schemeClr val="accent6">
              <a:hueOff val="7068543"/>
              <a:satOff val="-63217"/>
              <a:lumOff val="21330"/>
            </a:schemeClr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0010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87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55300" y="-38100"/>
            <a:ext cx="2286000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1800" y="88900"/>
            <a:ext cx="1803400" cy="1271872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1481666" y="810418"/>
            <a:ext cx="10515601" cy="132556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r>
              <a:t>SIPS Match file analysis (2012-2016)</a:t>
            </a:r>
          </a:p>
        </p:txBody>
      </p:sp>
      <p:sp>
        <p:nvSpPr>
          <p:cNvPr id="190" name="Shape 190"/>
          <p:cNvSpPr/>
          <p:nvPr/>
        </p:nvSpPr>
        <p:spPr>
          <a:xfrm>
            <a:off x="1075266" y="8910425"/>
            <a:ext cx="274320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l" defTabSz="9144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CPC, 21 March 2017, Meyer et al</a:t>
            </a:r>
          </a:p>
        </p:txBody>
      </p:sp>
      <p:graphicFrame>
        <p:nvGraphicFramePr>
          <p:cNvPr id="191" name="Table 191"/>
          <p:cNvGraphicFramePr/>
          <p:nvPr/>
        </p:nvGraphicFramePr>
        <p:xfrm>
          <a:off x="2343347" y="7300939"/>
          <a:ext cx="7979437" cy="1517923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2569360"/>
                <a:gridCol w="1095947"/>
                <a:gridCol w="1027285"/>
                <a:gridCol w="1079863"/>
                <a:gridCol w="1035692"/>
                <a:gridCol w="1171290"/>
              </a:tblGrid>
              <a:tr h="667461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b="1">
                          <a:solidFill>
                            <a:srgbClr val="FFFFFF"/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VIIRS Channel</a:t>
                      </a:r>
                    </a:p>
                  </a:txBody>
                  <a:tcPr marL="36611" marR="36611" marT="36611" marB="36611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700" b="1"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M5</a:t>
                      </a:r>
                    </a:p>
                    <a:p>
                      <a:pPr defTabSz="457200">
                        <a:defRPr sz="1700" b="1"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(0.67µm)</a:t>
                      </a:r>
                    </a:p>
                  </a:txBody>
                  <a:tcPr marL="36611" marR="36611" marT="36611" marB="36611" anchor="ctr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700" b="1"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M7</a:t>
                      </a:r>
                    </a:p>
                    <a:p>
                      <a:pPr defTabSz="457200">
                        <a:defRPr sz="1700" b="1"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(0.87µm)</a:t>
                      </a:r>
                    </a:p>
                  </a:txBody>
                  <a:tcPr marL="36611" marR="36611" marT="36611" marB="36611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700" b="1"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M8</a:t>
                      </a:r>
                    </a:p>
                    <a:p>
                      <a:pPr defTabSz="457200">
                        <a:defRPr sz="1700" b="1"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(1.24µm)</a:t>
                      </a:r>
                    </a:p>
                  </a:txBody>
                  <a:tcPr marL="36611" marR="36611" marT="36611" marB="36611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700" b="1"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M10</a:t>
                      </a:r>
                    </a:p>
                    <a:p>
                      <a:pPr defTabSz="457200">
                        <a:defRPr sz="1700" b="1"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(1.61µm)</a:t>
                      </a:r>
                    </a:p>
                  </a:txBody>
                  <a:tcPr marL="36611" marR="36611" marT="36611" marB="36611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700" b="1"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M11</a:t>
                      </a:r>
                    </a:p>
                    <a:p>
                      <a:pPr defTabSz="457200">
                        <a:defRPr sz="1700" b="1"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(2.25µm)</a:t>
                      </a:r>
                    </a:p>
                  </a:txBody>
                  <a:tcPr marL="36611" marR="36611" marT="36611" marB="36611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7F7F7F"/>
                    </a:solidFill>
                  </a:tcPr>
                </a:tc>
              </a:tr>
              <a:tr h="839280">
                <a:tc>
                  <a:txBody>
                    <a:bodyPr/>
                    <a:lstStyle/>
                    <a:p>
                      <a:pPr defTabSz="457200">
                        <a:defRPr sz="1700" b="1">
                          <a:latin typeface="Optima"/>
                          <a:ea typeface="Optima"/>
                          <a:cs typeface="Optima"/>
                          <a:sym typeface="Optima"/>
                        </a:defRPr>
                      </a:pPr>
                      <a:r>
                        <a:t>Radiometric Bias Correction (Expected VIIRS TOC/Observed)</a:t>
                      </a:r>
                    </a:p>
                  </a:txBody>
                  <a:tcPr marL="36611" marR="36611" marT="36611" marB="36611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b="1" i="1">
                          <a:solidFill>
                            <a:srgbClr val="7F7F7F"/>
                          </a:solidFill>
                          <a:latin typeface="Optima"/>
                          <a:ea typeface="Optima"/>
                          <a:cs typeface="Optima"/>
                          <a:sym typeface="Optima"/>
                        </a:rPr>
                        <a:t>0.94</a:t>
                      </a:r>
                    </a:p>
                  </a:txBody>
                  <a:tcPr marL="36611" marR="36611" marT="36611" marB="36611" anchor="ctr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b="1">
                          <a:latin typeface="Optima"/>
                          <a:ea typeface="Optima"/>
                          <a:cs typeface="Optima"/>
                          <a:sym typeface="Optima"/>
                        </a:rPr>
                        <a:t>0.96</a:t>
                      </a:r>
                    </a:p>
                  </a:txBody>
                  <a:tcPr marL="36611" marR="36611" marT="36611" marB="36611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b="1">
                          <a:latin typeface="Optima"/>
                          <a:ea typeface="Optima"/>
                          <a:cs typeface="Optima"/>
                          <a:sym typeface="Optima"/>
                        </a:rPr>
                        <a:t>0.98</a:t>
                      </a:r>
                    </a:p>
                  </a:txBody>
                  <a:tcPr marL="36611" marR="36611" marT="36611" marB="36611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b="1">
                          <a:latin typeface="Optima"/>
                          <a:ea typeface="Optima"/>
                          <a:cs typeface="Optima"/>
                          <a:sym typeface="Optima"/>
                        </a:rPr>
                        <a:t>0.98</a:t>
                      </a:r>
                    </a:p>
                  </a:txBody>
                  <a:tcPr marL="36611" marR="36611" marT="36611" marB="36611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 b="1">
                          <a:latin typeface="Optima"/>
                          <a:ea typeface="Optima"/>
                          <a:cs typeface="Optima"/>
                          <a:sym typeface="Optima"/>
                        </a:rPr>
                        <a:t>0.97</a:t>
                      </a:r>
                    </a:p>
                  </a:txBody>
                  <a:tcPr marL="36611" marR="36611" marT="36611" marB="36611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92" name="imag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3291" y="2830021"/>
            <a:ext cx="4034403" cy="4308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36265" y="2933010"/>
            <a:ext cx="5650501" cy="345578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>
            <a:off x="2922612" y="6179918"/>
            <a:ext cx="163576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VIIRS Observed</a:t>
            </a:r>
          </a:p>
        </p:txBody>
      </p:sp>
      <p:sp>
        <p:nvSpPr>
          <p:cNvPr id="195" name="Shape 195"/>
          <p:cNvSpPr/>
          <p:nvPr/>
        </p:nvSpPr>
        <p:spPr>
          <a:xfrm>
            <a:off x="2510586" y="6503998"/>
            <a:ext cx="2459813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Normalized PDF</a:t>
            </a:r>
          </a:p>
        </p:txBody>
      </p:sp>
      <p:sp>
        <p:nvSpPr>
          <p:cNvPr id="196" name="Shape 196"/>
          <p:cNvSpPr/>
          <p:nvPr/>
        </p:nvSpPr>
        <p:spPr>
          <a:xfrm rot="16200000">
            <a:off x="212801" y="4085782"/>
            <a:ext cx="2489201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VIIRS Expected</a:t>
            </a:r>
          </a:p>
          <a:p>
            <a:pPr defTabSz="457200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(from MODIS Retrievals)</a:t>
            </a:r>
          </a:p>
        </p:txBody>
      </p:sp>
      <p:sp>
        <p:nvSpPr>
          <p:cNvPr id="197" name="Shape 197"/>
          <p:cNvSpPr/>
          <p:nvPr/>
        </p:nvSpPr>
        <p:spPr>
          <a:xfrm rot="16200000">
            <a:off x="5171392" y="4773926"/>
            <a:ext cx="2110782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M7 Bias Correction</a:t>
            </a:r>
          </a:p>
          <a:p>
            <a:pPr defTabSz="457200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(Expected / Obs)</a:t>
            </a:r>
          </a:p>
        </p:txBody>
      </p:sp>
      <p:sp>
        <p:nvSpPr>
          <p:cNvPr id="198" name="Shape 198"/>
          <p:cNvSpPr/>
          <p:nvPr/>
        </p:nvSpPr>
        <p:spPr>
          <a:xfrm>
            <a:off x="4616026" y="4751493"/>
            <a:ext cx="1168401" cy="54754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FAADC"/>
          </a:solidFill>
          <a:ln w="12700">
            <a:solidFill>
              <a:srgbClr val="548235"/>
            </a:solidFill>
            <a:miter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 rot="8163318">
            <a:off x="6749871" y="6685783"/>
            <a:ext cx="1233060" cy="54754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FAADC"/>
          </a:solidFill>
          <a:ln w="12700">
            <a:solidFill>
              <a:srgbClr val="548235"/>
            </a:solidFill>
            <a:miter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1896726" y="4072171"/>
            <a:ext cx="163576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M7, Feb 2014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ctrTitle"/>
          </p:nvPr>
        </p:nvSpPr>
        <p:spPr>
          <a:xfrm>
            <a:off x="1003848" y="2572900"/>
            <a:ext cx="5343654" cy="1489076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/>
          <a:p>
            <a:pPr algn="l" defTabSz="914400">
              <a:lnSpc>
                <a:spcPct val="90000"/>
              </a:lnSpc>
              <a:defRPr sz="3600"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r>
              <a:t>”Golden Granule”</a:t>
            </a:r>
            <a:br/>
            <a:r>
              <a:rPr sz="3200"/>
              <a:t>6 July 2014</a:t>
            </a:r>
          </a:p>
        </p:txBody>
      </p:sp>
      <p:sp>
        <p:nvSpPr>
          <p:cNvPr id="203" name="Shape 203"/>
          <p:cNvSpPr/>
          <p:nvPr/>
        </p:nvSpPr>
        <p:spPr>
          <a:xfrm>
            <a:off x="6541048" y="2673230"/>
            <a:ext cx="5577842" cy="6217922"/>
          </a:xfrm>
          <a:prstGeom prst="rect">
            <a:avLst/>
          </a:prstGeom>
          <a:solidFill>
            <a:srgbClr val="FFFFFF"/>
          </a:solidFill>
          <a:ln w="12700">
            <a:solidFill>
              <a:srgbClr val="32538F"/>
            </a:solidFill>
            <a:miter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4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6742" y="5749805"/>
            <a:ext cx="2564893" cy="3017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8302" y="5749805"/>
            <a:ext cx="2564893" cy="3017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6742" y="2797055"/>
            <a:ext cx="2564893" cy="3017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68302" y="2797055"/>
            <a:ext cx="2564893" cy="3017522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7717915" y="2174755"/>
            <a:ext cx="364040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l" defTabSz="914400">
              <a:defRPr sz="17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CPC, 21 March 2017, Meyer et al</a:t>
            </a:r>
          </a:p>
        </p:txBody>
      </p:sp>
      <p:sp>
        <p:nvSpPr>
          <p:cNvPr id="209" name="Shape 209"/>
          <p:cNvSpPr/>
          <p:nvPr/>
        </p:nvSpPr>
        <p:spPr>
          <a:xfrm>
            <a:off x="6915698" y="2303898"/>
            <a:ext cx="207010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MODAWG MODIS</a:t>
            </a:r>
          </a:p>
        </p:txBody>
      </p:sp>
      <p:sp>
        <p:nvSpPr>
          <p:cNvPr id="210" name="Shape 210"/>
          <p:cNvSpPr/>
          <p:nvPr/>
        </p:nvSpPr>
        <p:spPr>
          <a:xfrm>
            <a:off x="9674139" y="2303898"/>
            <a:ext cx="207010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MODAWG VIIRS</a:t>
            </a:r>
          </a:p>
        </p:txBody>
      </p:sp>
      <p:sp>
        <p:nvSpPr>
          <p:cNvPr id="211" name="Shape 211"/>
          <p:cNvSpPr/>
          <p:nvPr/>
        </p:nvSpPr>
        <p:spPr>
          <a:xfrm>
            <a:off x="7912648" y="4862075"/>
            <a:ext cx="118110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COT</a:t>
            </a:r>
          </a:p>
        </p:txBody>
      </p:sp>
      <p:sp>
        <p:nvSpPr>
          <p:cNvPr id="212" name="Shape 212"/>
          <p:cNvSpPr/>
          <p:nvPr/>
        </p:nvSpPr>
        <p:spPr>
          <a:xfrm>
            <a:off x="10664739" y="4862075"/>
            <a:ext cx="118110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COT</a:t>
            </a:r>
          </a:p>
        </p:txBody>
      </p:sp>
      <p:sp>
        <p:nvSpPr>
          <p:cNvPr id="213" name="Shape 213"/>
          <p:cNvSpPr/>
          <p:nvPr/>
        </p:nvSpPr>
        <p:spPr>
          <a:xfrm>
            <a:off x="7518948" y="7562096"/>
            <a:ext cx="15748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CER</a:t>
            </a:r>
          </a:p>
          <a:p>
            <a:pPr algn="r"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(λ=2.13µm)</a:t>
            </a:r>
          </a:p>
        </p:txBody>
      </p:sp>
      <p:sp>
        <p:nvSpPr>
          <p:cNvPr id="214" name="Shape 214"/>
          <p:cNvSpPr/>
          <p:nvPr/>
        </p:nvSpPr>
        <p:spPr>
          <a:xfrm>
            <a:off x="10271039" y="7562096"/>
            <a:ext cx="15748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CER</a:t>
            </a:r>
          </a:p>
          <a:p>
            <a:pPr algn="r"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(λ=2.25µm)</a:t>
            </a:r>
          </a:p>
        </p:txBody>
      </p:sp>
      <p:sp>
        <p:nvSpPr>
          <p:cNvPr id="215" name="Shape 215"/>
          <p:cNvSpPr/>
          <p:nvPr/>
        </p:nvSpPr>
        <p:spPr>
          <a:xfrm>
            <a:off x="1003848" y="4305815"/>
            <a:ext cx="5343654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spcBef>
                <a:spcPts val="6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Roughly simultaneous nadir overpass</a:t>
            </a:r>
          </a:p>
          <a:p>
            <a:pPr marL="685800" lvl="1" indent="-228600" algn="l" defTabSz="45720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MODIS granule 0200 UTC</a:t>
            </a:r>
          </a:p>
          <a:p>
            <a:pPr marL="685800" lvl="1" indent="-228600" algn="l" defTabSz="45720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VIIRS granules 0154, 0200 UTC</a:t>
            </a:r>
          </a:p>
        </p:txBody>
      </p:sp>
      <p:sp>
        <p:nvSpPr>
          <p:cNvPr id="216" name="Shape 216"/>
          <p:cNvSpPr/>
          <p:nvPr/>
        </p:nvSpPr>
        <p:spPr>
          <a:xfrm>
            <a:off x="1003848" y="6177394"/>
            <a:ext cx="5343654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265K Liquid Phase LUTs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ctrTitle"/>
          </p:nvPr>
        </p:nvSpPr>
        <p:spPr>
          <a:xfrm>
            <a:off x="1005204" y="2572900"/>
            <a:ext cx="5343654" cy="1489076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/>
          <a:p>
            <a:pPr algn="l" defTabSz="914400">
              <a:lnSpc>
                <a:spcPct val="90000"/>
              </a:lnSpc>
              <a:defRPr sz="3600"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r>
              <a:t>”Golden Granule”</a:t>
            </a:r>
            <a:br/>
            <a:r>
              <a:rPr sz="3200"/>
              <a:t>6 July 2014</a:t>
            </a:r>
          </a:p>
        </p:txBody>
      </p:sp>
      <p:sp>
        <p:nvSpPr>
          <p:cNvPr id="219" name="Shape 219"/>
          <p:cNvSpPr/>
          <p:nvPr/>
        </p:nvSpPr>
        <p:spPr>
          <a:xfrm>
            <a:off x="6542404" y="2673230"/>
            <a:ext cx="5577842" cy="6217922"/>
          </a:xfrm>
          <a:prstGeom prst="rect">
            <a:avLst/>
          </a:prstGeom>
          <a:solidFill>
            <a:srgbClr val="FFFFFF"/>
          </a:solidFill>
          <a:ln w="12700">
            <a:solidFill>
              <a:srgbClr val="32538F"/>
            </a:solidFill>
            <a:miter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20" name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8098" y="5749805"/>
            <a:ext cx="2564893" cy="3017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28098" y="2797055"/>
            <a:ext cx="2564893" cy="3017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69658" y="5749805"/>
            <a:ext cx="2564893" cy="3017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76008" y="2797055"/>
            <a:ext cx="2564893" cy="301752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1386204" y="8573968"/>
            <a:ext cx="274320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l" defTabSz="9144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CPC, 21 March 2017, Meyer et al</a:t>
            </a:r>
          </a:p>
        </p:txBody>
      </p:sp>
      <p:sp>
        <p:nvSpPr>
          <p:cNvPr id="225" name="Shape 225"/>
          <p:cNvSpPr/>
          <p:nvPr/>
        </p:nvSpPr>
        <p:spPr>
          <a:xfrm>
            <a:off x="6917054" y="2303898"/>
            <a:ext cx="207010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MODAWG MODIS</a:t>
            </a:r>
          </a:p>
        </p:txBody>
      </p:sp>
      <p:sp>
        <p:nvSpPr>
          <p:cNvPr id="226" name="Shape 226"/>
          <p:cNvSpPr/>
          <p:nvPr/>
        </p:nvSpPr>
        <p:spPr>
          <a:xfrm>
            <a:off x="9675495" y="2303898"/>
            <a:ext cx="207010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MODAWG VIIRS</a:t>
            </a:r>
          </a:p>
        </p:txBody>
      </p:sp>
      <p:sp>
        <p:nvSpPr>
          <p:cNvPr id="227" name="Shape 227"/>
          <p:cNvSpPr/>
          <p:nvPr/>
        </p:nvSpPr>
        <p:spPr>
          <a:xfrm>
            <a:off x="7914004" y="4862075"/>
            <a:ext cx="118110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COT</a:t>
            </a:r>
          </a:p>
        </p:txBody>
      </p:sp>
      <p:sp>
        <p:nvSpPr>
          <p:cNvPr id="228" name="Shape 228"/>
          <p:cNvSpPr/>
          <p:nvPr/>
        </p:nvSpPr>
        <p:spPr>
          <a:xfrm>
            <a:off x="10666095" y="4862075"/>
            <a:ext cx="118110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COT</a:t>
            </a:r>
          </a:p>
        </p:txBody>
      </p:sp>
      <p:sp>
        <p:nvSpPr>
          <p:cNvPr id="229" name="Shape 229"/>
          <p:cNvSpPr/>
          <p:nvPr/>
        </p:nvSpPr>
        <p:spPr>
          <a:xfrm>
            <a:off x="7520304" y="7562096"/>
            <a:ext cx="15748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CER</a:t>
            </a:r>
          </a:p>
          <a:p>
            <a:pPr algn="r"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(λ=2.13µm)</a:t>
            </a:r>
          </a:p>
        </p:txBody>
      </p:sp>
      <p:sp>
        <p:nvSpPr>
          <p:cNvPr id="230" name="Shape 230"/>
          <p:cNvSpPr/>
          <p:nvPr/>
        </p:nvSpPr>
        <p:spPr>
          <a:xfrm>
            <a:off x="10272395" y="7562096"/>
            <a:ext cx="15748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CER</a:t>
            </a:r>
          </a:p>
          <a:p>
            <a:pPr algn="r"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(λ=2.25µm)</a:t>
            </a:r>
          </a:p>
        </p:txBody>
      </p:sp>
      <p:sp>
        <p:nvSpPr>
          <p:cNvPr id="231" name="Shape 231"/>
          <p:cNvSpPr/>
          <p:nvPr/>
        </p:nvSpPr>
        <p:spPr>
          <a:xfrm>
            <a:off x="1005204" y="4305815"/>
            <a:ext cx="5343654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spcBef>
                <a:spcPts val="6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Roughly simultaneous nadir overpass</a:t>
            </a:r>
          </a:p>
          <a:p>
            <a:pPr marL="685800" lvl="1" indent="-228600" algn="l" defTabSz="45720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MODIS granule 0200 UTC</a:t>
            </a:r>
          </a:p>
          <a:p>
            <a:pPr marL="685800" lvl="1" indent="-228600" algn="l" defTabSz="45720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VIIRS granules 0154, 0200 UTC</a:t>
            </a:r>
          </a:p>
        </p:txBody>
      </p:sp>
      <p:sp>
        <p:nvSpPr>
          <p:cNvPr id="232" name="Shape 232"/>
          <p:cNvSpPr/>
          <p:nvPr/>
        </p:nvSpPr>
        <p:spPr>
          <a:xfrm>
            <a:off x="1005204" y="6177394"/>
            <a:ext cx="5343654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2400" b="1">
                <a:latin typeface="Calibri"/>
                <a:ea typeface="Calibri"/>
                <a:cs typeface="Calibri"/>
                <a:sym typeface="Calibri"/>
              </a:defRPr>
            </a:pPr>
            <a:r>
              <a:t>265K Liquid Phase LUTs</a:t>
            </a:r>
          </a:p>
          <a:p>
            <a:pPr defTabSz="457200">
              <a:defRPr sz="2400" b="1">
                <a:latin typeface="Calibri"/>
                <a:ea typeface="Calibri"/>
                <a:cs typeface="Calibri"/>
                <a:sym typeface="Calibri"/>
              </a:defRPr>
            </a:pPr>
            <a:r>
              <a:t>w/VIIRS Radiometric Bias Correction</a:t>
            </a:r>
          </a:p>
        </p:txBody>
      </p:sp>
      <p:sp>
        <p:nvSpPr>
          <p:cNvPr id="233" name="Shape 233"/>
          <p:cNvSpPr/>
          <p:nvPr/>
        </p:nvSpPr>
        <p:spPr>
          <a:xfrm>
            <a:off x="7717915" y="2174755"/>
            <a:ext cx="364040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l" defTabSz="914400">
              <a:defRPr sz="17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CPC, 21 March 2017, Meyer et al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364066" y="2085508"/>
            <a:ext cx="12186643" cy="64397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0010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6" name="Shape 236"/>
          <p:cNvSpPr>
            <a:spLocks noGrp="1"/>
          </p:cNvSpPr>
          <p:nvPr>
            <p:ph type="ctrTitle"/>
          </p:nvPr>
        </p:nvSpPr>
        <p:spPr>
          <a:xfrm>
            <a:off x="1244599" y="2278591"/>
            <a:ext cx="10515601" cy="1325564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algn="l" defTabSz="914400">
              <a:lnSpc>
                <a:spcPct val="90000"/>
              </a:lnSpc>
              <a:defRPr sz="3200">
                <a:solidFill>
                  <a:srgbClr val="2F5597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</a:lstStyle>
          <a:p>
            <a:r>
              <a:t>“Golden Granule” case study: Liquid water COT, CER retrieval sensitivity to VIIRS radiometric biases</a:t>
            </a:r>
          </a:p>
        </p:txBody>
      </p:sp>
      <p:sp>
        <p:nvSpPr>
          <p:cNvPr id="237" name="Shape 237"/>
          <p:cNvSpPr/>
          <p:nvPr/>
        </p:nvSpPr>
        <p:spPr>
          <a:xfrm>
            <a:off x="4681868" y="3631380"/>
            <a:ext cx="364106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l" defTabSz="914400"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CPC, 21 March 2017, Meyer et al</a:t>
            </a:r>
          </a:p>
        </p:txBody>
      </p:sp>
      <p:pic>
        <p:nvPicPr>
          <p:cNvPr id="238" name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1679" y="4016745"/>
            <a:ext cx="3840481" cy="3840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2159" y="4016745"/>
            <a:ext cx="3840481" cy="3840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22640" y="4016745"/>
            <a:ext cx="3840481" cy="384048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5424966" y="6761830"/>
            <a:ext cx="175033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CER (2.Xµm)</a:t>
            </a:r>
          </a:p>
        </p:txBody>
      </p:sp>
      <p:sp>
        <p:nvSpPr>
          <p:cNvPr id="242" name="Shape 242"/>
          <p:cNvSpPr/>
          <p:nvPr/>
        </p:nvSpPr>
        <p:spPr>
          <a:xfrm>
            <a:off x="9265446" y="6761830"/>
            <a:ext cx="175033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CER (1.6µm)</a:t>
            </a:r>
          </a:p>
        </p:txBody>
      </p:sp>
      <p:sp>
        <p:nvSpPr>
          <p:cNvPr id="243" name="Shape 243"/>
          <p:cNvSpPr/>
          <p:nvPr/>
        </p:nvSpPr>
        <p:spPr>
          <a:xfrm>
            <a:off x="1584487" y="6761830"/>
            <a:ext cx="175033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COT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297574" y="2654299"/>
            <a:ext cx="12477385" cy="50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Cross-calibration of S-NPP VIIRS moderate resolution reflective</a:t>
            </a:r>
          </a:p>
          <a:p>
            <a:pPr defTabSz="45720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solar against bands MODIS Aqua over dark water scenes</a:t>
            </a:r>
          </a:p>
          <a:p>
            <a:pPr defTabSz="457200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t>(In Review Atmospheric Measurement Techniques)</a:t>
            </a:r>
          </a:p>
          <a:p>
            <a:pPr defTabSz="457200"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defTabSz="457200"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A. M. Sayer, N. C. Hsu , C. Bettenhausen, R. E. Holz, J. Lee, G. Quinn, and P. Veglio</a:t>
            </a:r>
          </a:p>
          <a:p>
            <a:pPr algn="l" defTabSz="457200"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  <a:r>
              <a:rPr sz="2000"/>
              <a:t>NASA Goddard Space Flight Center, Greenbelt, MD, USA</a:t>
            </a:r>
          </a:p>
          <a:p>
            <a:pPr algn="l" defTabSz="457200"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Goddard Earth Sciences Technology And Research (GESTAR), Universities Space     Research Association (USRA),</a:t>
            </a:r>
          </a:p>
          <a:p>
            <a:pPr algn="l" defTabSz="457200"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Columbia, MD, USA</a:t>
            </a:r>
          </a:p>
          <a:p>
            <a:pPr algn="l" defTabSz="457200"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Adnet Systems, Inc, Bethesda, MD, USA</a:t>
            </a:r>
          </a:p>
          <a:p>
            <a:pPr algn="l" defTabSz="457200"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Space Science and Engineering Center, University of Wisconsin, Madison, WI, USA</a:t>
            </a:r>
          </a:p>
          <a:p>
            <a:pPr algn="l" defTabSz="457200"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Earth Systems Science Interdisciplinary Center (ESSIC), University of Maryland, College Park, MD, USA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1134533" y="500469"/>
            <a:ext cx="10464801" cy="2438401"/>
          </a:xfrm>
          <a:prstGeom prst="rect">
            <a:avLst/>
          </a:prstGeom>
        </p:spPr>
        <p:txBody>
          <a:bodyPr/>
          <a:lstStyle/>
          <a:p>
            <a:r>
              <a:t>Background</a:t>
            </a:r>
          </a:p>
        </p:txBody>
      </p:sp>
      <p:pic>
        <p:nvPicPr>
          <p:cNvPr id="156" name="first_feds_002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8881" y="3359482"/>
            <a:ext cx="8414772" cy="5743136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4275666" y="4340340"/>
            <a:ext cx="1072920" cy="1072920"/>
          </a:xfrm>
          <a:prstGeom prst="roundRect">
            <a:avLst>
              <a:gd name="adj" fmla="val 15000"/>
            </a:avLst>
          </a:prstGeom>
          <a:ln w="25400">
            <a:solidFill>
              <a:srgbClr val="FFFFFF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0010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4428304" y="2764834"/>
            <a:ext cx="4791659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NOAA Feds Arrive at UW Madison 1976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1422400" y="745066"/>
            <a:ext cx="10464800" cy="2438401"/>
          </a:xfrm>
          <a:prstGeom prst="rect">
            <a:avLst/>
          </a:prstGeom>
        </p:spPr>
        <p:txBody>
          <a:bodyPr/>
          <a:lstStyle/>
          <a:p>
            <a:r>
              <a:t>Physical Collocation</a:t>
            </a:r>
          </a:p>
        </p:txBody>
      </p:sp>
      <p:pic>
        <p:nvPicPr>
          <p:cNvPr id="161" name="collocation_table Sheet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" y="9626600"/>
            <a:ext cx="4963591" cy="6423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450" y="2738966"/>
            <a:ext cx="7061201" cy="3811069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406400" y="6900333"/>
            <a:ext cx="6845301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400"/>
            </a:lvl1pPr>
          </a:lstStyle>
          <a:p>
            <a:r>
              <a:t>The physical collocation projects the instrument master FOV on the earth surface and then identifies each follower pixel within the master footprint. For AHI we the software can collocate a VIIRS granule in approximately </a:t>
            </a:r>
          </a:p>
        </p:txBody>
      </p:sp>
      <p:sp>
        <p:nvSpPr>
          <p:cNvPr id="164" name="Shape 164"/>
          <p:cNvSpPr/>
          <p:nvPr/>
        </p:nvSpPr>
        <p:spPr>
          <a:xfrm>
            <a:off x="7831317" y="7255933"/>
            <a:ext cx="45212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400"/>
            </a:lvl1pPr>
          </a:lstStyle>
          <a:p>
            <a:r>
              <a:t>The current instruments supported by the collocation software</a:t>
            </a:r>
          </a:p>
        </p:txBody>
      </p:sp>
      <p:pic>
        <p:nvPicPr>
          <p:cNvPr id="165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34566" y="25400"/>
            <a:ext cx="2286001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4800" y="152400"/>
            <a:ext cx="1803400" cy="1271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collocation_tabl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31317" y="2534889"/>
            <a:ext cx="4521201" cy="4683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NASA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896599" y="143933"/>
            <a:ext cx="1955801" cy="1625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210021"/>
            <a:ext cx="13004801" cy="68321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693686"/>
            <a:ext cx="13004801" cy="710942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602189" y="1760060"/>
            <a:ext cx="1063202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http://sips.ssec.wisc.edu/orbnav/#/tools/snotimes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unknow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7433" y="1722966"/>
            <a:ext cx="9677401" cy="800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ctrTitle"/>
          </p:nvPr>
        </p:nvSpPr>
        <p:spPr>
          <a:xfrm>
            <a:off x="1270000" y="994833"/>
            <a:ext cx="10464801" cy="24384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MODIS to VIIRS NASA Cloud Products Continuity Challenges</a:t>
            </a:r>
          </a:p>
        </p:txBody>
      </p:sp>
      <p:sp>
        <p:nvSpPr>
          <p:cNvPr id="178" name="Shape 178"/>
          <p:cNvSpPr/>
          <p:nvPr/>
        </p:nvSpPr>
        <p:spPr>
          <a:xfrm>
            <a:off x="132860" y="2913855"/>
            <a:ext cx="13077747" cy="6508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marL="478208" indent="-478208" algn="l" defTabSz="1734060">
              <a:spcBef>
                <a:spcPts val="1200"/>
              </a:spcBef>
              <a:buSzPct val="80000"/>
              <a:buFont typeface="Lucida Grande"/>
              <a:buChar char="▶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Relative radiometric calibration in solar reflectance channels </a:t>
            </a:r>
          </a:p>
          <a:p>
            <a:pPr marL="478208" indent="-478208" algn="l" defTabSz="1734060">
              <a:spcBef>
                <a:spcPts val="1200"/>
              </a:spcBef>
              <a:buSzPct val="80000"/>
              <a:buFont typeface="Lucida Grande"/>
              <a:buChar char="▶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Spectral coverage (key challenge)</a:t>
            </a:r>
          </a:p>
          <a:p>
            <a:pPr marL="819923" lvl="1" indent="-362701" algn="l" defTabSz="866986">
              <a:spcBef>
                <a:spcPts val="1200"/>
              </a:spcBef>
              <a:buSzPct val="100000"/>
              <a:buFont typeface="Arial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VIIRS 2.2</a:t>
            </a:r>
            <a:r>
              <a:rPr spc="640"/>
              <a:t>5</a:t>
            </a:r>
            <a:r>
              <a:t>µm vs. MODIS 2.1</a:t>
            </a:r>
            <a:r>
              <a:rPr spc="640"/>
              <a:t>3</a:t>
            </a:r>
            <a:r>
              <a:t>µm channel (impacts cloud effective particle radius)</a:t>
            </a:r>
            <a:endParaRPr sz="3200"/>
          </a:p>
          <a:p>
            <a:pPr marL="819923" lvl="1" indent="-362701" algn="l" defTabSz="866986">
              <a:spcBef>
                <a:spcPts val="1200"/>
              </a:spcBef>
              <a:buSzPct val="100000"/>
              <a:buFont typeface="Arial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VIIRS missing CO</a:t>
            </a:r>
            <a:r>
              <a:rPr baseline="-13718"/>
              <a:t>2</a:t>
            </a:r>
            <a:r>
              <a:t> and H</a:t>
            </a:r>
            <a:r>
              <a:rPr baseline="-13718"/>
              <a:t>2</a:t>
            </a:r>
            <a:r>
              <a:t>O absorption channels present on MODIS (impacts cloud detection, height, multilayer detection)</a:t>
            </a:r>
            <a:endParaRPr sz="3200"/>
          </a:p>
          <a:p>
            <a:pPr marL="478208" indent="-478208" algn="l" defTabSz="1734060">
              <a:spcBef>
                <a:spcPts val="1200"/>
              </a:spcBef>
              <a:buSzPct val="80000"/>
              <a:buFont typeface="Lucida Grande"/>
              <a:buChar char="▶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Spatial resolution/sampling</a:t>
            </a:r>
          </a:p>
          <a:p>
            <a:pPr marL="935430" lvl="1" indent="-478208" algn="l" defTabSz="1734060">
              <a:spcBef>
                <a:spcPts val="1200"/>
              </a:spcBef>
              <a:buSzPct val="80000"/>
              <a:buFont typeface="Lucida Grande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VIIRS (75</a:t>
            </a:r>
            <a:r>
              <a:rPr spc="480"/>
              <a:t>0</a:t>
            </a:r>
            <a:r>
              <a:t>, 37</a:t>
            </a:r>
            <a:r>
              <a:rPr spc="480"/>
              <a:t>5</a:t>
            </a:r>
            <a:r>
              <a:t>m) vs. MODIS (100</a:t>
            </a:r>
            <a:r>
              <a:rPr spc="480"/>
              <a:t>0</a:t>
            </a:r>
            <a:r>
              <a:t>, 50</a:t>
            </a:r>
            <a:r>
              <a:rPr spc="480"/>
              <a:t>0</a:t>
            </a:r>
            <a:r>
              <a:t>, 25</a:t>
            </a:r>
            <a:r>
              <a:rPr spc="480"/>
              <a:t>0</a:t>
            </a:r>
            <a:r>
              <a:t>m)</a:t>
            </a:r>
            <a:endParaRPr sz="3200"/>
          </a:p>
          <a:p>
            <a:pPr marL="935430" lvl="1" indent="-478208" algn="l" defTabSz="1734060">
              <a:spcBef>
                <a:spcPts val="1200"/>
              </a:spcBef>
              <a:buSzPct val="80000"/>
              <a:buFont typeface="Lucida Grande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M-band “bow-tie” pixel removal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body" idx="1"/>
          </p:nvPr>
        </p:nvSpPr>
        <p:spPr>
          <a:xfrm>
            <a:off x="260117" y="2831371"/>
            <a:ext cx="12073733" cy="8540554"/>
          </a:xfrm>
          <a:prstGeom prst="rect">
            <a:avLst/>
          </a:prstGeom>
        </p:spPr>
        <p:txBody>
          <a:bodyPr lIns="45719" tIns="45719" rIns="45719" bIns="45719" anchor="t">
            <a:norm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3300">
                <a:latin typeface="Calibri"/>
                <a:ea typeface="Calibri"/>
                <a:cs typeface="Calibri"/>
                <a:sym typeface="Calibri"/>
              </a:defRPr>
            </a:pPr>
            <a:r>
              <a:t>Starting point: SIPS Match Files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3300">
                <a:latin typeface="Calibri"/>
                <a:ea typeface="Calibri"/>
                <a:cs typeface="Calibri"/>
                <a:sym typeface="Calibri"/>
              </a:defRPr>
            </a:pPr>
            <a:r>
              <a:t>MYD02 L1B vs. NASA VIIRS L1B v2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3300">
                <a:latin typeface="Calibri"/>
                <a:ea typeface="Calibri"/>
                <a:cs typeface="Calibri"/>
                <a:sym typeface="Calibri"/>
              </a:defRPr>
            </a:pPr>
            <a:r>
              <a:t>March 2012 – November 2016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3300">
                <a:latin typeface="Calibri"/>
                <a:ea typeface="Calibri"/>
                <a:cs typeface="Calibri"/>
                <a:sym typeface="Calibri"/>
              </a:defRPr>
            </a:pPr>
            <a:r>
              <a:t>Includes MYD06 geophysical parameters for co-located pixels having similar observation times and sun-satellite view geometries.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defRPr sz="3300">
                <a:latin typeface="Calibri"/>
                <a:ea typeface="Calibri"/>
                <a:cs typeface="Calibri"/>
                <a:sym typeface="Calibri"/>
              </a:defRPr>
            </a:pPr>
            <a:r>
              <a:t>This analysis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3300">
                <a:latin typeface="Calibri"/>
                <a:ea typeface="Calibri"/>
                <a:cs typeface="Calibri"/>
                <a:sym typeface="Calibri"/>
              </a:defRPr>
            </a:pPr>
            <a:r>
              <a:t>MODIS and VIIRS view zenith and scattering angle match to &lt; ±1</a:t>
            </a:r>
            <a:r>
              <a:rPr baseline="30545"/>
              <a:t>o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3300" i="1" u="sng">
                <a:latin typeface="Calibri"/>
                <a:ea typeface="Calibri"/>
                <a:cs typeface="Calibri"/>
                <a:sym typeface="Calibri"/>
              </a:defRPr>
            </a:pPr>
            <a:r>
              <a:t>Liquid phase clouds</a:t>
            </a:r>
            <a:r>
              <a:rPr i="0" u="none"/>
              <a:t> over oceans, ±60</a:t>
            </a:r>
            <a:r>
              <a:rPr i="0" u="none" baseline="30545"/>
              <a:t>o</a:t>
            </a:r>
            <a:r>
              <a:rPr i="0" u="none"/>
              <a:t> latitude, low heterogeneity scenes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defRPr sz="3300">
                <a:latin typeface="Calibri"/>
                <a:ea typeface="Calibri"/>
                <a:cs typeface="Calibri"/>
                <a:sym typeface="Calibri"/>
              </a:defRPr>
            </a:pPr>
            <a:r>
              <a:t>MODIS CTP (MYD06) + MODIS COT,CER from 265K LUT + VIIRS 265K LUT + atmospheric correction differences =&gt; Expected VIIRS TOC (top-of-cloud)</a:t>
            </a:r>
          </a:p>
        </p:txBody>
      </p:sp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376700" y="977900"/>
            <a:ext cx="11840568" cy="2438401"/>
          </a:xfrm>
          <a:prstGeom prst="rect">
            <a:avLst/>
          </a:prstGeom>
        </p:spPr>
        <p:txBody>
          <a:bodyPr/>
          <a:lstStyle/>
          <a:p>
            <a:r>
              <a:t>MODIS to VIIRS Cloud Optical Properties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3305" y="3608367"/>
            <a:ext cx="6078521" cy="6078521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xfrm>
            <a:off x="250461" y="1367366"/>
            <a:ext cx="12503877" cy="2644247"/>
          </a:xfrm>
          <a:prstGeom prst="rect">
            <a:avLst/>
          </a:prstGeom>
        </p:spPr>
        <p:txBody>
          <a:bodyPr/>
          <a:lstStyle/>
          <a:p>
            <a:r>
              <a:t>VIIRS vs MODIS Liquid Cloud Optical Thickness Inter-Comparison July 2014 Test Granule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720</Words>
  <Application>Microsoft Macintosh PowerPoint</Application>
  <PresentationFormat>Custom</PresentationFormat>
  <Paragraphs>106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Gradient</vt:lpstr>
      <vt:lpstr>Inter-Calibration Activities and Products within the Atmospheric SIPS</vt:lpstr>
      <vt:lpstr>Background</vt:lpstr>
      <vt:lpstr>Physical Collocation</vt:lpstr>
      <vt:lpstr>PowerPoint Presentation</vt:lpstr>
      <vt:lpstr>PowerPoint Presentation</vt:lpstr>
      <vt:lpstr>PowerPoint Presentation</vt:lpstr>
      <vt:lpstr>MODIS to VIIRS NASA Cloud Products Continuity Challenges</vt:lpstr>
      <vt:lpstr>MODIS to VIIRS Cloud Optical Properties</vt:lpstr>
      <vt:lpstr>VIIRS vs MODIS Liquid Cloud Optical Thickness Inter-Comparison July 2014 Test Granule</vt:lpstr>
      <vt:lpstr>SIPS Match file analysis (2012-2016)</vt:lpstr>
      <vt:lpstr>”Golden Granule” 6 July 2014</vt:lpstr>
      <vt:lpstr>”Golden Granule” 6 July 2014</vt:lpstr>
      <vt:lpstr>“Golden Granule” case study: Liquid water COT, CER retrieval sensitivity to VIIRS radiometric biases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Inter-Calibration Activities and Products within the Atmospheric SIPS</dc:title>
  <cp:lastModifiedBy>Robert Holz</cp:lastModifiedBy>
  <cp:revision>1</cp:revision>
  <dcterms:modified xsi:type="dcterms:W3CDTF">2017-03-20T15:29:16Z</dcterms:modified>
</cp:coreProperties>
</file>