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rial Narr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rialNarrow-bold.fntdata"/><Relationship Id="rId10" Type="http://schemas.openxmlformats.org/officeDocument/2006/relationships/slide" Target="slides/slide5.xml"/><Relationship Id="rId21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24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23" Type="http://schemas.openxmlformats.org/officeDocument/2006/relationships/font" Target="fonts/ArialNarrow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shows our issue with MODIS and VIIRS. VIIRS has more low reflectance and bright reflectance. My theory was that finer resolution </a:t>
            </a:r>
            <a:r>
              <a:rPr lang="en"/>
              <a:t>necessarily leads to more extreme values due to non-existing smoothing to MODIS resolution. You can mention this..  To summarize these images show how calibration differs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slide shows that there are differences. Cloud mask is okay, because we train with different calibration and the retrieval adjust the differences. Images show cloud fraction as a function of visible reflectance. There are only small differences.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But COD has a bigger impact. For some constellations a reflectance difference of 3 percent lead to an error in COD of 10. The colors are logarithmic.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 may be better images..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shows that the additional  bright pixels  have a bigger impact on averaged COD than the more extreme low reflectance values. Non-linear impact on COD from differences in reflectance.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image proves that cloud mask is okay even calibration is a bit different.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685800" y="1600200"/>
            <a:ext cx="7772400" cy="110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SzPct val="1000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4683918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0"/>
              </a:spcBef>
              <a:buSzPct val="1000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7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7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7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685800" y="1597819"/>
            <a:ext cx="7772400" cy="110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228600" y="742950"/>
            <a:ext cx="8610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4300" lvl="1" marL="55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2065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549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4300" lvl="1" marL="55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2065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549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49" y="204788"/>
            <a:ext cx="5111699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5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863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jpg"/><Relationship Id="rId2" Type="http://schemas.openxmlformats.org/officeDocument/2006/relationships/image" Target="../media/image03.png"/><Relationship Id="rId3" Type="http://schemas.openxmlformats.org/officeDocument/2006/relationships/image" Target="../media/image0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254000" lvl="0" marL="254000" marR="0" rtl="0" algn="r">
              <a:spcBef>
                <a:spcPts val="0"/>
              </a:spcBef>
              <a:spcAft>
                <a:spcPts val="0"/>
              </a:spcAft>
              <a:buSzPct val="40740"/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54000" lvl="1" marL="254000" marR="0" rtl="0" algn="r">
              <a:spcBef>
                <a:spcPts val="0"/>
              </a:spcBef>
              <a:spcAft>
                <a:spcPts val="0"/>
              </a:spcAft>
              <a:buSzPct val="40740"/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54000" lvl="2" marL="254000" marR="0" rtl="0" algn="r">
              <a:spcBef>
                <a:spcPts val="0"/>
              </a:spcBef>
              <a:spcAft>
                <a:spcPts val="0"/>
              </a:spcAft>
              <a:buSzPct val="40740"/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0" lvl="3" marL="254000" marR="0" rtl="0" algn="r">
              <a:spcBef>
                <a:spcPts val="0"/>
              </a:spcBef>
              <a:spcAft>
                <a:spcPts val="0"/>
              </a:spcAft>
              <a:buSzPct val="40740"/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0" lvl="4" marL="254000" marR="0" rtl="0" algn="r">
              <a:spcBef>
                <a:spcPts val="0"/>
              </a:spcBef>
              <a:spcAft>
                <a:spcPts val="0"/>
              </a:spcAft>
              <a:buSzPct val="40740"/>
              <a:buNone/>
              <a:defRPr b="1" i="0" sz="2700" u="none" cap="none" strike="noStrike">
                <a:solidFill>
                  <a:srgbClr val="0058B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342900" marR="0" rtl="0" algn="ctr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ctr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ctr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ctr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228600" y="742950"/>
            <a:ext cx="8610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0" lvl="0" marL="254000" marR="0" rtl="0" algn="l">
              <a:spcBef>
                <a:spcPts val="400"/>
              </a:spcBef>
              <a:spcAft>
                <a:spcPts val="0"/>
              </a:spcAft>
              <a:buSzPct val="5238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55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863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206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549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892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235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25781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921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" name="Shape 9"/>
          <p:cNvGrpSpPr/>
          <p:nvPr/>
        </p:nvGrpSpPr>
        <p:grpSpPr>
          <a:xfrm>
            <a:off x="7785100" y="4648200"/>
            <a:ext cx="1109662" cy="363140"/>
            <a:chOff x="4904" y="3904"/>
            <a:chExt cx="699" cy="305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303" y="3904"/>
              <a:ext cx="300" cy="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OC Color Use" id="11" name="Shape 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04" y="3909"/>
              <a:ext cx="300" cy="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gif"/><Relationship Id="rId4" Type="http://schemas.openxmlformats.org/officeDocument/2006/relationships/image" Target="../media/image04.gif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685800" y="1600200"/>
            <a:ext cx="7772400" cy="1102499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PATMOS-x AVHRR Calibration Update</a:t>
            </a:r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 Heidinger NOAA/NESDIS/STAR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Mike Foster, Denis Botambekov, Andi Walther UW/CIMSS</a:t>
            </a: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553200" y="4683918"/>
            <a:ext cx="2133600" cy="357300"/>
          </a:xfrm>
          <a:prstGeom prst="rect">
            <a:avLst/>
          </a:prstGeom>
        </p:spPr>
        <p:txBody>
          <a:bodyPr anchorCtr="0" anchor="t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Calibration impact on Cloud Products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loud_sky_plus_clearhist.jp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525" y="650749"/>
            <a:ext cx="3711600" cy="20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82625" y="1028675"/>
            <a:ext cx="50079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Calibration differences in visible channels have an impact on cloud products, particular on cloud mask and cloud optical properties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Top image shows frequency of </a:t>
            </a:r>
            <a:r>
              <a:rPr lang="en"/>
              <a:t>occurrence</a:t>
            </a:r>
            <a:r>
              <a:rPr lang="en"/>
              <a:t> of visible reflectance for VIIRS/NPP, MODIS-AQUA and AVHRR/N-19 for all sky ( solid lines) and cloud-only ( dashed lines)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Bottom image  shows histogram for low reflectance with finer bin-size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VIIRS/NPP shows more extreme values (more bright  and more very low) reflectance values.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Comparison of averaged reflectance values may be in sync with MODIS and AVHRR, but  different extreme values impact cloud mask and COD differently.</a:t>
            </a:r>
          </a:p>
        </p:txBody>
      </p:sp>
      <p:pic>
        <p:nvPicPr>
          <p:cNvPr descr="cloud_sky_hist_small.jpg"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650" y="2817825"/>
            <a:ext cx="3853474" cy="23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Calibration impact on Cloud Optical Thickness</a:t>
            </a: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diff_rfl_cod_hist_npp_n19.jp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575" y="2758500"/>
            <a:ext cx="3295800" cy="2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10450" y="2758500"/>
            <a:ext cx="41373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fl_cloud_mask.jpg"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175" y="537000"/>
            <a:ext cx="3013200" cy="22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599125" y="825225"/>
            <a:ext cx="4657500" cy="3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Cloud mask retrieval usually include coefficients pre-computed by learning methods applying comparison of measurements to truth data.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Calibration differences are in this way considered in these retrieval </a:t>
            </a:r>
            <a:r>
              <a:rPr lang="en"/>
              <a:t>coefficients</a:t>
            </a:r>
            <a:r>
              <a:rPr lang="en"/>
              <a:t>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Impact is assumed as low.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>
                <a:solidFill>
                  <a:schemeClr val="dk1"/>
                </a:solidFill>
              </a:rPr>
              <a:t>Calibration has a greater non-linear impact on Cloud Optical Thickness results. Small differences in bright cloud reflectance lead to big differences in COD.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>
                <a:solidFill>
                  <a:schemeClr val="dk1"/>
                </a:solidFill>
              </a:rPr>
              <a:t>Image illustrates quantitative impact of reflectance differences between VIIRS/NPP and AVHRR/N19</a:t>
            </a:r>
          </a:p>
        </p:txBody>
      </p:sp>
      <p:pic>
        <p:nvPicPr>
          <p:cNvPr descr="rfl_cloud_mask_small.jpg"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7025" y="1311324"/>
            <a:ext cx="1358925" cy="12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to VIIRS using Cloud Optical Depth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tmp_ltm_time_cod_north_pacific (1).jpg"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5" y="757975"/>
            <a:ext cx="8839200" cy="35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120125" y="4103375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NASA and NOAA VIIRS Calibrations seem similar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Both are about 4% higher than MODIS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AVHRR follows MODIS since we are tied to the MODIS Calibration.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These differences prevent us from using VIIRS as a reference.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 to VIIRS using Cloud Fraction </a:t>
            </a: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5" name="Shape 255"/>
          <p:cNvSpPr txBox="1"/>
          <p:nvPr/>
        </p:nvSpPr>
        <p:spPr>
          <a:xfrm>
            <a:off x="1120125" y="4103375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Time series of North Pacific Cloud fraction shows good agreement  </a:t>
            </a:r>
          </a:p>
        </p:txBody>
      </p:sp>
      <p:pic>
        <p:nvPicPr>
          <p:cNvPr descr="tmp_ltm_time_frac_north_pacific.jpg"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7000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674712" y="205978"/>
            <a:ext cx="5012086" cy="1888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the latest AVHRR calibration coefficients at </a:t>
            </a:r>
            <a:r>
              <a:rPr b="0" i="0" lang="en" sz="31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https://cimss.ssec.wisc.edu/patmosx/avhrr_cal.html</a:t>
            </a:r>
          </a:p>
        </p:txBody>
      </p:sp>
      <p:pic>
        <p:nvPicPr>
          <p:cNvPr descr="Screen Shot 2017-03-17 at 2.29.21 PM.pn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930" y="2610866"/>
            <a:ext cx="3737529" cy="253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17 at 2.31.02 PM.png"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496930"/>
            <a:ext cx="3215373" cy="151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 rot="-331620">
            <a:off x="1197859" y="4560753"/>
            <a:ext cx="3820224" cy="267406"/>
          </a:xfrm>
          <a:prstGeom prst="rightArrow">
            <a:avLst>
              <a:gd fmla="val 13050" name="adj1"/>
              <a:gd fmla="val 96738" name="adj2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3-17 at 2.34.38 PM.png"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455964" cy="278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1229407" y="391821"/>
            <a:ext cx="729538" cy="216176"/>
          </a:xfrm>
          <a:prstGeom prst="donut">
            <a:avLst>
              <a:gd fmla="val 12456" name="adj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0" y="2444962"/>
            <a:ext cx="729538" cy="216176"/>
          </a:xfrm>
          <a:prstGeom prst="donut">
            <a:avLst>
              <a:gd fmla="val 12456" name="adj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 rot="5400000">
            <a:off x="3933" y="2874964"/>
            <a:ext cx="811733" cy="384082"/>
          </a:xfrm>
          <a:prstGeom prst="rightArrow">
            <a:avLst>
              <a:gd fmla="val 14070" name="adj1"/>
              <a:gd fmla="val 96738" name="adj2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4752942"/>
            <a:ext cx="1229405" cy="216176"/>
          </a:xfrm>
          <a:prstGeom prst="donut">
            <a:avLst>
              <a:gd fmla="val 12456" name="adj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 rot="5400000">
            <a:off x="150153" y="1917807"/>
            <a:ext cx="2888931" cy="269313"/>
          </a:xfrm>
          <a:prstGeom prst="rightArrow">
            <a:avLst>
              <a:gd fmla="val 14070" name="adj1"/>
              <a:gd fmla="val 96738" name="adj2"/>
            </a:avLst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228600" y="742950"/>
            <a:ext cx="8610600" cy="38862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PATMOS-x AVHRR Solar Reflectance Calibration is continually being updated annually to support the NCEI PATMOS-x AVHRR Climate Data Records and GSICS.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We have expanded to the 1.6 μm channel and to METOP-B and plan for METOP-C.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We continue work with our EUMETSAT and ESA colleagues and users.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potential 0.86 μm overestimation is a concern.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 We need a better VIIRS 0.65 and 0.86 μm calibration.  Our findings indicate VIIRS is 4-6% too high.  These findings are confirmed by the NASA NPP Cloud Team.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Updates for 2017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06475" y="643400"/>
            <a:ext cx="8610600" cy="42978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Annual Updates continue for support for GSICS and the NCEI CDR Program.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Channel 3a (1.6μm) now included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METOP-B included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Website is now available for public dissemination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VIIRS being explored as a reference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Overestimation in Channel-2 (0.86 μm) being explored.</a:t>
            </a: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PATMOS-x Solar Calibration Method</a:t>
            </a:r>
          </a:p>
        </p:txBody>
      </p:sp>
      <p:pic>
        <p:nvPicPr>
          <p:cNvPr descr="ch2_avhrr_sno_anim.gif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750" y="1612999"/>
            <a:ext cx="2922475" cy="292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2_modis_sno_anim.gif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00" y="1649137"/>
            <a:ext cx="2922475" cy="292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6442697" y="1672373"/>
            <a:ext cx="2289758" cy="2803721"/>
            <a:chOff x="1173474" y="1504378"/>
            <a:chExt cx="1828150" cy="2803721"/>
          </a:xfrm>
        </p:grpSpPr>
        <p:pic>
          <p:nvPicPr>
            <p:cNvPr descr="Screen Shot 2017-03-19 at 4.08.50 PM.png" id="157" name="Shape 157"/>
            <p:cNvPicPr preferRelativeResize="0"/>
            <p:nvPr/>
          </p:nvPicPr>
          <p:blipFill rotWithShape="1">
            <a:blip r:embed="rId5">
              <a:alphaModFix/>
            </a:blip>
            <a:srcRect b="30574" l="0" r="35579" t="0"/>
            <a:stretch/>
          </p:blipFill>
          <p:spPr>
            <a:xfrm>
              <a:off x="2091050" y="2886674"/>
              <a:ext cx="910574" cy="142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7-03-19 at 4.07.37 PM.png" id="158" name="Shape 15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3474" y="2872950"/>
              <a:ext cx="910574" cy="1421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7-03-19 at 4.07.21 PM.png" id="159" name="Shape 15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80474" y="1504378"/>
              <a:ext cx="910575" cy="1422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7-03-19 at 4.07.59 PM.png" id="160" name="Shape 16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091050" y="1505374"/>
              <a:ext cx="910575" cy="1421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Shape 161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2" name="Shape 162"/>
          <p:cNvSpPr txBox="1"/>
          <p:nvPr/>
        </p:nvSpPr>
        <p:spPr>
          <a:xfrm>
            <a:off x="297450" y="720687"/>
            <a:ext cx="27774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1. Arctic </a:t>
            </a:r>
            <a:r>
              <a:rPr lang="en" sz="1200"/>
              <a:t>SNO observations between MODIS and AVHRR.  MODIS 0.94 mm channels used for spectral adjustment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331887" y="804512"/>
            <a:ext cx="27774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2. Arctic </a:t>
            </a:r>
            <a:r>
              <a:rPr lang="en" sz="1200"/>
              <a:t>SNO observations between two  AVHRRs.  Provides constraints on calibration slopes.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273212" y="804512"/>
            <a:ext cx="27774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3. Comparison to 4 reference sites calibrated by MODIS.  NWP TPW and Ozone used for spectral adjustment.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88625" y="4732050"/>
            <a:ext cx="72810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 AVHRR/AVHRR SNO data can convert one AVHRR’s calibration data to another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442700" y="1672375"/>
            <a:ext cx="872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CC0000"/>
                </a:solidFill>
                <a:highlight>
                  <a:srgbClr val="B7B7B7"/>
                </a:highlight>
              </a:rPr>
              <a:t>Greenland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575975" y="1672375"/>
            <a:ext cx="872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CC0000"/>
                </a:solidFill>
                <a:highlight>
                  <a:srgbClr val="B7B7B7"/>
                </a:highlight>
              </a:rPr>
              <a:t>Taklimakan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CC0000"/>
              </a:solidFill>
              <a:highlight>
                <a:srgbClr val="B7B7B7"/>
              </a:highlight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7575975" y="3139225"/>
            <a:ext cx="872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CC0000"/>
                </a:solidFill>
                <a:highlight>
                  <a:srgbClr val="B7B7B7"/>
                </a:highlight>
              </a:rPr>
              <a:t>DOME-C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442700" y="3139212"/>
            <a:ext cx="872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CC0000"/>
                </a:solidFill>
                <a:highlight>
                  <a:srgbClr val="B7B7B7"/>
                </a:highlight>
              </a:rPr>
              <a:t>Libya-1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NOAA-19 Ch2 Calibration with Just MODIS SNO</a:t>
            </a:r>
          </a:p>
        </p:txBody>
      </p:sp>
      <p:pic>
        <p:nvPicPr>
          <p:cNvPr descr="Screen Shot 2017-03-19 at 7.01.44 PM.png" id="175" name="Shape 175"/>
          <p:cNvPicPr preferRelativeResize="0"/>
          <p:nvPr/>
        </p:nvPicPr>
        <p:blipFill rotWithShape="1">
          <a:blip r:embed="rId3">
            <a:alphaModFix/>
          </a:blip>
          <a:srcRect b="3633" l="3330" r="2330" t="7088"/>
          <a:stretch/>
        </p:blipFill>
        <p:spPr>
          <a:xfrm>
            <a:off x="1657324" y="925825"/>
            <a:ext cx="5715001" cy="384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NOAA-19 Ch2 Calibration with MODIS SNO and Reference Sites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03-19 at 7.04.59 PM.png" id="183" name="Shape 183"/>
          <p:cNvPicPr preferRelativeResize="0"/>
          <p:nvPr/>
        </p:nvPicPr>
        <p:blipFill rotWithShape="1">
          <a:blip r:embed="rId3">
            <a:alphaModFix/>
          </a:blip>
          <a:srcRect b="4757" l="4520" r="2455" t="7622"/>
          <a:stretch/>
        </p:blipFill>
        <p:spPr>
          <a:xfrm>
            <a:off x="1754512" y="868675"/>
            <a:ext cx="5634975" cy="376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NOAA-19 Ch2 Calibration with all Data Sources</a:t>
            </a: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03-19 at 7.05.30 PM.png" id="190" name="Shape 190"/>
          <p:cNvPicPr preferRelativeResize="0"/>
          <p:nvPr/>
        </p:nvPicPr>
        <p:blipFill rotWithShape="1">
          <a:blip r:embed="rId3">
            <a:alphaModFix/>
          </a:blip>
          <a:srcRect b="3636" l="3965" r="2076" t="7883"/>
          <a:stretch/>
        </p:blipFill>
        <p:spPr>
          <a:xfrm>
            <a:off x="1543050" y="868675"/>
            <a:ext cx="5692200" cy="38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Channel 2 Issues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03-19 at 8.11.57 PM.png" id="197" name="Shape 197"/>
          <p:cNvPicPr preferRelativeResize="0"/>
          <p:nvPr/>
        </p:nvPicPr>
        <p:blipFill rotWithShape="1">
          <a:blip r:embed="rId3">
            <a:alphaModFix/>
          </a:blip>
          <a:srcRect b="3630" l="6989" r="3740" t="8681"/>
          <a:stretch/>
        </p:blipFill>
        <p:spPr>
          <a:xfrm>
            <a:off x="4834889" y="685800"/>
            <a:ext cx="4309110" cy="445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71450" y="684212"/>
            <a:ext cx="4800600" cy="3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AVHRR Ch2 SRF (right)  encompasses the 0.94 μm water vapor band the O</a:t>
            </a:r>
            <a:r>
              <a:rPr baseline="-25000" lang="en"/>
              <a:t>2</a:t>
            </a:r>
            <a:r>
              <a:rPr lang="en"/>
              <a:t> A-band.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MODIS and VIIRS analogous channels are narrower and avoid these absorption bands.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spectral adjustment is necessary to use MODIS and VIIRS as a reference to calibration AVHRR.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 2010, we developed a method to use MODTRAN fits based on the MODIS Ch17 and Ch18 which occur in the 0.94 μm water-vapor band for the MODIS/AVHRR SNO adjustments.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For non-SNO data, we use NWP and MODTRAN fits based on TPW.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adjustments are big (20%).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Evidence (based on the LaRC SBAF site) indicates our Ch2 calibration is 2% too high.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Variations in the AVHRR Ch2 SRF (image on right) complicates the correction and demands use of RTMs and NWP.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Including VIIRS as a Reference Instrument for PATMOS-x AVHRR Calibration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914400" y="0"/>
            <a:ext cx="8229600" cy="537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Comparison to VIIRS using Cloud Optical Depth</a:t>
            </a: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0" y="4786312"/>
            <a:ext cx="2133600" cy="357300"/>
          </a:xfrm>
          <a:prstGeom prst="rect">
            <a:avLst/>
          </a:prstGeom>
        </p:spPr>
        <p:txBody>
          <a:bodyPr anchorCtr="0" anchor="b" bIns="34275" lIns="68575" rIns="68575" tIns="342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03-19 at 7.39.43 PM.png"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462" y="1479097"/>
            <a:ext cx="5441525" cy="175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19 at 7.39.31 PM.png"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462" y="3299949"/>
            <a:ext cx="5441523" cy="18435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3732037" y="1059150"/>
            <a:ext cx="16809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NOAA-19/AVHRR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612350" y="1059150"/>
            <a:ext cx="16809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AQUA/MODIS</a:t>
            </a:r>
            <a:r>
              <a:rPr lang="en"/>
              <a:t>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433500" y="1059150"/>
            <a:ext cx="16809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SNPP/VIIRS</a:t>
            </a:r>
            <a:r>
              <a:rPr lang="en"/>
              <a:t> </a:t>
            </a:r>
          </a:p>
        </p:txBody>
      </p:sp>
      <p:sp>
        <p:nvSpPr>
          <p:cNvPr id="217" name="Shape 217"/>
          <p:cNvSpPr txBox="1"/>
          <p:nvPr/>
        </p:nvSpPr>
        <p:spPr>
          <a:xfrm rot="-5400000">
            <a:off x="2542775" y="2152400"/>
            <a:ext cx="1680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False Color RGB</a:t>
            </a:r>
          </a:p>
        </p:txBody>
      </p:sp>
      <p:sp>
        <p:nvSpPr>
          <p:cNvPr id="218" name="Shape 218"/>
          <p:cNvSpPr txBox="1"/>
          <p:nvPr/>
        </p:nvSpPr>
        <p:spPr>
          <a:xfrm rot="-5400000">
            <a:off x="2457425" y="3899000"/>
            <a:ext cx="196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Cloud Optical Depth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71450" y="1063000"/>
            <a:ext cx="30060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compare our PATMOS-x AVHRR calibration to VIIRS, we compare cloud optical depth computed from the NOAA Enterprise Cloud Algorithms over 20x20 degree box off of California.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Optical depth retrieval handles angular and spectral adjustments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Only the 0.65 μm reflectance is used.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520700" y="649300"/>
            <a:ext cx="1680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 73, Year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