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714" r:id="rId2"/>
    <p:sldId id="715" r:id="rId3"/>
    <p:sldId id="717" r:id="rId4"/>
    <p:sldId id="736" r:id="rId5"/>
    <p:sldId id="737" r:id="rId6"/>
    <p:sldId id="716" r:id="rId7"/>
    <p:sldId id="739" r:id="rId8"/>
    <p:sldId id="740" r:id="rId9"/>
    <p:sldId id="718" r:id="rId10"/>
    <p:sldId id="719" r:id="rId11"/>
    <p:sldId id="720" r:id="rId12"/>
    <p:sldId id="678" r:id="rId13"/>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008000"/>
    <a:srgbClr val="5F5F5F"/>
    <a:srgbClr val="333333"/>
    <a:srgbClr val="FF3300"/>
    <a:srgbClr val="CC3300"/>
    <a:srgbClr val="800080"/>
    <a:srgbClr val="00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29" autoAdjust="0"/>
    <p:restoredTop sz="91694" autoAdjust="0"/>
  </p:normalViewPr>
  <p:slideViewPr>
    <p:cSldViewPr snapToGrid="0">
      <p:cViewPr varScale="1">
        <p:scale>
          <a:sx n="59" d="100"/>
          <a:sy n="59" d="100"/>
        </p:scale>
        <p:origin x="-161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8" d="100"/>
          <a:sy n="88" d="100"/>
        </p:scale>
        <p:origin x="-2874" y="-108"/>
      </p:cViewPr>
      <p:guideLst>
        <p:guide orient="horz" pos="3126"/>
        <p:guide pos="2142"/>
      </p:guideLst>
    </p:cSldViewPr>
  </p:notes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dirty="0"/>
          </a:p>
        </p:txBody>
      </p:sp>
      <p:sp>
        <p:nvSpPr>
          <p:cNvPr id="270339" name="Rectangle 3"/>
          <p:cNvSpPr>
            <a:spLocks noGrp="1" noChangeArrowheads="1"/>
          </p:cNvSpPr>
          <p:nvPr>
            <p:ph type="dt" sz="quarter" idx="1"/>
          </p:nvPr>
        </p:nvSpPr>
        <p:spPr bwMode="auto">
          <a:xfrm>
            <a:off x="3849688"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dirty="0"/>
          </a:p>
        </p:txBody>
      </p:sp>
      <p:sp>
        <p:nvSpPr>
          <p:cNvPr id="270340" name="Rectangle 4"/>
          <p:cNvSpPr>
            <a:spLocks noGrp="1" noChangeArrowheads="1"/>
          </p:cNvSpPr>
          <p:nvPr>
            <p:ph type="ftr" sz="quarter" idx="2"/>
          </p:nvPr>
        </p:nvSpPr>
        <p:spPr bwMode="auto">
          <a:xfrm>
            <a:off x="0"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dirty="0"/>
          </a:p>
        </p:txBody>
      </p:sp>
      <p:sp>
        <p:nvSpPr>
          <p:cNvPr id="270341" name="Rectangle 5"/>
          <p:cNvSpPr>
            <a:spLocks noGrp="1" noChangeArrowheads="1"/>
          </p:cNvSpPr>
          <p:nvPr>
            <p:ph type="sldNum" sz="quarter" idx="3"/>
          </p:nvPr>
        </p:nvSpPr>
        <p:spPr bwMode="auto">
          <a:xfrm>
            <a:off x="3849688"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5D828D66-AEB5-4DE2-AE3C-788B6F5E35E5}" type="slidenum">
              <a:rPr lang="en-US"/>
              <a:pPr>
                <a:defRPr/>
              </a:pPr>
              <a:t>‹#›</a:t>
            </a:fld>
            <a:endParaRPr lang="en-US" dirty="0"/>
          </a:p>
        </p:txBody>
      </p:sp>
    </p:spTree>
    <p:extLst>
      <p:ext uri="{BB962C8B-B14F-4D97-AF65-F5344CB8AC3E}">
        <p14:creationId xmlns:p14="http://schemas.microsoft.com/office/powerpoint/2010/main" xmlns="" val="9357271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dirty="0"/>
          </a:p>
        </p:txBody>
      </p:sp>
      <p:sp>
        <p:nvSpPr>
          <p:cNvPr id="39939" name="Rectangle 3"/>
          <p:cNvSpPr>
            <a:spLocks noGrp="1" noChangeArrowheads="1"/>
          </p:cNvSpPr>
          <p:nvPr>
            <p:ph type="dt" idx="1"/>
          </p:nvPr>
        </p:nvSpPr>
        <p:spPr bwMode="auto">
          <a:xfrm>
            <a:off x="3849688"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917575" y="746125"/>
            <a:ext cx="4962525" cy="3722688"/>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79450" y="4716463"/>
            <a:ext cx="5438775" cy="446405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dirty="0"/>
          </a:p>
        </p:txBody>
      </p:sp>
      <p:sp>
        <p:nvSpPr>
          <p:cNvPr id="39943" name="Rectangle 7"/>
          <p:cNvSpPr>
            <a:spLocks noGrp="1" noChangeArrowheads="1"/>
          </p:cNvSpPr>
          <p:nvPr>
            <p:ph type="sldNum" sz="quarter" idx="5"/>
          </p:nvPr>
        </p:nvSpPr>
        <p:spPr bwMode="auto">
          <a:xfrm>
            <a:off x="3849688"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D2E840EC-3661-47EA-B292-7ED791E1B58E}" type="slidenum">
              <a:rPr lang="en-US"/>
              <a:pPr>
                <a:defRPr/>
              </a:pPr>
              <a:t>‹#›</a:t>
            </a:fld>
            <a:endParaRPr lang="en-US" dirty="0"/>
          </a:p>
        </p:txBody>
      </p:sp>
    </p:spTree>
    <p:extLst>
      <p:ext uri="{BB962C8B-B14F-4D97-AF65-F5344CB8AC3E}">
        <p14:creationId xmlns:p14="http://schemas.microsoft.com/office/powerpoint/2010/main" xmlns="" val="9059140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79AD4F94-4851-4065-BA9C-947A644B85B9}" type="slidenum">
              <a:rPr lang="en-US" smtClean="0"/>
              <a:pPr/>
              <a:t>1</a:t>
            </a:fld>
            <a:endParaRPr lang="en-US" dirty="0"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GB" dirty="0" smtClean="0"/>
          </a:p>
        </p:txBody>
      </p:sp>
    </p:spTree>
    <p:extLst>
      <p:ext uri="{BB962C8B-B14F-4D97-AF65-F5344CB8AC3E}">
        <p14:creationId xmlns:p14="http://schemas.microsoft.com/office/powerpoint/2010/main" xmlns="" val="690787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2000" i="1" dirty="0" smtClean="0"/>
              <a:t>A maximum of 2 slides providing an overview of:</a:t>
            </a:r>
          </a:p>
          <a:p>
            <a:pPr lvl="1"/>
            <a:r>
              <a:rPr lang="en-GB" sz="1600" i="1" dirty="0" smtClean="0"/>
              <a:t>Current GSICS Activities</a:t>
            </a:r>
          </a:p>
          <a:p>
            <a:pPr lvl="1"/>
            <a:r>
              <a:rPr lang="en-GB" sz="1600" i="1" dirty="0" smtClean="0"/>
              <a:t>Agency’s Actions Statuses</a:t>
            </a:r>
          </a:p>
          <a:p>
            <a:pPr lvl="1"/>
            <a:r>
              <a:rPr lang="en-GB" sz="1600" i="1" dirty="0" smtClean="0"/>
              <a:t>Agency’s achievements</a:t>
            </a:r>
          </a:p>
        </p:txBody>
      </p:sp>
      <p:sp>
        <p:nvSpPr>
          <p:cNvPr id="4" name="Slide Number Placeholder 3"/>
          <p:cNvSpPr>
            <a:spLocks noGrp="1"/>
          </p:cNvSpPr>
          <p:nvPr>
            <p:ph type="sldNum" sz="quarter" idx="10"/>
          </p:nvPr>
        </p:nvSpPr>
        <p:spPr/>
        <p:txBody>
          <a:bodyPr/>
          <a:lstStyle/>
          <a:p>
            <a:pPr>
              <a:defRPr/>
            </a:pPr>
            <a:fld id="{D2E840EC-3661-47EA-B292-7ED791E1B58E}" type="slidenum">
              <a:rPr lang="en-US" smtClean="0"/>
              <a:pPr>
                <a:defRPr/>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2000" i="1" dirty="0" smtClean="0"/>
              <a:t>A maximum of 2 slides providing an overview of:</a:t>
            </a:r>
          </a:p>
          <a:p>
            <a:pPr lvl="1"/>
            <a:r>
              <a:rPr lang="en-GB" sz="1600" i="1" dirty="0" smtClean="0"/>
              <a:t>Current GSICS Activities</a:t>
            </a:r>
          </a:p>
          <a:p>
            <a:pPr lvl="1"/>
            <a:r>
              <a:rPr lang="en-GB" sz="1600" i="1" dirty="0" smtClean="0"/>
              <a:t>Agency’s Actions Statuses</a:t>
            </a:r>
          </a:p>
          <a:p>
            <a:pPr lvl="1"/>
            <a:r>
              <a:rPr lang="en-GB" sz="1600" i="1" dirty="0" smtClean="0"/>
              <a:t>Agency’s achievements</a:t>
            </a:r>
          </a:p>
        </p:txBody>
      </p:sp>
      <p:sp>
        <p:nvSpPr>
          <p:cNvPr id="4" name="Slide Number Placeholder 3"/>
          <p:cNvSpPr>
            <a:spLocks noGrp="1"/>
          </p:cNvSpPr>
          <p:nvPr>
            <p:ph type="sldNum" sz="quarter" idx="10"/>
          </p:nvPr>
        </p:nvSpPr>
        <p:spPr/>
        <p:txBody>
          <a:bodyPr/>
          <a:lstStyle/>
          <a:p>
            <a:pPr>
              <a:defRPr/>
            </a:pPr>
            <a:fld id="{D2E840EC-3661-47EA-B292-7ED791E1B58E}" type="slidenum">
              <a:rPr lang="en-US" smtClean="0"/>
              <a:pPr>
                <a:defRPr/>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2000" i="1" dirty="0" smtClean="0"/>
              <a:t>A maximum of 2 slides providing an overview of:</a:t>
            </a:r>
          </a:p>
          <a:p>
            <a:pPr lvl="1"/>
            <a:r>
              <a:rPr lang="en-GB" sz="1600" i="1" dirty="0" smtClean="0"/>
              <a:t>Current GSICS Activities</a:t>
            </a:r>
          </a:p>
          <a:p>
            <a:pPr lvl="1"/>
            <a:r>
              <a:rPr lang="en-GB" sz="1600" i="1" dirty="0" smtClean="0"/>
              <a:t>Agency’s Actions Statuses</a:t>
            </a:r>
          </a:p>
          <a:p>
            <a:pPr lvl="1"/>
            <a:r>
              <a:rPr lang="en-GB" sz="1600" i="1" dirty="0" smtClean="0"/>
              <a:t>Agency’s achievements</a:t>
            </a:r>
          </a:p>
        </p:txBody>
      </p:sp>
      <p:sp>
        <p:nvSpPr>
          <p:cNvPr id="4" name="Slide Number Placeholder 3"/>
          <p:cNvSpPr>
            <a:spLocks noGrp="1"/>
          </p:cNvSpPr>
          <p:nvPr>
            <p:ph type="sldNum" sz="quarter" idx="10"/>
          </p:nvPr>
        </p:nvSpPr>
        <p:spPr/>
        <p:txBody>
          <a:bodyPr/>
          <a:lstStyle/>
          <a:p>
            <a:pPr>
              <a:defRPr/>
            </a:pPr>
            <a:fld id="{D2E840EC-3661-47EA-B292-7ED791E1B58E}" type="slidenum">
              <a:rPr lang="en-US" smtClean="0"/>
              <a:pPr>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2000" i="1" dirty="0" smtClean="0"/>
              <a:t>A maximum of 1 slide summarising</a:t>
            </a:r>
            <a:r>
              <a:rPr lang="en-GB" sz="2000" dirty="0" smtClean="0"/>
              <a:t>:</a:t>
            </a:r>
          </a:p>
          <a:p>
            <a:pPr lvl="1"/>
            <a:r>
              <a:rPr lang="en-GB" sz="1600" i="1" dirty="0" smtClean="0"/>
              <a:t>Summary of current and/or future instruments that is/are of interest to GSICS activities.</a:t>
            </a:r>
          </a:p>
          <a:p>
            <a:pPr lvl="1"/>
            <a:r>
              <a:rPr lang="en-GB" sz="1600" i="1" dirty="0" smtClean="0"/>
              <a:t>Introduction of new satellites/programmes than may be of interest to GSICS for side and/or future discussion with the partners.</a:t>
            </a:r>
          </a:p>
        </p:txBody>
      </p:sp>
      <p:sp>
        <p:nvSpPr>
          <p:cNvPr id="4" name="Slide Number Placeholder 3"/>
          <p:cNvSpPr>
            <a:spLocks noGrp="1"/>
          </p:cNvSpPr>
          <p:nvPr>
            <p:ph type="sldNum" sz="quarter" idx="10"/>
          </p:nvPr>
        </p:nvSpPr>
        <p:spPr/>
        <p:txBody>
          <a:bodyPr/>
          <a:lstStyle/>
          <a:p>
            <a:pPr>
              <a:defRPr/>
            </a:pPr>
            <a:fld id="{D2E840EC-3661-47EA-B292-7ED791E1B58E}" type="slidenum">
              <a:rPr lang="en-US" smtClean="0"/>
              <a:pPr>
                <a:defRPr/>
              </a:pPr>
              <a:t>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2000" i="1" dirty="0" smtClean="0"/>
              <a:t>A maximum of 1 slide summarising:</a:t>
            </a:r>
          </a:p>
          <a:p>
            <a:pPr lvl="1"/>
            <a:r>
              <a:rPr lang="en-GB" sz="1600" i="1" dirty="0" smtClean="0"/>
              <a:t>GRWG members, summarise their expertise for support GSICS.</a:t>
            </a:r>
          </a:p>
          <a:p>
            <a:pPr lvl="1"/>
            <a:r>
              <a:rPr lang="en-GB" sz="1600" i="1" dirty="0" smtClean="0"/>
              <a:t>GDWG members, summarise their expertise for support GSICS.</a:t>
            </a:r>
          </a:p>
          <a:p>
            <a:pPr lvl="1"/>
            <a:r>
              <a:rPr lang="en-GB" sz="1600" i="1" dirty="0" smtClean="0"/>
              <a:t>Provide key agency personnel support GSICS activities in your organisation.</a:t>
            </a:r>
          </a:p>
        </p:txBody>
      </p:sp>
      <p:sp>
        <p:nvSpPr>
          <p:cNvPr id="4" name="Slide Number Placeholder 3"/>
          <p:cNvSpPr>
            <a:spLocks noGrp="1"/>
          </p:cNvSpPr>
          <p:nvPr>
            <p:ph type="sldNum" sz="quarter" idx="10"/>
          </p:nvPr>
        </p:nvSpPr>
        <p:spPr/>
        <p:txBody>
          <a:bodyPr/>
          <a:lstStyle/>
          <a:p>
            <a:pPr>
              <a:defRPr/>
            </a:pPr>
            <a:fld id="{D2E840EC-3661-47EA-B292-7ED791E1B58E}" type="slidenum">
              <a:rPr lang="en-US" smtClean="0"/>
              <a:pPr>
                <a:defRPr/>
              </a:pPr>
              <a:t>10</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2000" i="1" dirty="0" smtClean="0"/>
              <a:t>A maximum of 1 slide summarising:</a:t>
            </a:r>
          </a:p>
          <a:p>
            <a:pPr lvl="1"/>
            <a:r>
              <a:rPr lang="en-GB" sz="1600" i="1" dirty="0" smtClean="0"/>
              <a:t>Summarise the GSICS agenda items in this joint meeting that are especially of interest to your agency.</a:t>
            </a:r>
          </a:p>
          <a:p>
            <a:pPr lvl="1"/>
            <a:r>
              <a:rPr lang="en-GB" sz="1600" i="1" dirty="0" smtClean="0"/>
              <a:t>Identify any agency’s activities that are not directly relevant to GSICS but may be of interest to the GSICS community.</a:t>
            </a:r>
          </a:p>
        </p:txBody>
      </p:sp>
      <p:sp>
        <p:nvSpPr>
          <p:cNvPr id="4" name="Slide Number Placeholder 3"/>
          <p:cNvSpPr>
            <a:spLocks noGrp="1"/>
          </p:cNvSpPr>
          <p:nvPr>
            <p:ph type="sldNum" sz="quarter" idx="10"/>
          </p:nvPr>
        </p:nvSpPr>
        <p:spPr/>
        <p:txBody>
          <a:bodyPr/>
          <a:lstStyle/>
          <a:p>
            <a:pPr>
              <a:defRPr/>
            </a:pPr>
            <a:fld id="{D2E840EC-3661-47EA-B292-7ED791E1B58E}" type="slidenum">
              <a:rPr lang="en-US" smtClean="0"/>
              <a:pPr>
                <a:defRPr/>
              </a:pPr>
              <a:t>11</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C616E1F4-C91A-4F44-BD9C-370F412BC276}" type="slidenum">
              <a:rPr lang="en-US" smtClean="0"/>
              <a:pPr/>
              <a:t>12</a:t>
            </a:fld>
            <a:endParaRPr lang="en-US" dirty="0"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xmlns="" val="1069493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CAF0C06C-A120-4CEF-A9AD-F4118C12BC7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64157037-F5AB-4234-8B75-84F7F4C5E29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A1C6CA05-B660-4EEB-890E-A679DF02DE35}"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46218"/>
            <a:ext cx="8229600" cy="618727"/>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DA28AC38-E0E8-49D7-B2FE-71FD7C42C09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62C94469-C24B-4485-9554-864CA5BFE27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D4866AD1-022E-4E0E-AE7E-C7A6C4DD8D0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0D0EA962-5ACB-4E0A-B99B-F2A901C1578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D24831DE-8CB6-4B98-B2F1-D4EBA8FF180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3F3BB8C-0C0C-4EAB-9830-DC513CDAB61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28B3AD7-A00B-4A91-9B8B-0BA01B14E5A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65D3E82-9912-4669-9E99-524028854B5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629400" y="6400800"/>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pPr>
              <a:defRPr/>
            </a:pPr>
            <a:fld id="{47E33C82-C2A6-478E-8FB2-E20C8DB41475}" type="slidenum">
              <a:rPr lang="en-US"/>
              <a:pPr>
                <a:defRPr/>
              </a:pPr>
              <a:t>‹#›</a:t>
            </a:fld>
            <a:endParaRPr lang="en-US" dirty="0"/>
          </a:p>
        </p:txBody>
      </p:sp>
      <p:sp>
        <p:nvSpPr>
          <p:cNvPr id="1031" name="Rectangle 7"/>
          <p:cNvSpPr>
            <a:spLocks noChangeArrowheads="1"/>
          </p:cNvSpPr>
          <p:nvPr/>
        </p:nvSpPr>
        <p:spPr bwMode="auto">
          <a:xfrm>
            <a:off x="457200" y="1600200"/>
            <a:ext cx="8229600" cy="4724400"/>
          </a:xfrm>
          <a:prstGeom prst="rect">
            <a:avLst/>
          </a:prstGeom>
          <a:noFill/>
          <a:ln w="9525">
            <a:noFill/>
            <a:miter lim="800000"/>
            <a:headEnd/>
            <a:tailEnd/>
          </a:ln>
          <a:effectLst/>
        </p:spPr>
        <p:txBody>
          <a:bodyPr/>
          <a:lstStyle/>
          <a:p>
            <a:pPr marL="342900" indent="-342900">
              <a:spcBef>
                <a:spcPct val="20000"/>
              </a:spcBef>
              <a:buClr>
                <a:srgbClr val="FF0000"/>
              </a:buClr>
              <a:buFont typeface="Wingdings" pitchFamily="2" charset="2"/>
              <a:buChar char="v"/>
              <a:defRPr/>
            </a:pPr>
            <a:endParaRPr lang="en-GB" sz="3200" dirty="0"/>
          </a:p>
        </p:txBody>
      </p:sp>
      <p:sp>
        <p:nvSpPr>
          <p:cNvPr id="1032" name="Rectangle 8"/>
          <p:cNvSpPr>
            <a:spLocks noChangeArrowheads="1"/>
          </p:cNvSpPr>
          <p:nvPr/>
        </p:nvSpPr>
        <p:spPr bwMode="auto">
          <a:xfrm>
            <a:off x="457200" y="6400800"/>
            <a:ext cx="5646738" cy="244475"/>
          </a:xfrm>
          <a:prstGeom prst="rect">
            <a:avLst/>
          </a:prstGeom>
          <a:noFill/>
          <a:ln w="9525">
            <a:noFill/>
            <a:miter lim="800000"/>
            <a:headEnd/>
            <a:tailEnd/>
          </a:ln>
          <a:effectLst/>
        </p:spPr>
        <p:txBody>
          <a:bodyPr/>
          <a:lstStyle/>
          <a:p>
            <a:pPr>
              <a:defRPr/>
            </a:pPr>
            <a:r>
              <a:rPr lang="it-IT" sz="1000" b="1" dirty="0"/>
              <a:t>GSICS </a:t>
            </a:r>
            <a:r>
              <a:rPr lang="en-GB" sz="1000" b="1" dirty="0" smtClean="0"/>
              <a:t>Agency</a:t>
            </a:r>
            <a:r>
              <a:rPr lang="en-GB" sz="1000" b="1" baseline="0" dirty="0" smtClean="0"/>
              <a:t> Report</a:t>
            </a:r>
            <a:endParaRPr lang="en-US" sz="1000" b="1" dirty="0"/>
          </a:p>
        </p:txBody>
      </p:sp>
      <p:sp>
        <p:nvSpPr>
          <p:cNvPr id="1035" name="Line 11"/>
          <p:cNvSpPr>
            <a:spLocks noChangeShapeType="1"/>
          </p:cNvSpPr>
          <p:nvPr/>
        </p:nvSpPr>
        <p:spPr bwMode="auto">
          <a:xfrm flipV="1">
            <a:off x="457200" y="6324600"/>
            <a:ext cx="8229600" cy="0"/>
          </a:xfrm>
          <a:prstGeom prst="line">
            <a:avLst/>
          </a:prstGeom>
          <a:noFill/>
          <a:ln w="38100">
            <a:solidFill>
              <a:srgbClr val="0000FF"/>
            </a:solidFill>
            <a:round/>
            <a:headEnd/>
            <a:tailEnd/>
          </a:ln>
          <a:effectLst/>
        </p:spPr>
        <p:txBody>
          <a:bodyPr/>
          <a:lstStyle/>
          <a:p>
            <a:pPr>
              <a:defRPr/>
            </a:pPr>
            <a:endParaRPr lang="en-GB" dirty="0"/>
          </a:p>
        </p:txBody>
      </p:sp>
      <p:sp>
        <p:nvSpPr>
          <p:cNvPr id="1037" name="Rectangle 13"/>
          <p:cNvSpPr>
            <a:spLocks noChangeArrowheads="1"/>
          </p:cNvSpPr>
          <p:nvPr/>
        </p:nvSpPr>
        <p:spPr bwMode="auto">
          <a:xfrm>
            <a:off x="6553200" y="6477000"/>
            <a:ext cx="2133600" cy="244475"/>
          </a:xfrm>
          <a:prstGeom prst="rect">
            <a:avLst/>
          </a:prstGeom>
          <a:noFill/>
          <a:ln w="9525">
            <a:noFill/>
            <a:miter lim="800000"/>
            <a:headEnd/>
            <a:tailEnd/>
          </a:ln>
          <a:effectLst/>
        </p:spPr>
        <p:txBody>
          <a:bodyPr/>
          <a:lstStyle/>
          <a:p>
            <a:pPr algn="r">
              <a:defRPr/>
            </a:pPr>
            <a:endParaRPr lang="en-GB" sz="1400" dirty="0"/>
          </a:p>
        </p:txBody>
      </p:sp>
      <p:pic>
        <p:nvPicPr>
          <p:cNvPr id="2" name="Picture 18" descr="GLOGO_small"/>
          <p:cNvPicPr>
            <a:picLocks noChangeAspect="1" noChangeArrowheads="1"/>
          </p:cNvPicPr>
          <p:nvPr/>
        </p:nvPicPr>
        <p:blipFill>
          <a:blip r:embed="rId14" cstate="print"/>
          <a:srcRect/>
          <a:stretch>
            <a:fillRect/>
          </a:stretch>
        </p:blipFill>
        <p:spPr bwMode="auto">
          <a:xfrm>
            <a:off x="37971413" y="854075"/>
            <a:ext cx="4102100" cy="4102100"/>
          </a:xfrm>
          <a:prstGeom prst="rect">
            <a:avLst/>
          </a:prstGeom>
          <a:noFill/>
          <a:ln w="9525">
            <a:noFill/>
            <a:miter lim="800000"/>
            <a:headEnd/>
            <a:tailEnd/>
          </a:ln>
        </p:spPr>
      </p:pic>
      <p:pic>
        <p:nvPicPr>
          <p:cNvPr id="1033" name="Picture 19" descr="GLOGO_small"/>
          <p:cNvPicPr>
            <a:picLocks noChangeAspect="1" noChangeArrowheads="1"/>
          </p:cNvPicPr>
          <p:nvPr/>
        </p:nvPicPr>
        <p:blipFill>
          <a:blip r:embed="rId14" cstate="print"/>
          <a:srcRect/>
          <a:stretch>
            <a:fillRect/>
          </a:stretch>
        </p:blipFill>
        <p:spPr bwMode="auto">
          <a:xfrm>
            <a:off x="38123813" y="1006475"/>
            <a:ext cx="4102100" cy="4102100"/>
          </a:xfrm>
          <a:prstGeom prst="rect">
            <a:avLst/>
          </a:prstGeom>
          <a:noFill/>
          <a:ln w="9525">
            <a:noFill/>
            <a:miter lim="800000"/>
            <a:headEnd/>
            <a:tailEnd/>
          </a:ln>
        </p:spPr>
      </p:pic>
      <p:pic>
        <p:nvPicPr>
          <p:cNvPr id="1034" name="Picture 20" descr="GLOGO_small"/>
          <p:cNvPicPr>
            <a:picLocks noChangeAspect="1" noChangeArrowheads="1"/>
          </p:cNvPicPr>
          <p:nvPr/>
        </p:nvPicPr>
        <p:blipFill>
          <a:blip r:embed="rId14" cstate="print"/>
          <a:srcRect/>
          <a:stretch>
            <a:fillRect/>
          </a:stretch>
        </p:blipFill>
        <p:spPr bwMode="auto">
          <a:xfrm>
            <a:off x="37866638" y="815975"/>
            <a:ext cx="4102100" cy="4102100"/>
          </a:xfrm>
          <a:prstGeom prst="rect">
            <a:avLst/>
          </a:prstGeom>
          <a:noFill/>
          <a:ln w="9525">
            <a:noFill/>
            <a:miter lim="800000"/>
            <a:headEnd/>
            <a:tailEnd/>
          </a:ln>
        </p:spPr>
      </p:pic>
      <p:pic>
        <p:nvPicPr>
          <p:cNvPr id="3" name="Picture 2" descr="C:\Users\miu\Dropbox\gsics_WG_logo.jpg"/>
          <p:cNvPicPr>
            <a:picLocks noChangeAspect="1" noChangeArrowheads="1"/>
          </p:cNvPicPr>
          <p:nvPr userDrawn="1"/>
        </p:nvPicPr>
        <p:blipFill>
          <a:blip r:embed="rId15" cstate="print"/>
          <a:srcRect/>
          <a:stretch>
            <a:fillRect/>
          </a:stretch>
        </p:blipFill>
        <p:spPr bwMode="auto">
          <a:xfrm>
            <a:off x="366183" y="330201"/>
            <a:ext cx="2815396" cy="719666"/>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gsics.wmo.int/" TargetMode="External"/><Relationship Id="rId7" Type="http://schemas.openxmlformats.org/officeDocument/2006/relationships/hyperlink" Target="http://gsics.atmos.umd.edu/wiki/Hom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gsics.eumetsat.int/" TargetMode="External"/><Relationship Id="rId5" Type="http://schemas.openxmlformats.org/officeDocument/2006/relationships/hyperlink" Target="https://www.star.nesdis.noaa.gov/smcd/GCC/ProductCatalog.php" TargetMode="External"/><Relationship Id="rId4" Type="http://schemas.openxmlformats.org/officeDocument/2006/relationships/hyperlink" Target="http://www.star.nesdis.noaa.gov/smcd/GCC/index.ph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0"/>
          </p:nvPr>
        </p:nvSpPr>
        <p:spPr>
          <a:noFill/>
        </p:spPr>
        <p:txBody>
          <a:bodyPr/>
          <a:lstStyle/>
          <a:p>
            <a:fld id="{7C66A421-960F-40DF-BDE6-CED4FB09D906}" type="slidenum">
              <a:rPr lang="en-US" smtClean="0"/>
              <a:pPr/>
              <a:t>1</a:t>
            </a:fld>
            <a:endParaRPr lang="en-US" dirty="0" smtClean="0"/>
          </a:p>
        </p:txBody>
      </p:sp>
      <p:sp>
        <p:nvSpPr>
          <p:cNvPr id="2051" name="Rectangle 2"/>
          <p:cNvSpPr>
            <a:spLocks noGrp="1" noChangeArrowheads="1"/>
          </p:cNvSpPr>
          <p:nvPr>
            <p:ph type="ctrTitle"/>
          </p:nvPr>
        </p:nvSpPr>
        <p:spPr bwMode="auto">
          <a:xfrm>
            <a:off x="668338" y="1727200"/>
            <a:ext cx="7772400" cy="1659812"/>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IE" sz="3200" dirty="0" smtClean="0">
                <a:solidFill>
                  <a:srgbClr val="FF0000"/>
                </a:solidFill>
              </a:rPr>
              <a:t/>
            </a:r>
            <a:br>
              <a:rPr lang="en-IE" sz="3200" dirty="0" smtClean="0">
                <a:solidFill>
                  <a:srgbClr val="FF0000"/>
                </a:solidFill>
              </a:rPr>
            </a:br>
            <a:r>
              <a:rPr lang="en-IE" sz="3200" dirty="0" smtClean="0">
                <a:solidFill>
                  <a:srgbClr val="0000FF"/>
                </a:solidFill>
              </a:rPr>
              <a:t>NOAA Agency Report </a:t>
            </a:r>
            <a:br>
              <a:rPr lang="en-IE" sz="3200" dirty="0" smtClean="0">
                <a:solidFill>
                  <a:srgbClr val="0000FF"/>
                </a:solidFill>
              </a:rPr>
            </a:br>
            <a:r>
              <a:rPr lang="en-IE" sz="3200" i="1" dirty="0" smtClean="0">
                <a:solidFill>
                  <a:srgbClr val="FF0000"/>
                </a:solidFill>
              </a:rPr>
              <a:t>2017</a:t>
            </a:r>
            <a:endParaRPr lang="en-US" sz="3200" i="1" dirty="0" smtClean="0">
              <a:solidFill>
                <a:srgbClr val="FF0000"/>
              </a:solidFill>
            </a:endParaRPr>
          </a:p>
        </p:txBody>
      </p:sp>
      <p:sp>
        <p:nvSpPr>
          <p:cNvPr id="2052" name="Rectangle 3"/>
          <p:cNvSpPr>
            <a:spLocks noGrp="1" noChangeArrowheads="1"/>
          </p:cNvSpPr>
          <p:nvPr>
            <p:ph type="subTitle" idx="1"/>
          </p:nvPr>
        </p:nvSpPr>
        <p:spPr>
          <a:xfrm>
            <a:off x="914400" y="2914650"/>
            <a:ext cx="7315200" cy="2876550"/>
          </a:xfrm>
        </p:spPr>
        <p:txBody>
          <a:bodyPr/>
          <a:lstStyle/>
          <a:p>
            <a:pPr eaLnBrk="1" hangingPunct="1">
              <a:lnSpc>
                <a:spcPct val="80000"/>
              </a:lnSpc>
              <a:spcBef>
                <a:spcPct val="100000"/>
              </a:spcBef>
              <a:spcAft>
                <a:spcPct val="100000"/>
              </a:spcAft>
            </a:pPr>
            <a:endParaRPr lang="en-US" sz="2800" b="1" dirty="0" smtClean="0">
              <a:solidFill>
                <a:schemeClr val="accent2"/>
              </a:solidFill>
              <a:latin typeface="Times New Roman" pitchFamily="18" charset="0"/>
            </a:endParaRPr>
          </a:p>
          <a:p>
            <a:pPr eaLnBrk="1" hangingPunct="1">
              <a:lnSpc>
                <a:spcPct val="80000"/>
              </a:lnSpc>
            </a:pPr>
            <a:r>
              <a:rPr lang="en-US" altLang="zh-CN" sz="2000" i="1" dirty="0" smtClean="0">
                <a:solidFill>
                  <a:srgbClr val="FF0000"/>
                </a:solidFill>
                <a:latin typeface="+mj-lt"/>
                <a:ea typeface="+mj-ea"/>
                <a:cs typeface="+mj-cs"/>
              </a:rPr>
              <a:t>Xiangqian Wu</a:t>
            </a:r>
          </a:p>
          <a:p>
            <a:pPr eaLnBrk="1" hangingPunct="1">
              <a:lnSpc>
                <a:spcPct val="80000"/>
              </a:lnSpc>
            </a:pPr>
            <a:endParaRPr lang="en-US" altLang="zh-CN" sz="2000" b="1" dirty="0" smtClean="0">
              <a:latin typeface="Times New Roman" pitchFamily="18" charset="0"/>
              <a:ea typeface="宋体" pitchFamily="2" charset="-122"/>
            </a:endParaRPr>
          </a:p>
          <a:p>
            <a:pPr eaLnBrk="1" hangingPunct="1">
              <a:lnSpc>
                <a:spcPct val="80000"/>
              </a:lnSpc>
            </a:pPr>
            <a:endParaRPr lang="en-US" altLang="zh-CN" sz="2000" dirty="0" smtClean="0">
              <a:latin typeface="Times New Roman" pitchFamily="18" charset="0"/>
              <a:ea typeface="宋体" pitchFamily="2" charset="-122"/>
            </a:endParaRPr>
          </a:p>
          <a:p>
            <a:pPr eaLnBrk="1" hangingPunct="1">
              <a:lnSpc>
                <a:spcPct val="80000"/>
              </a:lnSpc>
            </a:pPr>
            <a:r>
              <a:rPr lang="en-US" altLang="zh-CN" sz="2000" b="1" dirty="0" smtClean="0">
                <a:latin typeface="Times New Roman" pitchFamily="18" charset="0"/>
                <a:ea typeface="宋体" pitchFamily="2" charset="-122"/>
              </a:rPr>
              <a:t>NOAA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060" y="264694"/>
            <a:ext cx="5792593" cy="757989"/>
          </a:xfrm>
        </p:spPr>
        <p:txBody>
          <a:bodyPr/>
          <a:lstStyle/>
          <a:p>
            <a:pPr lvl="0"/>
            <a:r>
              <a:rPr lang="en-GB" sz="2400" dirty="0"/>
              <a:t>Introduce/Confirm the Agency’s Personnel supporting GSICS</a:t>
            </a:r>
          </a:p>
        </p:txBody>
      </p:sp>
      <p:sp>
        <p:nvSpPr>
          <p:cNvPr id="3" name="Content Placeholder 2"/>
          <p:cNvSpPr>
            <a:spLocks noGrp="1"/>
          </p:cNvSpPr>
          <p:nvPr>
            <p:ph idx="1"/>
          </p:nvPr>
        </p:nvSpPr>
        <p:spPr>
          <a:xfrm>
            <a:off x="289249" y="1133713"/>
            <a:ext cx="8602824" cy="4950506"/>
          </a:xfrm>
        </p:spPr>
        <p:txBody>
          <a:bodyPr>
            <a:normAutofit lnSpcReduction="10000"/>
          </a:bodyPr>
          <a:lstStyle/>
          <a:p>
            <a:pPr lvl="0"/>
            <a:r>
              <a:rPr lang="en-GB" sz="2400" dirty="0" smtClean="0"/>
              <a:t>Executive Panel (EP):</a:t>
            </a:r>
          </a:p>
          <a:p>
            <a:pPr lvl="1"/>
            <a:r>
              <a:rPr lang="en-GB" sz="2000" dirty="0" smtClean="0"/>
              <a:t>Mitch Goldberg</a:t>
            </a:r>
          </a:p>
          <a:p>
            <a:pPr lvl="0"/>
            <a:r>
              <a:rPr lang="en-GB" sz="2400" dirty="0" smtClean="0"/>
              <a:t>GSICS Coordination Center (GCC):</a:t>
            </a:r>
          </a:p>
          <a:p>
            <a:pPr lvl="1"/>
            <a:r>
              <a:rPr lang="en-GB" sz="2000" dirty="0" smtClean="0"/>
              <a:t>Larry Flynn (Director) and Manik Bali (Deputy Director)</a:t>
            </a:r>
          </a:p>
          <a:p>
            <a:pPr lvl="0"/>
            <a:r>
              <a:rPr lang="en-GB" sz="2400" dirty="0" smtClean="0"/>
              <a:t>GSICS Data Management Working Group (GDWG):</a:t>
            </a:r>
          </a:p>
          <a:p>
            <a:pPr lvl="1"/>
            <a:r>
              <a:rPr lang="en-GB" sz="2000" dirty="0" smtClean="0"/>
              <a:t>Manik Bali (</a:t>
            </a:r>
            <a:r>
              <a:rPr lang="en-GB" sz="2000" dirty="0" smtClean="0">
                <a:solidFill>
                  <a:srgbClr val="0070C0"/>
                </a:solidFill>
              </a:rPr>
              <a:t>Jordan Yao is no longer supporting GDWG</a:t>
            </a:r>
            <a:r>
              <a:rPr lang="en-GB" sz="2000" dirty="0" smtClean="0"/>
              <a:t>).</a:t>
            </a:r>
          </a:p>
          <a:p>
            <a:r>
              <a:rPr lang="en-GB" sz="2400" dirty="0" smtClean="0"/>
              <a:t>GSICS Processing and Research Center (GPRC):</a:t>
            </a:r>
          </a:p>
          <a:p>
            <a:pPr lvl="1"/>
            <a:r>
              <a:rPr lang="en-GB" sz="2000" dirty="0" smtClean="0"/>
              <a:t>Xiangqian (Fred) Wu</a:t>
            </a:r>
          </a:p>
          <a:p>
            <a:pPr lvl="0"/>
            <a:r>
              <a:rPr lang="en-GB" sz="2400" dirty="0" smtClean="0"/>
              <a:t>GSICS Research Working Group (GRWG):</a:t>
            </a:r>
          </a:p>
          <a:p>
            <a:pPr lvl="1"/>
            <a:r>
              <a:rPr lang="en-GB" sz="2000" dirty="0" smtClean="0"/>
              <a:t>Changyong Cao, Jason Choi, Ralph Ferraro, Larry Flynn, Andy Heidinger, Xingming Liang, Jeff Privette, Tony Reale, Dave Tobin (UW), Likun Wang, Xiangqian Wu, Fangfang Yu, Cheng-Zhi Zou, Members of GOES-R CWG.</a:t>
            </a:r>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10</a:t>
            </a:fld>
            <a:endParaRPr lang="en-US" dirty="0"/>
          </a:p>
        </p:txBody>
      </p:sp>
    </p:spTree>
    <p:extLst>
      <p:ext uri="{BB962C8B-B14F-4D97-AF65-F5344CB8AC3E}">
        <p14:creationId xmlns:p14="http://schemas.microsoft.com/office/powerpoint/2010/main" xmlns="" val="10021353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060" y="264694"/>
            <a:ext cx="5792593" cy="757989"/>
          </a:xfrm>
        </p:spPr>
        <p:txBody>
          <a:bodyPr/>
          <a:lstStyle/>
          <a:p>
            <a:pPr lvl="0"/>
            <a:r>
              <a:rPr lang="en-GB" sz="2400" dirty="0"/>
              <a:t>Agency’s GSICS activities to be discussed in this joint meeting.</a:t>
            </a:r>
          </a:p>
        </p:txBody>
      </p:sp>
      <p:sp>
        <p:nvSpPr>
          <p:cNvPr id="3" name="Content Placeholder 2"/>
          <p:cNvSpPr>
            <a:spLocks noGrp="1"/>
          </p:cNvSpPr>
          <p:nvPr>
            <p:ph idx="1"/>
          </p:nvPr>
        </p:nvSpPr>
        <p:spPr>
          <a:xfrm>
            <a:off x="289249" y="1133713"/>
            <a:ext cx="8602824" cy="4950506"/>
          </a:xfrm>
        </p:spPr>
        <p:txBody>
          <a:bodyPr>
            <a:normAutofit fontScale="85000" lnSpcReduction="10000"/>
          </a:bodyPr>
          <a:lstStyle/>
          <a:p>
            <a:r>
              <a:rPr lang="en-GB" sz="2800" dirty="0" smtClean="0"/>
              <a:t>Agenda items that are especially of interest to your agency.</a:t>
            </a:r>
          </a:p>
          <a:p>
            <a:pPr lvl="1"/>
            <a:r>
              <a:rPr lang="en-GB" sz="2400" dirty="0" smtClean="0"/>
              <a:t>Disclaimer – cannot speak for agency. </a:t>
            </a:r>
          </a:p>
          <a:p>
            <a:pPr lvl="1"/>
            <a:r>
              <a:rPr lang="en-GB" sz="2400" dirty="0" smtClean="0"/>
              <a:t>Others can speak for themselves. For me:</a:t>
            </a:r>
          </a:p>
          <a:p>
            <a:pPr lvl="2"/>
            <a:r>
              <a:rPr lang="en-GB" sz="2000" dirty="0" smtClean="0"/>
              <a:t>GSICS (Agencies and GSICS Organizations Reports).</a:t>
            </a:r>
          </a:p>
          <a:p>
            <a:pPr lvl="2"/>
            <a:r>
              <a:rPr lang="en-GB" sz="2000" dirty="0" smtClean="0"/>
              <a:t>CLARREO.</a:t>
            </a:r>
          </a:p>
          <a:p>
            <a:pPr lvl="2"/>
            <a:r>
              <a:rPr lang="en-GB" sz="2000" dirty="0" smtClean="0"/>
              <a:t>Limited interests to other topics at this crunch time for GOES-16.</a:t>
            </a:r>
          </a:p>
          <a:p>
            <a:r>
              <a:rPr lang="en-GB" sz="2800" dirty="0" smtClean="0"/>
              <a:t>Activities that may be of interest to the GSICS community.</a:t>
            </a:r>
          </a:p>
          <a:p>
            <a:pPr lvl="1"/>
            <a:r>
              <a:rPr lang="en-GB" sz="2400" dirty="0" smtClean="0"/>
              <a:t>FY-4 instrumentation, characteristics, and performance.</a:t>
            </a:r>
          </a:p>
          <a:p>
            <a:pPr lvl="1"/>
            <a:r>
              <a:rPr lang="en-GB" sz="2400" dirty="0" smtClean="0"/>
              <a:t>GSICS to complement bi-lateral cooperation.</a:t>
            </a:r>
          </a:p>
          <a:p>
            <a:pPr lvl="1"/>
            <a:r>
              <a:rPr lang="en-GB" sz="2400" dirty="0" smtClean="0"/>
              <a:t>Consider shifting technical topics to web meetings and allocate more annual meeting time for overview or review of relevant events:</a:t>
            </a:r>
            <a:endParaRPr lang="en-GB" sz="1050" dirty="0" smtClean="0"/>
          </a:p>
          <a:p>
            <a:pPr lvl="2"/>
            <a:r>
              <a:rPr lang="en-GB" sz="1600" dirty="0" smtClean="0"/>
              <a:t>In various agencies and GSICS bodies (EP/GCC/GRWG/GDWG);</a:t>
            </a:r>
          </a:p>
          <a:p>
            <a:pPr lvl="2"/>
            <a:r>
              <a:rPr lang="en-GB" sz="1600" dirty="0" smtClean="0"/>
              <a:t>At sister organizations such as CEOS, CGMS, WMO, etc.;</a:t>
            </a:r>
          </a:p>
          <a:p>
            <a:pPr lvl="2"/>
            <a:r>
              <a:rPr lang="en-GB" sz="1600" dirty="0" smtClean="0"/>
              <a:t>About programs such as MTG, CLARREO, FY-4 etc.;</a:t>
            </a:r>
          </a:p>
          <a:p>
            <a:pPr lvl="2"/>
            <a:r>
              <a:rPr lang="en-GB" sz="1600" dirty="0" smtClean="0"/>
              <a:t>For users such as FIDUCEO, GURAN etc.;</a:t>
            </a:r>
          </a:p>
          <a:p>
            <a:pPr lvl="2"/>
            <a:r>
              <a:rPr lang="en-GB" sz="1600" dirty="0" smtClean="0"/>
              <a:t>And tour the host, networking, side meetings, etc.</a:t>
            </a:r>
            <a:endParaRPr lang="en-GB" sz="2800" dirty="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11</a:t>
            </a:fld>
            <a:endParaRPr lang="en-US" dirty="0"/>
          </a:p>
        </p:txBody>
      </p:sp>
    </p:spTree>
    <p:extLst>
      <p:ext uri="{BB962C8B-B14F-4D97-AF65-F5344CB8AC3E}">
        <p14:creationId xmlns:p14="http://schemas.microsoft.com/office/powerpoint/2010/main" xmlns="" val="1446432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anim calcmode="lin" valueType="num">
                                      <p:cBhvr additive="base">
                                        <p:cTn id="1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 calcmode="lin" valueType="num">
                                      <p:cBhvr additive="base">
                                        <p:cTn id="1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 calcmode="lin" valueType="num">
                                      <p:cBhvr additive="base">
                                        <p:cTn id="1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anim calcmode="lin" valueType="num">
                                      <p:cBhvr additive="base">
                                        <p:cTn id="2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anim calcmode="lin" valueType="num">
                                      <p:cBhvr additive="base">
                                        <p:cTn id="2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anim calcmode="lin" valueType="num">
                                      <p:cBhvr additive="base">
                                        <p:cTn id="3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anim calcmode="lin" valueType="num">
                                      <p:cBhvr additive="base">
                                        <p:cTn id="3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anim calcmode="lin" valueType="num">
                                      <p:cBhvr additive="base">
                                        <p:cTn id="3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p:spPr>
        <p:txBody>
          <a:bodyPr/>
          <a:lstStyle/>
          <a:p>
            <a:fld id="{0BB25FD9-27DC-4523-A484-31120BF8BAAC}" type="slidenum">
              <a:rPr lang="en-US" smtClean="0"/>
              <a:pPr/>
              <a:t>12</a:t>
            </a:fld>
            <a:endParaRPr lang="en-US" dirty="0" smtClean="0"/>
          </a:p>
        </p:txBody>
      </p:sp>
      <p:sp>
        <p:nvSpPr>
          <p:cNvPr id="6147" name="Rectangle 2"/>
          <p:cNvSpPr>
            <a:spLocks noGrp="1" noChangeArrowheads="1"/>
          </p:cNvSpPr>
          <p:nvPr>
            <p:ph type="title"/>
          </p:nvPr>
        </p:nvSpPr>
        <p:spPr bwMode="auto">
          <a:xfrm>
            <a:off x="3181739" y="439510"/>
            <a:ext cx="5962261"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3200" dirty="0" smtClean="0">
                <a:solidFill>
                  <a:schemeClr val="tx1"/>
                </a:solidFill>
              </a:rPr>
              <a:t>Thank you for your attention</a:t>
            </a:r>
          </a:p>
        </p:txBody>
      </p:sp>
      <p:sp>
        <p:nvSpPr>
          <p:cNvPr id="12292" name="Rectangle 6"/>
          <p:cNvSpPr>
            <a:spLocks noGrp="1" noChangeArrowheads="1"/>
          </p:cNvSpPr>
          <p:nvPr>
            <p:ph type="body" idx="1"/>
          </p:nvPr>
        </p:nvSpPr>
        <p:spPr>
          <a:xfrm>
            <a:off x="457200" y="1350963"/>
            <a:ext cx="8229600" cy="4775200"/>
          </a:xfrm>
        </p:spPr>
        <p:txBody>
          <a:bodyPr/>
          <a:lstStyle/>
          <a:p>
            <a:pPr algn="ctr" eaLnBrk="1" hangingPunct="1">
              <a:buFont typeface="Wingdings" pitchFamily="2" charset="2"/>
              <a:buNone/>
            </a:pPr>
            <a:r>
              <a:rPr lang="en-GB" sz="2400" b="1" dirty="0" smtClean="0">
                <a:solidFill>
                  <a:schemeClr val="accent2"/>
                </a:solidFill>
              </a:rPr>
              <a:t>WMO GSICS Portal </a:t>
            </a:r>
          </a:p>
          <a:p>
            <a:pPr algn="ctr" eaLnBrk="1" hangingPunct="1">
              <a:buFont typeface="Wingdings" pitchFamily="2" charset="2"/>
              <a:buNone/>
            </a:pPr>
            <a:r>
              <a:rPr lang="en-GB" sz="2400" b="1" dirty="0" smtClean="0">
                <a:solidFill>
                  <a:schemeClr val="accent2"/>
                </a:solidFill>
                <a:hlinkClick r:id="rId3"/>
              </a:rPr>
              <a:t>http://gsics.wmo.int</a:t>
            </a:r>
            <a:endParaRPr lang="en-GB" sz="2400" b="1" dirty="0" smtClean="0">
              <a:solidFill>
                <a:schemeClr val="accent2"/>
              </a:solidFill>
            </a:endParaRPr>
          </a:p>
          <a:p>
            <a:pPr algn="ctr" eaLnBrk="1" hangingPunct="1">
              <a:buFont typeface="Wingdings" pitchFamily="2" charset="2"/>
              <a:buNone/>
            </a:pPr>
            <a:endParaRPr lang="en-GB" sz="2400" b="1" dirty="0" smtClean="0">
              <a:solidFill>
                <a:schemeClr val="accent2"/>
              </a:solidFill>
            </a:endParaRPr>
          </a:p>
          <a:p>
            <a:pPr algn="ctr" eaLnBrk="1" hangingPunct="1">
              <a:buFont typeface="Wingdings" pitchFamily="2" charset="2"/>
              <a:buNone/>
            </a:pPr>
            <a:r>
              <a:rPr lang="en-GB" sz="2400" b="1" dirty="0" smtClean="0">
                <a:solidFill>
                  <a:schemeClr val="accent2"/>
                </a:solidFill>
              </a:rPr>
              <a:t>GSICS Coordination Centre </a:t>
            </a:r>
            <a:r>
              <a:rPr lang="en-GB" sz="2000" b="1" dirty="0" smtClean="0">
                <a:solidFill>
                  <a:schemeClr val="accent2"/>
                </a:solidFill>
                <a:hlinkClick r:id="rId4"/>
              </a:rPr>
              <a:t>http://www.star.nesdis.noaa.gov/smcd/GCC/index.php</a:t>
            </a:r>
            <a:endParaRPr lang="en-GB" sz="2000" b="1" dirty="0" smtClean="0">
              <a:solidFill>
                <a:schemeClr val="accent2"/>
              </a:solidFill>
            </a:endParaRPr>
          </a:p>
          <a:p>
            <a:pPr algn="ctr" eaLnBrk="1" hangingPunct="1">
              <a:buFont typeface="Wingdings" pitchFamily="2" charset="2"/>
              <a:buNone/>
            </a:pPr>
            <a:endParaRPr lang="en-GB" sz="2400" b="1" dirty="0" smtClean="0">
              <a:solidFill>
                <a:schemeClr val="accent2"/>
              </a:solidFill>
            </a:endParaRPr>
          </a:p>
          <a:p>
            <a:pPr algn="ctr" eaLnBrk="1" hangingPunct="1">
              <a:buNone/>
            </a:pPr>
            <a:r>
              <a:rPr lang="en-GB" sz="2400" b="1" dirty="0" smtClean="0">
                <a:solidFill>
                  <a:schemeClr val="accent2"/>
                </a:solidFill>
              </a:rPr>
              <a:t>GSICS Product Catalog </a:t>
            </a:r>
            <a:r>
              <a:rPr lang="en-GB" sz="1800" b="1" dirty="0" smtClean="0">
                <a:solidFill>
                  <a:schemeClr val="accent2"/>
                </a:solidFill>
                <a:hlinkClick r:id="rId5"/>
              </a:rPr>
              <a:t>https://www.star.nesdis.noaa.gov/smcd/GCC/ProductCatalog.php</a:t>
            </a:r>
            <a:endParaRPr lang="en-GB" sz="1800" b="1" dirty="0" smtClean="0">
              <a:solidFill>
                <a:schemeClr val="accent2"/>
              </a:solidFill>
            </a:endParaRPr>
          </a:p>
          <a:p>
            <a:pPr algn="ctr" eaLnBrk="1" hangingPunct="1">
              <a:buFont typeface="Wingdings" pitchFamily="2" charset="2"/>
              <a:buNone/>
            </a:pPr>
            <a:endParaRPr lang="en-GB" sz="2400" b="1" dirty="0" smtClean="0">
              <a:solidFill>
                <a:schemeClr val="accent2"/>
              </a:solidFill>
              <a:hlinkClick r:id="rId6"/>
            </a:endParaRPr>
          </a:p>
          <a:p>
            <a:pPr algn="ctr" eaLnBrk="1" hangingPunct="1">
              <a:buNone/>
            </a:pPr>
            <a:r>
              <a:rPr lang="en-GB" sz="2400" b="1" dirty="0" smtClean="0">
                <a:solidFill>
                  <a:schemeClr val="accent2"/>
                </a:solidFill>
              </a:rPr>
              <a:t>GSICS Wiki</a:t>
            </a:r>
            <a:endParaRPr lang="en-GB" sz="2400" b="1" dirty="0" smtClean="0">
              <a:solidFill>
                <a:schemeClr val="accent2"/>
              </a:solidFill>
              <a:hlinkClick r:id="rId6"/>
            </a:endParaRPr>
          </a:p>
          <a:p>
            <a:pPr algn="ctr" eaLnBrk="1" hangingPunct="1">
              <a:buNone/>
            </a:pPr>
            <a:r>
              <a:rPr lang="en-GB" sz="2400" b="1" dirty="0" smtClean="0">
                <a:solidFill>
                  <a:schemeClr val="accent2"/>
                </a:solidFill>
                <a:hlinkClick r:id="rId7"/>
              </a:rPr>
              <a:t>http://gsics.atmos.umd.edu/wiki/Home</a:t>
            </a:r>
            <a:endParaRPr lang="en-GB" sz="2400" b="1" dirty="0" smtClean="0">
              <a:solidFill>
                <a:schemeClr val="accent2"/>
              </a:solidFill>
            </a:endParaRPr>
          </a:p>
          <a:p>
            <a:pPr algn="ctr" eaLnBrk="1" hangingPunct="1">
              <a:buFont typeface="Wingdings" pitchFamily="2" charset="2"/>
              <a:buNone/>
            </a:pPr>
            <a:endParaRPr lang="en-GB" sz="2400" b="1" dirty="0" smtClean="0">
              <a:solidFill>
                <a:schemeClr val="accent2"/>
              </a:solidFill>
            </a:endParaRPr>
          </a:p>
          <a:p>
            <a:pPr algn="ctr" eaLnBrk="1" hangingPunct="1">
              <a:buFont typeface="Wingdings" pitchFamily="2" charset="2"/>
              <a:buNone/>
            </a:pPr>
            <a:endParaRPr lang="en-GB" sz="5400" b="1" dirty="0" smtClean="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fade">
                                      <p:cBhvr>
                                        <p:cTn id="7" dur="1000"/>
                                        <p:tgtEl>
                                          <p:spTgt spid="12292">
                                            <p:txEl>
                                              <p:pRg st="0" end="0"/>
                                            </p:txEl>
                                          </p:spTgt>
                                        </p:tgtEl>
                                      </p:cBhvr>
                                    </p:animEffect>
                                    <p:anim calcmode="lin" valueType="num">
                                      <p:cBhvr>
                                        <p:cTn id="8" dur="1000" fill="hold"/>
                                        <p:tgtEl>
                                          <p:spTgt spid="1229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2">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2292">
                                            <p:txEl>
                                              <p:pRg st="1" end="1"/>
                                            </p:txEl>
                                          </p:spTgt>
                                        </p:tgtEl>
                                        <p:attrNameLst>
                                          <p:attrName>style.visibility</p:attrName>
                                        </p:attrNameLst>
                                      </p:cBhvr>
                                      <p:to>
                                        <p:strVal val="visible"/>
                                      </p:to>
                                    </p:set>
                                    <p:animEffect transition="in" filter="fade">
                                      <p:cBhvr>
                                        <p:cTn id="12" dur="1000"/>
                                        <p:tgtEl>
                                          <p:spTgt spid="12292">
                                            <p:txEl>
                                              <p:pRg st="1" end="1"/>
                                            </p:txEl>
                                          </p:spTgt>
                                        </p:tgtEl>
                                      </p:cBhvr>
                                    </p:animEffect>
                                    <p:anim calcmode="lin" valueType="num">
                                      <p:cBhvr>
                                        <p:cTn id="13" dur="1000" fill="hold"/>
                                        <p:tgtEl>
                                          <p:spTgt spid="1229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2292">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12292">
                                            <p:txEl>
                                              <p:pRg st="3" end="3"/>
                                            </p:txEl>
                                          </p:spTgt>
                                        </p:tgtEl>
                                        <p:attrNameLst>
                                          <p:attrName>style.visibility</p:attrName>
                                        </p:attrNameLst>
                                      </p:cBhvr>
                                      <p:to>
                                        <p:strVal val="visible"/>
                                      </p:to>
                                    </p:set>
                                    <p:animEffect transition="in" filter="fade">
                                      <p:cBhvr>
                                        <p:cTn id="17" dur="1000"/>
                                        <p:tgtEl>
                                          <p:spTgt spid="12292">
                                            <p:txEl>
                                              <p:pRg st="3" end="3"/>
                                            </p:txEl>
                                          </p:spTgt>
                                        </p:tgtEl>
                                      </p:cBhvr>
                                    </p:animEffect>
                                    <p:anim calcmode="lin" valueType="num">
                                      <p:cBhvr>
                                        <p:cTn id="18" dur="1000" fill="hold"/>
                                        <p:tgtEl>
                                          <p:spTgt spid="12292">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12292">
                                            <p:txEl>
                                              <p:pRg st="3" end="3"/>
                                            </p:txEl>
                                          </p:spTgt>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12292">
                                            <p:txEl>
                                              <p:pRg st="5" end="5"/>
                                            </p:txEl>
                                          </p:spTgt>
                                        </p:tgtEl>
                                        <p:attrNameLst>
                                          <p:attrName>style.visibility</p:attrName>
                                        </p:attrNameLst>
                                      </p:cBhvr>
                                      <p:to>
                                        <p:strVal val="visible"/>
                                      </p:to>
                                    </p:set>
                                    <p:animEffect transition="in" filter="fade">
                                      <p:cBhvr>
                                        <p:cTn id="22" dur="1000"/>
                                        <p:tgtEl>
                                          <p:spTgt spid="12292">
                                            <p:txEl>
                                              <p:pRg st="5" end="5"/>
                                            </p:txEl>
                                          </p:spTgt>
                                        </p:tgtEl>
                                      </p:cBhvr>
                                    </p:animEffect>
                                    <p:anim calcmode="lin" valueType="num">
                                      <p:cBhvr>
                                        <p:cTn id="23" dur="1000" fill="hold"/>
                                        <p:tgtEl>
                                          <p:spTgt spid="12292">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12292">
                                            <p:txEl>
                                              <p:pRg st="5" end="5"/>
                                            </p:txEl>
                                          </p:spTgt>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12292">
                                            <p:txEl>
                                              <p:pRg st="7" end="7"/>
                                            </p:txEl>
                                          </p:spTgt>
                                        </p:tgtEl>
                                        <p:attrNameLst>
                                          <p:attrName>style.visibility</p:attrName>
                                        </p:attrNameLst>
                                      </p:cBhvr>
                                      <p:to>
                                        <p:strVal val="visible"/>
                                      </p:to>
                                    </p:set>
                                    <p:animEffect transition="in" filter="fade">
                                      <p:cBhvr>
                                        <p:cTn id="27" dur="1000"/>
                                        <p:tgtEl>
                                          <p:spTgt spid="12292">
                                            <p:txEl>
                                              <p:pRg st="7" end="7"/>
                                            </p:txEl>
                                          </p:spTgt>
                                        </p:tgtEl>
                                      </p:cBhvr>
                                    </p:animEffect>
                                    <p:anim calcmode="lin" valueType="num">
                                      <p:cBhvr>
                                        <p:cTn id="28" dur="1000" fill="hold"/>
                                        <p:tgtEl>
                                          <p:spTgt spid="12292">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12292">
                                            <p:txEl>
                                              <p:pRg st="7" end="7"/>
                                            </p:txEl>
                                          </p:spTgt>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12292">
                                            <p:txEl>
                                              <p:pRg st="8" end="8"/>
                                            </p:txEl>
                                          </p:spTgt>
                                        </p:tgtEl>
                                        <p:attrNameLst>
                                          <p:attrName>style.visibility</p:attrName>
                                        </p:attrNameLst>
                                      </p:cBhvr>
                                      <p:to>
                                        <p:strVal val="visible"/>
                                      </p:to>
                                    </p:set>
                                    <p:animEffect transition="in" filter="fade">
                                      <p:cBhvr>
                                        <p:cTn id="32" dur="1000"/>
                                        <p:tgtEl>
                                          <p:spTgt spid="12292">
                                            <p:txEl>
                                              <p:pRg st="8" end="8"/>
                                            </p:txEl>
                                          </p:spTgt>
                                        </p:tgtEl>
                                      </p:cBhvr>
                                    </p:animEffect>
                                    <p:anim calcmode="lin" valueType="num">
                                      <p:cBhvr>
                                        <p:cTn id="33" dur="1000" fill="hold"/>
                                        <p:tgtEl>
                                          <p:spTgt spid="12292">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1229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060" y="351661"/>
            <a:ext cx="5673013" cy="457200"/>
          </a:xfrm>
        </p:spPr>
        <p:txBody>
          <a:bodyPr/>
          <a:lstStyle/>
          <a:p>
            <a:r>
              <a:rPr lang="en-GB" sz="2400" dirty="0" smtClean="0"/>
              <a:t>Presentation Overview</a:t>
            </a:r>
            <a:endParaRPr lang="en-GB" sz="2400" dirty="0"/>
          </a:p>
        </p:txBody>
      </p:sp>
      <p:sp>
        <p:nvSpPr>
          <p:cNvPr id="3" name="Content Placeholder 2"/>
          <p:cNvSpPr>
            <a:spLocks noGrp="1"/>
          </p:cNvSpPr>
          <p:nvPr>
            <p:ph idx="1"/>
          </p:nvPr>
        </p:nvSpPr>
        <p:spPr>
          <a:xfrm>
            <a:off x="228600" y="1175823"/>
            <a:ext cx="8783053" cy="5074582"/>
          </a:xfrm>
        </p:spPr>
        <p:txBody>
          <a:bodyPr/>
          <a:lstStyle/>
          <a:p>
            <a:pPr lvl="0"/>
            <a:r>
              <a:rPr lang="en-GB" sz="2400" dirty="0" smtClean="0"/>
              <a:t>Agency’s GSICS Activities, Action &amp; Achievements Summary</a:t>
            </a:r>
          </a:p>
          <a:p>
            <a:pPr marL="0" lvl="0" indent="0">
              <a:buNone/>
            </a:pPr>
            <a:endParaRPr lang="en-GB" sz="2400" dirty="0" smtClean="0"/>
          </a:p>
          <a:p>
            <a:pPr lvl="0"/>
            <a:r>
              <a:rPr lang="en-GB" sz="2400" dirty="0" smtClean="0"/>
              <a:t>Agency’s support to GDWG Activities</a:t>
            </a:r>
          </a:p>
          <a:p>
            <a:pPr marL="0" lvl="0" indent="0">
              <a:buNone/>
            </a:pPr>
            <a:endParaRPr lang="en-GB" sz="2400" dirty="0" smtClean="0"/>
          </a:p>
          <a:p>
            <a:pPr lvl="0"/>
            <a:r>
              <a:rPr lang="en-GB" sz="2400" dirty="0" smtClean="0"/>
              <a:t>Agency’s </a:t>
            </a:r>
            <a:r>
              <a:rPr lang="en-GB" sz="2400" dirty="0"/>
              <a:t>I</a:t>
            </a:r>
            <a:r>
              <a:rPr lang="en-GB" sz="2400" dirty="0" smtClean="0"/>
              <a:t>nstruments Updates &amp; Planned launches – relevant to GSICS if any</a:t>
            </a:r>
          </a:p>
          <a:p>
            <a:pPr marL="0" lvl="0" indent="0">
              <a:buNone/>
            </a:pPr>
            <a:endParaRPr lang="en-GB" sz="2400" dirty="0" smtClean="0"/>
          </a:p>
          <a:p>
            <a:r>
              <a:rPr lang="en-GB" sz="2400" dirty="0" smtClean="0"/>
              <a:t>Introduce/Confirm the Agency’s Personnel supporting GSICS </a:t>
            </a:r>
            <a:endParaRPr lang="en-GB" sz="2400" dirty="0"/>
          </a:p>
          <a:p>
            <a:pPr marL="0" lvl="0" indent="0">
              <a:buNone/>
            </a:pPr>
            <a:endParaRPr lang="en-GB" sz="2400" dirty="0"/>
          </a:p>
          <a:p>
            <a:pPr lvl="0"/>
            <a:r>
              <a:rPr lang="en-GB" sz="2400" dirty="0" smtClean="0"/>
              <a:t>Agency’s GSICS activities to be discussed in this joint meeting.</a:t>
            </a:r>
          </a:p>
          <a:p>
            <a:pPr lvl="0"/>
            <a:endParaRPr lang="en-GB" sz="1200" dirty="0" smtClean="0"/>
          </a:p>
          <a:p>
            <a:pPr marL="0" indent="0">
              <a:buNone/>
            </a:pPr>
            <a:endParaRPr lang="en-GB" sz="2800" dirty="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060" y="264694"/>
            <a:ext cx="5673013" cy="757989"/>
          </a:xfrm>
        </p:spPr>
        <p:txBody>
          <a:bodyPr/>
          <a:lstStyle/>
          <a:p>
            <a:pPr lvl="0"/>
            <a:r>
              <a:rPr lang="en-GB" sz="2400" dirty="0"/>
              <a:t>Agency’s GSICS Activities</a:t>
            </a:r>
            <a:r>
              <a:rPr lang="en-GB" sz="2400" dirty="0">
                <a:solidFill>
                  <a:schemeClr val="bg1">
                    <a:lumMod val="75000"/>
                  </a:schemeClr>
                </a:solidFill>
              </a:rPr>
              <a:t>, </a:t>
            </a:r>
            <a:r>
              <a:rPr lang="en-GB" sz="2400" dirty="0" smtClean="0">
                <a:solidFill>
                  <a:schemeClr val="bg1">
                    <a:lumMod val="75000"/>
                  </a:schemeClr>
                </a:solidFill>
              </a:rPr>
              <a:t>Actions </a:t>
            </a:r>
            <a:r>
              <a:rPr lang="en-GB" sz="2400" dirty="0"/>
              <a:t>&amp; Achievements Summary</a:t>
            </a:r>
          </a:p>
        </p:txBody>
      </p:sp>
      <p:sp>
        <p:nvSpPr>
          <p:cNvPr id="3" name="Content Placeholder 2"/>
          <p:cNvSpPr>
            <a:spLocks noGrp="1"/>
          </p:cNvSpPr>
          <p:nvPr>
            <p:ph idx="1"/>
          </p:nvPr>
        </p:nvSpPr>
        <p:spPr>
          <a:xfrm>
            <a:off x="289249" y="1150069"/>
            <a:ext cx="8602824" cy="4934149"/>
          </a:xfrm>
        </p:spPr>
        <p:txBody>
          <a:bodyPr>
            <a:normAutofit fontScale="77500" lnSpcReduction="20000"/>
          </a:bodyPr>
          <a:lstStyle/>
          <a:p>
            <a:r>
              <a:rPr lang="en-US" dirty="0" smtClean="0"/>
              <a:t>GRWG and Subgroup activities.</a:t>
            </a:r>
          </a:p>
          <a:p>
            <a:pPr lvl="1"/>
            <a:r>
              <a:rPr lang="en-US" dirty="0" smtClean="0"/>
              <a:t>Ultraviolet, visible, infrared, and microwave: See respective reports.</a:t>
            </a:r>
          </a:p>
          <a:p>
            <a:r>
              <a:rPr lang="en-US" dirty="0" smtClean="0"/>
              <a:t>Bi-lateral Cooperation:</a:t>
            </a:r>
          </a:p>
          <a:p>
            <a:pPr lvl="1"/>
            <a:r>
              <a:rPr lang="en-US" dirty="0" smtClean="0"/>
              <a:t>With JMA through teleconference, side meeting, and visiting scientist.</a:t>
            </a:r>
          </a:p>
          <a:p>
            <a:pPr lvl="1"/>
            <a:r>
              <a:rPr lang="en-US" dirty="0" smtClean="0"/>
              <a:t>With KMA through side meeting and NESDIS-KMA JWG-5</a:t>
            </a:r>
          </a:p>
          <a:p>
            <a:pPr lvl="2"/>
            <a:r>
              <a:rPr lang="en-US" dirty="0" smtClean="0"/>
              <a:t>GSICS became part of the activities.</a:t>
            </a:r>
          </a:p>
          <a:p>
            <a:pPr lvl="2"/>
            <a:r>
              <a:rPr lang="en-US" dirty="0" smtClean="0"/>
              <a:t>Discussed cooperation on MI &amp; AMI</a:t>
            </a:r>
          </a:p>
          <a:p>
            <a:pPr lvl="1"/>
            <a:r>
              <a:rPr lang="en-US" dirty="0" smtClean="0"/>
              <a:t>With EUMETSAT through IJPS-METOP and GOESR-MTG</a:t>
            </a:r>
          </a:p>
          <a:p>
            <a:pPr lvl="2"/>
            <a:r>
              <a:rPr lang="en-US" dirty="0" smtClean="0"/>
              <a:t>METOP-C launch</a:t>
            </a:r>
          </a:p>
          <a:p>
            <a:pPr lvl="2"/>
            <a:r>
              <a:rPr lang="en-US" dirty="0" smtClean="0"/>
              <a:t>GOESR – MTG cooperation, including GLM-LI and </a:t>
            </a:r>
            <a:r>
              <a:rPr lang="en-US" dirty="0" smtClean="0"/>
              <a:t>ABI-FCI</a:t>
            </a:r>
          </a:p>
          <a:p>
            <a:pPr lvl="1"/>
            <a:r>
              <a:rPr lang="en-US" dirty="0" smtClean="0"/>
              <a:t>With </a:t>
            </a:r>
            <a:r>
              <a:rPr lang="en-US" dirty="0" smtClean="0"/>
              <a:t>CMA through visiting researchers.</a:t>
            </a:r>
          </a:p>
          <a:p>
            <a:r>
              <a:rPr lang="en-US" dirty="0" smtClean="0"/>
              <a:t>Participated </a:t>
            </a:r>
            <a:r>
              <a:rPr lang="en-US" dirty="0" smtClean="0"/>
              <a:t>in RadCalNet</a:t>
            </a:r>
          </a:p>
          <a:p>
            <a:r>
              <a:rPr lang="en-US" dirty="0" smtClean="0"/>
              <a:t>ABI pre-launch and post-launch activities.</a:t>
            </a:r>
            <a:endParaRPr lang="en-GB" dirty="0" smtClean="0"/>
          </a:p>
          <a:p>
            <a:pPr marL="0" indent="0">
              <a:buNone/>
            </a:pPr>
            <a:endParaRPr lang="en-GB" sz="2800" dirty="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3</a:t>
            </a:fld>
            <a:endParaRPr lang="en-US" dirty="0"/>
          </a:p>
        </p:txBody>
      </p:sp>
    </p:spTree>
    <p:extLst>
      <p:ext uri="{BB962C8B-B14F-4D97-AF65-F5344CB8AC3E}">
        <p14:creationId xmlns:p14="http://schemas.microsoft.com/office/powerpoint/2010/main" xmlns="" val="1076941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060" y="264694"/>
            <a:ext cx="5673013" cy="757989"/>
          </a:xfrm>
        </p:spPr>
        <p:txBody>
          <a:bodyPr/>
          <a:lstStyle/>
          <a:p>
            <a:pPr lvl="0"/>
            <a:r>
              <a:rPr lang="en-GB" sz="2400" dirty="0"/>
              <a:t>Agency’s GSICS </a:t>
            </a:r>
            <a:r>
              <a:rPr lang="en-GB" sz="2400" dirty="0">
                <a:solidFill>
                  <a:schemeClr val="bg1">
                    <a:lumMod val="75000"/>
                  </a:schemeClr>
                </a:solidFill>
              </a:rPr>
              <a:t>Activities, </a:t>
            </a:r>
            <a:r>
              <a:rPr lang="en-GB" sz="2400" dirty="0" smtClean="0"/>
              <a:t>Actions </a:t>
            </a:r>
            <a:r>
              <a:rPr lang="en-GB" sz="2400" dirty="0">
                <a:solidFill>
                  <a:schemeClr val="bg1">
                    <a:lumMod val="75000"/>
                  </a:schemeClr>
                </a:solidFill>
              </a:rPr>
              <a:t>&amp; Achievements </a:t>
            </a:r>
            <a:r>
              <a:rPr lang="en-GB" sz="2400" dirty="0"/>
              <a:t>Summary</a:t>
            </a:r>
          </a:p>
        </p:txBody>
      </p:sp>
      <p:sp>
        <p:nvSpPr>
          <p:cNvPr id="3" name="Content Placeholder 2"/>
          <p:cNvSpPr>
            <a:spLocks noGrp="1"/>
          </p:cNvSpPr>
          <p:nvPr>
            <p:ph idx="1"/>
          </p:nvPr>
        </p:nvSpPr>
        <p:spPr>
          <a:xfrm>
            <a:off x="289249" y="1133713"/>
            <a:ext cx="8602824" cy="4950506"/>
          </a:xfrm>
        </p:spPr>
        <p:txBody>
          <a:bodyPr>
            <a:normAutofit lnSpcReduction="10000"/>
          </a:bodyPr>
          <a:lstStyle/>
          <a:p>
            <a:r>
              <a:rPr lang="en-US" sz="2400" dirty="0" smtClean="0"/>
              <a:t>GIR.2016.3n.1 – Fred to report at next meeting on cooperation with KMA on blackbody calibration correction. </a:t>
            </a:r>
          </a:p>
          <a:p>
            <a:pPr lvl="1"/>
            <a:r>
              <a:rPr lang="en-US" sz="1800" dirty="0" smtClean="0"/>
              <a:t>Due: June 2017. </a:t>
            </a:r>
          </a:p>
          <a:p>
            <a:pPr lvl="1"/>
            <a:r>
              <a:rPr lang="en-US" sz="1800" dirty="0" smtClean="0"/>
              <a:t>Status: On-going (delayed). Update in March 2017 (this meeting).</a:t>
            </a:r>
          </a:p>
          <a:p>
            <a:r>
              <a:rPr lang="en-US" sz="2400" dirty="0" smtClean="0"/>
              <a:t>GWRG_14.25 – EUMETSAT/NOAA/NASA/JMA to perform analysis to evaluate the optimal temporal resolution for a DCC product. GPRCs are invited to report at the next web-meeting on the DCC method. </a:t>
            </a:r>
          </a:p>
          <a:p>
            <a:pPr lvl="1"/>
            <a:r>
              <a:rPr lang="en-US" sz="1800" dirty="0" smtClean="0"/>
              <a:t>Due: 01 May 2015. </a:t>
            </a:r>
          </a:p>
          <a:p>
            <a:pPr lvl="1"/>
            <a:r>
              <a:rPr lang="en-US" sz="1800" dirty="0" smtClean="0"/>
              <a:t>Status: On-going (delayed). Update in fall 2017 (ref. F. Yu &amp; H. Yoo).</a:t>
            </a:r>
          </a:p>
          <a:p>
            <a:r>
              <a:rPr lang="en-US" sz="2400" dirty="0" smtClean="0"/>
              <a:t>GRWG_15.12 – NOAA to report on plans to incorporate GOES-R/ABI in ICVS. </a:t>
            </a:r>
          </a:p>
          <a:p>
            <a:pPr lvl="1"/>
            <a:r>
              <a:rPr lang="en-US" sz="1800" dirty="0" smtClean="0"/>
              <a:t>Due: 29 Feb 2016.</a:t>
            </a:r>
          </a:p>
          <a:p>
            <a:pPr lvl="1"/>
            <a:r>
              <a:rPr lang="en-US" sz="1800" dirty="0" smtClean="0"/>
              <a:t>Status: On-going. Pending authorization for release. Can update after June 2017.</a:t>
            </a:r>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4</a:t>
            </a:fld>
            <a:endParaRPr lang="en-US" dirty="0"/>
          </a:p>
        </p:txBody>
      </p:sp>
    </p:spTree>
    <p:extLst>
      <p:ext uri="{BB962C8B-B14F-4D97-AF65-F5344CB8AC3E}">
        <p14:creationId xmlns:p14="http://schemas.microsoft.com/office/powerpoint/2010/main" xmlns="" val="107694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060" y="264694"/>
            <a:ext cx="5673013" cy="757989"/>
          </a:xfrm>
        </p:spPr>
        <p:txBody>
          <a:bodyPr/>
          <a:lstStyle/>
          <a:p>
            <a:pPr lvl="0"/>
            <a:r>
              <a:rPr lang="en-GB" sz="2400" dirty="0"/>
              <a:t>Agency’s GSICS </a:t>
            </a:r>
            <a:r>
              <a:rPr lang="en-GB" sz="2400" dirty="0">
                <a:solidFill>
                  <a:schemeClr val="bg1">
                    <a:lumMod val="75000"/>
                  </a:schemeClr>
                </a:solidFill>
              </a:rPr>
              <a:t>Activities, </a:t>
            </a:r>
            <a:r>
              <a:rPr lang="en-GB" sz="2400" dirty="0" smtClean="0"/>
              <a:t>Actions </a:t>
            </a:r>
            <a:r>
              <a:rPr lang="en-GB" sz="2400" dirty="0">
                <a:solidFill>
                  <a:schemeClr val="bg1">
                    <a:lumMod val="75000"/>
                  </a:schemeClr>
                </a:solidFill>
              </a:rPr>
              <a:t>&amp; Achievements </a:t>
            </a:r>
            <a:r>
              <a:rPr lang="en-GB" sz="2400" dirty="0"/>
              <a:t>Summary</a:t>
            </a:r>
          </a:p>
        </p:txBody>
      </p:sp>
      <p:sp>
        <p:nvSpPr>
          <p:cNvPr id="3" name="Content Placeholder 2"/>
          <p:cNvSpPr>
            <a:spLocks noGrp="1"/>
          </p:cNvSpPr>
          <p:nvPr>
            <p:ph idx="1"/>
          </p:nvPr>
        </p:nvSpPr>
        <p:spPr>
          <a:xfrm>
            <a:off x="289249" y="1133713"/>
            <a:ext cx="8602824" cy="4950506"/>
          </a:xfrm>
        </p:spPr>
        <p:txBody>
          <a:bodyPr>
            <a:normAutofit lnSpcReduction="10000"/>
          </a:bodyPr>
          <a:lstStyle/>
          <a:p>
            <a:r>
              <a:rPr lang="en-US" sz="2000" dirty="0" smtClean="0"/>
              <a:t>GRWG_15.13 – NOAA to provide their GEO-LEO IR algorithm code to IMD.</a:t>
            </a:r>
          </a:p>
          <a:p>
            <a:pPr lvl="1"/>
            <a:r>
              <a:rPr lang="en-US" sz="1600" dirty="0" smtClean="0"/>
              <a:t>Due: 29 Feb 2016.</a:t>
            </a:r>
          </a:p>
          <a:p>
            <a:pPr lvl="1"/>
            <a:r>
              <a:rPr lang="en-US" sz="1600" dirty="0" smtClean="0"/>
              <a:t>Status: Clarification. We have either delivered or the action now should fall on GCC.</a:t>
            </a:r>
          </a:p>
          <a:p>
            <a:r>
              <a:rPr lang="en-US" sz="2000" dirty="0" smtClean="0"/>
              <a:t>GRWG_15.39 – NOAA to update the product user guide for GOES-IASI products to inform about the range of diurnal applicability.</a:t>
            </a:r>
          </a:p>
          <a:p>
            <a:pPr lvl="1"/>
            <a:r>
              <a:rPr lang="en-US" sz="1600" dirty="0" smtClean="0"/>
              <a:t>Due: 29 Feb 2016.</a:t>
            </a:r>
          </a:p>
          <a:p>
            <a:pPr lvl="1"/>
            <a:r>
              <a:rPr lang="en-US" sz="1600" dirty="0" smtClean="0"/>
              <a:t>Status: Request to close with the following statement: “Calibration of the infrared channels of the Imager instrument on GOES 8-15, MTSAT-2, and the Meteorological Imager on COMS may be unstable two hours before and four hours after the satellite midnight. This does not affect inter-calibration with IASI but may affect inter-calibration with AIRS and CrIS at night. The Midnight Blackbody Calibration Correction (ref.), implemented for all instruments after November 2003, alleviated the problem. Completion of GIR.2016.3N.1 may further improve the IR calibration for these instruments at satellite midnight.”</a:t>
            </a:r>
          </a:p>
          <a:p>
            <a:r>
              <a:rPr lang="en-US" sz="2000" dirty="0" smtClean="0"/>
              <a:t>GRWG_15.55 – NOAA to investigate inter-channel calibration with IASI. </a:t>
            </a:r>
          </a:p>
          <a:p>
            <a:pPr lvl="1"/>
            <a:r>
              <a:rPr lang="en-US" sz="1600" dirty="0" smtClean="0"/>
              <a:t>Due: 29 Feb 2016.</a:t>
            </a:r>
          </a:p>
          <a:p>
            <a:pPr lvl="1"/>
            <a:r>
              <a:rPr lang="en-US" sz="1600" dirty="0" smtClean="0"/>
              <a:t>Status: Request to suspend. The scientist proposed this action has left.</a:t>
            </a:r>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5</a:t>
            </a:fld>
            <a:endParaRPr lang="en-US" dirty="0"/>
          </a:p>
        </p:txBody>
      </p:sp>
    </p:spTree>
    <p:extLst>
      <p:ext uri="{BB962C8B-B14F-4D97-AF65-F5344CB8AC3E}">
        <p14:creationId xmlns:p14="http://schemas.microsoft.com/office/powerpoint/2010/main" xmlns="" val="107694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060" y="433137"/>
            <a:ext cx="5673013" cy="589546"/>
          </a:xfrm>
        </p:spPr>
        <p:txBody>
          <a:bodyPr/>
          <a:lstStyle/>
          <a:p>
            <a:pPr lvl="0"/>
            <a:r>
              <a:rPr lang="en-GB" sz="2400" dirty="0"/>
              <a:t>Support to GDWG Activities</a:t>
            </a:r>
          </a:p>
        </p:txBody>
      </p:sp>
      <p:sp>
        <p:nvSpPr>
          <p:cNvPr id="3" name="Content Placeholder 2"/>
          <p:cNvSpPr>
            <a:spLocks noGrp="1"/>
          </p:cNvSpPr>
          <p:nvPr>
            <p:ph idx="1"/>
          </p:nvPr>
        </p:nvSpPr>
        <p:spPr>
          <a:xfrm>
            <a:off x="289249" y="1133713"/>
            <a:ext cx="8602824" cy="4950506"/>
          </a:xfrm>
        </p:spPr>
        <p:txBody>
          <a:bodyPr>
            <a:normAutofit fontScale="92500" lnSpcReduction="10000"/>
          </a:bodyPr>
          <a:lstStyle/>
          <a:p>
            <a:r>
              <a:rPr lang="en-GB" sz="2800" dirty="0" smtClean="0"/>
              <a:t>NOAA supported GDWG in the following tasks:</a:t>
            </a:r>
          </a:p>
          <a:p>
            <a:pPr lvl="1"/>
            <a:r>
              <a:rPr lang="en-GB" sz="2000" dirty="0" smtClean="0"/>
              <a:t>Closed all seven actions.</a:t>
            </a:r>
          </a:p>
          <a:p>
            <a:pPr lvl="1"/>
            <a:r>
              <a:rPr lang="en-GB" sz="2000" dirty="0" smtClean="0"/>
              <a:t>Migrated the GSICS Wiki page to UMD.</a:t>
            </a:r>
          </a:p>
          <a:p>
            <a:pPr lvl="1"/>
            <a:r>
              <a:rPr lang="en-GB" sz="2000" dirty="0" smtClean="0"/>
              <a:t>Developed GSICS Action Tracker.</a:t>
            </a:r>
          </a:p>
          <a:p>
            <a:pPr lvl="1"/>
            <a:r>
              <a:rPr lang="en-GB" sz="2000" dirty="0" smtClean="0"/>
              <a:t>Maintained GSICS thredds server and GSICS Product Catalogue.</a:t>
            </a:r>
          </a:p>
          <a:p>
            <a:pPr lvl="1"/>
            <a:r>
              <a:rPr lang="en-GB" sz="2000" dirty="0" smtClean="0"/>
              <a:t>Meta data standard for Reference Record (5g &amp; 5h)</a:t>
            </a:r>
            <a:endParaRPr lang="en-GB" sz="1600" dirty="0" smtClean="0"/>
          </a:p>
          <a:p>
            <a:r>
              <a:rPr lang="en-GB" sz="2800" dirty="0" smtClean="0"/>
              <a:t>Resources and time taken for this support.</a:t>
            </a:r>
          </a:p>
          <a:p>
            <a:pPr lvl="1"/>
            <a:r>
              <a:rPr lang="en-GB" sz="2400" dirty="0" smtClean="0"/>
              <a:t>Manik Bali and Jordan Yao</a:t>
            </a:r>
          </a:p>
          <a:p>
            <a:r>
              <a:rPr lang="en-GB" sz="2800" dirty="0" smtClean="0"/>
              <a:t>Issues:</a:t>
            </a:r>
          </a:p>
          <a:p>
            <a:pPr lvl="1"/>
            <a:r>
              <a:rPr lang="en-US" sz="2000" dirty="0" smtClean="0"/>
              <a:t>NOAA security:</a:t>
            </a:r>
          </a:p>
          <a:p>
            <a:pPr lvl="2"/>
            <a:r>
              <a:rPr lang="en-US" sz="1600" dirty="0" smtClean="0"/>
              <a:t>migrate the wiki. </a:t>
            </a:r>
          </a:p>
          <a:p>
            <a:pPr lvl="2"/>
            <a:r>
              <a:rPr lang="en-US" sz="1600" dirty="0" smtClean="0"/>
              <a:t>Action tracker.</a:t>
            </a:r>
          </a:p>
          <a:p>
            <a:pPr lvl="2"/>
            <a:r>
              <a:rPr lang="en-US" sz="1600" dirty="0" smtClean="0"/>
              <a:t>Need resources and plan to setup </a:t>
            </a:r>
            <a:r>
              <a:rPr lang="en-US" sz="1600" smtClean="0"/>
              <a:t>up instrument landing pages.</a:t>
            </a:r>
            <a:endParaRPr lang="en-US" sz="1600" dirty="0" smtClean="0"/>
          </a:p>
          <a:p>
            <a:pPr lvl="1"/>
            <a:r>
              <a:rPr lang="en-US" sz="2000" dirty="0" smtClean="0"/>
              <a:t>Jordan Yao will no longer be available. </a:t>
            </a:r>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6</a:t>
            </a:fld>
            <a:endParaRPr lang="en-US" dirty="0"/>
          </a:p>
        </p:txBody>
      </p:sp>
    </p:spTree>
    <p:extLst>
      <p:ext uri="{BB962C8B-B14F-4D97-AF65-F5344CB8AC3E}">
        <p14:creationId xmlns:p14="http://schemas.microsoft.com/office/powerpoint/2010/main" xmlns="" val="28061746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0" y="1408919"/>
            <a:ext cx="9026902" cy="4256590"/>
          </a:xfrm>
          <a:prstGeom prst="rect">
            <a:avLst/>
          </a:prstGeom>
        </p:spPr>
      </p:pic>
      <p:sp>
        <p:nvSpPr>
          <p:cNvPr id="6" name="Title 1"/>
          <p:cNvSpPr>
            <a:spLocks noGrp="1"/>
          </p:cNvSpPr>
          <p:nvPr>
            <p:ph type="title"/>
          </p:nvPr>
        </p:nvSpPr>
        <p:spPr>
          <a:xfrm>
            <a:off x="3219060" y="433137"/>
            <a:ext cx="5673013" cy="589546"/>
          </a:xfrm>
        </p:spPr>
        <p:txBody>
          <a:bodyPr/>
          <a:lstStyle/>
          <a:p>
            <a:pPr lvl="0"/>
            <a:r>
              <a:rPr lang="en-GB" sz="2400" dirty="0"/>
              <a:t>Support to GDWG Activities</a:t>
            </a:r>
          </a:p>
        </p:txBody>
      </p:sp>
    </p:spTree>
    <p:extLst>
      <p:ext uri="{BB962C8B-B14F-4D97-AF65-F5344CB8AC3E}">
        <p14:creationId xmlns:p14="http://schemas.microsoft.com/office/powerpoint/2010/main" xmlns="" val="2122292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stretch>
            <a:fillRect/>
          </a:stretch>
        </p:blipFill>
        <p:spPr>
          <a:xfrm>
            <a:off x="1" y="1148492"/>
            <a:ext cx="9054478" cy="4667846"/>
          </a:xfrm>
          <a:prstGeom prst="rect">
            <a:avLst/>
          </a:prstGeom>
        </p:spPr>
      </p:pic>
      <p:sp>
        <p:nvSpPr>
          <p:cNvPr id="5" name="Title 1"/>
          <p:cNvSpPr>
            <a:spLocks noGrp="1"/>
          </p:cNvSpPr>
          <p:nvPr>
            <p:ph type="title"/>
          </p:nvPr>
        </p:nvSpPr>
        <p:spPr>
          <a:xfrm>
            <a:off x="3219060" y="433137"/>
            <a:ext cx="5673013" cy="589546"/>
          </a:xfrm>
        </p:spPr>
        <p:txBody>
          <a:bodyPr/>
          <a:lstStyle/>
          <a:p>
            <a:pPr lvl="0"/>
            <a:r>
              <a:rPr lang="en-GB" sz="2400" dirty="0"/>
              <a:t>Support to GDWG Activities</a:t>
            </a:r>
          </a:p>
        </p:txBody>
      </p:sp>
    </p:spTree>
    <p:extLst>
      <p:ext uri="{BB962C8B-B14F-4D97-AF65-F5344CB8AC3E}">
        <p14:creationId xmlns:p14="http://schemas.microsoft.com/office/powerpoint/2010/main" xmlns="" val="38437008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060" y="264694"/>
            <a:ext cx="5792593" cy="757989"/>
          </a:xfrm>
        </p:spPr>
        <p:txBody>
          <a:bodyPr/>
          <a:lstStyle/>
          <a:p>
            <a:pPr lvl="0"/>
            <a:r>
              <a:rPr lang="en-GB" sz="2400" dirty="0"/>
              <a:t>Agency’s </a:t>
            </a:r>
            <a:r>
              <a:rPr lang="en-GB" sz="2400" dirty="0" smtClean="0"/>
              <a:t>Instruments Updates </a:t>
            </a:r>
            <a:r>
              <a:rPr lang="en-GB" sz="2400" dirty="0"/>
              <a:t>&amp; Planned launches</a:t>
            </a:r>
          </a:p>
        </p:txBody>
      </p:sp>
      <p:sp>
        <p:nvSpPr>
          <p:cNvPr id="3" name="Content Placeholder 2"/>
          <p:cNvSpPr>
            <a:spLocks noGrp="1"/>
          </p:cNvSpPr>
          <p:nvPr>
            <p:ph idx="1"/>
          </p:nvPr>
        </p:nvSpPr>
        <p:spPr>
          <a:xfrm>
            <a:off x="289249" y="1133713"/>
            <a:ext cx="8602824" cy="4950506"/>
          </a:xfrm>
        </p:spPr>
        <p:txBody>
          <a:bodyPr>
            <a:normAutofit fontScale="92500" lnSpcReduction="10000"/>
          </a:bodyPr>
          <a:lstStyle/>
          <a:p>
            <a:pPr lvl="0"/>
            <a:r>
              <a:rPr lang="en-GB" sz="2800" dirty="0" smtClean="0"/>
              <a:t>POES-PM</a:t>
            </a:r>
          </a:p>
          <a:p>
            <a:pPr lvl="1"/>
            <a:r>
              <a:rPr lang="en-GB" sz="2000" dirty="0" smtClean="0"/>
              <a:t>NOAA-19 is primary (S-NPP is also used primary).</a:t>
            </a:r>
          </a:p>
          <a:p>
            <a:pPr lvl="1"/>
            <a:r>
              <a:rPr lang="en-GB" sz="2000" dirty="0" smtClean="0"/>
              <a:t>NOAA-15/18 are backup. Have functioning instruments but on terminator orbits.</a:t>
            </a:r>
          </a:p>
          <a:p>
            <a:pPr lvl="1"/>
            <a:r>
              <a:rPr lang="en-GB" sz="2000" dirty="0" smtClean="0"/>
              <a:t>JPSS-1 will be launched in September 2017 (TBR).</a:t>
            </a:r>
          </a:p>
          <a:p>
            <a:r>
              <a:rPr lang="en-GB" sz="2800" dirty="0" smtClean="0"/>
              <a:t>POES-AM</a:t>
            </a:r>
          </a:p>
          <a:p>
            <a:pPr lvl="1"/>
            <a:r>
              <a:rPr lang="en-GB" sz="2000" dirty="0" smtClean="0"/>
              <a:t>METOP-B is primary.</a:t>
            </a:r>
          </a:p>
          <a:p>
            <a:pPr lvl="1"/>
            <a:r>
              <a:rPr lang="en-GB" sz="2000" dirty="0" smtClean="0"/>
              <a:t>METOP-A is healthy and active backup.</a:t>
            </a:r>
          </a:p>
          <a:p>
            <a:pPr lvl="1"/>
            <a:r>
              <a:rPr lang="en-GB" sz="2000" dirty="0" smtClean="0"/>
              <a:t>METOP-C will be launched in November 2017 (TBR).</a:t>
            </a:r>
          </a:p>
          <a:p>
            <a:r>
              <a:rPr lang="en-GB" sz="2800" dirty="0" smtClean="0"/>
              <a:t>GOES</a:t>
            </a:r>
          </a:p>
          <a:p>
            <a:pPr lvl="1"/>
            <a:r>
              <a:rPr lang="en-GB" sz="2000" dirty="0" smtClean="0"/>
              <a:t>GOES-13/15 are primary as GOES-EAST/WEST (75°W &amp; 135°W)</a:t>
            </a:r>
          </a:p>
          <a:p>
            <a:pPr lvl="2"/>
            <a:r>
              <a:rPr lang="en-GB" sz="1600" dirty="0" smtClean="0"/>
              <a:t>May discuss technical issues, pending interest and authorization.</a:t>
            </a:r>
          </a:p>
          <a:p>
            <a:pPr lvl="1"/>
            <a:r>
              <a:rPr lang="en-GB" sz="2000" dirty="0" smtClean="0"/>
              <a:t>GOES-14 is on-orbit backup.</a:t>
            </a:r>
          </a:p>
          <a:p>
            <a:pPr lvl="1"/>
            <a:r>
              <a:rPr lang="en-GB" sz="2000" dirty="0" smtClean="0"/>
              <a:t>GOES-16 is being checked out at 89.5°W.</a:t>
            </a:r>
            <a:endParaRPr lang="en-GB" dirty="0" smtClean="0"/>
          </a:p>
          <a:p>
            <a:endParaRPr lang="en-GB" sz="2000" dirty="0" smtClean="0"/>
          </a:p>
          <a:p>
            <a:pPr lvl="0"/>
            <a:endParaRPr lang="en-GB" sz="1200" dirty="0" smtClean="0"/>
          </a:p>
          <a:p>
            <a:pPr marL="0" indent="0">
              <a:buNone/>
            </a:pPr>
            <a:endParaRPr lang="en-GB" sz="2800" dirty="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9</a:t>
            </a:fld>
            <a:endParaRPr lang="en-US" dirty="0"/>
          </a:p>
        </p:txBody>
      </p:sp>
    </p:spTree>
    <p:extLst>
      <p:ext uri="{BB962C8B-B14F-4D97-AF65-F5344CB8AC3E}">
        <p14:creationId xmlns:p14="http://schemas.microsoft.com/office/powerpoint/2010/main" xmlns="" val="382141456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31692</TotalTime>
  <Words>1101</Words>
  <Application>Microsoft Office PowerPoint</Application>
  <PresentationFormat>On-screen Show (4:3)</PresentationFormat>
  <Paragraphs>159</Paragraphs>
  <Slides>12</Slides>
  <Notes>8</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 NOAA Agency Report  2017</vt:lpstr>
      <vt:lpstr>Presentation Overview</vt:lpstr>
      <vt:lpstr>Agency’s GSICS Activities, Actions &amp; Achievements Summary</vt:lpstr>
      <vt:lpstr>Agency’s GSICS Activities, Actions &amp; Achievements Summary</vt:lpstr>
      <vt:lpstr>Agency’s GSICS Activities, Actions &amp; Achievements Summary</vt:lpstr>
      <vt:lpstr>Support to GDWG Activities</vt:lpstr>
      <vt:lpstr>Support to GDWG Activities</vt:lpstr>
      <vt:lpstr>Support to GDWG Activities</vt:lpstr>
      <vt:lpstr>Agency’s Instruments Updates &amp; Planned launches</vt:lpstr>
      <vt:lpstr>Introduce/Confirm the Agency’s Personnel supporting GSICS</vt:lpstr>
      <vt:lpstr>Agency’s GSICS activities to be discussed in this joint meeting.</vt:lpstr>
      <vt:lpstr>Thank you for your attention</vt:lpstr>
    </vt:vector>
  </TitlesOfParts>
  <Company>NOAA / NESDIS / ORA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GSICS GEO-LEO ATBD</dc:title>
  <dc:subject>SPIE 2009 tALK</dc:subject>
  <dc:creator>Fred Wu</dc:creator>
  <cp:lastModifiedBy>Xiangqian Wu</cp:lastModifiedBy>
  <cp:revision>841</cp:revision>
  <dcterms:created xsi:type="dcterms:W3CDTF">2004-06-10T15:46:18Z</dcterms:created>
  <dcterms:modified xsi:type="dcterms:W3CDTF">2017-03-22T11:01:14Z</dcterms:modified>
</cp:coreProperties>
</file>