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714" r:id="rId2"/>
    <p:sldId id="715" r:id="rId3"/>
    <p:sldId id="722" r:id="rId4"/>
    <p:sldId id="726" r:id="rId5"/>
    <p:sldId id="734" r:id="rId6"/>
    <p:sldId id="716" r:id="rId7"/>
    <p:sldId id="721" r:id="rId8"/>
    <p:sldId id="732" r:id="rId9"/>
    <p:sldId id="718" r:id="rId10"/>
    <p:sldId id="729" r:id="rId11"/>
    <p:sldId id="730" r:id="rId12"/>
    <p:sldId id="723" r:id="rId13"/>
    <p:sldId id="720" r:id="rId14"/>
    <p:sldId id="678" r:id="rId15"/>
    <p:sldId id="731" r:id="rId16"/>
    <p:sldId id="724" r:id="rId17"/>
    <p:sldId id="725" r:id="rId18"/>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3126">
          <p15:clr>
            <a:srgbClr val="A4A3A4"/>
          </p15:clr>
        </p15:guide>
        <p15:guide id="2" pos="214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CE99E"/>
    <a:srgbClr val="FFFFCC"/>
    <a:srgbClr val="0000FF"/>
    <a:srgbClr val="008000"/>
    <a:srgbClr val="5F5F5F"/>
    <a:srgbClr val="333333"/>
    <a:srgbClr val="FF3300"/>
    <a:srgbClr val="CC3300"/>
    <a:srgbClr val="800080"/>
    <a:srgbClr val="0066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129" autoAdjust="0"/>
    <p:restoredTop sz="91694" autoAdjust="0"/>
  </p:normalViewPr>
  <p:slideViewPr>
    <p:cSldViewPr snapToGrid="0">
      <p:cViewPr varScale="1">
        <p:scale>
          <a:sx n="61" d="100"/>
          <a:sy n="61" d="100"/>
        </p:scale>
        <p:origin x="-1602"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88" d="100"/>
          <a:sy n="88" d="100"/>
        </p:scale>
        <p:origin x="-2874" y="-108"/>
      </p:cViewPr>
      <p:guideLst>
        <p:guide orient="horz" pos="3126"/>
        <p:guide pos="2142"/>
      </p:guideLst>
    </p:cSldViewPr>
  </p:notesViewPr>
  <p:gridSpacing cx="46085125" cy="4608512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0338" name="Rectangle 2"/>
          <p:cNvSpPr>
            <a:spLocks noGrp="1" noChangeArrowheads="1"/>
          </p:cNvSpPr>
          <p:nvPr>
            <p:ph type="hdr" sz="quarter"/>
          </p:nvPr>
        </p:nvSpPr>
        <p:spPr bwMode="auto">
          <a:xfrm>
            <a:off x="0" y="0"/>
            <a:ext cx="2946400" cy="495300"/>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lvl1pPr defTabSz="922338">
              <a:defRPr sz="1200"/>
            </a:lvl1pPr>
          </a:lstStyle>
          <a:p>
            <a:pPr>
              <a:defRPr/>
            </a:pPr>
            <a:endParaRPr lang="en-US"/>
          </a:p>
        </p:txBody>
      </p:sp>
      <p:sp>
        <p:nvSpPr>
          <p:cNvPr id="270339" name="Rectangle 3"/>
          <p:cNvSpPr>
            <a:spLocks noGrp="1" noChangeArrowheads="1"/>
          </p:cNvSpPr>
          <p:nvPr>
            <p:ph type="dt" sz="quarter" idx="1"/>
          </p:nvPr>
        </p:nvSpPr>
        <p:spPr bwMode="auto">
          <a:xfrm>
            <a:off x="3849688" y="0"/>
            <a:ext cx="2946400" cy="495300"/>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lvl1pPr algn="r" defTabSz="922338">
              <a:defRPr sz="1200"/>
            </a:lvl1pPr>
          </a:lstStyle>
          <a:p>
            <a:pPr>
              <a:defRPr/>
            </a:pPr>
            <a:endParaRPr lang="en-US"/>
          </a:p>
        </p:txBody>
      </p:sp>
      <p:sp>
        <p:nvSpPr>
          <p:cNvPr id="270340" name="Rectangle 4"/>
          <p:cNvSpPr>
            <a:spLocks noGrp="1" noChangeArrowheads="1"/>
          </p:cNvSpPr>
          <p:nvPr>
            <p:ph type="ftr" sz="quarter" idx="2"/>
          </p:nvPr>
        </p:nvSpPr>
        <p:spPr bwMode="auto">
          <a:xfrm>
            <a:off x="0" y="9429750"/>
            <a:ext cx="2946400" cy="495300"/>
          </a:xfrm>
          <a:prstGeom prst="rect">
            <a:avLst/>
          </a:prstGeom>
          <a:noFill/>
          <a:ln w="9525">
            <a:noFill/>
            <a:miter lim="800000"/>
            <a:headEnd/>
            <a:tailEnd/>
          </a:ln>
          <a:effectLst/>
        </p:spPr>
        <p:txBody>
          <a:bodyPr vert="horz" wrap="square" lIns="92309" tIns="46154" rIns="92309" bIns="46154" numCol="1" anchor="b" anchorCtr="0" compatLnSpc="1">
            <a:prstTxWarp prst="textNoShape">
              <a:avLst/>
            </a:prstTxWarp>
          </a:bodyPr>
          <a:lstStyle>
            <a:lvl1pPr defTabSz="922338">
              <a:defRPr sz="1200"/>
            </a:lvl1pPr>
          </a:lstStyle>
          <a:p>
            <a:pPr>
              <a:defRPr/>
            </a:pPr>
            <a:endParaRPr lang="en-US"/>
          </a:p>
        </p:txBody>
      </p:sp>
      <p:sp>
        <p:nvSpPr>
          <p:cNvPr id="270341" name="Rectangle 5"/>
          <p:cNvSpPr>
            <a:spLocks noGrp="1" noChangeArrowheads="1"/>
          </p:cNvSpPr>
          <p:nvPr>
            <p:ph type="sldNum" sz="quarter" idx="3"/>
          </p:nvPr>
        </p:nvSpPr>
        <p:spPr bwMode="auto">
          <a:xfrm>
            <a:off x="3849688" y="9429750"/>
            <a:ext cx="2946400" cy="495300"/>
          </a:xfrm>
          <a:prstGeom prst="rect">
            <a:avLst/>
          </a:prstGeom>
          <a:noFill/>
          <a:ln w="9525">
            <a:noFill/>
            <a:miter lim="800000"/>
            <a:headEnd/>
            <a:tailEnd/>
          </a:ln>
          <a:effectLst/>
        </p:spPr>
        <p:txBody>
          <a:bodyPr vert="horz" wrap="square" lIns="92309" tIns="46154" rIns="92309" bIns="46154" numCol="1" anchor="b" anchorCtr="0" compatLnSpc="1">
            <a:prstTxWarp prst="textNoShape">
              <a:avLst/>
            </a:prstTxWarp>
          </a:bodyPr>
          <a:lstStyle>
            <a:lvl1pPr algn="r" defTabSz="922338">
              <a:defRPr sz="1200"/>
            </a:lvl1pPr>
          </a:lstStyle>
          <a:p>
            <a:pPr>
              <a:defRPr/>
            </a:pPr>
            <a:fld id="{5D828D66-AEB5-4DE2-AE3C-788B6F5E35E5}" type="slidenum">
              <a:rPr lang="en-US"/>
              <a:pPr>
                <a:defRPr/>
              </a:pPr>
              <a:t>‹#›</a:t>
            </a:fld>
            <a:endParaRPr lang="en-US"/>
          </a:p>
        </p:txBody>
      </p:sp>
    </p:spTree>
    <p:extLst>
      <p:ext uri="{BB962C8B-B14F-4D97-AF65-F5344CB8AC3E}">
        <p14:creationId xmlns="" xmlns:p14="http://schemas.microsoft.com/office/powerpoint/2010/main" val="9357271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46400" cy="495300"/>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lvl1pPr defTabSz="922338">
              <a:defRPr sz="1200"/>
            </a:lvl1pPr>
          </a:lstStyle>
          <a:p>
            <a:pPr>
              <a:defRPr/>
            </a:pPr>
            <a:endParaRPr lang="en-US"/>
          </a:p>
        </p:txBody>
      </p:sp>
      <p:sp>
        <p:nvSpPr>
          <p:cNvPr id="39939" name="Rectangle 3"/>
          <p:cNvSpPr>
            <a:spLocks noGrp="1" noChangeArrowheads="1"/>
          </p:cNvSpPr>
          <p:nvPr>
            <p:ph type="dt" idx="1"/>
          </p:nvPr>
        </p:nvSpPr>
        <p:spPr bwMode="auto">
          <a:xfrm>
            <a:off x="3849688" y="0"/>
            <a:ext cx="2946400" cy="495300"/>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lvl1pPr algn="r" defTabSz="922338">
              <a:defRPr sz="1200"/>
            </a:lvl1pPr>
          </a:lstStyle>
          <a:p>
            <a:pPr>
              <a:defRPr/>
            </a:pPr>
            <a:endParaRPr lang="en-US"/>
          </a:p>
        </p:txBody>
      </p:sp>
      <p:sp>
        <p:nvSpPr>
          <p:cNvPr id="7172" name="Rectangle 4"/>
          <p:cNvSpPr>
            <a:spLocks noGrp="1" noRot="1" noChangeAspect="1" noChangeArrowheads="1" noTextEdit="1"/>
          </p:cNvSpPr>
          <p:nvPr>
            <p:ph type="sldImg" idx="2"/>
          </p:nvPr>
        </p:nvSpPr>
        <p:spPr bwMode="auto">
          <a:xfrm>
            <a:off x="917575" y="746125"/>
            <a:ext cx="4962525" cy="3722688"/>
          </a:xfrm>
          <a:prstGeom prst="rect">
            <a:avLst/>
          </a:prstGeom>
          <a:noFill/>
          <a:ln w="9525">
            <a:solidFill>
              <a:srgbClr val="000000"/>
            </a:solidFill>
            <a:miter lim="800000"/>
            <a:headEnd/>
            <a:tailEnd/>
          </a:ln>
        </p:spPr>
      </p:sp>
      <p:sp>
        <p:nvSpPr>
          <p:cNvPr id="39941" name="Rectangle 5"/>
          <p:cNvSpPr>
            <a:spLocks noGrp="1" noChangeArrowheads="1"/>
          </p:cNvSpPr>
          <p:nvPr>
            <p:ph type="body" sz="quarter" idx="3"/>
          </p:nvPr>
        </p:nvSpPr>
        <p:spPr bwMode="auto">
          <a:xfrm>
            <a:off x="679450" y="4716463"/>
            <a:ext cx="5438775" cy="4464050"/>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9942" name="Rectangle 6"/>
          <p:cNvSpPr>
            <a:spLocks noGrp="1" noChangeArrowheads="1"/>
          </p:cNvSpPr>
          <p:nvPr>
            <p:ph type="ftr" sz="quarter" idx="4"/>
          </p:nvPr>
        </p:nvSpPr>
        <p:spPr bwMode="auto">
          <a:xfrm>
            <a:off x="0" y="9429750"/>
            <a:ext cx="2946400" cy="495300"/>
          </a:xfrm>
          <a:prstGeom prst="rect">
            <a:avLst/>
          </a:prstGeom>
          <a:noFill/>
          <a:ln w="9525">
            <a:noFill/>
            <a:miter lim="800000"/>
            <a:headEnd/>
            <a:tailEnd/>
          </a:ln>
          <a:effectLst/>
        </p:spPr>
        <p:txBody>
          <a:bodyPr vert="horz" wrap="square" lIns="92309" tIns="46154" rIns="92309" bIns="46154" numCol="1" anchor="b" anchorCtr="0" compatLnSpc="1">
            <a:prstTxWarp prst="textNoShape">
              <a:avLst/>
            </a:prstTxWarp>
          </a:bodyPr>
          <a:lstStyle>
            <a:lvl1pPr defTabSz="922338">
              <a:defRPr sz="1200"/>
            </a:lvl1pPr>
          </a:lstStyle>
          <a:p>
            <a:pPr>
              <a:defRPr/>
            </a:pPr>
            <a:endParaRPr lang="en-US"/>
          </a:p>
        </p:txBody>
      </p:sp>
      <p:sp>
        <p:nvSpPr>
          <p:cNvPr id="39943" name="Rectangle 7"/>
          <p:cNvSpPr>
            <a:spLocks noGrp="1" noChangeArrowheads="1"/>
          </p:cNvSpPr>
          <p:nvPr>
            <p:ph type="sldNum" sz="quarter" idx="5"/>
          </p:nvPr>
        </p:nvSpPr>
        <p:spPr bwMode="auto">
          <a:xfrm>
            <a:off x="3849688" y="9429750"/>
            <a:ext cx="2946400" cy="495300"/>
          </a:xfrm>
          <a:prstGeom prst="rect">
            <a:avLst/>
          </a:prstGeom>
          <a:noFill/>
          <a:ln w="9525">
            <a:noFill/>
            <a:miter lim="800000"/>
            <a:headEnd/>
            <a:tailEnd/>
          </a:ln>
          <a:effectLst/>
        </p:spPr>
        <p:txBody>
          <a:bodyPr vert="horz" wrap="square" lIns="92309" tIns="46154" rIns="92309" bIns="46154" numCol="1" anchor="b" anchorCtr="0" compatLnSpc="1">
            <a:prstTxWarp prst="textNoShape">
              <a:avLst/>
            </a:prstTxWarp>
          </a:bodyPr>
          <a:lstStyle>
            <a:lvl1pPr algn="r" defTabSz="922338">
              <a:defRPr sz="1200"/>
            </a:lvl1pPr>
          </a:lstStyle>
          <a:p>
            <a:pPr>
              <a:defRPr/>
            </a:pPr>
            <a:fld id="{D2E840EC-3661-47EA-B292-7ED791E1B58E}" type="slidenum">
              <a:rPr lang="en-US"/>
              <a:pPr>
                <a:defRPr/>
              </a:pPr>
              <a:t>‹#›</a:t>
            </a:fld>
            <a:endParaRPr lang="en-US"/>
          </a:p>
        </p:txBody>
      </p:sp>
    </p:spTree>
    <p:extLst>
      <p:ext uri="{BB962C8B-B14F-4D97-AF65-F5344CB8AC3E}">
        <p14:creationId xmlns="" xmlns:p14="http://schemas.microsoft.com/office/powerpoint/2010/main" val="90591408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79AD4F94-4851-4065-BA9C-947A644B85B9}" type="slidenum">
              <a:rPr lang="en-US" smtClean="0"/>
              <a:pPr/>
              <a:t>1</a:t>
            </a:fld>
            <a:endParaRPr lang="en-US" smtClean="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pPr eaLnBrk="1" hangingPunct="1"/>
            <a:endParaRPr lang="en-GB" smtClean="0"/>
          </a:p>
        </p:txBody>
      </p:sp>
    </p:spTree>
    <p:extLst>
      <p:ext uri="{BB962C8B-B14F-4D97-AF65-F5344CB8AC3E}">
        <p14:creationId xmlns="" xmlns:p14="http://schemas.microsoft.com/office/powerpoint/2010/main" val="6907873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10" name="Rectangle 3"/>
          <p:cNvSpPr>
            <a:spLocks noGrp="1" noChangeArrowheads="1"/>
          </p:cNvSpPr>
          <p:nvPr>
            <p:ph type="dt" sz="quarter"/>
          </p:nvPr>
        </p:nvSpPr>
        <p:spPr>
          <a:noFill/>
          <a:ln/>
        </p:spPr>
        <p:txBody>
          <a:bodyPr/>
          <a:lstStyle/>
          <a:p>
            <a:fld id="{8F18DA27-B3A0-4D83-B30E-B06E198A3390}" type="datetime1">
              <a:rPr lang="en-GB">
                <a:latin typeface="Times New Roman" pitchFamily="18" charset="0"/>
                <a:ea typeface="Microsoft YaHei" pitchFamily="34" charset="-122"/>
                <a:cs typeface="Segoe UI" pitchFamily="34" charset="0"/>
              </a:rPr>
              <a:pPr/>
              <a:t>20/03/2017</a:t>
            </a:fld>
            <a:endParaRPr lang="en-GB">
              <a:latin typeface="Times New Roman" pitchFamily="18" charset="0"/>
              <a:ea typeface="Microsoft YaHei" pitchFamily="34" charset="-122"/>
              <a:cs typeface="Segoe UI" pitchFamily="34" charset="0"/>
            </a:endParaRPr>
          </a:p>
        </p:txBody>
      </p:sp>
      <p:sp>
        <p:nvSpPr>
          <p:cNvPr id="43011" name="Rectangle 7"/>
          <p:cNvSpPr>
            <a:spLocks noGrp="1" noChangeArrowheads="1"/>
          </p:cNvSpPr>
          <p:nvPr>
            <p:ph type="sldNum" sz="quarter"/>
          </p:nvPr>
        </p:nvSpPr>
        <p:spPr>
          <a:noFill/>
          <a:ln/>
        </p:spPr>
        <p:txBody>
          <a:bodyPr/>
          <a:lstStyle/>
          <a:p>
            <a:fld id="{F8777F4B-C175-4CCA-A610-A90DED55FB7B}" type="slidenum">
              <a:rPr lang="de-DE">
                <a:latin typeface="Times New Roman" pitchFamily="18" charset="0"/>
                <a:ea typeface="Microsoft YaHei" pitchFamily="34" charset="-122"/>
                <a:cs typeface="Segoe UI" pitchFamily="34" charset="0"/>
              </a:rPr>
              <a:pPr/>
              <a:t>5</a:t>
            </a:fld>
            <a:endParaRPr lang="de-DE">
              <a:latin typeface="Times New Roman" pitchFamily="18" charset="0"/>
              <a:ea typeface="Microsoft YaHei" pitchFamily="34" charset="-122"/>
              <a:cs typeface="Segoe UI" pitchFamily="34" charset="0"/>
            </a:endParaRPr>
          </a:p>
        </p:txBody>
      </p:sp>
      <p:sp>
        <p:nvSpPr>
          <p:cNvPr id="43012" name="Rectangle 1"/>
          <p:cNvSpPr txBox="1">
            <a:spLocks noGrp="1" noRot="1" noChangeAspect="1" noChangeArrowheads="1" noTextEdit="1"/>
          </p:cNvSpPr>
          <p:nvPr>
            <p:ph type="sldImg"/>
          </p:nvPr>
        </p:nvSpPr>
        <p:spPr>
          <a:xfrm>
            <a:off x="915988" y="742950"/>
            <a:ext cx="4964112" cy="3722688"/>
          </a:xfrm>
          <a:solidFill>
            <a:srgbClr val="FFFFFF"/>
          </a:solidFill>
          <a:ln/>
        </p:spPr>
      </p:sp>
      <p:sp>
        <p:nvSpPr>
          <p:cNvPr id="43013" name="Rectangle 2"/>
          <p:cNvSpPr txBox="1">
            <a:spLocks noGrp="1" noChangeArrowheads="1"/>
          </p:cNvSpPr>
          <p:nvPr>
            <p:ph type="body" idx="1"/>
          </p:nvPr>
        </p:nvSpPr>
        <p:spPr>
          <a:xfrm>
            <a:off x="904308" y="4714122"/>
            <a:ext cx="4987442" cy="4469685"/>
          </a:xfrm>
          <a:noFill/>
          <a:ln/>
        </p:spPr>
        <p:txBody>
          <a:bodyPr wrap="none" anchor="ctr"/>
          <a:lstStyle/>
          <a:p>
            <a:endParaRPr lang="en-US"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7FE02029-9BE2-4139-82E8-7E205433FD51}" type="slidenum">
              <a:rPr lang="de-DE" smtClean="0"/>
              <a:pPr>
                <a:defRPr/>
              </a:pPr>
              <a:t>10</a:t>
            </a:fld>
            <a:endParaRPr lang="de-DE"/>
          </a:p>
        </p:txBody>
      </p:sp>
    </p:spTree>
    <p:extLst>
      <p:ext uri="{BB962C8B-B14F-4D97-AF65-F5344CB8AC3E}">
        <p14:creationId xmlns="" xmlns:p14="http://schemas.microsoft.com/office/powerpoint/2010/main" val="38571079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D2E840EC-3661-47EA-B292-7ED791E1B58E}" type="slidenum">
              <a:rPr lang="en-US" smtClean="0"/>
              <a:pPr>
                <a:defRPr/>
              </a:pPr>
              <a:t>12</a:t>
            </a:fld>
            <a:endParaRPr lang="en-US"/>
          </a:p>
        </p:txBody>
      </p:sp>
    </p:spTree>
    <p:extLst>
      <p:ext uri="{BB962C8B-B14F-4D97-AF65-F5344CB8AC3E}">
        <p14:creationId xmlns="" xmlns:p14="http://schemas.microsoft.com/office/powerpoint/2010/main" val="28792845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p>
            <a:fld id="{C616E1F4-C91A-4F44-BD9C-370F412BC276}" type="slidenum">
              <a:rPr lang="en-US" smtClean="0"/>
              <a:pPr/>
              <a:t>14</a:t>
            </a:fld>
            <a:endParaRPr lang="en-US" smtClean="0"/>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 xmlns:p14="http://schemas.microsoft.com/office/powerpoint/2010/main" val="10694931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CAF0C06C-A120-4CEF-A9AD-F4118C12BC70}"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64157037-F5AB-4234-8B75-84F7F4C5E29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A1C6CA05-B660-4EEB-890E-A679DF02DE3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DA28AC38-E0E8-49D7-B2FE-71FD7C42C09E}"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62C94469-C24B-4485-9554-864CA5BFE27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6"/>
          <p:cNvSpPr>
            <a:spLocks noGrp="1" noChangeArrowheads="1"/>
          </p:cNvSpPr>
          <p:nvPr>
            <p:ph type="sldNum" sz="quarter" idx="10"/>
          </p:nvPr>
        </p:nvSpPr>
        <p:spPr>
          <a:ln/>
        </p:spPr>
        <p:txBody>
          <a:bodyPr/>
          <a:lstStyle>
            <a:lvl1pPr>
              <a:defRPr/>
            </a:lvl1pPr>
          </a:lstStyle>
          <a:p>
            <a:pPr>
              <a:defRPr/>
            </a:pPr>
            <a:fld id="{D4866AD1-022E-4E0E-AE7E-C7A6C4DD8D0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6"/>
          <p:cNvSpPr>
            <a:spLocks noGrp="1" noChangeArrowheads="1"/>
          </p:cNvSpPr>
          <p:nvPr>
            <p:ph type="sldNum" sz="quarter" idx="10"/>
          </p:nvPr>
        </p:nvSpPr>
        <p:spPr>
          <a:ln/>
        </p:spPr>
        <p:txBody>
          <a:bodyPr/>
          <a:lstStyle>
            <a:lvl1pPr>
              <a:defRPr/>
            </a:lvl1pPr>
          </a:lstStyle>
          <a:p>
            <a:pPr>
              <a:defRPr/>
            </a:pPr>
            <a:fld id="{0D0EA962-5ACB-4E0A-B99B-F2A901C1578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Rectangle 6"/>
          <p:cNvSpPr>
            <a:spLocks noGrp="1" noChangeArrowheads="1"/>
          </p:cNvSpPr>
          <p:nvPr>
            <p:ph type="sldNum" sz="quarter" idx="10"/>
          </p:nvPr>
        </p:nvSpPr>
        <p:spPr>
          <a:ln/>
        </p:spPr>
        <p:txBody>
          <a:bodyPr/>
          <a:lstStyle>
            <a:lvl1pPr>
              <a:defRPr/>
            </a:lvl1pPr>
          </a:lstStyle>
          <a:p>
            <a:pPr>
              <a:defRPr/>
            </a:pPr>
            <a:fld id="{D24831DE-8CB6-4B98-B2F1-D4EBA8FF180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63F3BB8C-0C0C-4EAB-9830-DC513CDAB61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528B3AD7-A00B-4A91-9B8B-0BA01B14E5A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265D3E82-9912-4669-9E99-524028854B5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0" name="Rectangle 6"/>
          <p:cNvSpPr>
            <a:spLocks noGrp="1" noChangeArrowheads="1"/>
          </p:cNvSpPr>
          <p:nvPr>
            <p:ph type="sldNum" sz="quarter" idx="4"/>
          </p:nvPr>
        </p:nvSpPr>
        <p:spPr bwMode="auto">
          <a:xfrm>
            <a:off x="6629400" y="6400800"/>
            <a:ext cx="21336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a:lvl1pPr>
          </a:lstStyle>
          <a:p>
            <a:pPr>
              <a:defRPr/>
            </a:pPr>
            <a:fld id="{47E33C82-C2A6-478E-8FB2-E20C8DB41475}" type="slidenum">
              <a:rPr lang="en-US"/>
              <a:pPr>
                <a:defRPr/>
              </a:pPr>
              <a:t>‹#›</a:t>
            </a:fld>
            <a:endParaRPr lang="en-US"/>
          </a:p>
        </p:txBody>
      </p:sp>
      <p:sp>
        <p:nvSpPr>
          <p:cNvPr id="1031" name="Rectangle 7"/>
          <p:cNvSpPr>
            <a:spLocks noChangeArrowheads="1"/>
          </p:cNvSpPr>
          <p:nvPr/>
        </p:nvSpPr>
        <p:spPr bwMode="auto">
          <a:xfrm>
            <a:off x="457200" y="1600200"/>
            <a:ext cx="8229600" cy="4724400"/>
          </a:xfrm>
          <a:prstGeom prst="rect">
            <a:avLst/>
          </a:prstGeom>
          <a:noFill/>
          <a:ln w="9525">
            <a:noFill/>
            <a:miter lim="800000"/>
            <a:headEnd/>
            <a:tailEnd/>
          </a:ln>
          <a:effectLst/>
        </p:spPr>
        <p:txBody>
          <a:bodyPr/>
          <a:lstStyle/>
          <a:p>
            <a:pPr marL="342900" indent="-342900">
              <a:spcBef>
                <a:spcPct val="20000"/>
              </a:spcBef>
              <a:buClr>
                <a:srgbClr val="FF0000"/>
              </a:buClr>
              <a:buFont typeface="Wingdings" pitchFamily="2" charset="2"/>
              <a:buChar char="v"/>
              <a:defRPr/>
            </a:pPr>
            <a:endParaRPr lang="en-GB" sz="3200"/>
          </a:p>
        </p:txBody>
      </p:sp>
      <p:sp>
        <p:nvSpPr>
          <p:cNvPr id="1032" name="Rectangle 8"/>
          <p:cNvSpPr>
            <a:spLocks noChangeArrowheads="1"/>
          </p:cNvSpPr>
          <p:nvPr/>
        </p:nvSpPr>
        <p:spPr bwMode="auto">
          <a:xfrm>
            <a:off x="457200" y="6400800"/>
            <a:ext cx="5646738" cy="244475"/>
          </a:xfrm>
          <a:prstGeom prst="rect">
            <a:avLst/>
          </a:prstGeom>
          <a:noFill/>
          <a:ln w="9525">
            <a:noFill/>
            <a:miter lim="800000"/>
            <a:headEnd/>
            <a:tailEnd/>
          </a:ln>
          <a:effectLst/>
        </p:spPr>
        <p:txBody>
          <a:bodyPr/>
          <a:lstStyle/>
          <a:p>
            <a:pPr>
              <a:defRPr/>
            </a:pPr>
            <a:r>
              <a:rPr lang="it-IT" sz="1000" b="1" dirty="0"/>
              <a:t>GSICS </a:t>
            </a:r>
            <a:r>
              <a:rPr lang="en-GB" sz="1000" b="1" dirty="0" smtClean="0"/>
              <a:t>Agency</a:t>
            </a:r>
            <a:r>
              <a:rPr lang="en-GB" sz="1000" b="1" baseline="0" dirty="0" smtClean="0"/>
              <a:t> Report</a:t>
            </a:r>
            <a:endParaRPr lang="en-US" sz="1000" b="1" dirty="0"/>
          </a:p>
        </p:txBody>
      </p:sp>
      <p:sp>
        <p:nvSpPr>
          <p:cNvPr id="1035" name="Line 11"/>
          <p:cNvSpPr>
            <a:spLocks noChangeShapeType="1"/>
          </p:cNvSpPr>
          <p:nvPr/>
        </p:nvSpPr>
        <p:spPr bwMode="auto">
          <a:xfrm flipV="1">
            <a:off x="457200" y="6324600"/>
            <a:ext cx="8229600" cy="0"/>
          </a:xfrm>
          <a:prstGeom prst="line">
            <a:avLst/>
          </a:prstGeom>
          <a:noFill/>
          <a:ln w="38100">
            <a:solidFill>
              <a:srgbClr val="0000FF"/>
            </a:solidFill>
            <a:round/>
            <a:headEnd/>
            <a:tailEnd/>
          </a:ln>
          <a:effectLst/>
        </p:spPr>
        <p:txBody>
          <a:bodyPr/>
          <a:lstStyle/>
          <a:p>
            <a:pPr>
              <a:defRPr/>
            </a:pPr>
            <a:endParaRPr lang="en-GB"/>
          </a:p>
        </p:txBody>
      </p:sp>
      <p:sp>
        <p:nvSpPr>
          <p:cNvPr id="1037" name="Rectangle 13"/>
          <p:cNvSpPr>
            <a:spLocks noChangeArrowheads="1"/>
          </p:cNvSpPr>
          <p:nvPr/>
        </p:nvSpPr>
        <p:spPr bwMode="auto">
          <a:xfrm>
            <a:off x="6553200" y="6477000"/>
            <a:ext cx="2133600" cy="244475"/>
          </a:xfrm>
          <a:prstGeom prst="rect">
            <a:avLst/>
          </a:prstGeom>
          <a:noFill/>
          <a:ln w="9525">
            <a:noFill/>
            <a:miter lim="800000"/>
            <a:headEnd/>
            <a:tailEnd/>
          </a:ln>
          <a:effectLst/>
        </p:spPr>
        <p:txBody>
          <a:bodyPr/>
          <a:lstStyle/>
          <a:p>
            <a:pPr algn="r">
              <a:defRPr/>
            </a:pPr>
            <a:endParaRPr lang="en-GB" sz="1400"/>
          </a:p>
        </p:txBody>
      </p:sp>
      <p:pic>
        <p:nvPicPr>
          <p:cNvPr id="2" name="Picture 18" descr="GLOGO_small"/>
          <p:cNvPicPr>
            <a:picLocks noChangeAspect="1" noChangeArrowheads="1"/>
          </p:cNvPicPr>
          <p:nvPr/>
        </p:nvPicPr>
        <p:blipFill>
          <a:blip r:embed="rId13" cstate="print"/>
          <a:srcRect/>
          <a:stretch>
            <a:fillRect/>
          </a:stretch>
        </p:blipFill>
        <p:spPr bwMode="auto">
          <a:xfrm>
            <a:off x="37971413" y="854075"/>
            <a:ext cx="4102100" cy="4102100"/>
          </a:xfrm>
          <a:prstGeom prst="rect">
            <a:avLst/>
          </a:prstGeom>
          <a:noFill/>
          <a:ln w="9525">
            <a:noFill/>
            <a:miter lim="800000"/>
            <a:headEnd/>
            <a:tailEnd/>
          </a:ln>
        </p:spPr>
      </p:pic>
      <p:pic>
        <p:nvPicPr>
          <p:cNvPr id="1033" name="Picture 19" descr="GLOGO_small"/>
          <p:cNvPicPr>
            <a:picLocks noChangeAspect="1" noChangeArrowheads="1"/>
          </p:cNvPicPr>
          <p:nvPr/>
        </p:nvPicPr>
        <p:blipFill>
          <a:blip r:embed="rId13" cstate="print"/>
          <a:srcRect/>
          <a:stretch>
            <a:fillRect/>
          </a:stretch>
        </p:blipFill>
        <p:spPr bwMode="auto">
          <a:xfrm>
            <a:off x="38123813" y="1006475"/>
            <a:ext cx="4102100" cy="4102100"/>
          </a:xfrm>
          <a:prstGeom prst="rect">
            <a:avLst/>
          </a:prstGeom>
          <a:noFill/>
          <a:ln w="9525">
            <a:noFill/>
            <a:miter lim="800000"/>
            <a:headEnd/>
            <a:tailEnd/>
          </a:ln>
        </p:spPr>
      </p:pic>
      <p:pic>
        <p:nvPicPr>
          <p:cNvPr id="1034" name="Picture 20" descr="GLOGO_small"/>
          <p:cNvPicPr>
            <a:picLocks noChangeAspect="1" noChangeArrowheads="1"/>
          </p:cNvPicPr>
          <p:nvPr/>
        </p:nvPicPr>
        <p:blipFill>
          <a:blip r:embed="rId13" cstate="print"/>
          <a:srcRect/>
          <a:stretch>
            <a:fillRect/>
          </a:stretch>
        </p:blipFill>
        <p:spPr bwMode="auto">
          <a:xfrm>
            <a:off x="37866638" y="815975"/>
            <a:ext cx="4102100" cy="4102100"/>
          </a:xfrm>
          <a:prstGeom prst="rect">
            <a:avLst/>
          </a:prstGeom>
          <a:noFill/>
          <a:ln w="9525">
            <a:noFill/>
            <a:miter lim="800000"/>
            <a:headEnd/>
            <a:tailEnd/>
          </a:ln>
        </p:spPr>
      </p:pic>
      <p:pic>
        <p:nvPicPr>
          <p:cNvPr id="3" name="Picture 2" descr="C:\Users\miu\Dropbox\gsics_WG_logo.jpg"/>
          <p:cNvPicPr>
            <a:picLocks noChangeAspect="1" noChangeArrowheads="1"/>
          </p:cNvPicPr>
          <p:nvPr userDrawn="1"/>
        </p:nvPicPr>
        <p:blipFill>
          <a:blip r:embed="rId14" cstate="print"/>
          <a:srcRect/>
          <a:stretch>
            <a:fillRect/>
          </a:stretch>
        </p:blipFill>
        <p:spPr bwMode="auto">
          <a:xfrm>
            <a:off x="366183" y="330201"/>
            <a:ext cx="2815396" cy="719666"/>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lr>
          <a:srgbClr val="FF0000"/>
        </a:buClr>
        <a:buFont typeface="Wingdings" pitchFamily="2" charset="2"/>
        <a:buChar char="v"/>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006600"/>
        </a:buClr>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12.xml.rels><?xml version="1.0" encoding="UTF-8" standalone="yes"?>
<Relationships xmlns="http://schemas.openxmlformats.org/package/2006/relationships"><Relationship Id="rId8" Type="http://schemas.openxmlformats.org/officeDocument/2006/relationships/hyperlink" Target="https://www.google.de/url?q=http://www.coreclimax.eu/?q=EUMETSAT&amp;sa=U&amp;ei=yhYfU-uYEYXMtQaZroC4Cg&amp;ved=0CC0Q9QEwAA&amp;usg=AFQjCNGzqEXHA7_OlVKV2do6gKActt_wew" TargetMode="External"/><Relationship Id="rId13" Type="http://schemas.openxmlformats.org/officeDocument/2006/relationships/image" Target="../media/image13.jpeg"/><Relationship Id="rId3" Type="http://schemas.openxmlformats.org/officeDocument/2006/relationships/image" Target="../media/image4.jpeg"/><Relationship Id="rId7" Type="http://schemas.openxmlformats.org/officeDocument/2006/relationships/image" Target="../media/image8.jpeg"/><Relationship Id="rId12" Type="http://schemas.openxmlformats.org/officeDocument/2006/relationships/image" Target="../media/image12.jpeg"/><Relationship Id="rId2" Type="http://schemas.openxmlformats.org/officeDocument/2006/relationships/notesSlide" Target="../notesSlides/notesSlide4.xml"/><Relationship Id="rId16" Type="http://schemas.openxmlformats.org/officeDocument/2006/relationships/image" Target="../media/image16.jpeg"/><Relationship Id="rId1" Type="http://schemas.openxmlformats.org/officeDocument/2006/relationships/slideLayout" Target="../slideLayouts/slideLayout2.xml"/><Relationship Id="rId6" Type="http://schemas.openxmlformats.org/officeDocument/2006/relationships/image" Target="../media/image7.jpeg"/><Relationship Id="rId11" Type="http://schemas.openxmlformats.org/officeDocument/2006/relationships/image" Target="../media/image11.jpeg"/><Relationship Id="rId5" Type="http://schemas.openxmlformats.org/officeDocument/2006/relationships/image" Target="../media/image6.jpeg"/><Relationship Id="rId15" Type="http://schemas.openxmlformats.org/officeDocument/2006/relationships/image" Target="../media/image15.png"/><Relationship Id="rId10" Type="http://schemas.openxmlformats.org/officeDocument/2006/relationships/image" Target="../media/image10.jpeg"/><Relationship Id="rId4" Type="http://schemas.openxmlformats.org/officeDocument/2006/relationships/image" Target="../media/image5.jpeg"/><Relationship Id="rId9" Type="http://schemas.openxmlformats.org/officeDocument/2006/relationships/image" Target="../media/image9.jpeg"/><Relationship Id="rId14" Type="http://schemas.openxmlformats.org/officeDocument/2006/relationships/image" Target="../media/image1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gsics.wmo.int/" TargetMode="External"/><Relationship Id="rId7" Type="http://schemas.openxmlformats.org/officeDocument/2006/relationships/hyperlink" Target="http://gsics.atmos.umd.edu/wiki/Home"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gsics.eumetsat.int/" TargetMode="External"/><Relationship Id="rId5" Type="http://schemas.openxmlformats.org/officeDocument/2006/relationships/hyperlink" Target="https://www.star.nesdis.noaa.gov/smcd/GCC/ProductCatalog.php" TargetMode="External"/><Relationship Id="rId4" Type="http://schemas.openxmlformats.org/officeDocument/2006/relationships/hyperlink" Target="http://www.star.nesdis.noaa.gov/smcd/GCC/index.php"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oiswww.eumetsat.int/epsreports/html/index.php?instrument=IASI&amp;sat=M02" TargetMode="External"/><Relationship Id="rId2" Type="http://schemas.openxmlformats.org/officeDocument/2006/relationships/hyperlink" Target="https://www.star.nesdis.noaa.gov/smcd/GCC/MeetingActions.php"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star.nesdis.noaa.gov/smcd/GCC/MeetingActions.php"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3"/>
          <p:cNvSpPr>
            <a:spLocks noGrp="1"/>
          </p:cNvSpPr>
          <p:nvPr>
            <p:ph type="sldNum" sz="quarter" idx="10"/>
          </p:nvPr>
        </p:nvSpPr>
        <p:spPr>
          <a:noFill/>
        </p:spPr>
        <p:txBody>
          <a:bodyPr/>
          <a:lstStyle/>
          <a:p>
            <a:fld id="{7C66A421-960F-40DF-BDE6-CED4FB09D906}" type="slidenum">
              <a:rPr lang="en-US" smtClean="0"/>
              <a:pPr/>
              <a:t>1</a:t>
            </a:fld>
            <a:endParaRPr lang="en-US" smtClean="0"/>
          </a:p>
        </p:txBody>
      </p:sp>
      <p:sp>
        <p:nvSpPr>
          <p:cNvPr id="2051" name="Rectangle 2"/>
          <p:cNvSpPr>
            <a:spLocks noGrp="1" noChangeArrowheads="1"/>
          </p:cNvSpPr>
          <p:nvPr>
            <p:ph type="ctrTitle"/>
          </p:nvPr>
        </p:nvSpPr>
        <p:spPr bwMode="auto">
          <a:xfrm>
            <a:off x="668338" y="1727200"/>
            <a:ext cx="7772400" cy="1659812"/>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IE" sz="3200" dirty="0" smtClean="0">
                <a:solidFill>
                  <a:srgbClr val="FF0000"/>
                </a:solidFill>
              </a:rPr>
              <a:t/>
            </a:r>
            <a:br>
              <a:rPr lang="en-IE" sz="3200" dirty="0" smtClean="0">
                <a:solidFill>
                  <a:srgbClr val="FF0000"/>
                </a:solidFill>
              </a:rPr>
            </a:br>
            <a:r>
              <a:rPr lang="en-IE" sz="3200" dirty="0" smtClean="0">
                <a:solidFill>
                  <a:srgbClr val="0000FF"/>
                </a:solidFill>
              </a:rPr>
              <a:t>EUMETSAT Agency Report </a:t>
            </a:r>
            <a:br>
              <a:rPr lang="en-IE" sz="3200" dirty="0" smtClean="0">
                <a:solidFill>
                  <a:srgbClr val="0000FF"/>
                </a:solidFill>
              </a:rPr>
            </a:br>
            <a:r>
              <a:rPr lang="en-IE" sz="3200" dirty="0" smtClean="0">
                <a:solidFill>
                  <a:srgbClr val="0000FF"/>
                </a:solidFill>
              </a:rPr>
              <a:t>2017</a:t>
            </a:r>
            <a:endParaRPr lang="en-US" sz="3200" dirty="0" smtClean="0">
              <a:solidFill>
                <a:srgbClr val="0000FF"/>
              </a:solidFill>
            </a:endParaRPr>
          </a:p>
        </p:txBody>
      </p:sp>
      <p:sp>
        <p:nvSpPr>
          <p:cNvPr id="2052" name="Rectangle 3"/>
          <p:cNvSpPr>
            <a:spLocks noGrp="1" noChangeArrowheads="1"/>
          </p:cNvSpPr>
          <p:nvPr>
            <p:ph type="subTitle" idx="1"/>
          </p:nvPr>
        </p:nvSpPr>
        <p:spPr>
          <a:xfrm>
            <a:off x="914400" y="2914650"/>
            <a:ext cx="7315200" cy="2876550"/>
          </a:xfrm>
        </p:spPr>
        <p:txBody>
          <a:bodyPr/>
          <a:lstStyle/>
          <a:p>
            <a:pPr eaLnBrk="1" hangingPunct="1">
              <a:lnSpc>
                <a:spcPct val="80000"/>
              </a:lnSpc>
              <a:spcBef>
                <a:spcPct val="100000"/>
              </a:spcBef>
              <a:spcAft>
                <a:spcPct val="100000"/>
              </a:spcAft>
            </a:pPr>
            <a:endParaRPr lang="en-US" sz="2800" b="1" dirty="0" smtClean="0">
              <a:solidFill>
                <a:schemeClr val="accent2"/>
              </a:solidFill>
              <a:latin typeface="Times New Roman" pitchFamily="18" charset="0"/>
            </a:endParaRPr>
          </a:p>
          <a:p>
            <a:pPr eaLnBrk="1" hangingPunct="1">
              <a:lnSpc>
                <a:spcPct val="80000"/>
              </a:lnSpc>
            </a:pPr>
            <a:r>
              <a:rPr lang="en-US" altLang="zh-CN" sz="2000" i="1" dirty="0" smtClean="0">
                <a:solidFill>
                  <a:srgbClr val="0000FF"/>
                </a:solidFill>
                <a:latin typeface="+mj-lt"/>
                <a:ea typeface="+mj-ea"/>
                <a:cs typeface="+mj-cs"/>
              </a:rPr>
              <a:t>Tim Hewison, Peter Miu, </a:t>
            </a:r>
            <a:r>
              <a:rPr lang="en-US" altLang="zh-CN" sz="2000" i="1" u="sng" dirty="0" smtClean="0">
                <a:solidFill>
                  <a:srgbClr val="0000FF"/>
                </a:solidFill>
                <a:latin typeface="+mj-lt"/>
                <a:ea typeface="+mj-ea"/>
                <a:cs typeface="+mj-cs"/>
              </a:rPr>
              <a:t>Rose Munro</a:t>
            </a:r>
            <a:r>
              <a:rPr lang="en-US" altLang="zh-CN" sz="2000" i="1" dirty="0" smtClean="0">
                <a:solidFill>
                  <a:srgbClr val="0000FF"/>
                </a:solidFill>
                <a:latin typeface="+mj-lt"/>
                <a:ea typeface="+mj-ea"/>
                <a:cs typeface="+mj-cs"/>
              </a:rPr>
              <a:t>, </a:t>
            </a:r>
            <a:r>
              <a:rPr lang="en-US" altLang="zh-CN" sz="2000" i="1" dirty="0" smtClean="0">
                <a:solidFill>
                  <a:srgbClr val="0000FF"/>
                </a:solidFill>
              </a:rPr>
              <a:t>Sebastien Wagner, </a:t>
            </a:r>
            <a:r>
              <a:rPr lang="en-US" altLang="zh-CN" sz="2000" i="1" dirty="0" smtClean="0">
                <a:solidFill>
                  <a:srgbClr val="0000FF"/>
                </a:solidFill>
                <a:latin typeface="+mj-lt"/>
                <a:ea typeface="+mj-ea"/>
                <a:cs typeface="+mj-cs"/>
              </a:rPr>
              <a:t/>
            </a:r>
            <a:br>
              <a:rPr lang="en-US" altLang="zh-CN" sz="2000" i="1" dirty="0" smtClean="0">
                <a:solidFill>
                  <a:srgbClr val="0000FF"/>
                </a:solidFill>
                <a:latin typeface="+mj-lt"/>
                <a:ea typeface="+mj-ea"/>
                <a:cs typeface="+mj-cs"/>
              </a:rPr>
            </a:br>
            <a:r>
              <a:rPr lang="en-US" altLang="zh-CN" sz="2000" i="1" dirty="0" smtClean="0">
                <a:solidFill>
                  <a:srgbClr val="0000FF"/>
                </a:solidFill>
                <a:latin typeface="+mj-lt"/>
                <a:ea typeface="+mj-ea"/>
                <a:cs typeface="+mj-cs"/>
              </a:rPr>
              <a:t>Rob Roebeling, Igor Tomazic, …</a:t>
            </a:r>
          </a:p>
          <a:p>
            <a:pPr eaLnBrk="1" hangingPunct="1">
              <a:lnSpc>
                <a:spcPct val="80000"/>
              </a:lnSpc>
            </a:pPr>
            <a:endParaRPr lang="en-US" altLang="zh-CN" sz="2000" b="1" dirty="0" smtClean="0">
              <a:latin typeface="Times New Roman" pitchFamily="18" charset="0"/>
              <a:ea typeface="宋体" pitchFamily="2" charset="-122"/>
            </a:endParaRPr>
          </a:p>
          <a:p>
            <a:pPr eaLnBrk="1" hangingPunct="1">
              <a:lnSpc>
                <a:spcPct val="80000"/>
              </a:lnSpc>
            </a:pPr>
            <a:endParaRPr lang="en-US" altLang="zh-CN" sz="2000" dirty="0" smtClean="0">
              <a:latin typeface="Times New Roman" pitchFamily="18" charset="0"/>
              <a:ea typeface="宋体" pitchFamily="2" charset="-122"/>
            </a:endParaRPr>
          </a:p>
          <a:p>
            <a:pPr eaLnBrk="1" hangingPunct="1">
              <a:lnSpc>
                <a:spcPct val="80000"/>
              </a:lnSpc>
            </a:pPr>
            <a:r>
              <a:rPr lang="en-US" altLang="zh-CN" sz="2000" b="1" dirty="0" smtClean="0">
                <a:latin typeface="Times New Roman" pitchFamily="18" charset="0"/>
                <a:ea typeface="宋体" pitchFamily="2" charset="-122"/>
              </a:rPr>
              <a:t>EUMETSAT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50239" y="241688"/>
            <a:ext cx="5793761" cy="457559"/>
          </a:xfrm>
        </p:spPr>
        <p:txBody>
          <a:bodyPr/>
          <a:lstStyle/>
          <a:p>
            <a:r>
              <a:rPr lang="en-US" sz="2400" dirty="0" smtClean="0"/>
              <a:t>Metop-A EOL Test Acceptance Criteria</a:t>
            </a:r>
            <a:endParaRPr lang="en-GB" sz="2400" dirty="0"/>
          </a:p>
        </p:txBody>
      </p:sp>
      <p:graphicFrame>
        <p:nvGraphicFramePr>
          <p:cNvPr id="4" name="Content Placeholder 3"/>
          <p:cNvGraphicFramePr>
            <a:graphicFrameLocks noGrp="1"/>
          </p:cNvGraphicFramePr>
          <p:nvPr>
            <p:ph idx="1"/>
          </p:nvPr>
        </p:nvGraphicFramePr>
        <p:xfrm>
          <a:off x="4292248" y="704895"/>
          <a:ext cx="4514932" cy="5524921"/>
        </p:xfrm>
        <a:graphic>
          <a:graphicData uri="http://schemas.openxmlformats.org/drawingml/2006/table">
            <a:tbl>
              <a:tblPr>
                <a:tableStyleId>{ED083AE6-46FA-4A59-8FB0-9F97EB10719F}</a:tableStyleId>
              </a:tblPr>
              <a:tblGrid>
                <a:gridCol w="712138"/>
                <a:gridCol w="1929308"/>
                <a:gridCol w="1873486"/>
              </a:tblGrid>
              <a:tr h="324000">
                <a:tc>
                  <a:txBody>
                    <a:bodyPr/>
                    <a:lstStyle/>
                    <a:p>
                      <a:pPr algn="ctr">
                        <a:spcAft>
                          <a:spcPts val="0"/>
                        </a:spcAft>
                      </a:pPr>
                      <a:endParaRPr lang="en-GB" sz="500" dirty="0">
                        <a:latin typeface="+mn-lt"/>
                        <a:ea typeface="Times New Roman"/>
                        <a:cs typeface="Arial" pitchFamily="34" charset="0"/>
                      </a:endParaRPr>
                    </a:p>
                  </a:txBody>
                  <a:tcPr marL="49846" marR="49846" marT="36000" marB="36000"/>
                </a:tc>
                <a:tc>
                  <a:txBody>
                    <a:bodyPr/>
                    <a:lstStyle/>
                    <a:p>
                      <a:pPr algn="ctr">
                        <a:spcAft>
                          <a:spcPts val="0"/>
                        </a:spcAft>
                      </a:pPr>
                      <a:r>
                        <a:rPr lang="en-GB" sz="1200" b="1" dirty="0" err="1" smtClean="0">
                          <a:latin typeface="+mn-lt"/>
                        </a:rPr>
                        <a:t>RISK</a:t>
                      </a:r>
                      <a:r>
                        <a:rPr lang="en-GB" sz="1200" b="1" baseline="-25000" dirty="0" err="1" smtClean="0">
                          <a:latin typeface="+mn-lt"/>
                        </a:rPr>
                        <a:t>ext</a:t>
                      </a:r>
                      <a:endParaRPr lang="en-GB" sz="1200" b="1" dirty="0">
                        <a:latin typeface="+mn-lt"/>
                        <a:ea typeface="Times New Roman"/>
                        <a:cs typeface="Arial" pitchFamily="34" charset="0"/>
                      </a:endParaRPr>
                    </a:p>
                  </a:txBody>
                  <a:tcPr marL="49846" marR="49846" marT="36000" marB="36000" anchor="ctr"/>
                </a:tc>
                <a:tc>
                  <a:txBody>
                    <a:bodyPr/>
                    <a:lstStyle/>
                    <a:p>
                      <a:pPr algn="ctr">
                        <a:spcAft>
                          <a:spcPts val="0"/>
                        </a:spcAft>
                      </a:pPr>
                      <a:r>
                        <a:rPr lang="en-GB" sz="1200" b="1" dirty="0" smtClean="0">
                          <a:latin typeface="+mn-lt"/>
                        </a:rPr>
                        <a:t>COST</a:t>
                      </a:r>
                      <a:endParaRPr lang="en-GB" sz="1200" b="1" dirty="0">
                        <a:latin typeface="+mn-lt"/>
                        <a:ea typeface="Times New Roman"/>
                        <a:cs typeface="Arial" pitchFamily="34" charset="0"/>
                      </a:endParaRPr>
                    </a:p>
                  </a:txBody>
                  <a:tcPr marL="49846" marR="49846" marT="36000" marB="36000" anchor="ctr"/>
                </a:tc>
              </a:tr>
              <a:tr h="799973">
                <a:tc>
                  <a:txBody>
                    <a:bodyPr/>
                    <a:lstStyle/>
                    <a:p>
                      <a:pPr algn="ctr">
                        <a:spcAft>
                          <a:spcPts val="0"/>
                        </a:spcAft>
                      </a:pPr>
                      <a:r>
                        <a:rPr lang="en-GB" sz="900" b="1" dirty="0" smtClean="0">
                          <a:latin typeface="+mn-lt"/>
                        </a:rPr>
                        <a:t>VERY HIGH</a:t>
                      </a:r>
                      <a:endParaRPr lang="en-GB" sz="900" b="1" dirty="0">
                        <a:latin typeface="+mn-lt"/>
                      </a:endParaRPr>
                    </a:p>
                    <a:p>
                      <a:pPr algn="ctr">
                        <a:spcAft>
                          <a:spcPts val="0"/>
                        </a:spcAft>
                      </a:pPr>
                      <a:r>
                        <a:rPr lang="en-GB" sz="900" b="1" dirty="0">
                          <a:latin typeface="+mn-lt"/>
                        </a:rPr>
                        <a:t>(5)</a:t>
                      </a:r>
                      <a:endParaRPr lang="en-GB" sz="900" b="1" dirty="0">
                        <a:latin typeface="+mn-lt"/>
                        <a:ea typeface="Times New Roman"/>
                        <a:cs typeface="Arial" pitchFamily="34" charset="0"/>
                      </a:endParaRPr>
                    </a:p>
                  </a:txBody>
                  <a:tcPr marL="49846" marR="49846" marT="36000" marB="36000" anchor="ctr"/>
                </a:tc>
                <a:tc>
                  <a:txBody>
                    <a:bodyPr/>
                    <a:lstStyle/>
                    <a:p>
                      <a:pPr marL="180975" lvl="0" indent="-180975" algn="l">
                        <a:spcAft>
                          <a:spcPts val="0"/>
                        </a:spcAft>
                        <a:buFont typeface="Wingdings"/>
                        <a:buChar char=""/>
                      </a:pPr>
                      <a:r>
                        <a:rPr lang="en-US" sz="1000" kern="1200" dirty="0" smtClean="0">
                          <a:latin typeface="+mn-lt"/>
                          <a:ea typeface="Times New Roman"/>
                          <a:cs typeface="Arial" pitchFamily="34" charset="0"/>
                        </a:rPr>
                        <a:t>Operations could </a:t>
                      </a:r>
                      <a:r>
                        <a:rPr lang="en-US" sz="1000" b="1" kern="1200" dirty="0" smtClean="0">
                          <a:latin typeface="+mn-lt"/>
                          <a:ea typeface="Times New Roman"/>
                          <a:cs typeface="Arial" pitchFamily="34" charset="0"/>
                        </a:rPr>
                        <a:t>affect EOL ops.</a:t>
                      </a:r>
                    </a:p>
                    <a:p>
                      <a:pPr marL="180975" lvl="0" indent="-180975" algn="l">
                        <a:spcAft>
                          <a:spcPts val="0"/>
                        </a:spcAft>
                        <a:buFont typeface="Wingdings"/>
                        <a:buChar char=""/>
                      </a:pPr>
                      <a:r>
                        <a:rPr lang="en-US" sz="1000" b="0" kern="1200" dirty="0" smtClean="0">
                          <a:latin typeface="+mn-lt"/>
                          <a:ea typeface="Times New Roman"/>
                          <a:cs typeface="Arial" pitchFamily="34" charset="0"/>
                        </a:rPr>
                        <a:t>Operation can pose a threat</a:t>
                      </a:r>
                      <a:r>
                        <a:rPr lang="en-US" sz="1000" b="0" kern="1200" baseline="0" dirty="0" smtClean="0">
                          <a:latin typeface="+mn-lt"/>
                          <a:ea typeface="Times New Roman"/>
                          <a:cs typeface="Arial" pitchFamily="34" charset="0"/>
                        </a:rPr>
                        <a:t> to spacecraft </a:t>
                      </a:r>
                      <a:r>
                        <a:rPr lang="en-US" sz="1000" b="1" kern="1200" baseline="0" dirty="0" smtClean="0">
                          <a:latin typeface="+mn-lt"/>
                          <a:ea typeface="Times New Roman"/>
                          <a:cs typeface="Arial" pitchFamily="34" charset="0"/>
                        </a:rPr>
                        <a:t>safety.</a:t>
                      </a:r>
                      <a:endParaRPr lang="en-GB" sz="1000" b="1" dirty="0">
                        <a:latin typeface="+mn-lt"/>
                        <a:ea typeface="Times New Roman"/>
                        <a:cs typeface="Arial" pitchFamily="34" charset="0"/>
                      </a:endParaRPr>
                    </a:p>
                  </a:txBody>
                  <a:tcPr marL="49846" marR="49846" marT="36000" marB="36000">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rgbClr val="FFA7A7"/>
                    </a:solidFill>
                  </a:tcPr>
                </a:tc>
                <a:tc>
                  <a:txBody>
                    <a:bodyPr/>
                    <a:lstStyle/>
                    <a:p>
                      <a:pPr marL="180975" lvl="0" indent="-180975" algn="l">
                        <a:spcAft>
                          <a:spcPts val="0"/>
                        </a:spcAft>
                        <a:buFont typeface="Wingdings"/>
                        <a:buChar char=""/>
                      </a:pPr>
                      <a:r>
                        <a:rPr lang="en-GB" sz="1000" kern="1200" dirty="0">
                          <a:latin typeface="+mn-lt"/>
                        </a:rPr>
                        <a:t>Complex Operation.</a:t>
                      </a:r>
                      <a:endParaRPr lang="en-GB" sz="1000" dirty="0">
                        <a:latin typeface="+mn-lt"/>
                      </a:endParaRPr>
                    </a:p>
                    <a:p>
                      <a:pPr marL="180975" lvl="0" indent="-180975" algn="l">
                        <a:spcAft>
                          <a:spcPts val="0"/>
                        </a:spcAft>
                        <a:buFont typeface="Wingdings"/>
                        <a:buChar char=""/>
                      </a:pPr>
                      <a:r>
                        <a:rPr lang="en-GB" sz="1000" kern="1200" dirty="0">
                          <a:latin typeface="+mn-lt"/>
                        </a:rPr>
                        <a:t>Specific </a:t>
                      </a:r>
                      <a:r>
                        <a:rPr lang="en-GB" sz="1000" b="1" kern="1200" dirty="0">
                          <a:latin typeface="+mn-lt"/>
                        </a:rPr>
                        <a:t>Orbital </a:t>
                      </a:r>
                      <a:r>
                        <a:rPr lang="en-GB" sz="1000" b="1" kern="1200" dirty="0" smtClean="0">
                          <a:latin typeface="+mn-lt"/>
                        </a:rPr>
                        <a:t>Constraints</a:t>
                      </a:r>
                      <a:r>
                        <a:rPr lang="en-GB" sz="1000" kern="1200" dirty="0">
                          <a:latin typeface="+mn-lt"/>
                        </a:rPr>
                        <a:t>/ Requirements. </a:t>
                      </a:r>
                      <a:endParaRPr lang="en-GB" sz="1000" dirty="0">
                        <a:latin typeface="+mn-lt"/>
                        <a:ea typeface="Times New Roman"/>
                        <a:cs typeface="Arial" pitchFamily="34" charset="0"/>
                      </a:endParaRPr>
                    </a:p>
                  </a:txBody>
                  <a:tcPr marL="49846" marR="49846"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rgbClr val="FFA7A7"/>
                    </a:solidFill>
                  </a:tcPr>
                </a:tc>
              </a:tr>
              <a:tr h="1373310">
                <a:tc>
                  <a:txBody>
                    <a:bodyPr/>
                    <a:lstStyle/>
                    <a:p>
                      <a:pPr algn="ctr">
                        <a:spcAft>
                          <a:spcPts val="0"/>
                        </a:spcAft>
                      </a:pPr>
                      <a:r>
                        <a:rPr lang="en-GB" sz="900" b="1" dirty="0">
                          <a:latin typeface="+mn-lt"/>
                        </a:rPr>
                        <a:t>HIGH</a:t>
                      </a:r>
                    </a:p>
                    <a:p>
                      <a:pPr algn="ctr">
                        <a:spcAft>
                          <a:spcPts val="0"/>
                        </a:spcAft>
                      </a:pPr>
                      <a:r>
                        <a:rPr lang="en-GB" sz="900" b="1" dirty="0">
                          <a:latin typeface="+mn-lt"/>
                        </a:rPr>
                        <a:t>(4)</a:t>
                      </a:r>
                      <a:endParaRPr lang="en-GB" sz="900" b="1" dirty="0">
                        <a:latin typeface="+mn-lt"/>
                        <a:ea typeface="Times New Roman"/>
                        <a:cs typeface="Arial" pitchFamily="34" charset="0"/>
                      </a:endParaRPr>
                    </a:p>
                  </a:txBody>
                  <a:tcPr marL="49846" marR="49846" marT="36000" marB="36000" anchor="ctr"/>
                </a:tc>
                <a:tc>
                  <a:txBody>
                    <a:bodyPr/>
                    <a:lstStyle/>
                    <a:p>
                      <a:pPr marL="180975" marR="0" lvl="0" indent="-180975" algn="l" defTabSz="914400" rtl="0" eaLnBrk="1" fontAlgn="auto" latinLnBrk="0" hangingPunct="1">
                        <a:lnSpc>
                          <a:spcPct val="100000"/>
                        </a:lnSpc>
                        <a:spcBef>
                          <a:spcPts val="0"/>
                        </a:spcBef>
                        <a:spcAft>
                          <a:spcPts val="0"/>
                        </a:spcAft>
                        <a:buClrTx/>
                        <a:buSzTx/>
                        <a:buFont typeface="Wingdings"/>
                        <a:buChar char=""/>
                        <a:tabLst/>
                        <a:defRPr/>
                      </a:pPr>
                      <a:r>
                        <a:rPr lang="en-GB" sz="1000" kern="1200" dirty="0" smtClean="0">
                          <a:latin typeface="+mn-lt"/>
                        </a:rPr>
                        <a:t>Operations can result in or contribute to a very </a:t>
                      </a:r>
                      <a:r>
                        <a:rPr lang="en-GB" sz="1000" b="1" kern="1200" dirty="0" smtClean="0">
                          <a:latin typeface="+mn-lt"/>
                        </a:rPr>
                        <a:t>serious mission capability loss</a:t>
                      </a:r>
                      <a:r>
                        <a:rPr lang="en-GB" sz="1000" kern="1200" dirty="0" smtClean="0">
                          <a:latin typeface="+mn-lt"/>
                        </a:rPr>
                        <a:t>.</a:t>
                      </a:r>
                    </a:p>
                    <a:p>
                      <a:pPr marL="180975" lvl="0" indent="-180975" algn="l">
                        <a:spcAft>
                          <a:spcPts val="0"/>
                        </a:spcAft>
                        <a:buFont typeface="Wingdings"/>
                        <a:buChar char=""/>
                      </a:pPr>
                      <a:r>
                        <a:rPr lang="en-GB" sz="1000" kern="1200" dirty="0" smtClean="0">
                          <a:latin typeface="+mn-lt"/>
                        </a:rPr>
                        <a:t>Operations </a:t>
                      </a:r>
                      <a:r>
                        <a:rPr lang="en-GB" sz="1000" kern="1200" dirty="0">
                          <a:latin typeface="+mn-lt"/>
                        </a:rPr>
                        <a:t>can </a:t>
                      </a:r>
                      <a:r>
                        <a:rPr lang="en-GB" sz="1000" b="1" kern="1200" dirty="0" smtClean="0">
                          <a:latin typeface="+mn-lt"/>
                        </a:rPr>
                        <a:t>pose constraints on </a:t>
                      </a:r>
                      <a:r>
                        <a:rPr lang="en-GB" sz="1000" b="1" kern="1200" dirty="0">
                          <a:latin typeface="+mn-lt"/>
                        </a:rPr>
                        <a:t>EOL </a:t>
                      </a:r>
                      <a:r>
                        <a:rPr lang="en-GB" sz="1000" kern="1200" dirty="0">
                          <a:latin typeface="+mn-lt"/>
                        </a:rPr>
                        <a:t>operations</a:t>
                      </a:r>
                      <a:r>
                        <a:rPr lang="en-GB" sz="1000" kern="1200" dirty="0" smtClean="0">
                          <a:latin typeface="+mn-lt"/>
                        </a:rPr>
                        <a:t>.</a:t>
                      </a:r>
                    </a:p>
                    <a:p>
                      <a:pPr marL="180975" lvl="0" indent="-180975" algn="l">
                        <a:spcAft>
                          <a:spcPts val="0"/>
                        </a:spcAft>
                        <a:buFont typeface="Wingdings"/>
                        <a:buChar char=""/>
                      </a:pPr>
                      <a:r>
                        <a:rPr lang="en-US" sz="1000" kern="1200" dirty="0" smtClean="0">
                          <a:latin typeface="+mn-lt"/>
                          <a:ea typeface="Times New Roman"/>
                          <a:cs typeface="Arial" pitchFamily="34" charset="0"/>
                        </a:rPr>
                        <a:t>Risk of </a:t>
                      </a:r>
                      <a:r>
                        <a:rPr lang="en-US" sz="1000" b="1" kern="1200" dirty="0" smtClean="0">
                          <a:latin typeface="+mn-lt"/>
                          <a:ea typeface="Times New Roman"/>
                          <a:cs typeface="Arial" pitchFamily="34" charset="0"/>
                        </a:rPr>
                        <a:t>RRM </a:t>
                      </a:r>
                      <a:r>
                        <a:rPr lang="en-US" sz="1000" b="0" kern="1200" dirty="0" smtClean="0">
                          <a:latin typeface="+mn-lt"/>
                          <a:ea typeface="Times New Roman"/>
                          <a:cs typeface="Arial" pitchFamily="34" charset="0"/>
                        </a:rPr>
                        <a:t>and therefore </a:t>
                      </a:r>
                      <a:r>
                        <a:rPr lang="en-US" sz="1000" b="1" kern="1200" dirty="0" smtClean="0">
                          <a:latin typeface="+mn-lt"/>
                          <a:ea typeface="Times New Roman"/>
                          <a:cs typeface="Arial" pitchFamily="34" charset="0"/>
                        </a:rPr>
                        <a:t>extended de-orbiting time</a:t>
                      </a:r>
                      <a:r>
                        <a:rPr lang="en-US" sz="1000" kern="1200" dirty="0" smtClean="0">
                          <a:latin typeface="+mn-lt"/>
                          <a:ea typeface="Times New Roman"/>
                          <a:cs typeface="Arial" pitchFamily="34" charset="0"/>
                        </a:rPr>
                        <a:t>.</a:t>
                      </a:r>
                      <a:endParaRPr lang="en-GB" sz="1000" dirty="0">
                        <a:latin typeface="+mn-lt"/>
                        <a:ea typeface="Times New Roman"/>
                        <a:cs typeface="Arial" pitchFamily="34" charset="0"/>
                      </a:endParaRPr>
                    </a:p>
                  </a:txBody>
                  <a:tcPr marL="49846" marR="49846" marT="36000" marB="36000">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4CBC6"/>
                    </a:solidFill>
                  </a:tcPr>
                </a:tc>
                <a:tc>
                  <a:txBody>
                    <a:bodyPr/>
                    <a:lstStyle/>
                    <a:p>
                      <a:pPr marL="180975" lvl="0" indent="-180975" algn="l">
                        <a:spcAft>
                          <a:spcPts val="0"/>
                        </a:spcAft>
                        <a:buFont typeface="Wingdings"/>
                        <a:buChar char=""/>
                      </a:pPr>
                      <a:r>
                        <a:rPr lang="en-GB" sz="1000" kern="1200" dirty="0">
                          <a:latin typeface="+mn-lt"/>
                        </a:rPr>
                        <a:t>Instrument </a:t>
                      </a:r>
                      <a:r>
                        <a:rPr lang="en-GB" sz="1000" b="1" kern="1200" dirty="0">
                          <a:latin typeface="+mn-lt"/>
                        </a:rPr>
                        <a:t>SW </a:t>
                      </a:r>
                      <a:r>
                        <a:rPr lang="en-GB" sz="1000" b="1" kern="1200" dirty="0" smtClean="0">
                          <a:latin typeface="+mn-lt"/>
                        </a:rPr>
                        <a:t>Patch to be developed</a:t>
                      </a:r>
                      <a:r>
                        <a:rPr lang="en-GB" sz="1000" kern="1200" dirty="0" smtClean="0">
                          <a:latin typeface="+mn-lt"/>
                        </a:rPr>
                        <a:t>. </a:t>
                      </a:r>
                      <a:endParaRPr lang="en-GB" sz="1000" dirty="0">
                        <a:latin typeface="+mn-lt"/>
                      </a:endParaRPr>
                    </a:p>
                    <a:p>
                      <a:pPr marL="180975" lvl="0" indent="-180975" algn="l">
                        <a:spcAft>
                          <a:spcPts val="0"/>
                        </a:spcAft>
                        <a:buFont typeface="Wingdings"/>
                        <a:buChar char=""/>
                      </a:pPr>
                      <a:r>
                        <a:rPr lang="en-US" sz="1000" kern="1200" dirty="0" smtClean="0">
                          <a:latin typeface="+mn-lt"/>
                        </a:rPr>
                        <a:t>Ad-hoc tools required on ground.</a:t>
                      </a:r>
                    </a:p>
                    <a:p>
                      <a:pPr marL="180975" lvl="0" indent="-180975" algn="l">
                        <a:spcAft>
                          <a:spcPts val="0"/>
                        </a:spcAft>
                        <a:buFont typeface="Wingdings"/>
                        <a:buChar char=""/>
                      </a:pPr>
                      <a:r>
                        <a:rPr lang="en-US" sz="1000" kern="1200" dirty="0" smtClean="0">
                          <a:latin typeface="+mn-lt"/>
                          <a:ea typeface="Times New Roman"/>
                          <a:cs typeface="Arial" pitchFamily="34" charset="0"/>
                        </a:rPr>
                        <a:t>New </a:t>
                      </a:r>
                      <a:r>
                        <a:rPr lang="en-US" sz="1000" b="1" kern="1200" dirty="0" smtClean="0">
                          <a:latin typeface="+mn-lt"/>
                          <a:ea typeface="Times New Roman"/>
                          <a:cs typeface="Arial" pitchFamily="34" charset="0"/>
                        </a:rPr>
                        <a:t>ground processing </a:t>
                      </a:r>
                      <a:r>
                        <a:rPr lang="en-US" sz="1000" kern="1200" dirty="0" smtClean="0">
                          <a:latin typeface="+mn-lt"/>
                          <a:ea typeface="Times New Roman"/>
                          <a:cs typeface="Arial" pitchFamily="34" charset="0"/>
                        </a:rPr>
                        <a:t>methods/SW</a:t>
                      </a:r>
                      <a:r>
                        <a:rPr lang="en-US" sz="1000" kern="1200" baseline="0" dirty="0" smtClean="0">
                          <a:latin typeface="+mn-lt"/>
                          <a:ea typeface="Times New Roman"/>
                          <a:cs typeface="Arial" pitchFamily="34" charset="0"/>
                        </a:rPr>
                        <a:t> to be developed.</a:t>
                      </a:r>
                      <a:endParaRPr lang="en-GB" sz="1000" dirty="0">
                        <a:latin typeface="+mn-lt"/>
                        <a:ea typeface="Times New Roman"/>
                        <a:cs typeface="Arial" pitchFamily="34" charset="0"/>
                      </a:endParaRPr>
                    </a:p>
                  </a:txBody>
                  <a:tcPr marL="49846" marR="49846"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4CBC6"/>
                    </a:solidFill>
                  </a:tcPr>
                </a:tc>
              </a:tr>
              <a:tr h="902438">
                <a:tc>
                  <a:txBody>
                    <a:bodyPr/>
                    <a:lstStyle/>
                    <a:p>
                      <a:pPr algn="ctr">
                        <a:spcAft>
                          <a:spcPts val="0"/>
                        </a:spcAft>
                      </a:pPr>
                      <a:r>
                        <a:rPr lang="en-GB" sz="900" b="1" dirty="0">
                          <a:latin typeface="+mn-lt"/>
                        </a:rPr>
                        <a:t>MEDIUM</a:t>
                      </a:r>
                    </a:p>
                    <a:p>
                      <a:pPr algn="ctr">
                        <a:spcAft>
                          <a:spcPts val="0"/>
                        </a:spcAft>
                      </a:pPr>
                      <a:r>
                        <a:rPr lang="en-GB" sz="900" b="1" dirty="0">
                          <a:latin typeface="+mn-lt"/>
                        </a:rPr>
                        <a:t>(3)</a:t>
                      </a:r>
                      <a:endParaRPr lang="en-GB" sz="900" b="1" dirty="0">
                        <a:latin typeface="+mn-lt"/>
                        <a:ea typeface="Times New Roman"/>
                        <a:cs typeface="Arial" pitchFamily="34" charset="0"/>
                      </a:endParaRPr>
                    </a:p>
                  </a:txBody>
                  <a:tcPr marL="49846" marR="49846" marT="36000" marB="36000" anchor="ctr"/>
                </a:tc>
                <a:tc>
                  <a:txBody>
                    <a:bodyPr/>
                    <a:lstStyle/>
                    <a:p>
                      <a:pPr marL="180975" lvl="0" indent="-180975" algn="l">
                        <a:spcAft>
                          <a:spcPts val="0"/>
                        </a:spcAft>
                        <a:buFont typeface="Wingdings"/>
                        <a:buChar char=""/>
                      </a:pPr>
                      <a:r>
                        <a:rPr lang="en-GB" sz="1000" kern="1200" dirty="0">
                          <a:latin typeface="+mn-lt"/>
                        </a:rPr>
                        <a:t>Operations can </a:t>
                      </a:r>
                      <a:r>
                        <a:rPr lang="en-GB" sz="1000" b="1" kern="1200" dirty="0" smtClean="0">
                          <a:latin typeface="+mn-lt"/>
                        </a:rPr>
                        <a:t>affect </a:t>
                      </a:r>
                      <a:r>
                        <a:rPr lang="en-GB" sz="1000" b="1" kern="1200" dirty="0">
                          <a:latin typeface="+mn-lt"/>
                        </a:rPr>
                        <a:t>other </a:t>
                      </a:r>
                      <a:r>
                        <a:rPr lang="en-GB" sz="1000" b="1" kern="1200" dirty="0" smtClean="0">
                          <a:latin typeface="+mn-lt"/>
                        </a:rPr>
                        <a:t>instruments/ subsystems </a:t>
                      </a:r>
                      <a:r>
                        <a:rPr lang="en-GB" sz="1000" kern="1200" dirty="0" smtClean="0">
                          <a:latin typeface="+mn-lt"/>
                        </a:rPr>
                        <a:t>not </a:t>
                      </a:r>
                      <a:r>
                        <a:rPr lang="en-GB" sz="1000" kern="1200" dirty="0">
                          <a:latin typeface="+mn-lt"/>
                        </a:rPr>
                        <a:t>related to the test.</a:t>
                      </a:r>
                      <a:endParaRPr lang="en-GB" sz="1000" dirty="0">
                        <a:latin typeface="+mn-lt"/>
                      </a:endParaRPr>
                    </a:p>
                    <a:p>
                      <a:pPr marL="180975" lvl="0" indent="-180975" algn="l">
                        <a:spcAft>
                          <a:spcPts val="0"/>
                        </a:spcAft>
                        <a:buFont typeface="Wingdings"/>
                        <a:buChar char=""/>
                      </a:pPr>
                      <a:r>
                        <a:rPr lang="en-GB" sz="1000" kern="1200" dirty="0">
                          <a:latin typeface="+mn-lt"/>
                        </a:rPr>
                        <a:t>Potential </a:t>
                      </a:r>
                      <a:r>
                        <a:rPr lang="en-GB" sz="1000" b="1" kern="1200" dirty="0" smtClean="0">
                          <a:latin typeface="+mn-lt"/>
                        </a:rPr>
                        <a:t>PLSOL</a:t>
                      </a:r>
                      <a:r>
                        <a:rPr lang="en-GB" sz="1000" kern="1200" dirty="0" smtClean="0">
                          <a:latin typeface="+mn-lt"/>
                        </a:rPr>
                        <a:t> </a:t>
                      </a:r>
                      <a:r>
                        <a:rPr lang="en-GB" sz="1000" kern="1200" dirty="0">
                          <a:latin typeface="+mn-lt"/>
                        </a:rPr>
                        <a:t>events.</a:t>
                      </a:r>
                      <a:endParaRPr lang="en-GB" sz="1000" dirty="0">
                        <a:latin typeface="+mn-lt"/>
                        <a:ea typeface="Times New Roman"/>
                        <a:cs typeface="Arial" pitchFamily="34" charset="0"/>
                      </a:endParaRPr>
                    </a:p>
                  </a:txBody>
                  <a:tcPr marL="49846" marR="49846" marT="36000" marB="36000">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AF8AA"/>
                    </a:solidFill>
                  </a:tcPr>
                </a:tc>
                <a:tc>
                  <a:txBody>
                    <a:bodyPr/>
                    <a:lstStyle/>
                    <a:p>
                      <a:pPr marL="180975" marR="0" lvl="0" indent="-180975" algn="l" defTabSz="914400" rtl="0" eaLnBrk="1" fontAlgn="auto" latinLnBrk="0" hangingPunct="1">
                        <a:lnSpc>
                          <a:spcPct val="100000"/>
                        </a:lnSpc>
                        <a:spcBef>
                          <a:spcPts val="0"/>
                        </a:spcBef>
                        <a:spcAft>
                          <a:spcPts val="0"/>
                        </a:spcAft>
                        <a:buClrTx/>
                        <a:buSzTx/>
                        <a:buFont typeface="Wingdings"/>
                        <a:buChar char=""/>
                        <a:tabLst/>
                        <a:defRPr/>
                      </a:pPr>
                      <a:r>
                        <a:rPr lang="en-US" sz="1000" dirty="0" smtClean="0">
                          <a:latin typeface="+mn-lt"/>
                          <a:ea typeface="Times New Roman"/>
                          <a:cs typeface="Arial" pitchFamily="34" charset="0"/>
                        </a:rPr>
                        <a:t>As low, except </a:t>
                      </a:r>
                      <a:r>
                        <a:rPr lang="en-US" sz="1000" b="1" dirty="0" smtClean="0">
                          <a:latin typeface="+mn-lt"/>
                          <a:ea typeface="Times New Roman"/>
                          <a:cs typeface="Arial" pitchFamily="34" charset="0"/>
                        </a:rPr>
                        <a:t>operations are beyond the scope</a:t>
                      </a:r>
                      <a:r>
                        <a:rPr lang="en-US" sz="1000" dirty="0" smtClean="0">
                          <a:latin typeface="+mn-lt"/>
                          <a:ea typeface="Times New Roman"/>
                          <a:cs typeface="Arial" pitchFamily="34" charset="0"/>
                        </a:rPr>
                        <a:t> of what has been performed already in Routine, SIOV, Commissioning.</a:t>
                      </a:r>
                      <a:endParaRPr lang="en-GB" sz="1000" dirty="0">
                        <a:latin typeface="+mn-lt"/>
                        <a:ea typeface="Times New Roman"/>
                        <a:cs typeface="Arial" pitchFamily="34" charset="0"/>
                      </a:endParaRPr>
                    </a:p>
                  </a:txBody>
                  <a:tcPr marL="49846" marR="49846"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AF8AA"/>
                    </a:solidFill>
                  </a:tcPr>
                </a:tc>
              </a:tr>
              <a:tr h="1286941">
                <a:tc>
                  <a:txBody>
                    <a:bodyPr/>
                    <a:lstStyle/>
                    <a:p>
                      <a:pPr algn="ctr">
                        <a:spcAft>
                          <a:spcPts val="0"/>
                        </a:spcAft>
                      </a:pPr>
                      <a:r>
                        <a:rPr lang="en-GB" sz="900" b="1" dirty="0">
                          <a:latin typeface="+mn-lt"/>
                        </a:rPr>
                        <a:t>LOW</a:t>
                      </a:r>
                    </a:p>
                    <a:p>
                      <a:pPr algn="ctr">
                        <a:spcAft>
                          <a:spcPts val="0"/>
                        </a:spcAft>
                      </a:pPr>
                      <a:r>
                        <a:rPr lang="en-GB" sz="900" b="1" dirty="0">
                          <a:latin typeface="+mn-lt"/>
                        </a:rPr>
                        <a:t>(2)</a:t>
                      </a:r>
                      <a:endParaRPr lang="en-GB" sz="900" b="1" dirty="0">
                        <a:latin typeface="+mn-lt"/>
                        <a:ea typeface="Times New Roman"/>
                        <a:cs typeface="Arial" pitchFamily="34" charset="0"/>
                      </a:endParaRPr>
                    </a:p>
                  </a:txBody>
                  <a:tcPr marL="49846" marR="49846" marT="36000" marB="36000" anchor="ctr"/>
                </a:tc>
                <a:tc>
                  <a:txBody>
                    <a:bodyPr/>
                    <a:lstStyle/>
                    <a:p>
                      <a:pPr marL="180975" lvl="0" indent="-180975" algn="l">
                        <a:spcAft>
                          <a:spcPts val="0"/>
                        </a:spcAft>
                        <a:buFont typeface="Wingdings"/>
                        <a:buChar char=""/>
                      </a:pPr>
                      <a:r>
                        <a:rPr lang="en-GB" sz="1000" kern="1200" dirty="0">
                          <a:latin typeface="+mn-lt"/>
                        </a:rPr>
                        <a:t>Operations </a:t>
                      </a:r>
                      <a:r>
                        <a:rPr lang="en-GB" sz="1000" b="1" kern="1200" dirty="0">
                          <a:latin typeface="+mn-lt"/>
                        </a:rPr>
                        <a:t>not done before </a:t>
                      </a:r>
                      <a:r>
                        <a:rPr lang="en-GB" sz="1000" kern="1200" dirty="0">
                          <a:latin typeface="+mn-lt"/>
                        </a:rPr>
                        <a:t>or not nominal</a:t>
                      </a:r>
                      <a:r>
                        <a:rPr lang="en-GB" sz="1000" kern="1200" dirty="0" smtClean="0">
                          <a:latin typeface="+mn-lt"/>
                        </a:rPr>
                        <a:t>.</a:t>
                      </a:r>
                    </a:p>
                    <a:p>
                      <a:pPr marL="180975" lvl="0" indent="-180975" algn="l">
                        <a:spcAft>
                          <a:spcPts val="0"/>
                        </a:spcAft>
                        <a:buFont typeface="Wingdings"/>
                        <a:buChar char=""/>
                      </a:pPr>
                      <a:r>
                        <a:rPr lang="en-US" sz="1000" kern="1200" dirty="0" smtClean="0">
                          <a:latin typeface="+mn-lt"/>
                          <a:ea typeface="Times New Roman"/>
                          <a:cs typeface="Arial" pitchFamily="34" charset="0"/>
                        </a:rPr>
                        <a:t>Risk of </a:t>
                      </a:r>
                      <a:r>
                        <a:rPr lang="en-US" sz="1000" b="1" kern="1200" dirty="0" smtClean="0">
                          <a:latin typeface="+mn-lt"/>
                          <a:ea typeface="Times New Roman"/>
                          <a:cs typeface="Arial" pitchFamily="34" charset="0"/>
                        </a:rPr>
                        <a:t>EQSOL</a:t>
                      </a:r>
                      <a:r>
                        <a:rPr lang="en-US" sz="1000" kern="1200" dirty="0" smtClean="0">
                          <a:latin typeface="+mn-lt"/>
                          <a:ea typeface="Times New Roman"/>
                          <a:cs typeface="Arial" pitchFamily="34" charset="0"/>
                        </a:rPr>
                        <a:t>.</a:t>
                      </a:r>
                      <a:endParaRPr lang="en-GB" sz="1000" dirty="0">
                        <a:latin typeface="+mn-lt"/>
                        <a:ea typeface="Times New Roman"/>
                        <a:cs typeface="Arial" pitchFamily="34" charset="0"/>
                      </a:endParaRPr>
                    </a:p>
                  </a:txBody>
                  <a:tcPr marL="49846" marR="49846" marT="36000" marB="36000">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2ECB6"/>
                    </a:solidFill>
                  </a:tcPr>
                </a:tc>
                <a:tc>
                  <a:txBody>
                    <a:bodyPr/>
                    <a:lstStyle/>
                    <a:p>
                      <a:pPr marL="180975" marR="0" lvl="0" indent="-180975" algn="l" defTabSz="914400" rtl="0" eaLnBrk="1" fontAlgn="auto" latinLnBrk="0" hangingPunct="1">
                        <a:lnSpc>
                          <a:spcPct val="100000"/>
                        </a:lnSpc>
                        <a:spcBef>
                          <a:spcPts val="0"/>
                        </a:spcBef>
                        <a:spcAft>
                          <a:spcPts val="0"/>
                        </a:spcAft>
                        <a:buClrTx/>
                        <a:buSzTx/>
                        <a:buFont typeface="Wingdings"/>
                        <a:buChar char=""/>
                        <a:tabLst/>
                        <a:defRPr/>
                      </a:pPr>
                      <a:r>
                        <a:rPr lang="en-GB" sz="1000" kern="1200" dirty="0" smtClean="0">
                          <a:latin typeface="+mn-lt"/>
                        </a:rPr>
                        <a:t>New </a:t>
                      </a:r>
                      <a:r>
                        <a:rPr lang="en-GB" sz="1000" b="1" kern="1200" dirty="0" smtClean="0">
                          <a:latin typeface="+mn-lt"/>
                        </a:rPr>
                        <a:t>procedures/ Datastore</a:t>
                      </a:r>
                      <a:r>
                        <a:rPr lang="en-GB" sz="1000" kern="1200" dirty="0" smtClean="0">
                          <a:latin typeface="+mn-lt"/>
                        </a:rPr>
                        <a:t> to be developed.</a:t>
                      </a:r>
                      <a:endParaRPr lang="en-GB" sz="1000" b="1" kern="1200" dirty="0" smtClean="0">
                        <a:latin typeface="+mn-lt"/>
                      </a:endParaRPr>
                    </a:p>
                    <a:p>
                      <a:pPr marL="180975" marR="0" lvl="0" indent="-180975" algn="l" defTabSz="914400" rtl="0" eaLnBrk="1" fontAlgn="auto" latinLnBrk="0" hangingPunct="1">
                        <a:lnSpc>
                          <a:spcPct val="100000"/>
                        </a:lnSpc>
                        <a:spcBef>
                          <a:spcPts val="0"/>
                        </a:spcBef>
                        <a:spcAft>
                          <a:spcPts val="0"/>
                        </a:spcAft>
                        <a:buClrTx/>
                        <a:buSzTx/>
                        <a:buFont typeface="Wingdings"/>
                        <a:buChar char=""/>
                        <a:tabLst/>
                        <a:defRPr/>
                      </a:pPr>
                      <a:r>
                        <a:rPr lang="en-GB" sz="1000" b="1" kern="1200" dirty="0" smtClean="0">
                          <a:latin typeface="+mn-lt"/>
                        </a:rPr>
                        <a:t>More</a:t>
                      </a:r>
                      <a:r>
                        <a:rPr lang="en-GB" sz="1000" b="1" kern="1200" baseline="0" dirty="0" smtClean="0">
                          <a:latin typeface="+mn-lt"/>
                        </a:rPr>
                        <a:t> c</a:t>
                      </a:r>
                      <a:r>
                        <a:rPr lang="en-GB" sz="1000" b="1" kern="1200" dirty="0" smtClean="0">
                          <a:latin typeface="+mn-lt"/>
                        </a:rPr>
                        <a:t>omplex </a:t>
                      </a:r>
                      <a:r>
                        <a:rPr lang="en-GB" sz="1000" b="0" kern="1200" dirty="0" smtClean="0">
                          <a:latin typeface="+mn-lt"/>
                        </a:rPr>
                        <a:t>operation to</a:t>
                      </a:r>
                      <a:r>
                        <a:rPr lang="en-GB" sz="1000" b="1" kern="1200" dirty="0" smtClean="0">
                          <a:latin typeface="+mn-lt"/>
                        </a:rPr>
                        <a:t> </a:t>
                      </a:r>
                      <a:r>
                        <a:rPr lang="en-GB" sz="1000" b="0" kern="1200" dirty="0" smtClean="0">
                          <a:latin typeface="+mn-lt"/>
                        </a:rPr>
                        <a:t>be run via </a:t>
                      </a:r>
                      <a:r>
                        <a:rPr lang="en-GB" sz="1000" b="1" kern="1200" dirty="0" smtClean="0">
                          <a:latin typeface="+mn-lt"/>
                        </a:rPr>
                        <a:t>SOI</a:t>
                      </a:r>
                      <a:r>
                        <a:rPr lang="en-GB" sz="1000" b="0" kern="1200" dirty="0" smtClean="0">
                          <a:latin typeface="+mn-lt"/>
                        </a:rPr>
                        <a:t>.</a:t>
                      </a:r>
                    </a:p>
                    <a:p>
                      <a:pPr marL="180975" marR="0" lvl="0" indent="-180975" algn="l" defTabSz="914400" rtl="0" eaLnBrk="1" fontAlgn="auto" latinLnBrk="0" hangingPunct="1">
                        <a:lnSpc>
                          <a:spcPct val="100000"/>
                        </a:lnSpc>
                        <a:spcBef>
                          <a:spcPts val="0"/>
                        </a:spcBef>
                        <a:spcAft>
                          <a:spcPts val="0"/>
                        </a:spcAft>
                        <a:buClrTx/>
                        <a:buSzTx/>
                        <a:buFont typeface="Wingdings"/>
                        <a:buChar char=""/>
                        <a:tabLst/>
                        <a:defRPr/>
                      </a:pPr>
                      <a:r>
                        <a:rPr lang="en-US" sz="1000" b="1" dirty="0" smtClean="0">
                          <a:latin typeface="+mn-lt"/>
                          <a:ea typeface="Times New Roman"/>
                          <a:cs typeface="Arial" pitchFamily="34" charset="0"/>
                        </a:rPr>
                        <a:t>Within scope </a:t>
                      </a:r>
                      <a:r>
                        <a:rPr lang="en-US" sz="1000" dirty="0" smtClean="0">
                          <a:latin typeface="+mn-lt"/>
                          <a:ea typeface="Times New Roman"/>
                          <a:cs typeface="Arial" pitchFamily="34" charset="0"/>
                        </a:rPr>
                        <a:t>of Operations already performed during Routine, SIOV and Commissioning.</a:t>
                      </a:r>
                      <a:endParaRPr lang="en-GB" sz="1000" dirty="0" smtClean="0">
                        <a:latin typeface="+mn-lt"/>
                        <a:ea typeface="Times New Roman"/>
                        <a:cs typeface="Arial" pitchFamily="34" charset="0"/>
                      </a:endParaRPr>
                    </a:p>
                  </a:txBody>
                  <a:tcPr marL="49846" marR="49846"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2ECB6"/>
                    </a:solidFill>
                  </a:tcPr>
                </a:tc>
              </a:tr>
              <a:tr h="587353">
                <a:tc>
                  <a:txBody>
                    <a:bodyPr/>
                    <a:lstStyle/>
                    <a:p>
                      <a:pPr algn="ctr">
                        <a:spcAft>
                          <a:spcPts val="0"/>
                        </a:spcAft>
                      </a:pPr>
                      <a:r>
                        <a:rPr lang="en-GB" sz="900" b="1" dirty="0" smtClean="0">
                          <a:latin typeface="+mn-lt"/>
                        </a:rPr>
                        <a:t>VERY LOW</a:t>
                      </a:r>
                      <a:endParaRPr lang="en-GB" sz="900" b="1" dirty="0">
                        <a:latin typeface="+mn-lt"/>
                      </a:endParaRPr>
                    </a:p>
                    <a:p>
                      <a:pPr algn="ctr">
                        <a:spcAft>
                          <a:spcPts val="0"/>
                        </a:spcAft>
                      </a:pPr>
                      <a:r>
                        <a:rPr lang="en-GB" sz="900" b="1" dirty="0">
                          <a:latin typeface="+mn-lt"/>
                        </a:rPr>
                        <a:t>(1)</a:t>
                      </a:r>
                      <a:endParaRPr lang="en-GB" sz="900" b="1" dirty="0">
                        <a:latin typeface="+mn-lt"/>
                        <a:ea typeface="Times New Roman"/>
                        <a:cs typeface="Arial" pitchFamily="34" charset="0"/>
                      </a:endParaRPr>
                    </a:p>
                  </a:txBody>
                  <a:tcPr marL="49846" marR="49846" marT="36000" marB="36000" anchor="ctr"/>
                </a:tc>
                <a:tc>
                  <a:txBody>
                    <a:bodyPr/>
                    <a:lstStyle/>
                    <a:p>
                      <a:pPr marL="180975" lvl="0" indent="-180975" algn="l">
                        <a:spcAft>
                          <a:spcPts val="0"/>
                        </a:spcAft>
                        <a:buFont typeface="Wingdings"/>
                        <a:buChar char=""/>
                      </a:pPr>
                      <a:r>
                        <a:rPr lang="en-GB" sz="1000" kern="1200" dirty="0">
                          <a:latin typeface="+mn-lt"/>
                        </a:rPr>
                        <a:t>Not further risk than </a:t>
                      </a:r>
                      <a:r>
                        <a:rPr lang="en-GB" sz="1000" b="1" kern="1200" dirty="0" smtClean="0">
                          <a:latin typeface="+mn-lt"/>
                        </a:rPr>
                        <a:t>appropriate</a:t>
                      </a:r>
                      <a:r>
                        <a:rPr lang="en-GB" sz="1000" b="1" kern="1200" baseline="0" dirty="0" smtClean="0">
                          <a:latin typeface="+mn-lt"/>
                        </a:rPr>
                        <a:t> scheduling </a:t>
                      </a:r>
                      <a:r>
                        <a:rPr lang="en-GB" sz="1000" kern="1200" baseline="0" dirty="0" smtClean="0">
                          <a:latin typeface="+mn-lt"/>
                        </a:rPr>
                        <a:t>of the test into the timeline.</a:t>
                      </a:r>
                      <a:endParaRPr lang="en-GB" sz="1000" dirty="0">
                        <a:latin typeface="+mn-lt"/>
                        <a:ea typeface="Times New Roman"/>
                        <a:cs typeface="Arial" pitchFamily="34" charset="0"/>
                      </a:endParaRPr>
                    </a:p>
                  </a:txBody>
                  <a:tcPr marL="49846" marR="49846" marT="36000" marB="36000">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solidFill>
                      <a:srgbClr val="A6D96D"/>
                    </a:solidFill>
                  </a:tcPr>
                </a:tc>
                <a:tc>
                  <a:txBody>
                    <a:bodyPr/>
                    <a:lstStyle/>
                    <a:p>
                      <a:pPr marL="180975" marR="0" lvl="0" indent="-180975" algn="l" defTabSz="914400" rtl="0" eaLnBrk="1" fontAlgn="auto" latinLnBrk="0" hangingPunct="1">
                        <a:lnSpc>
                          <a:spcPct val="100000"/>
                        </a:lnSpc>
                        <a:spcBef>
                          <a:spcPts val="0"/>
                        </a:spcBef>
                        <a:spcAft>
                          <a:spcPts val="0"/>
                        </a:spcAft>
                        <a:buClrTx/>
                        <a:buSzTx/>
                        <a:buFont typeface="Wingdings"/>
                        <a:buChar char=""/>
                        <a:tabLst/>
                        <a:defRPr/>
                      </a:pPr>
                      <a:r>
                        <a:rPr lang="en-GB" sz="1000" kern="1200" dirty="0" smtClean="0">
                          <a:latin typeface="+mn-lt"/>
                        </a:rPr>
                        <a:t>Operations can be done with the </a:t>
                      </a:r>
                      <a:r>
                        <a:rPr lang="en-GB" sz="1000" b="1" kern="1200" dirty="0" smtClean="0">
                          <a:latin typeface="+mn-lt"/>
                        </a:rPr>
                        <a:t>current FCP baseline</a:t>
                      </a:r>
                      <a:r>
                        <a:rPr lang="en-GB" sz="1000" kern="1200" dirty="0" smtClean="0">
                          <a:latin typeface="+mn-lt"/>
                        </a:rPr>
                        <a:t>.</a:t>
                      </a:r>
                      <a:endParaRPr lang="en-GB" sz="1000" dirty="0" smtClean="0">
                        <a:latin typeface="+mn-lt"/>
                        <a:ea typeface="Times New Roman"/>
                        <a:cs typeface="Arial" pitchFamily="34" charset="0"/>
                      </a:endParaRPr>
                    </a:p>
                    <a:p>
                      <a:pPr marL="180975" lvl="0" indent="-180975" algn="l">
                        <a:spcAft>
                          <a:spcPts val="0"/>
                        </a:spcAft>
                        <a:buFont typeface="Wingdings"/>
                        <a:buChar char=""/>
                      </a:pPr>
                      <a:r>
                        <a:rPr lang="en-GB" sz="1000" kern="1200" dirty="0" smtClean="0">
                          <a:latin typeface="+mn-lt"/>
                        </a:rPr>
                        <a:t>Short </a:t>
                      </a:r>
                      <a:r>
                        <a:rPr lang="en-GB" sz="1000" kern="1200" dirty="0">
                          <a:latin typeface="+mn-lt"/>
                        </a:rPr>
                        <a:t>commanding operation.</a:t>
                      </a:r>
                      <a:endParaRPr lang="en-GB" sz="1000" dirty="0">
                        <a:latin typeface="+mn-lt"/>
                        <a:ea typeface="Times New Roman"/>
                        <a:cs typeface="Arial" pitchFamily="34" charset="0"/>
                      </a:endParaRPr>
                    </a:p>
                  </a:txBody>
                  <a:tcPr marL="49846" marR="49846"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solidFill>
                      <a:srgbClr val="A6D96D"/>
                    </a:solidFill>
                  </a:tcPr>
                </a:tc>
              </a:tr>
            </a:tbl>
          </a:graphicData>
        </a:graphic>
      </p:graphicFrame>
      <p:sp>
        <p:nvSpPr>
          <p:cNvPr id="10" name="Content Placeholder 2"/>
          <p:cNvSpPr txBox="1">
            <a:spLocks/>
          </p:cNvSpPr>
          <p:nvPr/>
        </p:nvSpPr>
        <p:spPr bwMode="auto">
          <a:xfrm>
            <a:off x="329144" y="1330584"/>
            <a:ext cx="3878181" cy="4770539"/>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p>
            <a:pPr>
              <a:spcBef>
                <a:spcPct val="20000"/>
              </a:spcBef>
            </a:pPr>
            <a:r>
              <a:rPr kumimoji="0" lang="en-US" sz="1600" i="0" u="none" strike="noStrike" kern="0" cap="none" spc="0" normalizeH="0" baseline="0" noProof="0" dirty="0" smtClean="0">
                <a:ln>
                  <a:noFill/>
                </a:ln>
                <a:solidFill>
                  <a:schemeClr val="tx1"/>
                </a:solidFill>
                <a:effectLst/>
                <a:uLnTx/>
                <a:uFillTx/>
                <a:latin typeface="Arial" pitchFamily="34" charset="0"/>
                <a:cs typeface="Arial" pitchFamily="34" charset="0"/>
              </a:rPr>
              <a:t>How</a:t>
            </a:r>
            <a:r>
              <a:rPr kumimoji="0" lang="en-US" sz="1600" i="0" u="none" strike="noStrike" kern="0" cap="none" spc="0" normalizeH="0" noProof="0" dirty="0" smtClean="0">
                <a:ln>
                  <a:noFill/>
                </a:ln>
                <a:solidFill>
                  <a:schemeClr val="tx1"/>
                </a:solidFill>
                <a:effectLst/>
                <a:uLnTx/>
                <a:uFillTx/>
                <a:latin typeface="Arial" pitchFamily="34" charset="0"/>
                <a:cs typeface="Arial" pitchFamily="34" charset="0"/>
              </a:rPr>
              <a:t> do we chose to accept/reject a test?</a:t>
            </a:r>
          </a:p>
          <a:p>
            <a:pPr>
              <a:spcBef>
                <a:spcPct val="20000"/>
              </a:spcBef>
            </a:pPr>
            <a:endParaRPr kumimoji="0" lang="en-US" sz="1000" b="0" i="0" u="none" strike="noStrike" kern="0" cap="none" spc="0" normalizeH="0" noProof="0" dirty="0" smtClean="0">
              <a:ln>
                <a:noFill/>
              </a:ln>
              <a:solidFill>
                <a:schemeClr val="tx1"/>
              </a:solidFill>
              <a:effectLst/>
              <a:uLnTx/>
              <a:uFillTx/>
              <a:latin typeface="Arial" pitchFamily="34" charset="0"/>
              <a:cs typeface="Arial" pitchFamily="34" charset="0"/>
            </a:endParaRPr>
          </a:p>
          <a:p>
            <a:pPr marL="285750" lvl="0" indent="-285750">
              <a:spcBef>
                <a:spcPct val="20000"/>
              </a:spcBef>
              <a:buFont typeface="Arial" pitchFamily="34" charset="0"/>
              <a:buChar char="•"/>
            </a:pPr>
            <a:r>
              <a:rPr lang="en-US" sz="1200" kern="0" dirty="0" smtClean="0">
                <a:solidFill>
                  <a:schemeClr val="tx2"/>
                </a:solidFill>
                <a:latin typeface="Arial" pitchFamily="34" charset="0"/>
                <a:cs typeface="Arial" pitchFamily="34" charset="0"/>
              </a:rPr>
              <a:t>46</a:t>
            </a:r>
            <a:r>
              <a:rPr lang="en-US" sz="1200" b="0" kern="0" dirty="0" smtClean="0">
                <a:solidFill>
                  <a:schemeClr val="tx2"/>
                </a:solidFill>
                <a:latin typeface="Arial" pitchFamily="34" charset="0"/>
                <a:cs typeface="Arial" pitchFamily="34" charset="0"/>
              </a:rPr>
              <a:t> tests have been proposed by different parties.</a:t>
            </a:r>
            <a:endParaRPr lang="en-US" sz="800" b="0" kern="0" dirty="0" smtClean="0">
              <a:solidFill>
                <a:schemeClr val="tx1"/>
              </a:solidFill>
              <a:latin typeface="Arial" pitchFamily="34" charset="0"/>
              <a:cs typeface="Arial" pitchFamily="34" charset="0"/>
            </a:endParaRPr>
          </a:p>
          <a:p>
            <a:pPr marL="285750" indent="-285750">
              <a:spcBef>
                <a:spcPct val="20000"/>
              </a:spcBef>
              <a:buFont typeface="Arial" pitchFamily="34" charset="0"/>
              <a:buChar char="•"/>
            </a:pPr>
            <a:r>
              <a:rPr lang="en-US" sz="1200" b="0" kern="0" dirty="0" smtClean="0">
                <a:solidFill>
                  <a:schemeClr val="tx1"/>
                </a:solidFill>
                <a:latin typeface="Arial" pitchFamily="34" charset="0"/>
                <a:cs typeface="Arial" pitchFamily="34" charset="0"/>
              </a:rPr>
              <a:t>Assign values to each test feature: cost (C), risk (R) and benefit (B).</a:t>
            </a:r>
            <a:endParaRPr lang="en-US" sz="800" b="0" kern="0" dirty="0" smtClean="0">
              <a:solidFill>
                <a:schemeClr val="tx1"/>
              </a:solidFill>
              <a:latin typeface="Arial" pitchFamily="34" charset="0"/>
              <a:cs typeface="Arial" pitchFamily="34" charset="0"/>
            </a:endParaRPr>
          </a:p>
          <a:p>
            <a:pPr marL="285750" indent="-285750">
              <a:spcBef>
                <a:spcPct val="20000"/>
              </a:spcBef>
              <a:buFont typeface="Arial" pitchFamily="34" charset="0"/>
              <a:buChar char="•"/>
            </a:pPr>
            <a:r>
              <a:rPr lang="en-US" sz="1200" b="0" kern="0" dirty="0" smtClean="0">
                <a:solidFill>
                  <a:schemeClr val="tx1"/>
                </a:solidFill>
                <a:latin typeface="Arial" pitchFamily="34" charset="0"/>
                <a:cs typeface="Arial" pitchFamily="34" charset="0"/>
              </a:rPr>
              <a:t>The Acceptance criteria considers mainly the </a:t>
            </a:r>
            <a:r>
              <a:rPr lang="en-US" sz="1200" kern="0" dirty="0" smtClean="0">
                <a:solidFill>
                  <a:schemeClr val="tx1"/>
                </a:solidFill>
                <a:latin typeface="Arial" pitchFamily="34" charset="0"/>
                <a:cs typeface="Arial" pitchFamily="34" charset="0"/>
              </a:rPr>
              <a:t>External</a:t>
            </a:r>
            <a:r>
              <a:rPr lang="en-US" sz="1200" b="0" kern="0" dirty="0" smtClean="0">
                <a:solidFill>
                  <a:schemeClr val="tx1"/>
                </a:solidFill>
                <a:latin typeface="Arial" pitchFamily="34" charset="0"/>
                <a:cs typeface="Arial" pitchFamily="34" charset="0"/>
              </a:rPr>
              <a:t> Risk (on the system). The </a:t>
            </a:r>
            <a:r>
              <a:rPr lang="en-US" sz="1200" kern="0" dirty="0" smtClean="0">
                <a:solidFill>
                  <a:schemeClr val="tx1"/>
                </a:solidFill>
                <a:latin typeface="Arial" pitchFamily="34" charset="0"/>
                <a:cs typeface="Arial" pitchFamily="34" charset="0"/>
              </a:rPr>
              <a:t>Internal</a:t>
            </a:r>
            <a:r>
              <a:rPr lang="en-US" sz="1200" b="0" kern="0" dirty="0" smtClean="0">
                <a:solidFill>
                  <a:schemeClr val="tx1"/>
                </a:solidFill>
                <a:latin typeface="Arial" pitchFamily="34" charset="0"/>
                <a:cs typeface="Arial" pitchFamily="34" charset="0"/>
              </a:rPr>
              <a:t> instrument risks will mainly drive the position of the test in the test timeline.</a:t>
            </a:r>
          </a:p>
          <a:p>
            <a:pPr marL="285750" indent="-285750">
              <a:spcBef>
                <a:spcPct val="20000"/>
              </a:spcBef>
              <a:buFont typeface="Arial" pitchFamily="34" charset="0"/>
              <a:buChar char="•"/>
            </a:pPr>
            <a:endParaRPr lang="en-US" sz="800" b="0" kern="0" dirty="0" smtClean="0">
              <a:solidFill>
                <a:schemeClr val="tx1"/>
              </a:solidFill>
              <a:latin typeface="Arial" pitchFamily="34" charset="0"/>
              <a:cs typeface="Arial" pitchFamily="34" charset="0"/>
            </a:endParaRPr>
          </a:p>
          <a:p>
            <a:pPr marL="285750" indent="-285750">
              <a:spcBef>
                <a:spcPct val="20000"/>
              </a:spcBef>
            </a:pPr>
            <a:r>
              <a:rPr lang="en-US" sz="1600" kern="0" dirty="0" smtClean="0">
                <a:solidFill>
                  <a:schemeClr val="tx1"/>
                </a:solidFill>
                <a:latin typeface="Arial" pitchFamily="34" charset="0"/>
                <a:cs typeface="Arial" pitchFamily="34" charset="0"/>
              </a:rPr>
              <a:t>IF:</a:t>
            </a:r>
            <a:endParaRPr lang="en-US" sz="1050" kern="0" dirty="0" smtClean="0">
              <a:solidFill>
                <a:schemeClr val="tx1"/>
              </a:solidFill>
              <a:latin typeface="Arial" pitchFamily="34" charset="0"/>
              <a:cs typeface="Arial" pitchFamily="34" charset="0"/>
            </a:endParaRPr>
          </a:p>
          <a:p>
            <a:pPr marL="285750" indent="-285750">
              <a:spcBef>
                <a:spcPct val="20000"/>
              </a:spcBef>
              <a:buFont typeface="Wingdings" pitchFamily="2" charset="2"/>
              <a:buChar char="§"/>
            </a:pPr>
            <a:r>
              <a:rPr lang="en-US" sz="1200" b="0" kern="0" dirty="0" err="1" smtClean="0">
                <a:solidFill>
                  <a:schemeClr val="tx1"/>
                </a:solidFill>
                <a:latin typeface="Arial" pitchFamily="34" charset="0"/>
                <a:cs typeface="Arial" pitchFamily="34" charset="0"/>
              </a:rPr>
              <a:t>R</a:t>
            </a:r>
            <a:r>
              <a:rPr lang="en-US" sz="1200" b="0" kern="0" baseline="-25000" dirty="0" err="1" smtClean="0">
                <a:solidFill>
                  <a:schemeClr val="tx1"/>
                </a:solidFill>
                <a:latin typeface="Arial" pitchFamily="34" charset="0"/>
                <a:cs typeface="Arial" pitchFamily="34" charset="0"/>
              </a:rPr>
              <a:t>ext</a:t>
            </a:r>
            <a:r>
              <a:rPr lang="en-US" sz="1200" b="0" kern="0" dirty="0" smtClean="0">
                <a:solidFill>
                  <a:schemeClr val="tx1"/>
                </a:solidFill>
                <a:latin typeface="Arial" pitchFamily="34" charset="0"/>
                <a:cs typeface="Arial" pitchFamily="34" charset="0"/>
              </a:rPr>
              <a:t> = 1,2 &amp; C = 1,2   </a:t>
            </a:r>
            <a:r>
              <a:rPr lang="en-US" sz="1200" b="0" kern="0" dirty="0" smtClean="0">
                <a:solidFill>
                  <a:schemeClr val="tx1"/>
                </a:solidFill>
                <a:latin typeface="Arial" pitchFamily="34" charset="0"/>
                <a:cs typeface="Arial" pitchFamily="34" charset="0"/>
                <a:sym typeface="Wingdings" pitchFamily="2" charset="2"/>
              </a:rPr>
              <a:t>    accepted</a:t>
            </a:r>
          </a:p>
          <a:p>
            <a:pPr marL="285750" indent="-285750">
              <a:spcBef>
                <a:spcPct val="20000"/>
              </a:spcBef>
              <a:buFont typeface="Wingdings" pitchFamily="2" charset="2"/>
              <a:buChar char="§"/>
            </a:pPr>
            <a:r>
              <a:rPr lang="en-US" sz="1200" b="0" kern="0" dirty="0" err="1" smtClean="0">
                <a:solidFill>
                  <a:schemeClr val="tx1"/>
                </a:solidFill>
                <a:latin typeface="Arial" pitchFamily="34" charset="0"/>
                <a:cs typeface="Arial" pitchFamily="34" charset="0"/>
              </a:rPr>
              <a:t>R</a:t>
            </a:r>
            <a:r>
              <a:rPr lang="en-US" sz="1200" b="0" kern="0" baseline="-25000" dirty="0" err="1" smtClean="0">
                <a:solidFill>
                  <a:schemeClr val="tx1"/>
                </a:solidFill>
                <a:latin typeface="Arial" pitchFamily="34" charset="0"/>
                <a:cs typeface="Arial" pitchFamily="34" charset="0"/>
              </a:rPr>
              <a:t>ext</a:t>
            </a:r>
            <a:r>
              <a:rPr kumimoji="0" lang="en-US" sz="1200" b="0" i="0" u="none" strike="noStrike" kern="0" cap="none" spc="0" normalizeH="0" noProof="0" dirty="0" smtClean="0">
                <a:ln>
                  <a:noFill/>
                </a:ln>
                <a:solidFill>
                  <a:schemeClr val="tx1"/>
                </a:solidFill>
                <a:effectLst/>
                <a:uLnTx/>
                <a:uFillTx/>
                <a:latin typeface="Arial" pitchFamily="34" charset="0"/>
                <a:ea typeface="+mn-ea"/>
                <a:cs typeface="Arial" pitchFamily="34" charset="0"/>
                <a:sym typeface="Wingdings" pitchFamily="2" charset="2"/>
              </a:rPr>
              <a:t>   </a:t>
            </a:r>
            <a:r>
              <a:rPr lang="en-US" sz="1200" b="0" kern="0" dirty="0" smtClean="0">
                <a:solidFill>
                  <a:schemeClr val="tx1"/>
                </a:solidFill>
                <a:latin typeface="Arial"/>
                <a:cs typeface="Arial"/>
                <a:sym typeface="Wingdings" pitchFamily="2" charset="2"/>
              </a:rPr>
              <a:t>||</a:t>
            </a:r>
            <a:r>
              <a:rPr kumimoji="0" lang="en-US" sz="1200" b="0" i="0" u="none" strike="noStrike" kern="0" cap="none" spc="0" normalizeH="0" noProof="0" dirty="0" smtClean="0">
                <a:ln>
                  <a:noFill/>
                </a:ln>
                <a:solidFill>
                  <a:schemeClr val="tx1"/>
                </a:solidFill>
                <a:effectLst/>
                <a:uLnTx/>
                <a:uFillTx/>
                <a:latin typeface="Arial" pitchFamily="34" charset="0"/>
                <a:ea typeface="+mn-ea"/>
                <a:cs typeface="Arial" pitchFamily="34" charset="0"/>
                <a:sym typeface="Wingdings" pitchFamily="2" charset="2"/>
              </a:rPr>
              <a:t>  C = 3                 assessed informally</a:t>
            </a:r>
          </a:p>
          <a:p>
            <a:pPr marL="285750" indent="-285750">
              <a:spcBef>
                <a:spcPct val="20000"/>
              </a:spcBef>
              <a:buFont typeface="Wingdings" pitchFamily="2" charset="2"/>
              <a:buChar char="§"/>
            </a:pPr>
            <a:r>
              <a:rPr lang="en-US" sz="1200" b="0" kern="0" dirty="0" err="1" smtClean="0">
                <a:solidFill>
                  <a:schemeClr val="tx1"/>
                </a:solidFill>
                <a:latin typeface="Arial" pitchFamily="34" charset="0"/>
                <a:cs typeface="Arial" pitchFamily="34" charset="0"/>
              </a:rPr>
              <a:t>R</a:t>
            </a:r>
            <a:r>
              <a:rPr lang="en-US" sz="1200" b="0" kern="0" baseline="-25000" dirty="0" err="1" smtClean="0">
                <a:solidFill>
                  <a:schemeClr val="tx1"/>
                </a:solidFill>
                <a:latin typeface="Arial" pitchFamily="34" charset="0"/>
                <a:cs typeface="Arial" pitchFamily="34" charset="0"/>
              </a:rPr>
              <a:t>ext</a:t>
            </a:r>
            <a:r>
              <a:rPr lang="en-US" sz="1200" b="0" kern="0" baseline="-25000" dirty="0" smtClean="0">
                <a:solidFill>
                  <a:schemeClr val="tx1"/>
                </a:solidFill>
                <a:latin typeface="Arial" pitchFamily="34" charset="0"/>
                <a:cs typeface="Arial" pitchFamily="34" charset="0"/>
              </a:rPr>
              <a:t> </a:t>
            </a:r>
            <a:r>
              <a:rPr lang="en-US" sz="1200" b="0" kern="0" dirty="0" smtClean="0">
                <a:solidFill>
                  <a:schemeClr val="tx1"/>
                </a:solidFill>
                <a:latin typeface="Arial" pitchFamily="34" charset="0"/>
                <a:cs typeface="Arial" pitchFamily="34" charset="0"/>
                <a:sym typeface="Wingdings" pitchFamily="2" charset="2"/>
              </a:rPr>
              <a:t>= 4  </a:t>
            </a:r>
            <a:r>
              <a:rPr lang="en-US" sz="1200" b="0" kern="0" dirty="0" smtClean="0">
                <a:solidFill>
                  <a:schemeClr val="tx1"/>
                </a:solidFill>
                <a:latin typeface="Arial"/>
                <a:cs typeface="Arial"/>
                <a:sym typeface="Wingdings" pitchFamily="2" charset="2"/>
              </a:rPr>
              <a:t>||  C = 4,5         official review board</a:t>
            </a:r>
          </a:p>
          <a:p>
            <a:pPr marL="285750" indent="-285750">
              <a:spcBef>
                <a:spcPct val="20000"/>
              </a:spcBef>
              <a:buFont typeface="Wingdings" pitchFamily="2" charset="2"/>
              <a:buChar char="§"/>
            </a:pPr>
            <a:r>
              <a:rPr lang="en-US" sz="1200" b="0" kern="0" dirty="0" err="1" smtClean="0">
                <a:solidFill>
                  <a:schemeClr val="tx1"/>
                </a:solidFill>
                <a:latin typeface="Arial" pitchFamily="34" charset="0"/>
                <a:cs typeface="Arial" pitchFamily="34" charset="0"/>
              </a:rPr>
              <a:t>R</a:t>
            </a:r>
            <a:r>
              <a:rPr lang="en-US" sz="1200" b="0" kern="0" baseline="-25000" dirty="0" err="1" smtClean="0">
                <a:solidFill>
                  <a:schemeClr val="tx1"/>
                </a:solidFill>
                <a:latin typeface="Arial" pitchFamily="34" charset="0"/>
                <a:cs typeface="Arial" pitchFamily="34" charset="0"/>
              </a:rPr>
              <a:t>ext</a:t>
            </a:r>
            <a:r>
              <a:rPr lang="en-US" sz="1200" b="0" kern="0" baseline="-25000" dirty="0" smtClean="0">
                <a:solidFill>
                  <a:schemeClr val="tx1"/>
                </a:solidFill>
                <a:latin typeface="Arial" pitchFamily="34" charset="0"/>
                <a:cs typeface="Arial" pitchFamily="34" charset="0"/>
              </a:rPr>
              <a:t> </a:t>
            </a:r>
            <a:r>
              <a:rPr kumimoji="0" lang="en-US" sz="1200" b="0" i="0" u="none" strike="noStrike" kern="0" cap="none" spc="0" normalizeH="0" baseline="0" noProof="0" dirty="0" smtClean="0">
                <a:ln>
                  <a:noFill/>
                </a:ln>
                <a:solidFill>
                  <a:schemeClr val="tx1"/>
                </a:solidFill>
                <a:effectLst/>
                <a:uLnTx/>
                <a:uFillTx/>
                <a:latin typeface="Arial"/>
                <a:ea typeface="+mn-ea"/>
                <a:cs typeface="Arial"/>
                <a:sym typeface="Wingdings" pitchFamily="2" charset="2"/>
              </a:rPr>
              <a:t>= 5                           rejected</a:t>
            </a:r>
          </a:p>
          <a:p>
            <a:pPr marL="285750" indent="-285750">
              <a:spcBef>
                <a:spcPct val="20000"/>
              </a:spcBef>
              <a:buFont typeface="Wingdings" pitchFamily="2" charset="2"/>
              <a:buChar char="§"/>
            </a:pPr>
            <a:r>
              <a:rPr lang="en-US" sz="1200" b="0" kern="0" dirty="0" err="1" smtClean="0">
                <a:solidFill>
                  <a:schemeClr val="tx1"/>
                </a:solidFill>
                <a:latin typeface="Arial"/>
                <a:cs typeface="Arial"/>
                <a:sym typeface="Wingdings" pitchFamily="2" charset="2"/>
              </a:rPr>
              <a:t>R</a:t>
            </a:r>
            <a:r>
              <a:rPr lang="en-US" sz="1200" b="0" kern="0" baseline="-25000" dirty="0" err="1" smtClean="0">
                <a:solidFill>
                  <a:schemeClr val="tx1"/>
                </a:solidFill>
                <a:latin typeface="Arial"/>
                <a:cs typeface="Arial"/>
                <a:sym typeface="Wingdings" pitchFamily="2" charset="2"/>
              </a:rPr>
              <a:t>int</a:t>
            </a:r>
            <a:r>
              <a:rPr lang="en-US" sz="1200" b="0" kern="0" dirty="0" smtClean="0">
                <a:solidFill>
                  <a:schemeClr val="tx1"/>
                </a:solidFill>
                <a:latin typeface="Arial"/>
                <a:cs typeface="Arial"/>
                <a:sym typeface="Wingdings" pitchFamily="2" charset="2"/>
              </a:rPr>
              <a:t> = 4,5                        official review board</a:t>
            </a:r>
          </a:p>
          <a:p>
            <a:pPr marL="285750" indent="-285750">
              <a:spcBef>
                <a:spcPct val="20000"/>
              </a:spcBef>
              <a:buFont typeface="Wingdings" pitchFamily="2" charset="2"/>
              <a:buChar char="§"/>
            </a:pPr>
            <a:r>
              <a:rPr kumimoji="0" lang="en-US" sz="1200" b="0" i="0" u="none" strike="noStrike" kern="0" cap="none" spc="0" normalizeH="0" baseline="0" noProof="0" dirty="0" smtClean="0">
                <a:ln>
                  <a:noFill/>
                </a:ln>
                <a:solidFill>
                  <a:schemeClr val="tx1"/>
                </a:solidFill>
                <a:effectLst/>
                <a:uLnTx/>
                <a:uFillTx/>
                <a:latin typeface="Arial"/>
                <a:ea typeface="+mn-ea"/>
                <a:cs typeface="Arial"/>
                <a:sym typeface="Wingdings" pitchFamily="2" charset="2"/>
              </a:rPr>
              <a:t>B  =  4,5                         test seriously 			considered</a:t>
            </a:r>
          </a:p>
          <a:p>
            <a:pPr marL="285750" indent="-285750">
              <a:spcBef>
                <a:spcPct val="20000"/>
              </a:spcBef>
              <a:buFont typeface="Wingdings" pitchFamily="2" charset="2"/>
              <a:buChar char="§"/>
            </a:pPr>
            <a:endParaRPr lang="en-US" sz="1200" b="0" kern="0" baseline="0" dirty="0" smtClean="0">
              <a:solidFill>
                <a:schemeClr val="tx1"/>
              </a:solidFill>
              <a:latin typeface="Arial"/>
              <a:cs typeface="Arial"/>
              <a:sym typeface="Wingdings" pitchFamily="2" charset="2"/>
            </a:endParaRPr>
          </a:p>
          <a:p>
            <a:pPr marL="285750" indent="-285750">
              <a:spcBef>
                <a:spcPct val="20000"/>
              </a:spcBef>
              <a:buFont typeface="Wingdings" pitchFamily="2" charset="2"/>
              <a:buChar char="§"/>
            </a:pPr>
            <a:r>
              <a:rPr kumimoji="0" lang="en-US" sz="1200" b="0" i="0" u="none" strike="noStrike" kern="0" cap="none" spc="0" normalizeH="0" noProof="0" dirty="0" smtClean="0">
                <a:ln>
                  <a:noFill/>
                </a:ln>
                <a:solidFill>
                  <a:schemeClr val="tx1"/>
                </a:solidFill>
                <a:effectLst/>
                <a:uLnTx/>
                <a:uFillTx/>
                <a:latin typeface="Arial"/>
                <a:ea typeface="+mn-ea"/>
                <a:cs typeface="Arial"/>
                <a:sym typeface="Wingdings" pitchFamily="2" charset="2"/>
              </a:rPr>
              <a:t>Expected OUTAGE duration will be used as well in the criteria.</a:t>
            </a:r>
            <a:endParaRPr kumimoji="0" lang="en-US" sz="1200" b="0" i="0" u="none" strike="noStrike" kern="0" cap="none" spc="0" normalizeH="0" baseline="0" noProof="0" dirty="0" smtClean="0">
              <a:ln>
                <a:noFill/>
              </a:ln>
              <a:solidFill>
                <a:schemeClr val="tx2"/>
              </a:solidFill>
              <a:effectLst/>
              <a:uLnTx/>
              <a:uFillTx/>
              <a:latin typeface="Arial" pitchFamily="34" charset="0"/>
              <a:ea typeface="+mn-ea"/>
              <a:cs typeface="Arial" pitchFamily="34" charset="0"/>
            </a:endParaRPr>
          </a:p>
        </p:txBody>
      </p:sp>
    </p:spTree>
  </p:cSld>
  <p:clrMapOvr>
    <a:masterClrMapping/>
  </p:clrMapOvr>
  <p:transition advTm="151586"/>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1600917" y="3343859"/>
            <a:ext cx="6667424" cy="562717"/>
            <a:chOff x="1600917" y="3304104"/>
            <a:chExt cx="6667424" cy="562717"/>
          </a:xfrm>
        </p:grpSpPr>
        <p:sp>
          <p:nvSpPr>
            <p:cNvPr id="10" name="Rectangle 9"/>
            <p:cNvSpPr/>
            <p:nvPr/>
          </p:nvSpPr>
          <p:spPr>
            <a:xfrm>
              <a:off x="5937538" y="3377219"/>
              <a:ext cx="2330803" cy="461665"/>
            </a:xfrm>
            <a:prstGeom prst="rect">
              <a:avLst/>
            </a:prstGeom>
            <a:noFill/>
          </p:spPr>
          <p:txBody>
            <a:bodyPr wrap="square" lIns="91440" tIns="45720" rIns="91440" bIns="45720">
              <a:spAutoFit/>
            </a:bodyPr>
            <a:lstStyle/>
            <a:p>
              <a:pPr algn="ctr"/>
              <a:r>
                <a:rPr lang="en-US" sz="2400" b="0" dirty="0" smtClean="0">
                  <a:ln w="10160">
                    <a:solidFill>
                      <a:schemeClr val="accent2"/>
                    </a:solidFill>
                    <a:prstDash val="solid"/>
                  </a:ln>
                  <a:solidFill>
                    <a:srgbClr val="FFFFFF"/>
                  </a:solidFill>
                  <a:effectLst>
                    <a:outerShdw blurRad="38100" dist="32000" dir="5400000" algn="tl">
                      <a:srgbClr val="000000">
                        <a:alpha val="30000"/>
                      </a:srgbClr>
                    </a:outerShdw>
                  </a:effectLst>
                </a:rPr>
                <a:t>Q2 2017</a:t>
              </a:r>
              <a:endParaRPr lang="en-US" sz="2400" b="0" dirty="0">
                <a:ln w="10160">
                  <a:solidFill>
                    <a:schemeClr val="accent2"/>
                  </a:solidFill>
                  <a:prstDash val="solid"/>
                </a:ln>
                <a:solidFill>
                  <a:srgbClr val="FFFFFF"/>
                </a:solidFill>
                <a:effectLst>
                  <a:outerShdw blurRad="38100" dist="32000" dir="5400000" algn="tl">
                    <a:srgbClr val="000000">
                      <a:alpha val="30000"/>
                    </a:srgbClr>
                  </a:outerShdw>
                </a:effectLst>
              </a:endParaRPr>
            </a:p>
          </p:txBody>
        </p:sp>
        <p:sp>
          <p:nvSpPr>
            <p:cNvPr id="8" name="Rectangle 7"/>
            <p:cNvSpPr/>
            <p:nvPr/>
          </p:nvSpPr>
          <p:spPr bwMode="auto">
            <a:xfrm>
              <a:off x="1600917" y="3304104"/>
              <a:ext cx="4111665" cy="562717"/>
            </a:xfrm>
            <a:prstGeom prst="rect">
              <a:avLst/>
            </a:prstGeom>
            <a:solidFill>
              <a:schemeClr val="accent2">
                <a:lumMod val="20000"/>
                <a:lumOff val="80000"/>
                <a:alpha val="93000"/>
              </a:schemeClr>
            </a:solidFill>
            <a:ln w="9525" cap="flat" cmpd="sng" algn="ctr">
              <a:no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GB" sz="900" b="1" i="0" u="none" strike="noStrike" cap="none" normalizeH="0" baseline="0" smtClean="0">
                <a:ln>
                  <a:noFill/>
                </a:ln>
                <a:solidFill>
                  <a:schemeClr val="bg1"/>
                </a:solidFill>
                <a:effectLst/>
                <a:latin typeface="Tahoma" pitchFamily="34" charset="0"/>
              </a:endParaRPr>
            </a:p>
          </p:txBody>
        </p:sp>
      </p:grpSp>
      <p:sp>
        <p:nvSpPr>
          <p:cNvPr id="3" name="Content Placeholder 2"/>
          <p:cNvSpPr>
            <a:spLocks noGrp="1"/>
          </p:cNvSpPr>
          <p:nvPr>
            <p:ph idx="1"/>
          </p:nvPr>
        </p:nvSpPr>
        <p:spPr>
          <a:xfrm>
            <a:off x="343036" y="1079730"/>
            <a:ext cx="7843372" cy="5170666"/>
          </a:xfrm>
        </p:spPr>
        <p:txBody>
          <a:bodyPr>
            <a:noAutofit/>
          </a:bodyPr>
          <a:lstStyle/>
          <a:p>
            <a:pPr>
              <a:buNone/>
            </a:pPr>
            <a:r>
              <a:rPr lang="en-US" sz="1400" b="1" dirty="0" smtClean="0"/>
              <a:t>Activities for the EOL Tech tests:</a:t>
            </a:r>
            <a:endParaRPr lang="en-US" sz="1000" dirty="0" smtClean="0"/>
          </a:p>
          <a:p>
            <a:pPr marL="1233900" lvl="1" indent="-742950">
              <a:buFont typeface="+mj-lt"/>
              <a:buAutoNum type="arabicPeriod"/>
            </a:pPr>
            <a:r>
              <a:rPr lang="en-GB" sz="1000" b="1" dirty="0" smtClean="0"/>
              <a:t>Collecting all Test inputs from internal/external entities</a:t>
            </a:r>
          </a:p>
          <a:p>
            <a:pPr marL="1233900" lvl="1" indent="-742950">
              <a:buFont typeface="+mj-lt"/>
              <a:buAutoNum type="arabicPeriod"/>
            </a:pPr>
            <a:r>
              <a:rPr lang="en-US" sz="1000" b="1" dirty="0" smtClean="0"/>
              <a:t>Planning stage</a:t>
            </a:r>
            <a:endParaRPr lang="en-GB" sz="1000" b="1" dirty="0" smtClean="0"/>
          </a:p>
          <a:p>
            <a:pPr marL="1633950" lvl="2" indent="-742950">
              <a:buFont typeface="Courier New" pitchFamily="49" charset="0"/>
              <a:buChar char="o"/>
            </a:pPr>
            <a:r>
              <a:rPr lang="en-GB" sz="900" dirty="0" smtClean="0"/>
              <a:t>Assessment of the inputs provided and selection of the first test baseline, based on:</a:t>
            </a:r>
          </a:p>
          <a:p>
            <a:pPr marL="2091150" lvl="3" indent="-742950">
              <a:buFont typeface="Wingdings" pitchFamily="2" charset="2"/>
              <a:buChar char="§"/>
            </a:pPr>
            <a:r>
              <a:rPr lang="en-US" sz="900" dirty="0" smtClean="0"/>
              <a:t>Test feasibility;</a:t>
            </a:r>
          </a:p>
          <a:p>
            <a:pPr marL="2091150" lvl="3" indent="-742950">
              <a:buFont typeface="Wingdings" pitchFamily="2" charset="2"/>
              <a:buChar char="§"/>
            </a:pPr>
            <a:r>
              <a:rPr lang="en-US" sz="900" dirty="0" smtClean="0"/>
              <a:t>Internal and external risks;</a:t>
            </a:r>
          </a:p>
          <a:p>
            <a:pPr marL="2091150" lvl="3" indent="-742950">
              <a:buFont typeface="Wingdings" pitchFamily="2" charset="2"/>
              <a:buChar char="§"/>
            </a:pPr>
            <a:r>
              <a:rPr lang="en-US" sz="900" dirty="0" smtClean="0"/>
              <a:t>Test costs;</a:t>
            </a:r>
          </a:p>
          <a:p>
            <a:pPr marL="2091150" lvl="3" indent="-742950">
              <a:buFont typeface="Wingdings" pitchFamily="2" charset="2"/>
              <a:buChar char="§"/>
            </a:pPr>
            <a:r>
              <a:rPr lang="en-US" sz="900" dirty="0" smtClean="0"/>
              <a:t>Produced benefits.</a:t>
            </a:r>
          </a:p>
          <a:p>
            <a:pPr marL="1633950" lvl="2" indent="-742950">
              <a:buFont typeface="Courier New" pitchFamily="49" charset="0"/>
              <a:buChar char="o"/>
            </a:pPr>
            <a:r>
              <a:rPr lang="en-GB" sz="900" dirty="0" smtClean="0"/>
              <a:t>Early Test Specification Identification:</a:t>
            </a:r>
          </a:p>
          <a:p>
            <a:pPr marL="2091150" lvl="3" indent="-742950">
              <a:buFont typeface="Wingdings" pitchFamily="2" charset="2"/>
              <a:buChar char="§"/>
            </a:pPr>
            <a:r>
              <a:rPr lang="en-US" sz="900" dirty="0" smtClean="0"/>
              <a:t>Test needs and requirements definition;</a:t>
            </a:r>
          </a:p>
          <a:p>
            <a:pPr marL="2091150" lvl="3" indent="-742950">
              <a:buFont typeface="Wingdings" pitchFamily="2" charset="2"/>
              <a:buChar char="§"/>
            </a:pPr>
            <a:r>
              <a:rPr lang="en-US" sz="900" dirty="0" smtClean="0"/>
              <a:t>Constraints and inter-dependencies</a:t>
            </a:r>
          </a:p>
          <a:p>
            <a:pPr marL="2091150" lvl="3" indent="-742950">
              <a:buFont typeface="Wingdings" pitchFamily="2" charset="2"/>
              <a:buChar char="§"/>
            </a:pPr>
            <a:r>
              <a:rPr lang="en-US" sz="900" dirty="0" smtClean="0"/>
              <a:t>Test timeline</a:t>
            </a:r>
          </a:p>
          <a:p>
            <a:pPr marL="2091150" lvl="3" indent="-742950">
              <a:buFont typeface="Wingdings" pitchFamily="2" charset="2"/>
              <a:buChar char="§"/>
            </a:pPr>
            <a:r>
              <a:rPr lang="en-US" sz="900" dirty="0" smtClean="0"/>
              <a:t>Identify required operations</a:t>
            </a:r>
          </a:p>
          <a:p>
            <a:pPr marL="2091150" lvl="3" indent="-742950">
              <a:buFont typeface="Wingdings" pitchFamily="2" charset="2"/>
              <a:buChar char="§"/>
            </a:pPr>
            <a:r>
              <a:rPr lang="en-US" sz="900" b="1" dirty="0" smtClean="0"/>
              <a:t>External parties  &amp; Instrument experts inputs and review</a:t>
            </a:r>
          </a:p>
          <a:p>
            <a:pPr marL="1633950" lvl="2" indent="-742950">
              <a:buFont typeface="Courier New" pitchFamily="49" charset="0"/>
              <a:buChar char="o"/>
            </a:pPr>
            <a:r>
              <a:rPr lang="en-US" sz="900" dirty="0" smtClean="0"/>
              <a:t>Pitch-Over manoeuvre detailed assessment</a:t>
            </a:r>
          </a:p>
          <a:p>
            <a:pPr marL="1233900" lvl="1" indent="-742950">
              <a:buFont typeface="+mj-lt"/>
              <a:buAutoNum type="arabicPeriod"/>
            </a:pPr>
            <a:r>
              <a:rPr lang="en-US" sz="1000" b="1" dirty="0" smtClean="0"/>
              <a:t>First draft of test Baseline and Timeline generation</a:t>
            </a:r>
          </a:p>
          <a:p>
            <a:pPr marL="1233900" lvl="1" indent="-742950">
              <a:buFont typeface="+mj-lt"/>
              <a:buAutoNum type="arabicPeriod"/>
            </a:pPr>
            <a:r>
              <a:rPr lang="en-US" sz="1000" b="1" dirty="0" smtClean="0"/>
              <a:t>Pitch-Over manoeuvre and other Tests Approval review boards</a:t>
            </a:r>
          </a:p>
          <a:p>
            <a:pPr marL="1633950" lvl="2" indent="-742950">
              <a:buFont typeface="Courier New" pitchFamily="49" charset="0"/>
              <a:buChar char="o"/>
            </a:pPr>
            <a:r>
              <a:rPr lang="en-US" sz="900" dirty="0" smtClean="0"/>
              <a:t>Baseline and Timeline finalization</a:t>
            </a:r>
          </a:p>
          <a:p>
            <a:pPr marL="1233900" lvl="1" indent="-742950">
              <a:buFont typeface="+mj-lt"/>
              <a:buAutoNum type="arabicPeriod"/>
            </a:pPr>
            <a:r>
              <a:rPr lang="en-US" sz="1000" b="1" dirty="0" smtClean="0"/>
              <a:t>Detailed planning stage</a:t>
            </a:r>
            <a:endParaRPr lang="en-GB" sz="1000" b="1" dirty="0" smtClean="0"/>
          </a:p>
          <a:p>
            <a:pPr marL="1633950" lvl="2" indent="-742950">
              <a:buFont typeface="Courier New" pitchFamily="49" charset="0"/>
              <a:buChar char="o"/>
            </a:pPr>
            <a:r>
              <a:rPr lang="en-US" sz="900" dirty="0" smtClean="0"/>
              <a:t>Test Specification Preparation:</a:t>
            </a:r>
            <a:endParaRPr lang="en-GB" sz="900" dirty="0" smtClean="0"/>
          </a:p>
          <a:p>
            <a:pPr marL="2091150" lvl="3" indent="-742950">
              <a:buFont typeface="Wingdings" pitchFamily="2" charset="2"/>
              <a:buChar char="§"/>
            </a:pPr>
            <a:r>
              <a:rPr lang="en-US" sz="900" dirty="0" smtClean="0"/>
              <a:t>Detailed Individual Test Specification</a:t>
            </a:r>
          </a:p>
          <a:p>
            <a:pPr marL="2091150" lvl="3" indent="-742950">
              <a:buFont typeface="Wingdings" pitchFamily="2" charset="2"/>
              <a:buChar char="§"/>
            </a:pPr>
            <a:r>
              <a:rPr lang="en-US" sz="900" dirty="0" smtClean="0"/>
              <a:t>Overall schedule</a:t>
            </a:r>
          </a:p>
          <a:p>
            <a:pPr marL="2091150" lvl="3" indent="-742950">
              <a:buFont typeface="Wingdings" pitchFamily="2" charset="2"/>
              <a:buChar char="§"/>
            </a:pPr>
            <a:r>
              <a:rPr lang="en-US" sz="900" dirty="0" smtClean="0"/>
              <a:t>Operational needs &amp; required resources analysis</a:t>
            </a:r>
          </a:p>
          <a:p>
            <a:pPr marL="1633950" lvl="2" indent="-742950">
              <a:buFont typeface="Courier New" pitchFamily="49" charset="0"/>
              <a:buChar char="o"/>
            </a:pPr>
            <a:r>
              <a:rPr lang="en-US" sz="900" dirty="0" smtClean="0"/>
              <a:t>Procedures &amp; other deliverables development and review</a:t>
            </a:r>
            <a:endParaRPr lang="en-GB" sz="900" dirty="0" smtClean="0"/>
          </a:p>
          <a:p>
            <a:pPr marL="1633950" lvl="2" indent="-742950">
              <a:buFont typeface="Courier New" pitchFamily="49" charset="0"/>
              <a:buChar char="o"/>
            </a:pPr>
            <a:r>
              <a:rPr lang="en-GB" sz="900" dirty="0" smtClean="0"/>
              <a:t>Test Validation for readiness</a:t>
            </a:r>
          </a:p>
          <a:p>
            <a:pPr marL="1633950" lvl="2" indent="-742950">
              <a:buFont typeface="Courier New" pitchFamily="49" charset="0"/>
              <a:buChar char="o"/>
            </a:pPr>
            <a:r>
              <a:rPr lang="en-GB" sz="900" dirty="0" smtClean="0"/>
              <a:t>Final TRR for a compliant test packet</a:t>
            </a:r>
          </a:p>
          <a:p>
            <a:pPr marL="1233900" lvl="1" indent="-742950">
              <a:buFont typeface="+mj-lt"/>
              <a:buAutoNum type="arabicPeriod"/>
            </a:pPr>
            <a:r>
              <a:rPr lang="en-US" sz="1000" b="1" dirty="0" smtClean="0"/>
              <a:t>Execution stage</a:t>
            </a:r>
            <a:endParaRPr lang="en-GB" sz="1000" b="1" dirty="0" smtClean="0"/>
          </a:p>
          <a:p>
            <a:pPr marL="1633950" lvl="2" indent="-742950">
              <a:buFont typeface="Courier New" pitchFamily="49" charset="0"/>
              <a:buChar char="o"/>
            </a:pPr>
            <a:r>
              <a:rPr lang="en-GB" sz="900" dirty="0" smtClean="0"/>
              <a:t>Test Execution</a:t>
            </a:r>
          </a:p>
          <a:p>
            <a:pPr marL="1233900" lvl="1" indent="-742950">
              <a:buFont typeface="+mj-lt"/>
              <a:buAutoNum type="arabicPeriod"/>
            </a:pPr>
            <a:r>
              <a:rPr lang="en-US" sz="1000" b="1" dirty="0" smtClean="0"/>
              <a:t>Analysis &amp; Reporting stage</a:t>
            </a:r>
            <a:endParaRPr lang="en-GB" sz="1000" b="1" dirty="0" smtClean="0"/>
          </a:p>
          <a:p>
            <a:pPr marL="1633950" lvl="2" indent="-742950">
              <a:buFont typeface="Courier New" pitchFamily="49" charset="0"/>
              <a:buChar char="o"/>
            </a:pPr>
            <a:r>
              <a:rPr lang="en-GB" sz="900" dirty="0" smtClean="0"/>
              <a:t>Test Execution Report</a:t>
            </a:r>
          </a:p>
          <a:p>
            <a:endParaRPr lang="en-GB" sz="1400" dirty="0"/>
          </a:p>
        </p:txBody>
      </p:sp>
      <p:sp>
        <p:nvSpPr>
          <p:cNvPr id="7" name="Title 1"/>
          <p:cNvSpPr>
            <a:spLocks noGrp="1"/>
          </p:cNvSpPr>
          <p:nvPr>
            <p:ph type="title"/>
          </p:nvPr>
        </p:nvSpPr>
        <p:spPr>
          <a:xfrm>
            <a:off x="3542270" y="274638"/>
            <a:ext cx="5144530" cy="788043"/>
          </a:xfrm>
        </p:spPr>
        <p:txBody>
          <a:bodyPr/>
          <a:lstStyle/>
          <a:p>
            <a:r>
              <a:rPr lang="en-US" sz="2400" dirty="0" smtClean="0"/>
              <a:t>Way forward – Metop-A EOL </a:t>
            </a:r>
            <a:br>
              <a:rPr lang="en-US" sz="2400" dirty="0" smtClean="0"/>
            </a:br>
            <a:r>
              <a:rPr lang="en-US" sz="2400" dirty="0" smtClean="0"/>
              <a:t>Tech Test Design &amp; Planning</a:t>
            </a:r>
            <a:endParaRPr lang="en-GB" sz="2400" dirty="0"/>
          </a:p>
        </p:txBody>
      </p:sp>
    </p:spTree>
    <p:custDataLst>
      <p:tags r:id="rId1"/>
    </p:custDataLst>
  </p:cSld>
  <p:clrMapOvr>
    <a:masterClrMapping/>
  </p:clrMapOvr>
  <p:transition advTm="115924"/>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3161210" y="274638"/>
            <a:ext cx="5525589" cy="1143000"/>
          </a:xfrm>
        </p:spPr>
        <p:txBody>
          <a:bodyPr/>
          <a:lstStyle/>
          <a:p>
            <a:r>
              <a:rPr lang="en-GB" sz="2400" dirty="0" smtClean="0"/>
              <a:t>Personnel supporting GSICS</a:t>
            </a:r>
          </a:p>
        </p:txBody>
      </p:sp>
      <p:pic>
        <p:nvPicPr>
          <p:cNvPr id="109570" name="Picture 2" descr="http://OPW01/CGI/ad_userphoto.php?user=Holmlund"/>
          <p:cNvPicPr>
            <a:picLocks noChangeAspect="1" noChangeArrowheads="1"/>
          </p:cNvPicPr>
          <p:nvPr/>
        </p:nvPicPr>
        <p:blipFill>
          <a:blip r:embed="rId3" cstate="print"/>
          <a:srcRect/>
          <a:stretch>
            <a:fillRect/>
          </a:stretch>
        </p:blipFill>
        <p:spPr bwMode="auto">
          <a:xfrm>
            <a:off x="6206171" y="985641"/>
            <a:ext cx="492369" cy="800100"/>
          </a:xfrm>
          <a:prstGeom prst="rect">
            <a:avLst/>
          </a:prstGeom>
          <a:noFill/>
        </p:spPr>
      </p:pic>
      <p:pic>
        <p:nvPicPr>
          <p:cNvPr id="109572" name="Picture 4" descr="http://OPW01/CGI/ad_userphoto.php?user=Elliott"/>
          <p:cNvPicPr>
            <a:picLocks noChangeAspect="1" noChangeArrowheads="1"/>
          </p:cNvPicPr>
          <p:nvPr/>
        </p:nvPicPr>
        <p:blipFill>
          <a:blip r:embed="rId4" cstate="print"/>
          <a:srcRect/>
          <a:stretch>
            <a:fillRect/>
          </a:stretch>
        </p:blipFill>
        <p:spPr bwMode="auto">
          <a:xfrm>
            <a:off x="6829317" y="1898988"/>
            <a:ext cx="492369" cy="800100"/>
          </a:xfrm>
          <a:prstGeom prst="rect">
            <a:avLst/>
          </a:prstGeom>
          <a:noFill/>
        </p:spPr>
      </p:pic>
      <p:pic>
        <p:nvPicPr>
          <p:cNvPr id="109574" name="Picture 6" descr="http://OPW01/CGI/ad_userphoto.php?user=Miu"/>
          <p:cNvPicPr>
            <a:picLocks noChangeAspect="1" noChangeArrowheads="1"/>
          </p:cNvPicPr>
          <p:nvPr/>
        </p:nvPicPr>
        <p:blipFill>
          <a:blip r:embed="rId5" cstate="print"/>
          <a:srcRect/>
          <a:stretch>
            <a:fillRect/>
          </a:stretch>
        </p:blipFill>
        <p:spPr bwMode="auto">
          <a:xfrm>
            <a:off x="6206171" y="1898988"/>
            <a:ext cx="492369" cy="800100"/>
          </a:xfrm>
          <a:prstGeom prst="rect">
            <a:avLst/>
          </a:prstGeom>
          <a:noFill/>
        </p:spPr>
      </p:pic>
      <p:pic>
        <p:nvPicPr>
          <p:cNvPr id="109576" name="Picture 8" descr="http://OPW01/CGI/ad_userphoto.php?user=Wagner"/>
          <p:cNvPicPr>
            <a:picLocks noChangeAspect="1" noChangeArrowheads="1"/>
          </p:cNvPicPr>
          <p:nvPr/>
        </p:nvPicPr>
        <p:blipFill>
          <a:blip r:embed="rId6" cstate="print"/>
          <a:srcRect/>
          <a:stretch>
            <a:fillRect/>
          </a:stretch>
        </p:blipFill>
        <p:spPr bwMode="auto">
          <a:xfrm>
            <a:off x="6830996" y="2818684"/>
            <a:ext cx="492369" cy="800100"/>
          </a:xfrm>
          <a:prstGeom prst="rect">
            <a:avLst/>
          </a:prstGeom>
          <a:noFill/>
        </p:spPr>
      </p:pic>
      <p:pic>
        <p:nvPicPr>
          <p:cNvPr id="109578" name="Picture 10" descr="http://OPW01/CGI/ad_userphoto.php?user=HewisonT"/>
          <p:cNvPicPr>
            <a:picLocks noChangeAspect="1" noChangeArrowheads="1"/>
          </p:cNvPicPr>
          <p:nvPr/>
        </p:nvPicPr>
        <p:blipFill>
          <a:blip r:embed="rId7" cstate="print"/>
          <a:srcRect/>
          <a:stretch>
            <a:fillRect/>
          </a:stretch>
        </p:blipFill>
        <p:spPr bwMode="auto">
          <a:xfrm>
            <a:off x="6206171" y="2794933"/>
            <a:ext cx="492369" cy="800100"/>
          </a:xfrm>
          <a:prstGeom prst="rect">
            <a:avLst/>
          </a:prstGeom>
          <a:noFill/>
        </p:spPr>
      </p:pic>
      <p:pic>
        <p:nvPicPr>
          <p:cNvPr id="109582" name="Picture 14" descr="https://encrypted-tbn3.gstatic.com/images?q=tbn:ANd9GcSPZVW8M1Hl5bllqI_v7iguM0KYkdJ2AreoEgy5cypMYz4tlMmBMmE9cFk">
            <a:hlinkClick r:id="rId8"/>
          </p:cNvPr>
          <p:cNvPicPr>
            <a:picLocks noChangeArrowheads="1"/>
          </p:cNvPicPr>
          <p:nvPr/>
        </p:nvPicPr>
        <p:blipFill>
          <a:blip r:embed="rId9" cstate="print"/>
          <a:srcRect/>
          <a:stretch>
            <a:fillRect/>
          </a:stretch>
        </p:blipFill>
        <p:spPr bwMode="auto">
          <a:xfrm>
            <a:off x="6199023" y="4646185"/>
            <a:ext cx="522000" cy="792000"/>
          </a:xfrm>
          <a:prstGeom prst="rect">
            <a:avLst/>
          </a:prstGeom>
          <a:noFill/>
        </p:spPr>
      </p:pic>
      <p:pic>
        <p:nvPicPr>
          <p:cNvPr id="109586" name="Picture 18" descr="http://OPW01/CGI/ad_userphoto.php?user=Roebeling"/>
          <p:cNvPicPr>
            <a:picLocks noChangeAspect="1" noChangeArrowheads="1"/>
          </p:cNvPicPr>
          <p:nvPr/>
        </p:nvPicPr>
        <p:blipFill>
          <a:blip r:embed="rId10" cstate="print"/>
          <a:srcRect/>
          <a:stretch>
            <a:fillRect/>
          </a:stretch>
        </p:blipFill>
        <p:spPr bwMode="auto">
          <a:xfrm>
            <a:off x="7433896" y="2818684"/>
            <a:ext cx="492369" cy="800100"/>
          </a:xfrm>
          <a:prstGeom prst="rect">
            <a:avLst/>
          </a:prstGeom>
          <a:noFill/>
        </p:spPr>
      </p:pic>
      <p:pic>
        <p:nvPicPr>
          <p:cNvPr id="109588" name="Picture 20" descr="http://OPW01/CGI/ad_userphoto.php?user=Munro"/>
          <p:cNvPicPr>
            <a:picLocks noChangeAspect="1" noChangeArrowheads="1"/>
          </p:cNvPicPr>
          <p:nvPr/>
        </p:nvPicPr>
        <p:blipFill>
          <a:blip r:embed="rId11" cstate="print"/>
          <a:srcRect/>
          <a:stretch>
            <a:fillRect/>
          </a:stretch>
        </p:blipFill>
        <p:spPr bwMode="auto">
          <a:xfrm>
            <a:off x="6206171" y="3641718"/>
            <a:ext cx="492369" cy="800100"/>
          </a:xfrm>
          <a:prstGeom prst="rect">
            <a:avLst/>
          </a:prstGeom>
          <a:noFill/>
        </p:spPr>
      </p:pic>
      <p:pic>
        <p:nvPicPr>
          <p:cNvPr id="109590" name="Picture 22" descr="http://OPW01/CGI/ad_userphoto.php?user=AckermannJ"/>
          <p:cNvPicPr>
            <a:picLocks noChangeAspect="1" noChangeArrowheads="1"/>
          </p:cNvPicPr>
          <p:nvPr/>
        </p:nvPicPr>
        <p:blipFill>
          <a:blip r:embed="rId12" cstate="print"/>
          <a:srcRect/>
          <a:stretch>
            <a:fillRect/>
          </a:stretch>
        </p:blipFill>
        <p:spPr bwMode="auto">
          <a:xfrm>
            <a:off x="6830995" y="3629843"/>
            <a:ext cx="492369" cy="800100"/>
          </a:xfrm>
          <a:prstGeom prst="rect">
            <a:avLst/>
          </a:prstGeom>
          <a:noFill/>
        </p:spPr>
      </p:pic>
      <p:pic>
        <p:nvPicPr>
          <p:cNvPr id="109592" name="Picture 24" descr="http://OPW01/CGI/ad_userphoto.php?user=Rothfuss"/>
          <p:cNvPicPr>
            <a:picLocks noChangeAspect="1" noChangeArrowheads="1"/>
          </p:cNvPicPr>
          <p:nvPr/>
        </p:nvPicPr>
        <p:blipFill>
          <a:blip r:embed="rId13" cstate="print"/>
          <a:srcRect/>
          <a:stretch>
            <a:fillRect/>
          </a:stretch>
        </p:blipFill>
        <p:spPr bwMode="auto">
          <a:xfrm>
            <a:off x="6206171" y="5494122"/>
            <a:ext cx="492369" cy="800100"/>
          </a:xfrm>
          <a:prstGeom prst="rect">
            <a:avLst/>
          </a:prstGeom>
          <a:noFill/>
        </p:spPr>
      </p:pic>
      <p:pic>
        <p:nvPicPr>
          <p:cNvPr id="1026" name="Picture 2"/>
          <p:cNvPicPr>
            <a:picLocks noChangeArrowheads="1"/>
          </p:cNvPicPr>
          <p:nvPr/>
        </p:nvPicPr>
        <p:blipFill>
          <a:blip r:embed="rId14" cstate="print"/>
          <a:srcRect l="74252" t="16740" r="14297" b="65232"/>
          <a:stretch>
            <a:fillRect/>
          </a:stretch>
        </p:blipFill>
        <p:spPr bwMode="auto">
          <a:xfrm>
            <a:off x="6844930" y="4630157"/>
            <a:ext cx="522000" cy="792000"/>
          </a:xfrm>
          <a:prstGeom prst="rect">
            <a:avLst/>
          </a:prstGeom>
          <a:noFill/>
          <a:ln w="9525">
            <a:noFill/>
            <a:miter lim="800000"/>
            <a:headEnd/>
            <a:tailEnd/>
          </a:ln>
        </p:spPr>
      </p:pic>
      <p:pic>
        <p:nvPicPr>
          <p:cNvPr id="1027" name="Picture 3"/>
          <p:cNvPicPr>
            <a:picLocks noChangeArrowheads="1"/>
          </p:cNvPicPr>
          <p:nvPr/>
        </p:nvPicPr>
        <p:blipFill>
          <a:blip r:embed="rId15" cstate="print"/>
          <a:srcRect l="74073" t="16833" r="14297" b="65047"/>
          <a:stretch>
            <a:fillRect/>
          </a:stretch>
        </p:blipFill>
        <p:spPr bwMode="auto">
          <a:xfrm>
            <a:off x="7463239" y="4612740"/>
            <a:ext cx="522000" cy="792000"/>
          </a:xfrm>
          <a:prstGeom prst="rect">
            <a:avLst/>
          </a:prstGeom>
          <a:noFill/>
          <a:ln w="9525">
            <a:noFill/>
            <a:miter lim="800000"/>
            <a:headEnd/>
            <a:tailEnd/>
          </a:ln>
        </p:spPr>
      </p:pic>
      <p:pic>
        <p:nvPicPr>
          <p:cNvPr id="2" name="Picture 2" descr="C:\Users\roebeling\Desktop\ad_userphoto[1].jpg"/>
          <p:cNvPicPr>
            <a:picLocks noChangeArrowheads="1"/>
          </p:cNvPicPr>
          <p:nvPr/>
        </p:nvPicPr>
        <p:blipFill>
          <a:blip r:embed="rId16" cstate="print"/>
          <a:srcRect/>
          <a:stretch>
            <a:fillRect/>
          </a:stretch>
        </p:blipFill>
        <p:spPr bwMode="auto">
          <a:xfrm>
            <a:off x="8109850" y="4628842"/>
            <a:ext cx="522000" cy="792000"/>
          </a:xfrm>
          <a:prstGeom prst="rect">
            <a:avLst/>
          </a:prstGeom>
          <a:noFill/>
        </p:spPr>
      </p:pic>
      <p:graphicFrame>
        <p:nvGraphicFramePr>
          <p:cNvPr id="20" name="Table 19"/>
          <p:cNvGraphicFramePr>
            <a:graphicFrameLocks noGrp="1"/>
          </p:cNvGraphicFramePr>
          <p:nvPr/>
        </p:nvGraphicFramePr>
        <p:xfrm>
          <a:off x="393291" y="1119402"/>
          <a:ext cx="5523364" cy="5016240"/>
        </p:xfrm>
        <a:graphic>
          <a:graphicData uri="http://schemas.openxmlformats.org/drawingml/2006/table">
            <a:tbl>
              <a:tblPr firstRow="1" bandRow="1">
                <a:tableStyleId>{5C22544A-7EE6-4342-B048-85BDC9FD1C3A}</a:tableStyleId>
              </a:tblPr>
              <a:tblGrid>
                <a:gridCol w="1661651"/>
                <a:gridCol w="1118513"/>
                <a:gridCol w="2743200"/>
              </a:tblGrid>
              <a:tr h="316108">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1" kern="1200" dirty="0" smtClean="0">
                          <a:solidFill>
                            <a:schemeClr val="dk1"/>
                          </a:solidFill>
                          <a:latin typeface="+mn-lt"/>
                          <a:ea typeface="+mn-ea"/>
                          <a:cs typeface="+mn-cs"/>
                        </a:rPr>
                        <a:t>Executive Panel</a:t>
                      </a:r>
                    </a:p>
                  </a:txBody>
                  <a:tcPr marB="0">
                    <a:noFill/>
                  </a:tcPr>
                </a:tc>
                <a:tc hMerge="1">
                  <a:txBody>
                    <a:bodyPr/>
                    <a:lstStyle/>
                    <a:p>
                      <a:endParaRPr lang="en-GB"/>
                    </a:p>
                  </a:txBody>
                  <a:tcPr/>
                </a:tc>
                <a:tc hMerge="1">
                  <a:txBody>
                    <a:bodyPr/>
                    <a:lstStyle/>
                    <a:p>
                      <a:endParaRPr lang="en-GB"/>
                    </a:p>
                  </a:txBody>
                  <a:tcPr/>
                </a:tc>
              </a:tr>
              <a:tr h="252000">
                <a:tc>
                  <a:txBody>
                    <a:bodyPr/>
                    <a:lstStyle/>
                    <a:p>
                      <a:r>
                        <a:rPr lang="en-GB" sz="1400" dirty="0" smtClean="0">
                          <a:latin typeface="+mn-lt"/>
                        </a:rPr>
                        <a:t>Ken Holmlund</a:t>
                      </a:r>
                      <a:endParaRPr lang="en-GB" sz="1400" dirty="0">
                        <a:latin typeface="+mn-lt"/>
                      </a:endParaRPr>
                    </a:p>
                  </a:txBody>
                  <a:tcPr marT="0" marB="0"/>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mn-lt"/>
                        </a:rPr>
                        <a:t>EUMETSAT representative</a:t>
                      </a:r>
                      <a:endParaRPr lang="en-GB" sz="1400" dirty="0">
                        <a:latin typeface="+mn-lt"/>
                      </a:endParaRPr>
                    </a:p>
                  </a:txBody>
                  <a:tcPr marL="0" marR="0" marT="0" marB="0"/>
                </a:tc>
                <a:tc hMerge="1">
                  <a:txBody>
                    <a:bodyPr/>
                    <a:lstStyle/>
                    <a:p>
                      <a:endParaRPr lang="en-GB"/>
                    </a:p>
                  </a:txBody>
                  <a:tcPr/>
                </a:tc>
              </a:tr>
              <a:tr h="342197">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dk1"/>
                          </a:solidFill>
                          <a:latin typeface="+mn-lt"/>
                          <a:ea typeface="+mn-ea"/>
                          <a:cs typeface="+mn-cs"/>
                        </a:rPr>
                        <a:t>Data Working Group</a:t>
                      </a:r>
                      <a:endParaRPr lang="en-GB" sz="1800" b="1" kern="1200" dirty="0" smtClean="0">
                        <a:solidFill>
                          <a:schemeClr val="dk1"/>
                        </a:solidFill>
                        <a:latin typeface="+mn-lt"/>
                        <a:ea typeface="+mn-ea"/>
                        <a:cs typeface="+mn-cs"/>
                      </a:endParaRPr>
                    </a:p>
                  </a:txBody>
                  <a:tcPr marT="72000" marB="0"/>
                </a:tc>
                <a:tc hMerge="1">
                  <a:txBody>
                    <a:bodyPr/>
                    <a:lstStyle/>
                    <a:p>
                      <a:endParaRPr lang="en-GB"/>
                    </a:p>
                  </a:txBody>
                  <a:tcPr/>
                </a:tc>
                <a:tc hMerge="1">
                  <a:txBody>
                    <a:bodyPr/>
                    <a:lstStyle/>
                    <a:p>
                      <a:endParaRPr lang="en-GB"/>
                    </a:p>
                  </a:txBody>
                  <a:tcPr/>
                </a:tc>
              </a:tr>
              <a:tr h="252000">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GB" sz="1400" kern="1200" dirty="0" smtClean="0"/>
                        <a:t>Peter Miu</a:t>
                      </a:r>
                      <a:endParaRPr lang="en-GB" sz="1400" b="0" kern="1200" dirty="0" smtClean="0">
                        <a:solidFill>
                          <a:schemeClr val="tx2"/>
                        </a:solidFill>
                        <a:latin typeface="Arial" pitchFamily="34" charset="0"/>
                        <a:ea typeface="+mn-ea"/>
                        <a:cs typeface="Arial" pitchFamily="34" charset="0"/>
                      </a:endParaRPr>
                    </a:p>
                  </a:txBody>
                  <a:tcPr marL="84406" marR="84406" marT="0" marB="0" anchor="ctr"/>
                </a:tc>
                <a:tc gridSpan="2">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400" kern="1200" dirty="0" smtClean="0"/>
                        <a:t>Co-chair + Data management expert</a:t>
                      </a:r>
                      <a:endParaRPr lang="en-GB" sz="1400" b="0" kern="1200" dirty="0" smtClean="0">
                        <a:solidFill>
                          <a:schemeClr val="tx2"/>
                        </a:solidFill>
                        <a:latin typeface="Arial" pitchFamily="34" charset="0"/>
                        <a:ea typeface="+mn-ea"/>
                        <a:cs typeface="Arial" pitchFamily="34" charset="0"/>
                      </a:endParaRPr>
                    </a:p>
                  </a:txBody>
                  <a:tcPr marL="0" marR="0" marT="0" marB="0" anchor="ctr"/>
                </a:tc>
                <a:tc hMerge="1">
                  <a:txBody>
                    <a:bodyPr/>
                    <a:lstStyle/>
                    <a:p>
                      <a:endParaRPr lang="en-GB"/>
                    </a:p>
                  </a:txBody>
                  <a:tcPr/>
                </a:tc>
              </a:tr>
              <a:tr h="252000">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400" kern="1200" dirty="0" smtClean="0"/>
                        <a:t>Simon Elliott</a:t>
                      </a:r>
                      <a:endParaRPr lang="en-GB" sz="1400" kern="1200" dirty="0" smtClean="0">
                        <a:solidFill>
                          <a:schemeClr val="tx1"/>
                        </a:solidFill>
                        <a:latin typeface="+mn-lt"/>
                        <a:ea typeface="+mn-ea"/>
                        <a:cs typeface="+mn-cs"/>
                      </a:endParaRPr>
                    </a:p>
                  </a:txBody>
                  <a:tcPr marL="84406" marR="84406" marT="0" marB="0" anchor="ctr"/>
                </a:tc>
                <a:tc gridSpan="2">
                  <a:txBody>
                    <a:bodyPr/>
                    <a:lstStyle/>
                    <a:p>
                      <a:pPr marL="0" algn="l" defTabSz="914400" rtl="0" eaLnBrk="1" latinLnBrk="0" hangingPunct="1">
                        <a:buFontTx/>
                        <a:buNone/>
                      </a:pPr>
                      <a:r>
                        <a:rPr lang="en-GB" sz="1400" kern="1200" dirty="0" smtClean="0"/>
                        <a:t>Formats Expert</a:t>
                      </a:r>
                      <a:endParaRPr lang="en-GB" sz="1400" b="0" kern="1200" dirty="0" smtClean="0">
                        <a:solidFill>
                          <a:schemeClr val="tx2"/>
                        </a:solidFill>
                        <a:latin typeface="Arial" pitchFamily="34" charset="0"/>
                        <a:ea typeface="+mn-ea"/>
                        <a:cs typeface="Arial" pitchFamily="34" charset="0"/>
                      </a:endParaRPr>
                    </a:p>
                  </a:txBody>
                  <a:tcPr marL="0" marR="0" marT="0" marB="0" anchor="ctr"/>
                </a:tc>
                <a:tc hMerge="1">
                  <a:txBody>
                    <a:bodyPr/>
                    <a:lstStyle/>
                    <a:p>
                      <a:endParaRPr lang="en-GB"/>
                    </a:p>
                  </a:txBody>
                  <a:tcPr/>
                </a:tc>
              </a:tr>
              <a:tr h="293266">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1" kern="1200" dirty="0" smtClean="0"/>
                        <a:t>Research Working Group </a:t>
                      </a:r>
                      <a:endParaRPr lang="en-GB" sz="1800" b="1" kern="1200" dirty="0" smtClean="0">
                        <a:solidFill>
                          <a:schemeClr val="tx2"/>
                        </a:solidFill>
                        <a:latin typeface="Arial" pitchFamily="34" charset="0"/>
                        <a:ea typeface="+mn-ea"/>
                        <a:cs typeface="Arial" pitchFamily="34" charset="0"/>
                      </a:endParaRPr>
                    </a:p>
                  </a:txBody>
                  <a:tcPr marB="0"/>
                </a:tc>
                <a:tc hMerge="1">
                  <a:txBody>
                    <a:bodyPr/>
                    <a:lstStyle/>
                    <a:p>
                      <a:endParaRPr lang="en-GB"/>
                    </a:p>
                  </a:txBody>
                  <a:tcPr/>
                </a:tc>
                <a:tc hMerge="1">
                  <a:txBody>
                    <a:bodyPr/>
                    <a:lstStyle/>
                    <a:p>
                      <a:endParaRPr lang="en-GB"/>
                    </a:p>
                  </a:txBody>
                  <a:tcPr/>
                </a:tc>
              </a:tr>
              <a:tr h="252000">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GB" sz="1400" kern="1200" dirty="0" smtClean="0"/>
                        <a:t>Tim Hewison</a:t>
                      </a:r>
                      <a:endParaRPr lang="en-GB" sz="1400" b="0" kern="1200" dirty="0" smtClean="0">
                        <a:solidFill>
                          <a:schemeClr val="tx1"/>
                        </a:solidFill>
                        <a:latin typeface="+mn-lt"/>
                        <a:ea typeface="+mn-ea"/>
                        <a:cs typeface="+mn-cs"/>
                      </a:endParaRPr>
                    </a:p>
                  </a:txBody>
                  <a:tcPr marL="84406" marR="84406" marT="0" marB="0" anchor="ctr"/>
                </a:tc>
                <a:tc gridSpan="2">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400" kern="1200" dirty="0" smtClean="0"/>
                        <a:t>Vice-chair</a:t>
                      </a:r>
                      <a:r>
                        <a:rPr lang="en-US" sz="1400" kern="1200" baseline="0" dirty="0" smtClean="0"/>
                        <a:t> GRWG + c</a:t>
                      </a:r>
                      <a:r>
                        <a:rPr lang="en-US" sz="1400" kern="1200" dirty="0" smtClean="0"/>
                        <a:t>hair IR sub-group</a:t>
                      </a:r>
                      <a:endParaRPr lang="en-GB" sz="1400" b="0" kern="1200" dirty="0" smtClean="0">
                        <a:solidFill>
                          <a:schemeClr val="tx1"/>
                        </a:solidFill>
                        <a:latin typeface="+mn-lt"/>
                        <a:ea typeface="+mn-ea"/>
                        <a:cs typeface="+mn-cs"/>
                      </a:endParaRPr>
                    </a:p>
                  </a:txBody>
                  <a:tcPr marL="0" marR="0" marT="0" marB="0" anchor="ctr"/>
                </a:tc>
                <a:tc hMerge="1">
                  <a:txBody>
                    <a:bodyPr/>
                    <a:lstStyle/>
                    <a:p>
                      <a:endParaRPr lang="en-GB"/>
                    </a:p>
                  </a:txBody>
                  <a:tcPr/>
                </a:tc>
              </a:tr>
              <a:tr h="252000">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GB" sz="1400" kern="1200" dirty="0" smtClean="0"/>
                        <a:t>Sebastien Wagner </a:t>
                      </a:r>
                      <a:endParaRPr lang="en-GB" sz="1400" b="0" kern="1200" dirty="0" smtClean="0">
                        <a:solidFill>
                          <a:schemeClr val="tx1"/>
                        </a:solidFill>
                        <a:latin typeface="+mn-lt"/>
                        <a:ea typeface="+mn-ea"/>
                        <a:cs typeface="+mn-cs"/>
                      </a:endParaRPr>
                    </a:p>
                  </a:txBody>
                  <a:tcPr marL="84406" marR="84406" marT="0" marB="0" anchor="ctr"/>
                </a:tc>
                <a:tc gridSpan="2">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GB" sz="1400" kern="1200" dirty="0" smtClean="0"/>
                        <a:t>VIS/NIR + Lunar calibration</a:t>
                      </a:r>
                      <a:endParaRPr lang="en-GB" sz="1400" kern="1200" dirty="0" smtClean="0">
                        <a:solidFill>
                          <a:schemeClr val="tx1"/>
                        </a:solidFill>
                        <a:latin typeface="+mn-lt"/>
                        <a:ea typeface="+mn-ea"/>
                        <a:cs typeface="+mn-cs"/>
                      </a:endParaRPr>
                    </a:p>
                  </a:txBody>
                  <a:tcPr marL="0" marR="0" marT="0" marB="0" anchor="ctr"/>
                </a:tc>
                <a:tc hMerge="1">
                  <a:txBody>
                    <a:bodyPr/>
                    <a:lstStyle/>
                    <a:p>
                      <a:endParaRPr lang="en-GB"/>
                    </a:p>
                  </a:txBody>
                  <a:tcPr/>
                </a:tc>
              </a:tr>
              <a:tr h="252000">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400" kern="1200" dirty="0" smtClean="0"/>
                        <a:t>Rob Roebeling</a:t>
                      </a:r>
                      <a:endParaRPr lang="en-GB" sz="1400" b="0" kern="1200" dirty="0" smtClean="0">
                        <a:solidFill>
                          <a:schemeClr val="tx1"/>
                        </a:solidFill>
                        <a:latin typeface="+mn-lt"/>
                        <a:ea typeface="+mn-ea"/>
                        <a:cs typeface="+mn-cs"/>
                      </a:endParaRPr>
                    </a:p>
                  </a:txBody>
                  <a:tcPr marL="84406" marR="84406" marT="0" marB="0" anchor="ctr"/>
                </a:tc>
                <a:tc gridSpan="2">
                  <a:txBody>
                    <a:bodyPr/>
                    <a:lstStyle/>
                    <a:p>
                      <a:pPr marL="0" algn="l" defTabSz="914400" rtl="0" eaLnBrk="1" latinLnBrk="0" hangingPunct="1">
                        <a:buFontTx/>
                        <a:buNone/>
                      </a:pPr>
                      <a:r>
                        <a:rPr lang="en-US" sz="1400" kern="1200" dirty="0" smtClean="0"/>
                        <a:t>Climate records</a:t>
                      </a:r>
                      <a:r>
                        <a:rPr lang="en-US" sz="1400" kern="1200" baseline="0" dirty="0" smtClean="0"/>
                        <a:t> + SCOPE-CM +</a:t>
                      </a:r>
                      <a:r>
                        <a:rPr lang="en-US" sz="1400" kern="1200" dirty="0" smtClean="0"/>
                        <a:t> Event logging</a:t>
                      </a:r>
                      <a:endParaRPr lang="en-GB" sz="1400" b="0" kern="1200" dirty="0" smtClean="0">
                        <a:solidFill>
                          <a:schemeClr val="tx2"/>
                        </a:solidFill>
                        <a:latin typeface="Arial" pitchFamily="34" charset="0"/>
                        <a:ea typeface="+mn-ea"/>
                        <a:cs typeface="Arial" pitchFamily="34" charset="0"/>
                      </a:endParaRPr>
                    </a:p>
                  </a:txBody>
                  <a:tcPr marL="0" marR="0" marT="0" marB="0" anchor="ctr"/>
                </a:tc>
                <a:tc hMerge="1">
                  <a:txBody>
                    <a:bodyPr/>
                    <a:lstStyle/>
                    <a:p>
                      <a:endParaRPr lang="en-GB"/>
                    </a:p>
                  </a:txBody>
                  <a:tcPr/>
                </a:tc>
              </a:tr>
              <a:tr h="252000">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400" kern="1200" dirty="0" smtClean="0"/>
                        <a:t>Rosemary Munro</a:t>
                      </a:r>
                      <a:endParaRPr lang="en-GB" sz="1400" b="0" kern="1200" dirty="0" smtClean="0">
                        <a:solidFill>
                          <a:schemeClr val="tx1"/>
                        </a:solidFill>
                        <a:latin typeface="+mn-lt"/>
                        <a:ea typeface="+mn-ea"/>
                        <a:cs typeface="+mn-cs"/>
                      </a:endParaRPr>
                    </a:p>
                  </a:txBody>
                  <a:tcPr marL="84406" marR="84406" marT="0" marB="0" anchor="ctr"/>
                </a:tc>
                <a:tc gridSpan="2">
                  <a:txBody>
                    <a:bodyPr/>
                    <a:lstStyle/>
                    <a:p>
                      <a:pPr marL="0" algn="l" defTabSz="914400" rtl="0" eaLnBrk="1" latinLnBrk="0" hangingPunct="1">
                        <a:buFontTx/>
                        <a:buNone/>
                      </a:pPr>
                      <a:r>
                        <a:rPr lang="en-US" sz="1400" kern="1200" dirty="0" smtClean="0"/>
                        <a:t>Chair</a:t>
                      </a:r>
                      <a:r>
                        <a:rPr lang="en-US" sz="1400" kern="1200" baseline="0" dirty="0" smtClean="0"/>
                        <a:t> </a:t>
                      </a:r>
                      <a:r>
                        <a:rPr lang="en-US" sz="1400" kern="1200" dirty="0" smtClean="0"/>
                        <a:t>UV sub-group</a:t>
                      </a:r>
                      <a:endParaRPr lang="en-GB" sz="1400" b="0" kern="1200" dirty="0" smtClean="0">
                        <a:solidFill>
                          <a:schemeClr val="tx2"/>
                        </a:solidFill>
                        <a:latin typeface="Arial" pitchFamily="34" charset="0"/>
                        <a:ea typeface="+mn-ea"/>
                        <a:cs typeface="Arial" pitchFamily="34" charset="0"/>
                      </a:endParaRPr>
                    </a:p>
                  </a:txBody>
                  <a:tcPr marL="0" marR="0" marT="0" marB="0" anchor="ctr"/>
                </a:tc>
                <a:tc hMerge="1">
                  <a:txBody>
                    <a:bodyPr/>
                    <a:lstStyle/>
                    <a:p>
                      <a:endParaRPr lang="en-GB"/>
                    </a:p>
                  </a:txBody>
                  <a:tcPr/>
                </a:tc>
              </a:tr>
              <a:tr h="252000">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400" kern="1200" dirty="0" smtClean="0"/>
                        <a:t>Joerg Ackermann</a:t>
                      </a:r>
                      <a:endParaRPr lang="en-GB" sz="1400" b="0" kern="1200" dirty="0" smtClean="0">
                        <a:solidFill>
                          <a:schemeClr val="tx1"/>
                        </a:solidFill>
                        <a:latin typeface="+mn-lt"/>
                        <a:ea typeface="+mn-ea"/>
                        <a:cs typeface="+mn-cs"/>
                      </a:endParaRPr>
                    </a:p>
                  </a:txBody>
                  <a:tcPr marL="84406" marR="84406" marT="0" marB="0" anchor="ctr"/>
                </a:tc>
                <a:tc gridSpan="2">
                  <a:txBody>
                    <a:bodyPr/>
                    <a:lstStyle/>
                    <a:p>
                      <a:pPr marL="0" algn="l" defTabSz="914400" rtl="0" eaLnBrk="1" latinLnBrk="0" hangingPunct="1">
                        <a:buFontTx/>
                        <a:buNone/>
                      </a:pPr>
                      <a:r>
                        <a:rPr lang="en-US" sz="1400" kern="1200" dirty="0" smtClean="0"/>
                        <a:t>Microwave</a:t>
                      </a:r>
                      <a:endParaRPr lang="en-GB" sz="1400" b="0" kern="1200" dirty="0" smtClean="0">
                        <a:solidFill>
                          <a:schemeClr val="tx2"/>
                        </a:solidFill>
                        <a:latin typeface="Arial" pitchFamily="34" charset="0"/>
                        <a:ea typeface="+mn-ea"/>
                        <a:cs typeface="Arial" pitchFamily="34" charset="0"/>
                      </a:endParaRPr>
                    </a:p>
                  </a:txBody>
                  <a:tcPr marL="0" marR="0" marT="0" marB="0" anchor="ctr"/>
                </a:tc>
                <a:tc hMerge="1">
                  <a:txBody>
                    <a:bodyPr/>
                    <a:lstStyle/>
                    <a:p>
                      <a:endParaRPr lang="en-GB"/>
                    </a:p>
                  </a:txBody>
                  <a:tcPr/>
                </a:tc>
              </a:tr>
              <a:tr h="312546">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dirty="0" smtClean="0"/>
                        <a:t>Supported by</a:t>
                      </a:r>
                      <a:endParaRPr lang="en-GB" sz="1800" b="1" kern="1200" dirty="0" smtClean="0">
                        <a:solidFill>
                          <a:schemeClr val="tx2"/>
                        </a:solidFill>
                        <a:latin typeface="Arial" pitchFamily="34" charset="0"/>
                        <a:ea typeface="+mn-ea"/>
                        <a:cs typeface="Arial" pitchFamily="34" charset="0"/>
                      </a:endParaRPr>
                    </a:p>
                  </a:txBody>
                  <a:tcPr marB="0"/>
                </a:tc>
                <a:tc hMerge="1">
                  <a:txBody>
                    <a:bodyPr/>
                    <a:lstStyle/>
                    <a:p>
                      <a:endParaRPr lang="en-GB"/>
                    </a:p>
                  </a:txBody>
                  <a:tcPr/>
                </a:tc>
                <a:tc hMerge="1">
                  <a:txBody>
                    <a:bodyPr/>
                    <a:lstStyle/>
                    <a:p>
                      <a:endParaRPr lang="en-GB"/>
                    </a:p>
                  </a:txBody>
                  <a:tcPr/>
                </a:tc>
              </a:tr>
              <a:tr h="252000">
                <a:tc>
                  <a:txBody>
                    <a:bodyPr/>
                    <a:lstStyle/>
                    <a:p>
                      <a:pPr>
                        <a:buFont typeface="Arial" pitchFamily="34" charset="0"/>
                        <a:buNone/>
                      </a:pPr>
                      <a:r>
                        <a:rPr lang="en-US" sz="1400" kern="1200" dirty="0" smtClean="0">
                          <a:solidFill>
                            <a:schemeClr val="dk1"/>
                          </a:solidFill>
                          <a:latin typeface="+mn-lt"/>
                          <a:ea typeface="+mn-ea"/>
                          <a:cs typeface="+mn-cs"/>
                        </a:rPr>
                        <a:t> Viju John</a:t>
                      </a:r>
                      <a:endParaRPr lang="en-GB" sz="1400" kern="1200" dirty="0" smtClean="0">
                        <a:solidFill>
                          <a:schemeClr val="dk1"/>
                        </a:solidFill>
                        <a:latin typeface="+mn-lt"/>
                        <a:ea typeface="+mn-ea"/>
                        <a:cs typeface="+mn-cs"/>
                      </a:endParaRPr>
                    </a:p>
                  </a:txBody>
                  <a:tcPr marT="0" marB="0"/>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Infrared (</a:t>
                      </a:r>
                      <a:r>
                        <a:rPr lang="en-US" sz="1400" kern="1200" dirty="0" err="1" smtClean="0">
                          <a:solidFill>
                            <a:schemeClr val="dk1"/>
                          </a:solidFill>
                          <a:latin typeface="+mn-lt"/>
                          <a:ea typeface="+mn-ea"/>
                          <a:cs typeface="+mn-cs"/>
                        </a:rPr>
                        <a:t>Meteosat</a:t>
                      </a:r>
                      <a:r>
                        <a:rPr lang="en-US" sz="1400" kern="1200" dirty="0" smtClean="0">
                          <a:solidFill>
                            <a:schemeClr val="dk1"/>
                          </a:solidFill>
                          <a:latin typeface="+mn-lt"/>
                          <a:ea typeface="+mn-ea"/>
                          <a:cs typeface="+mn-cs"/>
                        </a:rPr>
                        <a:t> - HIRS) + MW</a:t>
                      </a:r>
                      <a:endParaRPr lang="en-GB" sz="1400" kern="1200" dirty="0" smtClean="0">
                        <a:solidFill>
                          <a:schemeClr val="dk1"/>
                        </a:solidFill>
                        <a:latin typeface="+mn-lt"/>
                        <a:ea typeface="+mn-ea"/>
                        <a:cs typeface="+mn-cs"/>
                      </a:endParaRPr>
                    </a:p>
                  </a:txBody>
                  <a:tcPr marL="0" marR="0" marT="0" marB="0"/>
                </a:tc>
                <a:tc hMerge="1">
                  <a:txBody>
                    <a:bodyPr/>
                    <a:lstStyle/>
                    <a:p>
                      <a:endParaRPr lang="en-GB"/>
                    </a:p>
                  </a:txBody>
                  <a:tcPr/>
                </a:tc>
              </a:tr>
              <a:tr h="252000">
                <a:tc>
                  <a:txBody>
                    <a:bodyPr/>
                    <a:lstStyle/>
                    <a:p>
                      <a:pPr>
                        <a:buFont typeface="Arial" pitchFamily="34" charset="0"/>
                        <a:buNone/>
                      </a:pPr>
                      <a:r>
                        <a:rPr lang="en-US" sz="1400" kern="1200" dirty="0" smtClean="0">
                          <a:solidFill>
                            <a:schemeClr val="dk1"/>
                          </a:solidFill>
                          <a:latin typeface="+mn-lt"/>
                          <a:ea typeface="+mn-ea"/>
                          <a:cs typeface="+mn-cs"/>
                        </a:rPr>
                        <a:t> Frank </a:t>
                      </a:r>
                      <a:r>
                        <a:rPr lang="en-US" sz="1400" kern="1200" dirty="0" err="1" smtClean="0">
                          <a:solidFill>
                            <a:schemeClr val="dk1"/>
                          </a:solidFill>
                          <a:latin typeface="+mn-lt"/>
                          <a:ea typeface="+mn-ea"/>
                          <a:cs typeface="+mn-cs"/>
                        </a:rPr>
                        <a:t>Ruetrich</a:t>
                      </a:r>
                      <a:endParaRPr lang="en-GB" sz="1400" kern="1200" dirty="0" smtClean="0">
                        <a:solidFill>
                          <a:schemeClr val="dk1"/>
                        </a:solidFill>
                        <a:latin typeface="+mn-lt"/>
                        <a:ea typeface="+mn-ea"/>
                        <a:cs typeface="+mn-cs"/>
                      </a:endParaRPr>
                    </a:p>
                  </a:txBody>
                  <a:tcPr marT="0" marB="0"/>
                </a:tc>
                <a:tc gridSpan="2">
                  <a:txBody>
                    <a:bodyPr/>
                    <a:lstStyle/>
                    <a:p>
                      <a:r>
                        <a:rPr lang="en-US" sz="1400" kern="1200" dirty="0" smtClean="0">
                          <a:solidFill>
                            <a:schemeClr val="dk1"/>
                          </a:solidFill>
                          <a:latin typeface="+mn-lt"/>
                          <a:ea typeface="+mn-ea"/>
                          <a:cs typeface="+mn-cs"/>
                        </a:rPr>
                        <a:t>Visible (</a:t>
                      </a:r>
                      <a:r>
                        <a:rPr lang="en-US" sz="1400" kern="1200" dirty="0" err="1" smtClean="0">
                          <a:solidFill>
                            <a:schemeClr val="dk1"/>
                          </a:solidFill>
                          <a:latin typeface="+mn-lt"/>
                          <a:ea typeface="+mn-ea"/>
                          <a:cs typeface="+mn-cs"/>
                        </a:rPr>
                        <a:t>Meteosat</a:t>
                      </a:r>
                      <a:r>
                        <a:rPr lang="en-US" sz="1400" kern="1200" dirty="0" smtClean="0">
                          <a:solidFill>
                            <a:schemeClr val="dk1"/>
                          </a:solidFill>
                          <a:latin typeface="+mn-lt"/>
                          <a:ea typeface="+mn-ea"/>
                          <a:cs typeface="+mn-cs"/>
                        </a:rPr>
                        <a:t>)</a:t>
                      </a:r>
                      <a:endParaRPr lang="en-GB" sz="1400" kern="1200" dirty="0" smtClean="0">
                        <a:solidFill>
                          <a:schemeClr val="dk1"/>
                        </a:solidFill>
                        <a:latin typeface="+mn-lt"/>
                        <a:ea typeface="+mn-ea"/>
                        <a:cs typeface="+mn-cs"/>
                      </a:endParaRPr>
                    </a:p>
                  </a:txBody>
                  <a:tcPr marL="0" marR="0" marT="0" marB="0"/>
                </a:tc>
                <a:tc hMerge="1">
                  <a:txBody>
                    <a:bodyPr/>
                    <a:lstStyle/>
                    <a:p>
                      <a:endParaRPr lang="en-GB"/>
                    </a:p>
                  </a:txBody>
                  <a:tcPr/>
                </a:tc>
              </a:tr>
              <a:tr h="252000">
                <a:tc>
                  <a:txBody>
                    <a:bodyPr/>
                    <a:lstStyle/>
                    <a:p>
                      <a:pPr>
                        <a:buFont typeface="Arial" pitchFamily="34" charset="0"/>
                        <a:buNone/>
                      </a:pPr>
                      <a:r>
                        <a:rPr lang="en-US" sz="1400" kern="1200" dirty="0" smtClean="0">
                          <a:solidFill>
                            <a:schemeClr val="dk1"/>
                          </a:solidFill>
                          <a:latin typeface="+mn-lt"/>
                          <a:ea typeface="+mn-ea"/>
                          <a:cs typeface="+mn-cs"/>
                        </a:rPr>
                        <a:t> Igor Tomazic</a:t>
                      </a:r>
                      <a:endParaRPr lang="en-GB" sz="1400" kern="1200" dirty="0" smtClean="0">
                        <a:solidFill>
                          <a:schemeClr val="dk1"/>
                        </a:solidFill>
                        <a:latin typeface="+mn-lt"/>
                        <a:ea typeface="+mn-ea"/>
                        <a:cs typeface="+mn-cs"/>
                      </a:endParaRPr>
                    </a:p>
                  </a:txBody>
                  <a:tcPr marT="0" marB="0"/>
                </a:tc>
                <a:tc gridSpan="2">
                  <a:txBody>
                    <a:bodyPr/>
                    <a:lstStyle/>
                    <a:p>
                      <a:pPr marL="0" algn="l" defTabSz="914400" rtl="0" eaLnBrk="1" latinLnBrk="0" hangingPunct="1">
                        <a:buFontTx/>
                        <a:buNone/>
                      </a:pPr>
                      <a:r>
                        <a:rPr lang="en-US" sz="1400" kern="1200" dirty="0" smtClean="0">
                          <a:solidFill>
                            <a:schemeClr val="dk1"/>
                          </a:solidFill>
                          <a:latin typeface="+mn-lt"/>
                          <a:ea typeface="+mn-ea"/>
                          <a:cs typeface="+mn-cs"/>
                        </a:rPr>
                        <a:t>Infrared (SLSTR &amp; AVHRR - IASI</a:t>
                      </a:r>
                      <a:endParaRPr lang="en-GB" sz="1400" kern="1200" dirty="0" smtClean="0">
                        <a:solidFill>
                          <a:schemeClr val="dk1"/>
                        </a:solidFill>
                        <a:latin typeface="+mn-lt"/>
                        <a:ea typeface="+mn-ea"/>
                        <a:cs typeface="+mn-cs"/>
                      </a:endParaRPr>
                    </a:p>
                  </a:txBody>
                  <a:tcPr marL="0" marR="0" marT="0" marB="0"/>
                </a:tc>
                <a:tc hMerge="1">
                  <a:txBody>
                    <a:bodyPr/>
                    <a:lstStyle/>
                    <a:p>
                      <a:endParaRPr lang="en-GB" dirty="0"/>
                    </a:p>
                  </a:txBody>
                  <a:tcPr/>
                </a:tc>
              </a:tr>
              <a:tr h="252000">
                <a:tc>
                  <a:txBody>
                    <a:bodyPr/>
                    <a:lstStyle/>
                    <a:p>
                      <a:pPr>
                        <a:buFont typeface="Arial" pitchFamily="34" charset="0"/>
                        <a:buNone/>
                      </a:pPr>
                      <a:r>
                        <a:rPr lang="en-US" sz="1400" kern="1200" dirty="0" smtClean="0">
                          <a:solidFill>
                            <a:schemeClr val="dk1"/>
                          </a:solidFill>
                          <a:latin typeface="+mn-lt"/>
                          <a:ea typeface="+mn-ea"/>
                          <a:cs typeface="+mn-cs"/>
                        </a:rPr>
                        <a:t> </a:t>
                      </a:r>
                      <a:r>
                        <a:rPr lang="en-US" sz="1400" kern="1200" dirty="0" err="1" smtClean="0">
                          <a:solidFill>
                            <a:schemeClr val="dk1"/>
                          </a:solidFill>
                          <a:latin typeface="+mn-lt"/>
                          <a:ea typeface="+mn-ea"/>
                          <a:cs typeface="+mn-cs"/>
                        </a:rPr>
                        <a:t>Rüdiger</a:t>
                      </a:r>
                      <a:r>
                        <a:rPr lang="en-US" sz="1400" kern="1200" dirty="0" smtClean="0">
                          <a:solidFill>
                            <a:schemeClr val="dk1"/>
                          </a:solidFill>
                          <a:latin typeface="+mn-lt"/>
                          <a:ea typeface="+mn-ea"/>
                          <a:cs typeface="+mn-cs"/>
                        </a:rPr>
                        <a:t> Lang</a:t>
                      </a:r>
                      <a:endParaRPr lang="en-GB" sz="1400" kern="1200" dirty="0" smtClean="0">
                        <a:solidFill>
                          <a:schemeClr val="dk1"/>
                        </a:solidFill>
                        <a:latin typeface="+mn-lt"/>
                        <a:ea typeface="+mn-ea"/>
                        <a:cs typeface="+mn-cs"/>
                      </a:endParaRPr>
                    </a:p>
                  </a:txBody>
                  <a:tcPr marT="0" marB="0"/>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UV/VIS Spectrometers</a:t>
                      </a:r>
                      <a:endParaRPr lang="en-GB" sz="1400" kern="1200" dirty="0" smtClean="0">
                        <a:solidFill>
                          <a:schemeClr val="dk1"/>
                        </a:solidFill>
                        <a:latin typeface="+mn-lt"/>
                        <a:ea typeface="+mn-ea"/>
                        <a:cs typeface="+mn-cs"/>
                      </a:endParaRPr>
                    </a:p>
                  </a:txBody>
                  <a:tcPr marL="0" marR="0" marT="0" marB="0"/>
                </a:tc>
                <a:tc hMerge="1">
                  <a:txBody>
                    <a:bodyPr/>
                    <a:lstStyle/>
                    <a:p>
                      <a:endParaRPr lang="en-GB"/>
                    </a:p>
                  </a:txBody>
                  <a:tcPr/>
                </a:tc>
              </a:tr>
              <a:tr h="270893">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1" kern="1200" dirty="0" smtClean="0"/>
                        <a:t>Point of Contact for Operational Matters</a:t>
                      </a:r>
                      <a:endParaRPr lang="en-GB" sz="1800" b="1" kern="1200" dirty="0" smtClean="0">
                        <a:solidFill>
                          <a:schemeClr val="tx2"/>
                        </a:solidFill>
                        <a:latin typeface="Arial" pitchFamily="34" charset="0"/>
                        <a:ea typeface="+mn-ea"/>
                        <a:cs typeface="Arial" pitchFamily="34" charset="0"/>
                      </a:endParaRPr>
                    </a:p>
                  </a:txBody>
                  <a:tcPr marB="0"/>
                </a:tc>
                <a:tc hMerge="1">
                  <a:txBody>
                    <a:bodyPr/>
                    <a:lstStyle/>
                    <a:p>
                      <a:endParaRPr lang="en-GB"/>
                    </a:p>
                  </a:txBody>
                  <a:tcPr/>
                </a:tc>
                <a:tc hMerge="1">
                  <a:txBody>
                    <a:bodyPr/>
                    <a:lstStyle/>
                    <a:p>
                      <a:endParaRPr lang="en-GB"/>
                    </a:p>
                  </a:txBody>
                  <a:tcPr/>
                </a:tc>
              </a:tr>
              <a:tr h="324000">
                <a:tc gridSpan="2">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400" kern="1200" dirty="0" smtClean="0">
                          <a:solidFill>
                            <a:schemeClr val="dk1"/>
                          </a:solidFill>
                          <a:latin typeface="+mn-lt"/>
                          <a:ea typeface="+mn-ea"/>
                          <a:cs typeface="+mn-cs"/>
                        </a:rPr>
                        <a:t> Harald Rothfuss</a:t>
                      </a:r>
                    </a:p>
                  </a:txBody>
                  <a:tcPr marT="0" marB="0"/>
                </a:tc>
                <a:tc hMerge="1">
                  <a:txBody>
                    <a:bodyPr/>
                    <a:lstStyle/>
                    <a:p>
                      <a:endParaRPr lang="en-GB"/>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800" b="1" kern="1200" dirty="0" smtClean="0">
                        <a:solidFill>
                          <a:schemeClr val="tx2"/>
                        </a:solidFill>
                        <a:latin typeface="Arial" pitchFamily="34" charset="0"/>
                        <a:ea typeface="+mn-ea"/>
                        <a:cs typeface="Arial" pitchFamily="34" charset="0"/>
                      </a:endParaRPr>
                    </a:p>
                  </a:txBody>
                  <a:tcPr/>
                </a:tc>
              </a:tr>
            </a:tbl>
          </a:graphicData>
        </a:graphic>
      </p:graphicFrame>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19060" y="264694"/>
            <a:ext cx="5792593" cy="757989"/>
          </a:xfrm>
        </p:spPr>
        <p:txBody>
          <a:bodyPr/>
          <a:lstStyle/>
          <a:p>
            <a:pPr lvl="0"/>
            <a:r>
              <a:rPr lang="en-GB" sz="2400" dirty="0"/>
              <a:t>Agency’s GSICS activities to be discussed in this joint meeting.</a:t>
            </a:r>
          </a:p>
        </p:txBody>
      </p:sp>
      <p:sp>
        <p:nvSpPr>
          <p:cNvPr id="3" name="Content Placeholder 2"/>
          <p:cNvSpPr>
            <a:spLocks noGrp="1"/>
          </p:cNvSpPr>
          <p:nvPr>
            <p:ph idx="1"/>
          </p:nvPr>
        </p:nvSpPr>
        <p:spPr>
          <a:xfrm>
            <a:off x="289249" y="1133713"/>
            <a:ext cx="8602824" cy="5305998"/>
          </a:xfrm>
        </p:spPr>
        <p:txBody>
          <a:bodyPr/>
          <a:lstStyle/>
          <a:p>
            <a:r>
              <a:rPr lang="en-GB" sz="2000" i="1" dirty="0" smtClean="0"/>
              <a:t>GIRO and GLOD: </a:t>
            </a:r>
          </a:p>
          <a:p>
            <a:pPr lvl="1"/>
            <a:r>
              <a:rPr lang="en-GB" sz="1600" i="1" dirty="0" smtClean="0"/>
              <a:t>License agreement finalised and sent out to USGS and JMA to roll-out the process.</a:t>
            </a:r>
          </a:p>
          <a:p>
            <a:pPr lvl="1"/>
            <a:r>
              <a:rPr lang="en-GB" sz="1600" i="1" dirty="0" smtClean="0"/>
              <a:t>All partners soon to be provided with the agreement to sign</a:t>
            </a:r>
            <a:endParaRPr lang="en-GB" sz="1200" i="1" dirty="0" smtClean="0">
              <a:solidFill>
                <a:srgbClr val="FF0000"/>
              </a:solidFill>
            </a:endParaRPr>
          </a:p>
          <a:p>
            <a:r>
              <a:rPr lang="en-US" sz="2000" i="1" dirty="0" smtClean="0"/>
              <a:t>GSICS IR:</a:t>
            </a:r>
          </a:p>
          <a:p>
            <a:pPr lvl="1"/>
            <a:r>
              <a:rPr lang="en-US" sz="1600" i="1" dirty="0" smtClean="0"/>
              <a:t>Development of Sentinel-3/SLSTR inter-calibration monitoring  (</a:t>
            </a:r>
            <a:r>
              <a:rPr lang="en-US" sz="1600" i="1" dirty="0" smtClean="0">
                <a:sym typeface="Wingdings" pitchFamily="2" charset="2"/>
              </a:rPr>
              <a:t> See </a:t>
            </a:r>
            <a:r>
              <a:rPr lang="en-US" sz="1600" i="1" dirty="0" smtClean="0">
                <a:solidFill>
                  <a:srgbClr val="FF0000"/>
                </a:solidFill>
                <a:sym typeface="Wingdings" pitchFamily="2" charset="2"/>
              </a:rPr>
              <a:t># 7c</a:t>
            </a:r>
            <a:r>
              <a:rPr lang="en-US" sz="1600" i="1" dirty="0" smtClean="0"/>
              <a:t>)</a:t>
            </a:r>
          </a:p>
          <a:p>
            <a:pPr lvl="1"/>
            <a:r>
              <a:rPr lang="en-US" sz="1600" i="1" dirty="0" smtClean="0"/>
              <a:t>Coordinating Reference Traceability and Uncertainty Report (</a:t>
            </a:r>
            <a:r>
              <a:rPr lang="en-US" sz="1600" i="1" dirty="0" smtClean="0">
                <a:sym typeface="Wingdings" pitchFamily="2" charset="2"/>
              </a:rPr>
              <a:t> See </a:t>
            </a:r>
            <a:r>
              <a:rPr lang="en-US" sz="1600" i="1" dirty="0" smtClean="0">
                <a:solidFill>
                  <a:srgbClr val="FF0000"/>
                </a:solidFill>
                <a:sym typeface="Wingdings" pitchFamily="2" charset="2"/>
              </a:rPr>
              <a:t># 7d</a:t>
            </a:r>
            <a:r>
              <a:rPr lang="en-US" sz="1600" i="1" dirty="0" smtClean="0"/>
              <a:t>)</a:t>
            </a:r>
          </a:p>
          <a:p>
            <a:r>
              <a:rPr lang="en-US" sz="2000" i="1" dirty="0" smtClean="0"/>
              <a:t>GSICS VNIR:</a:t>
            </a:r>
          </a:p>
          <a:p>
            <a:pPr lvl="1"/>
            <a:r>
              <a:rPr lang="en-US" sz="1600" i="1" dirty="0" smtClean="0"/>
              <a:t>Inter-calibration using the Moon </a:t>
            </a:r>
            <a:r>
              <a:rPr lang="en-US" sz="1600" i="1" dirty="0" smtClean="0">
                <a:sym typeface="Wingdings" pitchFamily="2" charset="2"/>
              </a:rPr>
              <a:t> need to move from MODIS to VIIRS</a:t>
            </a:r>
          </a:p>
          <a:p>
            <a:pPr lvl="1"/>
            <a:r>
              <a:rPr lang="en-US" sz="1600" i="1" dirty="0" smtClean="0">
                <a:sym typeface="Wingdings" pitchFamily="2" charset="2"/>
              </a:rPr>
              <a:t>Development of a strategy to blend DCC and Lunar Inter-calibration results</a:t>
            </a:r>
          </a:p>
        </p:txBody>
      </p:sp>
      <p:sp>
        <p:nvSpPr>
          <p:cNvPr id="4" name="Slide Number Placeholder 3"/>
          <p:cNvSpPr>
            <a:spLocks noGrp="1"/>
          </p:cNvSpPr>
          <p:nvPr>
            <p:ph type="sldNum" sz="quarter" idx="10"/>
          </p:nvPr>
        </p:nvSpPr>
        <p:spPr/>
        <p:txBody>
          <a:bodyPr/>
          <a:lstStyle/>
          <a:p>
            <a:pPr>
              <a:defRPr/>
            </a:pPr>
            <a:fld id="{DA28AC38-E0E8-49D7-B2FE-71FD7C42C09E}" type="slidenum">
              <a:rPr lang="en-US" smtClean="0"/>
              <a:pPr>
                <a:defRPr/>
              </a:pPr>
              <a:t>13</a:t>
            </a:fld>
            <a:endParaRPr lang="en-US"/>
          </a:p>
        </p:txBody>
      </p:sp>
    </p:spTree>
    <p:extLst>
      <p:ext uri="{BB962C8B-B14F-4D97-AF65-F5344CB8AC3E}">
        <p14:creationId xmlns="" xmlns:p14="http://schemas.microsoft.com/office/powerpoint/2010/main" val="14464320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3"/>
          <p:cNvSpPr>
            <a:spLocks noGrp="1"/>
          </p:cNvSpPr>
          <p:nvPr>
            <p:ph type="sldNum" sz="quarter" idx="10"/>
          </p:nvPr>
        </p:nvSpPr>
        <p:spPr>
          <a:noFill/>
        </p:spPr>
        <p:txBody>
          <a:bodyPr/>
          <a:lstStyle/>
          <a:p>
            <a:fld id="{0BB25FD9-27DC-4523-A484-31120BF8BAAC}" type="slidenum">
              <a:rPr lang="en-US" smtClean="0"/>
              <a:pPr/>
              <a:t>14</a:t>
            </a:fld>
            <a:endParaRPr lang="en-US" smtClean="0"/>
          </a:p>
        </p:txBody>
      </p:sp>
      <p:sp>
        <p:nvSpPr>
          <p:cNvPr id="6147" name="Rectangle 2"/>
          <p:cNvSpPr>
            <a:spLocks noGrp="1" noChangeArrowheads="1"/>
          </p:cNvSpPr>
          <p:nvPr>
            <p:ph type="title"/>
          </p:nvPr>
        </p:nvSpPr>
        <p:spPr bwMode="auto">
          <a:xfrm>
            <a:off x="3181739" y="439510"/>
            <a:ext cx="5962261" cy="549275"/>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GB" sz="3200" dirty="0" smtClean="0">
                <a:solidFill>
                  <a:schemeClr val="tx1"/>
                </a:solidFill>
              </a:rPr>
              <a:t>Thank you for your attention</a:t>
            </a:r>
          </a:p>
        </p:txBody>
      </p:sp>
      <p:sp>
        <p:nvSpPr>
          <p:cNvPr id="12292" name="Rectangle 6"/>
          <p:cNvSpPr>
            <a:spLocks noGrp="1" noChangeArrowheads="1"/>
          </p:cNvSpPr>
          <p:nvPr>
            <p:ph type="body" idx="1"/>
          </p:nvPr>
        </p:nvSpPr>
        <p:spPr>
          <a:xfrm>
            <a:off x="457200" y="1350963"/>
            <a:ext cx="8229600" cy="4775200"/>
          </a:xfrm>
        </p:spPr>
        <p:txBody>
          <a:bodyPr/>
          <a:lstStyle/>
          <a:p>
            <a:pPr algn="ctr" eaLnBrk="1" hangingPunct="1">
              <a:buFont typeface="Wingdings" pitchFamily="2" charset="2"/>
              <a:buNone/>
            </a:pPr>
            <a:r>
              <a:rPr lang="en-GB" sz="2400" b="1" dirty="0" smtClean="0">
                <a:solidFill>
                  <a:schemeClr val="accent2"/>
                </a:solidFill>
              </a:rPr>
              <a:t>WMO GSICS Portal </a:t>
            </a:r>
          </a:p>
          <a:p>
            <a:pPr algn="ctr" eaLnBrk="1" hangingPunct="1">
              <a:buFont typeface="Wingdings" pitchFamily="2" charset="2"/>
              <a:buNone/>
            </a:pPr>
            <a:r>
              <a:rPr lang="en-GB" sz="2400" b="1" dirty="0" smtClean="0">
                <a:solidFill>
                  <a:schemeClr val="accent2"/>
                </a:solidFill>
                <a:hlinkClick r:id="rId3"/>
              </a:rPr>
              <a:t>http://gsics.wmo.int</a:t>
            </a:r>
            <a:endParaRPr lang="en-GB" sz="2400" b="1" dirty="0" smtClean="0">
              <a:solidFill>
                <a:schemeClr val="accent2"/>
              </a:solidFill>
            </a:endParaRPr>
          </a:p>
          <a:p>
            <a:pPr algn="ctr" eaLnBrk="1" hangingPunct="1">
              <a:buFont typeface="Wingdings" pitchFamily="2" charset="2"/>
              <a:buNone/>
            </a:pPr>
            <a:endParaRPr lang="en-GB" sz="2400" b="1" dirty="0" smtClean="0">
              <a:solidFill>
                <a:schemeClr val="accent2"/>
              </a:solidFill>
            </a:endParaRPr>
          </a:p>
          <a:p>
            <a:pPr algn="ctr" eaLnBrk="1" hangingPunct="1">
              <a:buFont typeface="Wingdings" pitchFamily="2" charset="2"/>
              <a:buNone/>
            </a:pPr>
            <a:r>
              <a:rPr lang="en-GB" sz="2400" b="1" dirty="0" smtClean="0">
                <a:solidFill>
                  <a:schemeClr val="accent2"/>
                </a:solidFill>
              </a:rPr>
              <a:t>GSICS Coordination Centre </a:t>
            </a:r>
            <a:r>
              <a:rPr lang="en-GB" sz="2000" b="1" dirty="0" smtClean="0">
                <a:solidFill>
                  <a:schemeClr val="accent2"/>
                </a:solidFill>
                <a:hlinkClick r:id="rId4"/>
              </a:rPr>
              <a:t>http://www.star.nesdis.noaa.gov/smcd/GCC/index.php</a:t>
            </a:r>
            <a:endParaRPr lang="en-GB" sz="2000" b="1" dirty="0" smtClean="0">
              <a:solidFill>
                <a:schemeClr val="accent2"/>
              </a:solidFill>
            </a:endParaRPr>
          </a:p>
          <a:p>
            <a:pPr algn="ctr" eaLnBrk="1" hangingPunct="1">
              <a:buFont typeface="Wingdings" pitchFamily="2" charset="2"/>
              <a:buNone/>
            </a:pPr>
            <a:endParaRPr lang="en-GB" sz="2400" b="1" dirty="0" smtClean="0">
              <a:solidFill>
                <a:schemeClr val="accent2"/>
              </a:solidFill>
            </a:endParaRPr>
          </a:p>
          <a:p>
            <a:pPr algn="ctr" eaLnBrk="1" hangingPunct="1">
              <a:buNone/>
            </a:pPr>
            <a:r>
              <a:rPr lang="en-GB" sz="2400" b="1" dirty="0" smtClean="0">
                <a:solidFill>
                  <a:schemeClr val="accent2"/>
                </a:solidFill>
              </a:rPr>
              <a:t>GSICS Product </a:t>
            </a:r>
            <a:r>
              <a:rPr lang="en-GB" sz="2400" b="1" dirty="0" err="1" smtClean="0">
                <a:solidFill>
                  <a:schemeClr val="accent2"/>
                </a:solidFill>
              </a:rPr>
              <a:t>Catalog</a:t>
            </a:r>
            <a:r>
              <a:rPr lang="en-GB" sz="2400" b="1" dirty="0" smtClean="0">
                <a:solidFill>
                  <a:schemeClr val="accent2"/>
                </a:solidFill>
              </a:rPr>
              <a:t> </a:t>
            </a:r>
            <a:r>
              <a:rPr lang="en-GB" sz="1800" b="1" dirty="0" smtClean="0">
                <a:solidFill>
                  <a:schemeClr val="accent2"/>
                </a:solidFill>
                <a:hlinkClick r:id="rId5"/>
              </a:rPr>
              <a:t>https://www.star.nesdis.noaa.gov/smcd/GCC/ProductCatalog.php</a:t>
            </a:r>
            <a:endParaRPr lang="en-GB" sz="1800" b="1" dirty="0" smtClean="0">
              <a:solidFill>
                <a:schemeClr val="accent2"/>
              </a:solidFill>
            </a:endParaRPr>
          </a:p>
          <a:p>
            <a:pPr algn="ctr" eaLnBrk="1" hangingPunct="1">
              <a:buFont typeface="Wingdings" pitchFamily="2" charset="2"/>
              <a:buNone/>
            </a:pPr>
            <a:endParaRPr lang="en-GB" sz="2400" b="1" dirty="0" smtClean="0">
              <a:solidFill>
                <a:schemeClr val="accent2"/>
              </a:solidFill>
              <a:hlinkClick r:id="rId6"/>
            </a:endParaRPr>
          </a:p>
          <a:p>
            <a:pPr algn="ctr" eaLnBrk="1" hangingPunct="1">
              <a:buNone/>
            </a:pPr>
            <a:r>
              <a:rPr lang="en-GB" sz="2400" b="1" dirty="0" smtClean="0">
                <a:solidFill>
                  <a:schemeClr val="accent2"/>
                </a:solidFill>
              </a:rPr>
              <a:t>GSICS Wiki</a:t>
            </a:r>
            <a:endParaRPr lang="en-GB" sz="2400" b="1" dirty="0" smtClean="0">
              <a:solidFill>
                <a:schemeClr val="accent2"/>
              </a:solidFill>
              <a:hlinkClick r:id="rId6"/>
            </a:endParaRPr>
          </a:p>
          <a:p>
            <a:pPr algn="ctr" eaLnBrk="1" hangingPunct="1">
              <a:buNone/>
            </a:pPr>
            <a:r>
              <a:rPr lang="en-GB" sz="2400" b="1" dirty="0" smtClean="0">
                <a:solidFill>
                  <a:schemeClr val="accent2"/>
                </a:solidFill>
                <a:hlinkClick r:id="rId7"/>
              </a:rPr>
              <a:t>http://gsics.atmos.umd.edu/wiki/Home</a:t>
            </a:r>
            <a:endParaRPr lang="en-GB" sz="2400" b="1" dirty="0" smtClean="0">
              <a:solidFill>
                <a:schemeClr val="accent2"/>
              </a:solidFill>
            </a:endParaRPr>
          </a:p>
          <a:p>
            <a:pPr algn="ctr" eaLnBrk="1" hangingPunct="1">
              <a:buFont typeface="Wingdings" pitchFamily="2" charset="2"/>
              <a:buNone/>
            </a:pPr>
            <a:endParaRPr lang="en-GB" sz="2400" b="1" dirty="0" smtClean="0">
              <a:solidFill>
                <a:schemeClr val="accent2"/>
              </a:solidFill>
            </a:endParaRPr>
          </a:p>
          <a:p>
            <a:pPr algn="ctr" eaLnBrk="1" hangingPunct="1">
              <a:buFont typeface="Wingdings" pitchFamily="2" charset="2"/>
              <a:buNone/>
            </a:pPr>
            <a:endParaRPr lang="en-GB" sz="5400" b="1" dirty="0" smtClean="0">
              <a:solidFill>
                <a:schemeClr val="accent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12292">
                                            <p:txEl>
                                              <p:pRg st="0" end="0"/>
                                            </p:txEl>
                                          </p:spTgt>
                                        </p:tgtEl>
                                        <p:attrNameLst>
                                          <p:attrName>style.visibility</p:attrName>
                                        </p:attrNameLst>
                                      </p:cBhvr>
                                      <p:to>
                                        <p:strVal val="visible"/>
                                      </p:to>
                                    </p:set>
                                    <p:animEffect transition="in" filter="fade">
                                      <p:cBhvr>
                                        <p:cTn id="7" dur="1000"/>
                                        <p:tgtEl>
                                          <p:spTgt spid="12292">
                                            <p:txEl>
                                              <p:pRg st="0" end="0"/>
                                            </p:txEl>
                                          </p:spTgt>
                                        </p:tgtEl>
                                      </p:cBhvr>
                                    </p:animEffect>
                                    <p:anim calcmode="lin" valueType="num">
                                      <p:cBhvr>
                                        <p:cTn id="8" dur="1000" fill="hold"/>
                                        <p:tgtEl>
                                          <p:spTgt spid="1229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292">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12292">
                                            <p:txEl>
                                              <p:pRg st="1" end="1"/>
                                            </p:txEl>
                                          </p:spTgt>
                                        </p:tgtEl>
                                        <p:attrNameLst>
                                          <p:attrName>style.visibility</p:attrName>
                                        </p:attrNameLst>
                                      </p:cBhvr>
                                      <p:to>
                                        <p:strVal val="visible"/>
                                      </p:to>
                                    </p:set>
                                    <p:animEffect transition="in" filter="fade">
                                      <p:cBhvr>
                                        <p:cTn id="12" dur="1000"/>
                                        <p:tgtEl>
                                          <p:spTgt spid="12292">
                                            <p:txEl>
                                              <p:pRg st="1" end="1"/>
                                            </p:txEl>
                                          </p:spTgt>
                                        </p:tgtEl>
                                      </p:cBhvr>
                                    </p:animEffect>
                                    <p:anim calcmode="lin" valueType="num">
                                      <p:cBhvr>
                                        <p:cTn id="13" dur="1000" fill="hold"/>
                                        <p:tgtEl>
                                          <p:spTgt spid="1229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12292">
                                            <p:txEl>
                                              <p:pRg st="1" end="1"/>
                                            </p:txEl>
                                          </p:spTgt>
                                        </p:tgtEl>
                                        <p:attrNameLst>
                                          <p:attrName>ppt_y</p:attrName>
                                        </p:attrNameLst>
                                      </p:cBhvr>
                                      <p:tavLst>
                                        <p:tav tm="0">
                                          <p:val>
                                            <p:strVal val="#ppt_y-.1"/>
                                          </p:val>
                                        </p:tav>
                                        <p:tav tm="100000">
                                          <p:val>
                                            <p:strVal val="#ppt_y"/>
                                          </p:val>
                                        </p:tav>
                                      </p:tavLst>
                                    </p:anim>
                                  </p:childTnLst>
                                </p:cTn>
                              </p:par>
                              <p:par>
                                <p:cTn id="15" presetID="47" presetClass="entr" presetSubtype="0" fill="hold" nodeType="withEffect">
                                  <p:stCondLst>
                                    <p:cond delay="0"/>
                                  </p:stCondLst>
                                  <p:childTnLst>
                                    <p:set>
                                      <p:cBhvr>
                                        <p:cTn id="16" dur="1" fill="hold">
                                          <p:stCondLst>
                                            <p:cond delay="0"/>
                                          </p:stCondLst>
                                        </p:cTn>
                                        <p:tgtEl>
                                          <p:spTgt spid="12292">
                                            <p:txEl>
                                              <p:pRg st="3" end="3"/>
                                            </p:txEl>
                                          </p:spTgt>
                                        </p:tgtEl>
                                        <p:attrNameLst>
                                          <p:attrName>style.visibility</p:attrName>
                                        </p:attrNameLst>
                                      </p:cBhvr>
                                      <p:to>
                                        <p:strVal val="visible"/>
                                      </p:to>
                                    </p:set>
                                    <p:animEffect transition="in" filter="fade">
                                      <p:cBhvr>
                                        <p:cTn id="17" dur="1000"/>
                                        <p:tgtEl>
                                          <p:spTgt spid="12292">
                                            <p:txEl>
                                              <p:pRg st="3" end="3"/>
                                            </p:txEl>
                                          </p:spTgt>
                                        </p:tgtEl>
                                      </p:cBhvr>
                                    </p:animEffect>
                                    <p:anim calcmode="lin" valueType="num">
                                      <p:cBhvr>
                                        <p:cTn id="18" dur="1000" fill="hold"/>
                                        <p:tgtEl>
                                          <p:spTgt spid="12292">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12292">
                                            <p:txEl>
                                              <p:pRg st="3" end="3"/>
                                            </p:txEl>
                                          </p:spTgt>
                                        </p:tgtEl>
                                        <p:attrNameLst>
                                          <p:attrName>ppt_y</p:attrName>
                                        </p:attrNameLst>
                                      </p:cBhvr>
                                      <p:tavLst>
                                        <p:tav tm="0">
                                          <p:val>
                                            <p:strVal val="#ppt_y-.1"/>
                                          </p:val>
                                        </p:tav>
                                        <p:tav tm="100000">
                                          <p:val>
                                            <p:strVal val="#ppt_y"/>
                                          </p:val>
                                        </p:tav>
                                      </p:tavLst>
                                    </p:anim>
                                  </p:childTnLst>
                                </p:cTn>
                              </p:par>
                              <p:par>
                                <p:cTn id="20" presetID="47" presetClass="entr" presetSubtype="0" fill="hold" nodeType="withEffect">
                                  <p:stCondLst>
                                    <p:cond delay="0"/>
                                  </p:stCondLst>
                                  <p:childTnLst>
                                    <p:set>
                                      <p:cBhvr>
                                        <p:cTn id="21" dur="1" fill="hold">
                                          <p:stCondLst>
                                            <p:cond delay="0"/>
                                          </p:stCondLst>
                                        </p:cTn>
                                        <p:tgtEl>
                                          <p:spTgt spid="12292">
                                            <p:txEl>
                                              <p:pRg st="5" end="5"/>
                                            </p:txEl>
                                          </p:spTgt>
                                        </p:tgtEl>
                                        <p:attrNameLst>
                                          <p:attrName>style.visibility</p:attrName>
                                        </p:attrNameLst>
                                      </p:cBhvr>
                                      <p:to>
                                        <p:strVal val="visible"/>
                                      </p:to>
                                    </p:set>
                                    <p:animEffect transition="in" filter="fade">
                                      <p:cBhvr>
                                        <p:cTn id="22" dur="1000"/>
                                        <p:tgtEl>
                                          <p:spTgt spid="12292">
                                            <p:txEl>
                                              <p:pRg st="5" end="5"/>
                                            </p:txEl>
                                          </p:spTgt>
                                        </p:tgtEl>
                                      </p:cBhvr>
                                    </p:animEffect>
                                    <p:anim calcmode="lin" valueType="num">
                                      <p:cBhvr>
                                        <p:cTn id="23" dur="1000" fill="hold"/>
                                        <p:tgtEl>
                                          <p:spTgt spid="12292">
                                            <p:txEl>
                                              <p:pRg st="5" end="5"/>
                                            </p:txEl>
                                          </p:spTgt>
                                        </p:tgtEl>
                                        <p:attrNameLst>
                                          <p:attrName>ppt_x</p:attrName>
                                        </p:attrNameLst>
                                      </p:cBhvr>
                                      <p:tavLst>
                                        <p:tav tm="0">
                                          <p:val>
                                            <p:strVal val="#ppt_x"/>
                                          </p:val>
                                        </p:tav>
                                        <p:tav tm="100000">
                                          <p:val>
                                            <p:strVal val="#ppt_x"/>
                                          </p:val>
                                        </p:tav>
                                      </p:tavLst>
                                    </p:anim>
                                    <p:anim calcmode="lin" valueType="num">
                                      <p:cBhvr>
                                        <p:cTn id="24" dur="1000" fill="hold"/>
                                        <p:tgtEl>
                                          <p:spTgt spid="12292">
                                            <p:txEl>
                                              <p:pRg st="5" end="5"/>
                                            </p:txEl>
                                          </p:spTgt>
                                        </p:tgtEl>
                                        <p:attrNameLst>
                                          <p:attrName>ppt_y</p:attrName>
                                        </p:attrNameLst>
                                      </p:cBhvr>
                                      <p:tavLst>
                                        <p:tav tm="0">
                                          <p:val>
                                            <p:strVal val="#ppt_y-.1"/>
                                          </p:val>
                                        </p:tav>
                                        <p:tav tm="100000">
                                          <p:val>
                                            <p:strVal val="#ppt_y"/>
                                          </p:val>
                                        </p:tav>
                                      </p:tavLst>
                                    </p:anim>
                                  </p:childTnLst>
                                </p:cTn>
                              </p:par>
                              <p:par>
                                <p:cTn id="25" presetID="47" presetClass="entr" presetSubtype="0" fill="hold" nodeType="withEffect">
                                  <p:stCondLst>
                                    <p:cond delay="0"/>
                                  </p:stCondLst>
                                  <p:childTnLst>
                                    <p:set>
                                      <p:cBhvr>
                                        <p:cTn id="26" dur="1" fill="hold">
                                          <p:stCondLst>
                                            <p:cond delay="0"/>
                                          </p:stCondLst>
                                        </p:cTn>
                                        <p:tgtEl>
                                          <p:spTgt spid="12292">
                                            <p:txEl>
                                              <p:pRg st="7" end="7"/>
                                            </p:txEl>
                                          </p:spTgt>
                                        </p:tgtEl>
                                        <p:attrNameLst>
                                          <p:attrName>style.visibility</p:attrName>
                                        </p:attrNameLst>
                                      </p:cBhvr>
                                      <p:to>
                                        <p:strVal val="visible"/>
                                      </p:to>
                                    </p:set>
                                    <p:animEffect transition="in" filter="fade">
                                      <p:cBhvr>
                                        <p:cTn id="27" dur="1000"/>
                                        <p:tgtEl>
                                          <p:spTgt spid="12292">
                                            <p:txEl>
                                              <p:pRg st="7" end="7"/>
                                            </p:txEl>
                                          </p:spTgt>
                                        </p:tgtEl>
                                      </p:cBhvr>
                                    </p:animEffect>
                                    <p:anim calcmode="lin" valueType="num">
                                      <p:cBhvr>
                                        <p:cTn id="28" dur="1000" fill="hold"/>
                                        <p:tgtEl>
                                          <p:spTgt spid="12292">
                                            <p:txEl>
                                              <p:pRg st="7" end="7"/>
                                            </p:txEl>
                                          </p:spTgt>
                                        </p:tgtEl>
                                        <p:attrNameLst>
                                          <p:attrName>ppt_x</p:attrName>
                                        </p:attrNameLst>
                                      </p:cBhvr>
                                      <p:tavLst>
                                        <p:tav tm="0">
                                          <p:val>
                                            <p:strVal val="#ppt_x"/>
                                          </p:val>
                                        </p:tav>
                                        <p:tav tm="100000">
                                          <p:val>
                                            <p:strVal val="#ppt_x"/>
                                          </p:val>
                                        </p:tav>
                                      </p:tavLst>
                                    </p:anim>
                                    <p:anim calcmode="lin" valueType="num">
                                      <p:cBhvr>
                                        <p:cTn id="29" dur="1000" fill="hold"/>
                                        <p:tgtEl>
                                          <p:spTgt spid="12292">
                                            <p:txEl>
                                              <p:pRg st="7" end="7"/>
                                            </p:txEl>
                                          </p:spTgt>
                                        </p:tgtEl>
                                        <p:attrNameLst>
                                          <p:attrName>ppt_y</p:attrName>
                                        </p:attrNameLst>
                                      </p:cBhvr>
                                      <p:tavLst>
                                        <p:tav tm="0">
                                          <p:val>
                                            <p:strVal val="#ppt_y-.1"/>
                                          </p:val>
                                        </p:tav>
                                        <p:tav tm="100000">
                                          <p:val>
                                            <p:strVal val="#ppt_y"/>
                                          </p:val>
                                        </p:tav>
                                      </p:tavLst>
                                    </p:anim>
                                  </p:childTnLst>
                                </p:cTn>
                              </p:par>
                              <p:par>
                                <p:cTn id="30" presetID="47" presetClass="entr" presetSubtype="0" fill="hold" nodeType="withEffect">
                                  <p:stCondLst>
                                    <p:cond delay="0"/>
                                  </p:stCondLst>
                                  <p:childTnLst>
                                    <p:set>
                                      <p:cBhvr>
                                        <p:cTn id="31" dur="1" fill="hold">
                                          <p:stCondLst>
                                            <p:cond delay="0"/>
                                          </p:stCondLst>
                                        </p:cTn>
                                        <p:tgtEl>
                                          <p:spTgt spid="12292">
                                            <p:txEl>
                                              <p:pRg st="8" end="8"/>
                                            </p:txEl>
                                          </p:spTgt>
                                        </p:tgtEl>
                                        <p:attrNameLst>
                                          <p:attrName>style.visibility</p:attrName>
                                        </p:attrNameLst>
                                      </p:cBhvr>
                                      <p:to>
                                        <p:strVal val="visible"/>
                                      </p:to>
                                    </p:set>
                                    <p:animEffect transition="in" filter="fade">
                                      <p:cBhvr>
                                        <p:cTn id="32" dur="1000"/>
                                        <p:tgtEl>
                                          <p:spTgt spid="12292">
                                            <p:txEl>
                                              <p:pRg st="8" end="8"/>
                                            </p:txEl>
                                          </p:spTgt>
                                        </p:tgtEl>
                                      </p:cBhvr>
                                    </p:animEffect>
                                    <p:anim calcmode="lin" valueType="num">
                                      <p:cBhvr>
                                        <p:cTn id="33" dur="1000" fill="hold"/>
                                        <p:tgtEl>
                                          <p:spTgt spid="12292">
                                            <p:txEl>
                                              <p:pRg st="8" end="8"/>
                                            </p:txEl>
                                          </p:spTgt>
                                        </p:tgtEl>
                                        <p:attrNameLst>
                                          <p:attrName>ppt_x</p:attrName>
                                        </p:attrNameLst>
                                      </p:cBhvr>
                                      <p:tavLst>
                                        <p:tav tm="0">
                                          <p:val>
                                            <p:strVal val="#ppt_x"/>
                                          </p:val>
                                        </p:tav>
                                        <p:tav tm="100000">
                                          <p:val>
                                            <p:strVal val="#ppt_x"/>
                                          </p:val>
                                        </p:tav>
                                      </p:tavLst>
                                    </p:anim>
                                    <p:anim calcmode="lin" valueType="num">
                                      <p:cBhvr>
                                        <p:cTn id="34" dur="1000" fill="hold"/>
                                        <p:tgtEl>
                                          <p:spTgt spid="12292">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19060" y="264694"/>
            <a:ext cx="5673013" cy="757989"/>
          </a:xfrm>
        </p:spPr>
        <p:txBody>
          <a:bodyPr/>
          <a:lstStyle/>
          <a:p>
            <a:pPr lvl="0"/>
            <a:r>
              <a:rPr lang="en-GB" sz="2400" dirty="0" smtClean="0"/>
              <a:t>Update on EUMETSAT </a:t>
            </a:r>
            <a:r>
              <a:rPr lang="en-GB" sz="2400" dirty="0" smtClean="0">
                <a:hlinkClick r:id="rId2"/>
              </a:rPr>
              <a:t>Actions</a:t>
            </a:r>
            <a:r>
              <a:rPr lang="en-GB" sz="2400" dirty="0" smtClean="0"/>
              <a:t> from 2016 GRWG Meeting</a:t>
            </a:r>
            <a:endParaRPr lang="en-GB" sz="2400" dirty="0"/>
          </a:p>
        </p:txBody>
      </p:sp>
      <p:sp>
        <p:nvSpPr>
          <p:cNvPr id="4" name="Slide Number Placeholder 3"/>
          <p:cNvSpPr>
            <a:spLocks noGrp="1"/>
          </p:cNvSpPr>
          <p:nvPr>
            <p:ph type="sldNum" sz="quarter" idx="10"/>
          </p:nvPr>
        </p:nvSpPr>
        <p:spPr/>
        <p:txBody>
          <a:bodyPr/>
          <a:lstStyle/>
          <a:p>
            <a:pPr>
              <a:defRPr/>
            </a:pPr>
            <a:fld id="{DA28AC38-E0E8-49D7-B2FE-71FD7C42C09E}" type="slidenum">
              <a:rPr lang="en-US" smtClean="0"/>
              <a:pPr>
                <a:defRPr/>
              </a:pPr>
              <a:t>15</a:t>
            </a:fld>
            <a:endParaRPr lang="en-US"/>
          </a:p>
        </p:txBody>
      </p:sp>
      <p:graphicFrame>
        <p:nvGraphicFramePr>
          <p:cNvPr id="6" name="Content Placeholder 5"/>
          <p:cNvGraphicFramePr>
            <a:graphicFrameLocks noGrp="1"/>
          </p:cNvGraphicFramePr>
          <p:nvPr>
            <p:ph idx="1"/>
          </p:nvPr>
        </p:nvGraphicFramePr>
        <p:xfrm>
          <a:off x="426720" y="1193074"/>
          <a:ext cx="8325394" cy="5484457"/>
        </p:xfrm>
        <a:graphic>
          <a:graphicData uri="http://schemas.openxmlformats.org/drawingml/2006/table">
            <a:tbl>
              <a:tblPr/>
              <a:tblGrid>
                <a:gridCol w="842398"/>
                <a:gridCol w="3064892"/>
                <a:gridCol w="789457"/>
                <a:gridCol w="769874"/>
                <a:gridCol w="923052"/>
                <a:gridCol w="1223849"/>
                <a:gridCol w="711872"/>
              </a:tblGrid>
              <a:tr h="236158">
                <a:tc>
                  <a:txBody>
                    <a:bodyPr/>
                    <a:lstStyle/>
                    <a:p>
                      <a:r>
                        <a:rPr lang="en-GB" sz="800" b="1" dirty="0">
                          <a:solidFill>
                            <a:srgbClr val="2E6E9E"/>
                          </a:solidFill>
                        </a:rPr>
                        <a:t>Action Id</a:t>
                      </a:r>
                    </a:p>
                  </a:txBody>
                  <a:tcPr marL="14504" marR="14504" marT="8058" marB="8058" anchor="ctr">
                    <a:lnL w="9525" cap="flat" cmpd="sng" algn="ctr">
                      <a:solidFill>
                        <a:srgbClr val="C5DBEC"/>
                      </a:solidFill>
                      <a:prstDash val="solid"/>
                      <a:round/>
                      <a:headEnd type="none" w="med" len="med"/>
                      <a:tailEnd type="none" w="med" len="med"/>
                    </a:lnL>
                    <a:lnR w="12700" cap="flat" cmpd="sng" algn="ctr">
                      <a:solidFill>
                        <a:srgbClr val="C5DBEC"/>
                      </a:solidFill>
                      <a:prstDash val="solid"/>
                      <a:round/>
                      <a:headEnd type="none" w="med" len="med"/>
                      <a:tailEnd type="none" w="med" len="med"/>
                    </a:lnR>
                    <a:lnT w="9525" cap="flat" cmpd="sng" algn="ctr">
                      <a:solidFill>
                        <a:srgbClr val="C5DBEC"/>
                      </a:solidFill>
                      <a:prstDash val="solid"/>
                      <a:round/>
                      <a:headEnd type="none" w="med" len="med"/>
                      <a:tailEnd type="none" w="med" len="med"/>
                    </a:lnT>
                    <a:lnB w="9525" cap="flat" cmpd="sng" algn="ctr">
                      <a:solidFill>
                        <a:srgbClr val="C5DBEC"/>
                      </a:solidFill>
                      <a:prstDash val="solid"/>
                      <a:round/>
                      <a:headEnd type="none" w="med" len="med"/>
                      <a:tailEnd type="none" w="med" len="med"/>
                    </a:lnB>
                    <a:solidFill>
                      <a:srgbClr val="DFEFFC"/>
                    </a:solidFill>
                  </a:tcPr>
                </a:tc>
                <a:tc>
                  <a:txBody>
                    <a:bodyPr/>
                    <a:lstStyle/>
                    <a:p>
                      <a:r>
                        <a:rPr lang="en-GB" sz="800" b="1" dirty="0">
                          <a:solidFill>
                            <a:srgbClr val="2E6E9E"/>
                          </a:solidFill>
                        </a:rPr>
                        <a:t>Summary</a:t>
                      </a:r>
                    </a:p>
                  </a:txBody>
                  <a:tcPr marL="14504" marR="14504" marT="8058" marB="8058" anchor="ctr">
                    <a:lnL w="12700" cap="flat" cmpd="sng" algn="ctr">
                      <a:solidFill>
                        <a:srgbClr val="C5DBEC"/>
                      </a:solidFill>
                      <a:prstDash val="solid"/>
                      <a:round/>
                      <a:headEnd type="none" w="med" len="med"/>
                      <a:tailEnd type="none" w="med" len="med"/>
                    </a:lnL>
                    <a:lnR w="12700" cap="flat" cmpd="sng" algn="ctr">
                      <a:solidFill>
                        <a:srgbClr val="C5DBEC"/>
                      </a:solidFill>
                      <a:prstDash val="solid"/>
                      <a:round/>
                      <a:headEnd type="none" w="med" len="med"/>
                      <a:tailEnd type="none" w="med" len="med"/>
                    </a:lnR>
                    <a:lnT w="9525" cap="flat" cmpd="sng" algn="ctr">
                      <a:solidFill>
                        <a:srgbClr val="C5DBEC"/>
                      </a:solidFill>
                      <a:prstDash val="solid"/>
                      <a:round/>
                      <a:headEnd type="none" w="med" len="med"/>
                      <a:tailEnd type="none" w="med" len="med"/>
                    </a:lnT>
                    <a:lnB w="9525" cap="flat" cmpd="sng" algn="ctr">
                      <a:solidFill>
                        <a:srgbClr val="C5DBEC"/>
                      </a:solidFill>
                      <a:prstDash val="solid"/>
                      <a:round/>
                      <a:headEnd type="none" w="med" len="med"/>
                      <a:tailEnd type="none" w="med" len="med"/>
                    </a:lnB>
                    <a:solidFill>
                      <a:srgbClr val="DFEFFC"/>
                    </a:solidFill>
                  </a:tcPr>
                </a:tc>
                <a:tc>
                  <a:txBody>
                    <a:bodyPr/>
                    <a:lstStyle/>
                    <a:p>
                      <a:r>
                        <a:rPr lang="en-GB" sz="800" b="1">
                          <a:solidFill>
                            <a:srgbClr val="2E6E9E"/>
                          </a:solidFill>
                        </a:rPr>
                        <a:t>Lead</a:t>
                      </a:r>
                    </a:p>
                  </a:txBody>
                  <a:tcPr marL="14504" marR="14504" marT="8058" marB="8058" anchor="ctr">
                    <a:lnL w="12700" cap="flat" cmpd="sng" algn="ctr">
                      <a:solidFill>
                        <a:srgbClr val="C5DBEC"/>
                      </a:solidFill>
                      <a:prstDash val="solid"/>
                      <a:round/>
                      <a:headEnd type="none" w="med" len="med"/>
                      <a:tailEnd type="none" w="med" len="med"/>
                    </a:lnL>
                    <a:lnR w="12700" cap="flat" cmpd="sng" algn="ctr">
                      <a:solidFill>
                        <a:srgbClr val="C5DBEC"/>
                      </a:solidFill>
                      <a:prstDash val="solid"/>
                      <a:round/>
                      <a:headEnd type="none" w="med" len="med"/>
                      <a:tailEnd type="none" w="med" len="med"/>
                    </a:lnR>
                    <a:lnT w="9525" cap="flat" cmpd="sng" algn="ctr">
                      <a:solidFill>
                        <a:srgbClr val="C5DBEC"/>
                      </a:solidFill>
                      <a:prstDash val="solid"/>
                      <a:round/>
                      <a:headEnd type="none" w="med" len="med"/>
                      <a:tailEnd type="none" w="med" len="med"/>
                    </a:lnT>
                    <a:lnB w="9525" cap="flat" cmpd="sng" algn="ctr">
                      <a:solidFill>
                        <a:srgbClr val="C5DBEC"/>
                      </a:solidFill>
                      <a:prstDash val="solid"/>
                      <a:round/>
                      <a:headEnd type="none" w="med" len="med"/>
                      <a:tailEnd type="none" w="med" len="med"/>
                    </a:lnB>
                    <a:solidFill>
                      <a:srgbClr val="DFEFFC"/>
                    </a:solidFill>
                  </a:tcPr>
                </a:tc>
                <a:tc>
                  <a:txBody>
                    <a:bodyPr/>
                    <a:lstStyle/>
                    <a:p>
                      <a:r>
                        <a:rPr lang="en-GB" sz="800" b="1" dirty="0">
                          <a:solidFill>
                            <a:srgbClr val="2E6E9E"/>
                          </a:solidFill>
                        </a:rPr>
                        <a:t>Expected Completion</a:t>
                      </a:r>
                    </a:p>
                  </a:txBody>
                  <a:tcPr marL="14504" marR="14504" marT="8058" marB="8058" anchor="ctr">
                    <a:lnL w="12700" cap="flat" cmpd="sng" algn="ctr">
                      <a:solidFill>
                        <a:srgbClr val="C5DBEC"/>
                      </a:solidFill>
                      <a:prstDash val="solid"/>
                      <a:round/>
                      <a:headEnd type="none" w="med" len="med"/>
                      <a:tailEnd type="none" w="med" len="med"/>
                    </a:lnL>
                    <a:lnR w="12700" cap="flat" cmpd="sng" algn="ctr">
                      <a:solidFill>
                        <a:srgbClr val="C5DBEC"/>
                      </a:solidFill>
                      <a:prstDash val="solid"/>
                      <a:round/>
                      <a:headEnd type="none" w="med" len="med"/>
                      <a:tailEnd type="none" w="med" len="med"/>
                    </a:lnR>
                    <a:lnT w="9525" cap="flat" cmpd="sng" algn="ctr">
                      <a:solidFill>
                        <a:srgbClr val="C5DBEC"/>
                      </a:solidFill>
                      <a:prstDash val="solid"/>
                      <a:round/>
                      <a:headEnd type="none" w="med" len="med"/>
                      <a:tailEnd type="none" w="med" len="med"/>
                    </a:lnT>
                    <a:lnB w="9525" cap="flat" cmpd="sng" algn="ctr">
                      <a:solidFill>
                        <a:srgbClr val="C5DBEC"/>
                      </a:solidFill>
                      <a:prstDash val="solid"/>
                      <a:round/>
                      <a:headEnd type="none" w="med" len="med"/>
                      <a:tailEnd type="none" w="med" len="med"/>
                    </a:lnB>
                    <a:solidFill>
                      <a:srgbClr val="DFEFFC"/>
                    </a:solidFill>
                  </a:tcPr>
                </a:tc>
                <a:tc>
                  <a:txBody>
                    <a:bodyPr/>
                    <a:lstStyle/>
                    <a:p>
                      <a:r>
                        <a:rPr lang="en-GB" sz="800" b="1">
                          <a:solidFill>
                            <a:srgbClr val="2E6E9E"/>
                          </a:solidFill>
                        </a:rPr>
                        <a:t>Actual Completion</a:t>
                      </a:r>
                    </a:p>
                  </a:txBody>
                  <a:tcPr marL="14504" marR="14504" marT="8058" marB="8058" anchor="ctr">
                    <a:lnL w="12700" cap="flat" cmpd="sng" algn="ctr">
                      <a:solidFill>
                        <a:srgbClr val="C5DBEC"/>
                      </a:solidFill>
                      <a:prstDash val="solid"/>
                      <a:round/>
                      <a:headEnd type="none" w="med" len="med"/>
                      <a:tailEnd type="none" w="med" len="med"/>
                    </a:lnL>
                    <a:lnR w="12700" cap="flat" cmpd="sng" algn="ctr">
                      <a:solidFill>
                        <a:srgbClr val="C5DBEC"/>
                      </a:solidFill>
                      <a:prstDash val="solid"/>
                      <a:round/>
                      <a:headEnd type="none" w="med" len="med"/>
                      <a:tailEnd type="none" w="med" len="med"/>
                    </a:lnR>
                    <a:lnT w="9525" cap="flat" cmpd="sng" algn="ctr">
                      <a:solidFill>
                        <a:srgbClr val="C5DBEC"/>
                      </a:solidFill>
                      <a:prstDash val="solid"/>
                      <a:round/>
                      <a:headEnd type="none" w="med" len="med"/>
                      <a:tailEnd type="none" w="med" len="med"/>
                    </a:lnT>
                    <a:lnB w="9525" cap="flat" cmpd="sng" algn="ctr">
                      <a:solidFill>
                        <a:srgbClr val="C5DBEC"/>
                      </a:solidFill>
                      <a:prstDash val="solid"/>
                      <a:round/>
                      <a:headEnd type="none" w="med" len="med"/>
                      <a:tailEnd type="none" w="med" len="med"/>
                    </a:lnB>
                    <a:solidFill>
                      <a:srgbClr val="DFEFFC"/>
                    </a:solidFill>
                  </a:tcPr>
                </a:tc>
                <a:tc>
                  <a:txBody>
                    <a:bodyPr/>
                    <a:lstStyle/>
                    <a:p>
                      <a:r>
                        <a:rPr lang="en-GB" sz="800" b="1" dirty="0">
                          <a:solidFill>
                            <a:srgbClr val="2E6E9E"/>
                          </a:solidFill>
                        </a:rPr>
                        <a:t>Deliverable Usage</a:t>
                      </a:r>
                    </a:p>
                  </a:txBody>
                  <a:tcPr marL="14504" marR="14504" marT="8058" marB="8058" anchor="ctr">
                    <a:lnL w="12700" cap="flat" cmpd="sng" algn="ctr">
                      <a:solidFill>
                        <a:srgbClr val="C5DBEC"/>
                      </a:solidFill>
                      <a:prstDash val="solid"/>
                      <a:round/>
                      <a:headEnd type="none" w="med" len="med"/>
                      <a:tailEnd type="none" w="med" len="med"/>
                    </a:lnL>
                    <a:lnR w="12700" cap="flat" cmpd="sng" algn="ctr">
                      <a:solidFill>
                        <a:srgbClr val="C5DBEC"/>
                      </a:solidFill>
                      <a:prstDash val="solid"/>
                      <a:round/>
                      <a:headEnd type="none" w="med" len="med"/>
                      <a:tailEnd type="none" w="med" len="med"/>
                    </a:lnR>
                    <a:lnT w="9525" cap="flat" cmpd="sng" algn="ctr">
                      <a:solidFill>
                        <a:srgbClr val="C5DBEC"/>
                      </a:solidFill>
                      <a:prstDash val="solid"/>
                      <a:round/>
                      <a:headEnd type="none" w="med" len="med"/>
                      <a:tailEnd type="none" w="med" len="med"/>
                    </a:lnT>
                    <a:lnB w="9525" cap="flat" cmpd="sng" algn="ctr">
                      <a:solidFill>
                        <a:srgbClr val="C5DBEC"/>
                      </a:solidFill>
                      <a:prstDash val="solid"/>
                      <a:round/>
                      <a:headEnd type="none" w="med" len="med"/>
                      <a:tailEnd type="none" w="med" len="med"/>
                    </a:lnB>
                    <a:solidFill>
                      <a:srgbClr val="DFEFFC"/>
                    </a:solidFill>
                  </a:tcPr>
                </a:tc>
                <a:tc>
                  <a:txBody>
                    <a:bodyPr/>
                    <a:lstStyle/>
                    <a:p>
                      <a:r>
                        <a:rPr lang="en-GB" sz="800" b="1">
                          <a:solidFill>
                            <a:srgbClr val="2E6E9E"/>
                          </a:solidFill>
                        </a:rPr>
                        <a:t>Status</a:t>
                      </a:r>
                    </a:p>
                  </a:txBody>
                  <a:tcPr marL="14504" marR="14504" marT="8058" marB="8058" anchor="ctr">
                    <a:lnL w="12700"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C5DBEC"/>
                      </a:solidFill>
                      <a:prstDash val="solid"/>
                      <a:round/>
                      <a:headEnd type="none" w="med" len="med"/>
                      <a:tailEnd type="none" w="med" len="med"/>
                    </a:lnT>
                    <a:lnB w="9525" cap="flat" cmpd="sng" algn="ctr">
                      <a:solidFill>
                        <a:srgbClr val="C5DBEC"/>
                      </a:solidFill>
                      <a:prstDash val="solid"/>
                      <a:round/>
                      <a:headEnd type="none" w="med" len="med"/>
                      <a:tailEnd type="none" w="med" len="med"/>
                    </a:lnB>
                    <a:solidFill>
                      <a:srgbClr val="DFEFFC"/>
                    </a:solidFill>
                  </a:tcPr>
                </a:tc>
              </a:tr>
              <a:tr h="208414">
                <a:tc>
                  <a:txBody>
                    <a:bodyPr/>
                    <a:lstStyle/>
                    <a:p>
                      <a:pPr fontAlgn="t"/>
                      <a:r>
                        <a:rPr lang="en-GB" sz="800" dirty="0"/>
                        <a:t>GIR.2016.3c.1</a:t>
                      </a:r>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C5DBEC"/>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AFAFA"/>
                    </a:solidFill>
                  </a:tcPr>
                </a:tc>
                <a:tc>
                  <a:txBody>
                    <a:bodyPr/>
                    <a:lstStyle/>
                    <a:p>
                      <a:pPr fontAlgn="t"/>
                      <a:r>
                        <a:rPr lang="en-US" sz="800"/>
                        <a:t>Rob to consider including an analysis of GEO-ring bias monitoring statistics provided by ECMWF as part of IOGEO.</a:t>
                      </a:r>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C5DBEC"/>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fontAlgn="t"/>
                      <a:r>
                        <a:rPr lang="en-GB" sz="800"/>
                        <a:t>EUM(Rob)</a:t>
                      </a:r>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C5DBEC"/>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r>
                        <a:rPr lang="en-GB" sz="800"/>
                        <a:t>2017-annual meeting</a:t>
                      </a:r>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C5DBEC"/>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endParaRPr lang="en-GB" sz="800"/>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C5DBEC"/>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r>
                        <a:rPr lang="en-GB" sz="800" dirty="0"/>
                        <a:t>Not possible in 2017.</a:t>
                      </a:r>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C5DBEC"/>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r>
                        <a:rPr lang="en-GB" sz="800" dirty="0"/>
                        <a:t>Pending</a:t>
                      </a:r>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C5DBEC"/>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DFCD8"/>
                    </a:solidFill>
                  </a:tcPr>
                </a:tc>
              </a:tr>
              <a:tr h="549455">
                <a:tc>
                  <a:txBody>
                    <a:bodyPr/>
                    <a:lstStyle/>
                    <a:p>
                      <a:pPr fontAlgn="t"/>
                      <a:r>
                        <a:rPr lang="en-GB" sz="800"/>
                        <a:t>GIR.2016.3c.2</a:t>
                      </a:r>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1F1F1"/>
                    </a:solidFill>
                  </a:tcPr>
                </a:tc>
                <a:tc>
                  <a:txBody>
                    <a:bodyPr/>
                    <a:lstStyle/>
                    <a:p>
                      <a:pPr fontAlgn="t"/>
                      <a:r>
                        <a:rPr lang="en-US" sz="800"/>
                        <a:t>EUMETSAT to coordinate input for GEO-ring test dataset from all geostationary satellite operators</a:t>
                      </a:r>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fontAlgn="t"/>
                      <a:r>
                        <a:rPr lang="en-GB" sz="800"/>
                        <a:t>EUM(Rob)</a:t>
                      </a:r>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fontAlgn="t"/>
                      <a:r>
                        <a:rPr lang="en-GB" sz="800"/>
                        <a:t>9/1/2016</a:t>
                      </a:r>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fontAlgn="t"/>
                      <a:endParaRPr lang="en-GB" sz="800"/>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fontAlgn="t"/>
                      <a:r>
                        <a:rPr lang="en-US" sz="800"/>
                        <a:t>Ftp structure setup. Met-7 &amp; -9 recal data available - can upload (incl link to GSICS corrections). Nothing else received.</a:t>
                      </a:r>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fontAlgn="t"/>
                      <a:r>
                        <a:rPr lang="en-GB" sz="800"/>
                        <a:t>Pending</a:t>
                      </a:r>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DFCD8"/>
                    </a:solidFill>
                  </a:tcPr>
                </a:tc>
              </a:tr>
              <a:tr h="330215">
                <a:tc>
                  <a:txBody>
                    <a:bodyPr/>
                    <a:lstStyle/>
                    <a:p>
                      <a:pPr fontAlgn="t"/>
                      <a:r>
                        <a:rPr lang="en-GB" sz="800"/>
                        <a:t>GIR.2016.3e.1</a:t>
                      </a:r>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AFAFA"/>
                    </a:solidFill>
                  </a:tcPr>
                </a:tc>
                <a:tc>
                  <a:txBody>
                    <a:bodyPr/>
                    <a:lstStyle/>
                    <a:p>
                      <a:pPr fontAlgn="t"/>
                      <a:r>
                        <a:rPr lang="en-US" sz="800"/>
                        <a:t>Tim Hewison to consider revising terminology used in the current "Primary GSICS Corrections", during demonstration phase.</a:t>
                      </a:r>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fontAlgn="t"/>
                      <a:r>
                        <a:rPr lang="en-GB" sz="800"/>
                        <a:t>EUM(Tim)</a:t>
                      </a:r>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r>
                        <a:rPr lang="en-GB" sz="800"/>
                        <a:t>2017-annual meeting</a:t>
                      </a:r>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r>
                        <a:rPr lang="en-US" sz="800"/>
                        <a:t>In revised GPPA submission 2017-05-23</a:t>
                      </a:r>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r>
                        <a:rPr lang="en-US" sz="800"/>
                        <a:t>Primary GSICS Corrections now defined wrt "Anchor References".</a:t>
                      </a:r>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r>
                        <a:rPr lang="en-GB" sz="800"/>
                        <a:t>Closed</a:t>
                      </a:r>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ACE99E"/>
                    </a:solidFill>
                  </a:tcPr>
                </a:tc>
              </a:tr>
              <a:tr h="257134">
                <a:tc>
                  <a:txBody>
                    <a:bodyPr/>
                    <a:lstStyle/>
                    <a:p>
                      <a:pPr fontAlgn="t"/>
                      <a:r>
                        <a:rPr lang="en-GB" sz="800"/>
                        <a:t>GIR.2016.3p.1</a:t>
                      </a:r>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1F1F1"/>
                    </a:solidFill>
                  </a:tcPr>
                </a:tc>
                <a:tc>
                  <a:txBody>
                    <a:bodyPr/>
                    <a:lstStyle/>
                    <a:p>
                      <a:pPr fontAlgn="t"/>
                      <a:r>
                        <a:rPr lang="en-US" sz="800" dirty="0"/>
                        <a:t>Rose to communicate the constraints for Metop-A end-of-life activities. Can we accommodate additional </a:t>
                      </a:r>
                      <a:r>
                        <a:rPr lang="en-US" sz="800" dirty="0" err="1"/>
                        <a:t>manoeuvres</a:t>
                      </a:r>
                      <a:r>
                        <a:rPr lang="en-US" sz="800" dirty="0"/>
                        <a:t>?</a:t>
                      </a:r>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fontAlgn="t"/>
                      <a:r>
                        <a:rPr lang="en-GB" sz="800"/>
                        <a:t>EUM(Rose)</a:t>
                      </a:r>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fontAlgn="t"/>
                      <a:r>
                        <a:rPr lang="en-GB" sz="800"/>
                        <a:t>2017-annual meeting</a:t>
                      </a:r>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fontAlgn="t"/>
                      <a:r>
                        <a:rPr lang="en-GB" sz="800"/>
                        <a:t>2017-annual meeting</a:t>
                      </a:r>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fontAlgn="t"/>
                      <a:r>
                        <a:rPr lang="en-US" sz="800"/>
                        <a:t>Update on Metop-A End of Life included in Agency Report</a:t>
                      </a:r>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fontAlgn="t"/>
                      <a:r>
                        <a:rPr lang="en-GB" sz="800"/>
                        <a:t>Pending</a:t>
                      </a:r>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DFCD8"/>
                    </a:solidFill>
                  </a:tcPr>
                </a:tc>
              </a:tr>
              <a:tr h="232774">
                <a:tc>
                  <a:txBody>
                    <a:bodyPr/>
                    <a:lstStyle/>
                    <a:p>
                      <a:pPr fontAlgn="t"/>
                      <a:r>
                        <a:rPr lang="en-GB" sz="800"/>
                        <a:t>GIR.2016.3p.3</a:t>
                      </a:r>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AFAFA"/>
                    </a:solidFill>
                  </a:tcPr>
                </a:tc>
                <a:tc>
                  <a:txBody>
                    <a:bodyPr/>
                    <a:lstStyle/>
                    <a:p>
                      <a:pPr fontAlgn="t"/>
                      <a:r>
                        <a:rPr lang="en-US" sz="800"/>
                        <a:t>EUM + CNES (POC: Denis Jouglet (CNES) and Dorothee Coppens (EUM)) to work on the inter-comparison between CrIS and TANSO-FTS.</a:t>
                      </a:r>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fontAlgn="t"/>
                      <a:r>
                        <a:rPr lang="en-GB" sz="800"/>
                        <a:t>EUM(Dorothee), CNES(Denis)</a:t>
                      </a:r>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r>
                        <a:rPr lang="en-GB" sz="800"/>
                        <a:t>2017-annual meeting</a:t>
                      </a:r>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endParaRPr lang="en-GB" sz="800" dirty="0"/>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r>
                        <a:rPr lang="en-US" sz="800"/>
                        <a:t>Delayed at EUM until later in 2017</a:t>
                      </a:r>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r>
                        <a:rPr lang="en-GB" sz="800"/>
                        <a:t>Pending</a:t>
                      </a:r>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DFCD8"/>
                    </a:solidFill>
                  </a:tcPr>
                </a:tc>
              </a:tr>
              <a:tr h="411629">
                <a:tc>
                  <a:txBody>
                    <a:bodyPr/>
                    <a:lstStyle/>
                    <a:p>
                      <a:pPr fontAlgn="t"/>
                      <a:r>
                        <a:rPr lang="en-GB" sz="800"/>
                        <a:t>GIR.2016.7b.2</a:t>
                      </a:r>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1F1F1"/>
                    </a:solidFill>
                  </a:tcPr>
                </a:tc>
                <a:tc>
                  <a:txBody>
                    <a:bodyPr/>
                    <a:lstStyle/>
                    <a:p>
                      <a:pPr fontAlgn="t"/>
                      <a:r>
                        <a:rPr lang="en-US" sz="800"/>
                        <a:t>Tim Hewison to resolve use of GSICS products for Meteosat IR with FIDUCEO.</a:t>
                      </a:r>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fontAlgn="t"/>
                      <a:r>
                        <a:rPr lang="en-GB" sz="800"/>
                        <a:t>EUM(Tim)</a:t>
                      </a:r>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fontAlgn="t"/>
                      <a:r>
                        <a:rPr lang="en-GB" sz="800"/>
                        <a:t>2017-annual meeting</a:t>
                      </a:r>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gridSpan="2">
                  <a:txBody>
                    <a:bodyPr/>
                    <a:lstStyle/>
                    <a:p>
                      <a:pPr algn="ctr" fontAlgn="t"/>
                      <a:r>
                        <a:rPr lang="en-US" sz="800" dirty="0"/>
                        <a:t>FIDUCEO are using some GSICS methods to derive calibration coefficients for Meteosat. No further action </a:t>
                      </a:r>
                      <a:r>
                        <a:rPr lang="en-US" sz="800" dirty="0" err="1"/>
                        <a:t>reqrd</a:t>
                      </a:r>
                      <a:r>
                        <a:rPr lang="en-US" sz="800" dirty="0"/>
                        <a:t>.</a:t>
                      </a:r>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hMerge="1">
                  <a:txBody>
                    <a:bodyPr/>
                    <a:lstStyle/>
                    <a:p>
                      <a:pPr algn="ctr" fontAlgn="t"/>
                      <a:endParaRPr lang="en-US" sz="800" dirty="0"/>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fontAlgn="t"/>
                      <a:r>
                        <a:rPr lang="en-GB" sz="800"/>
                        <a:t>Closed</a:t>
                      </a:r>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ACE99E"/>
                    </a:solidFill>
                  </a:tcPr>
                </a:tc>
              </a:tr>
              <a:tr h="354574">
                <a:tc>
                  <a:txBody>
                    <a:bodyPr/>
                    <a:lstStyle/>
                    <a:p>
                      <a:pPr fontAlgn="t"/>
                      <a:r>
                        <a:rPr lang="en-GB" sz="800"/>
                        <a:t>GIR.2016.7i.3</a:t>
                      </a:r>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AFAFA"/>
                    </a:solidFill>
                  </a:tcPr>
                </a:tc>
                <a:tc>
                  <a:txBody>
                    <a:bodyPr/>
                    <a:lstStyle/>
                    <a:p>
                      <a:pPr fontAlgn="t"/>
                      <a:r>
                        <a:rPr lang="en-US" sz="800"/>
                        <a:t>Tim to contact Sasha regarding the opportunities using NWP bias monitoring statistics.</a:t>
                      </a:r>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fontAlgn="t"/>
                      <a:r>
                        <a:rPr lang="en-GB" sz="800"/>
                        <a:t>EUM(Tim)</a:t>
                      </a:r>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r>
                        <a:rPr lang="en-GB" sz="800"/>
                        <a:t>2017-annual meeting</a:t>
                      </a:r>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r>
                        <a:rPr lang="en-GB" sz="800" dirty="0"/>
                        <a:t>Closed by email 2017-01-17</a:t>
                      </a:r>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r>
                        <a:rPr lang="en-US" sz="800"/>
                        <a:t>The MICROS team do not have the resources to support this at present.</a:t>
                      </a:r>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r>
                        <a:rPr lang="en-GB" sz="800" dirty="0"/>
                        <a:t>Closed</a:t>
                      </a:r>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ACE99E"/>
                    </a:solidFill>
                  </a:tcPr>
                </a:tc>
              </a:tr>
              <a:tr h="110974">
                <a:tc>
                  <a:txBody>
                    <a:bodyPr/>
                    <a:lstStyle/>
                    <a:p>
                      <a:pPr fontAlgn="t"/>
                      <a:r>
                        <a:rPr lang="en-GB" sz="800"/>
                        <a:t>GRWG.2016.2j.1</a:t>
                      </a:r>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1F1F1"/>
                    </a:solidFill>
                  </a:tcPr>
                </a:tc>
                <a:tc>
                  <a:txBody>
                    <a:bodyPr/>
                    <a:lstStyle/>
                    <a:p>
                      <a:pPr fontAlgn="t"/>
                      <a:r>
                        <a:rPr lang="en-US" sz="800"/>
                        <a:t>Tim to share housekeeping link for IASI monitoring</a:t>
                      </a:r>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fontAlgn="t"/>
                      <a:r>
                        <a:rPr lang="en-GB" sz="800"/>
                        <a:t>EUM(Tim)</a:t>
                      </a:r>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fontAlgn="t"/>
                      <a:r>
                        <a:rPr lang="en-GB" sz="800"/>
                        <a:t>2017-annual meeting</a:t>
                      </a:r>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rtl="0" fontAlgn="t"/>
                      <a:r>
                        <a:rPr lang="en-GB" sz="800" kern="1200" dirty="0">
                          <a:solidFill>
                            <a:schemeClr val="tx1"/>
                          </a:solidFill>
                          <a:latin typeface="+mn-lt"/>
                          <a:ea typeface="+mn-ea"/>
                          <a:cs typeface="+mn-cs"/>
                        </a:rPr>
                        <a:t>Closed by email </a:t>
                      </a:r>
                      <a:r>
                        <a:rPr lang="en-GB" sz="800" kern="1200" dirty="0" smtClean="0">
                          <a:solidFill>
                            <a:schemeClr val="tx1"/>
                          </a:solidFill>
                          <a:latin typeface="+mn-lt"/>
                          <a:ea typeface="+mn-ea"/>
                          <a:cs typeface="+mn-cs"/>
                        </a:rPr>
                        <a:t>2017-02-16</a:t>
                      </a:r>
                      <a:endParaRPr lang="en-GB" sz="800" kern="1200" dirty="0">
                        <a:solidFill>
                          <a:schemeClr val="tx1"/>
                        </a:solidFill>
                        <a:latin typeface="+mn-lt"/>
                        <a:ea typeface="+mn-ea"/>
                        <a:cs typeface="+mn-cs"/>
                      </a:endParaRPr>
                    </a:p>
                  </a:txBody>
                  <a:tcPr marL="28575" marR="28575" marT="19050" marB="19050">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rtl="0" fontAlgn="t"/>
                      <a:r>
                        <a:rPr lang="en-US" sz="800" kern="1200" dirty="0">
                          <a:solidFill>
                            <a:schemeClr val="tx1"/>
                          </a:solidFill>
                          <a:latin typeface="+mn-lt"/>
                          <a:ea typeface="+mn-ea"/>
                          <a:cs typeface="+mn-cs"/>
                          <a:hlinkClick r:id="rId3"/>
                        </a:rPr>
                        <a:t>EPS Product Quality Monitoring Reports</a:t>
                      </a:r>
                      <a:endParaRPr lang="en-US" sz="800" kern="1200" dirty="0">
                        <a:solidFill>
                          <a:schemeClr val="tx1"/>
                        </a:solidFill>
                        <a:latin typeface="+mn-lt"/>
                        <a:ea typeface="+mn-ea"/>
                        <a:cs typeface="+mn-cs"/>
                      </a:endParaRPr>
                    </a:p>
                  </a:txBody>
                  <a:tcPr marL="28575" marR="28575" marT="19050" marB="19050">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fontAlgn="t"/>
                      <a:r>
                        <a:rPr lang="en-GB" sz="800" dirty="0" smtClean="0"/>
                        <a:t>Closed</a:t>
                      </a:r>
                      <a:endParaRPr lang="en-GB" sz="800" dirty="0"/>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92D050"/>
                    </a:solidFill>
                  </a:tcPr>
                </a:tc>
              </a:tr>
              <a:tr h="184054">
                <a:tc>
                  <a:txBody>
                    <a:bodyPr/>
                    <a:lstStyle/>
                    <a:p>
                      <a:pPr fontAlgn="t"/>
                      <a:r>
                        <a:rPr lang="en-GB" sz="800"/>
                        <a:t>GRWG.2016.7f.1</a:t>
                      </a:r>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AFAFA"/>
                    </a:solidFill>
                  </a:tcPr>
                </a:tc>
                <a:tc>
                  <a:txBody>
                    <a:bodyPr/>
                    <a:lstStyle/>
                    <a:p>
                      <a:pPr fontAlgn="t"/>
                      <a:r>
                        <a:rPr lang="en-US" sz="800"/>
                        <a:t>Tim/Rob (EUM) to forward draft requirements for pre-launch characterisation to WMO.</a:t>
                      </a:r>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fontAlgn="t"/>
                      <a:r>
                        <a:rPr lang="en-GB" sz="800"/>
                        <a:t>EUM(Tim/Rob)</a:t>
                      </a:r>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r>
                        <a:rPr lang="en-GB" sz="800"/>
                        <a:t>2017-annual meeting</a:t>
                      </a:r>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r>
                        <a:rPr lang="en-GB" sz="800" dirty="0"/>
                        <a:t>Closed by email 2016-03-09</a:t>
                      </a:r>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endParaRPr lang="en-GB" sz="800" dirty="0"/>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r>
                        <a:rPr lang="en-GB" sz="800"/>
                        <a:t>Closed</a:t>
                      </a:r>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ACE99E"/>
                    </a:solidFill>
                  </a:tcPr>
                </a:tc>
              </a:tr>
              <a:tr h="500735">
                <a:tc>
                  <a:txBody>
                    <a:bodyPr/>
                    <a:lstStyle/>
                    <a:p>
                      <a:pPr fontAlgn="t"/>
                      <a:r>
                        <a:rPr lang="en-GB" sz="800"/>
                        <a:t>GVNIR.2016.4f.1</a:t>
                      </a:r>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1F1F1"/>
                    </a:solidFill>
                  </a:tcPr>
                </a:tc>
                <a:tc>
                  <a:txBody>
                    <a:bodyPr/>
                    <a:lstStyle/>
                    <a:p>
                      <a:pPr fontAlgn="t"/>
                      <a:r>
                        <a:rPr lang="en-US" sz="800"/>
                        <a:t>Seb to verify that the policy reflects the needs of an Agency implementing a modification to the GIRO to ensure it is assessed against the benchmark.</a:t>
                      </a:r>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fontAlgn="t"/>
                      <a:r>
                        <a:rPr lang="en-GB" sz="800"/>
                        <a:t>EUM(Seb)</a:t>
                      </a:r>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fontAlgn="t"/>
                      <a:r>
                        <a:rPr lang="en-GB" sz="800"/>
                        <a:t>2017-annual meeting</a:t>
                      </a:r>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fontAlgn="t"/>
                      <a:r>
                        <a:rPr lang="en-US" sz="800"/>
                        <a:t>Closed at EP-16 on 2016-05-15</a:t>
                      </a:r>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fontAlgn="t"/>
                      <a:r>
                        <a:rPr lang="en-US" sz="800"/>
                        <a:t>Policy now states that modifications need to be traceable and new versions will be tested against benchmark.</a:t>
                      </a:r>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fontAlgn="t"/>
                      <a:r>
                        <a:rPr lang="en-GB" sz="800" dirty="0"/>
                        <a:t>Closed</a:t>
                      </a:r>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ACE99E"/>
                    </a:solidFill>
                  </a:tcPr>
                </a:tc>
              </a:tr>
              <a:tr h="305855">
                <a:tc>
                  <a:txBody>
                    <a:bodyPr/>
                    <a:lstStyle/>
                    <a:p>
                      <a:pPr fontAlgn="t"/>
                      <a:r>
                        <a:rPr lang="en-GB" sz="800"/>
                        <a:t>GVNIR.2016.4h.2</a:t>
                      </a:r>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AEAEA"/>
                    </a:solidFill>
                  </a:tcPr>
                </a:tc>
                <a:tc>
                  <a:txBody>
                    <a:bodyPr/>
                    <a:lstStyle/>
                    <a:p>
                      <a:pPr fontAlgn="t"/>
                      <a:r>
                        <a:rPr lang="en-US" sz="800"/>
                        <a:t>NOAA and EUMETSAT to liaise for comparison with time series of MSG full disk Moon irradiance measurements over same time period. NOAA to report back in one year time.</a:t>
                      </a:r>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6F6F6"/>
                    </a:solidFill>
                  </a:tcPr>
                </a:tc>
                <a:tc>
                  <a:txBody>
                    <a:bodyPr/>
                    <a:lstStyle/>
                    <a:p>
                      <a:pPr fontAlgn="t"/>
                      <a:r>
                        <a:rPr lang="en-GB" sz="800"/>
                        <a:t>NOAA, EUM</a:t>
                      </a:r>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6F6F6"/>
                    </a:solidFill>
                  </a:tcPr>
                </a:tc>
                <a:tc>
                  <a:txBody>
                    <a:bodyPr/>
                    <a:lstStyle/>
                    <a:p>
                      <a:pPr algn="ctr" fontAlgn="t"/>
                      <a:r>
                        <a:rPr lang="en-GB" sz="800"/>
                        <a:t>2017-annual meeting</a:t>
                      </a:r>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6F6F6"/>
                    </a:solidFill>
                  </a:tcPr>
                </a:tc>
                <a:tc>
                  <a:txBody>
                    <a:bodyPr/>
                    <a:lstStyle/>
                    <a:p>
                      <a:pPr algn="ctr" fontAlgn="t"/>
                      <a:endParaRPr lang="en-GB" sz="800"/>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6F6F6"/>
                    </a:solidFill>
                  </a:tcPr>
                </a:tc>
                <a:tc>
                  <a:txBody>
                    <a:bodyPr/>
                    <a:lstStyle/>
                    <a:p>
                      <a:pPr algn="ctr" fontAlgn="t"/>
                      <a:endParaRPr lang="en-GB" sz="800"/>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6F6F6"/>
                    </a:solidFill>
                  </a:tcPr>
                </a:tc>
                <a:tc>
                  <a:txBody>
                    <a:bodyPr/>
                    <a:lstStyle/>
                    <a:p>
                      <a:pPr algn="ctr" fontAlgn="t"/>
                      <a:r>
                        <a:rPr lang="en-GB" sz="800"/>
                        <a:t>Pending</a:t>
                      </a:r>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DFCD8"/>
                    </a:solidFill>
                  </a:tcPr>
                </a:tc>
              </a:tr>
              <a:tr h="281494">
                <a:tc>
                  <a:txBody>
                    <a:bodyPr/>
                    <a:lstStyle/>
                    <a:p>
                      <a:pPr fontAlgn="t"/>
                      <a:r>
                        <a:rPr lang="en-GB" sz="800"/>
                        <a:t>GVNIR.2016.7h.1</a:t>
                      </a:r>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1F1F1"/>
                    </a:solidFill>
                  </a:tcPr>
                </a:tc>
                <a:tc>
                  <a:txBody>
                    <a:bodyPr/>
                    <a:lstStyle/>
                    <a:p>
                      <a:pPr fontAlgn="t"/>
                      <a:r>
                        <a:rPr lang="en-US" sz="800"/>
                        <a:t>Seb to provide supporting slides to Dave Doelling as chair of the VIR/NIR sub-group to be presented at the Users' WS (upon availability of the feedback from Marine Application).</a:t>
                      </a:r>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fontAlgn="t"/>
                      <a:r>
                        <a:rPr lang="en-GB" sz="800"/>
                        <a:t>EUM(Seb)</a:t>
                      </a:r>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fontAlgn="t"/>
                      <a:r>
                        <a:rPr lang="en-GB" sz="800"/>
                        <a:t>2017-annual meeting</a:t>
                      </a:r>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fontAlgn="t"/>
                      <a:r>
                        <a:rPr lang="en-GB" sz="800"/>
                        <a:t>Closed by email 2016-08-11</a:t>
                      </a:r>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fontAlgn="t"/>
                      <a:r>
                        <a:rPr lang="en-GB" sz="800"/>
                        <a:t>Presented at User Workshop</a:t>
                      </a:r>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fontAlgn="t"/>
                      <a:r>
                        <a:rPr lang="en-GB" sz="800"/>
                        <a:t>Closed</a:t>
                      </a:r>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ACE99E"/>
                    </a:solidFill>
                  </a:tcPr>
                </a:tc>
              </a:tr>
              <a:tr h="305855">
                <a:tc>
                  <a:txBody>
                    <a:bodyPr/>
                    <a:lstStyle/>
                    <a:p>
                      <a:pPr fontAlgn="t"/>
                      <a:r>
                        <a:rPr lang="en-GB" sz="800"/>
                        <a:t>GVNIR.2016.7i.2</a:t>
                      </a:r>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AFAFA"/>
                    </a:solidFill>
                  </a:tcPr>
                </a:tc>
                <a:tc>
                  <a:txBody>
                    <a:bodyPr/>
                    <a:lstStyle/>
                    <a:p>
                      <a:pPr fontAlgn="t"/>
                      <a:r>
                        <a:rPr lang="en-US" sz="800"/>
                        <a:t>Seb to rescope the web meeting on lunar calibration.</a:t>
                      </a:r>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fontAlgn="t"/>
                      <a:r>
                        <a:rPr lang="en-GB" sz="800"/>
                        <a:t>EUM(Seb)</a:t>
                      </a:r>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r>
                        <a:rPr lang="en-GB" sz="800"/>
                        <a:t>2017-annual meeting</a:t>
                      </a:r>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r>
                        <a:rPr lang="en-US" sz="800"/>
                        <a:t>Closed by web meeting 2017-08-30</a:t>
                      </a:r>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r>
                        <a:rPr lang="en-US" sz="800"/>
                        <a:t>Web meeting on next Lunar Calibration Workshop held 2017-12-06</a:t>
                      </a:r>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r>
                        <a:rPr lang="en-GB" sz="800" dirty="0"/>
                        <a:t>Closed</a:t>
                      </a:r>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ACE99E"/>
                    </a:solidFill>
                  </a:tcPr>
                </a:tc>
              </a:tr>
            </a:tbl>
          </a:graphicData>
        </a:graphic>
      </p:graphicFrame>
      <p:sp>
        <p:nvSpPr>
          <p:cNvPr id="2049" name="Rectangle 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FFFFFF"/>
                </a:solidFill>
                <a:effectLst/>
                <a:latin typeface="Arial" pitchFamily="34" charset="0"/>
                <a:cs typeface="Arial" pitchFamily="34" charset="0"/>
              </a:rPr>
              <a:t>Show  entries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smtClean="0">
                <a:ln>
                  <a:noFill/>
                </a:ln>
                <a:solidFill>
                  <a:srgbClr val="FFFFFF"/>
                </a:solidFill>
                <a:effectLst/>
                <a:latin typeface="Arial" pitchFamily="34" charset="0"/>
                <a:cs typeface="Arial" pitchFamily="34" charset="0"/>
              </a:rPr>
              <a:t>Search:</a:t>
            </a:r>
            <a:endParaRPr kumimoji="0" lang="en-US" sz="6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 xmlns:p14="http://schemas.microsoft.com/office/powerpoint/2010/main" val="19337693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19060" y="264694"/>
            <a:ext cx="5673013" cy="757989"/>
          </a:xfrm>
        </p:spPr>
        <p:txBody>
          <a:bodyPr/>
          <a:lstStyle/>
          <a:p>
            <a:pPr lvl="0"/>
            <a:r>
              <a:rPr lang="en-GB" sz="2400" dirty="0" smtClean="0"/>
              <a:t>Update on EUMETSAT Actions from 2016 Web Meetings</a:t>
            </a:r>
            <a:endParaRPr lang="en-GB" sz="2400" dirty="0"/>
          </a:p>
        </p:txBody>
      </p:sp>
      <p:sp>
        <p:nvSpPr>
          <p:cNvPr id="4" name="Slide Number Placeholder 3"/>
          <p:cNvSpPr>
            <a:spLocks noGrp="1"/>
          </p:cNvSpPr>
          <p:nvPr>
            <p:ph type="sldNum" sz="quarter" idx="10"/>
          </p:nvPr>
        </p:nvSpPr>
        <p:spPr/>
        <p:txBody>
          <a:bodyPr/>
          <a:lstStyle/>
          <a:p>
            <a:pPr>
              <a:defRPr/>
            </a:pPr>
            <a:fld id="{DA28AC38-E0E8-49D7-B2FE-71FD7C42C09E}" type="slidenum">
              <a:rPr lang="en-US" smtClean="0"/>
              <a:pPr>
                <a:defRPr/>
              </a:pPr>
              <a:t>16</a:t>
            </a:fld>
            <a:endParaRPr lang="en-US"/>
          </a:p>
        </p:txBody>
      </p:sp>
      <p:graphicFrame>
        <p:nvGraphicFramePr>
          <p:cNvPr id="6" name="Content Placeholder 5"/>
          <p:cNvGraphicFramePr>
            <a:graphicFrameLocks noGrp="1"/>
          </p:cNvGraphicFramePr>
          <p:nvPr>
            <p:ph idx="1"/>
          </p:nvPr>
        </p:nvGraphicFramePr>
        <p:xfrm>
          <a:off x="426720" y="1193074"/>
          <a:ext cx="8325394" cy="2842179"/>
        </p:xfrm>
        <a:graphic>
          <a:graphicData uri="http://schemas.openxmlformats.org/drawingml/2006/table">
            <a:tbl>
              <a:tblPr/>
              <a:tblGrid>
                <a:gridCol w="842398"/>
                <a:gridCol w="3064892"/>
                <a:gridCol w="789457"/>
                <a:gridCol w="769874"/>
                <a:gridCol w="923052"/>
                <a:gridCol w="1223849"/>
                <a:gridCol w="711872"/>
              </a:tblGrid>
              <a:tr h="236158">
                <a:tc>
                  <a:txBody>
                    <a:bodyPr/>
                    <a:lstStyle/>
                    <a:p>
                      <a:r>
                        <a:rPr lang="en-GB" sz="800" b="1" dirty="0">
                          <a:solidFill>
                            <a:srgbClr val="2E6E9E"/>
                          </a:solidFill>
                        </a:rPr>
                        <a:t>Action Id</a:t>
                      </a:r>
                    </a:p>
                  </a:txBody>
                  <a:tcPr marL="14504" marR="14504" marT="8058" marB="8058" anchor="ctr">
                    <a:lnL w="9525" cap="flat" cmpd="sng" algn="ctr">
                      <a:solidFill>
                        <a:srgbClr val="C5DBEC"/>
                      </a:solidFill>
                      <a:prstDash val="solid"/>
                      <a:round/>
                      <a:headEnd type="none" w="med" len="med"/>
                      <a:tailEnd type="none" w="med" len="med"/>
                    </a:lnL>
                    <a:lnR w="12700" cap="flat" cmpd="sng" algn="ctr">
                      <a:solidFill>
                        <a:srgbClr val="C5DBEC"/>
                      </a:solidFill>
                      <a:prstDash val="solid"/>
                      <a:round/>
                      <a:headEnd type="none" w="med" len="med"/>
                      <a:tailEnd type="none" w="med" len="med"/>
                    </a:lnR>
                    <a:lnT w="9525" cap="flat" cmpd="sng" algn="ctr">
                      <a:solidFill>
                        <a:srgbClr val="C5DBEC"/>
                      </a:solidFill>
                      <a:prstDash val="solid"/>
                      <a:round/>
                      <a:headEnd type="none" w="med" len="med"/>
                      <a:tailEnd type="none" w="med" len="med"/>
                    </a:lnT>
                    <a:lnB w="9525" cap="flat" cmpd="sng" algn="ctr">
                      <a:solidFill>
                        <a:srgbClr val="C5DBEC"/>
                      </a:solidFill>
                      <a:prstDash val="solid"/>
                      <a:round/>
                      <a:headEnd type="none" w="med" len="med"/>
                      <a:tailEnd type="none" w="med" len="med"/>
                    </a:lnB>
                    <a:solidFill>
                      <a:srgbClr val="DFEFFC"/>
                    </a:solidFill>
                  </a:tcPr>
                </a:tc>
                <a:tc>
                  <a:txBody>
                    <a:bodyPr/>
                    <a:lstStyle/>
                    <a:p>
                      <a:r>
                        <a:rPr lang="en-GB" sz="800" b="1" dirty="0">
                          <a:solidFill>
                            <a:srgbClr val="2E6E9E"/>
                          </a:solidFill>
                        </a:rPr>
                        <a:t>Summary</a:t>
                      </a:r>
                    </a:p>
                  </a:txBody>
                  <a:tcPr marL="14504" marR="14504" marT="8058" marB="8058" anchor="ctr">
                    <a:lnL w="12700" cap="flat" cmpd="sng" algn="ctr">
                      <a:solidFill>
                        <a:srgbClr val="C5DBEC"/>
                      </a:solidFill>
                      <a:prstDash val="solid"/>
                      <a:round/>
                      <a:headEnd type="none" w="med" len="med"/>
                      <a:tailEnd type="none" w="med" len="med"/>
                    </a:lnL>
                    <a:lnR w="12700" cap="flat" cmpd="sng" algn="ctr">
                      <a:solidFill>
                        <a:srgbClr val="C5DBEC"/>
                      </a:solidFill>
                      <a:prstDash val="solid"/>
                      <a:round/>
                      <a:headEnd type="none" w="med" len="med"/>
                      <a:tailEnd type="none" w="med" len="med"/>
                    </a:lnR>
                    <a:lnT w="9525" cap="flat" cmpd="sng" algn="ctr">
                      <a:solidFill>
                        <a:srgbClr val="C5DBEC"/>
                      </a:solidFill>
                      <a:prstDash val="solid"/>
                      <a:round/>
                      <a:headEnd type="none" w="med" len="med"/>
                      <a:tailEnd type="none" w="med" len="med"/>
                    </a:lnT>
                    <a:lnB w="9525" cap="flat" cmpd="sng" algn="ctr">
                      <a:solidFill>
                        <a:srgbClr val="C5DBEC"/>
                      </a:solidFill>
                      <a:prstDash val="solid"/>
                      <a:round/>
                      <a:headEnd type="none" w="med" len="med"/>
                      <a:tailEnd type="none" w="med" len="med"/>
                    </a:lnB>
                    <a:solidFill>
                      <a:srgbClr val="DFEFFC"/>
                    </a:solidFill>
                  </a:tcPr>
                </a:tc>
                <a:tc>
                  <a:txBody>
                    <a:bodyPr/>
                    <a:lstStyle/>
                    <a:p>
                      <a:r>
                        <a:rPr lang="en-GB" sz="800" b="1">
                          <a:solidFill>
                            <a:srgbClr val="2E6E9E"/>
                          </a:solidFill>
                        </a:rPr>
                        <a:t>Lead</a:t>
                      </a:r>
                    </a:p>
                  </a:txBody>
                  <a:tcPr marL="14504" marR="14504" marT="8058" marB="8058" anchor="ctr">
                    <a:lnL w="12700" cap="flat" cmpd="sng" algn="ctr">
                      <a:solidFill>
                        <a:srgbClr val="C5DBEC"/>
                      </a:solidFill>
                      <a:prstDash val="solid"/>
                      <a:round/>
                      <a:headEnd type="none" w="med" len="med"/>
                      <a:tailEnd type="none" w="med" len="med"/>
                    </a:lnL>
                    <a:lnR w="12700" cap="flat" cmpd="sng" algn="ctr">
                      <a:solidFill>
                        <a:srgbClr val="C5DBEC"/>
                      </a:solidFill>
                      <a:prstDash val="solid"/>
                      <a:round/>
                      <a:headEnd type="none" w="med" len="med"/>
                      <a:tailEnd type="none" w="med" len="med"/>
                    </a:lnR>
                    <a:lnT w="9525" cap="flat" cmpd="sng" algn="ctr">
                      <a:solidFill>
                        <a:srgbClr val="C5DBEC"/>
                      </a:solidFill>
                      <a:prstDash val="solid"/>
                      <a:round/>
                      <a:headEnd type="none" w="med" len="med"/>
                      <a:tailEnd type="none" w="med" len="med"/>
                    </a:lnT>
                    <a:lnB w="9525" cap="flat" cmpd="sng" algn="ctr">
                      <a:solidFill>
                        <a:srgbClr val="C5DBEC"/>
                      </a:solidFill>
                      <a:prstDash val="solid"/>
                      <a:round/>
                      <a:headEnd type="none" w="med" len="med"/>
                      <a:tailEnd type="none" w="med" len="med"/>
                    </a:lnB>
                    <a:solidFill>
                      <a:srgbClr val="DFEFFC"/>
                    </a:solidFill>
                  </a:tcPr>
                </a:tc>
                <a:tc>
                  <a:txBody>
                    <a:bodyPr/>
                    <a:lstStyle/>
                    <a:p>
                      <a:r>
                        <a:rPr lang="en-GB" sz="800" b="1" dirty="0">
                          <a:solidFill>
                            <a:srgbClr val="2E6E9E"/>
                          </a:solidFill>
                        </a:rPr>
                        <a:t>Expected Completion</a:t>
                      </a:r>
                    </a:p>
                  </a:txBody>
                  <a:tcPr marL="14504" marR="14504" marT="8058" marB="8058" anchor="ctr">
                    <a:lnL w="12700" cap="flat" cmpd="sng" algn="ctr">
                      <a:solidFill>
                        <a:srgbClr val="C5DBEC"/>
                      </a:solidFill>
                      <a:prstDash val="solid"/>
                      <a:round/>
                      <a:headEnd type="none" w="med" len="med"/>
                      <a:tailEnd type="none" w="med" len="med"/>
                    </a:lnL>
                    <a:lnR w="12700" cap="flat" cmpd="sng" algn="ctr">
                      <a:solidFill>
                        <a:srgbClr val="C5DBEC"/>
                      </a:solidFill>
                      <a:prstDash val="solid"/>
                      <a:round/>
                      <a:headEnd type="none" w="med" len="med"/>
                      <a:tailEnd type="none" w="med" len="med"/>
                    </a:lnR>
                    <a:lnT w="9525" cap="flat" cmpd="sng" algn="ctr">
                      <a:solidFill>
                        <a:srgbClr val="C5DBEC"/>
                      </a:solidFill>
                      <a:prstDash val="solid"/>
                      <a:round/>
                      <a:headEnd type="none" w="med" len="med"/>
                      <a:tailEnd type="none" w="med" len="med"/>
                    </a:lnT>
                    <a:lnB w="9525" cap="flat" cmpd="sng" algn="ctr">
                      <a:solidFill>
                        <a:srgbClr val="C5DBEC"/>
                      </a:solidFill>
                      <a:prstDash val="solid"/>
                      <a:round/>
                      <a:headEnd type="none" w="med" len="med"/>
                      <a:tailEnd type="none" w="med" len="med"/>
                    </a:lnB>
                    <a:solidFill>
                      <a:srgbClr val="DFEFFC"/>
                    </a:solidFill>
                  </a:tcPr>
                </a:tc>
                <a:tc>
                  <a:txBody>
                    <a:bodyPr/>
                    <a:lstStyle/>
                    <a:p>
                      <a:r>
                        <a:rPr lang="en-GB" sz="800" b="1" dirty="0">
                          <a:solidFill>
                            <a:srgbClr val="2E6E9E"/>
                          </a:solidFill>
                        </a:rPr>
                        <a:t>Actual Completion</a:t>
                      </a:r>
                    </a:p>
                  </a:txBody>
                  <a:tcPr marL="14504" marR="14504" marT="8058" marB="8058" anchor="ctr">
                    <a:lnL w="12700" cap="flat" cmpd="sng" algn="ctr">
                      <a:solidFill>
                        <a:srgbClr val="C5DBEC"/>
                      </a:solidFill>
                      <a:prstDash val="solid"/>
                      <a:round/>
                      <a:headEnd type="none" w="med" len="med"/>
                      <a:tailEnd type="none" w="med" len="med"/>
                    </a:lnL>
                    <a:lnR w="12700" cap="flat" cmpd="sng" algn="ctr">
                      <a:solidFill>
                        <a:srgbClr val="C5DBEC"/>
                      </a:solidFill>
                      <a:prstDash val="solid"/>
                      <a:round/>
                      <a:headEnd type="none" w="med" len="med"/>
                      <a:tailEnd type="none" w="med" len="med"/>
                    </a:lnR>
                    <a:lnT w="9525" cap="flat" cmpd="sng" algn="ctr">
                      <a:solidFill>
                        <a:srgbClr val="C5DBEC"/>
                      </a:solidFill>
                      <a:prstDash val="solid"/>
                      <a:round/>
                      <a:headEnd type="none" w="med" len="med"/>
                      <a:tailEnd type="none" w="med" len="med"/>
                    </a:lnT>
                    <a:lnB w="9525" cap="flat" cmpd="sng" algn="ctr">
                      <a:solidFill>
                        <a:srgbClr val="C5DBEC"/>
                      </a:solidFill>
                      <a:prstDash val="solid"/>
                      <a:round/>
                      <a:headEnd type="none" w="med" len="med"/>
                      <a:tailEnd type="none" w="med" len="med"/>
                    </a:lnB>
                    <a:solidFill>
                      <a:srgbClr val="DFEFFC"/>
                    </a:solidFill>
                  </a:tcPr>
                </a:tc>
                <a:tc>
                  <a:txBody>
                    <a:bodyPr/>
                    <a:lstStyle/>
                    <a:p>
                      <a:r>
                        <a:rPr lang="en-GB" sz="800" b="1" dirty="0">
                          <a:solidFill>
                            <a:srgbClr val="2E6E9E"/>
                          </a:solidFill>
                        </a:rPr>
                        <a:t>Deliverable Usage</a:t>
                      </a:r>
                    </a:p>
                  </a:txBody>
                  <a:tcPr marL="14504" marR="14504" marT="8058" marB="8058" anchor="ctr">
                    <a:lnL w="12700" cap="flat" cmpd="sng" algn="ctr">
                      <a:solidFill>
                        <a:srgbClr val="C5DBEC"/>
                      </a:solidFill>
                      <a:prstDash val="solid"/>
                      <a:round/>
                      <a:headEnd type="none" w="med" len="med"/>
                      <a:tailEnd type="none" w="med" len="med"/>
                    </a:lnL>
                    <a:lnR w="12700" cap="flat" cmpd="sng" algn="ctr">
                      <a:solidFill>
                        <a:srgbClr val="C5DBEC"/>
                      </a:solidFill>
                      <a:prstDash val="solid"/>
                      <a:round/>
                      <a:headEnd type="none" w="med" len="med"/>
                      <a:tailEnd type="none" w="med" len="med"/>
                    </a:lnR>
                    <a:lnT w="9525" cap="flat" cmpd="sng" algn="ctr">
                      <a:solidFill>
                        <a:srgbClr val="C5DBEC"/>
                      </a:solidFill>
                      <a:prstDash val="solid"/>
                      <a:round/>
                      <a:headEnd type="none" w="med" len="med"/>
                      <a:tailEnd type="none" w="med" len="med"/>
                    </a:lnT>
                    <a:lnB w="9525" cap="flat" cmpd="sng" algn="ctr">
                      <a:solidFill>
                        <a:srgbClr val="C5DBEC"/>
                      </a:solidFill>
                      <a:prstDash val="solid"/>
                      <a:round/>
                      <a:headEnd type="none" w="med" len="med"/>
                      <a:tailEnd type="none" w="med" len="med"/>
                    </a:lnB>
                    <a:solidFill>
                      <a:srgbClr val="DFEFFC"/>
                    </a:solidFill>
                  </a:tcPr>
                </a:tc>
                <a:tc>
                  <a:txBody>
                    <a:bodyPr/>
                    <a:lstStyle/>
                    <a:p>
                      <a:r>
                        <a:rPr lang="en-GB" sz="800" b="1" dirty="0">
                          <a:solidFill>
                            <a:srgbClr val="2E6E9E"/>
                          </a:solidFill>
                        </a:rPr>
                        <a:t>Status</a:t>
                      </a:r>
                    </a:p>
                  </a:txBody>
                  <a:tcPr marL="14504" marR="14504" marT="8058" marB="8058" anchor="ctr">
                    <a:lnL w="12700"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C5DBEC"/>
                      </a:solidFill>
                      <a:prstDash val="solid"/>
                      <a:round/>
                      <a:headEnd type="none" w="med" len="med"/>
                      <a:tailEnd type="none" w="med" len="med"/>
                    </a:lnT>
                    <a:lnB w="9525" cap="flat" cmpd="sng" algn="ctr">
                      <a:solidFill>
                        <a:srgbClr val="C5DBEC"/>
                      </a:solidFill>
                      <a:prstDash val="solid"/>
                      <a:round/>
                      <a:headEnd type="none" w="med" len="med"/>
                      <a:tailEnd type="none" w="med" len="med"/>
                    </a:lnB>
                    <a:solidFill>
                      <a:srgbClr val="DFEFFC"/>
                    </a:solidFill>
                  </a:tcPr>
                </a:tc>
              </a:tr>
              <a:tr h="208414">
                <a:tc>
                  <a:txBody>
                    <a:bodyPr/>
                    <a:lstStyle/>
                    <a:p>
                      <a:pPr fontAlgn="t"/>
                      <a:r>
                        <a:rPr lang="en-GB" sz="800" dirty="0" smtClean="0"/>
                        <a:t>GIR.20160908.2</a:t>
                      </a:r>
                      <a:endParaRPr lang="en-GB" sz="800" dirty="0"/>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C5DBEC"/>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AFAFA"/>
                    </a:solidFill>
                  </a:tcPr>
                </a:tc>
                <a:tc>
                  <a:txBody>
                    <a:bodyPr/>
                    <a:lstStyle/>
                    <a:p>
                      <a:pPr fontAlgn="t"/>
                      <a:r>
                        <a:rPr lang="en-US" sz="800" dirty="0" err="1" smtClean="0"/>
                        <a:t>Dorothée</a:t>
                      </a:r>
                      <a:r>
                        <a:rPr lang="en-US" sz="800" dirty="0" smtClean="0"/>
                        <a:t> Coppens (EUMETSAT) to look at impact of </a:t>
                      </a:r>
                      <a:r>
                        <a:rPr lang="en-US" sz="800" dirty="0" err="1" smtClean="0"/>
                        <a:t>CrIS</a:t>
                      </a:r>
                      <a:r>
                        <a:rPr lang="en-US" sz="800" dirty="0" smtClean="0"/>
                        <a:t> </a:t>
                      </a:r>
                      <a:r>
                        <a:rPr lang="en-US" sz="800" dirty="0" err="1" smtClean="0"/>
                        <a:t>responsivity</a:t>
                      </a:r>
                      <a:r>
                        <a:rPr lang="en-US" sz="800" dirty="0" smtClean="0"/>
                        <a:t> changes related to </a:t>
                      </a:r>
                      <a:r>
                        <a:rPr lang="en-US" sz="800" dirty="0" err="1" smtClean="0"/>
                        <a:t>apodisation</a:t>
                      </a:r>
                      <a:r>
                        <a:rPr lang="en-US" sz="800" dirty="0" smtClean="0"/>
                        <a:t>.	</a:t>
                      </a:r>
                      <a:endParaRPr lang="en-US" sz="800" dirty="0"/>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C5DBEC"/>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fontAlgn="t"/>
                      <a:r>
                        <a:rPr lang="en-GB" sz="800" dirty="0" smtClean="0"/>
                        <a:t>EUM(Dorothee)</a:t>
                      </a:r>
                      <a:endParaRPr lang="en-GB" sz="800" dirty="0"/>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C5DBEC"/>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r>
                        <a:rPr lang="en-GB" sz="800" dirty="0"/>
                        <a:t>2017-annual meeting</a:t>
                      </a:r>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C5DBEC"/>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endParaRPr lang="en-GB" sz="800" dirty="0"/>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C5DBEC"/>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endParaRPr lang="en-US" sz="800" dirty="0"/>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C5DBEC"/>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r>
                        <a:rPr lang="en-GB" sz="800" dirty="0"/>
                        <a:t>Pending</a:t>
                      </a:r>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C5DBEC"/>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DFCD8"/>
                    </a:solidFill>
                  </a:tcPr>
                </a:tc>
              </a:tr>
              <a:tr h="549455">
                <a:tc>
                  <a:txBody>
                    <a:bodyPr/>
                    <a:lstStyle/>
                    <a:p>
                      <a:pPr fontAlgn="t"/>
                      <a:r>
                        <a:rPr lang="en-GB" sz="800" dirty="0" smtClean="0"/>
                        <a:t>GIR.20160908.4	</a:t>
                      </a:r>
                      <a:endParaRPr lang="en-GB" sz="800" dirty="0"/>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1F1F1"/>
                    </a:solidFill>
                  </a:tcPr>
                </a:tc>
                <a:tc>
                  <a:txBody>
                    <a:bodyPr/>
                    <a:lstStyle/>
                    <a:p>
                      <a:pPr fontAlgn="t"/>
                      <a:r>
                        <a:rPr lang="en-US" sz="800" dirty="0" smtClean="0"/>
                        <a:t>Tim Hewison (EUMETSAT) to regenerate comparison results in 10K bins and redo double-difference analysis, expressing results in BT, radiance and % radiance.</a:t>
                      </a:r>
                      <a:endParaRPr lang="en-US" sz="800" dirty="0"/>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fontAlgn="t"/>
                      <a:r>
                        <a:rPr lang="en-GB" sz="800" dirty="0" smtClean="0"/>
                        <a:t>EUM(Tim)</a:t>
                      </a:r>
                      <a:endParaRPr lang="en-GB" sz="800" dirty="0"/>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fontAlgn="t"/>
                      <a:r>
                        <a:rPr lang="en-GB" sz="800" dirty="0"/>
                        <a:t>2017-annual meeting</a:t>
                      </a:r>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fontAlgn="t"/>
                      <a:endParaRPr lang="en-GB" sz="800" dirty="0"/>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fontAlgn="t"/>
                      <a:endParaRPr lang="en-GB" sz="800" dirty="0"/>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fontAlgn="t"/>
                      <a:r>
                        <a:rPr lang="en-GB" sz="800" dirty="0" smtClean="0"/>
                        <a:t>Pending</a:t>
                      </a:r>
                      <a:endParaRPr lang="en-GB" sz="800" dirty="0"/>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DFCD8"/>
                    </a:solidFill>
                  </a:tcPr>
                </a:tc>
              </a:tr>
              <a:tr h="330215">
                <a:tc>
                  <a:txBody>
                    <a:bodyPr/>
                    <a:lstStyle/>
                    <a:p>
                      <a:pPr fontAlgn="t"/>
                      <a:r>
                        <a:rPr lang="en-GB" sz="800" dirty="0" smtClean="0"/>
                        <a:t>GVNIR.20161206.2</a:t>
                      </a:r>
                      <a:endParaRPr lang="en-GB" sz="800" dirty="0"/>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AFAFA"/>
                    </a:solidFill>
                  </a:tcPr>
                </a:tc>
                <a:tc>
                  <a:txBody>
                    <a:bodyPr/>
                    <a:lstStyle/>
                    <a:p>
                      <a:pPr fontAlgn="t"/>
                      <a:r>
                        <a:rPr lang="en-US" sz="800" dirty="0" smtClean="0"/>
                        <a:t>Sebastien Wagner (EUMETSAT) to set up a Doodle poll to establish whether the proposed location would introduce any difficulties to attendees.</a:t>
                      </a:r>
                      <a:endParaRPr lang="en-US" sz="800" dirty="0"/>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fontAlgn="t"/>
                      <a:r>
                        <a:rPr lang="en-GB" sz="800" dirty="0" smtClean="0"/>
                        <a:t>EUM(</a:t>
                      </a:r>
                      <a:r>
                        <a:rPr lang="en-GB" sz="800" dirty="0" err="1" smtClean="0"/>
                        <a:t>Seb</a:t>
                      </a:r>
                      <a:r>
                        <a:rPr lang="en-GB" sz="800" dirty="0"/>
                        <a:t>)</a:t>
                      </a:r>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r>
                        <a:rPr lang="en-GB" sz="800" dirty="0" smtClean="0"/>
                        <a:t>2017-annual meeting</a:t>
                      </a:r>
                      <a:endParaRPr lang="en-GB" sz="800" dirty="0"/>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r>
                        <a:rPr lang="en-GB" sz="800" dirty="0" smtClean="0"/>
                        <a:t>Closed by email 2016-12-22</a:t>
                      </a:r>
                      <a:endParaRPr lang="en-GB" sz="800" dirty="0"/>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endParaRPr lang="en-US" sz="800" dirty="0"/>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r>
                        <a:rPr lang="en-GB" sz="800" dirty="0" smtClean="0"/>
                        <a:t>Closed</a:t>
                      </a:r>
                      <a:endParaRPr lang="en-GB" sz="800" dirty="0"/>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ACE99E"/>
                    </a:solidFill>
                  </a:tcPr>
                </a:tc>
              </a:tr>
              <a:tr h="257134">
                <a:tc>
                  <a:txBody>
                    <a:bodyPr/>
                    <a:lstStyle/>
                    <a:p>
                      <a:pPr fontAlgn="t"/>
                      <a:r>
                        <a:rPr lang="en-GB" sz="800" dirty="0" smtClean="0"/>
                        <a:t>GVNIR.20161206.6</a:t>
                      </a:r>
                      <a:endParaRPr lang="en-GB" sz="800" dirty="0"/>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1F1F1"/>
                    </a:solidFill>
                  </a:tcPr>
                </a:tc>
                <a:tc>
                  <a:txBody>
                    <a:bodyPr/>
                    <a:lstStyle/>
                    <a:p>
                      <a:pPr fontAlgn="t"/>
                      <a:r>
                        <a:rPr lang="en-US" sz="800" dirty="0" smtClean="0"/>
                        <a:t>Sebastien Wagner (EUMETSAT) to contact Jack Xiong (NASA) to discuss about the </a:t>
                      </a:r>
                      <a:r>
                        <a:rPr lang="en-US" sz="800" dirty="0" err="1" smtClean="0"/>
                        <a:t>characterisation</a:t>
                      </a:r>
                      <a:r>
                        <a:rPr lang="en-US" sz="800" dirty="0" smtClean="0"/>
                        <a:t> of cross-talk using lunar observations.</a:t>
                      </a:r>
                      <a:endParaRPr lang="en-US" sz="800" dirty="0"/>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fontAlgn="t"/>
                      <a:r>
                        <a:rPr lang="en-GB" sz="800" dirty="0" smtClean="0"/>
                        <a:t>EUM(</a:t>
                      </a:r>
                      <a:r>
                        <a:rPr lang="en-GB" sz="800" dirty="0" err="1" smtClean="0"/>
                        <a:t>Seb</a:t>
                      </a:r>
                      <a:r>
                        <a:rPr lang="en-GB" sz="800" dirty="0" smtClean="0"/>
                        <a:t>)</a:t>
                      </a:r>
                      <a:endParaRPr lang="en-GB" sz="800" dirty="0"/>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fontAlgn="t"/>
                      <a:r>
                        <a:rPr lang="en-GB" sz="800" dirty="0"/>
                        <a:t>2017-annual meeting</a:t>
                      </a:r>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marL="0" algn="ctr" defTabSz="914400" rtl="0" eaLnBrk="1" fontAlgn="t" latinLnBrk="0" hangingPunct="1"/>
                      <a:r>
                        <a:rPr lang="en-US" sz="800" kern="1200" dirty="0" smtClean="0">
                          <a:solidFill>
                            <a:schemeClr val="tx1"/>
                          </a:solidFill>
                          <a:latin typeface="+mn-lt"/>
                          <a:ea typeface="+mn-ea"/>
                          <a:cs typeface="+mn-cs"/>
                        </a:rPr>
                        <a:t>Closed at bilateral meeting 2017-03-02 </a:t>
                      </a:r>
                    </a:p>
                  </a:txBody>
                  <a:tcPr marL="95250" marR="95250" marT="76200" marB="76200">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marL="0" algn="ctr" defTabSz="914400" rtl="0" eaLnBrk="1" fontAlgn="t" latinLnBrk="0" hangingPunct="1"/>
                      <a:r>
                        <a:rPr lang="en-US" sz="800" kern="1200" dirty="0" smtClean="0">
                          <a:solidFill>
                            <a:schemeClr val="tx1"/>
                          </a:solidFill>
                          <a:latin typeface="+mn-lt"/>
                          <a:ea typeface="+mn-ea"/>
                          <a:cs typeface="+mn-cs"/>
                        </a:rPr>
                        <a:t>Jack to give presentation at 2017 LCW  </a:t>
                      </a:r>
                    </a:p>
                  </a:txBody>
                  <a:tcPr marL="95250" marR="95250" marT="76200" marB="76200">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marL="0" algn="ctr" defTabSz="914400" rtl="0" eaLnBrk="1" fontAlgn="t" latinLnBrk="0" hangingPunct="1"/>
                      <a:r>
                        <a:rPr lang="en-GB" sz="800" kern="1200" dirty="0" smtClean="0">
                          <a:solidFill>
                            <a:schemeClr val="tx1"/>
                          </a:solidFill>
                          <a:latin typeface="+mn-lt"/>
                          <a:ea typeface="+mn-ea"/>
                          <a:cs typeface="+mn-cs"/>
                        </a:rPr>
                        <a:t>Closed </a:t>
                      </a:r>
                    </a:p>
                  </a:txBody>
                  <a:tcPr marL="95250" marR="95250" marT="76200" marB="76200">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ACE99E"/>
                    </a:solidFill>
                  </a:tcPr>
                </a:tc>
              </a:tr>
              <a:tr h="232774">
                <a:tc>
                  <a:txBody>
                    <a:bodyPr/>
                    <a:lstStyle/>
                    <a:p>
                      <a:pPr fontAlgn="t"/>
                      <a:r>
                        <a:rPr lang="en-GB" sz="800" dirty="0" smtClean="0"/>
                        <a:t>GVNIR.20161206.7</a:t>
                      </a:r>
                      <a:endParaRPr lang="en-GB" sz="800" dirty="0"/>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AFAFA"/>
                    </a:solidFill>
                  </a:tcPr>
                </a:tc>
                <a:tc>
                  <a:txBody>
                    <a:bodyPr/>
                    <a:lstStyle/>
                    <a:p>
                      <a:pPr fontAlgn="t"/>
                      <a:r>
                        <a:rPr lang="en-US" sz="800" dirty="0" smtClean="0"/>
                        <a:t>Sebastien Wagner (EUMETSAT) to set up a Doodle poll to allow potential participants to indicate their interest in different topics.</a:t>
                      </a:r>
                      <a:endParaRPr lang="en-US" sz="800" dirty="0"/>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fontAlgn="t"/>
                      <a:r>
                        <a:rPr lang="en-GB" sz="800" dirty="0" smtClean="0"/>
                        <a:t>EUM(</a:t>
                      </a:r>
                      <a:r>
                        <a:rPr lang="en-GB" sz="800" dirty="0" err="1" smtClean="0"/>
                        <a:t>Seb</a:t>
                      </a:r>
                      <a:r>
                        <a:rPr lang="en-GB" sz="800" dirty="0" smtClean="0"/>
                        <a:t>)</a:t>
                      </a:r>
                      <a:endParaRPr lang="en-GB" sz="800" dirty="0"/>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r>
                        <a:rPr lang="en-GB" sz="800"/>
                        <a:t>2017-annual meeting</a:t>
                      </a:r>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endParaRPr lang="en-GB" sz="800" dirty="0"/>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endParaRPr lang="en-US" sz="800" dirty="0"/>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r>
                        <a:rPr lang="en-GB" sz="800" dirty="0"/>
                        <a:t>Pending</a:t>
                      </a:r>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DFCD8"/>
                    </a:solidFill>
                  </a:tcPr>
                </a:tc>
              </a:tr>
              <a:tr h="411629">
                <a:tc>
                  <a:txBody>
                    <a:bodyPr/>
                    <a:lstStyle/>
                    <a:p>
                      <a:pPr fontAlgn="t"/>
                      <a:r>
                        <a:rPr lang="en-GB" sz="800" dirty="0" smtClean="0"/>
                        <a:t>GVNIR.20161206.8</a:t>
                      </a:r>
                      <a:endParaRPr lang="en-GB" sz="800" dirty="0"/>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1F1F1"/>
                    </a:solidFill>
                  </a:tcPr>
                </a:tc>
                <a:tc>
                  <a:txBody>
                    <a:bodyPr/>
                    <a:lstStyle/>
                    <a:p>
                      <a:pPr fontAlgn="t"/>
                      <a:r>
                        <a:rPr lang="en-US" sz="800" dirty="0" smtClean="0"/>
                        <a:t>Session chairs (Scott Hu, Tom Stone, Sebastien Wagner, Fred Wu) to coordinate speakers for each topic.</a:t>
                      </a:r>
                      <a:endParaRPr lang="en-US" sz="800" dirty="0"/>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fontAlgn="t"/>
                      <a:r>
                        <a:rPr lang="en-GB" sz="800" dirty="0" smtClean="0"/>
                        <a:t>EUM(</a:t>
                      </a:r>
                      <a:r>
                        <a:rPr lang="en-GB" sz="800" dirty="0" err="1" smtClean="0"/>
                        <a:t>Seb</a:t>
                      </a:r>
                      <a:r>
                        <a:rPr lang="en-GB" sz="800" dirty="0" smtClean="0"/>
                        <a:t>), NOAA(Fred), USGS(Tom), CMA(Scott)</a:t>
                      </a:r>
                      <a:endParaRPr lang="en-GB" sz="800" dirty="0"/>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fontAlgn="t"/>
                      <a:r>
                        <a:rPr lang="en-GB" sz="800" dirty="0"/>
                        <a:t>2017-annual meeting</a:t>
                      </a:r>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fontAlgn="t"/>
                      <a:endParaRPr lang="en-GB" sz="800" dirty="0"/>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fontAlgn="t"/>
                      <a:endParaRPr lang="en-US" sz="800" dirty="0"/>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GB" sz="800" dirty="0" smtClean="0"/>
                        <a:t>Pending</a:t>
                      </a:r>
                    </a:p>
                    <a:p>
                      <a:pPr algn="ctr" fontAlgn="t"/>
                      <a:endParaRPr lang="en-GB" sz="800" dirty="0"/>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CC"/>
                    </a:solidFill>
                  </a:tcPr>
                </a:tc>
              </a:tr>
            </a:tbl>
          </a:graphicData>
        </a:graphic>
      </p:graphicFrame>
      <p:sp>
        <p:nvSpPr>
          <p:cNvPr id="2049" name="Rectangle 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FFFFFF"/>
                </a:solidFill>
                <a:effectLst/>
                <a:latin typeface="Arial" pitchFamily="34" charset="0"/>
                <a:cs typeface="Arial" pitchFamily="34" charset="0"/>
              </a:rPr>
              <a:t>Show  entries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smtClean="0">
                <a:ln>
                  <a:noFill/>
                </a:ln>
                <a:solidFill>
                  <a:srgbClr val="FFFFFF"/>
                </a:solidFill>
                <a:effectLst/>
                <a:latin typeface="Arial" pitchFamily="34" charset="0"/>
                <a:cs typeface="Arial" pitchFamily="34" charset="0"/>
              </a:rPr>
              <a:t>Search:</a:t>
            </a:r>
            <a:endParaRPr kumimoji="0" lang="en-US" sz="6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 xmlns:p14="http://schemas.microsoft.com/office/powerpoint/2010/main" val="10769414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19060" y="264694"/>
            <a:ext cx="5673013" cy="757989"/>
          </a:xfrm>
        </p:spPr>
        <p:txBody>
          <a:bodyPr/>
          <a:lstStyle/>
          <a:p>
            <a:pPr lvl="0"/>
            <a:r>
              <a:rPr lang="en-GB" sz="2400" dirty="0" smtClean="0"/>
              <a:t>Update on EUMETSAT Actions from 2016 GDWG Meeting</a:t>
            </a:r>
            <a:endParaRPr lang="en-GB" sz="2400" dirty="0"/>
          </a:p>
        </p:txBody>
      </p:sp>
      <p:sp>
        <p:nvSpPr>
          <p:cNvPr id="4" name="Slide Number Placeholder 3"/>
          <p:cNvSpPr>
            <a:spLocks noGrp="1"/>
          </p:cNvSpPr>
          <p:nvPr>
            <p:ph type="sldNum" sz="quarter" idx="10"/>
          </p:nvPr>
        </p:nvSpPr>
        <p:spPr/>
        <p:txBody>
          <a:bodyPr/>
          <a:lstStyle/>
          <a:p>
            <a:pPr>
              <a:defRPr/>
            </a:pPr>
            <a:fld id="{DA28AC38-E0E8-49D7-B2FE-71FD7C42C09E}" type="slidenum">
              <a:rPr lang="en-US" smtClean="0"/>
              <a:pPr>
                <a:defRPr/>
              </a:pPr>
              <a:t>17</a:t>
            </a:fld>
            <a:endParaRPr lang="en-US"/>
          </a:p>
        </p:txBody>
      </p:sp>
      <p:graphicFrame>
        <p:nvGraphicFramePr>
          <p:cNvPr id="6" name="Content Placeholder 5"/>
          <p:cNvGraphicFramePr>
            <a:graphicFrameLocks noGrp="1"/>
          </p:cNvGraphicFramePr>
          <p:nvPr>
            <p:ph idx="1"/>
            <p:extLst>
              <p:ext uri="{D42A27DB-BD31-4B8C-83A1-F6EECF244321}">
                <p14:modId xmlns="" xmlns:p14="http://schemas.microsoft.com/office/powerpoint/2010/main" val="1767425635"/>
              </p:ext>
            </p:extLst>
          </p:nvPr>
        </p:nvGraphicFramePr>
        <p:xfrm>
          <a:off x="300791" y="1193074"/>
          <a:ext cx="8451323" cy="4645964"/>
        </p:xfrm>
        <a:graphic>
          <a:graphicData uri="http://schemas.openxmlformats.org/drawingml/2006/table">
            <a:tbl>
              <a:tblPr/>
              <a:tblGrid>
                <a:gridCol w="871207"/>
                <a:gridCol w="3104671"/>
                <a:gridCol w="799703"/>
                <a:gridCol w="779866"/>
                <a:gridCol w="935032"/>
                <a:gridCol w="1239733"/>
                <a:gridCol w="721111"/>
              </a:tblGrid>
              <a:tr h="236158">
                <a:tc>
                  <a:txBody>
                    <a:bodyPr/>
                    <a:lstStyle/>
                    <a:p>
                      <a:r>
                        <a:rPr lang="en-GB" sz="800" b="1" dirty="0">
                          <a:solidFill>
                            <a:srgbClr val="2E6E9E"/>
                          </a:solidFill>
                        </a:rPr>
                        <a:t>Action Id</a:t>
                      </a:r>
                    </a:p>
                  </a:txBody>
                  <a:tcPr marL="14504" marR="14504" marT="8058" marB="8058" anchor="ctr">
                    <a:lnL w="9525" cap="flat" cmpd="sng" algn="ctr">
                      <a:solidFill>
                        <a:srgbClr val="C5DBEC"/>
                      </a:solidFill>
                      <a:prstDash val="solid"/>
                      <a:round/>
                      <a:headEnd type="none" w="med" len="med"/>
                      <a:tailEnd type="none" w="med" len="med"/>
                    </a:lnL>
                    <a:lnR w="12700" cap="flat" cmpd="sng" algn="ctr">
                      <a:solidFill>
                        <a:srgbClr val="C5DBEC"/>
                      </a:solidFill>
                      <a:prstDash val="solid"/>
                      <a:round/>
                      <a:headEnd type="none" w="med" len="med"/>
                      <a:tailEnd type="none" w="med" len="med"/>
                    </a:lnR>
                    <a:lnT w="9525" cap="flat" cmpd="sng" algn="ctr">
                      <a:solidFill>
                        <a:srgbClr val="C5DBEC"/>
                      </a:solidFill>
                      <a:prstDash val="solid"/>
                      <a:round/>
                      <a:headEnd type="none" w="med" len="med"/>
                      <a:tailEnd type="none" w="med" len="med"/>
                    </a:lnT>
                    <a:lnB w="9525" cap="flat" cmpd="sng" algn="ctr">
                      <a:solidFill>
                        <a:srgbClr val="C5DBEC"/>
                      </a:solidFill>
                      <a:prstDash val="solid"/>
                      <a:round/>
                      <a:headEnd type="none" w="med" len="med"/>
                      <a:tailEnd type="none" w="med" len="med"/>
                    </a:lnB>
                    <a:solidFill>
                      <a:srgbClr val="DFEFFC"/>
                    </a:solidFill>
                  </a:tcPr>
                </a:tc>
                <a:tc>
                  <a:txBody>
                    <a:bodyPr/>
                    <a:lstStyle/>
                    <a:p>
                      <a:r>
                        <a:rPr lang="en-GB" sz="800" b="1" dirty="0">
                          <a:solidFill>
                            <a:srgbClr val="2E6E9E"/>
                          </a:solidFill>
                        </a:rPr>
                        <a:t>Summary</a:t>
                      </a:r>
                    </a:p>
                  </a:txBody>
                  <a:tcPr marL="14504" marR="14504" marT="8058" marB="8058" anchor="ctr">
                    <a:lnL w="12700" cap="flat" cmpd="sng" algn="ctr">
                      <a:solidFill>
                        <a:srgbClr val="C5DBEC"/>
                      </a:solidFill>
                      <a:prstDash val="solid"/>
                      <a:round/>
                      <a:headEnd type="none" w="med" len="med"/>
                      <a:tailEnd type="none" w="med" len="med"/>
                    </a:lnL>
                    <a:lnR w="12700" cap="flat" cmpd="sng" algn="ctr">
                      <a:solidFill>
                        <a:srgbClr val="C5DBEC"/>
                      </a:solidFill>
                      <a:prstDash val="solid"/>
                      <a:round/>
                      <a:headEnd type="none" w="med" len="med"/>
                      <a:tailEnd type="none" w="med" len="med"/>
                    </a:lnR>
                    <a:lnT w="9525" cap="flat" cmpd="sng" algn="ctr">
                      <a:solidFill>
                        <a:srgbClr val="C5DBEC"/>
                      </a:solidFill>
                      <a:prstDash val="solid"/>
                      <a:round/>
                      <a:headEnd type="none" w="med" len="med"/>
                      <a:tailEnd type="none" w="med" len="med"/>
                    </a:lnT>
                    <a:lnB w="9525" cap="flat" cmpd="sng" algn="ctr">
                      <a:solidFill>
                        <a:srgbClr val="C5DBEC"/>
                      </a:solidFill>
                      <a:prstDash val="solid"/>
                      <a:round/>
                      <a:headEnd type="none" w="med" len="med"/>
                      <a:tailEnd type="none" w="med" len="med"/>
                    </a:lnB>
                    <a:solidFill>
                      <a:srgbClr val="DFEFFC"/>
                    </a:solidFill>
                  </a:tcPr>
                </a:tc>
                <a:tc>
                  <a:txBody>
                    <a:bodyPr/>
                    <a:lstStyle/>
                    <a:p>
                      <a:r>
                        <a:rPr lang="en-GB" sz="800" b="1">
                          <a:solidFill>
                            <a:srgbClr val="2E6E9E"/>
                          </a:solidFill>
                        </a:rPr>
                        <a:t>Lead</a:t>
                      </a:r>
                    </a:p>
                  </a:txBody>
                  <a:tcPr marL="14504" marR="14504" marT="8058" marB="8058" anchor="ctr">
                    <a:lnL w="12700" cap="flat" cmpd="sng" algn="ctr">
                      <a:solidFill>
                        <a:srgbClr val="C5DBEC"/>
                      </a:solidFill>
                      <a:prstDash val="solid"/>
                      <a:round/>
                      <a:headEnd type="none" w="med" len="med"/>
                      <a:tailEnd type="none" w="med" len="med"/>
                    </a:lnL>
                    <a:lnR w="12700" cap="flat" cmpd="sng" algn="ctr">
                      <a:solidFill>
                        <a:srgbClr val="C5DBEC"/>
                      </a:solidFill>
                      <a:prstDash val="solid"/>
                      <a:round/>
                      <a:headEnd type="none" w="med" len="med"/>
                      <a:tailEnd type="none" w="med" len="med"/>
                    </a:lnR>
                    <a:lnT w="9525" cap="flat" cmpd="sng" algn="ctr">
                      <a:solidFill>
                        <a:srgbClr val="C5DBEC"/>
                      </a:solidFill>
                      <a:prstDash val="solid"/>
                      <a:round/>
                      <a:headEnd type="none" w="med" len="med"/>
                      <a:tailEnd type="none" w="med" len="med"/>
                    </a:lnT>
                    <a:lnB w="9525" cap="flat" cmpd="sng" algn="ctr">
                      <a:solidFill>
                        <a:srgbClr val="C5DBEC"/>
                      </a:solidFill>
                      <a:prstDash val="solid"/>
                      <a:round/>
                      <a:headEnd type="none" w="med" len="med"/>
                      <a:tailEnd type="none" w="med" len="med"/>
                    </a:lnB>
                    <a:solidFill>
                      <a:srgbClr val="DFEFFC"/>
                    </a:solidFill>
                  </a:tcPr>
                </a:tc>
                <a:tc>
                  <a:txBody>
                    <a:bodyPr/>
                    <a:lstStyle/>
                    <a:p>
                      <a:r>
                        <a:rPr lang="en-GB" sz="800" b="1" dirty="0">
                          <a:solidFill>
                            <a:srgbClr val="2E6E9E"/>
                          </a:solidFill>
                        </a:rPr>
                        <a:t>Expected Completion</a:t>
                      </a:r>
                    </a:p>
                  </a:txBody>
                  <a:tcPr marL="14504" marR="14504" marT="8058" marB="8058" anchor="ctr">
                    <a:lnL w="12700" cap="flat" cmpd="sng" algn="ctr">
                      <a:solidFill>
                        <a:srgbClr val="C5DBEC"/>
                      </a:solidFill>
                      <a:prstDash val="solid"/>
                      <a:round/>
                      <a:headEnd type="none" w="med" len="med"/>
                      <a:tailEnd type="none" w="med" len="med"/>
                    </a:lnL>
                    <a:lnR w="12700" cap="flat" cmpd="sng" algn="ctr">
                      <a:solidFill>
                        <a:srgbClr val="C5DBEC"/>
                      </a:solidFill>
                      <a:prstDash val="solid"/>
                      <a:round/>
                      <a:headEnd type="none" w="med" len="med"/>
                      <a:tailEnd type="none" w="med" len="med"/>
                    </a:lnR>
                    <a:lnT w="9525" cap="flat" cmpd="sng" algn="ctr">
                      <a:solidFill>
                        <a:srgbClr val="C5DBEC"/>
                      </a:solidFill>
                      <a:prstDash val="solid"/>
                      <a:round/>
                      <a:headEnd type="none" w="med" len="med"/>
                      <a:tailEnd type="none" w="med" len="med"/>
                    </a:lnT>
                    <a:lnB w="9525" cap="flat" cmpd="sng" algn="ctr">
                      <a:solidFill>
                        <a:srgbClr val="C5DBEC"/>
                      </a:solidFill>
                      <a:prstDash val="solid"/>
                      <a:round/>
                      <a:headEnd type="none" w="med" len="med"/>
                      <a:tailEnd type="none" w="med" len="med"/>
                    </a:lnB>
                    <a:solidFill>
                      <a:srgbClr val="DFEFFC"/>
                    </a:solidFill>
                  </a:tcPr>
                </a:tc>
                <a:tc>
                  <a:txBody>
                    <a:bodyPr/>
                    <a:lstStyle/>
                    <a:p>
                      <a:r>
                        <a:rPr lang="en-GB" sz="800" b="1">
                          <a:solidFill>
                            <a:srgbClr val="2E6E9E"/>
                          </a:solidFill>
                        </a:rPr>
                        <a:t>Actual Completion</a:t>
                      </a:r>
                    </a:p>
                  </a:txBody>
                  <a:tcPr marL="14504" marR="14504" marT="8058" marB="8058" anchor="ctr">
                    <a:lnL w="12700" cap="flat" cmpd="sng" algn="ctr">
                      <a:solidFill>
                        <a:srgbClr val="C5DBEC"/>
                      </a:solidFill>
                      <a:prstDash val="solid"/>
                      <a:round/>
                      <a:headEnd type="none" w="med" len="med"/>
                      <a:tailEnd type="none" w="med" len="med"/>
                    </a:lnL>
                    <a:lnR w="12700" cap="flat" cmpd="sng" algn="ctr">
                      <a:solidFill>
                        <a:srgbClr val="C5DBEC"/>
                      </a:solidFill>
                      <a:prstDash val="solid"/>
                      <a:round/>
                      <a:headEnd type="none" w="med" len="med"/>
                      <a:tailEnd type="none" w="med" len="med"/>
                    </a:lnR>
                    <a:lnT w="9525" cap="flat" cmpd="sng" algn="ctr">
                      <a:solidFill>
                        <a:srgbClr val="C5DBEC"/>
                      </a:solidFill>
                      <a:prstDash val="solid"/>
                      <a:round/>
                      <a:headEnd type="none" w="med" len="med"/>
                      <a:tailEnd type="none" w="med" len="med"/>
                    </a:lnT>
                    <a:lnB w="9525" cap="flat" cmpd="sng" algn="ctr">
                      <a:solidFill>
                        <a:srgbClr val="C5DBEC"/>
                      </a:solidFill>
                      <a:prstDash val="solid"/>
                      <a:round/>
                      <a:headEnd type="none" w="med" len="med"/>
                      <a:tailEnd type="none" w="med" len="med"/>
                    </a:lnB>
                    <a:solidFill>
                      <a:srgbClr val="DFEFFC"/>
                    </a:solidFill>
                  </a:tcPr>
                </a:tc>
                <a:tc>
                  <a:txBody>
                    <a:bodyPr/>
                    <a:lstStyle/>
                    <a:p>
                      <a:r>
                        <a:rPr lang="en-GB" sz="800" b="1" dirty="0">
                          <a:solidFill>
                            <a:srgbClr val="2E6E9E"/>
                          </a:solidFill>
                        </a:rPr>
                        <a:t>Deliverable Usage</a:t>
                      </a:r>
                    </a:p>
                  </a:txBody>
                  <a:tcPr marL="14504" marR="14504" marT="8058" marB="8058" anchor="ctr">
                    <a:lnL w="12700" cap="flat" cmpd="sng" algn="ctr">
                      <a:solidFill>
                        <a:srgbClr val="C5DBEC"/>
                      </a:solidFill>
                      <a:prstDash val="solid"/>
                      <a:round/>
                      <a:headEnd type="none" w="med" len="med"/>
                      <a:tailEnd type="none" w="med" len="med"/>
                    </a:lnL>
                    <a:lnR w="12700" cap="flat" cmpd="sng" algn="ctr">
                      <a:solidFill>
                        <a:srgbClr val="C5DBEC"/>
                      </a:solidFill>
                      <a:prstDash val="solid"/>
                      <a:round/>
                      <a:headEnd type="none" w="med" len="med"/>
                      <a:tailEnd type="none" w="med" len="med"/>
                    </a:lnR>
                    <a:lnT w="9525" cap="flat" cmpd="sng" algn="ctr">
                      <a:solidFill>
                        <a:srgbClr val="C5DBEC"/>
                      </a:solidFill>
                      <a:prstDash val="solid"/>
                      <a:round/>
                      <a:headEnd type="none" w="med" len="med"/>
                      <a:tailEnd type="none" w="med" len="med"/>
                    </a:lnT>
                    <a:lnB w="9525" cap="flat" cmpd="sng" algn="ctr">
                      <a:solidFill>
                        <a:srgbClr val="C5DBEC"/>
                      </a:solidFill>
                      <a:prstDash val="solid"/>
                      <a:round/>
                      <a:headEnd type="none" w="med" len="med"/>
                      <a:tailEnd type="none" w="med" len="med"/>
                    </a:lnB>
                    <a:solidFill>
                      <a:srgbClr val="DFEFFC"/>
                    </a:solidFill>
                  </a:tcPr>
                </a:tc>
                <a:tc>
                  <a:txBody>
                    <a:bodyPr/>
                    <a:lstStyle/>
                    <a:p>
                      <a:r>
                        <a:rPr lang="en-GB" sz="800" b="1">
                          <a:solidFill>
                            <a:srgbClr val="2E6E9E"/>
                          </a:solidFill>
                        </a:rPr>
                        <a:t>Status</a:t>
                      </a:r>
                    </a:p>
                  </a:txBody>
                  <a:tcPr marL="14504" marR="14504" marT="8058" marB="8058" anchor="ctr">
                    <a:lnL w="12700"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C5DBEC"/>
                      </a:solidFill>
                      <a:prstDash val="solid"/>
                      <a:round/>
                      <a:headEnd type="none" w="med" len="med"/>
                      <a:tailEnd type="none" w="med" len="med"/>
                    </a:lnT>
                    <a:lnB w="9525" cap="flat" cmpd="sng" algn="ctr">
                      <a:solidFill>
                        <a:srgbClr val="C5DBEC"/>
                      </a:solidFill>
                      <a:prstDash val="solid"/>
                      <a:round/>
                      <a:headEnd type="none" w="med" len="med"/>
                      <a:tailEnd type="none" w="med" len="med"/>
                    </a:lnB>
                    <a:solidFill>
                      <a:srgbClr val="DFEFFC"/>
                    </a:solidFill>
                  </a:tcPr>
                </a:tc>
              </a:tr>
              <a:tr h="159694">
                <a:tc>
                  <a:txBody>
                    <a:bodyPr/>
                    <a:lstStyle/>
                    <a:p>
                      <a:pPr fontAlgn="t"/>
                      <a:r>
                        <a:rPr lang="en-GB" sz="800"/>
                        <a:t>GDWG.2016.7j.1</a:t>
                      </a:r>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C5DBEC"/>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1F1F1"/>
                    </a:solidFill>
                  </a:tcPr>
                </a:tc>
                <a:tc>
                  <a:txBody>
                    <a:bodyPr/>
                    <a:lstStyle/>
                    <a:p>
                      <a:pPr fontAlgn="t"/>
                      <a:r>
                        <a:rPr lang="en-US" sz="800"/>
                        <a:t>Peter to set-up a template for the agency report, which would help focusing on GSICS activities.</a:t>
                      </a:r>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C5DBEC"/>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fontAlgn="t"/>
                      <a:r>
                        <a:rPr lang="en-GB" sz="800"/>
                        <a:t>EUM(Peter)</a:t>
                      </a:r>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C5DBEC"/>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fontAlgn="t"/>
                      <a:r>
                        <a:rPr lang="en-GB" sz="800"/>
                        <a:t>2017-annual meeting</a:t>
                      </a:r>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C5DBEC"/>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fontAlgn="t"/>
                      <a:r>
                        <a:rPr lang="en-GB" sz="800"/>
                        <a:t>Closed by email 2017-02-14</a:t>
                      </a:r>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C5DBEC"/>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fontAlgn="t"/>
                      <a:r>
                        <a:rPr lang="en-US" sz="800"/>
                        <a:t>Template on 2017 meeting Wiki topic</a:t>
                      </a:r>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C5DBEC"/>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fontAlgn="t"/>
                      <a:r>
                        <a:rPr lang="en-GB" sz="800"/>
                        <a:t>Closed</a:t>
                      </a:r>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C5DBEC"/>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ACE99E"/>
                    </a:solidFill>
                  </a:tcPr>
                </a:tc>
              </a:tr>
              <a:tr h="208414">
                <a:tc>
                  <a:txBody>
                    <a:bodyPr/>
                    <a:lstStyle/>
                    <a:p>
                      <a:pPr fontAlgn="t"/>
                      <a:r>
                        <a:rPr lang="en-GB" sz="800" dirty="0" smtClean="0"/>
                        <a:t>GDWG.2016.5b.2</a:t>
                      </a:r>
                      <a:endParaRPr lang="en-GB" sz="800" dirty="0"/>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AFAFA"/>
                    </a:solidFill>
                  </a:tcPr>
                </a:tc>
                <a:tc>
                  <a:txBody>
                    <a:bodyPr/>
                    <a:lstStyle/>
                    <a:p>
                      <a:pPr fontAlgn="t"/>
                      <a:r>
                        <a:rPr lang="en-IE" sz="800" dirty="0" smtClean="0"/>
                        <a:t>EUMETSAT to specify when attribute or comments are to be used on the Wiki  </a:t>
                      </a:r>
                      <a:endParaRPr lang="en-US" sz="800" dirty="0"/>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fontAlgn="t"/>
                      <a:r>
                        <a:rPr lang="en-GB" sz="800" dirty="0" smtClean="0"/>
                        <a:t>EUM</a:t>
                      </a:r>
                      <a:endParaRPr lang="en-GB" sz="800" dirty="0"/>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r>
                        <a:rPr lang="en-GB" sz="800" dirty="0" smtClean="0"/>
                        <a:t>2016-05-31 </a:t>
                      </a:r>
                      <a:endParaRPr lang="en-GB" sz="800" dirty="0"/>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endParaRPr lang="en-GB" sz="800"/>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endParaRPr lang="en-GB" sz="800"/>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endParaRPr lang="en-GB" sz="800"/>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DFCD8"/>
                    </a:solidFill>
                  </a:tcPr>
                </a:tc>
              </a:tr>
              <a:tr h="549455">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GB" sz="800" dirty="0" smtClean="0"/>
                        <a:t>GDWG.2016.5e.1</a:t>
                      </a:r>
                    </a:p>
                    <a:p>
                      <a:pPr fontAlgn="t"/>
                      <a:endParaRPr lang="en-GB" sz="800" dirty="0"/>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1F1F1"/>
                    </a:solidFill>
                  </a:tcPr>
                </a:tc>
                <a:tc>
                  <a:txBody>
                    <a:bodyPr/>
                    <a:lstStyle/>
                    <a:p>
                      <a:pPr fontAlgn="t"/>
                      <a:r>
                        <a:rPr lang="en-IE" sz="800" dirty="0" smtClean="0"/>
                        <a:t>GDWG chair (Peter) to present security constraints to EP meeting to get decision if we need GSICS product preservation.  If yes, then they need to support their GDWG work based on the security constraints identified.  </a:t>
                      </a:r>
                      <a:endParaRPr lang="en-US" sz="800" dirty="0"/>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fontAlgn="t"/>
                      <a:r>
                        <a:rPr lang="en-GB" sz="800" dirty="0" smtClean="0"/>
                        <a:t>GDWG chair - Pete</a:t>
                      </a:r>
                      <a:endParaRPr lang="en-GB" sz="800" dirty="0"/>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fontAlgn="t"/>
                      <a:r>
                        <a:rPr lang="en-GB" sz="800" dirty="0" smtClean="0"/>
                        <a:t>2016-06-30  </a:t>
                      </a:r>
                      <a:endParaRPr lang="en-GB" sz="800" dirty="0"/>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fontAlgn="t"/>
                      <a:endParaRPr lang="en-GB" sz="800"/>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fontAlgn="t"/>
                      <a:endParaRPr lang="en-US" sz="800" dirty="0"/>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fontAlgn="t"/>
                      <a:endParaRPr lang="en-GB" sz="800"/>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DFCD8"/>
                    </a:solidFill>
                  </a:tcPr>
                </a:tc>
              </a:tr>
              <a:tr h="330215">
                <a:tc>
                  <a:txBody>
                    <a:bodyPr/>
                    <a:lstStyle/>
                    <a:p>
                      <a:pPr fontAlgn="t"/>
                      <a:r>
                        <a:rPr lang="en-GB" sz="800" dirty="0" smtClean="0"/>
                        <a:t>GDWG.2016.5f.2 </a:t>
                      </a:r>
                      <a:endParaRPr lang="en-GB" sz="800" dirty="0"/>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AFAFA"/>
                    </a:solidFill>
                  </a:tcPr>
                </a:tc>
                <a:tc>
                  <a:txBody>
                    <a:bodyPr/>
                    <a:lstStyle/>
                    <a:p>
                      <a:pPr fontAlgn="t"/>
                      <a:r>
                        <a:rPr lang="en-IE" sz="800" dirty="0" smtClean="0"/>
                        <a:t>EUMETSAT to define how to efficiently support the registration and distribution of the GIRO and GLOD deliverables.</a:t>
                      </a:r>
                      <a:endParaRPr lang="en-US" sz="800" dirty="0"/>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fontAlgn="t"/>
                      <a:r>
                        <a:rPr lang="en-GB" sz="800" dirty="0" smtClean="0"/>
                        <a:t>EUM</a:t>
                      </a:r>
                      <a:endParaRPr lang="en-GB" sz="800" dirty="0"/>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r>
                        <a:rPr lang="en-GB" sz="800" dirty="0" smtClean="0"/>
                        <a:t>2016-09-30</a:t>
                      </a:r>
                      <a:endParaRPr lang="en-GB" sz="800" dirty="0"/>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endParaRPr lang="en-US" sz="800"/>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endParaRPr lang="en-US" sz="800"/>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endParaRPr lang="en-GB" sz="800" dirty="0"/>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ACE99E"/>
                    </a:solidFill>
                  </a:tcPr>
                </a:tc>
              </a:tr>
              <a:tr h="257134">
                <a:tc>
                  <a:txBody>
                    <a:bodyPr/>
                    <a:lstStyle/>
                    <a:p>
                      <a:pPr fontAlgn="t"/>
                      <a:r>
                        <a:rPr lang="en-GB" sz="800" dirty="0" smtClean="0"/>
                        <a:t>GDWG.2016.5g.1</a:t>
                      </a:r>
                      <a:endParaRPr lang="en-GB" sz="800" dirty="0"/>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1F1F1"/>
                    </a:solidFill>
                  </a:tcPr>
                </a:tc>
                <a:tc>
                  <a:txBody>
                    <a:bodyPr/>
                    <a:lstStyle/>
                    <a:p>
                      <a:pPr fontAlgn="t"/>
                      <a:r>
                        <a:rPr lang="en-IE" sz="800" dirty="0" smtClean="0"/>
                        <a:t>GDWG chair (Peter) to update Wiki and seek EP endorsement if needed for using GitHub for collaboration. </a:t>
                      </a:r>
                      <a:endParaRPr lang="en-US" sz="800" dirty="0"/>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fontAlgn="t"/>
                      <a:r>
                        <a:rPr lang="en-GB" sz="800" dirty="0" smtClean="0"/>
                        <a:t>GDWG chair - Pete</a:t>
                      </a:r>
                      <a:endParaRPr lang="en-GB" sz="800" dirty="0"/>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fontAlgn="t"/>
                      <a:r>
                        <a:rPr lang="en-GB" sz="800" dirty="0" smtClean="0"/>
                        <a:t>2016-06-30 </a:t>
                      </a:r>
                      <a:endParaRPr lang="en-GB" sz="800" dirty="0"/>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fontAlgn="t"/>
                      <a:endParaRPr lang="en-GB" sz="800"/>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fontAlgn="t"/>
                      <a:endParaRPr lang="en-US" sz="800"/>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fontAlgn="t"/>
                      <a:endParaRPr lang="en-GB" sz="800"/>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DFCD8"/>
                    </a:solidFill>
                  </a:tcPr>
                </a:tc>
              </a:tr>
              <a:tr h="232774">
                <a:tc>
                  <a:txBody>
                    <a:bodyPr/>
                    <a:lstStyle/>
                    <a:p>
                      <a:pPr fontAlgn="t"/>
                      <a:r>
                        <a:rPr lang="en-GB" sz="800" dirty="0" smtClean="0"/>
                        <a:t>GDWG.2016.5i.1</a:t>
                      </a:r>
                      <a:endParaRPr lang="en-GB" sz="800" dirty="0"/>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AFAFA"/>
                    </a:solidFill>
                  </a:tcPr>
                </a:tc>
                <a:tc>
                  <a:txBody>
                    <a:bodyPr/>
                    <a:lstStyle/>
                    <a:p>
                      <a:pPr fontAlgn="t"/>
                      <a:r>
                        <a:rPr lang="en-IE" sz="800" dirty="0" smtClean="0"/>
                        <a:t>GDWG chair (Peter) to present the action tracking process to the working groups to come to a consensus and seek EP endorsement. </a:t>
                      </a:r>
                      <a:endParaRPr lang="en-US" sz="800" dirty="0"/>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fontAlgn="t"/>
                      <a:r>
                        <a:rPr lang="en-GB" sz="800" dirty="0" smtClean="0"/>
                        <a:t>GDWG chair - Pete</a:t>
                      </a:r>
                      <a:endParaRPr lang="en-GB" sz="800" dirty="0"/>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r>
                        <a:rPr lang="en-GB" sz="800" dirty="0" smtClean="0"/>
                        <a:t>2016-06-30</a:t>
                      </a:r>
                      <a:endParaRPr lang="en-GB" sz="800" dirty="0"/>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endParaRPr lang="en-GB" sz="800" dirty="0"/>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endParaRPr lang="en-US" sz="800"/>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endParaRPr lang="en-GB" sz="800"/>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DFCD8"/>
                    </a:solidFill>
                  </a:tcPr>
                </a:tc>
              </a:tr>
              <a:tr h="411629">
                <a:tc>
                  <a:txBody>
                    <a:bodyPr/>
                    <a:lstStyle/>
                    <a:p>
                      <a:pPr fontAlgn="t"/>
                      <a:r>
                        <a:rPr lang="en-GB" sz="800" dirty="0" smtClean="0"/>
                        <a:t>GDWG.2016.6f.1</a:t>
                      </a:r>
                      <a:endParaRPr lang="en-GB" sz="800" dirty="0"/>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1F1F1"/>
                    </a:solidFill>
                  </a:tcPr>
                </a:tc>
                <a:tc>
                  <a:txBody>
                    <a:bodyPr/>
                    <a:lstStyle/>
                    <a:p>
                      <a:pPr fontAlgn="t"/>
                      <a:r>
                        <a:rPr lang="en-IE" sz="800" dirty="0" smtClean="0"/>
                        <a:t>EUMETSAT to provide THREDDS configuration template on Wiki for collaboration servers’ administrator to update their servers.</a:t>
                      </a:r>
                      <a:endParaRPr lang="en-US" sz="800" dirty="0"/>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fontAlgn="t"/>
                      <a:r>
                        <a:rPr lang="en-GB" sz="800" dirty="0" smtClean="0"/>
                        <a:t>EUM(</a:t>
                      </a:r>
                      <a:r>
                        <a:rPr lang="en-GB" sz="800" baseline="0" dirty="0" smtClean="0"/>
                        <a:t>Pete)</a:t>
                      </a:r>
                      <a:endParaRPr lang="en-GB" sz="800" dirty="0"/>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fontAlgn="t"/>
                      <a:r>
                        <a:rPr lang="en-GB" sz="800" smtClean="0"/>
                        <a:t>2016-05-31</a:t>
                      </a:r>
                      <a:endParaRPr lang="en-GB" sz="800"/>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gridSpan="2">
                  <a:txBody>
                    <a:bodyPr/>
                    <a:lstStyle/>
                    <a:p>
                      <a:pPr algn="ctr" fontAlgn="t"/>
                      <a:endParaRPr lang="en-US" sz="800" dirty="0"/>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hMerge="1">
                  <a:txBody>
                    <a:bodyPr/>
                    <a:lstStyle/>
                    <a:p>
                      <a:pPr algn="ctr" fontAlgn="t"/>
                      <a:endParaRPr lang="en-US" sz="800" dirty="0"/>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marL="0" algn="ctr" defTabSz="914400" rtl="0" eaLnBrk="1" fontAlgn="t" latinLnBrk="0" hangingPunct="1"/>
                      <a:endParaRPr lang="en-GB" sz="800" kern="1200" dirty="0">
                        <a:solidFill>
                          <a:schemeClr val="tx1"/>
                        </a:solidFill>
                        <a:latin typeface="+mn-lt"/>
                        <a:ea typeface="+mn-ea"/>
                        <a:cs typeface="+mn-cs"/>
                      </a:endParaRPr>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ACE99E"/>
                    </a:solidFill>
                  </a:tcPr>
                </a:tc>
              </a:tr>
              <a:tr h="354574">
                <a:tc>
                  <a:txBody>
                    <a:bodyPr/>
                    <a:lstStyle/>
                    <a:p>
                      <a:pPr fontAlgn="t"/>
                      <a:endParaRPr lang="en-GB" sz="800" dirty="0"/>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AFAFA"/>
                    </a:solidFill>
                  </a:tcPr>
                </a:tc>
                <a:tc>
                  <a:txBody>
                    <a:bodyPr/>
                    <a:lstStyle/>
                    <a:p>
                      <a:pPr fontAlgn="t"/>
                      <a:endParaRPr lang="en-US" sz="800" dirty="0"/>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fontAlgn="t"/>
                      <a:endParaRPr lang="en-GB" sz="800"/>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endParaRPr lang="en-GB" sz="800"/>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endParaRPr lang="en-GB" sz="800"/>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endParaRPr lang="en-US" sz="800" dirty="0"/>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marL="0" algn="ctr" defTabSz="914400" rtl="0" eaLnBrk="1" fontAlgn="t" latinLnBrk="0" hangingPunct="1"/>
                      <a:endParaRPr lang="en-GB" sz="800" kern="1200" dirty="0">
                        <a:solidFill>
                          <a:schemeClr val="tx1"/>
                        </a:solidFill>
                        <a:latin typeface="+mn-lt"/>
                        <a:ea typeface="+mn-ea"/>
                        <a:cs typeface="+mn-cs"/>
                      </a:endParaRPr>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noFill/>
                  </a:tcPr>
                </a:tc>
              </a:tr>
              <a:tr h="110974">
                <a:tc>
                  <a:txBody>
                    <a:bodyPr/>
                    <a:lstStyle/>
                    <a:p>
                      <a:pPr fontAlgn="t"/>
                      <a:endParaRPr lang="en-GB" sz="800" dirty="0"/>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1F1F1"/>
                    </a:solidFill>
                  </a:tcPr>
                </a:tc>
                <a:tc>
                  <a:txBody>
                    <a:bodyPr/>
                    <a:lstStyle/>
                    <a:p>
                      <a:pPr fontAlgn="t"/>
                      <a:endParaRPr lang="en-US" sz="800"/>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fontAlgn="t"/>
                      <a:endParaRPr lang="en-GB" sz="800"/>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fontAlgn="t"/>
                      <a:endParaRPr lang="en-GB" sz="800"/>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fontAlgn="t"/>
                      <a:endParaRPr lang="en-GB" sz="800"/>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fontAlgn="t"/>
                      <a:endParaRPr lang="en-GB" sz="800" dirty="0"/>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marL="0" algn="ctr" defTabSz="914400" rtl="0" eaLnBrk="1" fontAlgn="t" latinLnBrk="0" hangingPunct="1"/>
                      <a:endParaRPr lang="en-GB" sz="800" kern="1200" dirty="0">
                        <a:solidFill>
                          <a:schemeClr val="tx1"/>
                        </a:solidFill>
                        <a:latin typeface="+mn-lt"/>
                        <a:ea typeface="+mn-ea"/>
                        <a:cs typeface="+mn-cs"/>
                      </a:endParaRPr>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noFill/>
                  </a:tcPr>
                </a:tc>
              </a:tr>
              <a:tr h="184054">
                <a:tc>
                  <a:txBody>
                    <a:bodyPr/>
                    <a:lstStyle/>
                    <a:p>
                      <a:pPr fontAlgn="t"/>
                      <a:endParaRPr lang="en-GB" sz="800" dirty="0"/>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AFAFA"/>
                    </a:solidFill>
                  </a:tcPr>
                </a:tc>
                <a:tc>
                  <a:txBody>
                    <a:bodyPr/>
                    <a:lstStyle/>
                    <a:p>
                      <a:pPr fontAlgn="t"/>
                      <a:endParaRPr lang="en-US" sz="800"/>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fontAlgn="t"/>
                      <a:endParaRPr lang="en-GB" sz="800"/>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endParaRPr lang="en-GB" sz="800"/>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endParaRPr lang="en-GB" sz="800"/>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endParaRPr lang="en-GB" sz="800" dirty="0"/>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marL="0" algn="ctr" defTabSz="914400" rtl="0" eaLnBrk="1" fontAlgn="t" latinLnBrk="0" hangingPunct="1"/>
                      <a:endParaRPr lang="en-GB" sz="800" kern="1200" dirty="0">
                        <a:solidFill>
                          <a:schemeClr val="tx1"/>
                        </a:solidFill>
                        <a:latin typeface="+mn-lt"/>
                        <a:ea typeface="+mn-ea"/>
                        <a:cs typeface="+mn-cs"/>
                      </a:endParaRPr>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noFill/>
                  </a:tcPr>
                </a:tc>
              </a:tr>
              <a:tr h="500735">
                <a:tc>
                  <a:txBody>
                    <a:bodyPr/>
                    <a:lstStyle/>
                    <a:p>
                      <a:pPr fontAlgn="t"/>
                      <a:endParaRPr lang="en-GB" sz="800" dirty="0"/>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1F1F1"/>
                    </a:solidFill>
                  </a:tcPr>
                </a:tc>
                <a:tc>
                  <a:txBody>
                    <a:bodyPr/>
                    <a:lstStyle/>
                    <a:p>
                      <a:pPr fontAlgn="t"/>
                      <a:endParaRPr lang="en-US" sz="800"/>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fontAlgn="t"/>
                      <a:endParaRPr lang="en-GB" sz="800"/>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fontAlgn="t"/>
                      <a:endParaRPr lang="en-GB" sz="800"/>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fontAlgn="t"/>
                      <a:endParaRPr lang="en-US" sz="800"/>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fontAlgn="t"/>
                      <a:endParaRPr lang="en-US" sz="800" dirty="0"/>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marL="0" algn="ctr" defTabSz="914400" rtl="0" eaLnBrk="1" fontAlgn="t" latinLnBrk="0" hangingPunct="1"/>
                      <a:endParaRPr lang="en-GB" sz="800" kern="1200" dirty="0">
                        <a:solidFill>
                          <a:schemeClr val="tx1"/>
                        </a:solidFill>
                        <a:latin typeface="+mn-lt"/>
                        <a:ea typeface="+mn-ea"/>
                        <a:cs typeface="+mn-cs"/>
                      </a:endParaRPr>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noFill/>
                  </a:tcPr>
                </a:tc>
              </a:tr>
              <a:tr h="305855">
                <a:tc>
                  <a:txBody>
                    <a:bodyPr/>
                    <a:lstStyle/>
                    <a:p>
                      <a:pPr fontAlgn="t"/>
                      <a:endParaRPr lang="en-GB" sz="800" dirty="0"/>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AEAEA"/>
                    </a:solidFill>
                  </a:tcPr>
                </a:tc>
                <a:tc>
                  <a:txBody>
                    <a:bodyPr/>
                    <a:lstStyle/>
                    <a:p>
                      <a:pPr fontAlgn="t"/>
                      <a:endParaRPr lang="en-US" sz="800"/>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6F6F6"/>
                    </a:solidFill>
                  </a:tcPr>
                </a:tc>
                <a:tc>
                  <a:txBody>
                    <a:bodyPr/>
                    <a:lstStyle/>
                    <a:p>
                      <a:pPr fontAlgn="t"/>
                      <a:endParaRPr lang="en-GB" sz="800"/>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6F6F6"/>
                    </a:solidFill>
                  </a:tcPr>
                </a:tc>
                <a:tc>
                  <a:txBody>
                    <a:bodyPr/>
                    <a:lstStyle/>
                    <a:p>
                      <a:pPr algn="ctr" fontAlgn="t"/>
                      <a:endParaRPr lang="en-GB" sz="800"/>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6F6F6"/>
                    </a:solidFill>
                  </a:tcPr>
                </a:tc>
                <a:tc>
                  <a:txBody>
                    <a:bodyPr/>
                    <a:lstStyle/>
                    <a:p>
                      <a:pPr algn="ctr" fontAlgn="t"/>
                      <a:endParaRPr lang="en-GB" sz="800"/>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6F6F6"/>
                    </a:solidFill>
                  </a:tcPr>
                </a:tc>
                <a:tc>
                  <a:txBody>
                    <a:bodyPr/>
                    <a:lstStyle/>
                    <a:p>
                      <a:pPr algn="ctr" fontAlgn="t"/>
                      <a:endParaRPr lang="en-GB" sz="800"/>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6F6F6"/>
                    </a:solidFill>
                  </a:tcPr>
                </a:tc>
                <a:tc>
                  <a:txBody>
                    <a:bodyPr/>
                    <a:lstStyle/>
                    <a:p>
                      <a:pPr marL="0" algn="ctr" defTabSz="914400" rtl="0" eaLnBrk="1" fontAlgn="t" latinLnBrk="0" hangingPunct="1"/>
                      <a:endParaRPr lang="en-GB" sz="800" kern="1200" dirty="0">
                        <a:solidFill>
                          <a:schemeClr val="tx1"/>
                        </a:solidFill>
                        <a:latin typeface="+mn-lt"/>
                        <a:ea typeface="+mn-ea"/>
                        <a:cs typeface="+mn-cs"/>
                      </a:endParaRPr>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noFill/>
                  </a:tcPr>
                </a:tc>
              </a:tr>
              <a:tr h="281494">
                <a:tc>
                  <a:txBody>
                    <a:bodyPr/>
                    <a:lstStyle/>
                    <a:p>
                      <a:pPr fontAlgn="t"/>
                      <a:endParaRPr lang="en-GB" sz="800" dirty="0"/>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1F1F1"/>
                    </a:solidFill>
                  </a:tcPr>
                </a:tc>
                <a:tc>
                  <a:txBody>
                    <a:bodyPr/>
                    <a:lstStyle/>
                    <a:p>
                      <a:pPr fontAlgn="t"/>
                      <a:endParaRPr lang="en-US" sz="800"/>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fontAlgn="t"/>
                      <a:endParaRPr lang="en-GB" sz="800"/>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fontAlgn="t"/>
                      <a:endParaRPr lang="en-GB" sz="800"/>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fontAlgn="t"/>
                      <a:endParaRPr lang="en-GB" sz="800"/>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fontAlgn="t"/>
                      <a:endParaRPr lang="en-GB" sz="800"/>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marL="0" algn="ctr" defTabSz="914400" rtl="0" eaLnBrk="1" fontAlgn="t" latinLnBrk="0" hangingPunct="1"/>
                      <a:endParaRPr lang="en-GB" sz="800" kern="1200" dirty="0">
                        <a:solidFill>
                          <a:schemeClr val="tx1"/>
                        </a:solidFill>
                        <a:latin typeface="+mn-lt"/>
                        <a:ea typeface="+mn-ea"/>
                        <a:cs typeface="+mn-cs"/>
                      </a:endParaRPr>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noFill/>
                  </a:tcPr>
                </a:tc>
              </a:tr>
              <a:tr h="305855">
                <a:tc>
                  <a:txBody>
                    <a:bodyPr/>
                    <a:lstStyle/>
                    <a:p>
                      <a:pPr fontAlgn="t"/>
                      <a:endParaRPr lang="en-GB" sz="800" dirty="0"/>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AFAFA"/>
                    </a:solidFill>
                  </a:tcPr>
                </a:tc>
                <a:tc>
                  <a:txBody>
                    <a:bodyPr/>
                    <a:lstStyle/>
                    <a:p>
                      <a:pPr fontAlgn="t"/>
                      <a:endParaRPr lang="en-US" sz="800" dirty="0"/>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fontAlgn="t"/>
                      <a:endParaRPr lang="en-GB" sz="800" dirty="0"/>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endParaRPr lang="en-GB" sz="800" dirty="0"/>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endParaRPr lang="en-US" sz="800" dirty="0"/>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endParaRPr lang="en-US" sz="800" dirty="0"/>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marL="0" algn="ctr" defTabSz="914400" rtl="0" eaLnBrk="1" fontAlgn="t" latinLnBrk="0" hangingPunct="1"/>
                      <a:endParaRPr lang="en-GB" sz="800" kern="1200" dirty="0">
                        <a:solidFill>
                          <a:schemeClr val="tx1"/>
                        </a:solidFill>
                        <a:latin typeface="+mn-lt"/>
                        <a:ea typeface="+mn-ea"/>
                        <a:cs typeface="+mn-cs"/>
                      </a:endParaRPr>
                    </a:p>
                  </a:txBody>
                  <a:tcPr marL="8058" marR="8058" marT="6446" marB="6446">
                    <a:lnL w="9525" cap="flat" cmpd="sng" algn="ctr">
                      <a:solidFill>
                        <a:srgbClr val="C5DBEC"/>
                      </a:solidFill>
                      <a:prstDash val="solid"/>
                      <a:round/>
                      <a:headEnd type="none" w="med" len="med"/>
                      <a:tailEnd type="none" w="med" len="med"/>
                    </a:lnL>
                    <a:lnR w="9525" cap="flat" cmpd="sng" algn="ctr">
                      <a:solidFill>
                        <a:srgbClr val="C5DBE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noFill/>
                  </a:tcPr>
                </a:tc>
              </a:tr>
            </a:tbl>
          </a:graphicData>
        </a:graphic>
      </p:graphicFrame>
      <p:sp>
        <p:nvSpPr>
          <p:cNvPr id="2049" name="Rectangle 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FFFFFF"/>
                </a:solidFill>
                <a:effectLst/>
                <a:latin typeface="Arial" pitchFamily="34" charset="0"/>
                <a:cs typeface="Arial" pitchFamily="34" charset="0"/>
              </a:rPr>
              <a:t>Show  entries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smtClean="0">
                <a:ln>
                  <a:noFill/>
                </a:ln>
                <a:solidFill>
                  <a:srgbClr val="FFFFFF"/>
                </a:solidFill>
                <a:effectLst/>
                <a:latin typeface="Arial" pitchFamily="34" charset="0"/>
                <a:cs typeface="Arial" pitchFamily="34" charset="0"/>
              </a:rPr>
              <a:t>Search:</a:t>
            </a:r>
            <a:endParaRPr kumimoji="0" lang="en-US" sz="6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 xmlns:p14="http://schemas.microsoft.com/office/powerpoint/2010/main" val="10769414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3210268" y="351661"/>
            <a:ext cx="5673013" cy="673767"/>
          </a:xfrm>
        </p:spPr>
        <p:txBody>
          <a:bodyPr/>
          <a:lstStyle/>
          <a:p>
            <a:r>
              <a:rPr lang="en-GB" sz="2400" dirty="0" smtClean="0"/>
              <a:t>Presentation Overview </a:t>
            </a:r>
            <a:br>
              <a:rPr lang="en-GB" sz="2400" dirty="0" smtClean="0"/>
            </a:br>
            <a:endParaRPr lang="en-GB" sz="2400" dirty="0">
              <a:solidFill>
                <a:srgbClr val="FF0000"/>
              </a:solidFill>
            </a:endParaRPr>
          </a:p>
        </p:txBody>
      </p:sp>
      <p:sp>
        <p:nvSpPr>
          <p:cNvPr id="3" name="Content Placeholder 2"/>
          <p:cNvSpPr>
            <a:spLocks noGrp="1"/>
          </p:cNvSpPr>
          <p:nvPr>
            <p:ph idx="1"/>
          </p:nvPr>
        </p:nvSpPr>
        <p:spPr>
          <a:xfrm>
            <a:off x="228600" y="1175823"/>
            <a:ext cx="8783053" cy="5074582"/>
          </a:xfrm>
        </p:spPr>
        <p:txBody>
          <a:bodyPr/>
          <a:lstStyle/>
          <a:p>
            <a:pPr lvl="0"/>
            <a:r>
              <a:rPr lang="en-GB" sz="2000" dirty="0" smtClean="0"/>
              <a:t>Agency’s GSICS Activities, Action &amp; Achievements Summary</a:t>
            </a:r>
          </a:p>
          <a:p>
            <a:pPr marL="0" lvl="0" indent="0">
              <a:buNone/>
            </a:pPr>
            <a:endParaRPr lang="en-GB" sz="2000" dirty="0" smtClean="0"/>
          </a:p>
          <a:p>
            <a:pPr lvl="0"/>
            <a:r>
              <a:rPr lang="en-GB" sz="2000" dirty="0" smtClean="0"/>
              <a:t>Agency’s support to GDWG Activities</a:t>
            </a:r>
          </a:p>
          <a:p>
            <a:pPr lvl="0"/>
            <a:endParaRPr lang="en-GB" sz="2000" dirty="0"/>
          </a:p>
          <a:p>
            <a:r>
              <a:rPr lang="en-GB" sz="2000" dirty="0"/>
              <a:t>Agency’s support to </a:t>
            </a:r>
            <a:r>
              <a:rPr lang="en-GB" sz="2000" dirty="0" smtClean="0"/>
              <a:t>GRWG Activities</a:t>
            </a:r>
          </a:p>
          <a:p>
            <a:pPr marL="0" lvl="0" indent="0">
              <a:buNone/>
            </a:pPr>
            <a:endParaRPr lang="en-GB" sz="2000" dirty="0" smtClean="0"/>
          </a:p>
          <a:p>
            <a:pPr lvl="0"/>
            <a:r>
              <a:rPr lang="en-GB" sz="2000" dirty="0" smtClean="0"/>
              <a:t>Agency’s </a:t>
            </a:r>
            <a:r>
              <a:rPr lang="en-GB" sz="2000" dirty="0"/>
              <a:t>I</a:t>
            </a:r>
            <a:r>
              <a:rPr lang="en-GB" sz="2000" dirty="0" smtClean="0"/>
              <a:t>nstruments Updates &amp; Planned launches – relevant to GSICS</a:t>
            </a:r>
          </a:p>
          <a:p>
            <a:pPr marL="0" lvl="0" indent="0">
              <a:buNone/>
            </a:pPr>
            <a:endParaRPr lang="en-GB" sz="2000" dirty="0" smtClean="0"/>
          </a:p>
          <a:p>
            <a:r>
              <a:rPr lang="en-GB" sz="2000" dirty="0" smtClean="0"/>
              <a:t>Introduce/Confirm the Agency’s Personnel supporting GSICS </a:t>
            </a:r>
            <a:endParaRPr lang="en-GB" sz="2000" dirty="0"/>
          </a:p>
          <a:p>
            <a:pPr marL="0" lvl="0" indent="0">
              <a:buNone/>
            </a:pPr>
            <a:endParaRPr lang="en-GB" sz="2000" dirty="0"/>
          </a:p>
          <a:p>
            <a:pPr lvl="0"/>
            <a:r>
              <a:rPr lang="en-GB" sz="2000" dirty="0" smtClean="0"/>
              <a:t>Agency’s GSICS activities to be discussed in this joint meeting.</a:t>
            </a:r>
          </a:p>
          <a:p>
            <a:pPr lvl="0"/>
            <a:endParaRPr lang="en-GB" sz="1200" dirty="0" smtClean="0"/>
          </a:p>
          <a:p>
            <a:pPr marL="0" indent="0">
              <a:buNone/>
            </a:pPr>
            <a:endParaRPr lang="en-GB" sz="2800" dirty="0"/>
          </a:p>
        </p:txBody>
      </p:sp>
      <p:sp>
        <p:nvSpPr>
          <p:cNvPr id="4" name="Slide Number Placeholder 3"/>
          <p:cNvSpPr>
            <a:spLocks noGrp="1"/>
          </p:cNvSpPr>
          <p:nvPr>
            <p:ph type="sldNum" sz="quarter" idx="10"/>
          </p:nvPr>
        </p:nvSpPr>
        <p:spPr/>
        <p:txBody>
          <a:bodyPr/>
          <a:lstStyle/>
          <a:p>
            <a:pPr>
              <a:defRPr/>
            </a:pPr>
            <a:fld id="{DA28AC38-E0E8-49D7-B2FE-71FD7C42C09E}" type="slidenum">
              <a:rPr lang="en-US" smtClean="0"/>
              <a:pPr>
                <a:defRPr/>
              </a:pPr>
              <a:t>2</a:t>
            </a:fld>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19060" y="264694"/>
            <a:ext cx="5673013" cy="757989"/>
          </a:xfrm>
        </p:spPr>
        <p:txBody>
          <a:bodyPr/>
          <a:lstStyle/>
          <a:p>
            <a:pPr lvl="0"/>
            <a:r>
              <a:rPr lang="en-GB" sz="2400" dirty="0" smtClean="0"/>
              <a:t>Update on EUMETSAT </a:t>
            </a:r>
            <a:r>
              <a:rPr lang="en-GB" sz="2400" dirty="0" smtClean="0">
                <a:hlinkClick r:id="rId2"/>
              </a:rPr>
              <a:t>Actions</a:t>
            </a:r>
            <a:r>
              <a:rPr lang="en-GB" sz="2400" dirty="0" smtClean="0"/>
              <a:t> from 2016 GRWG Meeting</a:t>
            </a:r>
            <a:endParaRPr lang="en-GB" sz="2400" dirty="0"/>
          </a:p>
        </p:txBody>
      </p:sp>
      <p:sp>
        <p:nvSpPr>
          <p:cNvPr id="4" name="Slide Number Placeholder 3"/>
          <p:cNvSpPr>
            <a:spLocks noGrp="1"/>
          </p:cNvSpPr>
          <p:nvPr>
            <p:ph type="sldNum" sz="quarter" idx="10"/>
          </p:nvPr>
        </p:nvSpPr>
        <p:spPr/>
        <p:txBody>
          <a:bodyPr/>
          <a:lstStyle/>
          <a:p>
            <a:pPr>
              <a:defRPr/>
            </a:pPr>
            <a:fld id="{DA28AC38-E0E8-49D7-B2FE-71FD7C42C09E}" type="slidenum">
              <a:rPr lang="en-US" smtClean="0"/>
              <a:pPr>
                <a:defRPr/>
              </a:pPr>
              <a:t>3</a:t>
            </a:fld>
            <a:endParaRPr lang="en-US"/>
          </a:p>
        </p:txBody>
      </p:sp>
      <p:sp>
        <p:nvSpPr>
          <p:cNvPr id="2049" name="Rectangle 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FFFFFF"/>
                </a:solidFill>
                <a:effectLst/>
                <a:latin typeface="Arial" pitchFamily="34" charset="0"/>
                <a:cs typeface="Arial" pitchFamily="34" charset="0"/>
              </a:rPr>
              <a:t>Show  entries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smtClean="0">
                <a:ln>
                  <a:noFill/>
                </a:ln>
                <a:solidFill>
                  <a:srgbClr val="FFFFFF"/>
                </a:solidFill>
                <a:effectLst/>
                <a:latin typeface="Arial" pitchFamily="34" charset="0"/>
                <a:cs typeface="Arial" pitchFamily="34" charset="0"/>
              </a:rPr>
              <a:t>Search:</a:t>
            </a:r>
            <a:endParaRPr kumimoji="0" lang="en-US" sz="6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8" name="Content Placeholder 7">
            <a:hlinkClick r:id="rId2"/>
          </p:cNvPr>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641607" y="1169376"/>
            <a:ext cx="7658332" cy="4902954"/>
          </a:xfrm>
        </p:spPr>
      </p:pic>
    </p:spTree>
    <p:extLst>
      <p:ext uri="{BB962C8B-B14F-4D97-AF65-F5344CB8AC3E}">
        <p14:creationId xmlns="" xmlns:p14="http://schemas.microsoft.com/office/powerpoint/2010/main" val="10769414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19060" y="264694"/>
            <a:ext cx="5673013" cy="757989"/>
          </a:xfrm>
        </p:spPr>
        <p:txBody>
          <a:bodyPr/>
          <a:lstStyle/>
          <a:p>
            <a:pPr lvl="0"/>
            <a:r>
              <a:rPr lang="en-GB" sz="2400" dirty="0" smtClean="0"/>
              <a:t>Other EUMETSAT GSICS Achievements during 2016</a:t>
            </a:r>
            <a:endParaRPr lang="en-GB" sz="2400" dirty="0"/>
          </a:p>
        </p:txBody>
      </p:sp>
      <p:sp>
        <p:nvSpPr>
          <p:cNvPr id="3" name="Content Placeholder 2"/>
          <p:cNvSpPr>
            <a:spLocks noGrp="1"/>
          </p:cNvSpPr>
          <p:nvPr>
            <p:ph idx="1"/>
          </p:nvPr>
        </p:nvSpPr>
        <p:spPr>
          <a:xfrm>
            <a:off x="289249" y="1133713"/>
            <a:ext cx="8602824" cy="4950506"/>
          </a:xfrm>
        </p:spPr>
        <p:txBody>
          <a:bodyPr/>
          <a:lstStyle/>
          <a:p>
            <a:r>
              <a:rPr lang="en-US" sz="2000" i="1" dirty="0" smtClean="0"/>
              <a:t>GSICS IR:</a:t>
            </a:r>
          </a:p>
          <a:p>
            <a:pPr lvl="1"/>
            <a:r>
              <a:rPr lang="en-US" sz="1600" i="1" dirty="0" smtClean="0"/>
              <a:t>GEO-LEO IR products for SEVIRI-IASI in Operational Mode</a:t>
            </a:r>
          </a:p>
          <a:p>
            <a:pPr lvl="1"/>
            <a:r>
              <a:rPr lang="en-US" sz="1600" i="1" dirty="0" smtClean="0"/>
              <a:t>Prime GSICS Correction officially entered Demonstration Mode</a:t>
            </a:r>
          </a:p>
          <a:p>
            <a:pPr lvl="2"/>
            <a:r>
              <a:rPr lang="en-US" sz="1200" i="1" dirty="0" smtClean="0"/>
              <a:t>But will not develop further without feedback – or support from other GSICS partners / users</a:t>
            </a:r>
          </a:p>
          <a:p>
            <a:pPr lvl="1"/>
            <a:endParaRPr lang="en-US" sz="1600" i="1" dirty="0" smtClean="0"/>
          </a:p>
          <a:p>
            <a:r>
              <a:rPr lang="en-US" sz="2000" i="1" dirty="0" smtClean="0"/>
              <a:t>GSICS VNIR:</a:t>
            </a:r>
          </a:p>
          <a:p>
            <a:pPr lvl="1"/>
            <a:r>
              <a:rPr lang="en-US" sz="1600" i="1" dirty="0" smtClean="0"/>
              <a:t>EUMETSAT GSICS VNIR products in demo phase (</a:t>
            </a:r>
            <a:r>
              <a:rPr lang="en-US" sz="1600" i="1" dirty="0" smtClean="0">
                <a:sym typeface="Wingdings" pitchFamily="2" charset="2"/>
              </a:rPr>
              <a:t> See </a:t>
            </a:r>
            <a:r>
              <a:rPr lang="en-US" sz="1600" i="1" dirty="0" smtClean="0">
                <a:solidFill>
                  <a:srgbClr val="FF0000"/>
                </a:solidFill>
                <a:sym typeface="Wingdings" pitchFamily="2" charset="2"/>
              </a:rPr>
              <a:t># 8l</a:t>
            </a:r>
            <a:r>
              <a:rPr lang="en-US" sz="1600" i="1" dirty="0" smtClean="0"/>
              <a:t>) for :</a:t>
            </a:r>
          </a:p>
          <a:p>
            <a:pPr lvl="2"/>
            <a:r>
              <a:rPr lang="en-US" sz="1600" i="1" dirty="0" smtClean="0"/>
              <a:t>Meteosat-10 since March 2016</a:t>
            </a:r>
          </a:p>
          <a:p>
            <a:pPr lvl="2"/>
            <a:r>
              <a:rPr lang="en-US" sz="1600" i="1" dirty="0" smtClean="0"/>
              <a:t>Meteosat-8 (IODC) since September 2016</a:t>
            </a:r>
          </a:p>
          <a:p>
            <a:pPr lvl="1"/>
            <a:r>
              <a:rPr lang="en-US" sz="1600" i="1" dirty="0" smtClean="0"/>
              <a:t>Lunar calibration: GIRO updated to be license compliant + tested against ROLO</a:t>
            </a:r>
          </a:p>
          <a:p>
            <a:pPr lvl="1"/>
            <a:r>
              <a:rPr lang="en-US" sz="1600" i="1" dirty="0" smtClean="0"/>
              <a:t>Development of an inter-calibration scheme using the Moon, in collaboration with JMA </a:t>
            </a:r>
            <a:r>
              <a:rPr lang="en-US" sz="1600" i="1" dirty="0" smtClean="0">
                <a:sym typeface="Wingdings" pitchFamily="2" charset="2"/>
              </a:rPr>
              <a:t> See </a:t>
            </a:r>
            <a:r>
              <a:rPr lang="en-US" sz="1600" i="1" dirty="0" smtClean="0">
                <a:solidFill>
                  <a:srgbClr val="FF0000"/>
                </a:solidFill>
                <a:sym typeface="Wingdings" pitchFamily="2" charset="2"/>
              </a:rPr>
              <a:t># 8f</a:t>
            </a:r>
            <a:endParaRPr lang="en-GB" sz="1600" i="1" dirty="0" smtClean="0">
              <a:solidFill>
                <a:srgbClr val="FF0000"/>
              </a:solidFill>
            </a:endParaRPr>
          </a:p>
          <a:p>
            <a:pPr marL="0" indent="0">
              <a:buNone/>
            </a:pPr>
            <a:endParaRPr lang="en-GB" sz="2800" dirty="0"/>
          </a:p>
        </p:txBody>
      </p:sp>
      <p:sp>
        <p:nvSpPr>
          <p:cNvPr id="4" name="Slide Number Placeholder 3"/>
          <p:cNvSpPr>
            <a:spLocks noGrp="1"/>
          </p:cNvSpPr>
          <p:nvPr>
            <p:ph type="sldNum" sz="quarter" idx="10"/>
          </p:nvPr>
        </p:nvSpPr>
        <p:spPr/>
        <p:txBody>
          <a:bodyPr/>
          <a:lstStyle/>
          <a:p>
            <a:pPr>
              <a:defRPr/>
            </a:pPr>
            <a:fld id="{DA28AC38-E0E8-49D7-B2FE-71FD7C42C09E}" type="slidenum">
              <a:rPr lang="en-US" smtClean="0"/>
              <a:pPr>
                <a:defRPr/>
              </a:pPr>
              <a:t>4</a:t>
            </a:fld>
            <a:endParaRPr lang="en-US"/>
          </a:p>
        </p:txBody>
      </p:sp>
    </p:spTree>
    <p:extLst>
      <p:ext uri="{BB962C8B-B14F-4D97-AF65-F5344CB8AC3E}">
        <p14:creationId xmlns="" xmlns:p14="http://schemas.microsoft.com/office/powerpoint/2010/main" val="10769414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409" name="Group 1"/>
          <p:cNvGraphicFramePr>
            <a:graphicFrameLocks noGrp="1"/>
          </p:cNvGraphicFramePr>
          <p:nvPr/>
        </p:nvGraphicFramePr>
        <p:xfrm>
          <a:off x="208049" y="1188184"/>
          <a:ext cx="8722038" cy="4340736"/>
        </p:xfrm>
        <a:graphic>
          <a:graphicData uri="http://schemas.openxmlformats.org/drawingml/2006/table">
            <a:tbl>
              <a:tblPr>
                <a:tableStyleId>{3C2FFA5D-87B4-456A-9821-1D502468CF0F}</a:tableStyleId>
              </a:tblPr>
              <a:tblGrid>
                <a:gridCol w="1585582"/>
                <a:gridCol w="1344718"/>
                <a:gridCol w="1399091"/>
                <a:gridCol w="1365647"/>
                <a:gridCol w="1550129"/>
                <a:gridCol w="1476871"/>
              </a:tblGrid>
              <a:tr h="904875">
                <a:tc>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600" u="none" strike="noStrike" cap="none" normalizeH="0" baseline="0" dirty="0" smtClean="0">
                          <a:ln>
                            <a:noFill/>
                          </a:ln>
                          <a:effectLst/>
                        </a:rPr>
                        <a:t>Monitored Instrument</a:t>
                      </a:r>
                      <a:endParaRPr kumimoji="0" lang="en-GB" sz="1600" b="0" i="0" u="none" strike="noStrike" cap="none" normalizeH="0" baseline="0" dirty="0" smtClean="0">
                        <a:ln>
                          <a:noFill/>
                        </a:ln>
                        <a:solidFill>
                          <a:srgbClr val="FFFFFF"/>
                        </a:solidFill>
                        <a:effectLst/>
                        <a:latin typeface="Calibri" pitchFamily="32" charset="0"/>
                        <a:ea typeface="Microsoft YaHei" charset="-122"/>
                      </a:endParaRPr>
                    </a:p>
                  </a:txBody>
                  <a:tcPr marL="83064" marR="83064" marT="46800" marB="46800" horzOverflow="overflow">
                    <a:solidFill>
                      <a:schemeClr val="accent1"/>
                    </a:solidFill>
                  </a:tcPr>
                </a:tc>
                <a:tc>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600" u="none" strike="noStrike" cap="none" normalizeH="0" baseline="0" dirty="0" smtClean="0">
                          <a:ln>
                            <a:noFill/>
                          </a:ln>
                          <a:effectLst/>
                        </a:rPr>
                        <a:t>Product Type / Band</a:t>
                      </a:r>
                      <a:endParaRPr kumimoji="0" lang="en-GB" sz="1600" b="0" i="0" u="none" strike="noStrike" cap="none" normalizeH="0" baseline="0" dirty="0" smtClean="0">
                        <a:ln>
                          <a:noFill/>
                        </a:ln>
                        <a:solidFill>
                          <a:srgbClr val="FFFFFF"/>
                        </a:solidFill>
                        <a:effectLst/>
                        <a:latin typeface="Calibri" pitchFamily="32" charset="0"/>
                        <a:ea typeface="Microsoft YaHei" charset="-122"/>
                      </a:endParaRPr>
                    </a:p>
                  </a:txBody>
                  <a:tcPr marL="83064" marR="83064" marT="46800" marB="46800" horzOverflow="overflow">
                    <a:solidFill>
                      <a:schemeClr val="accent1"/>
                    </a:solidFill>
                  </a:tcPr>
                </a:tc>
                <a:tc>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600" u="none" strike="noStrike" cap="none" normalizeH="0" baseline="0" dirty="0" smtClean="0">
                          <a:ln>
                            <a:noFill/>
                          </a:ln>
                          <a:effectLst/>
                        </a:rPr>
                        <a:t>Reference Instrument</a:t>
                      </a:r>
                      <a:endParaRPr kumimoji="0" lang="en-GB" sz="1600" b="0" i="0" u="none" strike="noStrike" cap="none" normalizeH="0" baseline="0" dirty="0" smtClean="0">
                        <a:ln>
                          <a:noFill/>
                        </a:ln>
                        <a:solidFill>
                          <a:srgbClr val="FFFFFF"/>
                        </a:solidFill>
                        <a:effectLst/>
                        <a:latin typeface="Calibri" pitchFamily="32" charset="0"/>
                        <a:ea typeface="Microsoft YaHei" charset="-122"/>
                      </a:endParaRPr>
                    </a:p>
                  </a:txBody>
                  <a:tcPr marL="83064" marR="83064" marT="46800" marB="46800" horzOverflow="overflow">
                    <a:solidFill>
                      <a:schemeClr val="accent1"/>
                    </a:solidFill>
                  </a:tcPr>
                </a:tc>
                <a:tc>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600" u="none" strike="noStrike" cap="none" normalizeH="0" baseline="0" dirty="0" smtClean="0">
                          <a:ln>
                            <a:noFill/>
                          </a:ln>
                          <a:effectLst/>
                        </a:rPr>
                        <a:t>GSICS NRT Correction</a:t>
                      </a:r>
                      <a:endParaRPr kumimoji="0" lang="en-GB" sz="1600" b="0" i="0" u="none" strike="noStrike" cap="none" normalizeH="0" baseline="0" dirty="0" smtClean="0">
                        <a:ln>
                          <a:noFill/>
                        </a:ln>
                        <a:solidFill>
                          <a:srgbClr val="FFFFFF"/>
                        </a:solidFill>
                        <a:effectLst/>
                        <a:latin typeface="Calibri" pitchFamily="32" charset="0"/>
                        <a:ea typeface="Microsoft YaHei" charset="-122"/>
                      </a:endParaRPr>
                    </a:p>
                  </a:txBody>
                  <a:tcPr marL="83064" marR="83064" marT="46800" marB="46800" horzOverflow="overflow">
                    <a:solidFill>
                      <a:schemeClr val="accent1"/>
                    </a:solidFill>
                  </a:tcPr>
                </a:tc>
                <a:tc>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600" u="none" strike="noStrike" cap="none" normalizeH="0" baseline="0" smtClean="0">
                          <a:ln>
                            <a:noFill/>
                          </a:ln>
                          <a:effectLst/>
                        </a:rPr>
                        <a:t>GSICS Re-Analysis Correction</a:t>
                      </a:r>
                      <a:endParaRPr kumimoji="0" lang="en-GB" sz="1600" b="0" i="0" u="none" strike="noStrike" cap="none" normalizeH="0" baseline="0" smtClean="0">
                        <a:ln>
                          <a:noFill/>
                        </a:ln>
                        <a:solidFill>
                          <a:srgbClr val="FFFFFF"/>
                        </a:solidFill>
                        <a:effectLst/>
                        <a:latin typeface="Calibri" pitchFamily="32" charset="0"/>
                        <a:ea typeface="Microsoft YaHei" charset="-122"/>
                      </a:endParaRPr>
                    </a:p>
                  </a:txBody>
                  <a:tcPr marL="83064" marR="83064" marT="46800" marB="46800" horzOverflow="overflow">
                    <a:solidFill>
                      <a:schemeClr val="accent1"/>
                    </a:solidFill>
                  </a:tcPr>
                </a:tc>
                <a:tc>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600" u="none" strike="noStrike" cap="none" normalizeH="0" baseline="0" dirty="0" smtClean="0">
                          <a:ln>
                            <a:noFill/>
                          </a:ln>
                          <a:effectLst/>
                        </a:rPr>
                        <a:t>GSICS Bias Monitoring</a:t>
                      </a:r>
                      <a:endParaRPr kumimoji="0" lang="en-GB" sz="1600" b="0" i="0" u="none" strike="noStrike" cap="none" normalizeH="0" baseline="0" dirty="0" smtClean="0">
                        <a:ln>
                          <a:noFill/>
                        </a:ln>
                        <a:solidFill>
                          <a:srgbClr val="FFFFFF"/>
                        </a:solidFill>
                        <a:effectLst/>
                        <a:latin typeface="Calibri" pitchFamily="32" charset="0"/>
                        <a:ea typeface="Microsoft YaHei" charset="-122"/>
                      </a:endParaRPr>
                    </a:p>
                  </a:txBody>
                  <a:tcPr marL="83064" marR="83064" marT="46800" marB="46800" horzOverflow="overflow">
                    <a:solidFill>
                      <a:schemeClr val="accent1"/>
                    </a:solidFill>
                  </a:tcPr>
                </a:tc>
              </a:tr>
              <a:tr h="733425">
                <a:tc>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600" u="none" strike="noStrike" cap="none" normalizeH="0" baseline="0" dirty="0" smtClean="0">
                          <a:ln>
                            <a:noFill/>
                          </a:ln>
                          <a:effectLst/>
                        </a:rPr>
                        <a:t>Meteosat-8-11 SEVIRI</a:t>
                      </a:r>
                    </a:p>
                  </a:txBody>
                  <a:tcPr marL="83064" marR="83064" marT="46800" marB="46800" anchor="ctr" horzOverflow="overflow"/>
                </a:tc>
                <a:tc>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600" u="none" strike="noStrike" cap="none" normalizeH="0" baseline="0" dirty="0" smtClean="0">
                          <a:ln>
                            <a:noFill/>
                          </a:ln>
                          <a:effectLst/>
                        </a:rPr>
                        <a:t>GEO-LEO IR</a:t>
                      </a:r>
                      <a:endParaRPr kumimoji="0" lang="en-GB" sz="1600" b="1" i="0" u="none" strike="noStrike" cap="none" normalizeH="0" baseline="0" dirty="0" smtClean="0">
                        <a:ln>
                          <a:noFill/>
                        </a:ln>
                        <a:solidFill>
                          <a:srgbClr val="000000"/>
                        </a:solidFill>
                        <a:effectLst/>
                        <a:latin typeface="Calibri" pitchFamily="32" charset="0"/>
                        <a:ea typeface="Microsoft YaHei" charset="-122"/>
                      </a:endParaRPr>
                    </a:p>
                  </a:txBody>
                  <a:tcPr marL="83064" marR="83064" marT="46800" marB="46800" anchor="ctr" horzOverflow="overflow"/>
                </a:tc>
                <a:tc>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600" u="none" strike="noStrike" cap="none" normalizeH="0" baseline="0" dirty="0" smtClean="0">
                          <a:ln>
                            <a:noFill/>
                          </a:ln>
                          <a:effectLst/>
                        </a:rPr>
                        <a:t>Metop-A/IASI</a:t>
                      </a:r>
                      <a:br>
                        <a:rPr kumimoji="0" lang="en-GB" sz="1600" u="none" strike="noStrike" cap="none" normalizeH="0" baseline="0" dirty="0" smtClean="0">
                          <a:ln>
                            <a:noFill/>
                          </a:ln>
                          <a:effectLst/>
                        </a:rPr>
                      </a:br>
                      <a:r>
                        <a:rPr kumimoji="0" lang="en-GB" sz="1600" u="none" strike="noStrike" cap="none" normalizeH="0" baseline="0" dirty="0" smtClean="0">
                          <a:ln>
                            <a:noFill/>
                          </a:ln>
                          <a:effectLst/>
                        </a:rPr>
                        <a:t>Metop-B/IASI</a:t>
                      </a:r>
                      <a:endParaRPr kumimoji="0" lang="en-GB" sz="1600" b="1" i="0" u="none" strike="noStrike" cap="none" normalizeH="0" baseline="0" dirty="0" smtClean="0">
                        <a:ln>
                          <a:noFill/>
                        </a:ln>
                        <a:solidFill>
                          <a:srgbClr val="000000"/>
                        </a:solidFill>
                        <a:effectLst/>
                        <a:latin typeface="Calibri" pitchFamily="32" charset="0"/>
                        <a:ea typeface="Microsoft YaHei" charset="-122"/>
                      </a:endParaRPr>
                    </a:p>
                  </a:txBody>
                  <a:tcPr marL="83064" marR="83064" marT="46800" marB="46800" anchor="ctr" horzOverflow="overflow"/>
                </a:tc>
                <a:tc>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600" u="none" strike="noStrike" cap="none" normalizeH="0" baseline="0" dirty="0" smtClean="0">
                          <a:ln>
                            <a:noFill/>
                          </a:ln>
                          <a:solidFill>
                            <a:schemeClr val="tx1"/>
                          </a:solidFill>
                          <a:effectLst/>
                        </a:rPr>
                        <a:t>Operational</a:t>
                      </a:r>
                    </a:p>
                  </a:txBody>
                  <a:tcPr marL="83064" marR="83064" marT="46800" marB="46800" anchor="ctr" horzOverflow="overflow"/>
                </a:tc>
                <a:tc>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600" u="none" strike="noStrike" cap="none" normalizeH="0" baseline="0" dirty="0" smtClean="0">
                          <a:ln>
                            <a:noFill/>
                          </a:ln>
                          <a:solidFill>
                            <a:schemeClr val="tx1"/>
                          </a:solidFill>
                          <a:effectLst/>
                        </a:rPr>
                        <a:t>Operational</a:t>
                      </a:r>
                    </a:p>
                  </a:txBody>
                  <a:tcPr marL="83064" marR="83064" marT="46800" marB="46800" anchor="ctr" horzOverflow="overflow"/>
                </a:tc>
                <a:tc>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600" u="none" strike="noStrike" cap="none" normalizeH="0" baseline="0" dirty="0" smtClean="0">
                          <a:ln>
                            <a:noFill/>
                          </a:ln>
                          <a:effectLst/>
                        </a:rPr>
                        <a:t>Plots RAC</a:t>
                      </a:r>
                      <a:endParaRPr kumimoji="0" lang="en-GB" sz="1600" b="1" i="0" u="none" strike="noStrike" cap="none" normalizeH="0" baseline="0" dirty="0" smtClean="0">
                        <a:ln>
                          <a:noFill/>
                        </a:ln>
                        <a:solidFill>
                          <a:srgbClr val="000000"/>
                        </a:solidFill>
                        <a:effectLst/>
                        <a:latin typeface="Calibri" pitchFamily="32" charset="0"/>
                        <a:ea typeface="Microsoft YaHei" charset="-122"/>
                      </a:endParaRPr>
                    </a:p>
                  </a:txBody>
                  <a:tcPr marL="83064" marR="83064" marT="46800" marB="46800" anchor="ctr" horzOverflow="overflow"/>
                </a:tc>
              </a:tr>
              <a:tr h="611188">
                <a:tc>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600" u="none" strike="noStrike" cap="none" normalizeH="0" baseline="0" dirty="0" smtClean="0">
                          <a:ln>
                            <a:noFill/>
                          </a:ln>
                          <a:effectLst/>
                        </a:rPr>
                        <a:t>Meteosat-7 MVIRI  </a:t>
                      </a:r>
                      <a:endParaRPr kumimoji="0" lang="en-GB" sz="1600" b="1" i="0" u="none" strike="noStrike" cap="none" normalizeH="0" baseline="0" dirty="0" smtClean="0">
                        <a:ln>
                          <a:noFill/>
                        </a:ln>
                        <a:solidFill>
                          <a:srgbClr val="000000"/>
                        </a:solidFill>
                        <a:effectLst/>
                        <a:latin typeface="Calibri" pitchFamily="32" charset="0"/>
                        <a:ea typeface="Microsoft YaHei" charset="-122"/>
                      </a:endParaRPr>
                    </a:p>
                  </a:txBody>
                  <a:tcPr marL="83064" marR="83064" marT="46800" marB="46800" anchor="ctr" horzOverflow="overflow"/>
                </a:tc>
                <a:tc>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600" u="none" strike="noStrike" cap="none" normalizeH="0" baseline="0" dirty="0" smtClean="0">
                          <a:ln>
                            <a:noFill/>
                          </a:ln>
                          <a:effectLst/>
                        </a:rPr>
                        <a:t>GEO-LEO IR</a:t>
                      </a:r>
                      <a:endParaRPr kumimoji="0" lang="en-GB" sz="1600" b="1" i="0" u="none" strike="noStrike" cap="none" normalizeH="0" baseline="0" dirty="0" smtClean="0">
                        <a:ln>
                          <a:noFill/>
                        </a:ln>
                        <a:solidFill>
                          <a:srgbClr val="000000"/>
                        </a:solidFill>
                        <a:effectLst/>
                        <a:latin typeface="Calibri" pitchFamily="32" charset="0"/>
                        <a:ea typeface="Microsoft YaHei" charset="-122"/>
                      </a:endParaRPr>
                    </a:p>
                  </a:txBody>
                  <a:tcPr marL="83064" marR="83064" marT="46800" marB="46800" anchor="ctr" horzOverflow="overflow"/>
                </a:tc>
                <a:tc>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600" u="none" strike="noStrike" cap="none" normalizeH="0" baseline="0" dirty="0" smtClean="0">
                          <a:ln>
                            <a:noFill/>
                          </a:ln>
                          <a:effectLst/>
                        </a:rPr>
                        <a:t>Metop-A/IASI</a:t>
                      </a:r>
                      <a:br>
                        <a:rPr kumimoji="0" lang="en-GB" sz="1600" u="none" strike="noStrike" cap="none" normalizeH="0" baseline="0" dirty="0" smtClean="0">
                          <a:ln>
                            <a:noFill/>
                          </a:ln>
                          <a:effectLst/>
                        </a:rPr>
                      </a:br>
                      <a:r>
                        <a:rPr kumimoji="0" lang="en-GB" sz="1600" u="none" strike="noStrike" cap="none" normalizeH="0" baseline="0" dirty="0" smtClean="0">
                          <a:ln>
                            <a:noFill/>
                          </a:ln>
                          <a:effectLst/>
                        </a:rPr>
                        <a:t>Metop-B/IASI</a:t>
                      </a:r>
                      <a:endParaRPr kumimoji="0" lang="en-GB" sz="1600" b="1" i="0" u="none" strike="noStrike" cap="none" normalizeH="0" baseline="0" dirty="0" smtClean="0">
                        <a:ln>
                          <a:noFill/>
                        </a:ln>
                        <a:solidFill>
                          <a:srgbClr val="000000"/>
                        </a:solidFill>
                        <a:effectLst/>
                        <a:latin typeface="Calibri" pitchFamily="32" charset="0"/>
                        <a:ea typeface="Microsoft YaHei" charset="-122"/>
                      </a:endParaRPr>
                    </a:p>
                  </a:txBody>
                  <a:tcPr marL="83064" marR="83064" marT="46800" marB="46800" anchor="ctr" horzOverflow="overflow"/>
                </a:tc>
                <a:tc>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600" u="none" strike="noStrike" cap="none" normalizeH="0" baseline="0" dirty="0" smtClean="0">
                          <a:ln>
                            <a:noFill/>
                          </a:ln>
                          <a:effectLst/>
                        </a:rPr>
                        <a:t>Demo</a:t>
                      </a:r>
                      <a:endParaRPr kumimoji="0" lang="en-GB" sz="1600" b="1" i="0" u="none" strike="noStrike" cap="none" normalizeH="0" baseline="0" dirty="0" smtClean="0">
                        <a:ln>
                          <a:noFill/>
                        </a:ln>
                        <a:solidFill>
                          <a:srgbClr val="000000"/>
                        </a:solidFill>
                        <a:effectLst/>
                        <a:latin typeface="Calibri" pitchFamily="32" charset="0"/>
                        <a:ea typeface="Microsoft YaHei" charset="-122"/>
                      </a:endParaRPr>
                    </a:p>
                  </a:txBody>
                  <a:tcPr marL="83064" marR="83064" marT="46800" marB="46800" anchor="ctr" horzOverflow="overflow"/>
                </a:tc>
                <a:tc>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600" u="none" strike="noStrike" cap="none" normalizeH="0" baseline="0" dirty="0" smtClean="0">
                          <a:ln>
                            <a:noFill/>
                          </a:ln>
                          <a:effectLst/>
                        </a:rPr>
                        <a:t>Demo</a:t>
                      </a:r>
                      <a:endParaRPr kumimoji="0" lang="en-GB" sz="1600" b="1" i="0" u="none" strike="noStrike" cap="none" normalizeH="0" baseline="0" dirty="0" smtClean="0">
                        <a:ln>
                          <a:noFill/>
                        </a:ln>
                        <a:solidFill>
                          <a:srgbClr val="000000"/>
                        </a:solidFill>
                        <a:effectLst/>
                        <a:latin typeface="Calibri" pitchFamily="32" charset="0"/>
                        <a:ea typeface="Microsoft YaHei" charset="-122"/>
                      </a:endParaRPr>
                    </a:p>
                  </a:txBody>
                  <a:tcPr marL="83064" marR="83064" marT="46800" marB="46800" anchor="ctr" horzOverflow="overflow"/>
                </a:tc>
                <a:tc>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600" u="none" strike="noStrike" cap="none" normalizeH="0" baseline="0" dirty="0" smtClean="0">
                          <a:ln>
                            <a:noFill/>
                          </a:ln>
                          <a:effectLst/>
                        </a:rPr>
                        <a:t>Plots RAC</a:t>
                      </a:r>
                      <a:endParaRPr kumimoji="0" lang="en-GB" sz="1600" b="1" i="0" u="none" strike="noStrike" cap="none" normalizeH="0" baseline="0" dirty="0" smtClean="0">
                        <a:ln>
                          <a:noFill/>
                        </a:ln>
                        <a:solidFill>
                          <a:srgbClr val="000000"/>
                        </a:solidFill>
                        <a:effectLst/>
                        <a:latin typeface="Calibri" pitchFamily="32" charset="0"/>
                        <a:ea typeface="Microsoft YaHei" charset="-122"/>
                      </a:endParaRPr>
                    </a:p>
                  </a:txBody>
                  <a:tcPr marL="83064" marR="83064" marT="46800" marB="46800" anchor="ctr" horzOverflow="overflow"/>
                </a:tc>
              </a:tr>
              <a:tr h="611188">
                <a:tc>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600" u="none" strike="noStrike" cap="none" normalizeH="0" baseline="0" dirty="0" smtClean="0">
                          <a:ln>
                            <a:noFill/>
                          </a:ln>
                          <a:effectLst/>
                        </a:rPr>
                        <a:t>Meteosat-8-11 SEVIRI</a:t>
                      </a:r>
                    </a:p>
                  </a:txBody>
                  <a:tcPr marL="83064" marR="83064" marT="46800" marB="46800" anchor="ctr" horzOverflow="overflow"/>
                </a:tc>
                <a:tc>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600" u="none" strike="noStrike" cap="none" normalizeH="0" baseline="0" dirty="0" smtClean="0">
                          <a:ln>
                            <a:noFill/>
                          </a:ln>
                          <a:effectLst/>
                        </a:rPr>
                        <a:t>GEO-LEO IR Prime</a:t>
                      </a:r>
                      <a:endParaRPr kumimoji="0" lang="en-GB" sz="1600" b="1" i="0" u="none" strike="noStrike" cap="none" normalizeH="0" baseline="0" dirty="0" smtClean="0">
                        <a:ln>
                          <a:noFill/>
                        </a:ln>
                        <a:solidFill>
                          <a:srgbClr val="000000"/>
                        </a:solidFill>
                        <a:effectLst/>
                        <a:latin typeface="Calibri" pitchFamily="32" charset="0"/>
                        <a:ea typeface="Microsoft YaHei" charset="-122"/>
                      </a:endParaRPr>
                    </a:p>
                  </a:txBody>
                  <a:tcPr marL="83064" marR="83064" marT="46800" marB="46800" anchor="ctr" horzOverflow="overflow"/>
                </a:tc>
                <a:tc>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de-DE" sz="1600" b="0" i="0" u="none" strike="noStrike" cap="none" normalizeH="0" baseline="0" dirty="0" smtClean="0">
                          <a:ln>
                            <a:noFill/>
                          </a:ln>
                          <a:solidFill>
                            <a:schemeClr val="dk1"/>
                          </a:solidFill>
                          <a:effectLst/>
                          <a:latin typeface="+mn-lt"/>
                          <a:ea typeface="+mn-ea"/>
                        </a:rPr>
                        <a:t>IR Anchor</a:t>
                      </a:r>
                      <a:endParaRPr kumimoji="0" lang="en-GB" sz="1600" b="1" i="0" u="none" strike="noStrike" cap="none" normalizeH="0" baseline="0" dirty="0" smtClean="0">
                        <a:ln>
                          <a:noFill/>
                        </a:ln>
                        <a:solidFill>
                          <a:srgbClr val="000000"/>
                        </a:solidFill>
                        <a:effectLst/>
                        <a:latin typeface="Calibri" pitchFamily="32" charset="0"/>
                        <a:ea typeface="Microsoft YaHei" charset="-122"/>
                      </a:endParaRPr>
                    </a:p>
                  </a:txBody>
                  <a:tcPr marL="83064" marR="83064" marT="46800" marB="46800" anchor="ctr" horzOverflow="overflow"/>
                </a:tc>
                <a:tc>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n-GB" sz="1600" u="none" strike="noStrike" cap="none" normalizeH="0" baseline="0" dirty="0" smtClean="0">
                        <a:ln>
                          <a:noFill/>
                        </a:ln>
                        <a:solidFill>
                          <a:schemeClr val="tx1"/>
                        </a:solidFill>
                        <a:effectLst/>
                      </a:endParaRPr>
                    </a:p>
                  </a:txBody>
                  <a:tcPr marL="83064" marR="83064" marT="46800" marB="46800" anchor="ctr" horzOverflow="overflow"/>
                </a:tc>
                <a:tc>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600" u="none" strike="noStrike" cap="none" normalizeH="0" baseline="0" dirty="0" smtClean="0">
                          <a:ln>
                            <a:noFill/>
                          </a:ln>
                          <a:solidFill>
                            <a:schemeClr val="tx1"/>
                          </a:solidFill>
                          <a:effectLst/>
                        </a:rPr>
                        <a:t>Demo</a:t>
                      </a:r>
                    </a:p>
                  </a:txBody>
                  <a:tcPr marL="83064" marR="83064" marT="46800" marB="46800" anchor="ctr" horzOverflow="overflow"/>
                </a:tc>
                <a:tc>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600" u="none" strike="noStrike" cap="none" normalizeH="0" baseline="0" dirty="0" smtClean="0">
                          <a:ln>
                            <a:noFill/>
                          </a:ln>
                          <a:effectLst/>
                        </a:rPr>
                        <a:t>Plots RAC</a:t>
                      </a:r>
                    </a:p>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de-DE" sz="1600" b="0" i="0" u="none" strike="noStrike" cap="none" normalizeH="0" baseline="0" dirty="0" smtClean="0">
                          <a:ln>
                            <a:noFill/>
                          </a:ln>
                          <a:solidFill>
                            <a:srgbClr val="FF0000"/>
                          </a:solidFill>
                          <a:effectLst/>
                          <a:latin typeface="Calibri" pitchFamily="32" charset="0"/>
                          <a:ea typeface="Microsoft YaHei" charset="-122"/>
                        </a:rPr>
                        <a:t>Need to plot Double Diffs</a:t>
                      </a:r>
                      <a:endParaRPr kumimoji="0" lang="en-GB" sz="1600" b="0" i="0" u="none" strike="noStrike" cap="none" normalizeH="0" baseline="0" dirty="0" smtClean="0">
                        <a:ln>
                          <a:noFill/>
                        </a:ln>
                        <a:solidFill>
                          <a:srgbClr val="FF0000"/>
                        </a:solidFill>
                        <a:effectLst/>
                        <a:latin typeface="Calibri" pitchFamily="32" charset="0"/>
                        <a:ea typeface="Microsoft YaHei" charset="-122"/>
                      </a:endParaRPr>
                    </a:p>
                  </a:txBody>
                  <a:tcPr marL="83064" marR="83064" marT="46800" marB="46800" anchor="ctr" horzOverflow="overflow"/>
                </a:tc>
              </a:tr>
              <a:tr h="536575">
                <a:tc>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600" u="none" strike="noStrike" cap="none" normalizeH="0" baseline="0" dirty="0" smtClean="0">
                          <a:ln>
                            <a:noFill/>
                          </a:ln>
                          <a:effectLst/>
                        </a:rPr>
                        <a:t>Meteosat-8/10 SEVIRI</a:t>
                      </a:r>
                    </a:p>
                  </a:txBody>
                  <a:tcPr marL="83064" marR="83064" marT="46800" marB="46800" anchor="ctr" horzOverflow="overflow"/>
                </a:tc>
                <a:tc>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600" u="none" strike="noStrike" cap="none" normalizeH="0" baseline="0" dirty="0" smtClean="0">
                          <a:ln>
                            <a:noFill/>
                          </a:ln>
                          <a:effectLst/>
                        </a:rPr>
                        <a:t>GEO-LEO VIS</a:t>
                      </a:r>
                      <a:endParaRPr kumimoji="0" lang="en-GB" sz="1600" b="1" i="0" u="none" strike="noStrike" cap="none" normalizeH="0" baseline="0" dirty="0" smtClean="0">
                        <a:ln>
                          <a:noFill/>
                        </a:ln>
                        <a:solidFill>
                          <a:srgbClr val="000000"/>
                        </a:solidFill>
                        <a:effectLst/>
                        <a:latin typeface="Calibri" pitchFamily="32" charset="0"/>
                        <a:ea typeface="Microsoft YaHei" charset="-122"/>
                      </a:endParaRPr>
                    </a:p>
                  </a:txBody>
                  <a:tcPr marL="83064" marR="83064" marT="46800" marB="46800" anchor="ctr" horzOverflow="overflow"/>
                </a:tc>
                <a:tc>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600" u="none" strike="noStrike" cap="none" normalizeH="0" baseline="0" dirty="0" smtClean="0">
                          <a:ln>
                            <a:noFill/>
                          </a:ln>
                          <a:effectLst/>
                        </a:rPr>
                        <a:t>Aqua/MODIS</a:t>
                      </a:r>
                      <a:endParaRPr kumimoji="0" lang="en-GB" sz="1600" b="1" i="0" u="none" strike="noStrike" cap="none" normalizeH="0" baseline="0" dirty="0" smtClean="0">
                        <a:ln>
                          <a:noFill/>
                        </a:ln>
                        <a:solidFill>
                          <a:srgbClr val="000000"/>
                        </a:solidFill>
                        <a:effectLst/>
                        <a:latin typeface="Calibri" pitchFamily="32" charset="0"/>
                        <a:ea typeface="Microsoft YaHei" charset="-122"/>
                      </a:endParaRPr>
                    </a:p>
                  </a:txBody>
                  <a:tcPr marL="83064" marR="83064" marT="46800" marB="46800" anchor="ctr" horzOverflow="overflow"/>
                </a:tc>
                <a:tc>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600" u="none" strike="noStrike" cap="none" normalizeH="0" baseline="0" dirty="0" smtClean="0">
                          <a:ln>
                            <a:noFill/>
                          </a:ln>
                          <a:solidFill>
                            <a:schemeClr val="tx1"/>
                          </a:solidFill>
                          <a:effectLst/>
                        </a:rPr>
                        <a:t>Demo</a:t>
                      </a:r>
                    </a:p>
                  </a:txBody>
                  <a:tcPr marL="83064" marR="83064" marT="46800" marB="46800" anchor="ctr" horzOverflow="overflow"/>
                </a:tc>
                <a:tc>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600" u="none" strike="noStrike" cap="none" normalizeH="0" baseline="0" dirty="0" smtClean="0">
                          <a:ln>
                            <a:noFill/>
                          </a:ln>
                          <a:solidFill>
                            <a:schemeClr val="tx1"/>
                          </a:solidFill>
                          <a:effectLst/>
                        </a:rPr>
                        <a:t>Demo</a:t>
                      </a:r>
                    </a:p>
                  </a:txBody>
                  <a:tcPr marL="83064" marR="83064" marT="46800" marB="46800" anchor="ctr" horzOverflow="overflow"/>
                </a:tc>
                <a:tc>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600" b="0" i="0" u="none" strike="noStrike" kern="1200" cap="none" normalizeH="0" baseline="0" dirty="0" smtClean="0">
                          <a:ln>
                            <a:noFill/>
                          </a:ln>
                          <a:solidFill>
                            <a:srgbClr val="FF0000"/>
                          </a:solidFill>
                          <a:effectLst/>
                          <a:latin typeface="Calibri" pitchFamily="32" charset="0"/>
                          <a:ea typeface="Microsoft YaHei" charset="-122"/>
                          <a:cs typeface="+mn-cs"/>
                        </a:rPr>
                        <a:t>Need to plot RAC</a:t>
                      </a:r>
                    </a:p>
                  </a:txBody>
                  <a:tcPr marL="83064" marR="83064" marT="46800" marB="46800" anchor="ctr" horzOverflow="overflow"/>
                </a:tc>
              </a:tr>
              <a:tr h="660400">
                <a:tc>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600" u="none" strike="noStrike" cap="none" normalizeH="0" baseline="0" dirty="0" smtClean="0">
                          <a:ln>
                            <a:noFill/>
                          </a:ln>
                          <a:effectLst/>
                        </a:rPr>
                        <a:t>Meteosat-8/10 SEVIRI</a:t>
                      </a:r>
                    </a:p>
                  </a:txBody>
                  <a:tcPr marL="83064" marR="83064" marT="46800" marB="46800" anchor="ctr" horzOverflow="overflow"/>
                </a:tc>
                <a:tc>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600" u="none" strike="noStrike" cap="none" normalizeH="0" baseline="0" dirty="0" smtClean="0">
                          <a:ln>
                            <a:noFill/>
                          </a:ln>
                          <a:effectLst/>
                        </a:rPr>
                        <a:t>GEO-LEO VIS/NIR</a:t>
                      </a:r>
                      <a:endParaRPr kumimoji="0" lang="en-GB" sz="1600" b="1" i="0" u="none" strike="noStrike" cap="none" normalizeH="0" baseline="0" dirty="0" smtClean="0">
                        <a:ln>
                          <a:noFill/>
                        </a:ln>
                        <a:solidFill>
                          <a:srgbClr val="000000"/>
                        </a:solidFill>
                        <a:effectLst/>
                        <a:latin typeface="Calibri" pitchFamily="32" charset="0"/>
                        <a:ea typeface="Microsoft YaHei" charset="-122"/>
                      </a:endParaRPr>
                    </a:p>
                  </a:txBody>
                  <a:tcPr marL="83064" marR="83064" marT="46800" marB="46800" anchor="ctr" horzOverflow="overflow"/>
                </a:tc>
                <a:tc>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600" u="none" strike="noStrike" cap="none" normalizeH="0" baseline="0" dirty="0" smtClean="0">
                          <a:ln>
                            <a:noFill/>
                          </a:ln>
                          <a:effectLst/>
                        </a:rPr>
                        <a:t>Aqua/MODIS SNPP/VIIRS</a:t>
                      </a:r>
                      <a:endParaRPr kumimoji="0" lang="en-GB" sz="1600" b="1" i="0" u="none" strike="noStrike" cap="none" normalizeH="0" baseline="0" dirty="0" smtClean="0">
                        <a:ln>
                          <a:noFill/>
                        </a:ln>
                        <a:solidFill>
                          <a:srgbClr val="000000"/>
                        </a:solidFill>
                        <a:effectLst/>
                        <a:latin typeface="Calibri" pitchFamily="32" charset="0"/>
                        <a:ea typeface="Microsoft YaHei" charset="-122"/>
                      </a:endParaRPr>
                    </a:p>
                  </a:txBody>
                  <a:tcPr marL="83064" marR="83064" marT="46800" marB="46800" anchor="ctr" horzOverflow="overflow"/>
                </a:tc>
                <a:tc>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600" u="none" strike="noStrike" cap="none" normalizeH="0" baseline="0" dirty="0" smtClean="0">
                          <a:ln>
                            <a:noFill/>
                          </a:ln>
                          <a:solidFill>
                            <a:schemeClr val="tx1"/>
                          </a:solidFill>
                          <a:effectLst/>
                        </a:rPr>
                        <a:t>In development</a:t>
                      </a:r>
                    </a:p>
                  </a:txBody>
                  <a:tcPr marL="83064" marR="83064" marT="46800" marB="46800" anchor="ctr" horzOverflow="overflow"/>
                </a:tc>
                <a:tc>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600" u="none" strike="noStrike" cap="none" normalizeH="0" baseline="0" dirty="0" smtClean="0">
                          <a:ln>
                            <a:noFill/>
                          </a:ln>
                          <a:solidFill>
                            <a:schemeClr val="tx1"/>
                          </a:solidFill>
                          <a:effectLst/>
                        </a:rPr>
                        <a:t>In development</a:t>
                      </a:r>
                    </a:p>
                  </a:txBody>
                  <a:tcPr marL="83064" marR="83064" marT="46800" marB="46800" anchor="ctr" horzOverflow="overflow"/>
                </a:tc>
                <a:tc>
                  <a:txBody>
                    <a:bodyPr/>
                    <a:lstStyle/>
                    <a:p>
                      <a:pPr marL="0" marR="0" lvl="0" indent="0" algn="l" defTabSz="449263"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n-GB" sz="1600" b="0" i="0" u="none" strike="noStrike" kern="1200" cap="none" normalizeH="0" baseline="0" dirty="0" smtClean="0">
                        <a:ln>
                          <a:noFill/>
                        </a:ln>
                        <a:solidFill>
                          <a:srgbClr val="FF0000"/>
                        </a:solidFill>
                        <a:effectLst/>
                        <a:latin typeface="Calibri" pitchFamily="32" charset="0"/>
                        <a:ea typeface="Microsoft YaHei" charset="-122"/>
                        <a:cs typeface="+mn-cs"/>
                      </a:endParaRPr>
                    </a:p>
                  </a:txBody>
                  <a:tcPr marL="83064" marR="83064" marT="46800" marB="46800" anchor="ctr" horzOverflow="overflow"/>
                </a:tc>
              </a:tr>
            </a:tbl>
          </a:graphicData>
        </a:graphic>
      </p:graphicFrame>
      <p:sp>
        <p:nvSpPr>
          <p:cNvPr id="16451" name="Text Box 156"/>
          <p:cNvSpPr txBox="1">
            <a:spLocks noChangeArrowheads="1"/>
          </p:cNvSpPr>
          <p:nvPr/>
        </p:nvSpPr>
        <p:spPr bwMode="auto">
          <a:xfrm>
            <a:off x="3176954" y="274640"/>
            <a:ext cx="5967046" cy="655637"/>
          </a:xfrm>
          <a:prstGeom prst="rect">
            <a:avLst/>
          </a:prstGeom>
          <a:noFill/>
          <a:ln w="9525">
            <a:noFill/>
            <a:round/>
            <a:headEnd/>
            <a:tailEnd/>
          </a:ln>
        </p:spPr>
        <p:txBody>
          <a:bodyPr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4000" b="0" dirty="0" smtClean="0">
                <a:solidFill>
                  <a:srgbClr val="000000"/>
                </a:solidFill>
                <a:latin typeface="Calibri" pitchFamily="34" charset="0"/>
              </a:rPr>
              <a:t>EUMETSAT GSICS Products</a:t>
            </a:r>
            <a:endParaRPr lang="en-GB" sz="4000" b="0" dirty="0">
              <a:solidFill>
                <a:srgbClr val="000000"/>
              </a:solidFill>
              <a:latin typeface="Calibri" pitchFamily="34" charset="0"/>
            </a:endParaRP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19060" y="433137"/>
            <a:ext cx="5673013" cy="589546"/>
          </a:xfrm>
        </p:spPr>
        <p:txBody>
          <a:bodyPr/>
          <a:lstStyle/>
          <a:p>
            <a:pPr lvl="0"/>
            <a:r>
              <a:rPr lang="en-GB" sz="2400" dirty="0"/>
              <a:t>Support to GDWG Activities</a:t>
            </a:r>
          </a:p>
        </p:txBody>
      </p:sp>
      <p:sp>
        <p:nvSpPr>
          <p:cNvPr id="3" name="Content Placeholder 2"/>
          <p:cNvSpPr>
            <a:spLocks noGrp="1"/>
          </p:cNvSpPr>
          <p:nvPr>
            <p:ph idx="1"/>
          </p:nvPr>
        </p:nvSpPr>
        <p:spPr>
          <a:xfrm>
            <a:off x="289249" y="1133713"/>
            <a:ext cx="8602824" cy="4950506"/>
          </a:xfrm>
        </p:spPr>
        <p:txBody>
          <a:bodyPr/>
          <a:lstStyle/>
          <a:p>
            <a:pPr lvl="0"/>
            <a:r>
              <a:rPr lang="en-GB" sz="2000" i="1" dirty="0" smtClean="0"/>
              <a:t>Collaboration Servers closer to realisation</a:t>
            </a:r>
          </a:p>
          <a:p>
            <a:pPr lvl="0"/>
            <a:endParaRPr lang="en-GB" sz="2000" dirty="0"/>
          </a:p>
          <a:p>
            <a:pPr lvl="1"/>
            <a:r>
              <a:rPr lang="en-GB" sz="1600" i="1" dirty="0" smtClean="0"/>
              <a:t>For all collaboration servers, EUMETSAT has developed a tool to automate the generation of the configuration scripts and files to create GSICS product directories and configure THREDDS to detect and serve these products to the user community.</a:t>
            </a:r>
          </a:p>
          <a:p>
            <a:pPr lvl="1"/>
            <a:endParaRPr lang="en-GB" sz="1600" i="1" dirty="0" smtClean="0"/>
          </a:p>
          <a:p>
            <a:pPr lvl="1"/>
            <a:r>
              <a:rPr lang="en-GB" sz="1600" i="1" dirty="0" smtClean="0"/>
              <a:t>Support to the serving of KMA GEOLEOIR products from the EUMETSAT GSICS server.</a:t>
            </a:r>
          </a:p>
          <a:p>
            <a:pPr lvl="1"/>
            <a:endParaRPr lang="en-GB" sz="1600" i="1" dirty="0"/>
          </a:p>
          <a:p>
            <a:r>
              <a:rPr lang="en-GB" sz="2000" dirty="0" smtClean="0"/>
              <a:t>Provided input to the distribution of the GIRO and GLOD to users.</a:t>
            </a:r>
          </a:p>
          <a:p>
            <a:endParaRPr lang="en-GB" sz="2000" dirty="0"/>
          </a:p>
          <a:p>
            <a:r>
              <a:rPr lang="en-GB" sz="2000" dirty="0" smtClean="0"/>
              <a:t>Developing a software framework to simplify the generation of GSICS products; development has stalled due to lack of resources.</a:t>
            </a:r>
          </a:p>
          <a:p>
            <a:pPr marL="0" lvl="0" indent="0">
              <a:buNone/>
            </a:pPr>
            <a:endParaRPr lang="en-GB" sz="2000" dirty="0" smtClean="0"/>
          </a:p>
          <a:p>
            <a:pPr lvl="0"/>
            <a:endParaRPr lang="en-GB" sz="1200" dirty="0" smtClean="0"/>
          </a:p>
          <a:p>
            <a:pPr marL="0" indent="0">
              <a:buNone/>
            </a:pPr>
            <a:endParaRPr lang="en-GB" sz="2800" dirty="0"/>
          </a:p>
        </p:txBody>
      </p:sp>
      <p:sp>
        <p:nvSpPr>
          <p:cNvPr id="4" name="Slide Number Placeholder 3"/>
          <p:cNvSpPr>
            <a:spLocks noGrp="1"/>
          </p:cNvSpPr>
          <p:nvPr>
            <p:ph type="sldNum" sz="quarter" idx="10"/>
          </p:nvPr>
        </p:nvSpPr>
        <p:spPr/>
        <p:txBody>
          <a:bodyPr/>
          <a:lstStyle/>
          <a:p>
            <a:pPr>
              <a:defRPr/>
            </a:pPr>
            <a:fld id="{DA28AC38-E0E8-49D7-B2FE-71FD7C42C09E}" type="slidenum">
              <a:rPr lang="en-US" smtClean="0"/>
              <a:pPr>
                <a:defRPr/>
              </a:pPr>
              <a:t>6</a:t>
            </a:fld>
            <a:endParaRPr lang="en-US"/>
          </a:p>
        </p:txBody>
      </p:sp>
    </p:spTree>
    <p:extLst>
      <p:ext uri="{BB962C8B-B14F-4D97-AF65-F5344CB8AC3E}">
        <p14:creationId xmlns="" xmlns:p14="http://schemas.microsoft.com/office/powerpoint/2010/main" val="28061746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19060" y="433137"/>
            <a:ext cx="5673013" cy="589546"/>
          </a:xfrm>
        </p:spPr>
        <p:txBody>
          <a:bodyPr/>
          <a:lstStyle/>
          <a:p>
            <a:pPr lvl="0"/>
            <a:r>
              <a:rPr lang="en-GB" sz="2400" dirty="0"/>
              <a:t>Support to </a:t>
            </a:r>
            <a:r>
              <a:rPr lang="en-GB" sz="2400" dirty="0" smtClean="0"/>
              <a:t>GRWG </a:t>
            </a:r>
            <a:r>
              <a:rPr lang="en-GB" sz="2400" dirty="0"/>
              <a:t>Activities</a:t>
            </a:r>
          </a:p>
        </p:txBody>
      </p:sp>
      <p:sp>
        <p:nvSpPr>
          <p:cNvPr id="3" name="Content Placeholder 2"/>
          <p:cNvSpPr>
            <a:spLocks noGrp="1"/>
          </p:cNvSpPr>
          <p:nvPr>
            <p:ph idx="1"/>
          </p:nvPr>
        </p:nvSpPr>
        <p:spPr>
          <a:xfrm>
            <a:off x="289249" y="1269999"/>
            <a:ext cx="8602824" cy="4814219"/>
          </a:xfrm>
        </p:spPr>
        <p:txBody>
          <a:bodyPr/>
          <a:lstStyle/>
          <a:p>
            <a:r>
              <a:rPr lang="en-US" sz="2000" i="1" dirty="0" smtClean="0"/>
              <a:t>GSICS VNIR:</a:t>
            </a:r>
          </a:p>
          <a:p>
            <a:endParaRPr lang="en-US" sz="2000" i="1" dirty="0" smtClean="0"/>
          </a:p>
          <a:p>
            <a:pPr lvl="1"/>
            <a:r>
              <a:rPr lang="en-US" sz="1600" i="1" dirty="0" smtClean="0"/>
              <a:t>Final presentation of the study “Validation of the SBAFs using hyper-spectral measurements”</a:t>
            </a:r>
          </a:p>
          <a:p>
            <a:pPr lvl="2"/>
            <a:r>
              <a:rPr lang="en-US" sz="1400" i="1" dirty="0" smtClean="0">
                <a:sym typeface="Wingdings" pitchFamily="2" charset="2"/>
              </a:rPr>
              <a:t>GIRO implicitly covers SBAF + Consolidated dataset of Lunar Observations with SCIAMACHY .</a:t>
            </a:r>
          </a:p>
          <a:p>
            <a:pPr lvl="2"/>
            <a:r>
              <a:rPr lang="en-US" sz="1400" i="1" dirty="0" smtClean="0">
                <a:sym typeface="Wingdings" pitchFamily="2" charset="2"/>
              </a:rPr>
              <a:t>Processing for the first time of GOME-2 Moon observations (Metop-A and B)  Option K-O : 16.03.2017</a:t>
            </a:r>
          </a:p>
          <a:p>
            <a:pPr lvl="2"/>
            <a:endParaRPr lang="en-US" sz="1200" i="1" dirty="0" smtClean="0">
              <a:sym typeface="Wingdings" pitchFamily="2" charset="2"/>
            </a:endParaRPr>
          </a:p>
          <a:p>
            <a:pPr lvl="1"/>
            <a:r>
              <a:rPr lang="en-US" sz="1600" i="1" dirty="0" smtClean="0">
                <a:sym typeface="Wingdings" pitchFamily="2" charset="2"/>
              </a:rPr>
              <a:t>Definition of a benchmark for the GIRO to support verification/validation against the ROLO + comparisons with alternative models/other implementations (see </a:t>
            </a:r>
            <a:r>
              <a:rPr lang="en-US" sz="1600" i="1" dirty="0" smtClean="0">
                <a:solidFill>
                  <a:srgbClr val="FF0000"/>
                </a:solidFill>
                <a:sym typeface="Wingdings" pitchFamily="2" charset="2"/>
              </a:rPr>
              <a:t># 8i</a:t>
            </a:r>
            <a:r>
              <a:rPr lang="en-US" sz="1600" i="1" dirty="0" smtClean="0">
                <a:sym typeface="Wingdings" pitchFamily="2" charset="2"/>
              </a:rPr>
              <a:t>)</a:t>
            </a:r>
          </a:p>
          <a:p>
            <a:pPr lvl="1"/>
            <a:endParaRPr lang="en-US" sz="1600" i="1" dirty="0" smtClean="0">
              <a:sym typeface="Wingdings" pitchFamily="2" charset="2"/>
            </a:endParaRPr>
          </a:p>
          <a:p>
            <a:pPr lvl="1"/>
            <a:r>
              <a:rPr lang="en-US" sz="1600" i="1" dirty="0" smtClean="0">
                <a:sym typeface="Wingdings" pitchFamily="2" charset="2"/>
              </a:rPr>
              <a:t>Preparation of the 2</a:t>
            </a:r>
            <a:r>
              <a:rPr lang="en-US" sz="1600" i="1" baseline="30000" dirty="0" smtClean="0">
                <a:sym typeface="Wingdings" pitchFamily="2" charset="2"/>
              </a:rPr>
              <a:t>nd</a:t>
            </a:r>
            <a:r>
              <a:rPr lang="en-US" sz="1600" i="1" dirty="0" smtClean="0">
                <a:sym typeface="Wingdings" pitchFamily="2" charset="2"/>
              </a:rPr>
              <a:t> Joint GSICS/IVOS Lunar Calibration Workshop (see </a:t>
            </a:r>
            <a:r>
              <a:rPr lang="en-US" sz="1600" i="1" dirty="0" smtClean="0">
                <a:solidFill>
                  <a:srgbClr val="FF0000"/>
                </a:solidFill>
                <a:sym typeface="Wingdings" pitchFamily="2" charset="2"/>
              </a:rPr>
              <a:t># 8h-j</a:t>
            </a:r>
            <a:r>
              <a:rPr lang="en-US" sz="1600" i="1" dirty="0" smtClean="0">
                <a:sym typeface="Wingdings" pitchFamily="2" charset="2"/>
              </a:rPr>
              <a:t>)</a:t>
            </a:r>
            <a:endParaRPr lang="en-GB" sz="1600" i="1" dirty="0" smtClean="0">
              <a:sym typeface="Wingdings" pitchFamily="2" charset="2"/>
            </a:endParaRPr>
          </a:p>
          <a:p>
            <a:pPr marL="0" lvl="0" indent="0">
              <a:buNone/>
            </a:pPr>
            <a:endParaRPr lang="en-GB" sz="2000" dirty="0" smtClean="0"/>
          </a:p>
          <a:p>
            <a:pPr lvl="0"/>
            <a:endParaRPr lang="en-GB" sz="1200" dirty="0" smtClean="0"/>
          </a:p>
          <a:p>
            <a:pPr marL="0" indent="0">
              <a:buNone/>
            </a:pPr>
            <a:endParaRPr lang="en-GB" sz="2800" dirty="0"/>
          </a:p>
        </p:txBody>
      </p:sp>
      <p:sp>
        <p:nvSpPr>
          <p:cNvPr id="4" name="Slide Number Placeholder 3"/>
          <p:cNvSpPr>
            <a:spLocks noGrp="1"/>
          </p:cNvSpPr>
          <p:nvPr>
            <p:ph type="sldNum" sz="quarter" idx="10"/>
          </p:nvPr>
        </p:nvSpPr>
        <p:spPr/>
        <p:txBody>
          <a:bodyPr/>
          <a:lstStyle/>
          <a:p>
            <a:pPr>
              <a:defRPr/>
            </a:pPr>
            <a:fld id="{DA28AC38-E0E8-49D7-B2FE-71FD7C42C09E}" type="slidenum">
              <a:rPr lang="en-US" smtClean="0"/>
              <a:pPr>
                <a:defRPr/>
              </a:pPr>
              <a:t>7</a:t>
            </a:fld>
            <a:endParaRPr lang="en-US" dirty="0"/>
          </a:p>
        </p:txBody>
      </p:sp>
    </p:spTree>
    <p:extLst>
      <p:ext uri="{BB962C8B-B14F-4D97-AF65-F5344CB8AC3E}">
        <p14:creationId xmlns="" xmlns:p14="http://schemas.microsoft.com/office/powerpoint/2010/main" val="19701432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19060" y="433137"/>
            <a:ext cx="5673013" cy="589546"/>
          </a:xfrm>
        </p:spPr>
        <p:txBody>
          <a:bodyPr/>
          <a:lstStyle/>
          <a:p>
            <a:pPr lvl="0"/>
            <a:r>
              <a:rPr lang="en-GB" sz="2400" dirty="0" smtClean="0"/>
              <a:t>GSICS exchange format IASI data</a:t>
            </a:r>
            <a:endParaRPr lang="en-GB" sz="2400" dirty="0"/>
          </a:p>
        </p:txBody>
      </p:sp>
      <p:sp>
        <p:nvSpPr>
          <p:cNvPr id="3" name="Content Placeholder 2"/>
          <p:cNvSpPr>
            <a:spLocks noGrp="1"/>
          </p:cNvSpPr>
          <p:nvPr>
            <p:ph idx="1"/>
          </p:nvPr>
        </p:nvSpPr>
        <p:spPr>
          <a:xfrm>
            <a:off x="289249" y="1133713"/>
            <a:ext cx="8602824" cy="4950506"/>
          </a:xfrm>
        </p:spPr>
        <p:txBody>
          <a:bodyPr/>
          <a:lstStyle/>
          <a:p>
            <a:r>
              <a:rPr lang="en-GB" sz="1800" b="1" dirty="0" smtClean="0"/>
              <a:t>Product</a:t>
            </a:r>
            <a:r>
              <a:rPr lang="en-GB" sz="1800" dirty="0" smtClean="0"/>
              <a:t>: IASI GDS Level 1C - all spectral samples – Metop (-A and –B)</a:t>
            </a:r>
          </a:p>
          <a:p>
            <a:r>
              <a:rPr lang="en-GB" sz="1800" b="1" dirty="0" smtClean="0"/>
              <a:t>Format</a:t>
            </a:r>
            <a:r>
              <a:rPr lang="en-GB" sz="1800" dirty="0" smtClean="0"/>
              <a:t>: netCDF (GSICS exchange format)</a:t>
            </a:r>
          </a:p>
          <a:p>
            <a:r>
              <a:rPr lang="en-GB" sz="1800" b="1" dirty="0" smtClean="0"/>
              <a:t>With effect from</a:t>
            </a:r>
            <a:r>
              <a:rPr lang="en-GB" sz="1800" dirty="0" smtClean="0"/>
              <a:t>: 19 Jan 2017</a:t>
            </a:r>
          </a:p>
          <a:p>
            <a:r>
              <a:rPr lang="en-GB" sz="1800" b="1" dirty="0" smtClean="0"/>
              <a:t>Change</a:t>
            </a:r>
            <a:r>
              <a:rPr lang="en-GB" sz="1800" dirty="0" smtClean="0"/>
              <a:t>: Corrected </a:t>
            </a:r>
            <a:r>
              <a:rPr lang="en-GB" sz="1800" dirty="0" err="1" smtClean="0"/>
              <a:t>wavenumber</a:t>
            </a:r>
            <a:r>
              <a:rPr lang="en-GB" sz="1800" dirty="0" smtClean="0"/>
              <a:t> definition of IASI spectral channels</a:t>
            </a:r>
          </a:p>
          <a:p>
            <a:r>
              <a:rPr lang="en-GB" sz="1800" b="1" dirty="0" smtClean="0"/>
              <a:t>Variable</a:t>
            </a:r>
            <a:r>
              <a:rPr lang="en-GB" sz="1800" dirty="0" smtClean="0"/>
              <a:t>: </a:t>
            </a:r>
            <a:r>
              <a:rPr lang="en-GB" sz="1800" i="1" dirty="0" err="1" smtClean="0"/>
              <a:t>wavenumber</a:t>
            </a:r>
            <a:r>
              <a:rPr lang="en-GB" sz="1800" dirty="0" smtClean="0"/>
              <a:t> – now covers 64500.0 to 276000.0 m^-1 </a:t>
            </a:r>
          </a:p>
          <a:p>
            <a:pPr lvl="1"/>
            <a:r>
              <a:rPr lang="en-GB" sz="1400" dirty="0" smtClean="0"/>
              <a:t>(was 64525.0 to 276025.0 m^-1)</a:t>
            </a:r>
          </a:p>
          <a:p>
            <a:r>
              <a:rPr lang="en-GB" sz="1800" b="1" dirty="0" smtClean="0"/>
              <a:t>Global attribute:</a:t>
            </a:r>
            <a:r>
              <a:rPr lang="en-GB" sz="1800" dirty="0" smtClean="0"/>
              <a:t> </a:t>
            </a:r>
            <a:r>
              <a:rPr lang="en-GB" sz="1800" i="1" dirty="0" err="1" smtClean="0"/>
              <a:t>format_version</a:t>
            </a:r>
            <a:r>
              <a:rPr lang="en-GB" sz="1800" dirty="0" smtClean="0"/>
              <a:t>: 1.1 (was 1.0)</a:t>
            </a:r>
          </a:p>
          <a:p>
            <a:r>
              <a:rPr lang="en-GB" sz="1800" b="1" dirty="0" smtClean="0"/>
              <a:t>Impact</a:t>
            </a:r>
            <a:r>
              <a:rPr lang="en-GB" sz="1800" dirty="0" smtClean="0"/>
              <a:t>: Small impact when convolved with spectral response of narrow sounding channels</a:t>
            </a:r>
          </a:p>
          <a:p>
            <a:r>
              <a:rPr lang="en-GB" sz="1800" dirty="0" smtClean="0"/>
              <a:t>For EUMETSAT, only Demo GSICS products are impacted </a:t>
            </a:r>
          </a:p>
          <a:p>
            <a:pPr lvl="1"/>
            <a:r>
              <a:rPr lang="en-GB" sz="1400" dirty="0" smtClean="0"/>
              <a:t>e.g. bias changes ~0.1K in SEVIRI/IR13.4</a:t>
            </a:r>
          </a:p>
          <a:p>
            <a:r>
              <a:rPr lang="en-GB" sz="1800" b="1" dirty="0" smtClean="0"/>
              <a:t>Recommendation</a:t>
            </a:r>
            <a:r>
              <a:rPr lang="en-GB" sz="1800" dirty="0" smtClean="0"/>
              <a:t>: Change major version and reprocess products derived from these data</a:t>
            </a:r>
          </a:p>
          <a:p>
            <a:r>
              <a:rPr lang="en-GB" sz="1800" dirty="0" smtClean="0"/>
              <a:t>Will be implemented for EUMETSAT Demo GSICS products in summer 2017</a:t>
            </a:r>
          </a:p>
          <a:p>
            <a:pPr lvl="1"/>
            <a:r>
              <a:rPr lang="en-GB" sz="1400" dirty="0" smtClean="0"/>
              <a:t>Meanwhile, the impact of the change has been reverted in the processing to ensure consistency</a:t>
            </a:r>
          </a:p>
        </p:txBody>
      </p:sp>
      <p:sp>
        <p:nvSpPr>
          <p:cNvPr id="4" name="Slide Number Placeholder 3"/>
          <p:cNvSpPr>
            <a:spLocks noGrp="1"/>
          </p:cNvSpPr>
          <p:nvPr>
            <p:ph type="sldNum" sz="quarter" idx="10"/>
          </p:nvPr>
        </p:nvSpPr>
        <p:spPr/>
        <p:txBody>
          <a:bodyPr/>
          <a:lstStyle/>
          <a:p>
            <a:pPr>
              <a:defRPr/>
            </a:pPr>
            <a:fld id="{DA28AC38-E0E8-49D7-B2FE-71FD7C42C09E}" type="slidenum">
              <a:rPr lang="en-US" smtClean="0"/>
              <a:pPr>
                <a:defRPr/>
              </a:pPr>
              <a:t>8</a:t>
            </a:fld>
            <a:endParaRPr lang="en-US" dirty="0"/>
          </a:p>
        </p:txBody>
      </p:sp>
    </p:spTree>
    <p:extLst>
      <p:ext uri="{BB962C8B-B14F-4D97-AF65-F5344CB8AC3E}">
        <p14:creationId xmlns="" xmlns:p14="http://schemas.microsoft.com/office/powerpoint/2010/main" val="19701432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19060" y="264694"/>
            <a:ext cx="5792593" cy="757989"/>
          </a:xfrm>
        </p:spPr>
        <p:txBody>
          <a:bodyPr/>
          <a:lstStyle/>
          <a:p>
            <a:pPr lvl="0"/>
            <a:r>
              <a:rPr lang="en-GB" sz="2400" dirty="0" smtClean="0"/>
              <a:t>EUMETSAT Satellite Updates </a:t>
            </a:r>
            <a:br>
              <a:rPr lang="en-GB" sz="2400" dirty="0" smtClean="0"/>
            </a:br>
            <a:r>
              <a:rPr lang="en-GB" sz="2400" dirty="0" smtClean="0"/>
              <a:t>&amp; </a:t>
            </a:r>
            <a:r>
              <a:rPr lang="en-GB" sz="2400" dirty="0"/>
              <a:t>Planned launches</a:t>
            </a:r>
          </a:p>
        </p:txBody>
      </p:sp>
      <p:sp>
        <p:nvSpPr>
          <p:cNvPr id="4" name="Slide Number Placeholder 3"/>
          <p:cNvSpPr>
            <a:spLocks noGrp="1"/>
          </p:cNvSpPr>
          <p:nvPr>
            <p:ph type="sldNum" sz="quarter" idx="10"/>
          </p:nvPr>
        </p:nvSpPr>
        <p:spPr/>
        <p:txBody>
          <a:bodyPr/>
          <a:lstStyle/>
          <a:p>
            <a:pPr>
              <a:defRPr/>
            </a:pPr>
            <a:fld id="{DA28AC38-E0E8-49D7-B2FE-71FD7C42C09E}" type="slidenum">
              <a:rPr lang="en-US" smtClean="0"/>
              <a:pPr>
                <a:defRPr/>
              </a:pPr>
              <a:t>9</a:t>
            </a:fld>
            <a:endParaRPr lang="en-US"/>
          </a:p>
        </p:txBody>
      </p:sp>
      <p:graphicFrame>
        <p:nvGraphicFramePr>
          <p:cNvPr id="6" name="Content Placeholder 5"/>
          <p:cNvGraphicFramePr>
            <a:graphicFrameLocks noGrp="1"/>
          </p:cNvGraphicFramePr>
          <p:nvPr>
            <p:ph idx="1"/>
          </p:nvPr>
        </p:nvGraphicFramePr>
        <p:xfrm>
          <a:off x="457200" y="1600200"/>
          <a:ext cx="8229600" cy="4820920"/>
        </p:xfrm>
        <a:graphic>
          <a:graphicData uri="http://schemas.openxmlformats.org/drawingml/2006/table">
            <a:tbl>
              <a:tblPr firstRow="1" bandRow="1">
                <a:tableStyleId>{5C22544A-7EE6-4342-B048-85BDC9FD1C3A}</a:tableStyleId>
              </a:tblPr>
              <a:tblGrid>
                <a:gridCol w="1217691"/>
                <a:gridCol w="1321806"/>
                <a:gridCol w="5690103"/>
              </a:tblGrid>
              <a:tr h="370840">
                <a:tc>
                  <a:txBody>
                    <a:bodyPr/>
                    <a:lstStyle/>
                    <a:p>
                      <a:r>
                        <a:rPr lang="de-DE" sz="1400" dirty="0" smtClean="0"/>
                        <a:t>Satellite</a:t>
                      </a:r>
                      <a:endParaRPr lang="en-GB" sz="1400" dirty="0"/>
                    </a:p>
                  </a:txBody>
                  <a:tcPr/>
                </a:tc>
                <a:tc>
                  <a:txBody>
                    <a:bodyPr/>
                    <a:lstStyle/>
                    <a:p>
                      <a:r>
                        <a:rPr lang="de-DE" sz="1400" dirty="0" smtClean="0"/>
                        <a:t>Orbit</a:t>
                      </a:r>
                      <a:endParaRPr lang="en-GB" sz="1400" dirty="0"/>
                    </a:p>
                  </a:txBody>
                  <a:tcPr/>
                </a:tc>
                <a:tc>
                  <a:txBody>
                    <a:bodyPr/>
                    <a:lstStyle/>
                    <a:p>
                      <a:r>
                        <a:rPr lang="de-DE" sz="1400" dirty="0" smtClean="0"/>
                        <a:t>Status</a:t>
                      </a:r>
                      <a:endParaRPr lang="en-GB" sz="1400" dirty="0"/>
                    </a:p>
                  </a:txBody>
                  <a:tcPr/>
                </a:tc>
              </a:tr>
              <a:tr h="370840">
                <a:tc>
                  <a:txBody>
                    <a:bodyPr/>
                    <a:lstStyle/>
                    <a:p>
                      <a:r>
                        <a:rPr lang="de-DE" sz="1400" dirty="0" smtClean="0"/>
                        <a:t>Meteosat-7</a:t>
                      </a:r>
                      <a:endParaRPr lang="en-GB" sz="1400" dirty="0"/>
                    </a:p>
                  </a:txBody>
                  <a:tcPr/>
                </a:tc>
                <a:tc>
                  <a:txBody>
                    <a:bodyPr/>
                    <a:lstStyle/>
                    <a:p>
                      <a:r>
                        <a:rPr lang="de-DE" sz="1400" dirty="0" smtClean="0"/>
                        <a:t>GEO 57°E</a:t>
                      </a:r>
                      <a:endParaRPr lang="en-GB" sz="1400" dirty="0"/>
                    </a:p>
                  </a:txBody>
                  <a:tcPr/>
                </a:tc>
                <a:tc>
                  <a:txBody>
                    <a:bodyPr/>
                    <a:lstStyle/>
                    <a:p>
                      <a:r>
                        <a:rPr lang="de-DE" sz="1400" i="1" dirty="0" smtClean="0"/>
                        <a:t>End of Life – Summer 2017 – incl Decontamination</a:t>
                      </a:r>
                      <a:endParaRPr lang="en-GB" sz="1400" dirty="0"/>
                    </a:p>
                  </a:txBody>
                  <a:tcPr/>
                </a:tc>
              </a:tr>
              <a:tr h="370840">
                <a:tc>
                  <a:txBody>
                    <a:bodyPr/>
                    <a:lstStyle/>
                    <a:p>
                      <a:r>
                        <a:rPr lang="de-DE" sz="1400" dirty="0" smtClean="0"/>
                        <a:t>Meteosat-8</a:t>
                      </a:r>
                      <a:endParaRPr lang="en-GB" sz="1400" dirty="0"/>
                    </a:p>
                  </a:txBody>
                  <a:tcPr/>
                </a:tc>
                <a:tc>
                  <a:txBody>
                    <a:bodyPr/>
                    <a:lstStyle/>
                    <a:p>
                      <a:r>
                        <a:rPr lang="de-DE" sz="1400" dirty="0" smtClean="0"/>
                        <a:t>GEO 41.5°E</a:t>
                      </a:r>
                      <a:endParaRPr lang="en-GB" sz="1400" dirty="0"/>
                    </a:p>
                  </a:txBody>
                  <a:tcPr/>
                </a:tc>
                <a:tc>
                  <a:txBody>
                    <a:bodyPr/>
                    <a:lstStyle/>
                    <a:p>
                      <a:r>
                        <a:rPr lang="de-DE" sz="1400" i="1" dirty="0" smtClean="0"/>
                        <a:t>Moved in Summer 2016 – Operational full disc IODC</a:t>
                      </a:r>
                      <a:endParaRPr lang="en-GB" sz="1400" dirty="0"/>
                    </a:p>
                  </a:txBody>
                  <a:tcPr/>
                </a:tc>
              </a:tr>
              <a:tr h="370840">
                <a:tc>
                  <a:txBody>
                    <a:bodyPr/>
                    <a:lstStyle/>
                    <a:p>
                      <a:r>
                        <a:rPr lang="de-DE" sz="1400" dirty="0" smtClean="0"/>
                        <a:t>Meteosat-9</a:t>
                      </a:r>
                      <a:endParaRPr lang="en-GB" sz="1400" dirty="0"/>
                    </a:p>
                  </a:txBody>
                  <a:tcPr/>
                </a:tc>
                <a:tc>
                  <a:txBody>
                    <a:bodyPr/>
                    <a:lstStyle/>
                    <a:p>
                      <a:r>
                        <a:rPr lang="de-DE" sz="1400" dirty="0" smtClean="0"/>
                        <a:t>GEO 9.5°E</a:t>
                      </a:r>
                      <a:endParaRPr lang="en-GB" sz="1400" dirty="0"/>
                    </a:p>
                  </a:txBody>
                  <a:tcPr/>
                </a:tc>
                <a:tc>
                  <a:txBody>
                    <a:bodyPr/>
                    <a:lstStyle/>
                    <a:p>
                      <a:r>
                        <a:rPr lang="de-DE" sz="1400" i="1" dirty="0" smtClean="0"/>
                        <a:t>RSS service</a:t>
                      </a:r>
                      <a:endParaRPr lang="en-GB" sz="1400" dirty="0"/>
                    </a:p>
                  </a:txBody>
                  <a:tcPr/>
                </a:tc>
              </a:tr>
              <a:tr h="370840">
                <a:tc>
                  <a:txBody>
                    <a:bodyPr/>
                    <a:lstStyle/>
                    <a:p>
                      <a:r>
                        <a:rPr lang="de-DE" sz="1400" dirty="0" smtClean="0"/>
                        <a:t>Meteosat-10</a:t>
                      </a:r>
                      <a:endParaRPr lang="en-GB" sz="1400" dirty="0"/>
                    </a:p>
                  </a:txBody>
                  <a:tcPr/>
                </a:tc>
                <a:tc>
                  <a:txBody>
                    <a:bodyPr/>
                    <a:lstStyle/>
                    <a:p>
                      <a:r>
                        <a:rPr lang="de-DE" sz="1400" dirty="0" smtClean="0"/>
                        <a:t>GEO 0.0°E</a:t>
                      </a:r>
                      <a:endParaRPr lang="en-GB" sz="1400" dirty="0"/>
                    </a:p>
                  </a:txBody>
                  <a:tcPr/>
                </a:tc>
                <a:tc>
                  <a:txBody>
                    <a:bodyPr/>
                    <a:lstStyle/>
                    <a:p>
                      <a:r>
                        <a:rPr lang="de-DE" sz="1400" i="1" dirty="0" smtClean="0"/>
                        <a:t>Prime 0°E service</a:t>
                      </a:r>
                      <a:endParaRPr lang="en-GB" sz="1400" dirty="0"/>
                    </a:p>
                  </a:txBody>
                  <a:tcPr/>
                </a:tc>
              </a:tr>
              <a:tr h="370840">
                <a:tc>
                  <a:txBody>
                    <a:bodyPr/>
                    <a:lstStyle/>
                    <a:p>
                      <a:r>
                        <a:rPr lang="de-DE" sz="1400" dirty="0" smtClean="0"/>
                        <a:t>Meteosat-11</a:t>
                      </a:r>
                      <a:endParaRPr lang="en-GB" sz="1400" dirty="0"/>
                    </a:p>
                  </a:txBody>
                  <a:tcPr/>
                </a:tc>
                <a:tc>
                  <a:txBody>
                    <a:bodyPr/>
                    <a:lstStyle/>
                    <a:p>
                      <a:r>
                        <a:rPr lang="de-DE" sz="1400" dirty="0" smtClean="0"/>
                        <a:t>GEO</a:t>
                      </a:r>
                      <a:r>
                        <a:rPr lang="de-DE" sz="1400" baseline="0" dirty="0" smtClean="0"/>
                        <a:t> 3.4°W</a:t>
                      </a:r>
                      <a:endParaRPr lang="en-GB" sz="1400" dirty="0"/>
                    </a:p>
                  </a:txBody>
                  <a:tcPr/>
                </a:tc>
                <a:tc>
                  <a:txBody>
                    <a:bodyPr/>
                    <a:lstStyle/>
                    <a:p>
                      <a:r>
                        <a:rPr lang="de-DE" sz="1400" i="1" dirty="0" smtClean="0"/>
                        <a:t>In Orbit Storage</a:t>
                      </a:r>
                      <a:endParaRPr lang="en-GB" sz="1400" dirty="0"/>
                    </a:p>
                  </a:txBody>
                  <a:tcPr/>
                </a:tc>
              </a:tr>
              <a:tr h="370840">
                <a:tc>
                  <a:txBody>
                    <a:bodyPr/>
                    <a:lstStyle/>
                    <a:p>
                      <a:r>
                        <a:rPr lang="de-DE" sz="1400" dirty="0" smtClean="0"/>
                        <a:t>Metop-A</a:t>
                      </a:r>
                      <a:endParaRPr lang="en-GB" sz="1400" dirty="0"/>
                    </a:p>
                  </a:txBody>
                  <a:tcPr/>
                </a:tc>
                <a:tc>
                  <a:txBody>
                    <a:bodyPr/>
                    <a:lstStyle/>
                    <a:p>
                      <a:r>
                        <a:rPr lang="de-DE" sz="1400" dirty="0" smtClean="0"/>
                        <a:t>SSLEO 09:30</a:t>
                      </a:r>
                      <a:endParaRPr lang="en-GB" sz="1400" dirty="0"/>
                    </a:p>
                  </a:txBody>
                  <a:tcPr/>
                </a:tc>
                <a:tc>
                  <a:txBody>
                    <a:bodyPr/>
                    <a:lstStyle/>
                    <a:p>
                      <a:r>
                        <a:rPr lang="de-DE" sz="1400" i="1" dirty="0" smtClean="0"/>
                        <a:t>End Of Life – Manouevres, Tests...</a:t>
                      </a:r>
                      <a:endParaRPr lang="en-GB" sz="1400" dirty="0"/>
                    </a:p>
                  </a:txBody>
                  <a:tcPr/>
                </a:tc>
              </a:tr>
              <a:tr h="370840">
                <a:tc>
                  <a:txBody>
                    <a:bodyPr/>
                    <a:lstStyle/>
                    <a:p>
                      <a:r>
                        <a:rPr lang="de-DE" sz="1400" dirty="0" smtClean="0"/>
                        <a:t>Metop-B</a:t>
                      </a:r>
                      <a:endParaRPr lang="en-GB" sz="1400" dirty="0"/>
                    </a:p>
                  </a:txBody>
                  <a:tcPr/>
                </a:tc>
                <a:tc>
                  <a:txBody>
                    <a:bodyPr/>
                    <a:lstStyle/>
                    <a:p>
                      <a:r>
                        <a:rPr lang="de-DE" sz="1400" dirty="0" smtClean="0"/>
                        <a:t>SSLEO 09:30</a:t>
                      </a:r>
                      <a:endParaRPr lang="en-GB" sz="1400" dirty="0"/>
                    </a:p>
                  </a:txBody>
                  <a:tcPr/>
                </a:tc>
                <a:tc>
                  <a:txBody>
                    <a:bodyPr/>
                    <a:lstStyle/>
                    <a:p>
                      <a:r>
                        <a:rPr lang="de-DE" sz="1400" dirty="0" smtClean="0"/>
                        <a:t>Operational</a:t>
                      </a:r>
                      <a:endParaRPr lang="en-GB" sz="1400" dirty="0"/>
                    </a:p>
                  </a:txBody>
                  <a:tcPr/>
                </a:tc>
              </a:tr>
              <a:tr h="370840">
                <a:tc>
                  <a:txBody>
                    <a:bodyPr/>
                    <a:lstStyle/>
                    <a:p>
                      <a:r>
                        <a:rPr lang="de-DE" sz="1400" dirty="0" smtClean="0"/>
                        <a:t>Metop-C</a:t>
                      </a:r>
                      <a:endParaRPr lang="en-GB"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400" dirty="0" smtClean="0"/>
                        <a:t>SSLEO 09:30</a:t>
                      </a:r>
                      <a:endParaRPr lang="en-GB" sz="1400" dirty="0" smtClean="0"/>
                    </a:p>
                  </a:txBody>
                  <a:tcPr/>
                </a:tc>
                <a:tc>
                  <a:txBody>
                    <a:bodyPr/>
                    <a:lstStyle/>
                    <a:p>
                      <a:r>
                        <a:rPr lang="de-DE" sz="1400" dirty="0" smtClean="0"/>
                        <a:t>Launch scheduled 2018-10</a:t>
                      </a:r>
                      <a:endParaRPr lang="en-GB" sz="1400" dirty="0"/>
                    </a:p>
                  </a:txBody>
                  <a:tcPr/>
                </a:tc>
              </a:tr>
              <a:tr h="370840">
                <a:tc>
                  <a:txBody>
                    <a:bodyPr/>
                    <a:lstStyle/>
                    <a:p>
                      <a:r>
                        <a:rPr lang="de-DE" sz="1400" i="1" dirty="0" smtClean="0"/>
                        <a:t>Jason-2</a:t>
                      </a:r>
                      <a:endParaRPr lang="en-GB" sz="1400" dirty="0"/>
                    </a:p>
                  </a:txBody>
                  <a:tcPr/>
                </a:tc>
                <a:tc>
                  <a:txBody>
                    <a:bodyPr/>
                    <a:lstStyle/>
                    <a:p>
                      <a:r>
                        <a:rPr lang="de-DE" sz="1400" dirty="0" smtClean="0"/>
                        <a:t>NSLEO</a:t>
                      </a:r>
                      <a:endParaRPr lang="en-GB" sz="1400" dirty="0"/>
                    </a:p>
                  </a:txBody>
                  <a:tcPr/>
                </a:tc>
                <a:tc>
                  <a:txBody>
                    <a:bodyPr/>
                    <a:lstStyle/>
                    <a:p>
                      <a:r>
                        <a:rPr lang="de-DE" sz="1400" dirty="0" smtClean="0"/>
                        <a:t>Operational</a:t>
                      </a:r>
                      <a:endParaRPr lang="en-GB" sz="1400" dirty="0"/>
                    </a:p>
                  </a:txBody>
                  <a:tcPr/>
                </a:tc>
              </a:tr>
              <a:tr h="370840">
                <a:tc>
                  <a:txBody>
                    <a:bodyPr/>
                    <a:lstStyle/>
                    <a:p>
                      <a:r>
                        <a:rPr lang="de-DE" sz="1400" i="1" dirty="0" smtClean="0"/>
                        <a:t>Jason-3</a:t>
                      </a:r>
                      <a:endParaRPr lang="en-GB" sz="1400" dirty="0"/>
                    </a:p>
                  </a:txBody>
                  <a:tcPr/>
                </a:tc>
                <a:tc>
                  <a:txBody>
                    <a:bodyPr/>
                    <a:lstStyle/>
                    <a:p>
                      <a:r>
                        <a:rPr lang="de-DE" sz="1400" dirty="0" smtClean="0"/>
                        <a:t>NSLEO</a:t>
                      </a:r>
                      <a:endParaRPr lang="en-GB" sz="1400" dirty="0"/>
                    </a:p>
                  </a:txBody>
                  <a:tcPr/>
                </a:tc>
                <a:tc>
                  <a:txBody>
                    <a:bodyPr/>
                    <a:lstStyle/>
                    <a:p>
                      <a:r>
                        <a:rPr lang="de-DE" sz="1400" dirty="0" smtClean="0"/>
                        <a:t>Launched 2016-01-17 – Operational</a:t>
                      </a:r>
                      <a:endParaRPr lang="en-GB" sz="1400" dirty="0"/>
                    </a:p>
                  </a:txBody>
                  <a:tcPr/>
                </a:tc>
              </a:tr>
              <a:tr h="370840">
                <a:tc>
                  <a:txBody>
                    <a:bodyPr/>
                    <a:lstStyle/>
                    <a:p>
                      <a:r>
                        <a:rPr lang="de-DE" sz="1400" i="1" dirty="0" smtClean="0"/>
                        <a:t>Sentinel-3A</a:t>
                      </a:r>
                      <a:endParaRPr lang="en-GB" sz="1400" dirty="0"/>
                    </a:p>
                  </a:txBody>
                  <a:tcPr/>
                </a:tc>
                <a:tc>
                  <a:txBody>
                    <a:bodyPr/>
                    <a:lstStyle/>
                    <a:p>
                      <a:r>
                        <a:rPr lang="de-DE" sz="1400" dirty="0" smtClean="0"/>
                        <a:t>SSLEO</a:t>
                      </a:r>
                      <a:r>
                        <a:rPr lang="de-DE" sz="1400" baseline="0" dirty="0" smtClean="0"/>
                        <a:t> 10:00</a:t>
                      </a:r>
                      <a:endParaRPr lang="en-GB" sz="1400" dirty="0"/>
                    </a:p>
                  </a:txBody>
                  <a:tcPr/>
                </a:tc>
                <a:tc>
                  <a:txBody>
                    <a:bodyPr/>
                    <a:lstStyle/>
                    <a:p>
                      <a:r>
                        <a:rPr lang="de-DE" sz="1400" i="1" dirty="0" smtClean="0"/>
                        <a:t>Launched 2016-02-22</a:t>
                      </a:r>
                      <a:endParaRPr lang="en-GB" sz="1400" dirty="0"/>
                    </a:p>
                  </a:txBody>
                  <a:tcPr/>
                </a:tc>
              </a:tr>
              <a:tr h="370840">
                <a:tc>
                  <a:txBody>
                    <a:bodyPr/>
                    <a:lstStyle/>
                    <a:p>
                      <a:r>
                        <a:rPr lang="de-DE" sz="1400" i="1" dirty="0" smtClean="0"/>
                        <a:t>Sentinel-3B</a:t>
                      </a:r>
                      <a:endParaRPr lang="en-GB"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400" dirty="0" smtClean="0"/>
                        <a:t>SSLEO</a:t>
                      </a:r>
                      <a:r>
                        <a:rPr lang="de-DE" sz="1400" baseline="0" dirty="0" smtClean="0"/>
                        <a:t> 10:00</a:t>
                      </a:r>
                      <a:endParaRPr lang="en-GB" sz="1400" dirty="0" smtClean="0"/>
                    </a:p>
                  </a:txBody>
                  <a:tcPr/>
                </a:tc>
                <a:tc>
                  <a:txBody>
                    <a:bodyPr/>
                    <a:lstStyle/>
                    <a:p>
                      <a:r>
                        <a:rPr lang="de-DE" sz="1400" i="1" dirty="0" smtClean="0"/>
                        <a:t>Launch „Nov 2017“</a:t>
                      </a:r>
                      <a:endParaRPr lang="en-GB" sz="1400" dirty="0"/>
                    </a:p>
                  </a:txBody>
                  <a:tcPr/>
                </a:tc>
              </a:tr>
            </a:tbl>
          </a:graphicData>
        </a:graphic>
      </p:graphicFrame>
    </p:spTree>
    <p:extLst>
      <p:ext uri="{BB962C8B-B14F-4D97-AF65-F5344CB8AC3E}">
        <p14:creationId xmlns="" xmlns:p14="http://schemas.microsoft.com/office/powerpoint/2010/main" val="382141456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3"/>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32104</TotalTime>
  <Words>2301</Words>
  <Application>Microsoft Office PowerPoint</Application>
  <PresentationFormat>On-screen Show (4:3)</PresentationFormat>
  <Paragraphs>478</Paragraphs>
  <Slides>17</Slides>
  <Notes>5</Notes>
  <HiddenSlides>1</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Default Design</vt:lpstr>
      <vt:lpstr> EUMETSAT Agency Report  2017</vt:lpstr>
      <vt:lpstr>Presentation Overview  </vt:lpstr>
      <vt:lpstr>Update on EUMETSAT Actions from 2016 GRWG Meeting</vt:lpstr>
      <vt:lpstr>Other EUMETSAT GSICS Achievements during 2016</vt:lpstr>
      <vt:lpstr>Slide 5</vt:lpstr>
      <vt:lpstr>Support to GDWG Activities</vt:lpstr>
      <vt:lpstr>Support to GRWG Activities</vt:lpstr>
      <vt:lpstr>GSICS exchange format IASI data</vt:lpstr>
      <vt:lpstr>EUMETSAT Satellite Updates  &amp; Planned launches</vt:lpstr>
      <vt:lpstr>Metop-A EOL Test Acceptance Criteria</vt:lpstr>
      <vt:lpstr>Way forward – Metop-A EOL  Tech Test Design &amp; Planning</vt:lpstr>
      <vt:lpstr>Personnel supporting GSICS</vt:lpstr>
      <vt:lpstr>Agency’s GSICS activities to be discussed in this joint meeting.</vt:lpstr>
      <vt:lpstr>Thank you for your attention</vt:lpstr>
      <vt:lpstr>Update on EUMETSAT Actions from 2016 GRWG Meeting</vt:lpstr>
      <vt:lpstr>Update on EUMETSAT Actions from 2016 Web Meetings</vt:lpstr>
      <vt:lpstr>Update on EUMETSAT Actions from 2016 GDWG Meeting</vt:lpstr>
    </vt:vector>
  </TitlesOfParts>
  <Company>NOAA / NESDIS / ORA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GSICS GEO-LEO ATBD</dc:title>
  <dc:subject>SPIE 2009 tALK</dc:subject>
  <dc:creator>Fred Wu</dc:creator>
  <cp:lastModifiedBy>Rosemary Munro</cp:lastModifiedBy>
  <cp:revision>903</cp:revision>
  <dcterms:created xsi:type="dcterms:W3CDTF">2004-06-10T15:46:18Z</dcterms:created>
  <dcterms:modified xsi:type="dcterms:W3CDTF">2017-03-20T02:51:51Z</dcterms:modified>
</cp:coreProperties>
</file>