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5" r:id="rId3"/>
    <p:sldMasterId id="2147483680" r:id="rId4"/>
  </p:sldMasterIdLst>
  <p:notesMasterIdLst>
    <p:notesMasterId r:id="rId17"/>
  </p:notesMasterIdLst>
  <p:handoutMasterIdLst>
    <p:handoutMasterId r:id="rId18"/>
  </p:handoutMasterIdLst>
  <p:sldIdLst>
    <p:sldId id="714" r:id="rId5"/>
    <p:sldId id="715" r:id="rId6"/>
    <p:sldId id="717" r:id="rId7"/>
    <p:sldId id="724" r:id="rId8"/>
    <p:sldId id="725" r:id="rId9"/>
    <p:sldId id="727" r:id="rId10"/>
    <p:sldId id="722" r:id="rId11"/>
    <p:sldId id="723" r:id="rId12"/>
    <p:sldId id="721" r:id="rId13"/>
    <p:sldId id="718" r:id="rId14"/>
    <p:sldId id="719" r:id="rId15"/>
    <p:sldId id="678" r:id="rId1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5F5F5F"/>
    <a:srgbClr val="333333"/>
    <a:srgbClr val="FF3300"/>
    <a:srgbClr val="CC3300"/>
    <a:srgbClr val="80008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29" autoAdjust="0"/>
    <p:restoredTop sz="91694" autoAdjust="0"/>
  </p:normalViewPr>
  <p:slideViewPr>
    <p:cSldViewPr snapToGrid="0">
      <p:cViewPr varScale="1">
        <p:scale>
          <a:sx n="72" d="100"/>
          <a:sy n="72" d="100"/>
        </p:scale>
        <p:origin x="52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2874" y="-108"/>
      </p:cViewPr>
      <p:guideLst>
        <p:guide orient="horz" pos="3126"/>
        <p:guide pos="2142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5D828D66-AEB5-4DE2-AE3C-788B6F5E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27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D2E840EC-3661-47EA-B292-7ED791E1B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14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D4F94-4851-4065-BA9C-947A644B85B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787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大気の情報がなくても、</a:t>
            </a:r>
            <a:r>
              <a:rPr kumimoji="1" lang="en-US" altLang="ja-JP" dirty="0"/>
              <a:t>IR</a:t>
            </a:r>
            <a:r>
              <a:rPr kumimoji="1" lang="ja-JP" altLang="en-US" dirty="0"/>
              <a:t>のみで放射伝達方程式を解くことで、</a:t>
            </a:r>
            <a:r>
              <a:rPr kumimoji="1" lang="en-US" altLang="ja-JP" dirty="0"/>
              <a:t>SST</a:t>
            </a:r>
            <a:r>
              <a:rPr kumimoji="1" lang="ja-JP" altLang="en-US" dirty="0"/>
              <a:t>のほかに、透過率や大気の上向き放射、下向き放射の情報が出てくる。ので、これを使って、</a:t>
            </a:r>
            <a:r>
              <a:rPr kumimoji="1" lang="en-US" altLang="ja-JP" dirty="0"/>
              <a:t>SST</a:t>
            </a:r>
            <a:r>
              <a:rPr kumimoji="1" lang="ja-JP" altLang="en-US" dirty="0"/>
              <a:t>から</a:t>
            </a:r>
            <a:r>
              <a:rPr kumimoji="1" lang="en-US" altLang="ja-JP" dirty="0"/>
              <a:t>IR</a:t>
            </a:r>
            <a:r>
              <a:rPr kumimoji="1" lang="ja-JP" altLang="en-US" dirty="0"/>
              <a:t>を逆算できる。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134109-C1B8-4441-83E2-45CE4EA76A85}" type="slidenum">
              <a: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442964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5</a:t>
            </a:r>
            <a:r>
              <a:rPr kumimoji="1" lang="ja-JP" altLang="en-US" dirty="0"/>
              <a:t>月のデータで作った係数を</a:t>
            </a:r>
            <a:r>
              <a:rPr kumimoji="1" lang="en-US" altLang="ja-JP" dirty="0"/>
              <a:t>6</a:t>
            </a:r>
            <a:r>
              <a:rPr kumimoji="1" lang="ja-JP" altLang="en-US" dirty="0"/>
              <a:t>月のデータに適用した結果。季節変化があるかどうかは、これから調べる。校正係数をつくるためのデータの選別も今後、もう少し厳密にやるつもり。</a:t>
            </a:r>
            <a:r>
              <a:rPr kumimoji="1" lang="en-US" altLang="ja-JP" dirty="0"/>
              <a:t>GSICS</a:t>
            </a:r>
            <a:r>
              <a:rPr kumimoji="1" lang="ja-JP" altLang="en-US" dirty="0"/>
              <a:t>ではチャネル毎に校正をしているが、このやり方だと、</a:t>
            </a:r>
            <a:r>
              <a:rPr kumimoji="1" lang="en-US" altLang="ja-JP" dirty="0"/>
              <a:t>SST</a:t>
            </a:r>
            <a:r>
              <a:rPr kumimoji="1" lang="ja-JP" altLang="en-US" dirty="0"/>
              <a:t>で使うバンドを同時に校正可能。バンド間の相関関係が崩れないので、</a:t>
            </a:r>
            <a:r>
              <a:rPr kumimoji="1" lang="en-US" altLang="ja-JP" dirty="0"/>
              <a:t>SST</a:t>
            </a:r>
            <a:r>
              <a:rPr kumimoji="1" lang="ja-JP" altLang="en-US" dirty="0"/>
              <a:t>推定にはより効果的。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34109-C1B8-4441-83E2-45CE4EA76A85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753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D8596E-2DD8-4FD7-A19E-05AA3215DE85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5523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16E1F4-C91A-4F44-BD9C-370F412BC27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93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C06C-A120-4CEF-A9AD-F4118C12B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57037-F5AB-4234-8B75-84F7F4C5E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6CA05-B660-4EEB-890E-A679DF02D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56" y="2511495"/>
            <a:ext cx="5440913" cy="707886"/>
          </a:xfrm>
        </p:spPr>
        <p:txBody>
          <a:bodyPr wrap="none">
            <a:spAutoFit/>
          </a:bodyPr>
          <a:lstStyle>
            <a:lvl1pPr indent="-514350"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ja-JP" altLang="en-US" sz="4000" b="1" kern="1200" dirty="0">
                <a:ln w="900" cmpd="sng">
                  <a:noFill/>
                  <a:prstDash val="solid"/>
                </a:ln>
                <a:solidFill>
                  <a:srgbClr val="0E7742"/>
                </a:solidFill>
                <a:effectLst>
                  <a:innerShdw blurRad="101600" dist="76200" dir="5400000">
                    <a:srgbClr val="004D35">
                      <a:alpha val="72941"/>
                    </a:srgbClr>
                  </a:innerShdw>
                </a:effectLst>
                <a:latin typeface="+mn-lt"/>
                <a:ea typeface="+mn-ea"/>
                <a:cs typeface="+mn-cs"/>
              </a:defRPr>
            </a:lvl1pPr>
          </a:lstStyle>
          <a:p>
            <a:pPr marL="0" lvl="0" indent="-51435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396875" algn="l"/>
              </a:tabLst>
              <a:defRPr/>
            </a:pPr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C3332-C9D7-4B45-A86B-C50C6CE483E1}" type="datetime1">
              <a:rPr lang="ja-JP" altLang="en-US"/>
              <a:pPr>
                <a:defRPr/>
              </a:pPr>
              <a:t>2017/3/17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746577" y="6582323"/>
            <a:ext cx="348172" cy="184666"/>
          </a:xfrm>
        </p:spPr>
        <p:txBody>
          <a:bodyPr wrap="none" tIns="0" bIns="0">
            <a:spAutoFit/>
          </a:bodyPr>
          <a:lstStyle>
            <a:lvl1pPr>
              <a:defRPr sz="1200"/>
            </a:lvl1pPr>
          </a:lstStyle>
          <a:p>
            <a:pPr>
              <a:defRPr/>
            </a:pPr>
            <a:fld id="{EA202ADE-443F-404C-ABA0-071EF2D338D4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5139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49300" y="90994"/>
            <a:ext cx="4389343" cy="584775"/>
          </a:xfrm>
        </p:spPr>
        <p:txBody>
          <a:bodyPr wrap="none">
            <a:spAutoFit/>
          </a:bodyPr>
          <a:lstStyle>
            <a:lvl1pPr indent="-514350" algn="l" rtl="0" eaLnBrk="0" fontAlgn="base" hangingPunct="0">
              <a:spcBef>
                <a:spcPct val="0"/>
              </a:spcBef>
              <a:spcAft>
                <a:spcPct val="0"/>
              </a:spcAft>
              <a:defRPr kumimoji="1" lang="ja-JP" altLang="en-US" sz="3200" b="1" kern="1200" dirty="0">
                <a:ln w="900" cmpd="sng">
                  <a:noFill/>
                  <a:prstDash val="solid"/>
                </a:ln>
                <a:solidFill>
                  <a:srgbClr val="0E7742"/>
                </a:solidFill>
                <a:effectLst>
                  <a:innerShdw blurRad="101600" dist="76200" dir="5400000">
                    <a:srgbClr val="004D35">
                      <a:alpha val="72941"/>
                    </a:srgbClr>
                  </a:innerShdw>
                </a:effectLst>
                <a:latin typeface="+mn-lt"/>
                <a:ea typeface="+mn-ea"/>
                <a:cs typeface="+mn-cs"/>
              </a:defRPr>
            </a:lvl1pPr>
          </a:lstStyle>
          <a:p>
            <a:pPr marL="0" lvl="0" indent="-51435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396875" algn="l"/>
              </a:tabLst>
              <a:defRPr/>
            </a:pPr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4588-D249-456C-B181-980955BDEC4A}" type="datetime1">
              <a:rPr lang="ja-JP" altLang="en-US"/>
              <a:pPr>
                <a:defRPr/>
              </a:pPr>
              <a:t>2017/3/17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746577" y="6582840"/>
            <a:ext cx="348172" cy="184666"/>
          </a:xfrm>
        </p:spPr>
        <p:txBody>
          <a:bodyPr wrap="none"/>
          <a:lstStyle>
            <a:lvl1pPr>
              <a:defRPr/>
            </a:lvl1pPr>
          </a:lstStyle>
          <a:p>
            <a:pPr>
              <a:defRPr/>
            </a:pPr>
            <a:fld id="{32D33495-F503-454D-B137-BA93D8E53A26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98040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49300" y="90994"/>
            <a:ext cx="4389343" cy="584775"/>
          </a:xfrm>
        </p:spPr>
        <p:txBody>
          <a:bodyPr wrap="none">
            <a:spAutoFit/>
          </a:bodyPr>
          <a:lstStyle>
            <a:lvl1pPr indent="-514350" algn="l" rtl="0" eaLnBrk="0" fontAlgn="base" hangingPunct="0">
              <a:spcBef>
                <a:spcPct val="0"/>
              </a:spcBef>
              <a:spcAft>
                <a:spcPct val="0"/>
              </a:spcAft>
              <a:defRPr kumimoji="1" lang="ja-JP" altLang="en-US" sz="3200" b="1" kern="1200" dirty="0">
                <a:ln w="900" cmpd="sng">
                  <a:noFill/>
                  <a:prstDash val="solid"/>
                </a:ln>
                <a:solidFill>
                  <a:srgbClr val="0E7742"/>
                </a:solidFill>
                <a:effectLst>
                  <a:innerShdw blurRad="101600" dist="76200" dir="5400000">
                    <a:srgbClr val="004D35">
                      <a:alpha val="72941"/>
                    </a:srgbClr>
                  </a:innerShdw>
                </a:effectLst>
                <a:latin typeface="+mn-lt"/>
                <a:ea typeface="+mn-ea"/>
                <a:cs typeface="+mn-cs"/>
              </a:defRPr>
            </a:lvl1pPr>
          </a:lstStyle>
          <a:p>
            <a:pPr marL="0" lvl="0" indent="-51435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396875" algn="l"/>
              </a:tabLst>
              <a:defRPr/>
            </a:pPr>
            <a:r>
              <a:rPr lang="ja-JP" altLang="en-US" dirty="0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99A54-991B-4DC8-8DE4-004F561AEC10}" type="datetime1">
              <a:rPr lang="ja-JP" altLang="en-US"/>
              <a:pPr>
                <a:defRPr/>
              </a:pPr>
              <a:t>2017/3/17</a:t>
            </a:fld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747095" y="6583468"/>
            <a:ext cx="348172" cy="184666"/>
          </a:xfrm>
        </p:spPr>
        <p:txBody>
          <a:bodyPr wrap="none"/>
          <a:lstStyle>
            <a:lvl1pPr>
              <a:defRPr/>
            </a:lvl1pPr>
          </a:lstStyle>
          <a:p>
            <a:pPr>
              <a:defRPr/>
            </a:pPr>
            <a:fld id="{9F44805E-6A55-4BE0-9A41-9289019316C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51452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3DF9A-0482-4DC0-B1CB-94265F447686}" type="datetime1">
              <a:rPr lang="ja-JP" altLang="en-US"/>
              <a:pPr>
                <a:defRPr/>
              </a:pPr>
              <a:t>2017/3/17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747095" y="6572317"/>
            <a:ext cx="34817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B569B-3888-4809-B05F-FB86C8D8A34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6659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22041" indent="0" algn="ctr">
              <a:buNone/>
              <a:defRPr/>
            </a:lvl2pPr>
            <a:lvl3pPr marL="844083" indent="0" algn="ctr">
              <a:buNone/>
              <a:defRPr/>
            </a:lvl3pPr>
            <a:lvl4pPr marL="1266124" indent="0" algn="ctr">
              <a:buNone/>
              <a:defRPr/>
            </a:lvl4pPr>
            <a:lvl5pPr marL="1688165" indent="0" algn="ctr">
              <a:buNone/>
              <a:defRPr/>
            </a:lvl5pPr>
            <a:lvl6pPr marL="2110207" indent="0" algn="ctr">
              <a:buNone/>
              <a:defRPr/>
            </a:lvl6pPr>
            <a:lvl7pPr marL="2532248" indent="0" algn="ctr">
              <a:buNone/>
              <a:defRPr/>
            </a:lvl7pPr>
            <a:lvl8pPr marL="2954289" indent="0" algn="ctr">
              <a:buNone/>
              <a:defRPr/>
            </a:lvl8pPr>
            <a:lvl9pPr marL="3376331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E0F90-6C58-42B5-9347-1F09D935A6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7452750"/>
      </p:ext>
    </p:extLst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51823-7D2A-4B49-BA57-66C663B07D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5190887"/>
      </p:ext>
    </p:extLst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C59CA-1592-41BC-A655-8EF6918775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3477776"/>
      </p:ext>
    </p:extLst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22275" y="1600206"/>
            <a:ext cx="40386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13275" y="1600206"/>
            <a:ext cx="40386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92F0B-99D8-404D-A621-16907F60A2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910569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01B2B-8614-429A-B73B-CDCA60D0B4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39466828"/>
      </p:ext>
    </p:extLst>
  </p:cSld>
  <p:clrMapOvr>
    <a:masterClrMapping/>
  </p:clrMapOvr>
  <p:transition advClick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385BE-7FB4-4CE8-80F8-698EDC0110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3439824"/>
      </p:ext>
    </p:extLst>
  </p:cSld>
  <p:clrMapOvr>
    <a:masterClrMapping/>
  </p:clrMapOvr>
  <p:transition advClick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AEB03-72F6-4F36-B3B1-91F7F94854B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72786032"/>
      </p:ext>
    </p:extLst>
  </p:cSld>
  <p:clrMapOvr>
    <a:masterClrMapping/>
  </p:clrMapOvr>
  <p:transition advClick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8"/>
            <a:ext cx="5111750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68AFC-2986-43CD-B666-292326353C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9262453"/>
      </p:ext>
    </p:extLst>
  </p:cSld>
  <p:clrMapOvr>
    <a:masterClrMapping/>
  </p:clrMapOvr>
  <p:transition advClick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BE018-2A54-43C1-9A77-8F3B2D1FFA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531678"/>
      </p:ext>
    </p:extLst>
  </p:cSld>
  <p:clrMapOvr>
    <a:masterClrMapping/>
  </p:clrMapOvr>
  <p:transition advClick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98586-6AB8-4D51-B7FD-9492C60119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2208748"/>
      </p:ext>
    </p:extLst>
  </p:cSld>
  <p:clrMapOvr>
    <a:masterClrMapping/>
  </p:clrMapOvr>
  <p:transition advClick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94475" y="115896"/>
            <a:ext cx="2057400" cy="60102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22275" y="115896"/>
            <a:ext cx="6019800" cy="60102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B17C2-172C-4F9B-9AA5-B59ACBFD2E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296225"/>
      </p:ext>
    </p:extLst>
  </p:cSld>
  <p:clrMapOvr>
    <a:masterClrMapping/>
  </p:clrMapOvr>
  <p:transition advClick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96988" y="115888"/>
            <a:ext cx="6408737" cy="10096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22275" y="1600206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A01E1-253D-46F1-A993-9F2BA579AB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76578966"/>
      </p:ext>
    </p:extLst>
  </p:cSld>
  <p:clrMapOvr>
    <a:masterClrMapping/>
  </p:clrMapOvr>
  <p:transition advClick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タイトル、コンテンツ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96988" y="115888"/>
            <a:ext cx="6408737" cy="10096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22275" y="1600200"/>
            <a:ext cx="8229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22275" y="3938596"/>
            <a:ext cx="8229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AA8D4-80AF-4964-9B58-FBF60FB94E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654017"/>
      </p:ext>
    </p:extLst>
  </p:cSld>
  <p:clrMapOvr>
    <a:masterClrMapping/>
  </p:clrMapOvr>
  <p:transition advClick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941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4469-C24B-4485-9554-864CA5BFE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4521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3597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7313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854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8289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0180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643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6578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0890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328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6AD1-022E-4E0E-AE7E-C7A6C4DD8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871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EA962-5ACB-4E0A-B99B-F2A901C15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31DE-8CB6-4B98-B2F1-D4EBA8FF1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3BB8C-0C0C-4EAB-9830-DC513CDAB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B3AD7-A00B-4A91-9B8B-0BA01B14E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D3E82-9912-4669-9E99-524028854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00800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47E33C82-C2A6-478E-8FB2-E20C8DB41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7200" y="1600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57200" y="6400800"/>
            <a:ext cx="56467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it-IT" sz="1000" b="1" dirty="0"/>
              <a:t>GSICS </a:t>
            </a:r>
            <a:r>
              <a:rPr lang="en-GB" sz="1000" b="1" dirty="0"/>
              <a:t>Agency</a:t>
            </a:r>
            <a:r>
              <a:rPr lang="en-GB" sz="1000" b="1" baseline="0" dirty="0"/>
              <a:t> Report</a:t>
            </a:r>
            <a:endParaRPr lang="en-US" sz="1000" b="1" dirty="0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457200" y="6324600"/>
            <a:ext cx="8229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/>
          </a:p>
        </p:txBody>
      </p:sp>
      <p:pic>
        <p:nvPicPr>
          <p:cNvPr id="3" name="Picture 2" descr="C:\Users\miu\Dropbox\gsics_WG_logo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66183" y="330201"/>
            <a:ext cx="2815396" cy="71966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749300" y="95250"/>
            <a:ext cx="7937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215900" y="762000"/>
            <a:ext cx="8623300" cy="582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7693C52-01FB-4E8A-9290-A29CFEE02D30}" type="datetime1">
              <a:rPr lang="ja-JP" altLang="en-US"/>
              <a:pPr>
                <a:defRPr/>
              </a:pPr>
              <a:t>2017/3/17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47095" y="6583468"/>
            <a:ext cx="348172" cy="184666"/>
          </a:xfrm>
          <a:prstGeom prst="rect">
            <a:avLst/>
          </a:prstGeom>
        </p:spPr>
        <p:txBody>
          <a:bodyPr vert="horz" wrap="none" lIns="91440" tIns="0" rIns="91440" bIns="0" rtlCol="0" anchor="ctr">
            <a:sp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243FBFF-40A1-4F63-8003-049BEFE1C91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pic>
        <p:nvPicPr>
          <p:cNvPr id="2" name="Picture 2" descr="D:\Document_murakami\GCOMC\gcom_c_missionmark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703298" cy="703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013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2031" y="1600203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9313" y="6524628"/>
            <a:ext cx="5143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92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60B28099-3E3D-440E-9055-A64A6A74A0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26023" y="1192213"/>
            <a:ext cx="8915400" cy="76200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25000">
                <a:srgbClr val="01A78F"/>
              </a:gs>
              <a:gs pos="50000">
                <a:srgbClr val="FFFF00"/>
              </a:gs>
              <a:gs pos="75000">
                <a:srgbClr val="FF6633"/>
              </a:gs>
              <a:gs pos="100000">
                <a:srgbClr val="FF3399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altLang="ja-JP" sz="2215" i="1">
              <a:latin typeface="明朝" pitchFamily="17" charset="-128"/>
              <a:ea typeface="明朝" pitchFamily="17" charset="-128"/>
            </a:endParaRPr>
          </a:p>
        </p:txBody>
      </p:sp>
      <p:pic>
        <p:nvPicPr>
          <p:cNvPr id="1029" name="Picture 5" descr="GOSATロゴ0222_2005"/>
          <p:cNvPicPr>
            <a:picLocks noChangeAspect="1" noChangeArrowheads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"/>
            <a:ext cx="1567962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A2_1_blue_glay"/>
          <p:cNvPicPr>
            <a:picLocks noChangeAspect="1" noChangeArrowheads="1"/>
          </p:cNvPicPr>
          <p:nvPr/>
        </p:nvPicPr>
        <p:blipFill>
          <a:blip r:embed="rId17" cstate="email">
            <a:clrChange>
              <a:clrFrom>
                <a:srgbClr val="FDFBFE"/>
              </a:clrFrom>
              <a:clrTo>
                <a:srgbClr val="FDFB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74169" y="-9525"/>
            <a:ext cx="2035420" cy="127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296866" y="115888"/>
            <a:ext cx="6409592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6077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924" y="6453191"/>
            <a:ext cx="7990743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1" sz="1292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773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</p:sldLayoutIdLst>
  <p:transition advClick="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22041" algn="ctr" rtl="0" fontAlgn="base">
        <a:spcBef>
          <a:spcPct val="0"/>
        </a:spcBef>
        <a:spcAft>
          <a:spcPct val="0"/>
        </a:spcAft>
        <a:defRPr kumimoji="1" sz="4062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844083" algn="ctr" rtl="0" fontAlgn="base">
        <a:spcBef>
          <a:spcPct val="0"/>
        </a:spcBef>
        <a:spcAft>
          <a:spcPct val="0"/>
        </a:spcAft>
        <a:defRPr kumimoji="1" sz="4062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266124" algn="ctr" rtl="0" fontAlgn="base">
        <a:spcBef>
          <a:spcPct val="0"/>
        </a:spcBef>
        <a:spcAft>
          <a:spcPct val="0"/>
        </a:spcAft>
        <a:defRPr kumimoji="1" sz="4062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688165" algn="ctr" rtl="0" fontAlgn="base">
        <a:spcBef>
          <a:spcPct val="0"/>
        </a:spcBef>
        <a:spcAft>
          <a:spcPct val="0"/>
        </a:spcAft>
        <a:defRPr kumimoji="1" sz="4062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n"/>
        <a:defRPr kumimoji="1" sz="2954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Wingdings" pitchFamily="2" charset="2"/>
        <a:buChar char="n"/>
        <a:defRPr kumimoji="1" sz="2585">
          <a:solidFill>
            <a:schemeClr val="tx1"/>
          </a:solidFill>
          <a:latin typeface="+mn-lt"/>
          <a:ea typeface="+mn-ea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Clr>
          <a:srgbClr val="00FF00"/>
        </a:buClr>
        <a:buFont typeface="Wingdings" pitchFamily="2" charset="2"/>
        <a:buChar char="n"/>
        <a:defRPr kumimoji="1" sz="2215">
          <a:solidFill>
            <a:schemeClr val="tx1"/>
          </a:solidFill>
          <a:latin typeface="+mn-lt"/>
          <a:ea typeface="+mn-ea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Clr>
          <a:srgbClr val="FF00FF"/>
        </a:buClr>
        <a:buFont typeface="Wingdings" pitchFamily="2" charset="2"/>
        <a:buChar char="n"/>
        <a:defRPr kumimoji="1" sz="1846">
          <a:solidFill>
            <a:schemeClr val="tx1"/>
          </a:solidFill>
          <a:latin typeface="+mn-lt"/>
          <a:ea typeface="+mn-ea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Font typeface="Wingdings" pitchFamily="2" charset="2"/>
        <a:buChar char="n"/>
        <a:defRPr kumimoji="1" sz="1846">
          <a:solidFill>
            <a:schemeClr val="tx1"/>
          </a:solidFill>
          <a:latin typeface="+mn-lt"/>
          <a:ea typeface="+mn-ea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lr>
          <a:srgbClr val="FFFF00"/>
        </a:buClr>
        <a:buFont typeface="Wingdings" pitchFamily="2" charset="2"/>
        <a:buChar char="n"/>
        <a:defRPr kumimoji="1" sz="1846">
          <a:solidFill>
            <a:schemeClr val="tx1"/>
          </a:solidFill>
          <a:latin typeface="+mn-lt"/>
          <a:ea typeface="+mn-ea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lr>
          <a:srgbClr val="FFFF00"/>
        </a:buClr>
        <a:buFont typeface="Wingdings" pitchFamily="2" charset="2"/>
        <a:buChar char="n"/>
        <a:defRPr kumimoji="1" sz="1846">
          <a:solidFill>
            <a:schemeClr val="tx1"/>
          </a:solidFill>
          <a:latin typeface="+mn-lt"/>
          <a:ea typeface="+mn-ea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lr>
          <a:srgbClr val="FFFF00"/>
        </a:buClr>
        <a:buFont typeface="Wingdings" pitchFamily="2" charset="2"/>
        <a:buChar char="n"/>
        <a:defRPr kumimoji="1" sz="1846">
          <a:solidFill>
            <a:schemeClr val="tx1"/>
          </a:solidFill>
          <a:latin typeface="+mn-lt"/>
          <a:ea typeface="+mn-ea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lr>
          <a:srgbClr val="FFFF00"/>
        </a:buClr>
        <a:buFont typeface="Wingdings" pitchFamily="2" charset="2"/>
        <a:buChar char="n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503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gsics.wmo.int/" TargetMode="External"/><Relationship Id="rId7" Type="http://schemas.openxmlformats.org/officeDocument/2006/relationships/hyperlink" Target="http://gsics.atmos.umd.edu/wiki/Hom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sics.eumetsat.int/" TargetMode="External"/><Relationship Id="rId5" Type="http://schemas.openxmlformats.org/officeDocument/2006/relationships/hyperlink" Target="https://www.star.nesdis.noaa.gov/smcd/GCC/ProductCatalog.php" TargetMode="External"/><Relationship Id="rId4" Type="http://schemas.openxmlformats.org/officeDocument/2006/relationships/hyperlink" Target="http://www.star.nesdis.noaa.gov/smcd/GCC/index.ph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5.pn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C66A421-960F-40DF-BDE6-CED4FB09D90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68338" y="1727200"/>
            <a:ext cx="7772400" cy="16598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br>
              <a:rPr lang="en-IE" sz="3200" dirty="0">
                <a:solidFill>
                  <a:schemeClr val="tx1"/>
                </a:solidFill>
              </a:rPr>
            </a:br>
            <a:r>
              <a:rPr lang="en-US" altLang="ja-JP" sz="3200" dirty="0">
                <a:solidFill>
                  <a:schemeClr val="tx1"/>
                </a:solidFill>
              </a:rPr>
              <a:t>JAXA</a:t>
            </a:r>
            <a:r>
              <a:rPr lang="en-IE" sz="3200" dirty="0">
                <a:solidFill>
                  <a:schemeClr val="tx1"/>
                </a:solidFill>
              </a:rPr>
              <a:t> Agency Report </a:t>
            </a:r>
            <a:br>
              <a:rPr lang="en-IE" sz="3200" dirty="0">
                <a:solidFill>
                  <a:schemeClr val="tx1"/>
                </a:solidFill>
              </a:rPr>
            </a:br>
            <a:r>
              <a:rPr lang="en-US" altLang="ja-JP" sz="3200" i="1" dirty="0">
                <a:solidFill>
                  <a:schemeClr val="tx1"/>
                </a:solidFill>
              </a:rPr>
              <a:t>2017</a:t>
            </a:r>
            <a:endParaRPr lang="en-US" sz="3200" i="1" dirty="0">
              <a:solidFill>
                <a:schemeClr val="tx1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14650"/>
            <a:ext cx="7315200" cy="2876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100000"/>
              </a:spcBef>
              <a:spcAft>
                <a:spcPct val="100000"/>
              </a:spcAft>
            </a:pPr>
            <a:endParaRPr lang="en-US" sz="2800" b="1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ja-JP" sz="2000" i="1" dirty="0">
                <a:latin typeface="+mj-lt"/>
                <a:ea typeface="+mj-ea"/>
                <a:cs typeface="+mj-cs"/>
              </a:rPr>
              <a:t>Misako Kachi, Hiroshi Murakami, Takashi Maeda,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000" i="1" dirty="0">
                <a:latin typeface="+mj-lt"/>
                <a:ea typeface="+mj-ea"/>
                <a:cs typeface="+mj-cs"/>
              </a:rPr>
              <a:t>Takeshi Masaki, Yuki Kaneko, Kei </a:t>
            </a:r>
            <a:r>
              <a:rPr lang="en-US" altLang="ja-JP" sz="2000" i="1" dirty="0" err="1">
                <a:latin typeface="+mj-lt"/>
                <a:ea typeface="+mj-ea"/>
                <a:cs typeface="+mj-cs"/>
              </a:rPr>
              <a:t>Shiomi</a:t>
            </a:r>
            <a:r>
              <a:rPr lang="en-US" altLang="ja-JP" sz="2000" i="1" dirty="0">
                <a:latin typeface="+mj-lt"/>
                <a:ea typeface="+mj-ea"/>
                <a:cs typeface="+mj-cs"/>
              </a:rPr>
              <a:t>,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000" i="1" dirty="0">
                <a:latin typeface="+mj-lt"/>
                <a:ea typeface="+mj-ea"/>
                <a:cs typeface="+mj-cs"/>
              </a:rPr>
              <a:t>Takeo </a:t>
            </a:r>
            <a:r>
              <a:rPr lang="en-US" altLang="ja-JP" sz="2000" i="1" dirty="0" err="1">
                <a:latin typeface="+mj-lt"/>
                <a:ea typeface="+mj-ea"/>
                <a:cs typeface="+mj-cs"/>
              </a:rPr>
              <a:t>Tadono</a:t>
            </a:r>
            <a:r>
              <a:rPr lang="en-US" altLang="ja-JP" sz="2000" i="1" dirty="0">
                <a:latin typeface="+mj-lt"/>
                <a:ea typeface="+mj-ea"/>
                <a:cs typeface="+mj-cs"/>
              </a:rPr>
              <a:t>, Yukio </a:t>
            </a:r>
            <a:r>
              <a:rPr lang="en-US" altLang="ja-JP" sz="2000" i="1">
                <a:latin typeface="+mj-lt"/>
                <a:ea typeface="+mj-ea"/>
                <a:cs typeface="+mj-cs"/>
              </a:rPr>
              <a:t>Kurihara</a:t>
            </a:r>
            <a:endParaRPr lang="en-US" altLang="zh-CN" sz="2000" b="1" dirty="0">
              <a:latin typeface="Times New Roman" pitchFamily="18" charset="0"/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000" dirty="0">
              <a:latin typeface="Times New Roman" pitchFamily="18" charset="0"/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b="1" dirty="0">
                <a:latin typeface="Times New Roman" pitchFamily="18" charset="0"/>
                <a:ea typeface="宋体" pitchFamily="2" charset="-122"/>
              </a:rPr>
              <a:t>JAXA</a:t>
            </a:r>
          </a:p>
        </p:txBody>
      </p:sp>
      <p:pic>
        <p:nvPicPr>
          <p:cNvPr id="5" name="Picture 19" descr="logo_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8922" y="1"/>
            <a:ext cx="1055077" cy="62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9" descr="logo_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8922" y="1"/>
            <a:ext cx="1055077" cy="62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264694"/>
            <a:ext cx="5792593" cy="757989"/>
          </a:xfrm>
        </p:spPr>
        <p:txBody>
          <a:bodyPr/>
          <a:lstStyle/>
          <a:p>
            <a:pPr lvl="0"/>
            <a:r>
              <a:rPr lang="en-GB" sz="2400" dirty="0"/>
              <a:t>JAXA’s Instruments Updates &amp; </a:t>
            </a:r>
            <a:br>
              <a:rPr lang="en-GB" sz="2400" dirty="0"/>
            </a:br>
            <a:r>
              <a:rPr lang="en-GB" sz="2400" dirty="0"/>
              <a:t>Planned launches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249" y="1271456"/>
            <a:ext cx="8602824" cy="4950506"/>
          </a:xfrm>
        </p:spPr>
        <p:txBody>
          <a:bodyPr/>
          <a:lstStyle/>
          <a:p>
            <a:pPr lvl="0"/>
            <a:r>
              <a:rPr lang="en-US" altLang="ja-JP" sz="2400" i="1" dirty="0"/>
              <a:t>Current in operation</a:t>
            </a:r>
            <a:endParaRPr lang="en-US" sz="2400" i="1" dirty="0"/>
          </a:p>
          <a:p>
            <a:pPr lvl="1"/>
            <a:r>
              <a:rPr lang="en-US" sz="1800" i="1" dirty="0"/>
              <a:t>GPM: Launched in 2014. Latest version 4 was released in March 2015, and version up is scheduled in April, 2017</a:t>
            </a:r>
          </a:p>
          <a:p>
            <a:pPr lvl="1"/>
            <a:r>
              <a:rPr lang="en-US" altLang="ja-JP" sz="1800" i="1" dirty="0"/>
              <a:t>ALOS-2: Launched in 2014. Data release in November, 2014</a:t>
            </a:r>
          </a:p>
          <a:p>
            <a:pPr lvl="1"/>
            <a:r>
              <a:rPr lang="en-US" sz="1800" i="1" dirty="0"/>
              <a:t>GCOM-W: Launched in 2012. Latest version 3 was released in March 2017</a:t>
            </a:r>
          </a:p>
          <a:p>
            <a:pPr lvl="1"/>
            <a:r>
              <a:rPr lang="en-US" sz="1800" i="1" dirty="0"/>
              <a:t>GOSAT: Launched in 2009. Latest version 201.202 was released in 2016</a:t>
            </a:r>
          </a:p>
          <a:p>
            <a:pPr lvl="0"/>
            <a:r>
              <a:rPr lang="en-US" sz="2400" i="1" dirty="0"/>
              <a:t>Forthcoming launches</a:t>
            </a:r>
          </a:p>
          <a:p>
            <a:pPr lvl="1"/>
            <a:r>
              <a:rPr lang="en-US" sz="1800" i="1" dirty="0"/>
              <a:t>GCOM-C (JFY 2017)</a:t>
            </a:r>
          </a:p>
          <a:p>
            <a:pPr lvl="1"/>
            <a:r>
              <a:rPr lang="en-US" sz="1800" i="1" dirty="0"/>
              <a:t>GOSAT-2 (JFY 2018), </a:t>
            </a:r>
            <a:r>
              <a:rPr lang="en-US" sz="1800" i="1" dirty="0" err="1"/>
              <a:t>EarthCARE</a:t>
            </a:r>
            <a:r>
              <a:rPr lang="en-US" sz="1800" i="1" dirty="0"/>
              <a:t> (JFY 2018)</a:t>
            </a:r>
          </a:p>
          <a:p>
            <a:pPr lvl="1"/>
            <a:r>
              <a:rPr lang="en-US" sz="1800" i="1" dirty="0"/>
              <a:t>Advanced Optical (JFY 2020), Advanced SAR (JFY 2020)</a:t>
            </a:r>
          </a:p>
          <a:p>
            <a:pPr lvl="0"/>
            <a:r>
              <a:rPr lang="en-US" sz="2400" i="1" dirty="0"/>
              <a:t>Other major events</a:t>
            </a:r>
          </a:p>
          <a:p>
            <a:pPr lvl="1"/>
            <a:r>
              <a:rPr lang="en-US" sz="1800" i="1" dirty="0"/>
              <a:t>JAXA </a:t>
            </a:r>
            <a:r>
              <a:rPr lang="en-US" sz="1800" i="1" dirty="0" err="1"/>
              <a:t>Himawari</a:t>
            </a:r>
            <a:r>
              <a:rPr lang="en-US" sz="1800" i="1" dirty="0"/>
              <a:t> Monitor system (</a:t>
            </a:r>
            <a:r>
              <a:rPr lang="en-US" sz="1800" i="1" dirty="0">
                <a:solidFill>
                  <a:srgbClr val="FF0000"/>
                </a:solidFill>
              </a:rPr>
              <a:t>http://www.eorc.jaxa.jp/ptree</a:t>
            </a:r>
            <a:r>
              <a:rPr lang="en-US" sz="1800" i="1" dirty="0"/>
              <a:t>) is updated in August 2016, and new geophysical products (ocean color, PAR &amp; solar radiation, cloud properties, wild fire, photovoltaic power) are added. </a:t>
            </a:r>
          </a:p>
          <a:p>
            <a:pPr lvl="0"/>
            <a:endParaRPr lang="en-US" sz="2400" i="1" dirty="0"/>
          </a:p>
          <a:p>
            <a:pPr marL="0" lvl="0" indent="0">
              <a:buNone/>
            </a:pPr>
            <a:endParaRPr lang="en-GB" sz="2400" dirty="0"/>
          </a:p>
          <a:p>
            <a:endParaRPr lang="en-GB" sz="2400" dirty="0"/>
          </a:p>
          <a:p>
            <a:pPr lvl="0"/>
            <a:endParaRPr lang="en-GB" sz="14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414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9" descr="logo_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8922" y="1"/>
            <a:ext cx="1055077" cy="62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264694"/>
            <a:ext cx="5792593" cy="757989"/>
          </a:xfrm>
        </p:spPr>
        <p:txBody>
          <a:bodyPr/>
          <a:lstStyle/>
          <a:p>
            <a:pPr lvl="0"/>
            <a:r>
              <a:rPr lang="en-GB" sz="2400" dirty="0"/>
              <a:t>Introduce/Confirm the JAXA’s </a:t>
            </a:r>
            <a:br>
              <a:rPr lang="en-GB" sz="2400" dirty="0"/>
            </a:br>
            <a:r>
              <a:rPr lang="en-GB" sz="2400" dirty="0"/>
              <a:t>Personnel supporting GSICS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249" y="1133713"/>
            <a:ext cx="8602824" cy="4950506"/>
          </a:xfrm>
        </p:spPr>
        <p:txBody>
          <a:bodyPr/>
          <a:lstStyle/>
          <a:p>
            <a:r>
              <a:rPr lang="fr-CH" altLang="ja-JP" sz="2400" i="1" dirty="0"/>
              <a:t>GRWG Members</a:t>
            </a:r>
          </a:p>
          <a:p>
            <a:pPr lvl="1"/>
            <a:r>
              <a:rPr lang="fr-CH" altLang="ja-JP" sz="1800" dirty="0"/>
              <a:t>Hiroshi Murakami (optical &amp; IR imager, GCOM-C/SGLI, Himawari-8)</a:t>
            </a:r>
          </a:p>
          <a:p>
            <a:pPr lvl="1"/>
            <a:r>
              <a:rPr lang="fr-CH" altLang="ja-JP" sz="1800" dirty="0"/>
              <a:t>Misako Kachi (MW imager, GCOM-W/AMSR2)</a:t>
            </a:r>
          </a:p>
          <a:p>
            <a:pPr lvl="1"/>
            <a:r>
              <a:rPr lang="fr-CH" altLang="ja-JP" sz="1800" dirty="0"/>
              <a:t>Takashi Maeda (MW imager, GCOM-W/AMSR2)</a:t>
            </a:r>
            <a:endParaRPr lang="fr-CH" altLang="ja-JP" sz="1100" dirty="0"/>
          </a:p>
          <a:p>
            <a:r>
              <a:rPr lang="fr-CH" altLang="ja-JP" sz="2400" i="1" dirty="0"/>
              <a:t>GDWG Members</a:t>
            </a:r>
          </a:p>
          <a:p>
            <a:pPr lvl="1"/>
            <a:r>
              <a:rPr lang="fr-CH" altLang="ja-JP" sz="1800" dirty="0"/>
              <a:t>None</a:t>
            </a:r>
          </a:p>
          <a:p>
            <a:pPr lvl="0"/>
            <a:r>
              <a:rPr lang="en-GB" sz="2400" i="1" dirty="0"/>
              <a:t>Others who </a:t>
            </a:r>
            <a:r>
              <a:rPr lang="en-US" altLang="ja-JP" sz="2400" i="1" dirty="0"/>
              <a:t>provide </a:t>
            </a:r>
            <a:r>
              <a:rPr lang="en-GB" sz="2400" i="1" dirty="0"/>
              <a:t>supports if needed</a:t>
            </a:r>
          </a:p>
          <a:p>
            <a:pPr lvl="1"/>
            <a:r>
              <a:rPr lang="en-GB" sz="1800" dirty="0" err="1"/>
              <a:t>Takaeshi</a:t>
            </a:r>
            <a:r>
              <a:rPr lang="en-GB" sz="1800" dirty="0"/>
              <a:t> Masaki &amp; Yuki Kaneko (precipitation radar, TRMM/PR, GPM/DPR)</a:t>
            </a:r>
          </a:p>
          <a:p>
            <a:pPr lvl="1"/>
            <a:r>
              <a:rPr lang="en-GB" sz="1800" dirty="0"/>
              <a:t>Kei </a:t>
            </a:r>
            <a:r>
              <a:rPr lang="en-GB" sz="1800" dirty="0" err="1"/>
              <a:t>Shiomi</a:t>
            </a:r>
            <a:r>
              <a:rPr lang="en-GB" sz="1800" dirty="0"/>
              <a:t> (GOSAT, GOSAT-2)</a:t>
            </a:r>
          </a:p>
          <a:p>
            <a:pPr lvl="1"/>
            <a:r>
              <a:rPr lang="en-GB" sz="1800" dirty="0"/>
              <a:t>Yukio </a:t>
            </a:r>
            <a:r>
              <a:rPr lang="en-GB" sz="1800" dirty="0" err="1"/>
              <a:t>Kurihara</a:t>
            </a:r>
            <a:r>
              <a:rPr lang="en-GB" sz="1800" dirty="0"/>
              <a:t> (IR imager, GCOM-C/SGLI, Himawari-8) </a:t>
            </a:r>
          </a:p>
          <a:p>
            <a:pPr lvl="1"/>
            <a:r>
              <a:rPr lang="en-GB" altLang="ja-JP" sz="1800" dirty="0"/>
              <a:t>Takeo </a:t>
            </a:r>
            <a:r>
              <a:rPr lang="en-GB" altLang="ja-JP" sz="1800" dirty="0" err="1"/>
              <a:t>Tadono</a:t>
            </a:r>
            <a:r>
              <a:rPr lang="en-GB" altLang="ja-JP" sz="1800" dirty="0"/>
              <a:t> (high resolution optical imager</a:t>
            </a:r>
            <a:r>
              <a:rPr lang="ja-JP" altLang="en-US" sz="1800" dirty="0"/>
              <a:t> </a:t>
            </a:r>
            <a:r>
              <a:rPr lang="en-US" altLang="ja-JP" sz="1800" dirty="0"/>
              <a:t>&amp; SAR</a:t>
            </a:r>
            <a:r>
              <a:rPr lang="en-GB" altLang="ja-JP" sz="1800" dirty="0"/>
              <a:t>, ALOS, ALOS-2, Advanced Optical)</a:t>
            </a:r>
          </a:p>
          <a:p>
            <a:pPr marL="457200" lvl="1" indent="0">
              <a:buNone/>
            </a:pPr>
            <a:endParaRPr lang="en-GB" sz="1800" dirty="0"/>
          </a:p>
          <a:p>
            <a:pPr lvl="0"/>
            <a:endParaRPr lang="en-GB" sz="14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35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BB25FD9-27DC-4523-A484-31120BF8BAA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81739" y="439510"/>
            <a:ext cx="5962261" cy="5492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200" dirty="0">
                <a:solidFill>
                  <a:schemeClr val="tx1"/>
                </a:solidFill>
              </a:rPr>
              <a:t>Thank you for your attention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350963"/>
            <a:ext cx="8229600" cy="4775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GB" sz="2400" b="1" dirty="0">
                <a:solidFill>
                  <a:schemeClr val="accent2"/>
                </a:solidFill>
              </a:rPr>
              <a:t>WMO GSICS Portal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 sz="2400" b="1" dirty="0">
                <a:solidFill>
                  <a:schemeClr val="accent2"/>
                </a:solidFill>
                <a:hlinkClick r:id="rId3"/>
              </a:rPr>
              <a:t>http://gsics.wmo.int</a:t>
            </a:r>
            <a:endParaRPr lang="en-GB" sz="2400" b="1" dirty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sz="2400" b="1" dirty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sz="2400" b="1" dirty="0">
                <a:solidFill>
                  <a:schemeClr val="accent2"/>
                </a:solidFill>
              </a:rPr>
              <a:t>GSICS Coordination Centre </a:t>
            </a:r>
            <a:r>
              <a:rPr lang="en-GB" sz="2000" b="1" dirty="0">
                <a:solidFill>
                  <a:schemeClr val="accent2"/>
                </a:solidFill>
                <a:hlinkClick r:id="rId4"/>
              </a:rPr>
              <a:t>http://www.star.nesdis.noaa.gov/smcd/GCC/index.php</a:t>
            </a:r>
            <a:endParaRPr lang="en-GB" sz="2000" b="1" dirty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sz="2400" b="1" dirty="0">
              <a:solidFill>
                <a:schemeClr val="accent2"/>
              </a:solidFill>
            </a:endParaRPr>
          </a:p>
          <a:p>
            <a:pPr algn="ctr" eaLnBrk="1" hangingPunct="1">
              <a:buNone/>
            </a:pPr>
            <a:r>
              <a:rPr lang="en-GB" sz="2400" b="1" dirty="0">
                <a:solidFill>
                  <a:schemeClr val="accent2"/>
                </a:solidFill>
              </a:rPr>
              <a:t>GSICS Product </a:t>
            </a:r>
            <a:r>
              <a:rPr lang="en-GB" sz="2400" b="1" dirty="0" err="1">
                <a:solidFill>
                  <a:schemeClr val="accent2"/>
                </a:solidFill>
              </a:rPr>
              <a:t>Catalog</a:t>
            </a:r>
            <a:r>
              <a:rPr lang="en-GB" sz="2400" b="1" dirty="0">
                <a:solidFill>
                  <a:schemeClr val="accent2"/>
                </a:solidFill>
              </a:rPr>
              <a:t> </a:t>
            </a:r>
            <a:r>
              <a:rPr lang="en-GB" sz="1800" b="1" dirty="0">
                <a:solidFill>
                  <a:schemeClr val="accent2"/>
                </a:solidFill>
                <a:hlinkClick r:id="rId5"/>
              </a:rPr>
              <a:t>https://www.star.nesdis.noaa.gov/smcd/GCC/ProductCatalog.php</a:t>
            </a:r>
            <a:endParaRPr lang="en-GB" sz="1800" b="1" dirty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sz="2400" b="1" dirty="0">
              <a:solidFill>
                <a:schemeClr val="accent2"/>
              </a:solidFill>
              <a:hlinkClick r:id="rId6"/>
            </a:endParaRPr>
          </a:p>
          <a:p>
            <a:pPr algn="ctr" eaLnBrk="1" hangingPunct="1">
              <a:buNone/>
            </a:pPr>
            <a:r>
              <a:rPr lang="en-GB" sz="2400" b="1" dirty="0">
                <a:solidFill>
                  <a:schemeClr val="accent2"/>
                </a:solidFill>
              </a:rPr>
              <a:t>GSICS Wiki</a:t>
            </a:r>
            <a:endParaRPr lang="en-GB" sz="2400" b="1" dirty="0">
              <a:solidFill>
                <a:schemeClr val="accent2"/>
              </a:solidFill>
              <a:hlinkClick r:id="rId6"/>
            </a:endParaRPr>
          </a:p>
          <a:p>
            <a:pPr algn="ctr" eaLnBrk="1" hangingPunct="1">
              <a:buNone/>
            </a:pPr>
            <a:r>
              <a:rPr lang="en-GB" sz="2400" b="1" dirty="0">
                <a:solidFill>
                  <a:schemeClr val="accent2"/>
                </a:solidFill>
                <a:hlinkClick r:id="rId7"/>
              </a:rPr>
              <a:t>http://gsics.atmos.umd.edu/wiki/Home</a:t>
            </a:r>
            <a:endParaRPr lang="en-GB" sz="2400" b="1" dirty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sz="2400" b="1" dirty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sz="5400" b="1" dirty="0">
              <a:solidFill>
                <a:schemeClr val="accent2"/>
              </a:solidFill>
            </a:endParaRPr>
          </a:p>
        </p:txBody>
      </p:sp>
      <p:pic>
        <p:nvPicPr>
          <p:cNvPr id="5" name="Picture 19" descr="logo_j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88922" y="1"/>
            <a:ext cx="1055077" cy="62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351661"/>
            <a:ext cx="5673013" cy="457200"/>
          </a:xfrm>
        </p:spPr>
        <p:txBody>
          <a:bodyPr/>
          <a:lstStyle/>
          <a:p>
            <a:r>
              <a:rPr lang="en-GB" sz="2400" dirty="0"/>
              <a:t>Presentation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75823"/>
            <a:ext cx="8783053" cy="5074582"/>
          </a:xfrm>
        </p:spPr>
        <p:txBody>
          <a:bodyPr/>
          <a:lstStyle/>
          <a:p>
            <a:pPr lvl="0"/>
            <a:r>
              <a:rPr lang="en-GB" sz="2400" dirty="0"/>
              <a:t>JAXA’s GSICS Activities, Action &amp; Achievements Summary</a:t>
            </a:r>
          </a:p>
          <a:p>
            <a:pPr lvl="1"/>
            <a:endParaRPr lang="en-GB" altLang="ja-JP" sz="1800" dirty="0"/>
          </a:p>
          <a:p>
            <a:r>
              <a:rPr lang="en-GB" altLang="ja-JP" sz="2400" dirty="0"/>
              <a:t>Agency’s support to GRWG Activities</a:t>
            </a:r>
            <a:endParaRPr lang="en-GB" sz="2400" dirty="0"/>
          </a:p>
          <a:p>
            <a:pPr lvl="0"/>
            <a:endParaRPr lang="en-GB" sz="2400" dirty="0"/>
          </a:p>
          <a:p>
            <a:pPr lvl="0"/>
            <a:r>
              <a:rPr lang="en-GB" sz="2400" dirty="0"/>
              <a:t>JAXA’s Instruments Updates &amp; Planned launches</a:t>
            </a:r>
          </a:p>
          <a:p>
            <a:endParaRPr lang="en-GB" sz="2400" dirty="0"/>
          </a:p>
          <a:p>
            <a:r>
              <a:rPr lang="en-GB" sz="2400" dirty="0"/>
              <a:t>Introduce/Confirm the JAXA’s Personnel supporting GSICS </a:t>
            </a:r>
          </a:p>
          <a:p>
            <a:pPr marL="0" lv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5" name="Picture 19" descr="logo_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8922" y="1"/>
            <a:ext cx="1055077" cy="62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264694"/>
            <a:ext cx="5673013" cy="757989"/>
          </a:xfrm>
        </p:spPr>
        <p:txBody>
          <a:bodyPr/>
          <a:lstStyle/>
          <a:p>
            <a:pPr lvl="0"/>
            <a:r>
              <a:rPr lang="en-GB" sz="2400" dirty="0"/>
              <a:t>JAXA’s GSICS Activities, Action &amp; Achievements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249" y="1133713"/>
            <a:ext cx="8602824" cy="4950506"/>
          </a:xfrm>
        </p:spPr>
        <p:txBody>
          <a:bodyPr/>
          <a:lstStyle/>
          <a:p>
            <a:pPr lvl="0"/>
            <a:r>
              <a:rPr lang="en-GB" sz="2400" i="1" dirty="0"/>
              <a:t>Current GSICS Activities</a:t>
            </a:r>
          </a:p>
          <a:p>
            <a:pPr lvl="1"/>
            <a:r>
              <a:rPr lang="en-US" altLang="ja-JP" sz="1800" dirty="0"/>
              <a:t>Cross-calibration among passive microwave imagers (AMSR2, AMSR-E, GMI, TMI) </a:t>
            </a:r>
          </a:p>
          <a:p>
            <a:pPr lvl="1"/>
            <a:r>
              <a:rPr lang="en-US" altLang="ja-JP" sz="1800" dirty="0"/>
              <a:t>Cross-calibration between TRMM/PR and GPM/DPR</a:t>
            </a:r>
          </a:p>
          <a:p>
            <a:pPr lvl="1"/>
            <a:r>
              <a:rPr lang="en-US" altLang="ja-JP" sz="1800" dirty="0"/>
              <a:t>Development of new cross-calibration method for IR channels</a:t>
            </a:r>
            <a:endParaRPr lang="en-GB" altLang="ja-JP" sz="1800" i="1" dirty="0"/>
          </a:p>
          <a:p>
            <a:pPr lvl="1"/>
            <a:r>
              <a:rPr lang="fr-CH" altLang="ja-JP" sz="1800" dirty="0"/>
              <a:t>Preparation of GCOM-C/SGLI lunar calibration using GIRO </a:t>
            </a:r>
          </a:p>
          <a:p>
            <a:pPr lvl="1"/>
            <a:r>
              <a:rPr lang="fr-CH" altLang="ja-JP" sz="1800" dirty="0"/>
              <a:t>Preparation of GOSAT-2/CAI-2 lunar calibration using GIRO (ongoing)</a:t>
            </a:r>
          </a:p>
          <a:p>
            <a:r>
              <a:rPr lang="en-GB" sz="2400" i="1" dirty="0"/>
              <a:t>Action Status</a:t>
            </a:r>
          </a:p>
          <a:p>
            <a:pPr lvl="1"/>
            <a:r>
              <a:rPr lang="en-US" altLang="ja-JP" sz="1800" dirty="0"/>
              <a:t>Provide GOSAT TANSO-FTS ILS information through the web for hyperspectral IR satellite comparison, in response to A/I at the GSICS meeting in Mar. 2016.</a:t>
            </a:r>
          </a:p>
          <a:p>
            <a:pPr marL="0" lv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5" name="Picture 19" descr="logo_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8922" y="21267"/>
            <a:ext cx="1055077" cy="62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76941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19" descr="logo_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8922" y="1"/>
            <a:ext cx="1055077" cy="62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" name="グループ化 21"/>
          <p:cNvGrpSpPr/>
          <p:nvPr/>
        </p:nvGrpSpPr>
        <p:grpSpPr>
          <a:xfrm>
            <a:off x="4062452" y="2529608"/>
            <a:ext cx="4825715" cy="3563077"/>
            <a:chOff x="4394445" y="3242892"/>
            <a:chExt cx="4536491" cy="3349528"/>
          </a:xfrm>
        </p:grpSpPr>
        <p:sp>
          <p:nvSpPr>
            <p:cNvPr id="2" name="テキスト ボックス 1"/>
            <p:cNvSpPr txBox="1"/>
            <p:nvPr/>
          </p:nvSpPr>
          <p:spPr>
            <a:xfrm>
              <a:off x="4683719" y="3287291"/>
              <a:ext cx="1150088" cy="3471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Satellite A</a:t>
              </a:r>
              <a:endParaRPr kumimoji="1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6357975" y="3287291"/>
              <a:ext cx="1150088" cy="3471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Satellite B</a:t>
              </a:r>
              <a:endParaRPr kumimoji="1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フローチャート : 磁気ディスク 3"/>
            <p:cNvSpPr/>
            <p:nvPr/>
          </p:nvSpPr>
          <p:spPr>
            <a:xfrm>
              <a:off x="4555567" y="3709052"/>
              <a:ext cx="1121310" cy="640748"/>
            </a:xfrm>
            <a:prstGeom prst="flowChartMagneticDisk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IR data</a:t>
              </a:r>
              <a:endParaRPr kumimoji="1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フローチャート : 磁気ディスク 4"/>
            <p:cNvSpPr/>
            <p:nvPr/>
          </p:nvSpPr>
          <p:spPr>
            <a:xfrm>
              <a:off x="4555567" y="5951672"/>
              <a:ext cx="1121310" cy="640748"/>
            </a:xfrm>
            <a:prstGeom prst="flowChartMagneticDisk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trans-</a:t>
              </a:r>
              <a:r>
                <a:rPr kumimoji="0" lang="en-US" altLang="ja-JP" sz="14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mittance</a:t>
              </a:r>
              <a:endPara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フローチャート : 磁気ディスク 5"/>
            <p:cNvSpPr/>
            <p:nvPr/>
          </p:nvSpPr>
          <p:spPr>
            <a:xfrm>
              <a:off x="4555567" y="5417715"/>
              <a:ext cx="1121310" cy="640748"/>
            </a:xfrm>
            <a:prstGeom prst="flowChartMagneticDisk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SST</a:t>
              </a:r>
              <a:endParaRPr kumimoji="1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フローチャート : 磁気ディスク 6"/>
            <p:cNvSpPr/>
            <p:nvPr/>
          </p:nvSpPr>
          <p:spPr>
            <a:xfrm>
              <a:off x="6210834" y="5951672"/>
              <a:ext cx="1121310" cy="640748"/>
            </a:xfrm>
            <a:prstGeom prst="flowChartMagneticDisk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trans-</a:t>
              </a:r>
              <a:r>
                <a:rPr kumimoji="0" lang="en-US" altLang="ja-JP" sz="14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mittance</a:t>
              </a:r>
              <a:endPara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フローチャート : 磁気ディスク 7"/>
            <p:cNvSpPr/>
            <p:nvPr/>
          </p:nvSpPr>
          <p:spPr>
            <a:xfrm>
              <a:off x="6210834" y="4509988"/>
              <a:ext cx="1121310" cy="640748"/>
            </a:xfrm>
            <a:prstGeom prst="flowChartMagneticDisk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IR data</a:t>
              </a:r>
              <a:endParaRPr kumimoji="1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フローチャート : 磁気ディスク 8"/>
            <p:cNvSpPr/>
            <p:nvPr/>
          </p:nvSpPr>
          <p:spPr>
            <a:xfrm>
              <a:off x="6210834" y="3706686"/>
              <a:ext cx="1121310" cy="640748"/>
            </a:xfrm>
            <a:prstGeom prst="flowChartMagneticDisk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IR data</a:t>
              </a:r>
              <a:endParaRPr kumimoji="1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フローチャート : 磁気ディスク 9"/>
            <p:cNvSpPr/>
            <p:nvPr/>
          </p:nvSpPr>
          <p:spPr>
            <a:xfrm>
              <a:off x="6210834" y="5417715"/>
              <a:ext cx="1121310" cy="640748"/>
            </a:xfrm>
            <a:prstGeom prst="flowChartMagneticDisk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SST</a:t>
              </a:r>
              <a:endParaRPr kumimoji="1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3" name="直線矢印コネクタ 12"/>
            <p:cNvCxnSpPr>
              <a:stCxn id="4" idx="3"/>
              <a:endCxn id="6" idx="1"/>
            </p:cNvCxnSpPr>
            <p:nvPr/>
          </p:nvCxnSpPr>
          <p:spPr>
            <a:xfrm>
              <a:off x="5116222" y="4349800"/>
              <a:ext cx="0" cy="1067914"/>
            </a:xfrm>
            <a:prstGeom prst="straightConnector1">
              <a:avLst/>
            </a:prstGeom>
            <a:ln w="381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13"/>
            <p:cNvCxnSpPr>
              <a:stCxn id="6" idx="4"/>
              <a:endCxn id="10" idx="2"/>
            </p:cNvCxnSpPr>
            <p:nvPr/>
          </p:nvCxnSpPr>
          <p:spPr>
            <a:xfrm>
              <a:off x="5676877" y="5738089"/>
              <a:ext cx="533957" cy="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矢印コネクタ 16"/>
            <p:cNvCxnSpPr>
              <a:stCxn id="5" idx="4"/>
              <a:endCxn id="7" idx="2"/>
            </p:cNvCxnSpPr>
            <p:nvPr/>
          </p:nvCxnSpPr>
          <p:spPr>
            <a:xfrm>
              <a:off x="5676877" y="6272046"/>
              <a:ext cx="533957" cy="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矢印コネクタ 19"/>
            <p:cNvCxnSpPr>
              <a:stCxn id="10" idx="1"/>
              <a:endCxn id="8" idx="3"/>
            </p:cNvCxnSpPr>
            <p:nvPr/>
          </p:nvCxnSpPr>
          <p:spPr>
            <a:xfrm flipV="1">
              <a:off x="6771489" y="5150736"/>
              <a:ext cx="0" cy="266979"/>
            </a:xfrm>
            <a:prstGeom prst="straightConnector1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フローチャート : 磁気ディスク 23"/>
            <p:cNvSpPr/>
            <p:nvPr/>
          </p:nvSpPr>
          <p:spPr>
            <a:xfrm>
              <a:off x="7866101" y="3976030"/>
              <a:ext cx="1064835" cy="907727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Calibration coefficients</a:t>
              </a:r>
              <a:endPara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6" name="カギ線コネクタ 25"/>
            <p:cNvCxnSpPr>
              <a:stCxn id="9" idx="4"/>
              <a:endCxn id="24" idx="2"/>
            </p:cNvCxnSpPr>
            <p:nvPr/>
          </p:nvCxnSpPr>
          <p:spPr>
            <a:xfrm>
              <a:off x="7332144" y="4027060"/>
              <a:ext cx="533957" cy="402834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カギ線コネクタ 27"/>
            <p:cNvCxnSpPr>
              <a:stCxn id="8" idx="4"/>
              <a:endCxn id="24" idx="2"/>
            </p:cNvCxnSpPr>
            <p:nvPr/>
          </p:nvCxnSpPr>
          <p:spPr>
            <a:xfrm flipV="1">
              <a:off x="7332144" y="4429894"/>
              <a:ext cx="533957" cy="400468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ストライプ矢印 30"/>
            <p:cNvSpPr/>
            <p:nvPr/>
          </p:nvSpPr>
          <p:spPr>
            <a:xfrm rot="10800000">
              <a:off x="5795697" y="3242892"/>
              <a:ext cx="562277" cy="359367"/>
            </a:xfrm>
            <a:prstGeom prst="striped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4694734" y="4876867"/>
              <a:ext cx="434297" cy="3471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F</a:t>
              </a:r>
              <a:r>
                <a:rPr kumimoji="1" lang="en-US" altLang="ja-JP" sz="1800" b="0" i="0" u="none" strike="noStrike" kern="0" cap="none" spc="0" normalizeH="0" baseline="3000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-1</a:t>
              </a:r>
              <a:endParaRPr kumimoji="1" lang="ja-JP" altLang="en-US" sz="1800" b="0" i="0" u="none" strike="noStrike" kern="0" cap="none" spc="0" normalizeH="0" baseline="30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6860460" y="5090705"/>
              <a:ext cx="306208" cy="3471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F</a:t>
              </a:r>
              <a:endParaRPr kumimoji="1" lang="ja-JP" altLang="en-US" sz="1800" b="0" i="0" u="none" strike="noStrike" kern="0" cap="none" spc="0" normalizeH="0" baseline="30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4394445" y="4609889"/>
              <a:ext cx="981312" cy="3471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Retrieve</a:t>
              </a:r>
              <a:endParaRPr kumimoji="1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テキスト ボックス 35"/>
                <p:cNvSpPr txBox="1"/>
                <p:nvPr/>
              </p:nvSpPr>
              <p:spPr>
                <a:xfrm>
                  <a:off x="5795699" y="6218650"/>
                  <a:ext cx="386196" cy="3471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ja-JP" altLang="en-U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𝜑</m:t>
                        </m:r>
                      </m:oMath>
                    </m:oMathPara>
                  </a14:m>
                  <a:endParaRPr kumimoji="1" lang="ja-JP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6" name="テキスト ボックス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5699" y="6218650"/>
                  <a:ext cx="386196" cy="347197"/>
                </a:xfrm>
                <a:prstGeom prst="rect">
                  <a:avLst/>
                </a:prstGeom>
                <a:blipFill>
                  <a:blip r:embed="rId4"/>
                  <a:stretch>
                    <a:fillRect b="-819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" name="タイトル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5621"/>
          </a:xfrm>
        </p:spPr>
        <p:txBody>
          <a:bodyPr>
            <a:noAutofit/>
          </a:bodyPr>
          <a:lstStyle/>
          <a:p>
            <a:r>
              <a:rPr kumimoji="1"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New cross-calibration method </a:t>
            </a:r>
            <a:br>
              <a:rPr kumimoji="1"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for IR channels</a:t>
            </a:r>
            <a:endParaRPr kumimoji="1" lang="ja-JP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idx="1"/>
          </p:nvPr>
        </p:nvSpPr>
        <p:spPr>
          <a:xfrm>
            <a:off x="164058" y="1076125"/>
            <a:ext cx="8678190" cy="1453483"/>
          </a:xfrm>
        </p:spPr>
        <p:txBody>
          <a:bodyPr>
            <a:normAutofit/>
          </a:bodyPr>
          <a:lstStyle/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In order to produce </a:t>
            </a:r>
            <a:r>
              <a:rPr lang="en-US" altLang="ja-JP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consistent SST datasets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from various IR imagers (AHI, MODIS, VIIRS, SGLI), we have introduced a new physical SST algorithm applying to all IR imagers. Inconsistencies around about 0.3~0.4 K are still found due to calibration of each instrument.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74032" y="2417852"/>
            <a:ext cx="393341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Arial" panose="020B0604020202020204" pitchFamily="34" charset="0"/>
              <a:buChar char="•"/>
            </a:pPr>
            <a:r>
              <a:rPr lang="en-US" altLang="ja-JP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GSICS correction was applied to Himawari-8/AHI, but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improvement in SST retrieval was very small.</a:t>
            </a:r>
          </a:p>
          <a:p>
            <a:pPr marL="357188" indent="-357188">
              <a:buFont typeface="Arial" panose="020B0604020202020204" pitchFamily="34" charset="0"/>
              <a:buChar char="•"/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Currently, we are developing a new cross-calibration method focused on SST, by </a:t>
            </a:r>
            <a:r>
              <a:rPr lang="en-US" altLang="ja-JP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SST and transmittance data which are physically retrieved from satellite IR data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57188" indent="-357188">
              <a:buFont typeface="Arial" panose="020B0604020202020204" pitchFamily="34" charset="0"/>
              <a:buChar char="•"/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The method is expected to improve consistency in satellite SSTs effectively.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441661" y="6188149"/>
            <a:ext cx="3958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Schematic view of new cross-calibration method for IR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629400" y="6400800"/>
            <a:ext cx="2133600" cy="323850"/>
          </a:xfrm>
        </p:spPr>
        <p:txBody>
          <a:bodyPr/>
          <a:lstStyle/>
          <a:p>
            <a:pPr algn="r">
              <a:defRPr/>
            </a:pPr>
            <a:fld id="{DA28AC38-E0E8-49D7-B2FE-71FD7C42C09E}" type="slidenum"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4</a:t>
            </a:fld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434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:\一時置き場\Himawari-8\20170112 JOINT_PI_CROSS_CAL_FIG\201605_06\hist_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472" y="2040664"/>
            <a:ext cx="3579282" cy="2725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D:\一時置き場\Himawari-8\20170112 JOINT_PI_CROSS_CAL_FIG\201605_06\hist_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839" y="2023907"/>
            <a:ext cx="3600400" cy="2741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2000138" y="1594147"/>
            <a:ext cx="18389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Non calibrated</a:t>
            </a:r>
            <a:endParaRPr kumimoji="1"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039120" y="1594147"/>
            <a:ext cx="1425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Calibrated</a:t>
            </a:r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1"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74905" y="4837716"/>
            <a:ext cx="84124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Histogram shows the relative frequency of the difference between satellite SST and buoy data (satellite minus buoy). Black shows Terra/MODIS, </a:t>
            </a:r>
            <a:r>
              <a:rPr lang="en-US" altLang="ja-JP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blue shows original Himwari-8 SST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altLang="ja-JP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 shows Himawari-8 SST from calibrated data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.  The period of SST data is June 2016, and calibration coefficients were calculated by using data in May 2016.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138223" y="274638"/>
            <a:ext cx="8867554" cy="1143000"/>
          </a:xfrm>
        </p:spPr>
        <p:txBody>
          <a:bodyPr>
            <a:noAutofit/>
          </a:bodyPr>
          <a:lstStyle/>
          <a:p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Preliminary results of </a:t>
            </a:r>
            <a:b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new cross-calibration method for IR channels</a:t>
            </a:r>
            <a:endParaRPr kumimoji="1" lang="ja-JP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19" descr="logo_j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88922" y="1"/>
            <a:ext cx="1055077" cy="62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629400" y="6400800"/>
            <a:ext cx="2133600" cy="323850"/>
          </a:xfrm>
        </p:spPr>
        <p:txBody>
          <a:bodyPr/>
          <a:lstStyle/>
          <a:p>
            <a:pPr algn="r">
              <a:defRPr/>
            </a:pPr>
            <a:fld id="{DA28AC38-E0E8-49D7-B2FE-71FD7C42C09E}" type="slidenum"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5</a:t>
            </a:fld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959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"/>
          <p:cNvSpPr txBox="1">
            <a:spLocks/>
          </p:cNvSpPr>
          <p:nvPr/>
        </p:nvSpPr>
        <p:spPr bwMode="auto">
          <a:xfrm>
            <a:off x="266700" y="277813"/>
            <a:ext cx="8429625" cy="581025"/>
          </a:xfrm>
          <a:prstGeom prst="rect">
            <a:avLst/>
          </a:prstGeom>
          <a:extLst/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eaLnBrk="0" hangingPunct="0">
              <a:defRPr sz="41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  <a:lvl2pPr eaLnBrk="0" hangingPunct="0"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eaLnBrk="0" hangingPunct="0"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eaLnBrk="0" hangingPunct="0"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eaLnBrk="0" hangingPunct="0"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ctr"/>
            <a:r>
              <a:rPr lang="en-US" altLang="ja-JP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Major changes of calibrations </a:t>
            </a:r>
            <a:br>
              <a:rPr lang="en-US" altLang="ja-JP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GPM/DPR and TRMM/PR</a:t>
            </a:r>
            <a:endParaRPr lang="ja-JP" altLang="en-US" sz="32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コンテンツ プレースホルダ 2"/>
          <p:cNvSpPr>
            <a:spLocks noGrp="1"/>
          </p:cNvSpPr>
          <p:nvPr>
            <p:ph idx="1"/>
          </p:nvPr>
        </p:nvSpPr>
        <p:spPr>
          <a:xfrm>
            <a:off x="266700" y="1207118"/>
            <a:ext cx="8622119" cy="5355052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600"/>
              </a:spcBef>
              <a:tabLst>
                <a:tab pos="268288" algn="l"/>
              </a:tabLst>
            </a:pPr>
            <a:r>
              <a:rPr lang="en-US" altLang="ja-JP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GPM/DPR’s calibration factors will be changed</a:t>
            </a:r>
            <a:r>
              <a:rPr lang="en-US" altLang="ja-JP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V05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 based on the new calibration results.</a:t>
            </a:r>
          </a:p>
          <a:p>
            <a:pPr lvl="1">
              <a:spcBef>
                <a:spcPts val="600"/>
              </a:spcBef>
            </a:pPr>
            <a:r>
              <a:rPr lang="en-US" altLang="ja-JP" sz="20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JAXA has re-examined Level 1 calibration carefully over 2yrs, and we determined new calibration factors in Dec. 2016. </a:t>
            </a:r>
          </a:p>
          <a:p>
            <a:pPr lvl="1">
              <a:spcBef>
                <a:spcPts val="600"/>
              </a:spcBef>
            </a:pPr>
            <a:r>
              <a:rPr lang="en-US" altLang="ja-JP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order to determine the calibration factors, </a:t>
            </a:r>
            <a:r>
              <a:rPr lang="en-US" altLang="ja-JP" sz="20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DPR external calibration was conducted more than 50 times</a:t>
            </a:r>
            <a:r>
              <a:rPr lang="en-US" altLang="ja-JP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after GPM core observatory was launched.</a:t>
            </a:r>
          </a:p>
          <a:p>
            <a:pPr>
              <a:spcBef>
                <a:spcPts val="600"/>
              </a:spcBef>
            </a:pPr>
            <a:r>
              <a:rPr lang="en-US" altLang="ja-JP" sz="24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were many </a:t>
            </a:r>
            <a:r>
              <a:rPr lang="en-US" altLang="ja-JP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re-examined items for the calibration. </a:t>
            </a:r>
          </a:p>
          <a:p>
            <a:pPr lvl="1">
              <a:spcBef>
                <a:spcPts val="600"/>
              </a:spcBef>
            </a:pPr>
            <a:r>
              <a:rPr lang="en-US" altLang="ja-JP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example, recalibration of Active Radar Calibrator(ARC) itself, reconfirmation of radar parameters such as beam width, pulse width, and so on. We had re-checked all the items.</a:t>
            </a:r>
          </a:p>
          <a:p>
            <a:pPr>
              <a:spcBef>
                <a:spcPts val="600"/>
              </a:spcBef>
              <a:tabLst>
                <a:tab pos="8340725" algn="l"/>
              </a:tabLst>
            </a:pPr>
            <a:r>
              <a:rPr lang="en-US" altLang="ja-JP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TRMM/PR’s calibration factors will also be changed</a:t>
            </a:r>
            <a:r>
              <a:rPr lang="en-US" altLang="ja-JP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V05 (i.e. TRMM V8)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 based on the re-examination of PR’s calibration.</a:t>
            </a:r>
          </a:p>
          <a:p>
            <a:pPr lvl="1">
              <a:spcBef>
                <a:spcPts val="600"/>
              </a:spcBef>
              <a:tabLst>
                <a:tab pos="8340725" algn="l"/>
              </a:tabLst>
            </a:pPr>
            <a:r>
              <a:rPr lang="en-US" altLang="ja-JP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TRMM/PR is the first space-born precipitation radar which was completed the operation on 1st April 2015.</a:t>
            </a:r>
          </a:p>
          <a:p>
            <a:pPr>
              <a:spcBef>
                <a:spcPts val="600"/>
              </a:spcBef>
            </a:pPr>
            <a:r>
              <a:rPr lang="en-US" altLang="ja-JP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new calibration factors would make the changes in Z-factor measured about +1dB for </a:t>
            </a:r>
            <a:r>
              <a:rPr lang="en-US" altLang="ja-JP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KuPR</a:t>
            </a:r>
            <a:r>
              <a:rPr lang="en-US" altLang="ja-JP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ja-JP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KaPR</a:t>
            </a:r>
            <a:r>
              <a:rPr lang="en-US" altLang="ja-JP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PR.</a:t>
            </a:r>
          </a:p>
          <a:p>
            <a:pPr>
              <a:spcBef>
                <a:spcPts val="600"/>
              </a:spcBef>
              <a:tabLst>
                <a:tab pos="2959100" algn="l"/>
              </a:tabLst>
            </a:pPr>
            <a:r>
              <a:rPr lang="en-US" altLang="ja-JP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continuity of the sigma-zero statistics between GPM/DPR and TRMM/PR will be realized in V05 with the new calibration factors.</a:t>
            </a:r>
          </a:p>
        </p:txBody>
      </p:sp>
      <p:pic>
        <p:nvPicPr>
          <p:cNvPr id="4" name="Picture 19" descr="logo_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8922" y="1"/>
            <a:ext cx="1055077" cy="62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28" y="142548"/>
            <a:ext cx="1523370" cy="822620"/>
          </a:xfrm>
          <a:prstGeom prst="rect">
            <a:avLst/>
          </a:prstGeom>
        </p:spPr>
      </p:pic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629400" y="6400800"/>
            <a:ext cx="2133600" cy="323850"/>
          </a:xfrm>
        </p:spPr>
        <p:txBody>
          <a:bodyPr/>
          <a:lstStyle/>
          <a:p>
            <a:pPr algn="r">
              <a:defRPr/>
            </a:pPr>
            <a:fld id="{DA28AC38-E0E8-49D7-B2FE-71FD7C42C09E}" type="slidenum"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6</a:t>
            </a:fld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275298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cument_murakami\IVOS\Lunar\dsp_moon_result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058" y="1327009"/>
            <a:ext cx="5690049" cy="4305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Document_murakami\IVOS\Lunar\dsp_deep_moon_used-Q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11" r="40369"/>
          <a:stretch/>
        </p:blipFill>
        <p:spPr bwMode="auto">
          <a:xfrm>
            <a:off x="6012160" y="3933813"/>
            <a:ext cx="515721" cy="47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Document_murakami\IVOS\Lunar\dsp_deep_moon_used-Q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63" t="1849" r="37329" b="-1"/>
          <a:stretch/>
        </p:blipFill>
        <p:spPr bwMode="auto">
          <a:xfrm>
            <a:off x="6769589" y="3936200"/>
            <a:ext cx="548922" cy="480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タイトル 1"/>
          <p:cNvSpPr txBox="1">
            <a:spLocks/>
          </p:cNvSpPr>
          <p:nvPr/>
        </p:nvSpPr>
        <p:spPr>
          <a:xfrm>
            <a:off x="845730" y="112442"/>
            <a:ext cx="7427033" cy="584775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marL="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6875" algn="l"/>
              </a:tabLst>
              <a:defRPr/>
            </a:pPr>
            <a:r>
              <a:rPr kumimoji="1" lang="en-US" altLang="ja-JP" sz="3200" i="0" u="none" strike="noStrike" kern="1200" cap="none" spc="0" normalizeH="0" baseline="0" noProof="0" dirty="0">
                <a:ln w="900" cmpd="sng">
                  <a:noFill/>
                  <a:prstDash val="solid"/>
                </a:ln>
                <a:effectLst>
                  <a:innerShdw blurRad="101600" dist="76200" dir="5400000">
                    <a:srgbClr val="004D35">
                      <a:alpha val="72941"/>
                    </a:srgbClr>
                  </a:inn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Preparation of SGLI Lunar-Cal by GIRO</a:t>
            </a:r>
            <a:endParaRPr kumimoji="1" lang="ja-JP" altLang="en-US" sz="3200" i="0" u="none" strike="noStrike" kern="1200" cap="none" spc="0" normalizeH="0" baseline="0" noProof="0" dirty="0">
              <a:ln w="900" cmpd="sng">
                <a:noFill/>
                <a:prstDash val="solid"/>
              </a:ln>
              <a:effectLst>
                <a:innerShdw blurRad="101600" dist="76200" dir="5400000">
                  <a:srgbClr val="004D35">
                    <a:alpha val="72941"/>
                  </a:srgbClr>
                </a:inn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940152" y="4354774"/>
            <a:ext cx="6447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40.4deg</a:t>
            </a:r>
            <a:endParaRPr kumimoji="0" lang="ja-JP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722294" y="4373359"/>
            <a:ext cx="6447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45.3deg</a:t>
            </a:r>
            <a:endParaRPr kumimoji="0" lang="ja-JP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15414" y="1124621"/>
            <a:ext cx="3010829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SGLI lunar observation images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(Monthly maneuver)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629260" y="2169118"/>
            <a:ext cx="1982722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Formatting for GIRO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input (NetCDF4)</a:t>
            </a: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188038" y="3213616"/>
            <a:ext cx="869469" cy="584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 cmpd="dbl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GIRO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program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3806245" y="641416"/>
            <a:ext cx="4409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GIRO: GSICS Implementation of the ROLO model 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949869" y="4373340"/>
            <a:ext cx="1354538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GIRO outputs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(NetCDF4)</a:t>
            </a: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15415" y="5752366"/>
            <a:ext cx="3010828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Temporal change analysis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Comparison with other sensors</a:t>
            </a: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5" name="直線矢印コネクタ 4"/>
          <p:cNvCxnSpPr>
            <a:stCxn id="9" idx="2"/>
            <a:endCxn id="10" idx="0"/>
          </p:cNvCxnSpPr>
          <p:nvPr/>
        </p:nvCxnSpPr>
        <p:spPr>
          <a:xfrm flipH="1">
            <a:off x="1620621" y="1709396"/>
            <a:ext cx="208" cy="4597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>
            <a:stCxn id="10" idx="2"/>
            <a:endCxn id="11" idx="0"/>
          </p:cNvCxnSpPr>
          <p:nvPr/>
        </p:nvCxnSpPr>
        <p:spPr>
          <a:xfrm>
            <a:off x="1620621" y="2753893"/>
            <a:ext cx="2152" cy="4597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>
            <a:stCxn id="13" idx="2"/>
            <a:endCxn id="14" idx="0"/>
          </p:cNvCxnSpPr>
          <p:nvPr/>
        </p:nvCxnSpPr>
        <p:spPr>
          <a:xfrm flipH="1">
            <a:off x="1620829" y="4958115"/>
            <a:ext cx="6309" cy="7942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>
            <a:stCxn id="11" idx="2"/>
            <a:endCxn id="13" idx="0"/>
          </p:cNvCxnSpPr>
          <p:nvPr/>
        </p:nvCxnSpPr>
        <p:spPr>
          <a:xfrm>
            <a:off x="1622773" y="3798391"/>
            <a:ext cx="4365" cy="5749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419595" y="5160343"/>
            <a:ext cx="24150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I/O data will be shared within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the GSICS lunar-</a:t>
            </a:r>
            <a:r>
              <a:rPr kumimoji="0" lang="en-US" altLang="ja-JP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cal</a:t>
            </a:r>
            <a:r>
              <a: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 community</a:t>
            </a:r>
            <a:endParaRPr kumimoji="0" lang="ja-JP" altLang="en-US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316137" y="2018376"/>
            <a:ext cx="2810106" cy="3111190"/>
          </a:xfrm>
          <a:prstGeom prst="roundRect">
            <a:avLst>
              <a:gd name="adj" fmla="val 12745"/>
            </a:avLst>
          </a:prstGeom>
          <a:noFill/>
          <a:ln>
            <a:solidFill>
              <a:srgbClr val="0070C0">
                <a:alpha val="69804"/>
              </a:srgb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3563888" y="5733256"/>
            <a:ext cx="540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Lunar-</a:t>
            </a:r>
            <a:r>
              <a:rPr kumimoji="0" lang="en-US" altLang="ja-JP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cal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exercise by using ADEOS-2 GLI lunar observations through deep-space window (supported by JMA/MSC)</a:t>
            </a: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6174666" y="2764833"/>
            <a:ext cx="12271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GIRO simulation</a:t>
            </a:r>
            <a:endParaRPr kumimoji="0" lang="ja-JP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26" name="直線矢印コネクタ 25"/>
          <p:cNvCxnSpPr/>
          <p:nvPr/>
        </p:nvCxnSpPr>
        <p:spPr>
          <a:xfrm flipV="1">
            <a:off x="6768789" y="2274848"/>
            <a:ext cx="289932" cy="47950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正方形/長方形 33"/>
          <p:cNvSpPr/>
          <p:nvPr/>
        </p:nvSpPr>
        <p:spPr>
          <a:xfrm>
            <a:off x="7096500" y="1489878"/>
            <a:ext cx="18690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GLI lunar observation through deep space window</a:t>
            </a:r>
            <a:endParaRPr kumimoji="0" lang="ja-JP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35" name="直線矢印コネクタ 34"/>
          <p:cNvCxnSpPr>
            <a:stCxn id="34" idx="2"/>
          </p:cNvCxnSpPr>
          <p:nvPr/>
        </p:nvCxnSpPr>
        <p:spPr>
          <a:xfrm flipH="1">
            <a:off x="7683189" y="1951543"/>
            <a:ext cx="347850" cy="3902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>
          <a:xfrm>
            <a:off x="2291337" y="3134382"/>
            <a:ext cx="733140" cy="7386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lIns="36000" tIns="36000" rIns="36000" bIns="3600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SGLI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response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function</a:t>
            </a:r>
          </a:p>
        </p:txBody>
      </p:sp>
      <p:cxnSp>
        <p:nvCxnSpPr>
          <p:cNvPr id="41" name="直線矢印コネクタ 40"/>
          <p:cNvCxnSpPr>
            <a:stCxn id="37" idx="1"/>
            <a:endCxn id="11" idx="3"/>
          </p:cNvCxnSpPr>
          <p:nvPr/>
        </p:nvCxnSpPr>
        <p:spPr>
          <a:xfrm flipH="1">
            <a:off x="2057507" y="3503714"/>
            <a:ext cx="233830" cy="22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正方形/長方形 47"/>
          <p:cNvSpPr/>
          <p:nvPr/>
        </p:nvSpPr>
        <p:spPr>
          <a:xfrm>
            <a:off x="1164241" y="3861371"/>
            <a:ext cx="19050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provided by GIRO team</a:t>
            </a:r>
            <a:endParaRPr kumimoji="0" lang="ja-JP" altLang="en-US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2208740" y="6322074"/>
            <a:ext cx="10751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</a:rPr>
              <a:t>JAXA’s work</a:t>
            </a:r>
            <a:endParaRPr kumimoji="0" lang="ja-JP" altLang="en-US" sz="1400" b="0" i="0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949046" y="5111606"/>
            <a:ext cx="294343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Consistent results for images in Aug and Oct 2013</a:t>
            </a:r>
            <a:endParaRPr kumimoji="0" lang="ja-JP" alt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3563888" y="4221088"/>
            <a:ext cx="74090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Aug. 2013</a:t>
            </a:r>
            <a:endParaRPr kumimoji="0" lang="ja-JP" alt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716016" y="4221088"/>
            <a:ext cx="72487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Oct. 2013</a:t>
            </a:r>
            <a:endParaRPr kumimoji="0" lang="ja-JP" alt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4355976" y="2708920"/>
            <a:ext cx="9361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Colors shows GLI bands</a:t>
            </a:r>
            <a:endParaRPr kumimoji="0" lang="ja-JP" alt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38" name="Picture 19" descr="logo_j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88922" y="1"/>
            <a:ext cx="1055077" cy="62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Slide Number Placeholder 3"/>
          <p:cNvSpPr txBox="1">
            <a:spLocks/>
          </p:cNvSpPr>
          <p:nvPr/>
        </p:nvSpPr>
        <p:spPr>
          <a:xfrm>
            <a:off x="6629400" y="6400800"/>
            <a:ext cx="2133600" cy="323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DA28AC38-E0E8-49D7-B2FE-71FD7C42C09E}" type="slidenum"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7</a:t>
            </a:fld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721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23" dirty="0"/>
              <a:t>GSICS works of GOSAT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523" y="2266167"/>
            <a:ext cx="4825915" cy="1721636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6221438" y="3675292"/>
            <a:ext cx="602900" cy="31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84408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77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cm</a:t>
            </a:r>
            <a:r>
              <a:rPr kumimoji="0" lang="en-US" sz="1477" b="0" i="0" u="none" strike="noStrike" kern="0" cap="none" spc="0" normalizeH="0" baseline="30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-1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9079" y="1426311"/>
            <a:ext cx="8398595" cy="859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84408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62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1. For hyperspectral IR satellite comparison, </a:t>
            </a:r>
          </a:p>
          <a:p>
            <a:pPr marL="0" marR="0" lvl="0" indent="0" defTabSz="84408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62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GOSAT TANSO-FTS ILS information is available from the GOSAT user web site: </a:t>
            </a:r>
          </a:p>
          <a:p>
            <a:pPr marL="0" marR="0" lvl="0" indent="0" defTabSz="84408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62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</a:t>
            </a:r>
            <a:r>
              <a:rPr lang="en-US" sz="1662" kern="0" dirty="0">
                <a:solidFill>
                  <a:srgbClr val="FF0000"/>
                </a:solidFill>
              </a:rPr>
              <a:t>https://data2.gosat.nies.go.jp/doc/document.html#TechnicalInformation</a:t>
            </a:r>
            <a:endParaRPr kumimoji="0" lang="en-US" sz="1662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9258" y="3987804"/>
            <a:ext cx="8920149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84408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62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2. GOSAT lunar calibration data will be processed by GILO for preparation of GOSAT-2. </a:t>
            </a: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051" y="4437045"/>
            <a:ext cx="7262019" cy="2231420"/>
          </a:xfrm>
          <a:prstGeom prst="rect">
            <a:avLst/>
          </a:prstGeom>
        </p:spPr>
      </p:pic>
      <p:sp>
        <p:nvSpPr>
          <p:cNvPr id="1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629400" y="6400800"/>
            <a:ext cx="2133600" cy="323850"/>
          </a:xfrm>
        </p:spPr>
        <p:txBody>
          <a:bodyPr/>
          <a:lstStyle/>
          <a:p>
            <a:pPr>
              <a:defRPr/>
            </a:pPr>
            <a:fld id="{DA28AC38-E0E8-49D7-B2FE-71FD7C42C09E}" type="slidenum">
              <a:rPr lang="en-US" sz="1200" smtClean="0"/>
              <a:pPr>
                <a:defRPr/>
              </a:pPr>
              <a:t>8</a:t>
            </a:fld>
            <a:endParaRPr lang="en-US" sz="1200"/>
          </a:p>
        </p:txBody>
      </p:sp>
      <p:sp>
        <p:nvSpPr>
          <p:cNvPr id="3" name="正方形/長方形 2"/>
          <p:cNvSpPr/>
          <p:nvPr/>
        </p:nvSpPr>
        <p:spPr>
          <a:xfrm>
            <a:off x="3965674" y="2493695"/>
            <a:ext cx="51783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/>
              <a:t>Technical Information -&gt; FTS -&gt; Instrument line shape function</a:t>
            </a:r>
          </a:p>
        </p:txBody>
      </p:sp>
    </p:spTree>
    <p:extLst>
      <p:ext uri="{BB962C8B-B14F-4D97-AF65-F5344CB8AC3E}">
        <p14:creationId xmlns:p14="http://schemas.microsoft.com/office/powerpoint/2010/main" val="2202861847"/>
      </p:ext>
    </p:extLst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433137"/>
            <a:ext cx="5673013" cy="589546"/>
          </a:xfrm>
        </p:spPr>
        <p:txBody>
          <a:bodyPr/>
          <a:lstStyle/>
          <a:p>
            <a:pPr lvl="0"/>
            <a:r>
              <a:rPr lang="en-GB" sz="2400" dirty="0"/>
              <a:t>Support to GRWG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249" y="1133713"/>
            <a:ext cx="8602824" cy="4950506"/>
          </a:xfrm>
        </p:spPr>
        <p:txBody>
          <a:bodyPr/>
          <a:lstStyle/>
          <a:p>
            <a:r>
              <a:rPr lang="fr-CH" altLang="ja-JP" sz="2400" dirty="0"/>
              <a:t>Main contribution to GRWG actions</a:t>
            </a:r>
          </a:p>
          <a:p>
            <a:pPr lvl="1"/>
            <a:r>
              <a:rPr lang="en-US" altLang="ja-JP" sz="1800" dirty="0"/>
              <a:t>Provide GOSAT TANSO-FTS ILS information through the web for hyperspectral IR satellite comparison</a:t>
            </a:r>
          </a:p>
          <a:p>
            <a:pPr lvl="1"/>
            <a:r>
              <a:rPr lang="fr-CH" altLang="ja-JP" sz="1800" dirty="0"/>
              <a:t>Preparation of GCOM-C/SGLI lunar calibration using GIRO </a:t>
            </a:r>
          </a:p>
          <a:p>
            <a:pPr lvl="1"/>
            <a:r>
              <a:rPr lang="fr-CH" altLang="ja-JP" sz="1800" dirty="0"/>
              <a:t>Preparation of GOSAT-2/CAI-2 lunar calibration using GIRO (ongoing)</a:t>
            </a:r>
          </a:p>
          <a:p>
            <a:pPr lvl="1"/>
            <a:endParaRPr lang="fr-CH" altLang="ja-JP" sz="1800" dirty="0"/>
          </a:p>
          <a:p>
            <a:pPr marL="0" lvl="0" indent="0">
              <a:buNone/>
            </a:pPr>
            <a:endParaRPr lang="en-GB" sz="2000" dirty="0"/>
          </a:p>
          <a:p>
            <a:pPr lvl="0"/>
            <a:endParaRPr lang="en-GB" sz="1200" dirty="0"/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5" name="Picture 19" descr="logo_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8922" y="1"/>
            <a:ext cx="1055077" cy="62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014325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Garamond"/>
        <a:ea typeface="HGP教科書体"/>
        <a:cs typeface=""/>
      </a:majorFont>
      <a:minorFont>
        <a:latin typeface="Garamond"/>
        <a:ea typeface="HGP教科書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GOSAT1">
  <a:themeElements>
    <a:clrScheme name="GOSAT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OSAT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GOSAT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SAT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SAT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SAT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SAT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SAT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SAT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SAT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SAT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SAT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SAT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SAT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noFill/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31319</TotalTime>
  <Words>1146</Words>
  <Application>Microsoft Office PowerPoint</Application>
  <PresentationFormat>画面に合わせる (4:3)</PresentationFormat>
  <Paragraphs>157</Paragraphs>
  <Slides>12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12</vt:i4>
      </vt:variant>
    </vt:vector>
  </HeadingPairs>
  <TitlesOfParts>
    <vt:vector size="26" baseType="lpstr">
      <vt:lpstr>HGP教科書体</vt:lpstr>
      <vt:lpstr>ＭＳ Ｐゴシック</vt:lpstr>
      <vt:lpstr>宋体</vt:lpstr>
      <vt:lpstr>明朝</vt:lpstr>
      <vt:lpstr>Arial</vt:lpstr>
      <vt:lpstr>Calibri</vt:lpstr>
      <vt:lpstr>Cambria Math</vt:lpstr>
      <vt:lpstr>Garamond</vt:lpstr>
      <vt:lpstr>Times New Roman</vt:lpstr>
      <vt:lpstr>Wingdings</vt:lpstr>
      <vt:lpstr>Default Design</vt:lpstr>
      <vt:lpstr>1_Office テーマ</vt:lpstr>
      <vt:lpstr>GOSAT1</vt:lpstr>
      <vt:lpstr>Office テーマ</vt:lpstr>
      <vt:lpstr> JAXA Agency Report  2017</vt:lpstr>
      <vt:lpstr>Presentation Overview</vt:lpstr>
      <vt:lpstr>JAXA’s GSICS Activities, Action &amp; Achievements Summary</vt:lpstr>
      <vt:lpstr>New cross-calibration method  for IR channels</vt:lpstr>
      <vt:lpstr>Preliminary results of  new cross-calibration method for IR channels</vt:lpstr>
      <vt:lpstr>PowerPoint プレゼンテーション</vt:lpstr>
      <vt:lpstr>PowerPoint プレゼンテーション</vt:lpstr>
      <vt:lpstr>GSICS works of GOSAT</vt:lpstr>
      <vt:lpstr>Support to GRWG Activities</vt:lpstr>
      <vt:lpstr>JAXA’s Instruments Updates &amp;  Planned launches</vt:lpstr>
      <vt:lpstr>Introduce/Confirm the JAXA’s  Personnel supporting GSICS</vt:lpstr>
      <vt:lpstr>Thank you for your attention</vt:lpstr>
    </vt:vector>
  </TitlesOfParts>
  <Company>NOAA / NESDIS / ORA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GSICS GEO-LEO ATBD</dc:title>
  <dc:subject>SPIE 2009 tALK</dc:subject>
  <dc:creator>Fred Wu</dc:creator>
  <cp:lastModifiedBy>Kachi</cp:lastModifiedBy>
  <cp:revision>845</cp:revision>
  <dcterms:created xsi:type="dcterms:W3CDTF">2004-06-10T15:46:18Z</dcterms:created>
  <dcterms:modified xsi:type="dcterms:W3CDTF">2017-03-17T06:00:39Z</dcterms:modified>
</cp:coreProperties>
</file>