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Lst>
  <p:notesMasterIdLst>
    <p:notesMasterId r:id="rId43"/>
  </p:notesMasterIdLst>
  <p:handoutMasterIdLst>
    <p:handoutMasterId r:id="rId44"/>
  </p:handoutMasterIdLst>
  <p:sldIdLst>
    <p:sldId id="256" r:id="rId2"/>
    <p:sldId id="486" r:id="rId3"/>
    <p:sldId id="521" r:id="rId4"/>
    <p:sldId id="573" r:id="rId5"/>
    <p:sldId id="582" r:id="rId6"/>
    <p:sldId id="524" r:id="rId7"/>
    <p:sldId id="583" r:id="rId8"/>
    <p:sldId id="574" r:id="rId9"/>
    <p:sldId id="575" r:id="rId10"/>
    <p:sldId id="507" r:id="rId11"/>
    <p:sldId id="612" r:id="rId12"/>
    <p:sldId id="613" r:id="rId13"/>
    <p:sldId id="614" r:id="rId14"/>
    <p:sldId id="578" r:id="rId15"/>
    <p:sldId id="580" r:id="rId16"/>
    <p:sldId id="519" r:id="rId17"/>
    <p:sldId id="615" r:id="rId18"/>
    <p:sldId id="588" r:id="rId19"/>
    <p:sldId id="589" r:id="rId20"/>
    <p:sldId id="590" r:id="rId21"/>
    <p:sldId id="591" r:id="rId22"/>
    <p:sldId id="592" r:id="rId23"/>
    <p:sldId id="593" r:id="rId24"/>
    <p:sldId id="594" r:id="rId25"/>
    <p:sldId id="595" r:id="rId26"/>
    <p:sldId id="596" r:id="rId27"/>
    <p:sldId id="597" r:id="rId28"/>
    <p:sldId id="598" r:id="rId29"/>
    <p:sldId id="599" r:id="rId30"/>
    <p:sldId id="600" r:id="rId31"/>
    <p:sldId id="601" r:id="rId32"/>
    <p:sldId id="602" r:id="rId33"/>
    <p:sldId id="603" r:id="rId34"/>
    <p:sldId id="610" r:id="rId35"/>
    <p:sldId id="604" r:id="rId36"/>
    <p:sldId id="605" r:id="rId37"/>
    <p:sldId id="606" r:id="rId38"/>
    <p:sldId id="607" r:id="rId39"/>
    <p:sldId id="608" r:id="rId40"/>
    <p:sldId id="609" r:id="rId41"/>
    <p:sldId id="611" r:id="rId42"/>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4">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24">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9900"/>
    <a:srgbClr val="FF9900"/>
    <a:srgbClr val="EE2D24"/>
    <a:srgbClr val="A2DADE"/>
    <a:srgbClr val="4E0B55"/>
    <a:srgbClr val="C7A775"/>
    <a:srgbClr val="00B5EF"/>
    <a:srgbClr val="CDE3A0"/>
    <a:srgbClr val="EFC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42" autoAdjust="0"/>
    <p:restoredTop sz="90110" autoAdjust="0"/>
  </p:normalViewPr>
  <p:slideViewPr>
    <p:cSldViewPr snapToGrid="0">
      <p:cViewPr varScale="1">
        <p:scale>
          <a:sx n="66" d="100"/>
          <a:sy n="66" d="100"/>
        </p:scale>
        <p:origin x="648" y="60"/>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4"/>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67" d="100"/>
          <a:sy n="67" d="100"/>
        </p:scale>
        <p:origin x="-3294" y="-120"/>
      </p:cViewPr>
      <p:guideLst>
        <p:guide orient="horz" pos="2928"/>
        <p:guide pos="2207"/>
      </p:guideLst>
    </p:cSldViewPr>
  </p:notes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nik.bali\Documents\Backup%208-2-2016\Documents\Documents\gsics_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bali\Documents\gsics_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GSICS Membership</a:t>
            </a:r>
          </a:p>
        </c:rich>
      </c:tx>
      <c:layout>
        <c:manualLayout>
          <c:xMode val="edge"/>
          <c:yMode val="edge"/>
          <c:x val="0.46530420861304206"/>
          <c:y val="3.5209462979047687E-2"/>
        </c:manualLayout>
      </c:layout>
      <c:overlay val="0"/>
    </c:title>
    <c:autoTitleDeleted val="0"/>
    <c:plotArea>
      <c:layout>
        <c:manualLayout>
          <c:layoutTarget val="inner"/>
          <c:xMode val="edge"/>
          <c:yMode val="edge"/>
          <c:x val="0.19320628399710946"/>
          <c:y val="0.15822794877913018"/>
          <c:w val="0.67359022151216663"/>
          <c:h val="0.68587463757113187"/>
        </c:manualLayout>
      </c:layout>
      <c:barChart>
        <c:barDir val="col"/>
        <c:grouping val="clustered"/>
        <c:varyColors val="0"/>
        <c:ser>
          <c:idx val="0"/>
          <c:order val="0"/>
          <c:spPr>
            <a:solidFill>
              <a:schemeClr val="tx2">
                <a:lumMod val="40000"/>
                <a:lumOff val="60000"/>
              </a:schemeClr>
            </a:solidFill>
            <a:ln w="12700">
              <a:solidFill>
                <a:schemeClr val="tx1"/>
              </a:solidFill>
            </a:ln>
          </c:spPr>
          <c:invertIfNegative val="0"/>
          <c:dPt>
            <c:idx val="0"/>
            <c:invertIfNegative val="0"/>
            <c:bubble3D val="0"/>
            <c:spPr>
              <a:solidFill>
                <a:srgbClr val="0070C0"/>
              </a:solidFill>
              <a:ln w="12700">
                <a:solidFill>
                  <a:schemeClr val="tx1"/>
                </a:solidFill>
              </a:ln>
            </c:spPr>
            <c:extLst>
              <c:ext xmlns:c16="http://schemas.microsoft.com/office/drawing/2014/chart" uri="{C3380CC4-5D6E-409C-BE32-E72D297353CC}">
                <c16:uniqueId val="{00000003-77A7-4AD4-BBA9-A5E53228268A}"/>
              </c:ext>
            </c:extLst>
          </c:dPt>
          <c:dPt>
            <c:idx val="10"/>
            <c:invertIfNegative val="0"/>
            <c:bubble3D val="0"/>
            <c:spPr>
              <a:solidFill>
                <a:srgbClr val="0070C0"/>
              </a:solidFill>
              <a:ln w="12700">
                <a:solidFill>
                  <a:schemeClr val="tx1"/>
                </a:solidFill>
              </a:ln>
            </c:spPr>
            <c:extLst>
              <c:ext xmlns:c16="http://schemas.microsoft.com/office/drawing/2014/chart" uri="{C3380CC4-5D6E-409C-BE32-E72D297353CC}">
                <c16:uniqueId val="{00000002-77A7-4AD4-BBA9-A5E53228268A}"/>
              </c:ext>
            </c:extLst>
          </c:dPt>
          <c:dPt>
            <c:idx val="14"/>
            <c:invertIfNegative val="0"/>
            <c:bubble3D val="0"/>
            <c:spPr>
              <a:solidFill>
                <a:schemeClr val="tx2">
                  <a:lumMod val="75000"/>
                </a:schemeClr>
              </a:solidFill>
              <a:ln w="12700">
                <a:solidFill>
                  <a:schemeClr val="tx1"/>
                </a:solidFill>
              </a:ln>
            </c:spPr>
            <c:extLst>
              <c:ext xmlns:c16="http://schemas.microsoft.com/office/drawing/2014/chart" uri="{C3380CC4-5D6E-409C-BE32-E72D297353CC}">
                <c16:uniqueId val="{00000000-77A7-4AD4-BBA9-A5E53228268A}"/>
              </c:ext>
            </c:extLst>
          </c:dPt>
          <c:dLbls>
            <c:dLbl>
              <c:idx val="14"/>
              <c:layout>
                <c:manualLayout>
                  <c:x val="-5.9880230109822961E-3"/>
                  <c:y val="6.0945013452265839E-3"/>
                </c:manualLayout>
              </c:layout>
              <c:numFmt formatCode="General" sourceLinked="0"/>
              <c:spPr>
                <a:noFill/>
              </c:spPr>
              <c:txPr>
                <a:bodyPr/>
                <a:lstStyle/>
                <a:p>
                  <a:pPr>
                    <a:defRPr sz="1200" b="1"/>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7A7-4AD4-BBA9-A5E53228268A}"/>
                </c:ext>
              </c:extLst>
            </c:dLbl>
            <c:spPr>
              <a:noFill/>
              <a:ln>
                <a:noFill/>
              </a:ln>
              <a:effectLst/>
            </c:spPr>
            <c:txPr>
              <a:bodyPr/>
              <a:lstStyle/>
              <a:p>
                <a:pPr>
                  <a:defRPr sz="1200" b="1"/>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Sheet1!$A$47:$A$61</c:f>
              <c:numCache>
                <c:formatCode>[$-409]mmm\-yy;@</c:formatCode>
                <c:ptCount val="15"/>
                <c:pt idx="0">
                  <c:v>42095</c:v>
                </c:pt>
                <c:pt idx="1">
                  <c:v>42139</c:v>
                </c:pt>
                <c:pt idx="2">
                  <c:v>42170</c:v>
                </c:pt>
                <c:pt idx="3">
                  <c:v>42200</c:v>
                </c:pt>
                <c:pt idx="4">
                  <c:v>42231</c:v>
                </c:pt>
                <c:pt idx="5">
                  <c:v>42262</c:v>
                </c:pt>
                <c:pt idx="6">
                  <c:v>42292</c:v>
                </c:pt>
                <c:pt idx="7">
                  <c:v>42323</c:v>
                </c:pt>
                <c:pt idx="8">
                  <c:v>42353</c:v>
                </c:pt>
                <c:pt idx="9">
                  <c:v>42384</c:v>
                </c:pt>
                <c:pt idx="10">
                  <c:v>42415</c:v>
                </c:pt>
                <c:pt idx="11">
                  <c:v>42444</c:v>
                </c:pt>
                <c:pt idx="12">
                  <c:v>42475</c:v>
                </c:pt>
                <c:pt idx="13">
                  <c:v>42505</c:v>
                </c:pt>
                <c:pt idx="14">
                  <c:v>42781</c:v>
                </c:pt>
              </c:numCache>
            </c:numRef>
          </c:cat>
          <c:val>
            <c:numRef>
              <c:f>Sheet1!$B$47:$B$61</c:f>
              <c:numCache>
                <c:formatCode>General</c:formatCode>
                <c:ptCount val="15"/>
                <c:pt idx="0">
                  <c:v>271</c:v>
                </c:pt>
                <c:pt idx="1">
                  <c:v>272</c:v>
                </c:pt>
                <c:pt idx="2">
                  <c:v>273</c:v>
                </c:pt>
                <c:pt idx="3">
                  <c:v>283</c:v>
                </c:pt>
                <c:pt idx="4">
                  <c:v>283</c:v>
                </c:pt>
                <c:pt idx="5">
                  <c:v>282</c:v>
                </c:pt>
                <c:pt idx="6">
                  <c:v>285</c:v>
                </c:pt>
                <c:pt idx="7">
                  <c:v>289</c:v>
                </c:pt>
                <c:pt idx="8">
                  <c:v>288</c:v>
                </c:pt>
                <c:pt idx="9">
                  <c:v>290</c:v>
                </c:pt>
                <c:pt idx="10">
                  <c:v>292</c:v>
                </c:pt>
                <c:pt idx="11">
                  <c:v>294</c:v>
                </c:pt>
                <c:pt idx="12">
                  <c:v>296</c:v>
                </c:pt>
                <c:pt idx="13">
                  <c:v>300</c:v>
                </c:pt>
                <c:pt idx="14">
                  <c:v>320</c:v>
                </c:pt>
              </c:numCache>
            </c:numRef>
          </c:val>
          <c:extLst>
            <c:ext xmlns:c16="http://schemas.microsoft.com/office/drawing/2014/chart" uri="{C3380CC4-5D6E-409C-BE32-E72D297353CC}">
              <c16:uniqueId val="{00000001-77A7-4AD4-BBA9-A5E53228268A}"/>
            </c:ext>
          </c:extLst>
        </c:ser>
        <c:dLbls>
          <c:showLegendKey val="0"/>
          <c:showVal val="0"/>
          <c:showCatName val="0"/>
          <c:showSerName val="0"/>
          <c:showPercent val="0"/>
          <c:showBubbleSize val="0"/>
        </c:dLbls>
        <c:gapWidth val="80"/>
        <c:axId val="84312064"/>
        <c:axId val="84313600"/>
      </c:barChart>
      <c:catAx>
        <c:axId val="84312064"/>
        <c:scaling>
          <c:orientation val="minMax"/>
        </c:scaling>
        <c:delete val="0"/>
        <c:axPos val="b"/>
        <c:numFmt formatCode="[$-409]mmm\-yy;@" sourceLinked="1"/>
        <c:majorTickMark val="in"/>
        <c:minorTickMark val="none"/>
        <c:tickLblPos val="nextTo"/>
        <c:spPr>
          <a:noFill/>
        </c:spPr>
        <c:txPr>
          <a:bodyPr/>
          <a:lstStyle/>
          <a:p>
            <a:pPr>
              <a:defRPr sz="1100" b="1"/>
            </a:pPr>
            <a:endParaRPr lang="en-US"/>
          </a:p>
        </c:txPr>
        <c:crossAx val="84313600"/>
        <c:crosses val="autoZero"/>
        <c:auto val="0"/>
        <c:lblAlgn val="ctr"/>
        <c:lblOffset val="100"/>
        <c:tickLblSkip val="1"/>
        <c:noMultiLvlLbl val="0"/>
      </c:catAx>
      <c:valAx>
        <c:axId val="84313600"/>
        <c:scaling>
          <c:orientation val="minMax"/>
        </c:scaling>
        <c:delete val="0"/>
        <c:axPos val="l"/>
        <c:majorGridlines/>
        <c:numFmt formatCode="General" sourceLinked="1"/>
        <c:majorTickMark val="out"/>
        <c:minorTickMark val="none"/>
        <c:tickLblPos val="nextTo"/>
        <c:txPr>
          <a:bodyPr/>
          <a:lstStyle/>
          <a:p>
            <a:pPr>
              <a:defRPr sz="1200" b="1"/>
            </a:pPr>
            <a:endParaRPr lang="en-US"/>
          </a:p>
        </c:txPr>
        <c:crossAx val="84312064"/>
        <c:crosses val="autoZero"/>
        <c:crossBetween val="between"/>
      </c:valAx>
      <c:spPr>
        <a:ln>
          <a:solidFill>
            <a:schemeClr val="tx1"/>
          </a:solid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GUMS </a:t>
            </a:r>
            <a:r>
              <a:rPr lang="en-US" dirty="0" smtClean="0"/>
              <a:t>Membership growth in the past year</a:t>
            </a:r>
            <a:endParaRPr lang="en-US" dirty="0"/>
          </a:p>
        </c:rich>
      </c:tx>
      <c:layout>
        <c:manualLayout>
          <c:xMode val="edge"/>
          <c:yMode val="edge"/>
          <c:x val="0.32005350052072795"/>
          <c:y val="3.2407273704578486E-2"/>
        </c:manualLayout>
      </c:layout>
      <c:overlay val="0"/>
    </c:title>
    <c:autoTitleDeleted val="0"/>
    <c:plotArea>
      <c:layout>
        <c:manualLayout>
          <c:layoutTarget val="inner"/>
          <c:xMode val="edge"/>
          <c:yMode val="edge"/>
          <c:x val="0.15108040649121812"/>
          <c:y val="0.1574789575213347"/>
          <c:w val="0.7192366230216265"/>
          <c:h val="0.67993153716625465"/>
        </c:manualLayout>
      </c:layout>
      <c:barChart>
        <c:barDir val="col"/>
        <c:grouping val="clustered"/>
        <c:varyColors val="0"/>
        <c:ser>
          <c:idx val="0"/>
          <c:order val="0"/>
          <c:tx>
            <c:v>GUMS Membership</c:v>
          </c:tx>
          <c:spPr>
            <a:solidFill>
              <a:schemeClr val="accent1"/>
            </a:solidFill>
            <a:ln w="38100">
              <a:solidFill>
                <a:srgbClr val="3333FF"/>
              </a:solidFill>
            </a:ln>
          </c:spPr>
          <c:invertIfNegative val="0"/>
          <c:dLbls>
            <c:dLbl>
              <c:idx val="16"/>
              <c:layout/>
              <c:tx>
                <c:rich>
                  <a:bodyPr/>
                  <a:lstStyle/>
                  <a:p>
                    <a:r>
                      <a:rPr lang="en-US" sz="1800" b="1" dirty="0" smtClean="0">
                        <a:solidFill>
                          <a:schemeClr val="tx1"/>
                        </a:solidFill>
                      </a:rPr>
                      <a:t>300+ Members</a:t>
                    </a:r>
                    <a:endParaRPr lang="en-US" sz="1800" b="1" dirty="0">
                      <a:solidFill>
                        <a:schemeClr val="tx1"/>
                      </a:solidFill>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B7E-40C6-BEE4-129898205EBA}"/>
                </c:ext>
              </c:extLst>
            </c:dLbl>
            <c:spPr>
              <a:solidFill>
                <a:schemeClr val="bg1">
                  <a:lumMod val="85000"/>
                </a:schemeClr>
              </a:solidFill>
            </c:spPr>
            <c:showLegendKey val="0"/>
            <c:showVal val="0"/>
            <c:showCatName val="0"/>
            <c:showSerName val="0"/>
            <c:showPercent val="0"/>
            <c:showBubbleSize val="0"/>
            <c:extLst>
              <c:ext xmlns:c15="http://schemas.microsoft.com/office/drawing/2012/chart" uri="{CE6537A1-D6FC-4f65-9D91-7224C49458BB}">
                <c15:showLeaderLines val="0"/>
              </c:ext>
            </c:extLst>
          </c:dLbls>
          <c:trendline>
            <c:spPr>
              <a:ln w="127000">
                <a:solidFill>
                  <a:srgbClr val="FF0000"/>
                </a:solidFill>
                <a:tailEnd type="triangle"/>
              </a:ln>
            </c:spPr>
            <c:trendlineType val="linear"/>
            <c:dispRSqr val="0"/>
            <c:dispEq val="0"/>
          </c:trendline>
          <c:cat>
            <c:numRef>
              <c:f>Sheet1!$A$44:$A$60</c:f>
              <c:numCache>
                <c:formatCode>[$-409]mmm\-yy;@</c:formatCode>
                <c:ptCount val="17"/>
                <c:pt idx="0">
                  <c:v>42019</c:v>
                </c:pt>
                <c:pt idx="1">
                  <c:v>42050</c:v>
                </c:pt>
                <c:pt idx="2">
                  <c:v>42078</c:v>
                </c:pt>
                <c:pt idx="3">
                  <c:v>42109</c:v>
                </c:pt>
                <c:pt idx="4">
                  <c:v>42139</c:v>
                </c:pt>
                <c:pt idx="5">
                  <c:v>42170</c:v>
                </c:pt>
                <c:pt idx="6">
                  <c:v>42200</c:v>
                </c:pt>
                <c:pt idx="7">
                  <c:v>42231</c:v>
                </c:pt>
                <c:pt idx="8">
                  <c:v>42262</c:v>
                </c:pt>
                <c:pt idx="9">
                  <c:v>42292</c:v>
                </c:pt>
                <c:pt idx="10">
                  <c:v>42323</c:v>
                </c:pt>
                <c:pt idx="11">
                  <c:v>42353</c:v>
                </c:pt>
                <c:pt idx="12">
                  <c:v>42384</c:v>
                </c:pt>
                <c:pt idx="13">
                  <c:v>42415</c:v>
                </c:pt>
                <c:pt idx="14" formatCode="mmm\-yy">
                  <c:v>42445</c:v>
                </c:pt>
                <c:pt idx="15" formatCode="mmm\-yy">
                  <c:v>42476</c:v>
                </c:pt>
                <c:pt idx="16" formatCode="mmm\-yy">
                  <c:v>42506</c:v>
                </c:pt>
              </c:numCache>
            </c:numRef>
          </c:cat>
          <c:val>
            <c:numRef>
              <c:f>Sheet1!$B$44:$B$60</c:f>
              <c:numCache>
                <c:formatCode>General</c:formatCode>
                <c:ptCount val="17"/>
                <c:pt idx="0">
                  <c:v>268</c:v>
                </c:pt>
                <c:pt idx="1">
                  <c:v>270</c:v>
                </c:pt>
                <c:pt idx="2">
                  <c:v>272</c:v>
                </c:pt>
                <c:pt idx="3">
                  <c:v>271</c:v>
                </c:pt>
                <c:pt idx="4">
                  <c:v>272</c:v>
                </c:pt>
                <c:pt idx="5">
                  <c:v>273</c:v>
                </c:pt>
                <c:pt idx="6">
                  <c:v>283</c:v>
                </c:pt>
                <c:pt idx="7">
                  <c:v>283</c:v>
                </c:pt>
                <c:pt idx="8">
                  <c:v>282</c:v>
                </c:pt>
                <c:pt idx="9">
                  <c:v>285</c:v>
                </c:pt>
                <c:pt idx="10">
                  <c:v>289</c:v>
                </c:pt>
                <c:pt idx="11">
                  <c:v>288</c:v>
                </c:pt>
                <c:pt idx="12">
                  <c:v>290</c:v>
                </c:pt>
                <c:pt idx="13">
                  <c:v>292</c:v>
                </c:pt>
                <c:pt idx="14">
                  <c:v>294</c:v>
                </c:pt>
                <c:pt idx="15">
                  <c:v>296</c:v>
                </c:pt>
                <c:pt idx="16">
                  <c:v>300</c:v>
                </c:pt>
              </c:numCache>
            </c:numRef>
          </c:val>
          <c:extLst>
            <c:ext xmlns:c16="http://schemas.microsoft.com/office/drawing/2014/chart" uri="{C3380CC4-5D6E-409C-BE32-E72D297353CC}">
              <c16:uniqueId val="{00000001-EB7E-40C6-BEE4-129898205EBA}"/>
            </c:ext>
          </c:extLst>
        </c:ser>
        <c:dLbls>
          <c:showLegendKey val="0"/>
          <c:showVal val="0"/>
          <c:showCatName val="0"/>
          <c:showSerName val="0"/>
          <c:showPercent val="0"/>
          <c:showBubbleSize val="0"/>
        </c:dLbls>
        <c:gapWidth val="150"/>
        <c:axId val="84818944"/>
        <c:axId val="84824832"/>
      </c:barChart>
      <c:dateAx>
        <c:axId val="84818944"/>
        <c:scaling>
          <c:orientation val="minMax"/>
        </c:scaling>
        <c:delete val="0"/>
        <c:axPos val="b"/>
        <c:numFmt formatCode="[$-409]mmm\-yy;@" sourceLinked="1"/>
        <c:majorTickMark val="out"/>
        <c:minorTickMark val="none"/>
        <c:tickLblPos val="nextTo"/>
        <c:txPr>
          <a:bodyPr/>
          <a:lstStyle/>
          <a:p>
            <a:pPr>
              <a:defRPr b="1"/>
            </a:pPr>
            <a:endParaRPr lang="en-US"/>
          </a:p>
        </c:txPr>
        <c:crossAx val="84824832"/>
        <c:crosses val="autoZero"/>
        <c:auto val="1"/>
        <c:lblOffset val="100"/>
        <c:baseTimeUnit val="months"/>
      </c:dateAx>
      <c:valAx>
        <c:axId val="84824832"/>
        <c:scaling>
          <c:orientation val="minMax"/>
        </c:scaling>
        <c:delete val="0"/>
        <c:axPos val="l"/>
        <c:majorGridlines/>
        <c:numFmt formatCode="General" sourceLinked="1"/>
        <c:majorTickMark val="out"/>
        <c:minorTickMark val="none"/>
        <c:tickLblPos val="nextTo"/>
        <c:crossAx val="84818944"/>
        <c:crosses val="autoZero"/>
        <c:crossBetween val="between"/>
      </c:valAx>
      <c:spPr>
        <a:ln>
          <a:solidFill>
            <a:prstClr val="black"/>
          </a:solidFill>
        </a:ln>
      </c:spPr>
    </c:plotArea>
    <c:legend>
      <c:legendPos val="r"/>
      <c:legendEntry>
        <c:idx val="1"/>
        <c:delete val="1"/>
      </c:legendEntry>
      <c:layout>
        <c:manualLayout>
          <c:xMode val="edge"/>
          <c:yMode val="edge"/>
          <c:x val="0.15453929670772473"/>
          <c:y val="0.16294284096005945"/>
          <c:w val="0.30576399825021888"/>
          <c:h val="0.27931321084864447"/>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18 March 2017</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18 March 2017</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smtClean="0"/>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smtClean="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18 March 2017</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18 March 2017</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smtClean="0">
                <a:solidFill>
                  <a:srgbClr val="C00000"/>
                </a:solidFill>
              </a:rPr>
              <a:t>Four</a:t>
            </a:r>
            <a:r>
              <a:rPr lang="en-US" sz="1200" u="sng" baseline="0" dirty="0" smtClean="0">
                <a:solidFill>
                  <a:srgbClr val="C00000"/>
                </a:solidFill>
              </a:rPr>
              <a:t> demonstration products (NOAA) have ended production.</a:t>
            </a:r>
          </a:p>
          <a:p>
            <a:r>
              <a:rPr lang="en-US" sz="1200" u="sng" baseline="0" dirty="0" smtClean="0">
                <a:solidFill>
                  <a:srgbClr val="C00000"/>
                </a:solidFill>
              </a:rPr>
              <a:t>There are two prototype products.</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18 March 2017</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6</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18 March 2017</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8</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5325"/>
            <a:ext cx="5035550" cy="3486150"/>
          </a:xfrm>
        </p:spPr>
      </p:sp>
      <p:sp>
        <p:nvSpPr>
          <p:cNvPr id="3" name="Notes Placeholder 2"/>
          <p:cNvSpPr>
            <a:spLocks noGrp="1"/>
          </p:cNvSpPr>
          <p:nvPr>
            <p:ph type="body" idx="1"/>
          </p:nvPr>
        </p:nvSpPr>
        <p:spPr/>
        <p:txBody>
          <a:bodyPr>
            <a:normAutofit/>
          </a:bodyPr>
          <a:lstStyle/>
          <a:p>
            <a:endParaRPr lang="en-US" sz="1200" b="0" i="0" kern="1200" dirty="0" smtClean="0">
              <a:solidFill>
                <a:schemeClr val="tx1"/>
              </a:solidFill>
              <a:latin typeface="Times New Roman" pitchFamily="18" charset="0"/>
              <a:ea typeface="+mn-ea"/>
              <a:cs typeface="+mn-cs"/>
            </a:endParaRPr>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18 March 2017</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10</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18</a:t>
            </a:fld>
            <a:endParaRPr lang="de-DE" smtClean="0"/>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pPr fontAlgn="t"/>
            <a:r>
              <a:rPr lang="en-US" sz="1200" b="1" i="0" kern="1200" dirty="0" smtClean="0">
                <a:solidFill>
                  <a:schemeClr val="tx1"/>
                </a:solidFill>
                <a:latin typeface="Times New Roman" pitchFamily="18" charset="0"/>
                <a:ea typeface="+mn-ea"/>
                <a:cs typeface="+mn-cs"/>
              </a:rPr>
              <a:t>3</a:t>
            </a:r>
            <a:r>
              <a:rPr lang="en-US" sz="1200" b="0" i="0" kern="1200" baseline="0" dirty="0" smtClean="0">
                <a:solidFill>
                  <a:schemeClr val="tx1"/>
                </a:solidFill>
                <a:latin typeface="Times New Roman" pitchFamily="18" charset="0"/>
                <a:ea typeface="+mn-ea"/>
                <a:cs typeface="+mn-cs"/>
              </a:rPr>
              <a:t> </a:t>
            </a:r>
            <a:r>
              <a:rPr lang="en-US" sz="1200" b="1" i="0" kern="1200" dirty="0" smtClean="0">
                <a:solidFill>
                  <a:schemeClr val="tx1"/>
                </a:solidFill>
                <a:latin typeface="Times New Roman" pitchFamily="18" charset="0"/>
                <a:ea typeface="+mn-ea"/>
                <a:cs typeface="+mn-cs"/>
              </a:rPr>
              <a:t>Report from the GSICS Coordination Centre (GCC)</a:t>
            </a:r>
            <a:r>
              <a:rPr lang="en-US" sz="1200" b="0" i="0" kern="1200" baseline="0" dirty="0" smtClean="0">
                <a:solidFill>
                  <a:schemeClr val="tx1"/>
                </a:solidFill>
                <a:latin typeface="Times New Roman" pitchFamily="18" charset="0"/>
                <a:ea typeface="+mn-ea"/>
                <a:cs typeface="+mn-cs"/>
              </a:rPr>
              <a:t> </a:t>
            </a:r>
            <a:r>
              <a:rPr lang="en-US" sz="1200" b="0" i="0" kern="1200" dirty="0" smtClean="0">
                <a:solidFill>
                  <a:schemeClr val="tx1"/>
                </a:solidFill>
                <a:latin typeface="Times New Roman" pitchFamily="18" charset="0"/>
                <a:ea typeface="+mn-ea"/>
                <a:cs typeface="+mn-cs"/>
              </a:rPr>
              <a:t>Doc 3: GCC Report </a:t>
            </a:r>
            <a:r>
              <a:rPr lang="en-US" sz="1200" b="0" i="1" kern="1200" dirty="0" smtClean="0">
                <a:solidFill>
                  <a:schemeClr val="tx1"/>
                </a:solidFill>
                <a:latin typeface="Times New Roman" pitchFamily="18" charset="0"/>
                <a:ea typeface="+mn-ea"/>
                <a:cs typeface="+mn-cs"/>
              </a:rPr>
              <a:t>(L. Flynn/M. Bali)</a:t>
            </a:r>
            <a:endParaRPr lang="en-US" sz="1200" b="1" i="0" kern="1200" dirty="0" smtClean="0">
              <a:solidFill>
                <a:schemeClr val="tx1"/>
              </a:solidFill>
              <a:latin typeface="Times New Roman" pitchFamily="18" charset="0"/>
              <a:ea typeface="+mn-ea"/>
              <a:cs typeface="+mn-cs"/>
            </a:endParaRPr>
          </a:p>
          <a:p>
            <a:pPr fontAlgn="t"/>
            <a:r>
              <a:rPr lang="en-US" sz="1200" b="1" i="0" kern="1200" dirty="0" smtClean="0">
                <a:solidFill>
                  <a:schemeClr val="tx1"/>
                </a:solidFill>
                <a:latin typeface="Times New Roman" pitchFamily="18" charset="0"/>
                <a:ea typeface="+mn-ea"/>
                <a:cs typeface="+mn-cs"/>
              </a:rPr>
              <a:t>8</a:t>
            </a:r>
            <a:r>
              <a:rPr lang="en-US" sz="1200" b="0" i="0" kern="1200" baseline="0" dirty="0" smtClean="0">
                <a:solidFill>
                  <a:schemeClr val="tx1"/>
                </a:solidFill>
                <a:latin typeface="Times New Roman" pitchFamily="18" charset="0"/>
                <a:ea typeface="+mn-ea"/>
                <a:cs typeface="+mn-cs"/>
              </a:rPr>
              <a:t> </a:t>
            </a:r>
            <a:r>
              <a:rPr lang="en-US" sz="1200" b="1" i="0" kern="1200" dirty="0" smtClean="0">
                <a:solidFill>
                  <a:schemeClr val="tx1"/>
                </a:solidFill>
                <a:latin typeface="Times New Roman" pitchFamily="18" charset="0"/>
                <a:ea typeface="+mn-ea"/>
                <a:cs typeface="+mn-cs"/>
              </a:rPr>
              <a:t>Promotion of Products to Pre-operational or Operational Stage </a:t>
            </a:r>
            <a:r>
              <a:rPr lang="en-US" sz="1200" b="0" i="0" kern="1200" dirty="0" smtClean="0">
                <a:solidFill>
                  <a:schemeClr val="tx1"/>
                </a:solidFill>
                <a:latin typeface="Times New Roman" pitchFamily="18" charset="0"/>
                <a:ea typeface="+mn-ea"/>
                <a:cs typeface="+mn-cs"/>
              </a:rPr>
              <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Doc. 8.1: GSICS products recently promoted or proposed for promotion (</a:t>
            </a:r>
            <a:r>
              <a:rPr lang="en-US" sz="1200" b="0" i="1" kern="1200" dirty="0" smtClean="0">
                <a:solidFill>
                  <a:schemeClr val="tx1"/>
                </a:solidFill>
                <a:latin typeface="Times New Roman" pitchFamily="18" charset="0"/>
                <a:ea typeface="+mn-ea"/>
                <a:cs typeface="+mn-cs"/>
              </a:rPr>
              <a:t>GCC</a:t>
            </a:r>
            <a:r>
              <a:rPr lang="en-US" sz="1200" b="0" i="0" kern="1200" dirty="0" smtClean="0">
                <a:solidFill>
                  <a:schemeClr val="tx1"/>
                </a:solidFill>
                <a:latin typeface="Times New Roman" pitchFamily="18" charset="0"/>
                <a:ea typeface="+mn-ea"/>
                <a:cs typeface="+mn-cs"/>
              </a:rPr>
              <a:t>)</a:t>
            </a:r>
            <a:br>
              <a:rPr lang="en-US" sz="1200" b="0" i="0" kern="1200" dirty="0" smtClean="0">
                <a:solidFill>
                  <a:schemeClr val="tx1"/>
                </a:solidFill>
                <a:latin typeface="Times New Roman" pitchFamily="18" charset="0"/>
                <a:ea typeface="+mn-ea"/>
                <a:cs typeface="+mn-cs"/>
              </a:rPr>
            </a:br>
            <a:r>
              <a:rPr lang="en-US" sz="1200" b="0" i="0" kern="1200" dirty="0" smtClean="0">
                <a:solidFill>
                  <a:schemeClr val="tx1"/>
                </a:solidFill>
                <a:latin typeface="Times New Roman" pitchFamily="18" charset="0"/>
                <a:ea typeface="+mn-ea"/>
                <a:cs typeface="+mn-cs"/>
              </a:rPr>
              <a:t>Doc. 8.2: Review of the promotion process</a:t>
            </a:r>
          </a:p>
          <a:p>
            <a:pPr fontAlgn="t"/>
            <a:r>
              <a:rPr lang="en-US" sz="1200" b="1" i="0" kern="1200" dirty="0" smtClean="0">
                <a:solidFill>
                  <a:schemeClr val="tx1"/>
                </a:solidFill>
                <a:latin typeface="Times New Roman" pitchFamily="18" charset="0"/>
                <a:ea typeface="+mn-ea"/>
                <a:cs typeface="+mn-cs"/>
              </a:rPr>
              <a:t>9</a:t>
            </a:r>
            <a:r>
              <a:rPr lang="en-US" sz="1200" b="0" i="0" kern="1200" baseline="0" dirty="0" smtClean="0">
                <a:solidFill>
                  <a:schemeClr val="tx1"/>
                </a:solidFill>
                <a:latin typeface="Times New Roman" pitchFamily="18" charset="0"/>
                <a:ea typeface="+mn-ea"/>
                <a:cs typeface="+mn-cs"/>
              </a:rPr>
              <a:t> </a:t>
            </a:r>
            <a:r>
              <a:rPr lang="en-US" sz="1200" b="1" i="0" kern="1200" dirty="0" smtClean="0">
                <a:solidFill>
                  <a:schemeClr val="tx1"/>
                </a:solidFill>
                <a:latin typeface="Times New Roman" pitchFamily="18" charset="0"/>
                <a:ea typeface="+mn-ea"/>
                <a:cs typeface="+mn-cs"/>
              </a:rPr>
              <a:t>GSICS User Requirements  </a:t>
            </a:r>
            <a:r>
              <a:rPr lang="en-US" sz="1200" b="0" i="0" kern="1200" dirty="0" smtClean="0">
                <a:solidFill>
                  <a:schemeClr val="tx1"/>
                </a:solidFill>
                <a:latin typeface="Times New Roman" pitchFamily="18" charset="0"/>
                <a:ea typeface="+mn-ea"/>
                <a:cs typeface="+mn-cs"/>
              </a:rPr>
              <a:t>Doc. 9: Status of GSICS User Requirements</a:t>
            </a:r>
            <a:r>
              <a:rPr lang="en-US" sz="1200" b="0" i="1" kern="1200" dirty="0" smtClean="0">
                <a:solidFill>
                  <a:schemeClr val="tx1"/>
                </a:solidFill>
                <a:latin typeface="Times New Roman" pitchFamily="18" charset="0"/>
                <a:ea typeface="+mn-ea"/>
                <a:cs typeface="+mn-cs"/>
              </a:rPr>
              <a:t> (GCC)</a:t>
            </a:r>
            <a:endParaRPr lang="en-US" sz="1200" b="0" i="0" kern="1200" dirty="0" smtClean="0">
              <a:solidFill>
                <a:schemeClr val="tx1"/>
              </a:solidFill>
              <a:latin typeface="Times New Roman" pitchFamily="18" charset="0"/>
              <a:ea typeface="+mn-ea"/>
              <a:cs typeface="+mn-cs"/>
            </a:endParaRPr>
          </a:p>
          <a:p>
            <a:pPr fontAlgn="t"/>
            <a:r>
              <a:rPr lang="en-US" sz="1200" b="1" i="0" kern="1200" dirty="0" smtClean="0">
                <a:solidFill>
                  <a:schemeClr val="tx1"/>
                </a:solidFill>
                <a:latin typeface="Times New Roman" pitchFamily="18" charset="0"/>
                <a:ea typeface="+mn-ea"/>
                <a:cs typeface="+mn-cs"/>
              </a:rPr>
              <a:t>10</a:t>
            </a:r>
            <a:r>
              <a:rPr lang="en-US" sz="1200" b="0" i="0" kern="1200" baseline="0" dirty="0" smtClean="0">
                <a:solidFill>
                  <a:schemeClr val="tx1"/>
                </a:solidFill>
                <a:latin typeface="Times New Roman" pitchFamily="18" charset="0"/>
                <a:ea typeface="+mn-ea"/>
                <a:cs typeface="+mn-cs"/>
              </a:rPr>
              <a:t> </a:t>
            </a:r>
            <a:r>
              <a:rPr lang="en-US" sz="1200" b="1" i="0" kern="1200" dirty="0" smtClean="0">
                <a:solidFill>
                  <a:schemeClr val="tx1"/>
                </a:solidFill>
                <a:latin typeface="Times New Roman" pitchFamily="18" charset="0"/>
                <a:ea typeface="+mn-ea"/>
                <a:cs typeface="+mn-cs"/>
              </a:rPr>
              <a:t>GSICS deliverables : catalogue and definition </a:t>
            </a:r>
            <a:r>
              <a:rPr lang="en-US" sz="1200" b="0" i="0" kern="1200" dirty="0" smtClean="0">
                <a:solidFill>
                  <a:schemeClr val="tx1"/>
                </a:solidFill>
                <a:latin typeface="Times New Roman" pitchFamily="18" charset="0"/>
                <a:ea typeface="+mn-ea"/>
                <a:cs typeface="+mn-cs"/>
              </a:rPr>
              <a:t>Doc 10: GSICS catalogue and definition of GSICS products and services (</a:t>
            </a:r>
            <a:r>
              <a:rPr lang="en-US" sz="1200" b="0" i="1" kern="1200" dirty="0" smtClean="0">
                <a:solidFill>
                  <a:schemeClr val="tx1"/>
                </a:solidFill>
                <a:latin typeface="Times New Roman" pitchFamily="18" charset="0"/>
                <a:ea typeface="+mn-ea"/>
                <a:cs typeface="+mn-cs"/>
              </a:rPr>
              <a:t>GCC)</a:t>
            </a:r>
          </a:p>
          <a:p>
            <a:pPr fontAlgn="t"/>
            <a:r>
              <a:rPr lang="en-US" sz="1200" b="1" i="0" kern="1200" dirty="0" smtClean="0">
                <a:solidFill>
                  <a:schemeClr val="tx1"/>
                </a:solidFill>
                <a:latin typeface="Times New Roman" pitchFamily="18" charset="0"/>
                <a:ea typeface="+mn-ea"/>
                <a:cs typeface="+mn-cs"/>
              </a:rPr>
              <a:t>14</a:t>
            </a:r>
            <a:r>
              <a:rPr lang="en-US" sz="1200" b="0" i="0" kern="1200" baseline="0" dirty="0" smtClean="0">
                <a:solidFill>
                  <a:schemeClr val="tx1"/>
                </a:solidFill>
                <a:latin typeface="Times New Roman" pitchFamily="18" charset="0"/>
                <a:ea typeface="+mn-ea"/>
                <a:cs typeface="+mn-cs"/>
              </a:rPr>
              <a:t> </a:t>
            </a:r>
            <a:r>
              <a:rPr lang="en-US" sz="1200" b="1" i="0" kern="1200" dirty="0" smtClean="0">
                <a:solidFill>
                  <a:schemeClr val="tx1"/>
                </a:solidFill>
                <a:latin typeface="Times New Roman" pitchFamily="18" charset="0"/>
                <a:ea typeface="+mn-ea"/>
                <a:cs typeface="+mn-cs"/>
              </a:rPr>
              <a:t>GSICS Reference Documentation</a:t>
            </a:r>
            <a:r>
              <a:rPr lang="en-US" sz="1200" b="1" i="0" kern="1200" baseline="0" dirty="0" smtClean="0">
                <a:solidFill>
                  <a:schemeClr val="tx1"/>
                </a:solidFill>
                <a:latin typeface="Times New Roman" pitchFamily="18" charset="0"/>
                <a:ea typeface="+mn-ea"/>
                <a:cs typeface="+mn-cs"/>
              </a:rPr>
              <a:t> </a:t>
            </a:r>
            <a:r>
              <a:rPr lang="en-US" sz="1200" b="0" i="0" kern="1200" dirty="0" smtClean="0">
                <a:solidFill>
                  <a:schemeClr val="tx1"/>
                </a:solidFill>
                <a:latin typeface="Times New Roman" pitchFamily="18" charset="0"/>
                <a:ea typeface="+mn-ea"/>
                <a:cs typeface="+mn-cs"/>
              </a:rPr>
              <a:t>Doc. 14.2: GSICS User Guide (GCC-WMO)</a:t>
            </a:r>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18 March 2017</a:t>
            </a:fld>
            <a:endParaRPr lang="de-DE"/>
          </a:p>
        </p:txBody>
      </p:sp>
    </p:spTree>
    <p:extLst>
      <p:ext uri="{BB962C8B-B14F-4D97-AF65-F5344CB8AC3E}">
        <p14:creationId xmlns:p14="http://schemas.microsoft.com/office/powerpoint/2010/main" val="340032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u="sng" dirty="0" smtClean="0">
                <a:solidFill>
                  <a:srgbClr val="C00000"/>
                </a:solidFill>
              </a:rPr>
              <a:t>Four</a:t>
            </a:r>
            <a:r>
              <a:rPr lang="en-US" sz="1200" u="sng" baseline="0" dirty="0" smtClean="0">
                <a:solidFill>
                  <a:srgbClr val="C00000"/>
                </a:solidFill>
              </a:rPr>
              <a:t> demonstration products (NOAA) have ended production.</a:t>
            </a:r>
          </a:p>
          <a:p>
            <a:r>
              <a:rPr lang="en-US" sz="1200" u="sng" baseline="0" dirty="0" smtClean="0">
                <a:solidFill>
                  <a:srgbClr val="C00000"/>
                </a:solidFill>
              </a:rPr>
              <a:t>There are two prototype products.</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18 March 2017</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26</a:t>
            </a:fld>
            <a:endParaRPr lang="de-DE"/>
          </a:p>
        </p:txBody>
      </p:sp>
    </p:spTree>
    <p:extLst>
      <p:ext uri="{BB962C8B-B14F-4D97-AF65-F5344CB8AC3E}">
        <p14:creationId xmlns:p14="http://schemas.microsoft.com/office/powerpoint/2010/main" val="1172902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5325"/>
            <a:ext cx="5035550" cy="3486150"/>
          </a:xfrm>
        </p:spPr>
      </p:sp>
      <p:sp>
        <p:nvSpPr>
          <p:cNvPr id="3" name="Notes Placeholder 2"/>
          <p:cNvSpPr>
            <a:spLocks noGrp="1"/>
          </p:cNvSpPr>
          <p:nvPr>
            <p:ph type="body" idx="1"/>
          </p:nvPr>
        </p:nvSpPr>
        <p:spPr/>
        <p:txBody>
          <a:bodyPr>
            <a:normAutofit/>
          </a:bodyPr>
          <a:lstStyle/>
          <a:p>
            <a:endParaRPr lang="en-US" sz="1200" b="0" i="0" kern="1200" dirty="0" smtClean="0">
              <a:solidFill>
                <a:schemeClr val="tx1"/>
              </a:solidFill>
              <a:latin typeface="Times New Roman" pitchFamily="18" charset="0"/>
              <a:ea typeface="+mn-ea"/>
              <a:cs typeface="+mn-cs"/>
            </a:endParaRPr>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18 March 2017</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33</a:t>
            </a:fld>
            <a:endParaRPr lang="de-DE"/>
          </a:p>
        </p:txBody>
      </p:sp>
    </p:spTree>
    <p:extLst>
      <p:ext uri="{BB962C8B-B14F-4D97-AF65-F5344CB8AC3E}">
        <p14:creationId xmlns:p14="http://schemas.microsoft.com/office/powerpoint/2010/main" val="2478842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smtClean="0"/>
              <a:t>Introduction to the Workshop</a:t>
            </a:r>
          </a:p>
          <a:p>
            <a:r>
              <a:rPr lang="en-US" dirty="0" smtClean="0"/>
              <a:t>   Logistics</a:t>
            </a:r>
          </a:p>
          <a:p>
            <a:r>
              <a:rPr lang="en-US" dirty="0" smtClean="0"/>
              <a:t>   Agenda</a:t>
            </a:r>
          </a:p>
          <a:p>
            <a:r>
              <a:rPr lang="en-US" dirty="0" smtClean="0"/>
              <a:t>   Participant Sign-Up Sheet</a:t>
            </a:r>
          </a:p>
          <a:p>
            <a:r>
              <a:rPr lang="en-US" dirty="0" smtClean="0"/>
              <a:t>Introduction to GSICS</a:t>
            </a:r>
          </a:p>
          <a:p>
            <a:r>
              <a:rPr lang="en-US" dirty="0" smtClean="0"/>
              <a:t>GCC</a:t>
            </a:r>
          </a:p>
          <a:p>
            <a:r>
              <a:rPr lang="en-US" dirty="0" smtClean="0"/>
              <a:t>  Resources and product catalog</a:t>
            </a:r>
          </a:p>
          <a:p>
            <a:r>
              <a:rPr lang="en-US" dirty="0" smtClean="0"/>
              <a:t>  Product </a:t>
            </a:r>
            <a:r>
              <a:rPr lang="en-US" dirty="0" err="1" smtClean="0"/>
              <a:t>Catgorization</a:t>
            </a:r>
            <a:r>
              <a:rPr lang="en-US" dirty="0" smtClean="0"/>
              <a:t> and evaluation/review</a:t>
            </a:r>
          </a:p>
          <a:p>
            <a:r>
              <a:rPr lang="en-US" dirty="0" smtClean="0"/>
              <a:t>  WIKI</a:t>
            </a:r>
          </a:p>
          <a:p>
            <a:r>
              <a:rPr lang="en-US" dirty="0" smtClean="0"/>
              <a:t>  Quarterly</a:t>
            </a:r>
          </a:p>
          <a:p>
            <a:r>
              <a:rPr lang="en-US" dirty="0" smtClean="0"/>
              <a:t>  GUM</a:t>
            </a:r>
            <a:br>
              <a:rPr lang="en-US" dirty="0" smtClean="0"/>
            </a:br>
            <a:r>
              <a:rPr lang="en-US" dirty="0" smtClean="0"/>
              <a:t>GDWG Directions and Participation</a:t>
            </a:r>
            <a:br>
              <a:rPr lang="en-US" dirty="0" smtClean="0"/>
            </a:br>
            <a:r>
              <a:rPr lang="en-US" dirty="0" smtClean="0"/>
              <a:t>GRWG Organization and Participation</a:t>
            </a:r>
          </a:p>
          <a:p>
            <a:r>
              <a:rPr lang="en-US" dirty="0" smtClean="0"/>
              <a:t>Improvements</a:t>
            </a:r>
          </a:p>
          <a:p>
            <a:r>
              <a:rPr lang="en-US" dirty="0" smtClean="0"/>
              <a:t>  GPRCs</a:t>
            </a:r>
          </a:p>
          <a:p>
            <a:r>
              <a:rPr lang="en-US" dirty="0" smtClean="0"/>
              <a:t>  Instrument landing pages</a:t>
            </a:r>
            <a:br>
              <a:rPr lang="en-US" dirty="0" smtClean="0"/>
            </a:br>
            <a:r>
              <a:rPr lang="en-US" dirty="0" smtClean="0"/>
              <a:t>  GIRO</a:t>
            </a:r>
            <a:br>
              <a:rPr lang="en-US" dirty="0" smtClean="0"/>
            </a:br>
            <a:r>
              <a:rPr lang="en-US" dirty="0" smtClean="0"/>
              <a:t>Products</a:t>
            </a:r>
          </a:p>
          <a:p>
            <a:r>
              <a:rPr lang="en-US" dirty="0" smtClean="0"/>
              <a:t>    DCC</a:t>
            </a:r>
          </a:p>
          <a:p>
            <a:r>
              <a:rPr lang="en-US" dirty="0" smtClean="0"/>
              <a:t>    Anchor Reference </a:t>
            </a:r>
          </a:p>
          <a:p>
            <a:r>
              <a:rPr lang="en-US" dirty="0" smtClean="0"/>
              <a:t>    GEO-Ring</a:t>
            </a:r>
          </a:p>
          <a:p>
            <a:r>
              <a:rPr lang="en-US" dirty="0" smtClean="0"/>
              <a:t>  ICVS beyond Core GSICS products</a:t>
            </a:r>
          </a:p>
          <a:p>
            <a:r>
              <a:rPr lang="en-US" dirty="0" smtClean="0"/>
              <a:t>  Alerts and monitoring.</a:t>
            </a:r>
          </a:p>
          <a:p>
            <a:r>
              <a:rPr lang="en-US" dirty="0" smtClean="0"/>
              <a:t>User Requirements </a:t>
            </a:r>
          </a:p>
          <a:p>
            <a:r>
              <a:rPr lang="en-US" dirty="0" smtClean="0"/>
              <a:t>  How are products applied?</a:t>
            </a:r>
          </a:p>
          <a:p>
            <a:r>
              <a:rPr lang="en-US" dirty="0" smtClean="0"/>
              <a:t>  Where and by whom?</a:t>
            </a:r>
          </a:p>
          <a:p>
            <a:r>
              <a:rPr lang="en-US" dirty="0" smtClean="0"/>
              <a:t>NRT versus CDR</a:t>
            </a:r>
          </a:p>
          <a:p>
            <a:r>
              <a:rPr lang="en-US" dirty="0" smtClean="0"/>
              <a:t>Monitoring versus Corrections </a:t>
            </a:r>
          </a:p>
          <a:p>
            <a:r>
              <a:rPr lang="en-US" dirty="0" smtClean="0"/>
              <a:t>Numerical Forecast users (NOAA and DOD) (Canada, etc.??)</a:t>
            </a:r>
          </a:p>
          <a:p>
            <a:r>
              <a:rPr lang="en-US" dirty="0" smtClean="0"/>
              <a:t>Level 2 developers</a:t>
            </a:r>
          </a:p>
          <a:p>
            <a:r>
              <a:rPr lang="en-US" dirty="0" smtClean="0"/>
              <a:t>Data Assimilation users</a:t>
            </a:r>
          </a:p>
          <a:p>
            <a:r>
              <a:rPr lang="en-US" dirty="0" smtClean="0"/>
              <a:t>Climate Data Record developers and users</a:t>
            </a:r>
          </a:p>
          <a:p>
            <a:r>
              <a:rPr lang="en-US" dirty="0" smtClean="0"/>
              <a:t>Level 1</a:t>
            </a:r>
          </a:p>
          <a:p>
            <a:r>
              <a:rPr lang="en-US" dirty="0" smtClean="0"/>
              <a:t>CGMS Operators</a:t>
            </a:r>
          </a:p>
          <a:p>
            <a:r>
              <a:rPr lang="en-US" dirty="0" smtClean="0"/>
              <a:t>Satellite Level 1 Processing Teams as users.</a:t>
            </a:r>
          </a:p>
          <a:p>
            <a:r>
              <a:rPr lang="en-US" dirty="0" smtClean="0"/>
              <a:t>Who to invite to talk?</a:t>
            </a:r>
          </a:p>
          <a:p>
            <a:r>
              <a:rPr lang="en-US" dirty="0" smtClean="0"/>
              <a:t>1. Product developers, NOAA GPRC contributors and ICVS developers, GSICS product developers.</a:t>
            </a:r>
          </a:p>
          <a:p>
            <a:r>
              <a:rPr lang="en-US" dirty="0" smtClean="0"/>
              <a:t>NASA and USGS and ...</a:t>
            </a:r>
          </a:p>
          <a:p>
            <a:r>
              <a:rPr lang="en-US" dirty="0" smtClean="0"/>
              <a:t>Jack, Jim, Tom, Dave</a:t>
            </a:r>
          </a:p>
          <a:p>
            <a:r>
              <a:rPr lang="en-US" dirty="0" smtClean="0"/>
              <a:t>IR</a:t>
            </a:r>
          </a:p>
          <a:p>
            <a:r>
              <a:rPr lang="en-US" dirty="0" smtClean="0"/>
              <a:t>Vis</a:t>
            </a:r>
          </a:p>
          <a:p>
            <a:r>
              <a:rPr lang="en-US" dirty="0" smtClean="0"/>
              <a:t>MW</a:t>
            </a:r>
          </a:p>
          <a:p>
            <a:r>
              <a:rPr lang="en-US" dirty="0" smtClean="0"/>
              <a:t>UV??</a:t>
            </a:r>
          </a:p>
          <a:p>
            <a:r>
              <a:rPr lang="en-US" dirty="0" smtClean="0"/>
              <a:t>ICVS examples</a:t>
            </a:r>
          </a:p>
          <a:p>
            <a:r>
              <a:rPr lang="en-US" dirty="0" smtClean="0"/>
              <a:t>3. Who are the users? What are their requirements?</a:t>
            </a:r>
          </a:p>
          <a:p>
            <a:r>
              <a:rPr lang="en-US" dirty="0" smtClean="0"/>
              <a:t>3. Who do we invite as users? What are their requirements?</a:t>
            </a:r>
          </a:p>
          <a:p>
            <a:r>
              <a:rPr lang="en-US" dirty="0" smtClean="0"/>
              <a:t>Numerical Forecast users (NOAA and DOD) (Canada, etc.??)</a:t>
            </a:r>
          </a:p>
          <a:p>
            <a:r>
              <a:rPr lang="en-US" dirty="0" smtClean="0"/>
              <a:t>Level 2 developers</a:t>
            </a:r>
          </a:p>
          <a:p>
            <a:r>
              <a:rPr lang="en-US" dirty="0" smtClean="0"/>
              <a:t>Data Assimilation users</a:t>
            </a:r>
          </a:p>
          <a:p>
            <a:r>
              <a:rPr lang="en-US" dirty="0" smtClean="0"/>
              <a:t>Climate Data Record developers and users</a:t>
            </a:r>
          </a:p>
          <a:p>
            <a:r>
              <a:rPr lang="en-US" dirty="0" smtClean="0"/>
              <a:t>Level 1</a:t>
            </a:r>
          </a:p>
          <a:p>
            <a:r>
              <a:rPr lang="en-US" dirty="0" smtClean="0"/>
              <a:t>CGMS Operators?</a:t>
            </a:r>
          </a:p>
          <a:p>
            <a:r>
              <a:rPr lang="en-US" dirty="0" smtClean="0"/>
              <a:t/>
            </a:r>
            <a:br>
              <a:rPr lang="en-US" dirty="0" smtClean="0"/>
            </a:br>
            <a:r>
              <a:rPr lang="en-US" dirty="0" smtClean="0"/>
              <a:t>Web participation</a:t>
            </a:r>
          </a:p>
          <a:p>
            <a:r>
              <a:rPr lang="en-US" sz="1200" b="0" i="0" kern="1200" dirty="0" smtClean="0">
                <a:solidFill>
                  <a:schemeClr val="tx1"/>
                </a:solidFill>
                <a:latin typeface="Times New Roman" pitchFamily="18" charset="0"/>
                <a:ea typeface="+mn-ea"/>
                <a:cs typeface="+mn-cs"/>
              </a:rPr>
              <a:t>A major thrust would be to find overlaps between missions. ( For example, European S2 / US -VIIRS, European S3 SLSTR /  JPSS,  JAXA-AHI / GOES-R ABI , China FY-3 / US JPSS) and identify areas where JPSS mission can help with global monitoring.</a:t>
            </a: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18 March 2017</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36</a:t>
            </a:fld>
            <a:endParaRPr lang="de-DE"/>
          </a:p>
        </p:txBody>
      </p:sp>
    </p:spTree>
    <p:extLst>
      <p:ext uri="{BB962C8B-B14F-4D97-AF65-F5344CB8AC3E}">
        <p14:creationId xmlns:p14="http://schemas.microsoft.com/office/powerpoint/2010/main" val="19451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3991"/>
            <a:ext cx="84201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39"/>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5"/>
            <a:ext cx="2414588"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6578" y="274645"/>
            <a:ext cx="70786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73" y="109063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lvl1pPr>
              <a:defRPr sz="2800"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27"/>
            <a:ext cx="84201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954087"/>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73" y="109063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73" y="109063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274638"/>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2051" name="Text Placeholder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18" name="TextBox 17"/>
          <p:cNvSpPr txBox="1"/>
          <p:nvPr userDrawn="1"/>
        </p:nvSpPr>
        <p:spPr>
          <a:xfrm>
            <a:off x="11" y="6488115"/>
            <a:ext cx="6272213" cy="230832"/>
          </a:xfrm>
          <a:prstGeom prst="rect">
            <a:avLst/>
          </a:prstGeom>
          <a:noFill/>
        </p:spPr>
        <p:txBody>
          <a:bodyPr>
            <a:spAutoFit/>
          </a:bodyPr>
          <a:lstStyle/>
          <a:p>
            <a:pPr>
              <a:defRPr/>
            </a:pPr>
            <a:r>
              <a:rPr lang="en-GB" baseline="0" dirty="0" smtClean="0">
                <a:solidFill>
                  <a:schemeClr val="tx1"/>
                </a:solidFill>
              </a:rPr>
              <a:t>Mar, 2017</a:t>
            </a:r>
            <a:r>
              <a:rPr lang="en-GB" dirty="0" smtClean="0">
                <a:solidFill>
                  <a:schemeClr val="tx1"/>
                </a:solidFill>
              </a:rPr>
              <a:t> </a:t>
            </a:r>
            <a:fld id="{ED0F9CEB-5A3B-41CC-A276-34566D4505EC}" type="slidenum">
              <a:rPr lang="en-GB" smtClean="0">
                <a:solidFill>
                  <a:schemeClr val="tx1"/>
                </a:solidFill>
              </a:rPr>
              <a:pPr>
                <a:defRPr/>
              </a:pPr>
              <a:t>‹#›</a:t>
            </a:fld>
            <a:endParaRPr lang="en-GB" dirty="0">
              <a:solidFill>
                <a:schemeClr val="tx1"/>
              </a:solidFill>
            </a:endParaRPr>
          </a:p>
        </p:txBody>
      </p:sp>
      <p:sp>
        <p:nvSpPr>
          <p:cNvPr id="19" name="Line 8"/>
          <p:cNvSpPr>
            <a:spLocks noChangeShapeType="1"/>
          </p:cNvSpPr>
          <p:nvPr userDrawn="1"/>
        </p:nvSpPr>
        <p:spPr bwMode="auto">
          <a:xfrm>
            <a:off x="571499" y="1206500"/>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userDrawn="1"/>
        </p:nvPicPr>
        <p:blipFill>
          <a:blip r:embed="rId13" cstate="print"/>
          <a:srcRect/>
          <a:stretch>
            <a:fillRect/>
          </a:stretch>
        </p:blipFill>
        <p:spPr bwMode="auto">
          <a:xfrm>
            <a:off x="8191505" y="6162695"/>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87" r:id="rId2"/>
    <p:sldLayoutId id="2147484078" r:id="rId3"/>
    <p:sldLayoutId id="2147484080" r:id="rId4"/>
    <p:sldLayoutId id="2147484079" r:id="rId5"/>
    <p:sldLayoutId id="2147484088" r:id="rId6"/>
    <p:sldLayoutId id="2147484089" r:id="rId7"/>
    <p:sldLayoutId id="2147484081" r:id="rId8"/>
    <p:sldLayoutId id="2147484082" r:id="rId9"/>
    <p:sldLayoutId id="2147484083" r:id="rId10"/>
    <p:sldLayoutId id="2147484084" r:id="rId11"/>
  </p:sldLayoutIdLst>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gsics.atmos.umd.edu/bin/view/Development/GppaWorkflow" TargetMode="External"/><Relationship Id="rId2" Type="http://schemas.openxmlformats.org/officeDocument/2006/relationships/hyperlink" Target="http://gsics.atmos.umd.edu/bin/view/Development/VisNirSubGroup" TargetMode="External"/><Relationship Id="rId1" Type="http://schemas.openxmlformats.org/officeDocument/2006/relationships/slideLayout" Target="../slideLayouts/slideLayout2.xml"/><Relationship Id="rId5" Type="http://schemas.openxmlformats.org/officeDocument/2006/relationships/image" Target="../media/image10.gif"/><Relationship Id="rId4" Type="http://schemas.openxmlformats.org/officeDocument/2006/relationships/hyperlink" Target="http://gsics.atmos.umd.edu/bin/view/Development/Feedback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star.nesdis.noaa.gov/smcd/GCC/instrInfo-srf.php"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tar.nesdis.noaa.gov/smcd/GCC/GRWGActions_tabbed.php"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sics.nesdis.noaa.gov/wiki/Development/SEVIRModisReview" TargetMode="External"/><Relationship Id="rId2" Type="http://schemas.openxmlformats.org/officeDocument/2006/relationships/hyperlink" Target="https://gsics.nesdis.noaa.gov/wiki/Development/ProductReviewEumetsatSeviri2n3Iasi" TargetMode="External"/><Relationship Id="rId1" Type="http://schemas.openxmlformats.org/officeDocument/2006/relationships/slideLayout" Target="../slideLayouts/slideLayout2.xml"/><Relationship Id="rId5" Type="http://schemas.openxmlformats.org/officeDocument/2006/relationships/hyperlink" Target="https://gsics.nesdis.noaa.gov/wiki/Development/ReviewCOMSIASI" TargetMode="External"/><Relationship Id="rId4" Type="http://schemas.openxmlformats.org/officeDocument/2006/relationships/hyperlink" Target="https://gsics.nesdis.noaa.gov/wiki/Development/PrimeReferenceProduct"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ocs.google.com/forms/d/1sXbhrq85aPa5Yh-gycNleX47CKkdjDZgb2lMY97-6sY/viewfor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gsics.atmos.umd.edu/bin/view/Development/GppaWorkflow"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tar.nesdis.noaa.gov/smcd/GCC/MeetingActions.php"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iduceo.eu/sites/default/files/deliverables/D6.4_v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gsics.atmos.umd.edu/pub/Development/20161025/MW_References_MW_Oct2016.pptx"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gsics.atmos.umd.edu/bin/view/Development/Feedback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p:txBody>
          <a:bodyPr/>
          <a:lstStyle/>
          <a:p>
            <a:pPr eaLnBrk="1" hangingPunct="1"/>
            <a:r>
              <a:rPr lang="en-US" sz="3600" dirty="0" smtClean="0"/>
              <a:t/>
            </a:r>
            <a:br>
              <a:rPr lang="en-US" sz="3600" dirty="0" smtClean="0"/>
            </a:br>
            <a:r>
              <a:rPr lang="en-US" sz="3600" dirty="0" smtClean="0"/>
              <a:t>GSICS Coordination Centre (GCC) </a:t>
            </a:r>
            <a:br>
              <a:rPr lang="en-US" sz="3600" dirty="0" smtClean="0"/>
            </a:br>
            <a:r>
              <a:rPr lang="en-GB" sz="3600" b="1" dirty="0" smtClean="0"/>
              <a:t>2016-2017  </a:t>
            </a:r>
          </a:p>
        </p:txBody>
      </p:sp>
      <p:sp>
        <p:nvSpPr>
          <p:cNvPr id="5" name="Rectangle 43"/>
          <p:cNvSpPr>
            <a:spLocks noGrp="1" noChangeArrowheads="1"/>
          </p:cNvSpPr>
          <p:nvPr>
            <p:ph type="subTitle" idx="1"/>
          </p:nvPr>
        </p:nvSpPr>
        <p:spPr>
          <a:xfrm>
            <a:off x="1347003" y="4301803"/>
            <a:ext cx="6934200" cy="1752600"/>
          </a:xfrm>
        </p:spPr>
        <p:txBody>
          <a:bodyPr/>
          <a:lstStyle/>
          <a:p>
            <a:pPr eaLnBrk="1" hangingPunct="1">
              <a:defRPr/>
            </a:pPr>
            <a:r>
              <a:rPr lang="en-US" sz="2400" b="1" dirty="0" smtClean="0">
                <a:solidFill>
                  <a:srgbClr val="002060"/>
                </a:solidFill>
              </a:rPr>
              <a:t>Larry Flynn and </a:t>
            </a:r>
            <a:r>
              <a:rPr lang="en-US" sz="2400" b="1" dirty="0" err="1" smtClean="0">
                <a:solidFill>
                  <a:srgbClr val="002060"/>
                </a:solidFill>
              </a:rPr>
              <a:t>Manik</a:t>
            </a:r>
            <a:r>
              <a:rPr lang="en-US" sz="2400" b="1" dirty="0" smtClean="0">
                <a:solidFill>
                  <a:srgbClr val="002060"/>
                </a:solidFill>
              </a:rPr>
              <a:t> Bali</a:t>
            </a:r>
          </a:p>
          <a:p>
            <a:pPr eaLnBrk="1" hangingPunct="1">
              <a:buFont typeface="Arial" pitchFamily="34" charset="0"/>
              <a:buNone/>
              <a:defRPr/>
            </a:pPr>
            <a:endParaRPr lang="en-US" sz="2400" dirty="0" smtClean="0">
              <a:solidFill>
                <a:srgbClr val="002060"/>
              </a:solidFill>
            </a:endParaRPr>
          </a:p>
          <a:p>
            <a:pPr eaLnBrk="1" hangingPunct="1">
              <a:buFont typeface="Arial" pitchFamily="34" charset="0"/>
              <a:buNone/>
              <a:defRPr/>
            </a:pPr>
            <a:r>
              <a:rPr lang="en-US" sz="1600" dirty="0" smtClean="0">
                <a:solidFill>
                  <a:srgbClr val="002060"/>
                </a:solidFill>
              </a:rPr>
              <a:t>2017 GSICS Annual Meeting </a:t>
            </a:r>
          </a:p>
          <a:p>
            <a:pPr eaLnBrk="1" hangingPunct="1">
              <a:buFont typeface="Arial" pitchFamily="34" charset="0"/>
              <a:buNone/>
              <a:defRPr/>
            </a:pPr>
            <a:r>
              <a:rPr lang="en-US" sz="1600" dirty="0" smtClean="0">
                <a:solidFill>
                  <a:srgbClr val="002060"/>
                </a:solidFill>
              </a:rPr>
              <a:t>Madison, WI</a:t>
            </a:r>
          </a:p>
          <a:p>
            <a:pPr eaLnBrk="1" hangingPunct="1">
              <a:buFont typeface="Arial" pitchFamily="34" charset="0"/>
              <a:buNone/>
              <a:defRPr/>
            </a:pPr>
            <a:r>
              <a:rPr lang="en-US" sz="1600" dirty="0" smtClean="0">
                <a:solidFill>
                  <a:srgbClr val="002060"/>
                </a:solidFill>
              </a:rPr>
              <a:t>21</a:t>
            </a:r>
            <a:r>
              <a:rPr lang="en-US" sz="1600" baseline="30000" dirty="0" smtClean="0">
                <a:solidFill>
                  <a:srgbClr val="002060"/>
                </a:solidFill>
              </a:rPr>
              <a:t>st</a:t>
            </a:r>
            <a:r>
              <a:rPr lang="en-US" sz="1600" dirty="0" smtClean="0">
                <a:solidFill>
                  <a:srgbClr val="002060"/>
                </a:solidFill>
              </a:rPr>
              <a:t> March </a:t>
            </a:r>
            <a:r>
              <a:rPr lang="en-US" sz="1600" dirty="0" smtClean="0">
                <a:solidFill>
                  <a:srgbClr val="002060"/>
                </a:solidFill>
              </a:rPr>
              <a:t>2017</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26918" y="250887"/>
            <a:ext cx="6863939" cy="954087"/>
          </a:xfrm>
        </p:spPr>
        <p:txBody>
          <a:bodyPr/>
          <a:lstStyle/>
          <a:p>
            <a:pPr eaLnBrk="1" hangingPunct="1"/>
            <a:r>
              <a:rPr lang="en-US" sz="3200" dirty="0" smtClean="0">
                <a:ea typeface="ＭＳ Ｐゴシック" pitchFamily="-108" charset="-128"/>
              </a:rPr>
              <a:t>Near-term 2017-2018 Goals</a:t>
            </a:r>
            <a:endParaRPr lang="en-GB" sz="3200" dirty="0" smtClean="0"/>
          </a:p>
        </p:txBody>
      </p:sp>
      <p:sp>
        <p:nvSpPr>
          <p:cNvPr id="6" name="Rectangle 3"/>
          <p:cNvSpPr>
            <a:spLocks noChangeArrowheads="1"/>
          </p:cNvSpPr>
          <p:nvPr/>
        </p:nvSpPr>
        <p:spPr bwMode="auto">
          <a:xfrm>
            <a:off x="649441" y="1298573"/>
            <a:ext cx="9066126" cy="5250825"/>
          </a:xfrm>
          <a:prstGeom prst="rect">
            <a:avLst/>
          </a:prstGeom>
          <a:noFill/>
          <a:ln w="9525">
            <a:noFill/>
            <a:miter lim="800000"/>
            <a:headEnd/>
            <a:tailEnd/>
          </a:ln>
        </p:spPr>
        <p:txBody>
          <a:bodyPr/>
          <a:lstStyle/>
          <a:p>
            <a:pPr marL="228600" indent="-228600">
              <a:buSzPct val="80000"/>
              <a:buFont typeface="Arial" pitchFamily="34" charset="0"/>
              <a:buChar char="•"/>
            </a:pPr>
            <a:r>
              <a:rPr lang="en-US" sz="2400" dirty="0" smtClean="0">
                <a:solidFill>
                  <a:schemeClr val="tx1"/>
                </a:solidFill>
                <a:latin typeface="+mn-lt"/>
              </a:rPr>
              <a:t>GSICS Procedure for Product Acceptance </a:t>
            </a:r>
          </a:p>
          <a:p>
            <a:pPr marL="685800" lvl="1" indent="-228600">
              <a:buSzPct val="80000"/>
              <a:buFont typeface="Arial" pitchFamily="34" charset="0"/>
              <a:buChar char="•"/>
            </a:pPr>
            <a:r>
              <a:rPr lang="en-US" sz="2000" i="1" dirty="0" smtClean="0">
                <a:solidFill>
                  <a:schemeClr val="accent1">
                    <a:lumMod val="75000"/>
                  </a:schemeClr>
                </a:solidFill>
                <a:latin typeface="+mn-lt"/>
              </a:rPr>
              <a:t>Support inclusion of New Products </a:t>
            </a:r>
            <a:endParaRPr lang="en-US" sz="2000" b="1" i="1" dirty="0" smtClean="0">
              <a:solidFill>
                <a:schemeClr val="accent1">
                  <a:lumMod val="75000"/>
                </a:schemeClr>
              </a:solidFill>
              <a:latin typeface="+mn-lt"/>
            </a:endParaRPr>
          </a:p>
          <a:p>
            <a:pPr marL="228600" indent="-228600" eaLnBrk="1" hangingPunct="1">
              <a:buSzPct val="80000"/>
              <a:buFont typeface="Arial" pitchFamily="34" charset="0"/>
              <a:buChar char="•"/>
            </a:pPr>
            <a:r>
              <a:rPr lang="en-US" sz="2400" b="1" dirty="0" smtClean="0">
                <a:solidFill>
                  <a:schemeClr val="tx1"/>
                </a:solidFill>
                <a:latin typeface="+mn-lt"/>
              </a:rPr>
              <a:t>Coordination</a:t>
            </a:r>
            <a:endParaRPr lang="en-US" sz="2400" b="1" dirty="0">
              <a:solidFill>
                <a:schemeClr val="tx1"/>
              </a:solidFill>
              <a:latin typeface="+mn-lt"/>
            </a:endParaRPr>
          </a:p>
          <a:p>
            <a:pPr marL="685800" lvl="1" indent="-228600" eaLnBrk="1" hangingPunct="1">
              <a:spcBef>
                <a:spcPct val="20000"/>
              </a:spcBef>
              <a:buSzPct val="80000"/>
              <a:buFont typeface="Courier New" pitchFamily="49" charset="0"/>
              <a:buChar char="o"/>
            </a:pPr>
            <a:r>
              <a:rPr lang="en-US" sz="2000" i="1" dirty="0">
                <a:solidFill>
                  <a:schemeClr val="accent1">
                    <a:lumMod val="75000"/>
                  </a:schemeClr>
                </a:solidFill>
                <a:latin typeface="+mn-lt"/>
              </a:rPr>
              <a:t>Continue to coordinate efforts to establish the GSICS baseline </a:t>
            </a:r>
            <a:r>
              <a:rPr lang="en-US" sz="2000" i="1" dirty="0" smtClean="0">
                <a:solidFill>
                  <a:schemeClr val="accent1">
                    <a:lumMod val="75000"/>
                  </a:schemeClr>
                </a:solidFill>
                <a:latin typeface="+mn-lt"/>
              </a:rPr>
              <a:t>algorithms, especially those for the GEO solar reflective channels,</a:t>
            </a:r>
          </a:p>
          <a:p>
            <a:pPr marL="685800" lvl="1" indent="-228600" eaLnBrk="1" hangingPunct="1">
              <a:spcBef>
                <a:spcPct val="20000"/>
              </a:spcBef>
              <a:buSzPct val="80000"/>
              <a:buFont typeface="Courier New" pitchFamily="49" charset="0"/>
              <a:buChar char="o"/>
            </a:pPr>
            <a:r>
              <a:rPr lang="en-US" sz="2000" i="1" dirty="0" smtClean="0">
                <a:solidFill>
                  <a:schemeClr val="accent1">
                    <a:lumMod val="75000"/>
                  </a:schemeClr>
                </a:solidFill>
                <a:latin typeface="+mn-lt"/>
              </a:rPr>
              <a:t>Continue to provide communication between the developing group and users</a:t>
            </a:r>
          </a:p>
          <a:p>
            <a:pPr marL="228600" indent="-228600" eaLnBrk="1" hangingPunct="1">
              <a:buSzPct val="80000"/>
              <a:buFont typeface="Arial" pitchFamily="34" charset="0"/>
              <a:buChar char="•"/>
            </a:pPr>
            <a:r>
              <a:rPr lang="en-US" sz="2400" dirty="0" smtClean="0">
                <a:solidFill>
                  <a:schemeClr val="tx1"/>
                </a:solidFill>
                <a:latin typeface="+mn-lt"/>
              </a:rPr>
              <a:t>GSICS Quarterly</a:t>
            </a:r>
          </a:p>
          <a:p>
            <a:pPr marL="685800" lvl="1" indent="-228600" eaLnBrk="1" hangingPunct="1">
              <a:spcBef>
                <a:spcPct val="20000"/>
              </a:spcBef>
              <a:buSzPct val="80000"/>
              <a:buFont typeface="Courier New" pitchFamily="49" charset="0"/>
              <a:buChar char="o"/>
            </a:pPr>
            <a:r>
              <a:rPr lang="en-US" sz="2000" dirty="0" smtClean="0">
                <a:solidFill>
                  <a:schemeClr val="accent1">
                    <a:lumMod val="75000"/>
                  </a:schemeClr>
                </a:solidFill>
                <a:latin typeface="+mn-lt"/>
              </a:rPr>
              <a:t>Continue to create and distribute this important link to the GSICS community.</a:t>
            </a:r>
          </a:p>
          <a:p>
            <a:pPr marL="228600" indent="-228600" eaLnBrk="1" hangingPunct="1">
              <a:buSzPct val="80000"/>
              <a:buFont typeface="Arial" pitchFamily="34" charset="0"/>
              <a:buChar char="•"/>
            </a:pPr>
            <a:r>
              <a:rPr lang="en-US" sz="2400" dirty="0" smtClean="0">
                <a:solidFill>
                  <a:schemeClr val="tx1"/>
                </a:solidFill>
                <a:latin typeface="+mn-lt"/>
              </a:rPr>
              <a:t>Support Review of GSICS Products, Deliverables and Resources </a:t>
            </a:r>
          </a:p>
          <a:p>
            <a:pPr marL="228600" indent="-228600" eaLnBrk="1" hangingPunct="1">
              <a:buSzPct val="80000"/>
              <a:buFont typeface="Arial" pitchFamily="34" charset="0"/>
              <a:buChar char="•"/>
            </a:pPr>
            <a:r>
              <a:rPr lang="en-US" sz="2400" dirty="0" smtClean="0">
                <a:solidFill>
                  <a:schemeClr val="tx1"/>
                </a:solidFill>
                <a:latin typeface="+mn-lt"/>
              </a:rPr>
              <a:t>Meeting Support</a:t>
            </a:r>
            <a:endParaRPr lang="en-US" sz="2000" i="1" dirty="0" smtClean="0">
              <a:solidFill>
                <a:schemeClr val="accent1">
                  <a:lumMod val="75000"/>
                </a:schemeClr>
              </a:solidFill>
              <a:latin typeface="+mn-lt"/>
            </a:endParaRPr>
          </a:p>
          <a:p>
            <a:pPr marL="685800" lvl="1" indent="-228600" eaLnBrk="1" hangingPunct="1">
              <a:spcBef>
                <a:spcPct val="20000"/>
              </a:spcBef>
              <a:buSzPct val="80000"/>
              <a:buFont typeface="Courier New" pitchFamily="49" charset="0"/>
              <a:buChar char="o"/>
            </a:pPr>
            <a:r>
              <a:rPr lang="en-US" sz="2000" i="1" dirty="0" smtClean="0">
                <a:solidFill>
                  <a:schemeClr val="accent1">
                    <a:lumMod val="75000"/>
                  </a:schemeClr>
                </a:solidFill>
                <a:latin typeface="+mn-lt"/>
              </a:rPr>
              <a:t>Organization of GSICS 8</a:t>
            </a:r>
            <a:r>
              <a:rPr lang="en-US" sz="2000" i="1" baseline="30000" dirty="0" smtClean="0">
                <a:solidFill>
                  <a:schemeClr val="accent1">
                    <a:lumMod val="75000"/>
                  </a:schemeClr>
                </a:solidFill>
                <a:latin typeface="+mn-lt"/>
              </a:rPr>
              <a:t>rd</a:t>
            </a:r>
            <a:r>
              <a:rPr lang="en-US" sz="2000" i="1" dirty="0" smtClean="0">
                <a:solidFill>
                  <a:schemeClr val="accent1">
                    <a:lumMod val="75000"/>
                  </a:schemeClr>
                </a:solidFill>
                <a:latin typeface="+mn-lt"/>
              </a:rPr>
              <a:t> Users Workshop at ROSHYDRO, Russia</a:t>
            </a:r>
            <a:endParaRPr lang="en-US" sz="2000" dirty="0" smtClean="0">
              <a:solidFill>
                <a:schemeClr val="tx1"/>
              </a:solidFill>
              <a:latin typeface="+mn-lt"/>
            </a:endParaRPr>
          </a:p>
          <a:p>
            <a:pPr marL="228600" indent="-228600" eaLnBrk="1" hangingPunct="1">
              <a:buSzPct val="80000"/>
              <a:buFont typeface="Arial" pitchFamily="34" charset="0"/>
              <a:buChar char="•"/>
            </a:pPr>
            <a:r>
              <a:rPr lang="en-US" sz="2400" dirty="0" smtClean="0">
                <a:solidFill>
                  <a:schemeClr val="tx1"/>
                </a:solidFill>
                <a:latin typeface="+mn-lt"/>
              </a:rPr>
              <a:t>Gather more user Requirements</a:t>
            </a:r>
          </a:p>
          <a:p>
            <a:pPr marL="228600" indent="-228600" eaLnBrk="1" hangingPunct="1">
              <a:buSzPct val="80000"/>
              <a:buFont typeface="Arial" pitchFamily="34" charset="0"/>
              <a:buChar char="•"/>
            </a:pPr>
            <a:r>
              <a:rPr lang="en-US" sz="2400" dirty="0" smtClean="0">
                <a:solidFill>
                  <a:schemeClr val="tx1"/>
                </a:solidFill>
                <a:latin typeface="+mn-lt"/>
              </a:rPr>
              <a:t>Outreach to potential Users of GSICS Products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GCC Actions (1/3)</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0298493"/>
              </p:ext>
            </p:extLst>
          </p:nvPr>
        </p:nvGraphicFramePr>
        <p:xfrm>
          <a:off x="351689" y="1314507"/>
          <a:ext cx="9390187" cy="5028525"/>
        </p:xfrm>
        <a:graphic>
          <a:graphicData uri="http://schemas.openxmlformats.org/drawingml/2006/table">
            <a:tbl>
              <a:tblPr/>
              <a:tblGrid>
                <a:gridCol w="1170163">
                  <a:extLst>
                    <a:ext uri="{9D8B030D-6E8A-4147-A177-3AD203B41FA5}">
                      <a16:colId xmlns:a16="http://schemas.microsoft.com/office/drawing/2014/main" val="20000"/>
                    </a:ext>
                  </a:extLst>
                </a:gridCol>
                <a:gridCol w="1227947">
                  <a:extLst>
                    <a:ext uri="{9D8B030D-6E8A-4147-A177-3AD203B41FA5}">
                      <a16:colId xmlns:a16="http://schemas.microsoft.com/office/drawing/2014/main" val="20001"/>
                    </a:ext>
                  </a:extLst>
                </a:gridCol>
                <a:gridCol w="2080289">
                  <a:extLst>
                    <a:ext uri="{9D8B030D-6E8A-4147-A177-3AD203B41FA5}">
                      <a16:colId xmlns:a16="http://schemas.microsoft.com/office/drawing/2014/main" val="20002"/>
                    </a:ext>
                  </a:extLst>
                </a:gridCol>
                <a:gridCol w="1227947">
                  <a:extLst>
                    <a:ext uri="{9D8B030D-6E8A-4147-A177-3AD203B41FA5}">
                      <a16:colId xmlns:a16="http://schemas.microsoft.com/office/drawing/2014/main" val="20003"/>
                    </a:ext>
                  </a:extLst>
                </a:gridCol>
                <a:gridCol w="823411">
                  <a:extLst>
                    <a:ext uri="{9D8B030D-6E8A-4147-A177-3AD203B41FA5}">
                      <a16:colId xmlns:a16="http://schemas.microsoft.com/office/drawing/2014/main" val="20004"/>
                    </a:ext>
                  </a:extLst>
                </a:gridCol>
                <a:gridCol w="1632483">
                  <a:extLst>
                    <a:ext uri="{9D8B030D-6E8A-4147-A177-3AD203B41FA5}">
                      <a16:colId xmlns:a16="http://schemas.microsoft.com/office/drawing/2014/main" val="20005"/>
                    </a:ext>
                  </a:extLst>
                </a:gridCol>
                <a:gridCol w="1227947">
                  <a:extLst>
                    <a:ext uri="{9D8B030D-6E8A-4147-A177-3AD203B41FA5}">
                      <a16:colId xmlns:a16="http://schemas.microsoft.com/office/drawing/2014/main" val="20006"/>
                    </a:ext>
                  </a:extLst>
                </a:gridCol>
              </a:tblGrid>
              <a:tr h="548988">
                <a:tc>
                  <a:txBody>
                    <a:bodyPr/>
                    <a:lstStyle/>
                    <a:p>
                      <a:pPr fontAlgn="t"/>
                      <a:r>
                        <a:rPr lang="en-US" sz="1200" dirty="0"/>
                        <a:t>GWG.2016.2b.1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dirty="0"/>
                        <a:t>web meeting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dirty="0"/>
                        <a:t>GCC to set up GRWG/GDWG web meeting on instrument performance monitoring.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t>GCC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200" dirty="0"/>
                        <a:t>2017-annual meeting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200" smtClean="0"/>
                        <a:t>Offered </a:t>
                      </a:r>
                      <a:r>
                        <a:rPr lang="en-US" sz="1200" dirty="0"/>
                        <a:t>to make a presentation at the Annual Meeting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200"/>
                        <a:t>Closed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ACE99E"/>
                    </a:solidFill>
                  </a:tcPr>
                </a:tc>
                <a:extLst>
                  <a:ext uri="{0D108BD9-81ED-4DB2-BD59-A6C34878D82A}">
                    <a16:rowId xmlns:a16="http://schemas.microsoft.com/office/drawing/2014/main" val="10000"/>
                  </a:ext>
                </a:extLst>
              </a:tr>
              <a:tr h="606441">
                <a:tc>
                  <a:txBody>
                    <a:bodyPr/>
                    <a:lstStyle/>
                    <a:p>
                      <a:pPr fontAlgn="t"/>
                      <a:r>
                        <a:rPr lang="en-US" sz="1200"/>
                        <a:t>GWG.2016.2m.1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EAEA"/>
                    </a:solidFill>
                  </a:tcPr>
                </a:tc>
                <a:tc>
                  <a:txBody>
                    <a:bodyPr/>
                    <a:lstStyle/>
                    <a:p>
                      <a:pPr fontAlgn="t"/>
                      <a:r>
                        <a:rPr lang="en-US" sz="1200"/>
                        <a:t>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fontAlgn="t"/>
                      <a:r>
                        <a:rPr lang="en-US" sz="1200"/>
                        <a:t>GCC to contact IMD and coordinate interactions re: sharing and implementing GEO-LEO code.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fontAlgn="t"/>
                      <a:r>
                        <a:rPr lang="en-US" sz="1200"/>
                        <a:t>GCC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200"/>
                        <a:t>2017-annual meeting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200"/>
                        <a:t>IMD does not need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200" dirty="0"/>
                        <a:t>Closed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ACE99E"/>
                    </a:solidFill>
                  </a:tcPr>
                </a:tc>
                <a:extLst>
                  <a:ext uri="{0D108BD9-81ED-4DB2-BD59-A6C34878D82A}">
                    <a16:rowId xmlns:a16="http://schemas.microsoft.com/office/drawing/2014/main" val="10001"/>
                  </a:ext>
                </a:extLst>
              </a:tr>
              <a:tr h="1008607">
                <a:tc>
                  <a:txBody>
                    <a:bodyPr/>
                    <a:lstStyle/>
                    <a:p>
                      <a:pPr fontAlgn="t"/>
                      <a:r>
                        <a:rPr lang="en-US" sz="1200"/>
                        <a:t>GWG.2016.2t.1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a:t>Naming convention of GSICS products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dirty="0"/>
                        <a:t>GCC (</a:t>
                      </a:r>
                      <a:r>
                        <a:rPr lang="en-US" sz="1200" dirty="0" err="1"/>
                        <a:t>Manik</a:t>
                      </a:r>
                      <a:r>
                        <a:rPr lang="en-US" sz="1200" dirty="0"/>
                        <a:t> to coordinate) to develop a prototype template for product landing pages to be linked to the GSICS product catalog.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dirty="0" smtClean="0"/>
                        <a:t>GCC (</a:t>
                      </a:r>
                      <a:r>
                        <a:rPr lang="en-US" sz="1200" dirty="0"/>
                        <a:t>Manik)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200"/>
                        <a:t>2017-annual meeting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200" dirty="0">
                          <a:solidFill>
                            <a:srgbClr val="616161"/>
                          </a:solidFill>
                          <a:hlinkClick r:id="rId2" tooltip="This link opens a non-government website in a new window."/>
                        </a:rPr>
                        <a:t>Prototype pages template setup for VIS/NIR setup. This can be used by other groups too</a:t>
                      </a:r>
                      <a:r>
                        <a:rPr lang="en-US" sz="1200" dirty="0"/>
                        <a:t>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200"/>
                        <a:t>Closed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ACE99E"/>
                    </a:solidFill>
                  </a:tcPr>
                </a:tc>
                <a:extLst>
                  <a:ext uri="{0D108BD9-81ED-4DB2-BD59-A6C34878D82A}">
                    <a16:rowId xmlns:a16="http://schemas.microsoft.com/office/drawing/2014/main" val="10002"/>
                  </a:ext>
                </a:extLst>
              </a:tr>
              <a:tr h="1180964">
                <a:tc>
                  <a:txBody>
                    <a:bodyPr/>
                    <a:lstStyle/>
                    <a:p>
                      <a:pPr fontAlgn="t"/>
                      <a:r>
                        <a:rPr lang="en-US" sz="1200"/>
                        <a:t>GWG.2016.2u.1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a:t>GSICS Procedure for Product Acceptance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t>GCC to coordinate input from product creators/developers to identify the family of monitored and reference instruments their product is applicable to.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t>GCC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200" dirty="0"/>
                        <a:t>2017-annual meeting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200">
                          <a:solidFill>
                            <a:srgbClr val="616161"/>
                          </a:solidFill>
                          <a:hlinkClick r:id="rId3" tooltip="This link opens a non-government website in a new window."/>
                        </a:rPr>
                        <a:t>Decision weather family or not could be made at the time of GPPA. Decision uploaded on GPPA page. EP to approve.</a:t>
                      </a:r>
                      <a:r>
                        <a:rPr lang="en-US" sz="1200"/>
                        <a:t>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200"/>
                        <a:t>Closed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ACE99E"/>
                    </a:solidFill>
                  </a:tcPr>
                </a:tc>
                <a:extLst>
                  <a:ext uri="{0D108BD9-81ED-4DB2-BD59-A6C34878D82A}">
                    <a16:rowId xmlns:a16="http://schemas.microsoft.com/office/drawing/2014/main" val="10003"/>
                  </a:ext>
                </a:extLst>
              </a:tr>
              <a:tr h="1180964">
                <a:tc>
                  <a:txBody>
                    <a:bodyPr/>
                    <a:lstStyle/>
                    <a:p>
                      <a:pPr fontAlgn="t"/>
                      <a:r>
                        <a:rPr lang="en-US" sz="1200"/>
                        <a:t>GWG.2016.7b.1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1F1F1"/>
                    </a:solidFill>
                  </a:tcPr>
                </a:tc>
                <a:tc>
                  <a:txBody>
                    <a:bodyPr/>
                    <a:lstStyle/>
                    <a:p>
                      <a:pPr fontAlgn="t"/>
                      <a:r>
                        <a:rPr lang="en-US" sz="1200"/>
                        <a:t>Strawman User Requirements document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r>
                        <a:rPr lang="en-US" sz="1200"/>
                        <a:t>GCC to coordinate input from GPRCs to attempt to identify at least one user for NRT, RAC and climate applications and interact with users to establish draft user requirements. (note: this will provide input to Action EP_GRWG_16.10).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r>
                        <a:rPr lang="en-US" sz="1200"/>
                        <a:t>GCC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200" dirty="0"/>
                        <a:t>2017-annual meeting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200" dirty="0">
                          <a:solidFill>
                            <a:srgbClr val="616161"/>
                          </a:solidFill>
                          <a:hlinkClick r:id="rId4" tooltip="This link opens a non-government website in a new window."/>
                        </a:rPr>
                        <a:t>Agencies have indicated that not many users of GSICS Products</a:t>
                      </a:r>
                      <a:r>
                        <a:rPr lang="en-US" sz="1200" dirty="0"/>
                        <a:t>  </a:t>
                      </a:r>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200" dirty="0" smtClean="0"/>
                        <a:t>Closed</a:t>
                      </a:r>
                      <a:endParaRPr lang="en-US" sz="1200" dirty="0"/>
                    </a:p>
                  </a:txBody>
                  <a:tcPr marL="19949" marR="19949" marT="15959" marB="1595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ACE99E"/>
                    </a:solidFill>
                  </a:tcPr>
                </a:tc>
                <a:extLst>
                  <a:ext uri="{0D108BD9-81ED-4DB2-BD59-A6C34878D82A}">
                    <a16:rowId xmlns:a16="http://schemas.microsoft.com/office/drawing/2014/main" val="10004"/>
                  </a:ext>
                </a:extLst>
              </a:tr>
            </a:tbl>
          </a:graphicData>
        </a:graphic>
      </p:graphicFrame>
      <p:pic>
        <p:nvPicPr>
          <p:cNvPr id="1025" name="Picture 1" descr="this link opens in a new window"/>
          <p:cNvPicPr>
            <a:picLocks noChangeAspect="1" noChangeArrowheads="1"/>
          </p:cNvPicPr>
          <p:nvPr/>
        </p:nvPicPr>
        <p:blipFill>
          <a:blip r:embed="rId5" cstate="print"/>
          <a:srcRect/>
          <a:stretch>
            <a:fillRect/>
          </a:stretch>
        </p:blipFill>
        <p:spPr bwMode="auto">
          <a:xfrm>
            <a:off x="0" y="0"/>
            <a:ext cx="152400" cy="133350"/>
          </a:xfrm>
          <a:prstGeom prst="rect">
            <a:avLst/>
          </a:prstGeom>
          <a:noFill/>
        </p:spPr>
      </p:pic>
      <p:pic>
        <p:nvPicPr>
          <p:cNvPr id="1026" name="Picture 2" descr="this link opens in a new window"/>
          <p:cNvPicPr>
            <a:picLocks noChangeAspect="1" noChangeArrowheads="1"/>
          </p:cNvPicPr>
          <p:nvPr/>
        </p:nvPicPr>
        <p:blipFill>
          <a:blip r:embed="rId5" cstate="print"/>
          <a:srcRect/>
          <a:stretch>
            <a:fillRect/>
          </a:stretch>
        </p:blipFill>
        <p:spPr bwMode="auto">
          <a:xfrm>
            <a:off x="0" y="0"/>
            <a:ext cx="152400" cy="133350"/>
          </a:xfrm>
          <a:prstGeom prst="rect">
            <a:avLst/>
          </a:prstGeom>
          <a:noFill/>
        </p:spPr>
      </p:pic>
      <p:pic>
        <p:nvPicPr>
          <p:cNvPr id="1027" name="Picture 3" descr="this link opens in a new window"/>
          <p:cNvPicPr>
            <a:picLocks noChangeAspect="1" noChangeArrowheads="1"/>
          </p:cNvPicPr>
          <p:nvPr/>
        </p:nvPicPr>
        <p:blipFill>
          <a:blip r:embed="rId5" cstate="print"/>
          <a:srcRect/>
          <a:stretch>
            <a:fillRect/>
          </a:stretch>
        </p:blipFill>
        <p:spPr bwMode="auto">
          <a:xfrm>
            <a:off x="0" y="0"/>
            <a:ext cx="152400" cy="133350"/>
          </a:xfrm>
          <a:prstGeom prst="rect">
            <a:avLst/>
          </a:prstGeom>
          <a:noFill/>
        </p:spPr>
      </p:pic>
      <p:pic>
        <p:nvPicPr>
          <p:cNvPr id="1028" name="Picture 4" descr="this link opens in a new window"/>
          <p:cNvPicPr>
            <a:picLocks noChangeAspect="1" noChangeArrowheads="1"/>
          </p:cNvPicPr>
          <p:nvPr/>
        </p:nvPicPr>
        <p:blipFill>
          <a:blip r:embed="rId5" cstate="print"/>
          <a:srcRect/>
          <a:stretch>
            <a:fillRect/>
          </a:stretch>
        </p:blipFill>
        <p:spPr bwMode="auto">
          <a:xfrm>
            <a:off x="0" y="0"/>
            <a:ext cx="152400" cy="13335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GCC Actions (2/3)</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46917917"/>
              </p:ext>
            </p:extLst>
          </p:nvPr>
        </p:nvGraphicFramePr>
        <p:xfrm>
          <a:off x="85730" y="1479208"/>
          <a:ext cx="9753595" cy="4425109"/>
        </p:xfrm>
        <a:graphic>
          <a:graphicData uri="http://schemas.openxmlformats.org/drawingml/2006/table">
            <a:tbl>
              <a:tblPr/>
              <a:tblGrid>
                <a:gridCol w="1215449">
                  <a:extLst>
                    <a:ext uri="{9D8B030D-6E8A-4147-A177-3AD203B41FA5}">
                      <a16:colId xmlns:a16="http://schemas.microsoft.com/office/drawing/2014/main" val="20000"/>
                    </a:ext>
                  </a:extLst>
                </a:gridCol>
                <a:gridCol w="1275469">
                  <a:extLst>
                    <a:ext uri="{9D8B030D-6E8A-4147-A177-3AD203B41FA5}">
                      <a16:colId xmlns:a16="http://schemas.microsoft.com/office/drawing/2014/main" val="20001"/>
                    </a:ext>
                  </a:extLst>
                </a:gridCol>
                <a:gridCol w="2160801">
                  <a:extLst>
                    <a:ext uri="{9D8B030D-6E8A-4147-A177-3AD203B41FA5}">
                      <a16:colId xmlns:a16="http://schemas.microsoft.com/office/drawing/2014/main" val="20002"/>
                    </a:ext>
                  </a:extLst>
                </a:gridCol>
                <a:gridCol w="1275469">
                  <a:extLst>
                    <a:ext uri="{9D8B030D-6E8A-4147-A177-3AD203B41FA5}">
                      <a16:colId xmlns:a16="http://schemas.microsoft.com/office/drawing/2014/main" val="20003"/>
                    </a:ext>
                  </a:extLst>
                </a:gridCol>
                <a:gridCol w="1275469">
                  <a:extLst>
                    <a:ext uri="{9D8B030D-6E8A-4147-A177-3AD203B41FA5}">
                      <a16:colId xmlns:a16="http://schemas.microsoft.com/office/drawing/2014/main" val="20004"/>
                    </a:ext>
                  </a:extLst>
                </a:gridCol>
                <a:gridCol w="1275469">
                  <a:extLst>
                    <a:ext uri="{9D8B030D-6E8A-4147-A177-3AD203B41FA5}">
                      <a16:colId xmlns:a16="http://schemas.microsoft.com/office/drawing/2014/main" val="20005"/>
                    </a:ext>
                  </a:extLst>
                </a:gridCol>
                <a:gridCol w="1275469">
                  <a:extLst>
                    <a:ext uri="{9D8B030D-6E8A-4147-A177-3AD203B41FA5}">
                      <a16:colId xmlns:a16="http://schemas.microsoft.com/office/drawing/2014/main" val="20006"/>
                    </a:ext>
                  </a:extLst>
                </a:gridCol>
              </a:tblGrid>
              <a:tr h="1554871">
                <a:tc>
                  <a:txBody>
                    <a:bodyPr/>
                    <a:lstStyle/>
                    <a:p>
                      <a:pPr fontAlgn="t"/>
                      <a:r>
                        <a:rPr lang="en-US" sz="1200" dirty="0"/>
                        <a:t>GWG.2016.7h.2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EAEAEA"/>
                    </a:solidFill>
                  </a:tcPr>
                </a:tc>
                <a:tc>
                  <a:txBody>
                    <a:bodyPr/>
                    <a:lstStyle/>
                    <a:p>
                      <a:pPr fontAlgn="t"/>
                      <a:r>
                        <a:rPr lang="en-US" sz="1200" dirty="0"/>
                        <a:t>Interaction &amp; 2016 Users Workshop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fontAlgn="t"/>
                      <a:r>
                        <a:rPr lang="en-US" sz="1200" dirty="0"/>
                        <a:t>Larry to coordinate with the JPSS meeting </a:t>
                      </a:r>
                      <a:r>
                        <a:rPr lang="en-US" sz="1200" dirty="0" smtClean="0"/>
                        <a:t>organizers </a:t>
                      </a:r>
                      <a:r>
                        <a:rPr lang="en-US" sz="1200" dirty="0"/>
                        <a:t>to </a:t>
                      </a:r>
                      <a:r>
                        <a:rPr lang="en-US" sz="1200" dirty="0" smtClean="0"/>
                        <a:t>organize </a:t>
                      </a:r>
                      <a:r>
                        <a:rPr lang="en-US" sz="1200" dirty="0"/>
                        <a:t>a dedicated time-slot for the GSICS Users' WS </a:t>
                      </a:r>
                      <a:r>
                        <a:rPr lang="en-US" sz="1200" dirty="0" smtClean="0"/>
                        <a:t>optimizing </a:t>
                      </a:r>
                      <a:r>
                        <a:rPr lang="en-US" sz="1200" dirty="0"/>
                        <a:t>attendance and promote through meeting agenda.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fontAlgn="t"/>
                      <a:r>
                        <a:rPr lang="en-US" sz="1200"/>
                        <a:t>GCC(Larry)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200"/>
                        <a:t>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200"/>
                        <a:t>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6F6F6"/>
                    </a:solidFill>
                  </a:tcPr>
                </a:tc>
                <a:tc>
                  <a:txBody>
                    <a:bodyPr/>
                    <a:lstStyle/>
                    <a:p>
                      <a:pPr algn="ctr" fontAlgn="t"/>
                      <a:r>
                        <a:rPr lang="en-US" sz="1200" dirty="0"/>
                        <a:t>Closed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ACE99E"/>
                    </a:solidFill>
                  </a:tcPr>
                </a:tc>
                <a:extLst>
                  <a:ext uri="{0D108BD9-81ED-4DB2-BD59-A6C34878D82A}">
                    <a16:rowId xmlns:a16="http://schemas.microsoft.com/office/drawing/2014/main" val="10000"/>
                  </a:ext>
                </a:extLst>
              </a:tr>
              <a:tr h="949569">
                <a:tc>
                  <a:txBody>
                    <a:bodyPr/>
                    <a:lstStyle/>
                    <a:p>
                      <a:pPr fontAlgn="t"/>
                      <a:r>
                        <a:rPr lang="en-US" sz="1200"/>
                        <a:t>GWG.2016.7h.3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1F1F1"/>
                    </a:solidFill>
                  </a:tcPr>
                </a:tc>
                <a:tc>
                  <a:txBody>
                    <a:bodyPr/>
                    <a:lstStyle/>
                    <a:p>
                      <a:pPr fontAlgn="t"/>
                      <a:r>
                        <a:rPr lang="en-US" sz="1200"/>
                        <a:t>Interaction &amp; 2016 Users Workshop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t>GCC to check the possibility to have remote access through WebEx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fontAlgn="t"/>
                      <a:r>
                        <a:rPr lang="en-US" sz="1200"/>
                        <a:t>GCC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200" dirty="0"/>
                        <a:t>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200"/>
                        <a:t>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9F9F9"/>
                    </a:solidFill>
                  </a:tcPr>
                </a:tc>
                <a:tc>
                  <a:txBody>
                    <a:bodyPr/>
                    <a:lstStyle/>
                    <a:p>
                      <a:pPr algn="ctr" fontAlgn="t"/>
                      <a:r>
                        <a:rPr lang="en-US" sz="1200"/>
                        <a:t>Closed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ACE99E"/>
                    </a:solidFill>
                  </a:tcPr>
                </a:tc>
                <a:extLst>
                  <a:ext uri="{0D108BD9-81ED-4DB2-BD59-A6C34878D82A}">
                    <a16:rowId xmlns:a16="http://schemas.microsoft.com/office/drawing/2014/main" val="10001"/>
                  </a:ext>
                </a:extLst>
              </a:tr>
              <a:tr h="1319113">
                <a:tc>
                  <a:txBody>
                    <a:bodyPr/>
                    <a:lstStyle/>
                    <a:p>
                      <a:pPr fontAlgn="t"/>
                      <a:r>
                        <a:rPr lang="en-US" sz="1200"/>
                        <a:t>GWG.2016.7i.4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a:t>Topics &amp; Chairing next Web Meetings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dirty="0"/>
                        <a:t>GCC to add a </a:t>
                      </a:r>
                      <a:r>
                        <a:rPr lang="en-US" sz="1200" dirty="0" err="1"/>
                        <a:t>webex</a:t>
                      </a:r>
                      <a:r>
                        <a:rPr lang="en-US" sz="1200" dirty="0"/>
                        <a:t> meeting for a user feedback (? probably not needed). Or </a:t>
                      </a:r>
                      <a:r>
                        <a:rPr lang="en-US" sz="1200" dirty="0" err="1"/>
                        <a:t>organise</a:t>
                      </a:r>
                      <a:r>
                        <a:rPr lang="en-US" sz="1200" dirty="0"/>
                        <a:t> one on changing reference and ensure traceability (to be </a:t>
                      </a:r>
                      <a:r>
                        <a:rPr lang="en-US" sz="1200" dirty="0" err="1"/>
                        <a:t>organised</a:t>
                      </a:r>
                      <a:r>
                        <a:rPr lang="en-US" sz="1200" dirty="0"/>
                        <a:t> by Dave) .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t>GCC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200" dirty="0"/>
                        <a:t>Configuration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200"/>
                        <a:t>2017-annual meeting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200" dirty="0"/>
                        <a:t>Pending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DFCD8"/>
                    </a:solidFill>
                  </a:tcPr>
                </a:tc>
                <a:extLst>
                  <a:ext uri="{0D108BD9-81ED-4DB2-BD59-A6C34878D82A}">
                    <a16:rowId xmlns:a16="http://schemas.microsoft.com/office/drawing/2014/main" val="10002"/>
                  </a:ext>
                </a:extLst>
              </a:tr>
              <a:tr h="0">
                <a:tc>
                  <a:txBody>
                    <a:bodyPr/>
                    <a:lstStyle/>
                    <a:p>
                      <a:pPr fontAlgn="t"/>
                      <a:r>
                        <a:rPr lang="en-US" sz="1200"/>
                        <a:t>GWG.2016.7j.2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1F1F1"/>
                    </a:solidFill>
                  </a:tcPr>
                </a:tc>
                <a:tc>
                  <a:txBody>
                    <a:bodyPr/>
                    <a:lstStyle/>
                    <a:p>
                      <a:pPr fontAlgn="t"/>
                      <a:r>
                        <a:rPr lang="en-US" sz="1200" dirty="0"/>
                        <a:t>Date &amp; Place of Next WG Meetings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r>
                        <a:rPr lang="en-US" sz="1200" dirty="0"/>
                        <a:t>GCC (Larry) to contact NIST to </a:t>
                      </a:r>
                      <a:r>
                        <a:rPr lang="en-US" sz="1200" dirty="0" err="1"/>
                        <a:t>organise</a:t>
                      </a:r>
                      <a:r>
                        <a:rPr lang="en-US" sz="1200" dirty="0"/>
                        <a:t> the next GRWG/GDWG annual meeting.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r>
                        <a:rPr lang="en-US" sz="1200" dirty="0" smtClean="0"/>
                        <a:t>GCC (</a:t>
                      </a:r>
                      <a:r>
                        <a:rPr lang="en-US" sz="1200" dirty="0"/>
                        <a:t>Larry)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200" dirty="0" smtClean="0"/>
                        <a:t>Offer</a:t>
                      </a:r>
                      <a:r>
                        <a:rPr lang="en-US" sz="1200" baseline="0" dirty="0" smtClean="0"/>
                        <a:t> from CMISS to host meeting accepted.</a:t>
                      </a:r>
                      <a:r>
                        <a:rPr lang="en-US" sz="1200" dirty="0"/>
                        <a:t>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200"/>
                        <a:t>2017-annual meeting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200" dirty="0"/>
                        <a:t>Closed  </a:t>
                      </a:r>
                    </a:p>
                  </a:txBody>
                  <a:tcPr marL="33073" marR="33073" marT="26458" marB="26458">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ACE99E"/>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GCC Actions </a:t>
            </a:r>
            <a:r>
              <a:rPr lang="en-US" sz="3600" dirty="0" smtClean="0"/>
              <a:t>(3/3</a:t>
            </a:r>
            <a:r>
              <a:rPr lang="en-US" sz="3600"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0889616"/>
              </p:ext>
            </p:extLst>
          </p:nvPr>
        </p:nvGraphicFramePr>
        <p:xfrm>
          <a:off x="495300" y="3086776"/>
          <a:ext cx="9020181" cy="3351875"/>
        </p:xfrm>
        <a:graphic>
          <a:graphicData uri="http://schemas.openxmlformats.org/drawingml/2006/table">
            <a:tbl>
              <a:tblPr/>
              <a:tblGrid>
                <a:gridCol w="738015">
                  <a:extLst>
                    <a:ext uri="{9D8B030D-6E8A-4147-A177-3AD203B41FA5}">
                      <a16:colId xmlns:a16="http://schemas.microsoft.com/office/drawing/2014/main" val="3878987852"/>
                    </a:ext>
                  </a:extLst>
                </a:gridCol>
                <a:gridCol w="1119364">
                  <a:extLst>
                    <a:ext uri="{9D8B030D-6E8A-4147-A177-3AD203B41FA5}">
                      <a16:colId xmlns:a16="http://schemas.microsoft.com/office/drawing/2014/main" val="4202021603"/>
                    </a:ext>
                  </a:extLst>
                </a:gridCol>
                <a:gridCol w="276225">
                  <a:extLst>
                    <a:ext uri="{9D8B030D-6E8A-4147-A177-3AD203B41FA5}">
                      <a16:colId xmlns:a16="http://schemas.microsoft.com/office/drawing/2014/main" val="2953887760"/>
                    </a:ext>
                  </a:extLst>
                </a:gridCol>
                <a:gridCol w="333375">
                  <a:extLst>
                    <a:ext uri="{9D8B030D-6E8A-4147-A177-3AD203B41FA5}">
                      <a16:colId xmlns:a16="http://schemas.microsoft.com/office/drawing/2014/main" val="2718270674"/>
                    </a:ext>
                  </a:extLst>
                </a:gridCol>
                <a:gridCol w="2200275">
                  <a:extLst>
                    <a:ext uri="{9D8B030D-6E8A-4147-A177-3AD203B41FA5}">
                      <a16:colId xmlns:a16="http://schemas.microsoft.com/office/drawing/2014/main" val="2745918284"/>
                    </a:ext>
                  </a:extLst>
                </a:gridCol>
                <a:gridCol w="480627">
                  <a:extLst>
                    <a:ext uri="{9D8B030D-6E8A-4147-A177-3AD203B41FA5}">
                      <a16:colId xmlns:a16="http://schemas.microsoft.com/office/drawing/2014/main" val="2520684424"/>
                    </a:ext>
                  </a:extLst>
                </a:gridCol>
                <a:gridCol w="929069">
                  <a:extLst>
                    <a:ext uri="{9D8B030D-6E8A-4147-A177-3AD203B41FA5}">
                      <a16:colId xmlns:a16="http://schemas.microsoft.com/office/drawing/2014/main" val="3870477256"/>
                    </a:ext>
                  </a:extLst>
                </a:gridCol>
                <a:gridCol w="790575">
                  <a:extLst>
                    <a:ext uri="{9D8B030D-6E8A-4147-A177-3AD203B41FA5}">
                      <a16:colId xmlns:a16="http://schemas.microsoft.com/office/drawing/2014/main" val="183486370"/>
                    </a:ext>
                  </a:extLst>
                </a:gridCol>
                <a:gridCol w="504825">
                  <a:extLst>
                    <a:ext uri="{9D8B030D-6E8A-4147-A177-3AD203B41FA5}">
                      <a16:colId xmlns:a16="http://schemas.microsoft.com/office/drawing/2014/main" val="247145131"/>
                    </a:ext>
                  </a:extLst>
                </a:gridCol>
                <a:gridCol w="873371">
                  <a:extLst>
                    <a:ext uri="{9D8B030D-6E8A-4147-A177-3AD203B41FA5}">
                      <a16:colId xmlns:a16="http://schemas.microsoft.com/office/drawing/2014/main" val="1549090814"/>
                    </a:ext>
                  </a:extLst>
                </a:gridCol>
                <a:gridCol w="774460">
                  <a:extLst>
                    <a:ext uri="{9D8B030D-6E8A-4147-A177-3AD203B41FA5}">
                      <a16:colId xmlns:a16="http://schemas.microsoft.com/office/drawing/2014/main" val="1422267838"/>
                    </a:ext>
                  </a:extLst>
                </a:gridCol>
              </a:tblGrid>
              <a:tr h="1270543">
                <a:tc>
                  <a:txBody>
                    <a:bodyPr/>
                    <a:lstStyle/>
                    <a:p>
                      <a:pPr fontAlgn="t"/>
                      <a:r>
                        <a:rPr lang="en-US" sz="1200">
                          <a:effectLst/>
                        </a:rPr>
                        <a:t>GDWG.2016.6a.1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AFAFA"/>
                    </a:solidFill>
                  </a:tcPr>
                </a:tc>
                <a:tc>
                  <a:txBody>
                    <a:bodyPr/>
                    <a:lstStyle/>
                    <a:p>
                      <a:pPr fontAlgn="t"/>
                      <a:r>
                        <a:rPr lang="en-US" sz="1200">
                          <a:effectLst/>
                        </a:rPr>
                        <a:t>Updating Action Tracking way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M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H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Based on user requirements from Tim’s presentation and GDWG members, GCC to investigate how to address these requirement using the Wiki and plug-ins.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fontAlgn="t"/>
                      <a:r>
                        <a:rPr lang="en-US" sz="1200">
                          <a:effectLst/>
                        </a:rPr>
                        <a:t>GCC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200">
                          <a:effectLst/>
                        </a:rPr>
                        <a:t>Analysis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200">
                          <a:effectLst/>
                        </a:rPr>
                        <a:t>2016-07-31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200">
                          <a:effectLst/>
                        </a:rPr>
                        <a:t>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200">
                          <a:effectLst/>
                        </a:rPr>
                        <a:t>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FFFFF"/>
                    </a:solidFill>
                  </a:tcPr>
                </a:tc>
                <a:tc>
                  <a:txBody>
                    <a:bodyPr/>
                    <a:lstStyle/>
                    <a:p>
                      <a:pPr algn="ctr" fontAlgn="t"/>
                      <a:r>
                        <a:rPr lang="en-US" sz="1200" dirty="0" smtClean="0">
                          <a:effectLst/>
                        </a:rPr>
                        <a:t>Closed</a:t>
                      </a:r>
                    </a:p>
                    <a:p>
                      <a:pPr algn="ctr" fontAlgn="t"/>
                      <a:r>
                        <a:rPr lang="en-US" sz="1200" dirty="0" smtClean="0">
                          <a:effectLst/>
                        </a:rPr>
                        <a:t> </a:t>
                      </a:r>
                      <a:r>
                        <a:rPr lang="en-US" sz="1200" dirty="0">
                          <a:effectLst/>
                        </a:rPr>
                        <a:t>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ACE99E"/>
                    </a:solidFill>
                  </a:tcPr>
                </a:tc>
                <a:extLst>
                  <a:ext uri="{0D108BD9-81ED-4DB2-BD59-A6C34878D82A}">
                    <a16:rowId xmlns:a16="http://schemas.microsoft.com/office/drawing/2014/main" val="4084536955"/>
                  </a:ext>
                </a:extLst>
              </a:tr>
              <a:tr h="635979">
                <a:tc>
                  <a:txBody>
                    <a:bodyPr/>
                    <a:lstStyle/>
                    <a:p>
                      <a:pPr fontAlgn="t"/>
                      <a:r>
                        <a:rPr lang="en-US" sz="1200" dirty="0">
                          <a:effectLst/>
                        </a:rPr>
                        <a:t>GDWG.2016.6b.1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1F1F1"/>
                    </a:solidFill>
                  </a:tcPr>
                </a:tc>
                <a:tc>
                  <a:txBody>
                    <a:bodyPr/>
                    <a:lstStyle/>
                    <a:p>
                      <a:pPr fontAlgn="t"/>
                      <a:r>
                        <a:rPr lang="en-US" sz="1200" dirty="0">
                          <a:effectLst/>
                        </a:rPr>
                        <a:t>Data versioning updates, Document Management System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r>
                        <a:rPr lang="en-US" sz="1200" dirty="0">
                          <a:effectLst/>
                        </a:rPr>
                        <a:t>L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r>
                        <a:rPr lang="en-US" sz="1200" dirty="0">
                          <a:effectLst/>
                        </a:rPr>
                        <a:t>M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r>
                        <a:rPr lang="en-US" sz="1200" dirty="0">
                          <a:effectLst/>
                        </a:rPr>
                        <a:t>GCC to update the Wiki with the proposed GSICS product types for EP endorsement.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r>
                        <a:rPr lang="en-US" sz="1200" dirty="0">
                          <a:effectLst/>
                        </a:rPr>
                        <a:t>GCC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200" dirty="0">
                          <a:effectLst/>
                        </a:rPr>
                        <a:t>Information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200" dirty="0">
                          <a:effectLst/>
                        </a:rPr>
                        <a:t>2016-05-31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200" dirty="0">
                          <a:effectLst/>
                        </a:rPr>
                        <a:t>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200" dirty="0">
                          <a:effectLst/>
                        </a:rPr>
                        <a:t>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200" dirty="0" smtClean="0">
                          <a:effectLst/>
                        </a:rPr>
                        <a:t>Closed</a:t>
                      </a:r>
                    </a:p>
                    <a:p>
                      <a:pPr algn="ctr" fontAlgn="t"/>
                      <a:r>
                        <a:rPr lang="en-US" sz="1200" dirty="0">
                          <a:effectLst/>
                        </a:rPr>
                        <a:t> </a:t>
                      </a:r>
                    </a:p>
                  </a:txBody>
                  <a:tcPr marL="62582" marR="62582" marT="50066" marB="50066">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ACE99E"/>
                    </a:solidFill>
                  </a:tcPr>
                </a:tc>
                <a:extLst>
                  <a:ext uri="{0D108BD9-81ED-4DB2-BD59-A6C34878D82A}">
                    <a16:rowId xmlns:a16="http://schemas.microsoft.com/office/drawing/2014/main" val="3016748923"/>
                  </a:ext>
                </a:extLst>
              </a:tr>
              <a:tr h="635979">
                <a:tc>
                  <a:txBody>
                    <a:bodyPr/>
                    <a:lstStyle/>
                    <a:p>
                      <a:pPr fontAlgn="t"/>
                      <a:r>
                        <a:rPr lang="en-US" sz="1200" dirty="0">
                          <a:effectLst/>
                        </a:rPr>
                        <a:t>GDWG.2016.6b.3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1F1F1"/>
                    </a:solidFill>
                  </a:tcPr>
                </a:tc>
                <a:tc>
                  <a:txBody>
                    <a:bodyPr/>
                    <a:lstStyle/>
                    <a:p>
                      <a:pPr fontAlgn="t"/>
                      <a:r>
                        <a:rPr lang="en-US" sz="1200">
                          <a:effectLst/>
                        </a:rPr>
                        <a:t>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r>
                        <a:rPr lang="en-US" sz="1200">
                          <a:effectLst/>
                        </a:rPr>
                        <a:t>L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r>
                        <a:rPr lang="en-US" sz="1200">
                          <a:effectLst/>
                        </a:rPr>
                        <a:t>M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r>
                        <a:rPr lang="en-US" sz="1200">
                          <a:effectLst/>
                        </a:rPr>
                        <a:t>GCC to discuss with MW sub group chair on the use of the proposed MW standards, if needed then seek GDWG agreements.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fontAlgn="t"/>
                      <a:r>
                        <a:rPr lang="en-US" sz="1200">
                          <a:effectLst/>
                        </a:rPr>
                        <a:t>GCC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200">
                          <a:effectLst/>
                        </a:rPr>
                        <a:t>Information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200">
                          <a:effectLst/>
                        </a:rPr>
                        <a:t>2016-05-31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200">
                          <a:effectLst/>
                        </a:rPr>
                        <a:t>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200">
                          <a:effectLst/>
                        </a:rPr>
                        <a:t> </a:t>
                      </a: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9F9F9"/>
                    </a:solidFill>
                  </a:tcPr>
                </a:tc>
                <a:tc>
                  <a:txBody>
                    <a:bodyPr/>
                    <a:lstStyle/>
                    <a:p>
                      <a:pPr algn="ctr" fontAlgn="t"/>
                      <a:r>
                        <a:rPr lang="en-US" sz="1200" dirty="0" smtClean="0">
                          <a:effectLst/>
                        </a:rPr>
                        <a:t>Closed</a:t>
                      </a:r>
                    </a:p>
                    <a:p>
                      <a:pPr algn="ctr" fontAlgn="t"/>
                      <a:endParaRPr lang="en-US" sz="1200" dirty="0">
                        <a:effectLst/>
                      </a:endParaRPr>
                    </a:p>
                  </a:txBody>
                  <a:tcPr marL="95250" marR="95250" marT="76200" marB="76200">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111111"/>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ACE99E"/>
                    </a:solidFill>
                  </a:tcPr>
                </a:tc>
                <a:extLst>
                  <a:ext uri="{0D108BD9-81ED-4DB2-BD59-A6C34878D82A}">
                    <a16:rowId xmlns:a16="http://schemas.microsoft.com/office/drawing/2014/main" val="179317839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16889915"/>
              </p:ext>
            </p:extLst>
          </p:nvPr>
        </p:nvGraphicFramePr>
        <p:xfrm>
          <a:off x="495298" y="1635696"/>
          <a:ext cx="9020183" cy="1459930"/>
        </p:xfrm>
        <a:graphic>
          <a:graphicData uri="http://schemas.openxmlformats.org/drawingml/2006/table">
            <a:tbl>
              <a:tblPr/>
              <a:tblGrid>
                <a:gridCol w="738015">
                  <a:extLst>
                    <a:ext uri="{9D8B030D-6E8A-4147-A177-3AD203B41FA5}">
                      <a16:colId xmlns:a16="http://schemas.microsoft.com/office/drawing/2014/main" val="1505273962"/>
                    </a:ext>
                  </a:extLst>
                </a:gridCol>
                <a:gridCol w="1128887">
                  <a:extLst>
                    <a:ext uri="{9D8B030D-6E8A-4147-A177-3AD203B41FA5}">
                      <a16:colId xmlns:a16="http://schemas.microsoft.com/office/drawing/2014/main" val="213378485"/>
                    </a:ext>
                  </a:extLst>
                </a:gridCol>
                <a:gridCol w="257175">
                  <a:extLst>
                    <a:ext uri="{9D8B030D-6E8A-4147-A177-3AD203B41FA5}">
                      <a16:colId xmlns:a16="http://schemas.microsoft.com/office/drawing/2014/main" val="2083465261"/>
                    </a:ext>
                  </a:extLst>
                </a:gridCol>
                <a:gridCol w="342900">
                  <a:extLst>
                    <a:ext uri="{9D8B030D-6E8A-4147-A177-3AD203B41FA5}">
                      <a16:colId xmlns:a16="http://schemas.microsoft.com/office/drawing/2014/main" val="3398878549"/>
                    </a:ext>
                  </a:extLst>
                </a:gridCol>
                <a:gridCol w="2200275">
                  <a:extLst>
                    <a:ext uri="{9D8B030D-6E8A-4147-A177-3AD203B41FA5}">
                      <a16:colId xmlns:a16="http://schemas.microsoft.com/office/drawing/2014/main" val="2098333081"/>
                    </a:ext>
                  </a:extLst>
                </a:gridCol>
                <a:gridCol w="476250">
                  <a:extLst>
                    <a:ext uri="{9D8B030D-6E8A-4147-A177-3AD203B41FA5}">
                      <a16:colId xmlns:a16="http://schemas.microsoft.com/office/drawing/2014/main" val="129183728"/>
                    </a:ext>
                  </a:extLst>
                </a:gridCol>
                <a:gridCol w="933450">
                  <a:extLst>
                    <a:ext uri="{9D8B030D-6E8A-4147-A177-3AD203B41FA5}">
                      <a16:colId xmlns:a16="http://schemas.microsoft.com/office/drawing/2014/main" val="254096327"/>
                    </a:ext>
                  </a:extLst>
                </a:gridCol>
                <a:gridCol w="781050">
                  <a:extLst>
                    <a:ext uri="{9D8B030D-6E8A-4147-A177-3AD203B41FA5}">
                      <a16:colId xmlns:a16="http://schemas.microsoft.com/office/drawing/2014/main" val="375094584"/>
                    </a:ext>
                  </a:extLst>
                </a:gridCol>
                <a:gridCol w="514350">
                  <a:extLst>
                    <a:ext uri="{9D8B030D-6E8A-4147-A177-3AD203B41FA5}">
                      <a16:colId xmlns:a16="http://schemas.microsoft.com/office/drawing/2014/main" val="872133299"/>
                    </a:ext>
                  </a:extLst>
                </a:gridCol>
                <a:gridCol w="873371">
                  <a:extLst>
                    <a:ext uri="{9D8B030D-6E8A-4147-A177-3AD203B41FA5}">
                      <a16:colId xmlns:a16="http://schemas.microsoft.com/office/drawing/2014/main" val="1889062224"/>
                    </a:ext>
                  </a:extLst>
                </a:gridCol>
                <a:gridCol w="774460">
                  <a:extLst>
                    <a:ext uri="{9D8B030D-6E8A-4147-A177-3AD203B41FA5}">
                      <a16:colId xmlns:a16="http://schemas.microsoft.com/office/drawing/2014/main" val="158403481"/>
                    </a:ext>
                  </a:extLst>
                </a:gridCol>
              </a:tblGrid>
              <a:tr h="1459930">
                <a:tc>
                  <a:txBody>
                    <a:bodyPr/>
                    <a:lstStyle/>
                    <a:p>
                      <a:pPr fontAlgn="t"/>
                      <a:r>
                        <a:rPr lang="en-US" sz="1200">
                          <a:effectLst/>
                        </a:rPr>
                        <a:t>GDWG.2016.5g.2  </a:t>
                      </a:r>
                    </a:p>
                  </a:txBody>
                  <a:tcPr marL="81049" marR="81049" marT="64839" marB="6483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EAEAEA"/>
                    </a:solidFill>
                  </a:tcPr>
                </a:tc>
                <a:tc>
                  <a:txBody>
                    <a:bodyPr/>
                    <a:lstStyle/>
                    <a:p>
                      <a:pPr fontAlgn="t"/>
                      <a:r>
                        <a:rPr lang="en-US" sz="1200">
                          <a:effectLst/>
                        </a:rPr>
                        <a:t> </a:t>
                      </a:r>
                    </a:p>
                  </a:txBody>
                  <a:tcPr marL="81049" marR="81049" marT="64839" marB="6483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pPr fontAlgn="t"/>
                      <a:r>
                        <a:rPr lang="en-US" sz="1200" dirty="0">
                          <a:effectLst/>
                        </a:rPr>
                        <a:t>H  </a:t>
                      </a:r>
                    </a:p>
                  </a:txBody>
                  <a:tcPr marL="81049" marR="81049" marT="64839" marB="6483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pPr fontAlgn="t"/>
                      <a:r>
                        <a:rPr lang="en-US" sz="1200" dirty="0">
                          <a:effectLst/>
                        </a:rPr>
                        <a:t>M  </a:t>
                      </a:r>
                    </a:p>
                  </a:txBody>
                  <a:tcPr marL="81049" marR="81049" marT="64839" marB="6483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pPr fontAlgn="t"/>
                      <a:r>
                        <a:rPr lang="en-US" sz="1200" dirty="0">
                          <a:effectLst/>
                        </a:rPr>
                        <a:t>If GDWG.2016.5g.1 is agreed, create GitHub repositories for existing GSICS tools, and provide all contributing member with a user guide on how to support tool development.  </a:t>
                      </a:r>
                    </a:p>
                  </a:txBody>
                  <a:tcPr marL="81049" marR="81049" marT="64839" marB="6483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pPr fontAlgn="t"/>
                      <a:r>
                        <a:rPr lang="en-US" sz="1200">
                          <a:effectLst/>
                        </a:rPr>
                        <a:t>GCC  </a:t>
                      </a:r>
                    </a:p>
                  </a:txBody>
                  <a:tcPr marL="81049" marR="81049" marT="64839" marB="6483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pPr algn="ctr" fontAlgn="t"/>
                      <a:r>
                        <a:rPr lang="en-US" sz="1200">
                          <a:effectLst/>
                        </a:rPr>
                        <a:t>Implementation </a:t>
                      </a:r>
                    </a:p>
                  </a:txBody>
                  <a:tcPr marL="81049" marR="81049" marT="64839" marB="6483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pPr algn="ctr" fontAlgn="t"/>
                      <a:r>
                        <a:rPr lang="en-US" sz="1200">
                          <a:effectLst/>
                        </a:rPr>
                        <a:t>2016-09-30 </a:t>
                      </a:r>
                    </a:p>
                  </a:txBody>
                  <a:tcPr marL="81049" marR="81049" marT="64839" marB="6483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pPr algn="ctr" fontAlgn="t"/>
                      <a:r>
                        <a:rPr lang="en-US" sz="1200">
                          <a:effectLst/>
                        </a:rPr>
                        <a:t> </a:t>
                      </a:r>
                    </a:p>
                  </a:txBody>
                  <a:tcPr marL="81049" marR="81049" marT="64839" marB="6483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pPr algn="ctr" fontAlgn="t"/>
                      <a:r>
                        <a:rPr lang="en-US" sz="1200" dirty="0">
                          <a:effectLst/>
                        </a:rPr>
                        <a:t>Need permission to open Non-NOAA public </a:t>
                      </a:r>
                      <a:r>
                        <a:rPr lang="en-US" sz="1200" dirty="0" smtClean="0">
                          <a:effectLst/>
                        </a:rPr>
                        <a:t>account </a:t>
                      </a:r>
                      <a:r>
                        <a:rPr lang="en-US" sz="1200" dirty="0">
                          <a:effectLst/>
                        </a:rPr>
                        <a:t>on GitHub  </a:t>
                      </a:r>
                    </a:p>
                  </a:txBody>
                  <a:tcPr marL="81049" marR="81049" marT="64839" marB="6483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6F6F6"/>
                    </a:solidFill>
                  </a:tcPr>
                </a:tc>
                <a:tc>
                  <a:txBody>
                    <a:bodyPr/>
                    <a:lstStyle/>
                    <a:p>
                      <a:pPr algn="ctr" fontAlgn="t"/>
                      <a:r>
                        <a:rPr lang="en-US" sz="1200" dirty="0" smtClean="0">
                          <a:effectLst/>
                        </a:rPr>
                        <a:t>Ongoing</a:t>
                      </a:r>
                    </a:p>
                    <a:p>
                      <a:pPr algn="ctr" fontAlgn="t"/>
                      <a:endParaRPr lang="en-US" sz="1200" dirty="0">
                        <a:effectLst/>
                      </a:endParaRPr>
                    </a:p>
                  </a:txBody>
                  <a:tcPr marL="81049" marR="81049" marT="64839" marB="64839">
                    <a:lnL w="9525" cap="flat" cmpd="sng" algn="ctr">
                      <a:solidFill>
                        <a:srgbClr val="C5DBEC"/>
                      </a:solidFill>
                      <a:prstDash val="solid"/>
                      <a:round/>
                      <a:headEnd type="none" w="med" len="med"/>
                      <a:tailEnd type="none" w="med" len="med"/>
                    </a:lnL>
                    <a:lnR w="9525" cap="flat" cmpd="sng" algn="ctr">
                      <a:solidFill>
                        <a:srgbClr val="C5DBEC"/>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111111"/>
                      </a:solidFill>
                      <a:prstDash val="solid"/>
                      <a:round/>
                      <a:headEnd type="none" w="med" len="med"/>
                      <a:tailEnd type="none" w="med" len="med"/>
                    </a:lnB>
                    <a:solidFill>
                      <a:srgbClr val="FCBF6A"/>
                    </a:solidFill>
                  </a:tcPr>
                </a:tc>
                <a:extLst>
                  <a:ext uri="{0D108BD9-81ED-4DB2-BD59-A6C34878D82A}">
                    <a16:rowId xmlns:a16="http://schemas.microsoft.com/office/drawing/2014/main" val="2589981396"/>
                  </a:ext>
                </a:extLst>
              </a:tr>
            </a:tbl>
          </a:graphicData>
        </a:graphic>
      </p:graphicFrame>
    </p:spTree>
    <p:extLst>
      <p:ext uri="{BB962C8B-B14F-4D97-AF65-F5344CB8AC3E}">
        <p14:creationId xmlns:p14="http://schemas.microsoft.com/office/powerpoint/2010/main" val="2837552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Users Workshop 2017</a:t>
            </a:r>
            <a:br>
              <a:rPr lang="en-US" dirty="0" smtClean="0"/>
            </a:br>
            <a:r>
              <a:rPr lang="en-US" dirty="0" smtClean="0">
                <a:solidFill>
                  <a:srgbClr val="0070C0"/>
                </a:solidFill>
              </a:rPr>
              <a:t>Discussion Topic 9.i. on Friday</a:t>
            </a:r>
            <a:endParaRPr lang="en-US" dirty="0">
              <a:solidFill>
                <a:srgbClr val="0070C0"/>
              </a:solidFill>
            </a:endParaRPr>
          </a:p>
        </p:txBody>
      </p:sp>
      <p:sp>
        <p:nvSpPr>
          <p:cNvPr id="40964" name="AutoShape 4" descr="Image result for welcome in chine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Image result for welcome in chine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Image result for welcome in chine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Content Placeholder 2"/>
          <p:cNvSpPr txBox="1">
            <a:spLocks/>
          </p:cNvSpPr>
          <p:nvPr/>
        </p:nvSpPr>
        <p:spPr bwMode="auto">
          <a:xfrm>
            <a:off x="154860" y="3217988"/>
            <a:ext cx="9434148" cy="814749"/>
          </a:xfrm>
          <a:prstGeom prst="rect">
            <a:avLst/>
          </a:prstGeom>
          <a:solidFill>
            <a:schemeClr val="tx2">
              <a:lumMod val="75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dirty="0" smtClean="0">
                <a:latin typeface="+mn-lt"/>
              </a:rPr>
              <a:t>The </a:t>
            </a:r>
            <a:r>
              <a:rPr kumimoji="0" lang="en-US" sz="2400" b="1" i="0" u="none" strike="noStrike" kern="1200" cap="none" spc="0" normalizeH="0" baseline="0" noProof="0" dirty="0" smtClean="0">
                <a:ln>
                  <a:noFill/>
                </a:ln>
                <a:solidFill>
                  <a:schemeClr val="bg1"/>
                </a:solidFill>
                <a:effectLst/>
                <a:uLnTx/>
                <a:uFillTx/>
                <a:latin typeface="+mn-lt"/>
                <a:ea typeface="+mn-ea"/>
                <a:cs typeface="+mn-cs"/>
              </a:rPr>
              <a:t>GSICS Users’ Workshop returns as a topical session as part of the</a:t>
            </a:r>
            <a:r>
              <a:rPr kumimoji="0" lang="en-US" sz="2400" b="1" i="0" u="none" strike="noStrike" kern="1200" cap="none" spc="0" normalizeH="0" noProof="0" dirty="0" smtClean="0">
                <a:ln>
                  <a:noFill/>
                </a:ln>
                <a:solidFill>
                  <a:schemeClr val="bg1"/>
                </a:solidFill>
                <a:effectLst/>
                <a:uLnTx/>
                <a:uFillTx/>
                <a:latin typeface="+mn-lt"/>
                <a:ea typeface="+mn-ea"/>
                <a:cs typeface="+mn-cs"/>
              </a:rPr>
              <a:t> 8</a:t>
            </a:r>
            <a:r>
              <a:rPr kumimoji="0" lang="en-US" sz="2400" b="1" i="0" u="none" strike="noStrike" kern="1200" cap="none" spc="0" normalizeH="0" baseline="30000" noProof="0" dirty="0" smtClean="0">
                <a:ln>
                  <a:noFill/>
                </a:ln>
                <a:solidFill>
                  <a:schemeClr val="bg1"/>
                </a:solidFill>
                <a:effectLst/>
                <a:uLnTx/>
                <a:uFillTx/>
                <a:latin typeface="+mn-lt"/>
                <a:ea typeface="+mn-ea"/>
                <a:cs typeface="+mn-cs"/>
              </a:rPr>
              <a:t>th</a:t>
            </a:r>
            <a:r>
              <a:rPr kumimoji="0" lang="en-US" sz="2400" b="1" i="0" u="none" strike="noStrike" kern="1200" cap="none" spc="0" normalizeH="0" noProof="0" dirty="0" smtClean="0">
                <a:ln>
                  <a:noFill/>
                </a:ln>
                <a:solidFill>
                  <a:schemeClr val="bg1"/>
                </a:solidFill>
                <a:effectLst/>
                <a:uLnTx/>
                <a:uFillTx/>
                <a:latin typeface="+mn-lt"/>
                <a:ea typeface="+mn-ea"/>
                <a:cs typeface="+mn-cs"/>
              </a:rPr>
              <a:t> AOMSUC  in Vladivostok, Russian Federation from 16-21 Oct 2017.</a:t>
            </a: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r>
              <a:rPr lang="en-US" sz="2400" baseline="0" dirty="0" smtClean="0">
                <a:latin typeface="+mn-lt"/>
              </a:rPr>
              <a:t>Official announcement would</a:t>
            </a:r>
            <a:r>
              <a:rPr lang="en-US" sz="2400" dirty="0" smtClean="0">
                <a:latin typeface="+mn-lt"/>
              </a:rPr>
              <a:t> be made by ROSHYDRO</a:t>
            </a:r>
            <a:endParaRPr kumimoji="0" lang="en-US" sz="2400" b="1"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a:t>
            </a:r>
            <a:endParaRPr lang="en-US" dirty="0"/>
          </a:p>
        </p:txBody>
      </p:sp>
      <p:sp>
        <p:nvSpPr>
          <p:cNvPr id="3" name="Content Placeholder 2"/>
          <p:cNvSpPr>
            <a:spLocks noGrp="1"/>
          </p:cNvSpPr>
          <p:nvPr>
            <p:ph idx="1"/>
          </p:nvPr>
        </p:nvSpPr>
        <p:spPr/>
        <p:txBody>
          <a:bodyPr/>
          <a:lstStyle/>
          <a:p>
            <a:r>
              <a:rPr lang="en-US" sz="3200" dirty="0" smtClean="0"/>
              <a:t>GSICS Coordination Center continues to support and coordinate exchanges of ideas within GSICS.</a:t>
            </a:r>
          </a:p>
          <a:p>
            <a:r>
              <a:rPr lang="en-US" sz="3200" dirty="0" smtClean="0"/>
              <a:t>A new Actions page has been setup and is online.</a:t>
            </a:r>
          </a:p>
          <a:p>
            <a:r>
              <a:rPr lang="en-US" sz="3200" dirty="0" smtClean="0"/>
              <a:t>The EUMETSAT Prime product accepted in Demo Phase.</a:t>
            </a:r>
          </a:p>
          <a:p>
            <a:r>
              <a:rPr lang="en-US" sz="3200" dirty="0" smtClean="0"/>
              <a:t>GCC continues the work to publish the Newsletter, tune and implement the GPPA, support Meeting, and help to categorize products and documents.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5058" y="2778826"/>
            <a:ext cx="5206835" cy="973776"/>
          </a:xfrm>
          <a:solidFill>
            <a:schemeClr val="accent3"/>
          </a:solidFill>
        </p:spPr>
        <p:txBody>
          <a:bodyPr/>
          <a:lstStyle/>
          <a:p>
            <a:pPr>
              <a:buNone/>
            </a:pPr>
            <a:r>
              <a:rPr lang="en-US" sz="4800" dirty="0" smtClean="0">
                <a:solidFill>
                  <a:schemeClr val="bg1"/>
                </a:solidFill>
              </a:rPr>
              <a:t>        Thank You</a:t>
            </a:r>
          </a:p>
          <a:p>
            <a:pPr>
              <a:buNone/>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169605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742950" y="2251551"/>
            <a:ext cx="8420100" cy="1470025"/>
          </a:xfrm>
        </p:spPr>
        <p:txBody>
          <a:bodyPr/>
          <a:lstStyle/>
          <a:p>
            <a:pPr eaLnBrk="1" hangingPunct="1"/>
            <a:r>
              <a:rPr lang="en-US" sz="3600" dirty="0" smtClean="0"/>
              <a:t/>
            </a:r>
            <a:br>
              <a:rPr lang="en-US" sz="3600" dirty="0" smtClean="0"/>
            </a:br>
            <a:r>
              <a:rPr lang="en-US" sz="3600" dirty="0" smtClean="0"/>
              <a:t>GSICS Coordination Centre (GCC)</a:t>
            </a:r>
            <a:br>
              <a:rPr lang="en-US" sz="3600" dirty="0" smtClean="0"/>
            </a:br>
            <a:r>
              <a:rPr lang="en-US" sz="3600" dirty="0" smtClean="0"/>
              <a:t>Annual Report to the Executive Panel </a:t>
            </a:r>
            <a:br>
              <a:rPr lang="en-US" sz="3600" dirty="0" smtClean="0"/>
            </a:br>
            <a:r>
              <a:rPr lang="en-GB" sz="3600" b="1" dirty="0" smtClean="0"/>
              <a:t>2015-2016</a:t>
            </a:r>
            <a:br>
              <a:rPr lang="en-GB" sz="3600" b="1" dirty="0" smtClean="0"/>
            </a:br>
            <a:r>
              <a:rPr lang="en-GB" sz="3600" dirty="0" smtClean="0"/>
              <a:t>Document #3</a:t>
            </a:r>
            <a:endParaRPr lang="en-GB" sz="3600" b="1" dirty="0" smtClean="0"/>
          </a:p>
        </p:txBody>
      </p:sp>
      <p:sp>
        <p:nvSpPr>
          <p:cNvPr id="5" name="Rectangle 43"/>
          <p:cNvSpPr>
            <a:spLocks noGrp="1" noChangeArrowheads="1"/>
          </p:cNvSpPr>
          <p:nvPr>
            <p:ph type="subTitle" idx="1"/>
          </p:nvPr>
        </p:nvSpPr>
        <p:spPr>
          <a:xfrm>
            <a:off x="1347003" y="4301803"/>
            <a:ext cx="6934200" cy="1752600"/>
          </a:xfrm>
        </p:spPr>
        <p:txBody>
          <a:bodyPr/>
          <a:lstStyle/>
          <a:p>
            <a:pPr eaLnBrk="1" hangingPunct="1">
              <a:defRPr/>
            </a:pPr>
            <a:r>
              <a:rPr lang="en-US" sz="2400" b="1" dirty="0" smtClean="0">
                <a:solidFill>
                  <a:srgbClr val="002060"/>
                </a:solidFill>
              </a:rPr>
              <a:t>Larry Flynn and </a:t>
            </a:r>
            <a:r>
              <a:rPr lang="en-US" sz="2400" b="1" dirty="0" err="1" smtClean="0">
                <a:solidFill>
                  <a:srgbClr val="002060"/>
                </a:solidFill>
              </a:rPr>
              <a:t>Manik</a:t>
            </a:r>
            <a:r>
              <a:rPr lang="en-US" sz="2400" b="1" dirty="0" smtClean="0">
                <a:solidFill>
                  <a:srgbClr val="002060"/>
                </a:solidFill>
              </a:rPr>
              <a:t> Bali</a:t>
            </a:r>
          </a:p>
          <a:p>
            <a:pPr eaLnBrk="1" hangingPunct="1">
              <a:buFont typeface="Arial" pitchFamily="34" charset="0"/>
              <a:buNone/>
              <a:defRPr/>
            </a:pPr>
            <a:endParaRPr lang="en-US" sz="2400" dirty="0" smtClean="0">
              <a:solidFill>
                <a:srgbClr val="002060"/>
              </a:solidFill>
            </a:endParaRPr>
          </a:p>
          <a:p>
            <a:pPr eaLnBrk="1" hangingPunct="1">
              <a:buFont typeface="Arial" pitchFamily="34" charset="0"/>
              <a:buNone/>
              <a:defRPr/>
            </a:pPr>
            <a:r>
              <a:rPr lang="en-US" sz="1600" dirty="0" smtClean="0">
                <a:solidFill>
                  <a:srgbClr val="002060"/>
                </a:solidFill>
              </a:rPr>
              <a:t>2016 GSICS Executive Panel Meeting</a:t>
            </a:r>
          </a:p>
          <a:p>
            <a:pPr eaLnBrk="1" hangingPunct="1">
              <a:buFont typeface="Arial" pitchFamily="34" charset="0"/>
              <a:buNone/>
              <a:defRPr/>
            </a:pPr>
            <a:r>
              <a:rPr lang="en-US" sz="1600" dirty="0" err="1" smtClean="0">
                <a:solidFill>
                  <a:srgbClr val="002060"/>
                </a:solidFill>
              </a:rPr>
              <a:t>Biot</a:t>
            </a:r>
            <a:r>
              <a:rPr lang="en-US" sz="1600" dirty="0" smtClean="0">
                <a:solidFill>
                  <a:srgbClr val="002060"/>
                </a:solidFill>
              </a:rPr>
              <a:t>, France</a:t>
            </a:r>
          </a:p>
          <a:p>
            <a:pPr eaLnBrk="1" hangingPunct="1">
              <a:buFont typeface="Arial" pitchFamily="34" charset="0"/>
              <a:buNone/>
              <a:defRPr/>
            </a:pPr>
            <a:r>
              <a:rPr lang="en-US" sz="1600" dirty="0" smtClean="0">
                <a:solidFill>
                  <a:srgbClr val="002060"/>
                </a:solidFill>
              </a:rPr>
              <a:t>2 June 2016</a:t>
            </a:r>
          </a:p>
        </p:txBody>
      </p:sp>
    </p:spTree>
    <p:extLst>
      <p:ext uri="{BB962C8B-B14F-4D97-AF65-F5344CB8AC3E}">
        <p14:creationId xmlns:p14="http://schemas.microsoft.com/office/powerpoint/2010/main" val="161830475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dirty="0" smtClean="0"/>
              <a:t>“The scientific results and conclusions, as well as any views or opinions expressed herein, are those of the authors and do not necessarily reflect the views of NOAA or the Department of Commerce."</a:t>
            </a:r>
            <a:endParaRPr lang="en-US" dirty="0"/>
          </a:p>
        </p:txBody>
      </p:sp>
    </p:spTree>
    <p:extLst>
      <p:ext uri="{BB962C8B-B14F-4D97-AF65-F5344CB8AC3E}">
        <p14:creationId xmlns:p14="http://schemas.microsoft.com/office/powerpoint/2010/main" val="3254727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88" y="359607"/>
            <a:ext cx="3978234" cy="568511"/>
          </a:xfrm>
        </p:spPr>
        <p:txBody>
          <a:bodyPr/>
          <a:lstStyle/>
          <a:p>
            <a:pPr algn="l"/>
            <a:r>
              <a:rPr lang="en-US" sz="3600" dirty="0" smtClean="0"/>
              <a:t>Outline</a:t>
            </a:r>
            <a:endParaRPr lang="en-US" sz="3600" dirty="0"/>
          </a:p>
        </p:txBody>
      </p:sp>
      <p:sp>
        <p:nvSpPr>
          <p:cNvPr id="3" name="Content Placeholder 2"/>
          <p:cNvSpPr>
            <a:spLocks noGrp="1"/>
          </p:cNvSpPr>
          <p:nvPr>
            <p:ph idx="1"/>
          </p:nvPr>
        </p:nvSpPr>
        <p:spPr>
          <a:xfrm>
            <a:off x="853905" y="1124693"/>
            <a:ext cx="6039264" cy="2755646"/>
          </a:xfrm>
        </p:spPr>
        <p:txBody>
          <a:bodyPr/>
          <a:lstStyle/>
          <a:p>
            <a:r>
              <a:rPr lang="en-US" dirty="0" smtClean="0"/>
              <a:t>Introduction</a:t>
            </a:r>
          </a:p>
          <a:p>
            <a:r>
              <a:rPr lang="en-US" dirty="0" smtClean="0"/>
              <a:t>GCC Activities</a:t>
            </a:r>
          </a:p>
          <a:p>
            <a:pPr lvl="1">
              <a:buFont typeface="Wingdings" pitchFamily="2" charset="2"/>
              <a:buChar char="§"/>
            </a:pPr>
            <a:r>
              <a:rPr lang="en-US" dirty="0" smtClean="0">
                <a:solidFill>
                  <a:srgbClr val="00B050"/>
                </a:solidFill>
              </a:rPr>
              <a:t>Global  participation in GSICS activities</a:t>
            </a:r>
          </a:p>
          <a:p>
            <a:pPr lvl="1">
              <a:buFont typeface="Wingdings" pitchFamily="2" charset="2"/>
              <a:buChar char="§"/>
            </a:pPr>
            <a:r>
              <a:rPr lang="en-US" dirty="0" smtClean="0">
                <a:solidFill>
                  <a:srgbClr val="00B050"/>
                </a:solidFill>
              </a:rPr>
              <a:t>GSICS Quarterly Newsletter</a:t>
            </a:r>
          </a:p>
          <a:p>
            <a:pPr lvl="1">
              <a:buFont typeface="Wingdings" pitchFamily="2" charset="2"/>
              <a:buChar char="§"/>
            </a:pPr>
            <a:r>
              <a:rPr lang="en-US" dirty="0" smtClean="0">
                <a:solidFill>
                  <a:srgbClr val="00B050"/>
                </a:solidFill>
              </a:rPr>
              <a:t>Meeting Support</a:t>
            </a:r>
          </a:p>
          <a:p>
            <a:pPr lvl="1">
              <a:buFont typeface="Wingdings" pitchFamily="2" charset="2"/>
              <a:buChar char="§"/>
            </a:pPr>
            <a:r>
              <a:rPr lang="en-US" dirty="0" smtClean="0">
                <a:solidFill>
                  <a:srgbClr val="00B050"/>
                </a:solidFill>
              </a:rPr>
              <a:t>Updates to GPPA and Product Acceptance.</a:t>
            </a:r>
          </a:p>
          <a:p>
            <a:r>
              <a:rPr lang="en-US" dirty="0" smtClean="0">
                <a:solidFill>
                  <a:srgbClr val="000000"/>
                </a:solidFill>
              </a:rPr>
              <a:t>GSICS Product Status</a:t>
            </a:r>
          </a:p>
          <a:p>
            <a:r>
              <a:rPr lang="en-US" dirty="0" smtClean="0">
                <a:solidFill>
                  <a:srgbClr val="000000"/>
                </a:solidFill>
              </a:rPr>
              <a:t>GSICS outreach </a:t>
            </a:r>
          </a:p>
          <a:p>
            <a:pPr lvl="1">
              <a:buFont typeface="Wingdings" pitchFamily="2" charset="2"/>
              <a:buChar char="§"/>
            </a:pPr>
            <a:r>
              <a:rPr lang="en-US" dirty="0" smtClean="0">
                <a:solidFill>
                  <a:srgbClr val="00B050"/>
                </a:solidFill>
              </a:rPr>
              <a:t>Established Feedbacks Page </a:t>
            </a:r>
          </a:p>
          <a:p>
            <a:pPr lvl="1">
              <a:buFont typeface="Wingdings" pitchFamily="2" charset="2"/>
              <a:buChar char="§"/>
            </a:pPr>
            <a:r>
              <a:rPr lang="en-US" dirty="0" smtClean="0">
                <a:solidFill>
                  <a:srgbClr val="00B050"/>
                </a:solidFill>
              </a:rPr>
              <a:t>Template for Product Page</a:t>
            </a:r>
          </a:p>
          <a:p>
            <a:r>
              <a:rPr lang="en-US" dirty="0" smtClean="0">
                <a:solidFill>
                  <a:srgbClr val="000000"/>
                </a:solidFill>
              </a:rPr>
              <a:t>Near Term goals</a:t>
            </a:r>
          </a:p>
          <a:p>
            <a:r>
              <a:rPr lang="en-US" dirty="0" smtClean="0">
                <a:solidFill>
                  <a:srgbClr val="000000"/>
                </a:solidFill>
              </a:rPr>
              <a:t>Action Items</a:t>
            </a:r>
          </a:p>
          <a:p>
            <a:r>
              <a:rPr lang="en-US" dirty="0" smtClean="0">
                <a:solidFill>
                  <a:srgbClr val="000000"/>
                </a:solidFill>
              </a:rPr>
              <a:t>Summary</a:t>
            </a:r>
          </a:p>
          <a:p>
            <a:pPr lvl="1"/>
            <a:endParaRPr lang="en-US" i="1" dirty="0" smtClean="0">
              <a:solidFill>
                <a:srgbClr val="000000"/>
              </a:solidFill>
            </a:endParaRPr>
          </a:p>
          <a:p>
            <a:pPr marL="514350" indent="-457200">
              <a:buNone/>
            </a:pPr>
            <a:endParaRPr lang="en-US" i="1" dirty="0" smtClean="0">
              <a:solidFill>
                <a:srgbClr val="000000"/>
              </a:solidFill>
            </a:endParaRPr>
          </a:p>
          <a:p>
            <a:pPr lvl="1"/>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888" y="359607"/>
            <a:ext cx="3978234" cy="568511"/>
          </a:xfrm>
        </p:spPr>
        <p:txBody>
          <a:bodyPr/>
          <a:lstStyle/>
          <a:p>
            <a:pPr algn="l"/>
            <a:r>
              <a:rPr lang="en-US" dirty="0" smtClean="0"/>
              <a:t>Outline</a:t>
            </a:r>
            <a:endParaRPr lang="en-US" dirty="0"/>
          </a:p>
        </p:txBody>
      </p:sp>
      <p:sp>
        <p:nvSpPr>
          <p:cNvPr id="3" name="Content Placeholder 2"/>
          <p:cNvSpPr>
            <a:spLocks noGrp="1"/>
          </p:cNvSpPr>
          <p:nvPr>
            <p:ph idx="1"/>
          </p:nvPr>
        </p:nvSpPr>
        <p:spPr>
          <a:xfrm>
            <a:off x="853904" y="1124692"/>
            <a:ext cx="8220648" cy="5299257"/>
          </a:xfrm>
        </p:spPr>
        <p:txBody>
          <a:bodyPr/>
          <a:lstStyle/>
          <a:p>
            <a:r>
              <a:rPr lang="en-US" dirty="0" smtClean="0"/>
              <a:t>Introduction</a:t>
            </a:r>
          </a:p>
          <a:p>
            <a:r>
              <a:rPr lang="en-US" dirty="0" smtClean="0"/>
              <a:t>GCC Activities</a:t>
            </a:r>
          </a:p>
          <a:p>
            <a:pPr lvl="1"/>
            <a:r>
              <a:rPr lang="en-US" i="1" dirty="0" smtClean="0"/>
              <a:t>Registrations in GUMS</a:t>
            </a:r>
          </a:p>
          <a:p>
            <a:pPr lvl="1"/>
            <a:r>
              <a:rPr lang="en-US" i="1" dirty="0" smtClean="0"/>
              <a:t>GSICS Quarterly Newsletter</a:t>
            </a:r>
          </a:p>
          <a:p>
            <a:pPr lvl="1"/>
            <a:r>
              <a:rPr lang="en-US" i="1" dirty="0" smtClean="0"/>
              <a:t>Meeting Support</a:t>
            </a:r>
          </a:p>
          <a:p>
            <a:pPr lvl="1"/>
            <a:r>
              <a:rPr lang="en-US" i="1" dirty="0" smtClean="0"/>
              <a:t>GPPA and Product Acceptance.</a:t>
            </a:r>
          </a:p>
          <a:p>
            <a:pPr lvl="1"/>
            <a:r>
              <a:rPr lang="en-US" i="1" dirty="0" smtClean="0"/>
              <a:t>New GSICS Action Tracker Page</a:t>
            </a:r>
          </a:p>
          <a:p>
            <a:pPr lvl="1"/>
            <a:r>
              <a:rPr lang="en-US" i="1" dirty="0" smtClean="0"/>
              <a:t>New GSICS Product Review Page</a:t>
            </a:r>
          </a:p>
          <a:p>
            <a:r>
              <a:rPr lang="en-US" dirty="0" smtClean="0">
                <a:solidFill>
                  <a:srgbClr val="000000"/>
                </a:solidFill>
              </a:rPr>
              <a:t>GSICS Product Status</a:t>
            </a:r>
          </a:p>
          <a:p>
            <a:r>
              <a:rPr lang="en-US" dirty="0" smtClean="0"/>
              <a:t>GSICS Instrument performance Summary</a:t>
            </a:r>
            <a:endParaRPr lang="en-US" dirty="0" smtClean="0">
              <a:solidFill>
                <a:srgbClr val="000000"/>
              </a:solidFill>
            </a:endParaRPr>
          </a:p>
          <a:p>
            <a:r>
              <a:rPr lang="en-US" dirty="0" smtClean="0">
                <a:solidFill>
                  <a:srgbClr val="000000"/>
                </a:solidFill>
              </a:rPr>
              <a:t>GSICS Users’ Feedback</a:t>
            </a:r>
          </a:p>
          <a:p>
            <a:r>
              <a:rPr lang="en-US" dirty="0" smtClean="0">
                <a:solidFill>
                  <a:srgbClr val="000000"/>
                </a:solidFill>
              </a:rPr>
              <a:t>Near Term goals</a:t>
            </a:r>
          </a:p>
          <a:p>
            <a:r>
              <a:rPr lang="en-US" dirty="0" smtClean="0">
                <a:solidFill>
                  <a:srgbClr val="000000"/>
                </a:solidFill>
              </a:rPr>
              <a:t>Summary</a:t>
            </a:r>
          </a:p>
          <a:p>
            <a:pPr lvl="1"/>
            <a:endParaRPr lang="en-US" i="1" dirty="0" smtClean="0">
              <a:solidFill>
                <a:srgbClr val="000000"/>
              </a:solidFill>
            </a:endParaRPr>
          </a:p>
          <a:p>
            <a:pPr marL="514350" indent="-457200">
              <a:buNone/>
            </a:pPr>
            <a:endParaRPr lang="en-US" i="1" dirty="0" smtClean="0">
              <a:solidFill>
                <a:srgbClr val="000000"/>
              </a:solidFill>
            </a:endParaRPr>
          </a:p>
          <a:p>
            <a:pPr lvl="1"/>
            <a:endParaRPr lang="en-US" dirty="0"/>
          </a:p>
        </p:txBody>
      </p:sp>
    </p:spTree>
    <p:extLst>
      <p:ext uri="{BB962C8B-B14F-4D97-AF65-F5344CB8AC3E}">
        <p14:creationId xmlns:p14="http://schemas.microsoft.com/office/powerpoint/2010/main" val="1087926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GCC Activities - Registrations in GUMS</a:t>
            </a:r>
            <a:endParaRPr lang="en-US" dirty="0"/>
          </a:p>
        </p:txBody>
      </p:sp>
      <p:sp>
        <p:nvSpPr>
          <p:cNvPr id="5" name="TextBox 4"/>
          <p:cNvSpPr txBox="1"/>
          <p:nvPr/>
        </p:nvSpPr>
        <p:spPr>
          <a:xfrm>
            <a:off x="3479470" y="6488668"/>
            <a:ext cx="3372592" cy="369332"/>
          </a:xfrm>
          <a:prstGeom prst="rect">
            <a:avLst/>
          </a:prstGeom>
          <a:noFill/>
        </p:spPr>
        <p:txBody>
          <a:bodyPr wrap="square" rtlCol="0">
            <a:spAutoFit/>
          </a:bodyPr>
          <a:lstStyle/>
          <a:p>
            <a:r>
              <a:rPr lang="en-US" sz="1800" dirty="0" smtClean="0">
                <a:solidFill>
                  <a:srgbClr val="FF0000"/>
                </a:solidFill>
              </a:rPr>
              <a:t>300+   members of GUMS</a:t>
            </a:r>
            <a:endParaRPr lang="en-US" sz="1800"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0" y="3917843"/>
            <a:ext cx="9805822" cy="2606611"/>
          </a:xfrm>
          <a:prstGeom prst="rect">
            <a:avLst/>
          </a:prstGeom>
          <a:noFill/>
          <a:ln w="9525">
            <a:noFill/>
            <a:miter lim="800000"/>
            <a:headEnd/>
            <a:tailEnd/>
          </a:ln>
        </p:spPr>
      </p:pic>
      <p:graphicFrame>
        <p:nvGraphicFramePr>
          <p:cNvPr id="8" name="Chart 7"/>
          <p:cNvGraphicFramePr/>
          <p:nvPr/>
        </p:nvGraphicFramePr>
        <p:xfrm>
          <a:off x="1033153" y="976745"/>
          <a:ext cx="8657112" cy="33933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6103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GSICS Activities (1)</a:t>
            </a:r>
            <a:endParaRPr lang="en-US" dirty="0"/>
          </a:p>
        </p:txBody>
      </p:sp>
      <p:sp>
        <p:nvSpPr>
          <p:cNvPr id="3" name="Content Placeholder 2"/>
          <p:cNvSpPr>
            <a:spLocks noGrp="1"/>
          </p:cNvSpPr>
          <p:nvPr>
            <p:ph idx="1"/>
          </p:nvPr>
        </p:nvSpPr>
        <p:spPr>
          <a:xfrm>
            <a:off x="0" y="1178492"/>
            <a:ext cx="7836061" cy="4525963"/>
          </a:xfrm>
        </p:spPr>
        <p:txBody>
          <a:bodyPr/>
          <a:lstStyle/>
          <a:p>
            <a:r>
              <a:rPr lang="en-US" dirty="0" smtClean="0"/>
              <a:t>Four new Issues of GSICS Newsletter were published</a:t>
            </a:r>
          </a:p>
          <a:p>
            <a:pPr lvl="1"/>
            <a:r>
              <a:rPr lang="en-US" dirty="0" smtClean="0"/>
              <a:t>Over 25 Research Articles and 15 Topics of News contributed </a:t>
            </a:r>
            <a:r>
              <a:rPr lang="en-US" dirty="0" smtClean="0">
                <a:sym typeface="Wingdings" pitchFamily="2" charset="2"/>
              </a:rPr>
              <a:t> </a:t>
            </a:r>
          </a:p>
          <a:p>
            <a:pPr lvl="1">
              <a:buNone/>
            </a:pPr>
            <a:r>
              <a:rPr lang="en-US" dirty="0" smtClean="0">
                <a:sym typeface="Wingdings" pitchFamily="2" charset="2"/>
              </a:rPr>
              <a:t>     by over 70  Scientists as Authors &amp; Co-Authors.</a:t>
            </a:r>
          </a:p>
          <a:p>
            <a:pPr lvl="1"/>
            <a:r>
              <a:rPr lang="en-US" dirty="0" smtClean="0">
                <a:sym typeface="Wingdings" pitchFamily="2" charset="2"/>
              </a:rPr>
              <a:t>Reviewed contemporary journal policy on content sharing</a:t>
            </a:r>
          </a:p>
          <a:p>
            <a:r>
              <a:rPr lang="en-US" dirty="0" smtClean="0">
                <a:sym typeface="Wingdings" pitchFamily="2" charset="2"/>
              </a:rPr>
              <a:t> Meeting Support </a:t>
            </a:r>
          </a:p>
          <a:p>
            <a:pPr lvl="1"/>
            <a:r>
              <a:rPr lang="en-US" dirty="0" smtClean="0">
                <a:sym typeface="Wingdings" pitchFamily="2" charset="2"/>
              </a:rPr>
              <a:t>10 Web-meetings + the 2015 GSICS Users Workshop </a:t>
            </a:r>
          </a:p>
          <a:p>
            <a:r>
              <a:rPr lang="en-US" dirty="0" smtClean="0">
                <a:sym typeface="Wingdings" pitchFamily="2" charset="2"/>
              </a:rPr>
              <a:t>Supported CEOS </a:t>
            </a:r>
            <a:r>
              <a:rPr lang="en-US" dirty="0" smtClean="0"/>
              <a:t>WGCV-ACSG and</a:t>
            </a:r>
            <a:r>
              <a:rPr lang="en-US" dirty="0" smtClean="0">
                <a:sym typeface="Wingdings" pitchFamily="2" charset="2"/>
              </a:rPr>
              <a:t> GSICS UV Meeting at NCWCP</a:t>
            </a:r>
          </a:p>
          <a:p>
            <a:r>
              <a:rPr lang="en-US" dirty="0" smtClean="0">
                <a:sym typeface="Wingdings" pitchFamily="2" charset="2"/>
              </a:rPr>
              <a:t>Supported GSICS GRWG + GDWG Annual Meeting, Tokyo</a:t>
            </a:r>
          </a:p>
          <a:p>
            <a:r>
              <a:rPr lang="en-US" dirty="0" smtClean="0">
                <a:sym typeface="Wingdings" pitchFamily="2" charset="2"/>
              </a:rPr>
              <a:t>GPPA  Fine Tuned the GPPA  and proposed review paths to producers ( Prime and DCC products). </a:t>
            </a:r>
          </a:p>
          <a:p>
            <a:pPr lvl="1"/>
            <a:r>
              <a:rPr lang="en-US" dirty="0" smtClean="0">
                <a:sym typeface="Wingdings" pitchFamily="2" charset="2"/>
              </a:rPr>
              <a:t>MSG 2/3 –IASI-A Operational Product review completed in six months</a:t>
            </a:r>
          </a:p>
          <a:p>
            <a:endParaRPr lang="en-US" dirty="0" smtClean="0">
              <a:sym typeface="Wingdings" pitchFamily="2" charset="2"/>
            </a:endParaRPr>
          </a:p>
          <a:p>
            <a:endParaRPr lang="en-US" dirty="0" smtClean="0">
              <a:sym typeface="Wingdings" pitchFamily="2" charset="2"/>
            </a:endParaRPr>
          </a:p>
          <a:p>
            <a:endParaRPr lang="en-US" dirty="0" smtClean="0"/>
          </a:p>
          <a:p>
            <a:endParaRPr lang="en-US" dirty="0"/>
          </a:p>
        </p:txBody>
      </p:sp>
      <p:pic>
        <p:nvPicPr>
          <p:cNvPr id="4" name="Picture 3"/>
          <p:cNvPicPr>
            <a:picLocks noChangeAspect="1"/>
          </p:cNvPicPr>
          <p:nvPr/>
        </p:nvPicPr>
        <p:blipFill>
          <a:blip r:embed="rId2" cstate="print"/>
          <a:stretch>
            <a:fillRect/>
          </a:stretch>
        </p:blipFill>
        <p:spPr>
          <a:xfrm>
            <a:off x="8115727" y="4907634"/>
            <a:ext cx="1790273" cy="1425333"/>
          </a:xfrm>
          <a:prstGeom prst="rect">
            <a:avLst/>
          </a:prstGeom>
        </p:spPr>
      </p:pic>
      <p:pic>
        <p:nvPicPr>
          <p:cNvPr id="22532" name="Picture 4"/>
          <p:cNvPicPr>
            <a:picLocks noChangeAspect="1" noChangeArrowheads="1"/>
          </p:cNvPicPr>
          <p:nvPr/>
        </p:nvPicPr>
        <p:blipFill>
          <a:blip r:embed="rId3" cstate="print"/>
          <a:srcRect/>
          <a:stretch>
            <a:fillRect/>
          </a:stretch>
        </p:blipFill>
        <p:spPr bwMode="auto">
          <a:xfrm>
            <a:off x="7519623" y="1519643"/>
            <a:ext cx="1640772" cy="2094532"/>
          </a:xfrm>
          <a:prstGeom prst="rect">
            <a:avLst/>
          </a:prstGeom>
          <a:noFill/>
          <a:ln w="9525">
            <a:noFill/>
            <a:miter lim="800000"/>
            <a:headEnd/>
            <a:tailEnd/>
          </a:ln>
        </p:spPr>
      </p:pic>
      <p:pic>
        <p:nvPicPr>
          <p:cNvPr id="22533" name="Picture 5"/>
          <p:cNvPicPr>
            <a:picLocks noChangeAspect="1" noChangeArrowheads="1"/>
          </p:cNvPicPr>
          <p:nvPr/>
        </p:nvPicPr>
        <p:blipFill>
          <a:blip r:embed="rId4" cstate="print"/>
          <a:srcRect/>
          <a:stretch>
            <a:fillRect/>
          </a:stretch>
        </p:blipFill>
        <p:spPr bwMode="auto">
          <a:xfrm>
            <a:off x="7815959" y="1968370"/>
            <a:ext cx="1708066" cy="2157912"/>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8074868" y="2383169"/>
            <a:ext cx="1758814" cy="2246704"/>
          </a:xfrm>
          <a:prstGeom prst="rect">
            <a:avLst/>
          </a:prstGeom>
          <a:noFill/>
          <a:ln w="9525">
            <a:noFill/>
            <a:miter lim="800000"/>
            <a:headEnd/>
            <a:tailEnd/>
          </a:ln>
        </p:spPr>
      </p:pic>
    </p:spTree>
    <p:extLst>
      <p:ext uri="{BB962C8B-B14F-4D97-AF65-F5344CB8AC3E}">
        <p14:creationId xmlns:p14="http://schemas.microsoft.com/office/powerpoint/2010/main" val="2660094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GSICS Activities (2)</a:t>
            </a:r>
            <a:endParaRPr lang="en-US" dirty="0"/>
          </a:p>
        </p:txBody>
      </p:sp>
      <p:sp>
        <p:nvSpPr>
          <p:cNvPr id="3" name="Content Placeholder 2"/>
          <p:cNvSpPr>
            <a:spLocks noGrp="1"/>
          </p:cNvSpPr>
          <p:nvPr>
            <p:ph idx="1"/>
          </p:nvPr>
        </p:nvSpPr>
        <p:spPr>
          <a:xfrm>
            <a:off x="507175" y="1335480"/>
            <a:ext cx="8231711" cy="5522519"/>
          </a:xfrm>
        </p:spPr>
        <p:txBody>
          <a:bodyPr/>
          <a:lstStyle/>
          <a:p>
            <a:r>
              <a:rPr lang="en-US" dirty="0" smtClean="0"/>
              <a:t>Review the GSICS versioning paradigm.</a:t>
            </a:r>
          </a:p>
          <a:p>
            <a:pPr lvl="1"/>
            <a:r>
              <a:rPr lang="en-US" sz="1800" dirty="0" smtClean="0"/>
              <a:t>Agencies  encouraged to pick the versioning best suited for their needs provided the versioning is well documented and visible to the users. </a:t>
            </a:r>
          </a:p>
          <a:p>
            <a:endParaRPr lang="en-US" sz="1400" dirty="0" smtClean="0"/>
          </a:p>
          <a:p>
            <a:r>
              <a:rPr lang="en-US" dirty="0" smtClean="0"/>
              <a:t>Updated the Instrument Info Kiosk with the SRF </a:t>
            </a:r>
            <a:r>
              <a:rPr lang="en-US" dirty="0" err="1" smtClean="0"/>
              <a:t>netCDF</a:t>
            </a:r>
            <a:r>
              <a:rPr lang="en-US" dirty="0" smtClean="0"/>
              <a:t> files and Hyperlinks to the SRF data</a:t>
            </a:r>
          </a:p>
          <a:p>
            <a:pPr lvl="1"/>
            <a:r>
              <a:rPr lang="en-US" sz="1800" dirty="0" smtClean="0"/>
              <a:t>Updated Instrument kiosk and SRF information available </a:t>
            </a:r>
            <a:r>
              <a:rPr lang="en-US" sz="1800" dirty="0" smtClean="0">
                <a:hlinkClick r:id="rId2"/>
              </a:rPr>
              <a:t>here</a:t>
            </a:r>
            <a:r>
              <a:rPr lang="en-US" sz="1800" dirty="0" smtClean="0"/>
              <a:t> .</a:t>
            </a:r>
          </a:p>
          <a:p>
            <a:pPr lvl="1"/>
            <a:endParaRPr lang="en-US" sz="1600" dirty="0" smtClean="0"/>
          </a:p>
          <a:p>
            <a:pPr>
              <a:buNone/>
            </a:pPr>
            <a:r>
              <a:rPr lang="en-US" dirty="0" smtClean="0"/>
              <a:t>Selection of Reference Instrument (</a:t>
            </a:r>
            <a:r>
              <a:rPr lang="en-US" dirty="0" smtClean="0">
                <a:solidFill>
                  <a:srgbClr val="FF0000"/>
                </a:solidFill>
              </a:rPr>
              <a:t>discussion in 11</a:t>
            </a:r>
            <a:r>
              <a:rPr lang="en-US" dirty="0" smtClean="0"/>
              <a:t>)</a:t>
            </a:r>
          </a:p>
          <a:p>
            <a:pPr lvl="1">
              <a:buNone/>
            </a:pPr>
            <a:r>
              <a:rPr lang="en-US" dirty="0" smtClean="0"/>
              <a:t>GCC evaluated the  criterion to select reference instruments</a:t>
            </a:r>
          </a:p>
          <a:p>
            <a:pPr lvl="1">
              <a:buNone/>
            </a:pPr>
            <a:r>
              <a:rPr lang="en-US" dirty="0" smtClean="0"/>
              <a:t>suggested by Tim </a:t>
            </a:r>
            <a:r>
              <a:rPr lang="en-US" dirty="0" err="1" smtClean="0"/>
              <a:t>Hewison</a:t>
            </a:r>
            <a:r>
              <a:rPr lang="en-US" dirty="0" smtClean="0"/>
              <a:t> and proposed a process of </a:t>
            </a:r>
          </a:p>
          <a:p>
            <a:pPr lvl="1">
              <a:buNone/>
            </a:pPr>
            <a:r>
              <a:rPr lang="en-US" dirty="0" smtClean="0"/>
              <a:t>selection.  Presented ideas at the JPSS Science meeting.</a:t>
            </a:r>
          </a:p>
          <a:p>
            <a:pPr lvl="1">
              <a:buNone/>
            </a:pPr>
            <a:r>
              <a:rPr lang="en-US" sz="1500" i="1" dirty="0" smtClean="0"/>
              <a:t> (With contributions from JMA, KMA, EUMETSAT and NOAA)</a:t>
            </a:r>
            <a:endParaRPr lang="en-US" sz="1600" dirty="0" smtClean="0"/>
          </a:p>
        </p:txBody>
      </p:sp>
      <p:pic>
        <p:nvPicPr>
          <p:cNvPr id="4" name="Picture 2"/>
          <p:cNvPicPr>
            <a:picLocks noChangeAspect="1" noChangeArrowheads="1"/>
          </p:cNvPicPr>
          <p:nvPr/>
        </p:nvPicPr>
        <p:blipFill>
          <a:blip r:embed="rId3" cstate="print"/>
          <a:srcRect/>
          <a:stretch>
            <a:fillRect/>
          </a:stretch>
        </p:blipFill>
        <p:spPr bwMode="auto">
          <a:xfrm>
            <a:off x="7543508" y="3481153"/>
            <a:ext cx="2362492" cy="1675122"/>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7540831" y="5219496"/>
            <a:ext cx="2352011" cy="1638504"/>
          </a:xfrm>
          <a:prstGeom prst="rect">
            <a:avLst/>
          </a:prstGeom>
          <a:noFill/>
          <a:ln w="9525">
            <a:noFill/>
            <a:miter lim="800000"/>
            <a:headEnd/>
            <a:tailEnd/>
          </a:ln>
        </p:spPr>
      </p:pic>
    </p:spTree>
    <p:extLst>
      <p:ext uri="{BB962C8B-B14F-4D97-AF65-F5344CB8AC3E}">
        <p14:creationId xmlns:p14="http://schemas.microsoft.com/office/powerpoint/2010/main" val="3404008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GSICS Activities (3)</a:t>
            </a:r>
            <a:endParaRPr lang="en-US" sz="3600" dirty="0"/>
          </a:p>
        </p:txBody>
      </p:sp>
      <p:sp>
        <p:nvSpPr>
          <p:cNvPr id="3" name="Content Placeholder 2"/>
          <p:cNvSpPr>
            <a:spLocks noGrp="1"/>
          </p:cNvSpPr>
          <p:nvPr>
            <p:ph idx="1"/>
          </p:nvPr>
        </p:nvSpPr>
        <p:spPr>
          <a:xfrm>
            <a:off x="530926" y="1412111"/>
            <a:ext cx="8915400" cy="3266768"/>
          </a:xfrm>
        </p:spPr>
        <p:txBody>
          <a:bodyPr/>
          <a:lstStyle/>
          <a:p>
            <a:r>
              <a:rPr lang="en-US" sz="2800" dirty="0" smtClean="0"/>
              <a:t>GCC  reviewed FCDR inter-calibration requirements, in the framework of the GSICS User Product Guidance, to identify common inter-calibration types, which are not specialized to specific applications, and report to GRWG. These could be considered as potential future GSICS products.</a:t>
            </a:r>
            <a:endParaRPr lang="en-US" sz="2800" u="sng" dirty="0" smtClean="0"/>
          </a:p>
          <a:p>
            <a:pPr lvl="1"/>
            <a:r>
              <a:rPr lang="en-US" sz="2800" u="sng" dirty="0" smtClean="0"/>
              <a:t>IR – Reviewed FIDUCEO project report.</a:t>
            </a:r>
          </a:p>
          <a:p>
            <a:pPr lvl="1"/>
            <a:r>
              <a:rPr lang="en-US" sz="2800" u="sng" dirty="0" smtClean="0"/>
              <a:t>MW – User feedback on the MW FCDR received.</a:t>
            </a:r>
          </a:p>
        </p:txBody>
      </p:sp>
    </p:spTree>
    <p:extLst>
      <p:ext uri="{BB962C8B-B14F-4D97-AF65-F5344CB8AC3E}">
        <p14:creationId xmlns:p14="http://schemas.microsoft.com/office/powerpoint/2010/main" val="39208213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Proposed Entity Categorization </a:t>
            </a:r>
            <a:endParaRPr lang="en-US" sz="3200" dirty="0"/>
          </a:p>
        </p:txBody>
      </p:sp>
      <p:sp>
        <p:nvSpPr>
          <p:cNvPr id="3" name="Content Placeholder 2"/>
          <p:cNvSpPr>
            <a:spLocks noGrp="1"/>
          </p:cNvSpPr>
          <p:nvPr>
            <p:ph idx="1"/>
          </p:nvPr>
        </p:nvSpPr>
        <p:spPr>
          <a:xfrm>
            <a:off x="495300" y="1322404"/>
            <a:ext cx="8915400" cy="4525963"/>
          </a:xfrm>
        </p:spPr>
        <p:txBody>
          <a:bodyPr/>
          <a:lstStyle/>
          <a:p>
            <a:pPr lvl="0"/>
            <a:r>
              <a:rPr lang="en-US" sz="2800" dirty="0" smtClean="0"/>
              <a:t>Core products </a:t>
            </a:r>
          </a:p>
          <a:p>
            <a:pPr lvl="1"/>
            <a:r>
              <a:rPr lang="en-US" sz="2400" dirty="0" smtClean="0"/>
              <a:t>Subject to GPPA</a:t>
            </a:r>
          </a:p>
          <a:p>
            <a:r>
              <a:rPr lang="en-US" sz="2800" dirty="0" smtClean="0"/>
              <a:t>Models and data sets </a:t>
            </a:r>
          </a:p>
          <a:p>
            <a:pPr lvl="1"/>
            <a:r>
              <a:rPr lang="en-US" sz="2400" dirty="0" smtClean="0"/>
              <a:t>These should be reviewed by GSICS and recommended for use (or not). </a:t>
            </a:r>
          </a:p>
          <a:p>
            <a:pPr lvl="0"/>
            <a:r>
              <a:rPr lang="en-US" sz="2800" dirty="0" smtClean="0"/>
              <a:t>Tools </a:t>
            </a:r>
          </a:p>
          <a:p>
            <a:pPr lvl="1"/>
            <a:r>
              <a:rPr lang="en-US" sz="2400" dirty="0" smtClean="0"/>
              <a:t>These are made available because GRWG members find them useful. </a:t>
            </a:r>
          </a:p>
          <a:p>
            <a:pPr lvl="0"/>
            <a:r>
              <a:rPr lang="en-US" sz="2800" dirty="0" smtClean="0"/>
              <a:t>GSICS Documents</a:t>
            </a:r>
          </a:p>
          <a:p>
            <a:pPr lvl="0"/>
            <a:r>
              <a:rPr lang="en-US" sz="2800" dirty="0" smtClean="0"/>
              <a:t>GPRC and OSCAR Documents and Resources</a:t>
            </a:r>
          </a:p>
          <a:p>
            <a:pPr>
              <a:buNone/>
            </a:pPr>
            <a:endParaRPr lang="en-US" dirty="0"/>
          </a:p>
        </p:txBody>
      </p:sp>
      <p:sp>
        <p:nvSpPr>
          <p:cNvPr id="4" name="TextBox 3"/>
          <p:cNvSpPr txBox="1"/>
          <p:nvPr/>
        </p:nvSpPr>
        <p:spPr>
          <a:xfrm>
            <a:off x="173621" y="6069089"/>
            <a:ext cx="8032832"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smtClean="0">
                <a:solidFill>
                  <a:srgbClr val="FF0000"/>
                </a:solidFill>
              </a:rPr>
              <a:t>Discussion of categories and proposed acceptance processes for each category in 8 &amp; 10</a:t>
            </a:r>
            <a:endParaRPr lang="en-US" sz="2000" dirty="0">
              <a:solidFill>
                <a:srgbClr val="FF0000"/>
              </a:solidFill>
            </a:endParaRPr>
          </a:p>
        </p:txBody>
      </p:sp>
    </p:spTree>
    <p:extLst>
      <p:ext uri="{BB962C8B-B14F-4D97-AF65-F5344CB8AC3E}">
        <p14:creationId xmlns:p14="http://schemas.microsoft.com/office/powerpoint/2010/main" val="20701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680" y="446899"/>
            <a:ext cx="5379523" cy="475375"/>
          </a:xfrm>
        </p:spPr>
        <p:txBody>
          <a:bodyPr/>
          <a:lstStyle/>
          <a:p>
            <a:r>
              <a:rPr lang="en-US" sz="3600" dirty="0" smtClean="0"/>
              <a:t>GSICS Product status</a:t>
            </a:r>
            <a:endParaRPr lang="en-US" sz="3600" dirty="0"/>
          </a:p>
        </p:txBody>
      </p:sp>
      <p:sp>
        <p:nvSpPr>
          <p:cNvPr id="15" name="TextBox 14"/>
          <p:cNvSpPr txBox="1"/>
          <p:nvPr/>
        </p:nvSpPr>
        <p:spPr>
          <a:xfrm>
            <a:off x="582824" y="1132373"/>
            <a:ext cx="8704048" cy="923330"/>
          </a:xfrm>
          <a:prstGeom prst="rect">
            <a:avLst/>
          </a:prstGeom>
          <a:noFill/>
        </p:spPr>
        <p:txBody>
          <a:bodyPr wrap="square" rtlCol="0">
            <a:spAutoFit/>
          </a:bodyPr>
          <a:lstStyle/>
          <a:p>
            <a:r>
              <a:rPr lang="en-US" sz="1800" dirty="0" smtClean="0">
                <a:solidFill>
                  <a:schemeClr val="tx1"/>
                </a:solidFill>
              </a:rPr>
              <a:t>Operational     	  4 products   	[4 EUMETSAT]</a:t>
            </a:r>
          </a:p>
          <a:p>
            <a:r>
              <a:rPr lang="en-US" sz="1800" dirty="0" smtClean="0">
                <a:solidFill>
                  <a:schemeClr val="tx1"/>
                </a:solidFill>
              </a:rPr>
              <a:t>Preoperational	  4 products 	[4 NOAA]</a:t>
            </a:r>
          </a:p>
          <a:p>
            <a:r>
              <a:rPr lang="en-US" sz="1800" dirty="0" smtClean="0">
                <a:solidFill>
                  <a:schemeClr val="tx1"/>
                </a:solidFill>
              </a:rPr>
              <a:t>Demonstration 	27 products 	[4 EUMETSAT, 17 NOAA, 6 JMA]</a:t>
            </a:r>
          </a:p>
        </p:txBody>
      </p:sp>
      <p:sp>
        <p:nvSpPr>
          <p:cNvPr id="19" name="TextBox 18"/>
          <p:cNvSpPr txBox="1"/>
          <p:nvPr/>
        </p:nvSpPr>
        <p:spPr>
          <a:xfrm>
            <a:off x="0" y="2375856"/>
            <a:ext cx="9906000" cy="1754326"/>
          </a:xfrm>
          <a:prstGeom prst="rect">
            <a:avLst/>
          </a:prstGeom>
          <a:noFill/>
        </p:spPr>
        <p:txBody>
          <a:bodyPr wrap="square" rtlCol="0">
            <a:spAutoFit/>
          </a:bodyPr>
          <a:lstStyle/>
          <a:p>
            <a:pPr algn="ctr"/>
            <a:r>
              <a:rPr lang="en-US" sz="1800" u="sng" dirty="0" smtClean="0">
                <a:solidFill>
                  <a:schemeClr val="tx1"/>
                </a:solidFill>
              </a:rPr>
              <a:t>GCC initiated the GPPA review process for four new demonstration products </a:t>
            </a:r>
          </a:p>
          <a:p>
            <a:pPr algn="ctr"/>
            <a:r>
              <a:rPr lang="en-US" sz="1800" dirty="0" smtClean="0">
                <a:solidFill>
                  <a:schemeClr val="tx1"/>
                </a:solidFill>
              </a:rPr>
              <a:t>Review Process Status</a:t>
            </a:r>
          </a:p>
          <a:p>
            <a:pPr marL="0" lvl="2"/>
            <a:r>
              <a:rPr lang="en-US" sz="1800" dirty="0" smtClean="0">
                <a:solidFill>
                  <a:schemeClr val="tx1"/>
                </a:solidFill>
                <a:latin typeface="Arial" pitchFamily="34" charset="0"/>
                <a:cs typeface="Arial" pitchFamily="34" charset="0"/>
              </a:rPr>
              <a:t>    ISRO INSAT IASI Product   </a:t>
            </a:r>
            <a:r>
              <a:rPr lang="en-US" sz="1800" dirty="0" smtClean="0">
                <a:solidFill>
                  <a:schemeClr val="tx1"/>
                </a:solidFill>
                <a:latin typeface="Arial" pitchFamily="34" charset="0"/>
                <a:cs typeface="Arial" pitchFamily="34" charset="0"/>
                <a:sym typeface="Wingdings" pitchFamily="2" charset="2"/>
              </a:rPr>
              <a:t>   </a:t>
            </a:r>
            <a:r>
              <a:rPr lang="en-US" sz="1800" dirty="0" smtClean="0">
                <a:solidFill>
                  <a:schemeClr val="tx1"/>
                </a:solidFill>
                <a:latin typeface="Arial" pitchFamily="34" charset="0"/>
                <a:cs typeface="Arial" pitchFamily="34" charset="0"/>
              </a:rPr>
              <a:t>Initial GPAT review sent to producer for implementation</a:t>
            </a:r>
          </a:p>
          <a:p>
            <a:pPr marL="0" lvl="2"/>
            <a:r>
              <a:rPr lang="en-US" sz="1800" dirty="0" smtClean="0">
                <a:solidFill>
                  <a:schemeClr val="tx1"/>
                </a:solidFill>
                <a:latin typeface="Arial" pitchFamily="34" charset="0"/>
                <a:cs typeface="Arial" pitchFamily="34" charset="0"/>
              </a:rPr>
              <a:t>    KMA COMS IASI Product    </a:t>
            </a:r>
            <a:r>
              <a:rPr lang="en-US" sz="1800" dirty="0" smtClean="0">
                <a:solidFill>
                  <a:schemeClr val="tx1"/>
                </a:solidFill>
                <a:latin typeface="Arial" pitchFamily="34" charset="0"/>
                <a:cs typeface="Arial" pitchFamily="34" charset="0"/>
                <a:sym typeface="Wingdings" pitchFamily="2" charset="2"/>
              </a:rPr>
              <a:t>   </a:t>
            </a:r>
            <a:r>
              <a:rPr lang="en-US" sz="1800" dirty="0" smtClean="0">
                <a:solidFill>
                  <a:schemeClr val="tx1"/>
                </a:solidFill>
                <a:latin typeface="Arial" pitchFamily="34" charset="0"/>
                <a:cs typeface="Arial" pitchFamily="34" charset="0"/>
              </a:rPr>
              <a:t>Initial GPAT review sent to producer for implementation</a:t>
            </a:r>
          </a:p>
          <a:p>
            <a:pPr marL="0" lvl="2"/>
            <a:r>
              <a:rPr lang="en-US" sz="1800" dirty="0" smtClean="0">
                <a:solidFill>
                  <a:schemeClr val="tx1"/>
                </a:solidFill>
                <a:latin typeface="Arial" pitchFamily="34" charset="0"/>
                <a:cs typeface="Arial" pitchFamily="34" charset="0"/>
              </a:rPr>
              <a:t>    EUMETSAT DCC Product   </a:t>
            </a:r>
            <a:r>
              <a:rPr lang="en-US" sz="1800" dirty="0" smtClean="0">
                <a:solidFill>
                  <a:schemeClr val="tx1"/>
                </a:solidFill>
                <a:latin typeface="Arial" pitchFamily="34" charset="0"/>
                <a:cs typeface="Arial" pitchFamily="34" charset="0"/>
                <a:sym typeface="Wingdings" pitchFamily="2" charset="2"/>
              </a:rPr>
              <a:t>   </a:t>
            </a:r>
            <a:r>
              <a:rPr lang="en-US" sz="1800" dirty="0" smtClean="0">
                <a:solidFill>
                  <a:schemeClr val="tx1"/>
                </a:solidFill>
                <a:latin typeface="Arial" pitchFamily="34" charset="0"/>
                <a:cs typeface="Arial" pitchFamily="34" charset="0"/>
              </a:rPr>
              <a:t>Proposed GPPA tuning, GCC Connected with Users</a:t>
            </a:r>
          </a:p>
          <a:p>
            <a:pPr marL="0" lvl="2"/>
            <a:r>
              <a:rPr lang="en-US" sz="1800" dirty="0" smtClean="0">
                <a:solidFill>
                  <a:schemeClr val="tx1"/>
                </a:solidFill>
                <a:latin typeface="Arial" pitchFamily="34" charset="0"/>
                <a:cs typeface="Arial" pitchFamily="34" charset="0"/>
              </a:rPr>
              <a:t>    EUMETSAT Prime Product </a:t>
            </a:r>
            <a:r>
              <a:rPr lang="en-US" sz="1800" dirty="0" smtClean="0">
                <a:solidFill>
                  <a:schemeClr val="tx1"/>
                </a:solidFill>
                <a:latin typeface="Arial" pitchFamily="34" charset="0"/>
                <a:cs typeface="Arial" pitchFamily="34" charset="0"/>
                <a:sym typeface="Wingdings" pitchFamily="2" charset="2"/>
              </a:rPr>
              <a:t>   </a:t>
            </a:r>
            <a:r>
              <a:rPr lang="en-US" sz="1800" dirty="0" smtClean="0">
                <a:solidFill>
                  <a:schemeClr val="tx1"/>
                </a:solidFill>
                <a:latin typeface="Arial" pitchFamily="34" charset="0"/>
                <a:cs typeface="Arial" pitchFamily="34" charset="0"/>
              </a:rPr>
              <a:t>Proposed GPPA tuning, received one review</a:t>
            </a:r>
          </a:p>
        </p:txBody>
      </p:sp>
      <p:sp>
        <p:nvSpPr>
          <p:cNvPr id="7" name="Rectangle 6"/>
          <p:cNvSpPr/>
          <p:nvPr/>
        </p:nvSpPr>
        <p:spPr>
          <a:xfrm>
            <a:off x="200025" y="4813517"/>
            <a:ext cx="9215438" cy="1477328"/>
          </a:xfrm>
          <a:prstGeom prst="rect">
            <a:avLst/>
          </a:prstGeom>
        </p:spPr>
        <p:txBody>
          <a:bodyPr wrap="square">
            <a:spAutoFit/>
          </a:bodyPr>
          <a:lstStyle/>
          <a:p>
            <a:r>
              <a:rPr lang="en-GB" sz="1800" dirty="0" smtClean="0">
                <a:solidFill>
                  <a:schemeClr val="tx1"/>
                </a:solidFill>
                <a:latin typeface="Arial" pitchFamily="34" charset="0"/>
                <a:cs typeface="Arial" pitchFamily="34" charset="0"/>
              </a:rPr>
              <a:t>In 2016, three GPRCs are preparing for their GEO-LEO IR GSICS products to enter new maturity levels:</a:t>
            </a:r>
          </a:p>
          <a:p>
            <a:pPr lvl="1"/>
            <a:r>
              <a:rPr lang="en-GB" sz="1800" dirty="0" smtClean="0">
                <a:solidFill>
                  <a:schemeClr val="tx1"/>
                </a:solidFill>
                <a:latin typeface="Arial" pitchFamily="34" charset="0"/>
                <a:cs typeface="Arial" pitchFamily="34" charset="0"/>
              </a:rPr>
              <a:t>EUMETSAT and NOAA </a:t>
            </a:r>
            <a:r>
              <a:rPr lang="en-GB" sz="1800" dirty="0" smtClean="0">
                <a:solidFill>
                  <a:schemeClr val="tx1"/>
                </a:solidFill>
                <a:latin typeface="Arial" pitchFamily="34" charset="0"/>
                <a:cs typeface="Arial" pitchFamily="34" charset="0"/>
                <a:sym typeface="Wingdings" pitchFamily="2" charset="2"/>
              </a:rPr>
              <a:t></a:t>
            </a:r>
            <a:r>
              <a:rPr lang="en-GB" sz="1800" dirty="0" smtClean="0">
                <a:solidFill>
                  <a:schemeClr val="tx1"/>
                </a:solidFill>
                <a:latin typeface="Arial" pitchFamily="34" charset="0"/>
                <a:cs typeface="Arial" pitchFamily="34" charset="0"/>
              </a:rPr>
              <a:t> Operational</a:t>
            </a:r>
          </a:p>
          <a:p>
            <a:pPr lvl="1"/>
            <a:r>
              <a:rPr lang="en-GB" sz="1800" dirty="0" smtClean="0">
                <a:solidFill>
                  <a:schemeClr val="tx1"/>
                </a:solidFill>
                <a:latin typeface="Arial" pitchFamily="34" charset="0"/>
                <a:cs typeface="Arial" pitchFamily="34" charset="0"/>
              </a:rPr>
              <a:t>JMA </a:t>
            </a:r>
            <a:r>
              <a:rPr lang="en-GB" sz="1800" dirty="0" smtClean="0">
                <a:solidFill>
                  <a:schemeClr val="tx1"/>
                </a:solidFill>
                <a:latin typeface="Arial" pitchFamily="34" charset="0"/>
                <a:cs typeface="Arial" pitchFamily="34" charset="0"/>
                <a:sym typeface="Wingdings" pitchFamily="2" charset="2"/>
              </a:rPr>
              <a:t></a:t>
            </a:r>
            <a:r>
              <a:rPr lang="en-GB" sz="1800" dirty="0" smtClean="0">
                <a:solidFill>
                  <a:schemeClr val="tx1"/>
                </a:solidFill>
                <a:latin typeface="Arial" pitchFamily="34" charset="0"/>
                <a:cs typeface="Arial" pitchFamily="34" charset="0"/>
              </a:rPr>
              <a:t> Pre-Operational</a:t>
            </a:r>
          </a:p>
          <a:p>
            <a:endParaRPr lang="en-US" sz="18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78157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95300" y="89439"/>
            <a:ext cx="8915400" cy="424912"/>
          </a:xfrm>
        </p:spPr>
        <p:txBody>
          <a:bodyPr/>
          <a:lstStyle/>
          <a:p>
            <a:pPr algn="l"/>
            <a:r>
              <a:rPr lang="en-GB" altLang="ko-KR" sz="2400" b="1" dirty="0" smtClean="0">
                <a:solidFill>
                  <a:schemeClr val="accent2">
                    <a:lumMod val="50000"/>
                  </a:schemeClr>
                </a:solidFill>
                <a:latin typeface="Arial" pitchFamily="34" charset="0"/>
                <a:ea typeface="Arial Unicode MS" pitchFamily="50" charset="-127"/>
                <a:cs typeface="Arial" pitchFamily="34" charset="0"/>
              </a:rPr>
              <a:t>GSICS </a:t>
            </a:r>
            <a:r>
              <a:rPr lang="en-GB" altLang="ko-KR" sz="2400" b="1" dirty="0">
                <a:solidFill>
                  <a:schemeClr val="accent2">
                    <a:lumMod val="50000"/>
                  </a:schemeClr>
                </a:solidFill>
                <a:latin typeface="Arial" pitchFamily="34" charset="0"/>
                <a:ea typeface="Arial Unicode MS" pitchFamily="50" charset="-127"/>
                <a:cs typeface="Arial" pitchFamily="34" charset="0"/>
              </a:rPr>
              <a:t>GEO-LEO IR Product Status </a:t>
            </a:r>
            <a:r>
              <a:rPr lang="en-GB" altLang="ko-KR" sz="2400" b="1" dirty="0" smtClean="0">
                <a:solidFill>
                  <a:schemeClr val="accent2">
                    <a:lumMod val="50000"/>
                  </a:schemeClr>
                </a:solidFill>
                <a:latin typeface="Arial" pitchFamily="34" charset="0"/>
                <a:ea typeface="Arial Unicode MS" pitchFamily="50" charset="-127"/>
                <a:cs typeface="Arial" pitchFamily="34" charset="0"/>
              </a:rPr>
              <a:t>2016-02 (IR)</a:t>
            </a:r>
            <a:endParaRPr lang="ko-KR" altLang="en-US" sz="2400" b="1" dirty="0">
              <a:solidFill>
                <a:schemeClr val="accent2">
                  <a:lumMod val="50000"/>
                </a:schemeClr>
              </a:solidFill>
              <a:latin typeface="Arial" pitchFamily="34" charset="0"/>
              <a:ea typeface="Arial Unicode MS" pitchFamily="50" charset="-127"/>
              <a:cs typeface="Arial" pitchFamily="34" charset="0"/>
            </a:endParaRPr>
          </a:p>
        </p:txBody>
      </p:sp>
      <p:graphicFrame>
        <p:nvGraphicFramePr>
          <p:cNvPr id="3" name="Group 1"/>
          <p:cNvGraphicFramePr>
            <a:graphicFrameLocks noGrp="1"/>
          </p:cNvGraphicFramePr>
          <p:nvPr>
            <p:extLst/>
          </p:nvPr>
        </p:nvGraphicFramePr>
        <p:xfrm>
          <a:off x="506506" y="694401"/>
          <a:ext cx="8829532" cy="5595067"/>
        </p:xfrm>
        <a:graphic>
          <a:graphicData uri="http://schemas.openxmlformats.org/drawingml/2006/table">
            <a:tbl>
              <a:tblPr>
                <a:tableStyleId>{3C2FFA5D-87B4-456A-9821-1D502468CF0F}</a:tableStyleId>
              </a:tblPr>
              <a:tblGrid>
                <a:gridCol w="1262691">
                  <a:extLst>
                    <a:ext uri="{9D8B030D-6E8A-4147-A177-3AD203B41FA5}">
                      <a16:colId xmlns:a16="http://schemas.microsoft.com/office/drawing/2014/main" val="20000"/>
                    </a:ext>
                  </a:extLst>
                </a:gridCol>
                <a:gridCol w="1716191">
                  <a:extLst>
                    <a:ext uri="{9D8B030D-6E8A-4147-A177-3AD203B41FA5}">
                      <a16:colId xmlns:a16="http://schemas.microsoft.com/office/drawing/2014/main" val="20001"/>
                    </a:ext>
                  </a:extLst>
                </a:gridCol>
                <a:gridCol w="1404156">
                  <a:extLst>
                    <a:ext uri="{9D8B030D-6E8A-4147-A177-3AD203B41FA5}">
                      <a16:colId xmlns:a16="http://schemas.microsoft.com/office/drawing/2014/main" val="20002"/>
                    </a:ext>
                  </a:extLst>
                </a:gridCol>
                <a:gridCol w="1404156">
                  <a:extLst>
                    <a:ext uri="{9D8B030D-6E8A-4147-A177-3AD203B41FA5}">
                      <a16:colId xmlns:a16="http://schemas.microsoft.com/office/drawing/2014/main" val="20003"/>
                    </a:ext>
                  </a:extLst>
                </a:gridCol>
                <a:gridCol w="1404156">
                  <a:extLst>
                    <a:ext uri="{9D8B030D-6E8A-4147-A177-3AD203B41FA5}">
                      <a16:colId xmlns:a16="http://schemas.microsoft.com/office/drawing/2014/main" val="20004"/>
                    </a:ext>
                  </a:extLst>
                </a:gridCol>
                <a:gridCol w="1638182">
                  <a:extLst>
                    <a:ext uri="{9D8B030D-6E8A-4147-A177-3AD203B41FA5}">
                      <a16:colId xmlns:a16="http://schemas.microsoft.com/office/drawing/2014/main" val="20005"/>
                    </a:ext>
                  </a:extLst>
                </a:gridCol>
              </a:tblGrid>
              <a:tr h="827060">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GPRC</a:t>
                      </a:r>
                      <a:endParaRPr kumimoji="0" lang="en-GB" sz="1400" b="0" i="0" u="none" strike="noStrike" cap="none" normalizeH="0" baseline="0" dirty="0" smtClean="0">
                        <a:ln>
                          <a:noFill/>
                        </a:ln>
                        <a:solidFill>
                          <a:srgbClr val="FFFFFF"/>
                        </a:solidFill>
                        <a:effectLst/>
                        <a:latin typeface="Arial Unicode MS" pitchFamily="50" charset="-127"/>
                        <a:ea typeface="Arial Unicode MS" pitchFamily="50" charset="-127"/>
                        <a:cs typeface="Arial Unicode MS" pitchFamily="50" charset="-127"/>
                      </a:endParaRPr>
                    </a:p>
                  </a:txBody>
                  <a:tcPr marL="97485" marR="97485" marT="46800" marB="46800" horzOverflow="overflow">
                    <a:solidFill>
                      <a:schemeClr val="accent1"/>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Monitored Instrument</a:t>
                      </a:r>
                      <a:endParaRPr kumimoji="0" lang="en-GB" sz="1400" b="0" i="0" u="none" strike="noStrike" cap="none" normalizeH="0" baseline="0" dirty="0" smtClean="0">
                        <a:ln>
                          <a:noFill/>
                        </a:ln>
                        <a:solidFill>
                          <a:srgbClr val="FFFFFF"/>
                        </a:solidFill>
                        <a:effectLst/>
                        <a:latin typeface="Arial Unicode MS" pitchFamily="50" charset="-127"/>
                        <a:ea typeface="Arial Unicode MS" pitchFamily="50" charset="-127"/>
                        <a:cs typeface="Arial Unicode MS" pitchFamily="50" charset="-127"/>
                      </a:endParaRPr>
                    </a:p>
                  </a:txBody>
                  <a:tcPr marL="97485" marR="97485" marT="46800" marB="46800" horzOverflow="overflow">
                    <a:solidFill>
                      <a:schemeClr val="accent1"/>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Reference Instrument</a:t>
                      </a:r>
                      <a:endParaRPr kumimoji="0" lang="en-GB" sz="1400" b="0" i="0" u="none" strike="noStrike" cap="none" normalizeH="0" baseline="0" dirty="0" smtClean="0">
                        <a:ln>
                          <a:noFill/>
                        </a:ln>
                        <a:solidFill>
                          <a:srgbClr val="FFFFFF"/>
                        </a:solidFill>
                        <a:effectLst/>
                        <a:latin typeface="Arial Unicode MS" pitchFamily="50" charset="-127"/>
                        <a:ea typeface="Arial Unicode MS" pitchFamily="50" charset="-127"/>
                        <a:cs typeface="Arial Unicode MS" pitchFamily="50" charset="-127"/>
                      </a:endParaRPr>
                    </a:p>
                  </a:txBody>
                  <a:tcPr marL="97485" marR="97485" marT="46800" marB="46800" horzOverflow="overflow">
                    <a:solidFill>
                      <a:schemeClr val="accent1"/>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smtClean="0">
                          <a:ln>
                            <a:noFill/>
                          </a:ln>
                          <a:effectLst/>
                          <a:latin typeface="Arial Unicode MS" pitchFamily="50" charset="-127"/>
                          <a:ea typeface="Arial Unicode MS" pitchFamily="50" charset="-127"/>
                          <a:cs typeface="Arial Unicode MS" pitchFamily="50" charset="-127"/>
                        </a:rPr>
                        <a:t>GSICS NRT Correction</a:t>
                      </a:r>
                      <a:endParaRPr kumimoji="0" lang="en-GB" sz="1400" b="0" i="0" u="none" strike="noStrike" cap="none" normalizeH="0" baseline="0" smtClean="0">
                        <a:ln>
                          <a:noFill/>
                        </a:ln>
                        <a:solidFill>
                          <a:srgbClr val="FFFFFF"/>
                        </a:solidFill>
                        <a:effectLst/>
                        <a:latin typeface="Arial Unicode MS" pitchFamily="50" charset="-127"/>
                        <a:ea typeface="Arial Unicode MS" pitchFamily="50" charset="-127"/>
                        <a:cs typeface="Arial Unicode MS" pitchFamily="50" charset="-127"/>
                      </a:endParaRPr>
                    </a:p>
                  </a:txBody>
                  <a:tcPr marL="97485" marR="97485" marT="46800" marB="46800" horzOverflow="overflow">
                    <a:solidFill>
                      <a:schemeClr val="accent1"/>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smtClean="0">
                          <a:ln>
                            <a:noFill/>
                          </a:ln>
                          <a:effectLst/>
                          <a:latin typeface="Arial Unicode MS" pitchFamily="50" charset="-127"/>
                          <a:ea typeface="Arial Unicode MS" pitchFamily="50" charset="-127"/>
                          <a:cs typeface="Arial Unicode MS" pitchFamily="50" charset="-127"/>
                        </a:rPr>
                        <a:t>GSICS Re-Analysis Correction</a:t>
                      </a:r>
                      <a:endParaRPr kumimoji="0" lang="en-GB" sz="1400" b="0" i="0" u="none" strike="noStrike" cap="none" normalizeH="0" baseline="0" smtClean="0">
                        <a:ln>
                          <a:noFill/>
                        </a:ln>
                        <a:solidFill>
                          <a:srgbClr val="FFFFFF"/>
                        </a:solidFill>
                        <a:effectLst/>
                        <a:latin typeface="Arial Unicode MS" pitchFamily="50" charset="-127"/>
                        <a:ea typeface="Arial Unicode MS" pitchFamily="50" charset="-127"/>
                        <a:cs typeface="Arial Unicode MS" pitchFamily="50" charset="-127"/>
                      </a:endParaRPr>
                    </a:p>
                  </a:txBody>
                  <a:tcPr marL="97485" marR="97485" marT="46800" marB="46800" horzOverflow="overflow">
                    <a:solidFill>
                      <a:schemeClr val="accent1"/>
                    </a:solid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GSICS Bias Monitoring</a:t>
                      </a:r>
                      <a:endParaRPr kumimoji="0" lang="en-GB" sz="1400" b="0" i="0" u="none" strike="noStrike" cap="none" normalizeH="0" baseline="0" dirty="0" smtClean="0">
                        <a:ln>
                          <a:noFill/>
                        </a:ln>
                        <a:solidFill>
                          <a:srgbClr val="FFFFFF"/>
                        </a:solidFill>
                        <a:effectLst/>
                        <a:latin typeface="Arial Unicode MS" pitchFamily="50" charset="-127"/>
                        <a:ea typeface="Arial Unicode MS" pitchFamily="50" charset="-127"/>
                        <a:cs typeface="Arial Unicode MS" pitchFamily="50" charset="-127"/>
                      </a:endParaRPr>
                    </a:p>
                  </a:txBody>
                  <a:tcPr marL="97485" marR="97485" marT="46800" marB="46800" horzOverflow="overflow">
                    <a:solidFill>
                      <a:schemeClr val="accent1"/>
                    </a:solidFill>
                  </a:tcPr>
                </a:tc>
                <a:extLst>
                  <a:ext uri="{0D108BD9-81ED-4DB2-BD59-A6C34878D82A}">
                    <a16:rowId xmlns:a16="http://schemas.microsoft.com/office/drawing/2014/main" val="10000"/>
                  </a:ext>
                </a:extLst>
              </a:tr>
              <a:tr h="827060">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EUMETSAT</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Meteosat-9, -10*</a:t>
                      </a:r>
                    </a:p>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Meteosat-7  </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Metop-A/IASI</a:t>
                      </a:r>
                      <a:r>
                        <a:rPr kumimoji="0" lang="en-GB" sz="1400" u="none" strike="noStrike" cap="none" normalizeH="0" baseline="30000" dirty="0" smtClean="0">
                          <a:ln>
                            <a:noFill/>
                          </a:ln>
                          <a:effectLst/>
                          <a:latin typeface="Arial Unicode MS" pitchFamily="50" charset="-127"/>
                          <a:ea typeface="Arial Unicode MS" pitchFamily="50" charset="-127"/>
                          <a:cs typeface="Arial Unicode MS" pitchFamily="50" charset="-127"/>
                        </a:rPr>
                        <a:t>*</a:t>
                      </a:r>
                      <a:endParaRPr kumimoji="0" lang="en-GB" sz="1400" b="1" i="0" u="none" strike="noStrike" cap="none" normalizeH="0" baseline="3000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Operational</a:t>
                      </a:r>
                    </a:p>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0"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rPr>
                        <a:t>Demo</a:t>
                      </a:r>
                      <a:endParaRPr kumimoji="0" lang="en-GB" sz="1400" b="0"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Operational</a:t>
                      </a:r>
                    </a:p>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0"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rPr>
                        <a:t>Demo</a:t>
                      </a:r>
                      <a:endParaRPr kumimoji="0" lang="en-GB" sz="1400" b="0"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Plots RAC</a:t>
                      </a:r>
                      <a:r>
                        <a:rPr kumimoji="0" lang="de-DE" sz="1400" u="none" strike="noStrike" cap="none" normalizeH="0" baseline="0" dirty="0" smtClean="0">
                          <a:ln>
                            <a:noFill/>
                          </a:ln>
                          <a:effectLst/>
                          <a:latin typeface="Arial Unicode MS" pitchFamily="50" charset="-127"/>
                          <a:ea typeface="Arial Unicode MS" pitchFamily="50" charset="-127"/>
                          <a:cs typeface="Arial Unicode MS" pitchFamily="50" charset="-127"/>
                        </a:rPr>
                        <a:t>*</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extLst>
                  <a:ext uri="{0D108BD9-81ED-4DB2-BD59-A6C34878D82A}">
                    <a16:rowId xmlns:a16="http://schemas.microsoft.com/office/drawing/2014/main" val="10001"/>
                  </a:ext>
                </a:extLst>
              </a:tr>
              <a:tr h="582100">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JMA</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MTSAT-1R }</a:t>
                      </a:r>
                    </a:p>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MTSAT-2   }</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IASI (+ AIRS)</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Demo</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Demo</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Plots RAC</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extLst>
                  <a:ext uri="{0D108BD9-81ED-4DB2-BD59-A6C34878D82A}">
                    <a16:rowId xmlns:a16="http://schemas.microsoft.com/office/drawing/2014/main" val="10002"/>
                  </a:ext>
                </a:extLst>
              </a:tr>
              <a:tr h="1072019">
                <a:tc rowSpan="2">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smtClean="0">
                          <a:ln>
                            <a:noFill/>
                          </a:ln>
                          <a:effectLst/>
                          <a:latin typeface="Arial Unicode MS" pitchFamily="50" charset="-127"/>
                          <a:ea typeface="Arial Unicode MS" pitchFamily="50" charset="-127"/>
                          <a:cs typeface="Arial Unicode MS" pitchFamily="50" charset="-127"/>
                        </a:rPr>
                        <a:t>NOAA</a:t>
                      </a:r>
                      <a:endParaRPr kumimoji="0" lang="en-GB" sz="1400" b="1" i="0" u="none" strike="noStrike" cap="none" normalizeH="0" baseline="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smtClean="0">
                          <a:ln>
                            <a:noFill/>
                          </a:ln>
                          <a:effectLst/>
                          <a:latin typeface="Arial Unicode MS" pitchFamily="50" charset="-127"/>
                          <a:ea typeface="Arial Unicode MS" pitchFamily="50" charset="-127"/>
                          <a:cs typeface="Arial Unicode MS" pitchFamily="50" charset="-127"/>
                        </a:rPr>
                        <a:t>GOES-13 &amp; -15 Imager</a:t>
                      </a:r>
                    </a:p>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smtClean="0">
                          <a:ln>
                            <a:noFill/>
                          </a:ln>
                          <a:effectLst/>
                          <a:latin typeface="Arial Unicode MS" pitchFamily="50" charset="-127"/>
                          <a:ea typeface="Arial Unicode MS" pitchFamily="50" charset="-127"/>
                          <a:cs typeface="Arial Unicode MS" pitchFamily="50" charset="-127"/>
                        </a:rPr>
                        <a:t>GOES-11 &amp; -12 Imager</a:t>
                      </a:r>
                      <a:endParaRPr kumimoji="0" lang="en-GB" sz="1400" b="1" i="0" u="none" strike="noStrike" cap="none" normalizeH="0" baseline="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smtClean="0">
                          <a:ln>
                            <a:noFill/>
                          </a:ln>
                          <a:effectLst/>
                          <a:latin typeface="Arial Unicode MS" pitchFamily="50" charset="-127"/>
                          <a:ea typeface="Arial Unicode MS" pitchFamily="50" charset="-127"/>
                          <a:cs typeface="Arial Unicode MS" pitchFamily="50" charset="-127"/>
                        </a:rPr>
                        <a:t>IASI (+ AIRS)</a:t>
                      </a:r>
                      <a:endParaRPr kumimoji="0" lang="en-GB" sz="1400" b="1" i="0" u="none" strike="noStrike" cap="none" normalizeH="0" baseline="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Pre-op</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Pre-op</a:t>
                      </a:r>
                    </a:p>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Demo</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Prototype</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extLst>
                  <a:ext uri="{0D108BD9-81ED-4DB2-BD59-A6C34878D82A}">
                    <a16:rowId xmlns:a16="http://schemas.microsoft.com/office/drawing/2014/main" val="10003"/>
                  </a:ext>
                </a:extLst>
              </a:tr>
              <a:tr h="582100">
                <a:tc vMerge="1">
                  <a:txBody>
                    <a:bodyPr/>
                    <a:lstStyle/>
                    <a:p>
                      <a:endParaRPr lang="en-GB"/>
                    </a:p>
                  </a:txBody>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smtClean="0">
                          <a:ln>
                            <a:noFill/>
                          </a:ln>
                          <a:effectLst/>
                          <a:latin typeface="Arial Unicode MS" pitchFamily="50" charset="-127"/>
                          <a:ea typeface="Arial Unicode MS" pitchFamily="50" charset="-127"/>
                          <a:cs typeface="Arial Unicode MS" pitchFamily="50" charset="-127"/>
                        </a:rPr>
                        <a:t>GOES Sounder</a:t>
                      </a:r>
                      <a:endParaRPr kumimoji="0" lang="en-GB" sz="1400" b="1" i="0" u="none" strike="noStrike" cap="none" normalizeH="0" baseline="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smtClean="0">
                          <a:ln>
                            <a:noFill/>
                          </a:ln>
                          <a:effectLst/>
                          <a:latin typeface="Arial Unicode MS" pitchFamily="50" charset="-127"/>
                          <a:ea typeface="Arial Unicode MS" pitchFamily="50" charset="-127"/>
                          <a:cs typeface="Arial Unicode MS" pitchFamily="50" charset="-127"/>
                        </a:rPr>
                        <a:t>IASI (+ AIRS)</a:t>
                      </a:r>
                      <a:endParaRPr kumimoji="0" lang="en-GB" sz="1400" b="1" i="0" u="none" strike="noStrike" cap="none" normalizeH="0" baseline="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Development</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Development</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effectLst/>
                          <a:latin typeface="Arial Unicode MS" pitchFamily="50" charset="-127"/>
                          <a:ea typeface="Arial Unicode MS" pitchFamily="50" charset="-127"/>
                          <a:cs typeface="Arial Unicode MS" pitchFamily="50" charset="-127"/>
                        </a:rPr>
                        <a:t>In development</a:t>
                      </a:r>
                      <a:endParaRPr kumimoji="0" lang="en-GB" sz="1400" b="1" i="0" u="none" strike="noStrike" cap="none" normalizeH="0" baseline="0" dirty="0" smtClean="0">
                        <a:ln>
                          <a:noFill/>
                        </a:ln>
                        <a:solidFill>
                          <a:srgbClr val="00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extLst>
                  <a:ext uri="{0D108BD9-81ED-4DB2-BD59-A6C34878D82A}">
                    <a16:rowId xmlns:a16="http://schemas.microsoft.com/office/drawing/2014/main" val="10004"/>
                  </a:ext>
                </a:extLst>
              </a:tr>
              <a:tr h="591959">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CMA</a:t>
                      </a:r>
                      <a:endParaRPr kumimoji="0" lang="en-GB" sz="1400" b="1"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FY2C – E</a:t>
                      </a:r>
                      <a:endParaRPr kumimoji="0" lang="en-GB" sz="1400" b="1"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IASI (+ AIRS)</a:t>
                      </a:r>
                      <a:endParaRPr kumimoji="0" lang="en-GB" sz="1400" b="1"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Development</a:t>
                      </a:r>
                      <a:endParaRPr kumimoji="0" lang="en-GB" sz="1400" b="1"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Development</a:t>
                      </a:r>
                      <a:endParaRPr kumimoji="0" lang="en-GB" sz="1400" b="1"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Prototype</a:t>
                      </a:r>
                      <a:endParaRPr kumimoji="0" lang="en-GB" sz="1400" b="1"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extLst>
                  <a:ext uri="{0D108BD9-81ED-4DB2-BD59-A6C34878D82A}">
                    <a16:rowId xmlns:a16="http://schemas.microsoft.com/office/drawing/2014/main" val="10005"/>
                  </a:ext>
                </a:extLst>
              </a:tr>
              <a:tr h="591959">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KMA</a:t>
                      </a:r>
                      <a:endPar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COMS-1</a:t>
                      </a: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IASI</a:t>
                      </a: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Prototype</a:t>
                      </a: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Prototype</a:t>
                      </a: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extLst>
                  <a:ext uri="{0D108BD9-81ED-4DB2-BD59-A6C34878D82A}">
                    <a16:rowId xmlns:a16="http://schemas.microsoft.com/office/drawing/2014/main" val="10006"/>
                  </a:ext>
                </a:extLst>
              </a:tr>
              <a:tr h="520810">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ISRO</a:t>
                      </a:r>
                      <a:endPar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INSAT-3D</a:t>
                      </a: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IASI</a:t>
                      </a: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Prototype</a:t>
                      </a: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rPr>
                        <a:t>Prototype</a:t>
                      </a:r>
                    </a:p>
                  </a:txBody>
                  <a:tcPr marL="97485" marR="97485" marT="46800" marB="46800" anchor="ctr" horzOverflow="overflow"/>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GB" sz="1400" b="0" i="0" u="none" strike="noStrike" cap="none" normalizeH="0" baseline="0" dirty="0" smtClean="0">
                        <a:ln>
                          <a:noFill/>
                        </a:ln>
                        <a:solidFill>
                          <a:srgbClr val="FF0000"/>
                        </a:solidFill>
                        <a:effectLst/>
                        <a:latin typeface="Arial Unicode MS" pitchFamily="50" charset="-127"/>
                        <a:ea typeface="Arial Unicode MS" pitchFamily="50" charset="-127"/>
                        <a:cs typeface="Arial Unicode MS" pitchFamily="50" charset="-127"/>
                      </a:endParaRPr>
                    </a:p>
                  </a:txBody>
                  <a:tcPr marL="97485" marR="97485" marT="46800" marB="46800" anchor="ctr" horzOverflow="overflow"/>
                </a:tc>
                <a:extLst>
                  <a:ext uri="{0D108BD9-81ED-4DB2-BD59-A6C34878D82A}">
                    <a16:rowId xmlns:a16="http://schemas.microsoft.com/office/drawing/2014/main" val="10007"/>
                  </a:ext>
                </a:extLst>
              </a:tr>
            </a:tbl>
          </a:graphicData>
        </a:graphic>
      </p:graphicFrame>
      <p:sp>
        <p:nvSpPr>
          <p:cNvPr id="4" name="Rectangle 3"/>
          <p:cNvSpPr/>
          <p:nvPr/>
        </p:nvSpPr>
        <p:spPr>
          <a:xfrm>
            <a:off x="1162046" y="6472464"/>
            <a:ext cx="7839075" cy="276999"/>
          </a:xfrm>
          <a:prstGeom prst="rect">
            <a:avLst/>
          </a:prstGeom>
        </p:spPr>
        <p:txBody>
          <a:bodyPr wrap="square">
            <a:spAutoFit/>
          </a:bodyPr>
          <a:lstStyle/>
          <a:p>
            <a:r>
              <a:rPr lang="en-GB" sz="1200" dirty="0" smtClean="0">
                <a:solidFill>
                  <a:schemeClr val="tx1"/>
                </a:solidFill>
                <a:latin typeface="Arial" pitchFamily="34" charset="0"/>
                <a:cs typeface="Arial" pitchFamily="34" charset="0"/>
              </a:rPr>
              <a:t>For the first time we will be able to inter-calibrate the geostationary ring to the same reference!</a:t>
            </a:r>
          </a:p>
        </p:txBody>
      </p:sp>
    </p:spTree>
    <p:extLst>
      <p:ext uri="{BB962C8B-B14F-4D97-AF65-F5344CB8AC3E}">
        <p14:creationId xmlns:p14="http://schemas.microsoft.com/office/powerpoint/2010/main" val="1098390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Action Tracker Page</a:t>
            </a:r>
            <a:endParaRPr lang="en-US" dirty="0"/>
          </a:p>
        </p:txBody>
      </p:sp>
      <p:sp>
        <p:nvSpPr>
          <p:cNvPr id="3" name="Content Placeholder 2"/>
          <p:cNvSpPr>
            <a:spLocks noGrp="1"/>
          </p:cNvSpPr>
          <p:nvPr>
            <p:ph idx="1"/>
          </p:nvPr>
        </p:nvSpPr>
        <p:spPr>
          <a:xfrm>
            <a:off x="495300" y="1136605"/>
            <a:ext cx="8915400" cy="2644440"/>
          </a:xfrm>
        </p:spPr>
        <p:txBody>
          <a:bodyPr/>
          <a:lstStyle/>
          <a:p>
            <a:r>
              <a:rPr lang="en-US" dirty="0" smtClean="0"/>
              <a:t>New Action Tracking Page (</a:t>
            </a:r>
            <a:r>
              <a:rPr lang="en-US" dirty="0" smtClean="0">
                <a:hlinkClick r:id="rId2"/>
              </a:rPr>
              <a:t>link</a:t>
            </a:r>
            <a:r>
              <a:rPr lang="en-US" dirty="0" smtClean="0"/>
              <a:t>). Features include</a:t>
            </a:r>
          </a:p>
          <a:p>
            <a:pPr lvl="1"/>
            <a:r>
              <a:rPr lang="en-US" dirty="0" smtClean="0"/>
              <a:t>Efficient and fast search </a:t>
            </a:r>
          </a:p>
          <a:p>
            <a:pPr lvl="1"/>
            <a:r>
              <a:rPr lang="en-US" dirty="0" smtClean="0"/>
              <a:t>A decision tab</a:t>
            </a:r>
          </a:p>
          <a:p>
            <a:pPr lvl="1"/>
            <a:r>
              <a:rPr lang="en-US" dirty="0" smtClean="0"/>
              <a:t>Records  and display response</a:t>
            </a:r>
          </a:p>
          <a:p>
            <a:pPr lvl="1"/>
            <a:endParaRPr lang="en-US" dirty="0" smtClean="0"/>
          </a:p>
          <a:p>
            <a:pPr lvl="1"/>
            <a:endParaRPr lang="en-US" dirty="0"/>
          </a:p>
        </p:txBody>
      </p:sp>
      <p:pic>
        <p:nvPicPr>
          <p:cNvPr id="6" name="Picture 2"/>
          <p:cNvPicPr>
            <a:picLocks noChangeAspect="1" noChangeArrowheads="1"/>
          </p:cNvPicPr>
          <p:nvPr/>
        </p:nvPicPr>
        <p:blipFill>
          <a:blip r:embed="rId3" cstate="print"/>
          <a:srcRect/>
          <a:stretch>
            <a:fillRect/>
          </a:stretch>
        </p:blipFill>
        <p:spPr bwMode="auto">
          <a:xfrm>
            <a:off x="111635" y="2648178"/>
            <a:ext cx="9721310" cy="4209821"/>
          </a:xfrm>
          <a:prstGeom prst="rect">
            <a:avLst/>
          </a:prstGeom>
          <a:noFill/>
          <a:ln w="9525">
            <a:noFill/>
            <a:miter lim="800000"/>
            <a:headEnd/>
            <a:tailEnd/>
          </a:ln>
        </p:spPr>
      </p:pic>
    </p:spTree>
    <p:extLst>
      <p:ext uri="{BB962C8B-B14F-4D97-AF65-F5344CB8AC3E}">
        <p14:creationId xmlns:p14="http://schemas.microsoft.com/office/powerpoint/2010/main" val="2211953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Product Review Pages</a:t>
            </a:r>
            <a:endParaRPr lang="en-US" dirty="0"/>
          </a:p>
        </p:txBody>
      </p:sp>
      <p:sp>
        <p:nvSpPr>
          <p:cNvPr id="3" name="Content Placeholder 2"/>
          <p:cNvSpPr>
            <a:spLocks noGrp="1"/>
          </p:cNvSpPr>
          <p:nvPr>
            <p:ph idx="1"/>
          </p:nvPr>
        </p:nvSpPr>
        <p:spPr>
          <a:xfrm>
            <a:off x="495300" y="1226917"/>
            <a:ext cx="8915400" cy="1373780"/>
          </a:xfrm>
        </p:spPr>
        <p:txBody>
          <a:bodyPr/>
          <a:lstStyle/>
          <a:p>
            <a:r>
              <a:rPr lang="en-US" sz="2800" b="0" dirty="0" smtClean="0"/>
              <a:t>GCC established review pages for products submitted to GPPA</a:t>
            </a:r>
          </a:p>
          <a:p>
            <a:r>
              <a:rPr lang="en-US" sz="2800" b="0" dirty="0" smtClean="0"/>
              <a:t>Each product has a dedicated review page. These main features are</a:t>
            </a:r>
          </a:p>
          <a:p>
            <a:pPr lvl="1"/>
            <a:r>
              <a:rPr lang="en-US" sz="2400" b="0" dirty="0" smtClean="0"/>
              <a:t>The page gives the review status of  the product</a:t>
            </a:r>
          </a:p>
          <a:p>
            <a:pPr lvl="1"/>
            <a:r>
              <a:rPr lang="en-US" sz="2400" b="0" dirty="0" smtClean="0"/>
              <a:t>Comments from reviewer are posted on the page.</a:t>
            </a:r>
          </a:p>
          <a:p>
            <a:pPr lvl="1"/>
            <a:r>
              <a:rPr lang="en-US" sz="2400" b="0" dirty="0" smtClean="0"/>
              <a:t>Response of producer are posted. 	</a:t>
            </a:r>
          </a:p>
          <a:p>
            <a:pPr lvl="1"/>
            <a:r>
              <a:rPr lang="en-US" sz="2400" b="0" dirty="0" smtClean="0"/>
              <a:t>Proposed GPPA for the product is posted.</a:t>
            </a:r>
            <a:endParaRPr lang="en-US" b="0" dirty="0" smtClean="0"/>
          </a:p>
          <a:p>
            <a:pPr lvl="2"/>
            <a:r>
              <a:rPr lang="en-US" b="0" u="sng" dirty="0" smtClean="0">
                <a:hlinkClick r:id="rId2"/>
              </a:rPr>
              <a:t>Review of Meteosat-2/3 </a:t>
            </a:r>
            <a:r>
              <a:rPr lang="en-US" b="0" u="sng" dirty="0" err="1" smtClean="0">
                <a:hlinkClick r:id="rId2"/>
              </a:rPr>
              <a:t>Seviri</a:t>
            </a:r>
            <a:r>
              <a:rPr lang="en-US" b="0" u="sng" dirty="0" smtClean="0">
                <a:hlinkClick r:id="rId2"/>
              </a:rPr>
              <a:t> - IASI product</a:t>
            </a:r>
            <a:endParaRPr lang="en-US" b="0" dirty="0" smtClean="0"/>
          </a:p>
          <a:p>
            <a:pPr lvl="2"/>
            <a:r>
              <a:rPr lang="en-US" b="0" u="sng" dirty="0" smtClean="0">
                <a:hlinkClick r:id="rId3"/>
              </a:rPr>
              <a:t>Review SEVIRI MODI (DCC) Product</a:t>
            </a:r>
            <a:endParaRPr lang="en-US" b="0" dirty="0" smtClean="0"/>
          </a:p>
          <a:p>
            <a:pPr lvl="2"/>
            <a:r>
              <a:rPr lang="en-US" b="0" u="sng" dirty="0" smtClean="0">
                <a:hlinkClick r:id="rId4"/>
              </a:rPr>
              <a:t>Review GSICS Prime Reference Produc</a:t>
            </a:r>
            <a:r>
              <a:rPr lang="en-US" b="0" dirty="0" smtClean="0"/>
              <a:t>t</a:t>
            </a:r>
          </a:p>
          <a:p>
            <a:pPr lvl="2"/>
            <a:r>
              <a:rPr lang="en-US" b="0" u="sng" dirty="0" smtClean="0">
                <a:hlinkClick r:id="rId5"/>
              </a:rPr>
              <a:t>Review of COMS IASI Product</a:t>
            </a:r>
            <a:endParaRPr lang="en-US" b="0" dirty="0"/>
          </a:p>
        </p:txBody>
      </p:sp>
    </p:spTree>
    <p:extLst>
      <p:ext uri="{BB962C8B-B14F-4D97-AF65-F5344CB8AC3E}">
        <p14:creationId xmlns:p14="http://schemas.microsoft.com/office/powerpoint/2010/main" val="406923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GCC Activities – Participation in GSICS </a:t>
            </a:r>
            <a:r>
              <a:rPr lang="en-US" dirty="0"/>
              <a:t>A</a:t>
            </a:r>
            <a:r>
              <a:rPr lang="en-US" dirty="0" smtClean="0"/>
              <a:t>ctivities</a:t>
            </a:r>
            <a:endParaRPr lang="en-US" dirty="0"/>
          </a:p>
        </p:txBody>
      </p:sp>
      <p:sp>
        <p:nvSpPr>
          <p:cNvPr id="5" name="TextBox 4"/>
          <p:cNvSpPr txBox="1"/>
          <p:nvPr/>
        </p:nvSpPr>
        <p:spPr>
          <a:xfrm>
            <a:off x="1762539" y="6305788"/>
            <a:ext cx="5876647" cy="369332"/>
          </a:xfrm>
          <a:prstGeom prst="rect">
            <a:avLst/>
          </a:prstGeom>
          <a:noFill/>
        </p:spPr>
        <p:txBody>
          <a:bodyPr wrap="square" rtlCol="0">
            <a:spAutoFit/>
          </a:bodyPr>
          <a:lstStyle/>
          <a:p>
            <a:r>
              <a:rPr lang="en-US" sz="1800" dirty="0" smtClean="0">
                <a:solidFill>
                  <a:schemeClr val="tx1"/>
                </a:solidFill>
              </a:rPr>
              <a:t>Interest in GSICS activities continues to grow</a:t>
            </a:r>
            <a:endParaRPr lang="en-US" sz="1800" dirty="0">
              <a:solidFill>
                <a:schemeClr val="tx1"/>
              </a:solidFill>
            </a:endParaRPr>
          </a:p>
        </p:txBody>
      </p:sp>
      <p:graphicFrame>
        <p:nvGraphicFramePr>
          <p:cNvPr id="9" name="Chart 8"/>
          <p:cNvGraphicFramePr/>
          <p:nvPr>
            <p:extLst>
              <p:ext uri="{D42A27DB-BD31-4B8C-83A1-F6EECF244321}">
                <p14:modId xmlns:p14="http://schemas.microsoft.com/office/powerpoint/2010/main" val="779467010"/>
              </p:ext>
            </p:extLst>
          </p:nvPr>
        </p:nvGraphicFramePr>
        <p:xfrm>
          <a:off x="281355" y="1347054"/>
          <a:ext cx="9249508" cy="4889623"/>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p:cNvSpPr/>
          <p:nvPr/>
        </p:nvSpPr>
        <p:spPr>
          <a:xfrm>
            <a:off x="7713785" y="5545015"/>
            <a:ext cx="656492" cy="62132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GSICS Instrument Performance Summary</a:t>
            </a:r>
            <a:endParaRPr lang="en-US" sz="3200" dirty="0"/>
          </a:p>
        </p:txBody>
      </p:sp>
      <p:sp>
        <p:nvSpPr>
          <p:cNvPr id="3" name="Content Placeholder 2"/>
          <p:cNvSpPr>
            <a:spLocks noGrp="1"/>
          </p:cNvSpPr>
          <p:nvPr>
            <p:ph idx="1"/>
          </p:nvPr>
        </p:nvSpPr>
        <p:spPr/>
        <p:txBody>
          <a:bodyPr/>
          <a:lstStyle/>
          <a:p>
            <a:r>
              <a:rPr lang="en-US" sz="2800" dirty="0" smtClean="0"/>
              <a:t>The aim is to provide a summary of in-orbit performance of monitored instrument, e.g., recent statistics compiled from GSICS products showing how well the products are performing.</a:t>
            </a:r>
          </a:p>
          <a:p>
            <a:r>
              <a:rPr lang="en-US" sz="2800" dirty="0" smtClean="0"/>
              <a:t>We are extracting statistical performance metrics and will present them to characterize the measurements.</a:t>
            </a:r>
          </a:p>
          <a:p>
            <a:r>
              <a:rPr lang="en-US" sz="2800" dirty="0" smtClean="0"/>
              <a:t>This is a work in progress and feedback is welcome.</a:t>
            </a:r>
          </a:p>
        </p:txBody>
      </p:sp>
    </p:spTree>
    <p:extLst>
      <p:ext uri="{BB962C8B-B14F-4D97-AF65-F5344CB8AC3E}">
        <p14:creationId xmlns:p14="http://schemas.microsoft.com/office/powerpoint/2010/main" val="16671071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marry_msg3_iasia.jpg"/>
          <p:cNvPicPr>
            <a:picLocks noGrp="1" noChangeAspect="1"/>
          </p:cNvPicPr>
          <p:nvPr>
            <p:ph idx="1"/>
          </p:nvPr>
        </p:nvPicPr>
        <p:blipFill>
          <a:blip r:embed="rId2" cstate="print"/>
          <a:stretch>
            <a:fillRect/>
          </a:stretch>
        </p:blipFill>
        <p:spPr>
          <a:xfrm>
            <a:off x="4607625" y="1016138"/>
            <a:ext cx="3716977" cy="2973953"/>
          </a:xfrm>
        </p:spPr>
      </p:pic>
      <p:pic>
        <p:nvPicPr>
          <p:cNvPr id="5" name="Picture 4" descr="sumarry_goes13_iasia.jpg"/>
          <p:cNvPicPr>
            <a:picLocks noChangeAspect="1"/>
          </p:cNvPicPr>
          <p:nvPr/>
        </p:nvPicPr>
        <p:blipFill>
          <a:blip r:embed="rId3" cstate="print"/>
          <a:stretch>
            <a:fillRect/>
          </a:stretch>
        </p:blipFill>
        <p:spPr>
          <a:xfrm>
            <a:off x="795646" y="3972499"/>
            <a:ext cx="3607103" cy="2885501"/>
          </a:xfrm>
          <a:prstGeom prst="rect">
            <a:avLst/>
          </a:prstGeom>
        </p:spPr>
      </p:pic>
      <p:pic>
        <p:nvPicPr>
          <p:cNvPr id="6" name="Picture 5" descr="sumarry_goes15_iasia.jpg"/>
          <p:cNvPicPr>
            <a:picLocks noChangeAspect="1"/>
          </p:cNvPicPr>
          <p:nvPr/>
        </p:nvPicPr>
        <p:blipFill>
          <a:blip r:embed="rId4" cstate="print"/>
          <a:stretch>
            <a:fillRect/>
          </a:stretch>
        </p:blipFill>
        <p:spPr>
          <a:xfrm>
            <a:off x="4692488" y="3847605"/>
            <a:ext cx="3762995" cy="3010395"/>
          </a:xfrm>
          <a:prstGeom prst="rect">
            <a:avLst/>
          </a:prstGeom>
        </p:spPr>
      </p:pic>
      <p:pic>
        <p:nvPicPr>
          <p:cNvPr id="7" name="Picture 6" descr="sumarry_msg2_iasia.jpg"/>
          <p:cNvPicPr>
            <a:picLocks noChangeAspect="1"/>
          </p:cNvPicPr>
          <p:nvPr/>
        </p:nvPicPr>
        <p:blipFill>
          <a:blip r:embed="rId5" cstate="print"/>
          <a:stretch>
            <a:fillRect/>
          </a:stretch>
        </p:blipFill>
        <p:spPr>
          <a:xfrm>
            <a:off x="791441" y="1056902"/>
            <a:ext cx="3507428" cy="2805944"/>
          </a:xfrm>
          <a:prstGeom prst="rect">
            <a:avLst/>
          </a:prstGeom>
        </p:spPr>
      </p:pic>
      <p:pic>
        <p:nvPicPr>
          <p:cNvPr id="10" name="Picture 9" descr="sumarry_mtsat2_airs.jpg"/>
          <p:cNvPicPr>
            <a:picLocks noChangeAspect="1"/>
          </p:cNvPicPr>
          <p:nvPr/>
        </p:nvPicPr>
        <p:blipFill>
          <a:blip r:embed="rId6" cstate="print"/>
          <a:stretch>
            <a:fillRect/>
          </a:stretch>
        </p:blipFill>
        <p:spPr>
          <a:xfrm>
            <a:off x="4635500" y="3975099"/>
            <a:ext cx="3640363" cy="2648263"/>
          </a:xfrm>
          <a:prstGeom prst="rect">
            <a:avLst/>
          </a:prstGeom>
        </p:spPr>
      </p:pic>
      <p:sp>
        <p:nvSpPr>
          <p:cNvPr id="11" name="TextBox 10"/>
          <p:cNvSpPr txBox="1"/>
          <p:nvPr/>
        </p:nvSpPr>
        <p:spPr>
          <a:xfrm>
            <a:off x="3624223" y="5956948"/>
            <a:ext cx="3645550" cy="646331"/>
          </a:xfrm>
          <a:prstGeom prst="rect">
            <a:avLst/>
          </a:prstGeom>
          <a:solidFill>
            <a:schemeClr val="bg1"/>
          </a:solidFill>
        </p:spPr>
        <p:txBody>
          <a:bodyPr wrap="none" rtlCol="0">
            <a:spAutoFit/>
          </a:bodyPr>
          <a:lstStyle/>
          <a:p>
            <a:r>
              <a:rPr lang="en-US" sz="1200" dirty="0" smtClean="0">
                <a:solidFill>
                  <a:schemeClr val="tx1"/>
                </a:solidFill>
              </a:rPr>
              <a:t>GEO’s are stable over the years</a:t>
            </a:r>
          </a:p>
          <a:p>
            <a:r>
              <a:rPr lang="en-US" sz="1200" dirty="0" smtClean="0">
                <a:solidFill>
                  <a:schemeClr val="tx1"/>
                </a:solidFill>
              </a:rPr>
              <a:t>Connect with health monitoring in the future</a:t>
            </a:r>
          </a:p>
          <a:p>
            <a:endParaRPr lang="en-US" sz="1200" dirty="0">
              <a:solidFill>
                <a:schemeClr val="tx1"/>
              </a:solidFill>
            </a:endParaRPr>
          </a:p>
        </p:txBody>
      </p:sp>
      <p:sp>
        <p:nvSpPr>
          <p:cNvPr id="12" name="Title 1"/>
          <p:cNvSpPr txBox="1">
            <a:spLocks/>
          </p:cNvSpPr>
          <p:nvPr/>
        </p:nvSpPr>
        <p:spPr bwMode="auto">
          <a:xfrm>
            <a:off x="552698" y="0"/>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GSICS Instrument Performance Summary</a:t>
            </a:r>
            <a:endParaRPr kumimoji="0" lang="en-US" sz="32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8" descr="sumarry_msg3_prime.jpg"/>
          <p:cNvPicPr>
            <a:picLocks noChangeAspect="1"/>
          </p:cNvPicPr>
          <p:nvPr/>
        </p:nvPicPr>
        <p:blipFill>
          <a:blip r:embed="rId7" cstate="print"/>
          <a:stretch>
            <a:fillRect/>
          </a:stretch>
        </p:blipFill>
        <p:spPr>
          <a:xfrm>
            <a:off x="793702" y="1155700"/>
            <a:ext cx="3619596" cy="2870200"/>
          </a:xfrm>
          <a:prstGeom prst="rect">
            <a:avLst/>
          </a:prstGeom>
        </p:spPr>
      </p:pic>
    </p:spTree>
    <p:extLst>
      <p:ext uri="{BB962C8B-B14F-4D97-AF65-F5344CB8AC3E}">
        <p14:creationId xmlns:p14="http://schemas.microsoft.com/office/powerpoint/2010/main" val="146705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4" y="391884"/>
            <a:ext cx="5332021" cy="676895"/>
          </a:xfrm>
        </p:spPr>
        <p:txBody>
          <a:bodyPr/>
          <a:lstStyle/>
          <a:p>
            <a:r>
              <a:rPr lang="en-US" dirty="0" smtClean="0"/>
              <a:t>User Feedback (</a:t>
            </a:r>
            <a:r>
              <a:rPr lang="en-US" dirty="0" smtClean="0">
                <a:solidFill>
                  <a:srgbClr val="FF0000"/>
                </a:solidFill>
              </a:rPr>
              <a:t>Discussion in 9</a:t>
            </a:r>
            <a:r>
              <a:rPr lang="en-US" dirty="0" smtClean="0"/>
              <a:t>)</a:t>
            </a:r>
            <a:endParaRPr lang="en-US" dirty="0"/>
          </a:p>
        </p:txBody>
      </p:sp>
      <p:sp>
        <p:nvSpPr>
          <p:cNvPr id="3" name="Content Placeholder 2"/>
          <p:cNvSpPr>
            <a:spLocks noGrp="1"/>
          </p:cNvSpPr>
          <p:nvPr>
            <p:ph idx="1"/>
          </p:nvPr>
        </p:nvSpPr>
        <p:spPr>
          <a:xfrm>
            <a:off x="215734" y="3856516"/>
            <a:ext cx="9452759" cy="1831765"/>
          </a:xfrm>
        </p:spPr>
        <p:txBody>
          <a:bodyPr/>
          <a:lstStyle/>
          <a:p>
            <a:r>
              <a:rPr lang="en-US" sz="1800" dirty="0" smtClean="0"/>
              <a:t>Ep-16  assigned actions on GCC that were aimed at collecting Requirements and Expectations from Potential Users  of GSICS Products </a:t>
            </a:r>
            <a:r>
              <a:rPr lang="en-US" sz="1800" dirty="0" smtClean="0">
                <a:sym typeface="Wingdings" pitchFamily="2" charset="2"/>
              </a:rPr>
              <a:t> </a:t>
            </a:r>
            <a:r>
              <a:rPr lang="en-US" sz="1800" dirty="0" smtClean="0">
                <a:solidFill>
                  <a:srgbClr val="7030A0"/>
                </a:solidFill>
              </a:rPr>
              <a:t>We want to make our products more useful to community.</a:t>
            </a:r>
          </a:p>
          <a:p>
            <a:pPr>
              <a:spcBef>
                <a:spcPts val="0"/>
              </a:spcBef>
            </a:pPr>
            <a:r>
              <a:rPr lang="en-US" sz="1800" dirty="0" smtClean="0"/>
              <a:t>GCC collected questions from each subgroup (IR, MW, UV and VIS, GRWG ,GDWG) which were put to potential users to understand their expectations  (See </a:t>
            </a:r>
            <a:r>
              <a:rPr lang="en-US" sz="1800" dirty="0" smtClean="0">
                <a:hlinkClick r:id="rId2"/>
              </a:rPr>
              <a:t>here</a:t>
            </a:r>
            <a:r>
              <a:rPr lang="en-US" sz="1800" dirty="0" smtClean="0"/>
              <a:t> ). </a:t>
            </a:r>
          </a:p>
          <a:p>
            <a:pPr>
              <a:spcBef>
                <a:spcPts val="0"/>
              </a:spcBef>
            </a:pPr>
            <a:r>
              <a:rPr lang="en-US" sz="1800" dirty="0" smtClean="0"/>
              <a:t>GCC put an-online version of the questionnaire and opened it to the scientific community.</a:t>
            </a:r>
            <a:r>
              <a:rPr lang="en-US" sz="2800" dirty="0" smtClean="0"/>
              <a:t>                 </a:t>
            </a:r>
            <a:endParaRPr lang="en-US" sz="2800" dirty="0" smtClean="0">
              <a:solidFill>
                <a:srgbClr val="FF0000"/>
              </a:solidFill>
            </a:endParaRPr>
          </a:p>
        </p:txBody>
      </p:sp>
      <p:pic>
        <p:nvPicPr>
          <p:cNvPr id="4" name="Picture 2"/>
          <p:cNvPicPr>
            <a:picLocks noChangeAspect="1" noChangeArrowheads="1"/>
          </p:cNvPicPr>
          <p:nvPr/>
        </p:nvPicPr>
        <p:blipFill>
          <a:blip r:embed="rId3" cstate="print"/>
          <a:srcRect l="5838" t="13863" b="6931"/>
          <a:stretch>
            <a:fillRect/>
          </a:stretch>
        </p:blipFill>
        <p:spPr bwMode="auto">
          <a:xfrm>
            <a:off x="0" y="1076447"/>
            <a:ext cx="9906000" cy="2575216"/>
          </a:xfrm>
          <a:prstGeom prst="rect">
            <a:avLst/>
          </a:prstGeom>
          <a:noFill/>
          <a:ln w="9525">
            <a:noFill/>
            <a:miter lim="800000"/>
            <a:headEnd/>
            <a:tailEnd/>
          </a:ln>
        </p:spPr>
      </p:pic>
    </p:spTree>
    <p:extLst>
      <p:ext uri="{BB962C8B-B14F-4D97-AF65-F5344CB8AC3E}">
        <p14:creationId xmlns:p14="http://schemas.microsoft.com/office/powerpoint/2010/main" val="587181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26918" y="250887"/>
            <a:ext cx="6863939" cy="663513"/>
          </a:xfrm>
        </p:spPr>
        <p:txBody>
          <a:bodyPr/>
          <a:lstStyle/>
          <a:p>
            <a:pPr eaLnBrk="1" hangingPunct="1"/>
            <a:r>
              <a:rPr lang="en-US" sz="3200" dirty="0" smtClean="0">
                <a:ea typeface="ＭＳ Ｐゴシック" pitchFamily="-108" charset="-128"/>
              </a:rPr>
              <a:t>Near-term Goals for 2016-2017</a:t>
            </a:r>
            <a:endParaRPr lang="en-GB" sz="3200" dirty="0" smtClean="0"/>
          </a:p>
        </p:txBody>
      </p:sp>
      <p:sp>
        <p:nvSpPr>
          <p:cNvPr id="6" name="Rectangle 3"/>
          <p:cNvSpPr>
            <a:spLocks noChangeArrowheads="1"/>
          </p:cNvSpPr>
          <p:nvPr/>
        </p:nvSpPr>
        <p:spPr bwMode="auto">
          <a:xfrm>
            <a:off x="414338" y="1140077"/>
            <a:ext cx="9301229" cy="5250825"/>
          </a:xfrm>
          <a:prstGeom prst="rect">
            <a:avLst/>
          </a:prstGeom>
          <a:noFill/>
          <a:ln w="9525">
            <a:noFill/>
            <a:miter lim="800000"/>
            <a:headEnd/>
            <a:tailEnd/>
          </a:ln>
        </p:spPr>
        <p:txBody>
          <a:bodyPr/>
          <a:lstStyle/>
          <a:p>
            <a:pPr marL="228600" indent="-228600">
              <a:buSzPct val="80000"/>
              <a:buFont typeface="Arial" pitchFamily="34" charset="0"/>
              <a:buChar char="•"/>
            </a:pPr>
            <a:r>
              <a:rPr lang="en-US" sz="2400" dirty="0" smtClean="0">
                <a:solidFill>
                  <a:schemeClr val="tx1"/>
                </a:solidFill>
                <a:latin typeface="+mn-lt"/>
              </a:rPr>
              <a:t>Evolution of the GSICS Procedure for Product Acceptance </a:t>
            </a:r>
          </a:p>
          <a:p>
            <a:pPr marL="685800" lvl="1" indent="-228600">
              <a:buSzPct val="80000"/>
              <a:buFont typeface="Arial" pitchFamily="34" charset="0"/>
              <a:buChar char="•"/>
            </a:pPr>
            <a:r>
              <a:rPr lang="en-US" sz="2000" i="1" dirty="0" smtClean="0">
                <a:solidFill>
                  <a:schemeClr val="accent1">
                    <a:lumMod val="75000"/>
                  </a:schemeClr>
                </a:solidFill>
                <a:latin typeface="+mn-lt"/>
              </a:rPr>
              <a:t>Support inclusion of New Products </a:t>
            </a:r>
            <a:endParaRPr lang="en-US" sz="2000" b="1" i="1" dirty="0" smtClean="0">
              <a:solidFill>
                <a:schemeClr val="accent1">
                  <a:lumMod val="75000"/>
                </a:schemeClr>
              </a:solidFill>
              <a:latin typeface="+mn-lt"/>
            </a:endParaRPr>
          </a:p>
          <a:p>
            <a:pPr marL="228600" indent="-228600" eaLnBrk="1" hangingPunct="1">
              <a:buSzPct val="80000"/>
              <a:buFont typeface="Arial" pitchFamily="34" charset="0"/>
              <a:buChar char="•"/>
            </a:pPr>
            <a:r>
              <a:rPr lang="en-US" sz="2400" b="1" dirty="0" smtClean="0">
                <a:solidFill>
                  <a:schemeClr val="tx1"/>
                </a:solidFill>
                <a:latin typeface="+mn-lt"/>
              </a:rPr>
              <a:t>Coordination</a:t>
            </a:r>
            <a:endParaRPr lang="en-US" sz="2400" b="1" dirty="0">
              <a:solidFill>
                <a:schemeClr val="tx1"/>
              </a:solidFill>
              <a:latin typeface="+mn-lt"/>
            </a:endParaRPr>
          </a:p>
          <a:p>
            <a:pPr marL="685800" lvl="1" indent="-228600" eaLnBrk="1" hangingPunct="1">
              <a:spcBef>
                <a:spcPct val="20000"/>
              </a:spcBef>
              <a:buSzPct val="80000"/>
              <a:buFont typeface="Courier New" pitchFamily="49" charset="0"/>
              <a:buChar char="o"/>
            </a:pPr>
            <a:r>
              <a:rPr lang="en-US" sz="2000" i="1" dirty="0">
                <a:solidFill>
                  <a:schemeClr val="accent1">
                    <a:lumMod val="75000"/>
                  </a:schemeClr>
                </a:solidFill>
                <a:latin typeface="+mn-lt"/>
              </a:rPr>
              <a:t>Continue to coordinate efforts to establish the GSICS baseline </a:t>
            </a:r>
            <a:r>
              <a:rPr lang="en-US" sz="2000" i="1" dirty="0" smtClean="0">
                <a:solidFill>
                  <a:schemeClr val="accent1">
                    <a:lumMod val="75000"/>
                  </a:schemeClr>
                </a:solidFill>
                <a:latin typeface="+mn-lt"/>
              </a:rPr>
              <a:t>algorithms, especially those for the GEO solar reflective channels,</a:t>
            </a:r>
          </a:p>
          <a:p>
            <a:pPr marL="685800" lvl="1" indent="-228600" eaLnBrk="1" hangingPunct="1">
              <a:spcBef>
                <a:spcPct val="20000"/>
              </a:spcBef>
              <a:buSzPct val="80000"/>
              <a:buFont typeface="Courier New" pitchFamily="49" charset="0"/>
              <a:buChar char="o"/>
            </a:pPr>
            <a:r>
              <a:rPr lang="en-US" sz="2000" i="1" dirty="0" smtClean="0">
                <a:solidFill>
                  <a:schemeClr val="accent1">
                    <a:lumMod val="75000"/>
                  </a:schemeClr>
                </a:solidFill>
                <a:latin typeface="+mn-lt"/>
              </a:rPr>
              <a:t>Continue to provide communication between the developing group and users</a:t>
            </a:r>
          </a:p>
          <a:p>
            <a:pPr marL="228600" indent="-228600" eaLnBrk="1" hangingPunct="1">
              <a:buSzPct val="80000"/>
              <a:buFont typeface="Arial" pitchFamily="34" charset="0"/>
              <a:buChar char="•"/>
            </a:pPr>
            <a:r>
              <a:rPr lang="en-US" sz="2400" dirty="0" smtClean="0">
                <a:solidFill>
                  <a:schemeClr val="tx1"/>
                </a:solidFill>
                <a:latin typeface="+mn-lt"/>
              </a:rPr>
              <a:t>Publish the GSICS Quarterly Newsletter</a:t>
            </a:r>
          </a:p>
          <a:p>
            <a:pPr marL="685800" lvl="1" indent="-228600" eaLnBrk="1" hangingPunct="1">
              <a:spcBef>
                <a:spcPct val="20000"/>
              </a:spcBef>
              <a:buSzPct val="80000"/>
              <a:buFont typeface="Courier New" pitchFamily="49" charset="0"/>
              <a:buChar char="o"/>
            </a:pPr>
            <a:r>
              <a:rPr lang="en-US" sz="2000" dirty="0" smtClean="0">
                <a:solidFill>
                  <a:schemeClr val="accent1">
                    <a:lumMod val="75000"/>
                  </a:schemeClr>
                </a:solidFill>
                <a:latin typeface="+mn-lt"/>
              </a:rPr>
              <a:t>Continue to create and distribute this important link to the GSICS community.</a:t>
            </a:r>
          </a:p>
          <a:p>
            <a:pPr marL="228600" indent="-228600" eaLnBrk="1" hangingPunct="1">
              <a:buSzPct val="80000"/>
              <a:buFont typeface="Arial" pitchFamily="34" charset="0"/>
              <a:buChar char="•"/>
            </a:pPr>
            <a:r>
              <a:rPr lang="en-US" sz="2400" dirty="0" smtClean="0">
                <a:solidFill>
                  <a:schemeClr val="tx1"/>
                </a:solidFill>
                <a:latin typeface="+mn-lt"/>
              </a:rPr>
              <a:t>Support Reviews of GSICS Products, Deliverables and Resources </a:t>
            </a:r>
          </a:p>
          <a:p>
            <a:pPr marL="228600" indent="-228600" eaLnBrk="1" hangingPunct="1">
              <a:buSzPct val="80000"/>
              <a:buFont typeface="Arial" pitchFamily="34" charset="0"/>
              <a:buChar char="•"/>
            </a:pPr>
            <a:r>
              <a:rPr lang="en-US" sz="2400" dirty="0" smtClean="0">
                <a:solidFill>
                  <a:schemeClr val="tx1"/>
                </a:solidFill>
                <a:latin typeface="+mn-lt"/>
              </a:rPr>
              <a:t>Meeting Support</a:t>
            </a:r>
          </a:p>
          <a:p>
            <a:pPr marL="685800" lvl="1" indent="-228600" eaLnBrk="1" hangingPunct="1">
              <a:spcBef>
                <a:spcPct val="20000"/>
              </a:spcBef>
              <a:buSzPct val="80000"/>
              <a:buFont typeface="Courier New" pitchFamily="49" charset="0"/>
              <a:buChar char="o"/>
            </a:pPr>
            <a:r>
              <a:rPr lang="en-US" sz="2000" i="1" dirty="0" smtClean="0">
                <a:solidFill>
                  <a:schemeClr val="accent1">
                    <a:lumMod val="75000"/>
                  </a:schemeClr>
                </a:solidFill>
                <a:latin typeface="+mn-lt"/>
              </a:rPr>
              <a:t>Joint Meeting, GSICS Web Meetings and QA4EO </a:t>
            </a:r>
            <a:r>
              <a:rPr lang="en-US" sz="2000" i="1" dirty="0" err="1" smtClean="0">
                <a:solidFill>
                  <a:schemeClr val="accent1">
                    <a:lumMod val="75000"/>
                  </a:schemeClr>
                </a:solidFill>
                <a:latin typeface="+mn-lt"/>
              </a:rPr>
              <a:t>telcons</a:t>
            </a:r>
            <a:r>
              <a:rPr lang="en-US" sz="2000" i="1" dirty="0" smtClean="0">
                <a:solidFill>
                  <a:schemeClr val="accent1">
                    <a:lumMod val="75000"/>
                  </a:schemeClr>
                </a:solidFill>
                <a:latin typeface="+mn-lt"/>
              </a:rPr>
              <a:t>.</a:t>
            </a:r>
          </a:p>
          <a:p>
            <a:pPr marL="685800" lvl="1" indent="-228600" eaLnBrk="1" hangingPunct="1">
              <a:spcBef>
                <a:spcPct val="20000"/>
              </a:spcBef>
              <a:buSzPct val="80000"/>
              <a:buFont typeface="Courier New" pitchFamily="49" charset="0"/>
              <a:buChar char="o"/>
            </a:pPr>
            <a:r>
              <a:rPr lang="en-US" sz="2000" i="1" dirty="0" smtClean="0">
                <a:solidFill>
                  <a:schemeClr val="accent1">
                    <a:lumMod val="75000"/>
                  </a:schemeClr>
                </a:solidFill>
                <a:latin typeface="+mn-lt"/>
              </a:rPr>
              <a:t>Organization of GSICS 7</a:t>
            </a:r>
            <a:r>
              <a:rPr lang="en-US" sz="2000" i="1" baseline="30000" dirty="0" smtClean="0">
                <a:solidFill>
                  <a:schemeClr val="accent1">
                    <a:lumMod val="75000"/>
                  </a:schemeClr>
                </a:solidFill>
                <a:latin typeface="+mn-lt"/>
              </a:rPr>
              <a:t>th</a:t>
            </a:r>
            <a:r>
              <a:rPr lang="en-US" sz="2000" i="1" dirty="0" smtClean="0">
                <a:solidFill>
                  <a:schemeClr val="accent1">
                    <a:lumMod val="75000"/>
                  </a:schemeClr>
                </a:solidFill>
                <a:latin typeface="+mn-lt"/>
              </a:rPr>
              <a:t> Users Workshop at NCWCP, USA</a:t>
            </a:r>
            <a:endParaRPr lang="en-US" sz="2000" dirty="0" smtClean="0">
              <a:solidFill>
                <a:schemeClr val="tx1"/>
              </a:solidFill>
              <a:latin typeface="+mn-lt"/>
            </a:endParaRPr>
          </a:p>
          <a:p>
            <a:pPr marL="228600" indent="-228600" eaLnBrk="1" hangingPunct="1">
              <a:buSzPct val="80000"/>
              <a:buFont typeface="Arial" pitchFamily="34" charset="0"/>
              <a:buChar char="•"/>
            </a:pPr>
            <a:r>
              <a:rPr lang="en-US" sz="2400" dirty="0" smtClean="0">
                <a:solidFill>
                  <a:schemeClr val="tx1"/>
                </a:solidFill>
                <a:latin typeface="+mn-lt"/>
              </a:rPr>
              <a:t>Gather more user requirements</a:t>
            </a:r>
          </a:p>
        </p:txBody>
      </p:sp>
    </p:spTree>
    <p:extLst>
      <p:ext uri="{BB962C8B-B14F-4D97-AF65-F5344CB8AC3E}">
        <p14:creationId xmlns:p14="http://schemas.microsoft.com/office/powerpoint/2010/main" val="131031745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386442" y="1278461"/>
            <a:ext cx="7385957" cy="2677656"/>
          </a:xfrm>
          <a:prstGeom prst="rect">
            <a:avLst/>
          </a:prstGeom>
        </p:spPr>
        <p:txBody>
          <a:bodyPr wrap="square">
            <a:spAutoFit/>
          </a:bodyPr>
          <a:lstStyle/>
          <a:p>
            <a:r>
              <a:rPr lang="en-US" sz="1400" dirty="0" smtClean="0">
                <a:solidFill>
                  <a:schemeClr val="tx1"/>
                </a:solidFill>
              </a:rPr>
              <a:t>EP-15.01 GCC to register the GSICS catalogue as a service in the WMO Information System (WIS), to ensure it is  discoverable in the WIS. </a:t>
            </a:r>
          </a:p>
          <a:p>
            <a:endParaRPr lang="en-US" sz="1400" dirty="0" smtClean="0">
              <a:solidFill>
                <a:schemeClr val="tx1"/>
              </a:solidFill>
            </a:endParaRPr>
          </a:p>
          <a:p>
            <a:r>
              <a:rPr lang="en-US" sz="1400" dirty="0" smtClean="0">
                <a:solidFill>
                  <a:schemeClr val="tx1"/>
                </a:solidFill>
              </a:rPr>
              <a:t>EP-15.02 Every GPRC to nominate at least one representative on  the GDWG</a:t>
            </a:r>
          </a:p>
          <a:p>
            <a:endParaRPr lang="en-US" sz="1400" dirty="0" smtClean="0">
              <a:solidFill>
                <a:schemeClr val="tx1"/>
              </a:solidFill>
            </a:endParaRPr>
          </a:p>
          <a:p>
            <a:r>
              <a:rPr lang="en-US" sz="1400" dirty="0" smtClean="0">
                <a:solidFill>
                  <a:schemeClr val="tx1"/>
                </a:solidFill>
              </a:rPr>
              <a:t>EP-15.03 GCC and WMO Secretariat to coordinate with a view to send a letter of recognition from WMO to acknowledge significant personal contributions to GSICS.</a:t>
            </a:r>
          </a:p>
          <a:p>
            <a:endParaRPr lang="en-US" sz="1400" dirty="0" smtClean="0">
              <a:solidFill>
                <a:schemeClr val="tx1"/>
              </a:solidFill>
            </a:endParaRPr>
          </a:p>
          <a:p>
            <a:r>
              <a:rPr lang="en-US" sz="1400" dirty="0" smtClean="0">
                <a:solidFill>
                  <a:schemeClr val="tx1"/>
                </a:solidFill>
              </a:rPr>
              <a:t>EP-14.01 GCC, GDWG and GRWG to evaluate the relevance and  implications of adding “calibration alert system” and  “SNO and GEO-LEO collocation data” to the GSICS  portfolio, and report to the Executive Panel.</a:t>
            </a:r>
            <a:endParaRPr lang="en-US" sz="1400" dirty="0">
              <a:solidFill>
                <a:schemeClr val="tx1"/>
              </a:solidFill>
            </a:endParaRPr>
          </a:p>
        </p:txBody>
      </p:sp>
    </p:spTree>
    <p:extLst>
      <p:ext uri="{BB962C8B-B14F-4D97-AF65-F5344CB8AC3E}">
        <p14:creationId xmlns:p14="http://schemas.microsoft.com/office/powerpoint/2010/main" val="1668257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Users’ Workshop</a:t>
            </a:r>
            <a:endParaRPr lang="en-US" dirty="0"/>
          </a:p>
        </p:txBody>
      </p:sp>
      <p:sp>
        <p:nvSpPr>
          <p:cNvPr id="3" name="Content Placeholder 2"/>
          <p:cNvSpPr>
            <a:spLocks noGrp="1"/>
          </p:cNvSpPr>
          <p:nvPr>
            <p:ph idx="1"/>
          </p:nvPr>
        </p:nvSpPr>
        <p:spPr>
          <a:xfrm>
            <a:off x="495300" y="1250063"/>
            <a:ext cx="8915400" cy="1157468"/>
          </a:xfrm>
        </p:spPr>
        <p:txBody>
          <a:bodyPr/>
          <a:lstStyle/>
          <a:p>
            <a:pPr algn="ctr">
              <a:buNone/>
            </a:pPr>
            <a:r>
              <a:rPr lang="en-US" dirty="0" smtClean="0"/>
              <a:t>Welcome to the GSICS Users’ Workshop 2016 on 11 Aug 2016 at</a:t>
            </a:r>
          </a:p>
          <a:p>
            <a:pPr algn="ctr">
              <a:buNone/>
            </a:pPr>
            <a:r>
              <a:rPr lang="en-US" dirty="0" smtClean="0"/>
              <a:t>NOAA NCWCP, College Park, MD USA</a:t>
            </a:r>
          </a:p>
          <a:p>
            <a:pPr algn="ctr">
              <a:buNone/>
            </a:pPr>
            <a:r>
              <a:rPr lang="en-US" dirty="0" smtClean="0"/>
              <a:t>as part of the JPSS Annual Science Team Meeting 8-12 Aug 2016</a:t>
            </a:r>
            <a:endParaRPr lang="en-US" dirty="0"/>
          </a:p>
        </p:txBody>
      </p:sp>
      <p:pic>
        <p:nvPicPr>
          <p:cNvPr id="40962" name="Picture 2" descr="photo: NOAA Center for Weather and Climate Prediction"/>
          <p:cNvPicPr>
            <a:picLocks noChangeAspect="1" noChangeArrowheads="1"/>
          </p:cNvPicPr>
          <p:nvPr/>
        </p:nvPicPr>
        <p:blipFill>
          <a:blip r:embed="rId2" cstate="print"/>
          <a:srcRect/>
          <a:stretch>
            <a:fillRect/>
          </a:stretch>
        </p:blipFill>
        <p:spPr bwMode="auto">
          <a:xfrm>
            <a:off x="1294409" y="2887649"/>
            <a:ext cx="7576459" cy="2946093"/>
          </a:xfrm>
          <a:prstGeom prst="rect">
            <a:avLst/>
          </a:prstGeom>
          <a:noFill/>
        </p:spPr>
      </p:pic>
      <p:sp>
        <p:nvSpPr>
          <p:cNvPr id="40964" name="AutoShape 4" descr="Image result for welcome in chine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Image result for welcome in chine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Image result for welcome in chine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70" name="Picture 10" descr="http://www.chinese-symbols.com/chinese-symbols/w/welcome.gif"/>
          <p:cNvPicPr>
            <a:picLocks noChangeAspect="1" noChangeArrowheads="1"/>
          </p:cNvPicPr>
          <p:nvPr/>
        </p:nvPicPr>
        <p:blipFill>
          <a:blip r:embed="rId3" cstate="print">
            <a:clrChange>
              <a:clrFrom>
                <a:srgbClr val="FFFFFF"/>
              </a:clrFrom>
              <a:clrTo>
                <a:srgbClr val="FFFFFF">
                  <a:alpha val="0"/>
                </a:srgbClr>
              </a:clrTo>
            </a:clrChange>
          </a:blip>
          <a:srcRect r="51266"/>
          <a:stretch>
            <a:fillRect/>
          </a:stretch>
        </p:blipFill>
        <p:spPr bwMode="auto">
          <a:xfrm>
            <a:off x="347250" y="2872139"/>
            <a:ext cx="578730" cy="622042"/>
          </a:xfrm>
          <a:prstGeom prst="rect">
            <a:avLst/>
          </a:prstGeom>
          <a:noFill/>
          <a:effectLst>
            <a:outerShdw blurRad="50800" dist="50800" dir="5400000" algn="ctr" rotWithShape="0">
              <a:schemeClr val="bg1"/>
            </a:outerShdw>
          </a:effectLst>
        </p:spPr>
      </p:pic>
      <p:pic>
        <p:nvPicPr>
          <p:cNvPr id="40972" name="Picture 12" descr="http://img-cache.cdn.gaiaonline.com/36ae44fda39ad1175411eda5b9a3cfcd/http:/i88.photobucket.com/albums/k166/mattt11819/kanji/istockphoto_2565836_vector_japanese.jpg"/>
          <p:cNvPicPr>
            <a:picLocks noChangeAspect="1" noChangeArrowheads="1"/>
          </p:cNvPicPr>
          <p:nvPr/>
        </p:nvPicPr>
        <p:blipFill>
          <a:blip r:embed="rId4" cstate="print">
            <a:clrChange>
              <a:clrFrom>
                <a:srgbClr val="FFFFFF"/>
              </a:clrFrom>
              <a:clrTo>
                <a:srgbClr val="FFFFFF">
                  <a:alpha val="0"/>
                </a:srgbClr>
              </a:clrTo>
            </a:clrChange>
          </a:blip>
          <a:srcRect l="19123" t="10105" r="15299" b="10105"/>
          <a:stretch>
            <a:fillRect/>
          </a:stretch>
        </p:blipFill>
        <p:spPr bwMode="auto">
          <a:xfrm>
            <a:off x="1441067" y="3098397"/>
            <a:ext cx="687740" cy="1266855"/>
          </a:xfrm>
          <a:prstGeom prst="rect">
            <a:avLst/>
          </a:prstGeom>
          <a:noFill/>
          <a:effectLst/>
        </p:spPr>
      </p:pic>
      <p:pic>
        <p:nvPicPr>
          <p:cNvPr id="40974" name="Picture 14" descr="http://www.desicomments.com/dc3/05/256795/256795.jpg"/>
          <p:cNvPicPr>
            <a:picLocks noChangeAspect="1" noChangeArrowheads="1"/>
          </p:cNvPicPr>
          <p:nvPr/>
        </p:nvPicPr>
        <p:blipFill>
          <a:blip r:embed="rId5" cstate="print"/>
          <a:srcRect/>
          <a:stretch>
            <a:fillRect/>
          </a:stretch>
        </p:blipFill>
        <p:spPr bwMode="auto">
          <a:xfrm>
            <a:off x="262031" y="4185201"/>
            <a:ext cx="880277" cy="971291"/>
          </a:xfrm>
          <a:prstGeom prst="rect">
            <a:avLst/>
          </a:prstGeom>
          <a:noFill/>
        </p:spPr>
      </p:pic>
      <p:sp>
        <p:nvSpPr>
          <p:cNvPr id="11" name="Rectangle 10"/>
          <p:cNvSpPr/>
          <p:nvPr/>
        </p:nvSpPr>
        <p:spPr>
          <a:xfrm>
            <a:off x="1325633" y="6149381"/>
            <a:ext cx="6689652" cy="523220"/>
          </a:xfrm>
          <a:prstGeom prst="rect">
            <a:avLst/>
          </a:prstGeom>
        </p:spPr>
        <p:txBody>
          <a:bodyPr wrap="none">
            <a:spAutoFit/>
          </a:bodyPr>
          <a:lstStyle/>
          <a:p>
            <a:r>
              <a:rPr lang="en-US" sz="1400" dirty="0" smtClean="0">
                <a:solidFill>
                  <a:schemeClr val="tx1"/>
                </a:solidFill>
              </a:rPr>
              <a:t>Web site for last year’s meeting including the agenda and presentations</a:t>
            </a:r>
          </a:p>
          <a:p>
            <a:r>
              <a:rPr lang="en-US" sz="1400" dirty="0" smtClean="0">
                <a:solidFill>
                  <a:schemeClr val="tx1"/>
                </a:solidFill>
              </a:rPr>
              <a:t>http://www.star.nesdis.noaa.gov/star/meeting_2015JPSSAnnual.php</a:t>
            </a:r>
            <a:endParaRPr lang="en-US" sz="1400" dirty="0">
              <a:solidFill>
                <a:schemeClr val="tx1"/>
              </a:solidFill>
            </a:endParaRPr>
          </a:p>
        </p:txBody>
      </p:sp>
      <p:sp>
        <p:nvSpPr>
          <p:cNvPr id="13" name="Rectangle 12"/>
          <p:cNvSpPr/>
          <p:nvPr/>
        </p:nvSpPr>
        <p:spPr>
          <a:xfrm>
            <a:off x="2476982" y="3255710"/>
            <a:ext cx="1351909" cy="400110"/>
          </a:xfrm>
          <a:prstGeom prst="rect">
            <a:avLst/>
          </a:prstGeom>
        </p:spPr>
        <p:txBody>
          <a:bodyPr wrap="none">
            <a:spAutoFit/>
          </a:bodyPr>
          <a:lstStyle/>
          <a:p>
            <a:r>
              <a:rPr lang="en-US" sz="2000" b="0" dirty="0" err="1" smtClean="0">
                <a:solidFill>
                  <a:schemeClr val="tx1"/>
                </a:solidFill>
              </a:rPr>
              <a:t>Bienvenue</a:t>
            </a:r>
            <a:endParaRPr lang="en-US" sz="2000" dirty="0">
              <a:solidFill>
                <a:schemeClr val="tx1"/>
              </a:solidFill>
            </a:endParaRPr>
          </a:p>
        </p:txBody>
      </p:sp>
      <p:sp>
        <p:nvSpPr>
          <p:cNvPr id="14" name="Rectangle 13"/>
          <p:cNvSpPr/>
          <p:nvPr/>
        </p:nvSpPr>
        <p:spPr>
          <a:xfrm>
            <a:off x="2490647" y="3788143"/>
            <a:ext cx="1478290" cy="338554"/>
          </a:xfrm>
          <a:prstGeom prst="rect">
            <a:avLst/>
          </a:prstGeom>
        </p:spPr>
        <p:txBody>
          <a:bodyPr wrap="none">
            <a:spAutoFit/>
          </a:bodyPr>
          <a:lstStyle/>
          <a:p>
            <a:r>
              <a:rPr lang="en-US" sz="1600" dirty="0" err="1" smtClean="0">
                <a:solidFill>
                  <a:schemeClr val="tx1"/>
                </a:solidFill>
              </a:rPr>
              <a:t>Willkommen</a:t>
            </a:r>
            <a:endParaRPr lang="en-US" sz="1000" dirty="0">
              <a:solidFill>
                <a:schemeClr val="tx1"/>
              </a:solidFill>
            </a:endParaRPr>
          </a:p>
        </p:txBody>
      </p:sp>
      <p:pic>
        <p:nvPicPr>
          <p:cNvPr id="15" name="Picture 10" descr="http://www.chinese-symbols.com/chinese-symbols/w/welcome.gif"/>
          <p:cNvPicPr>
            <a:picLocks noChangeAspect="1" noChangeArrowheads="1"/>
          </p:cNvPicPr>
          <p:nvPr/>
        </p:nvPicPr>
        <p:blipFill>
          <a:blip r:embed="rId3" cstate="print"/>
          <a:srcRect l="48573"/>
          <a:stretch>
            <a:fillRect/>
          </a:stretch>
        </p:blipFill>
        <p:spPr bwMode="auto">
          <a:xfrm>
            <a:off x="347245" y="3464378"/>
            <a:ext cx="610711" cy="622042"/>
          </a:xfrm>
          <a:prstGeom prst="rect">
            <a:avLst/>
          </a:prstGeom>
          <a:noFill/>
        </p:spPr>
      </p:pic>
      <p:sp>
        <p:nvSpPr>
          <p:cNvPr id="16" name="Rectangle 15"/>
          <p:cNvSpPr/>
          <p:nvPr/>
        </p:nvSpPr>
        <p:spPr>
          <a:xfrm>
            <a:off x="2447092" y="2908465"/>
            <a:ext cx="1337830" cy="338554"/>
          </a:xfrm>
          <a:prstGeom prst="rect">
            <a:avLst/>
          </a:prstGeom>
        </p:spPr>
        <p:txBody>
          <a:bodyPr wrap="square">
            <a:spAutoFit/>
          </a:bodyPr>
          <a:lstStyle/>
          <a:p>
            <a:r>
              <a:rPr lang="ko-KR" altLang="en-US" sz="1600" b="0" dirty="0" smtClean="0">
                <a:solidFill>
                  <a:schemeClr val="tx1"/>
                </a:solidFill>
              </a:rPr>
              <a:t>환영합니다 </a:t>
            </a:r>
            <a:endParaRPr lang="en-US" sz="1600" dirty="0">
              <a:solidFill>
                <a:schemeClr val="tx1"/>
              </a:solidFill>
            </a:endParaRPr>
          </a:p>
        </p:txBody>
      </p:sp>
    </p:spTree>
    <p:extLst>
      <p:ext uri="{BB962C8B-B14F-4D97-AF65-F5344CB8AC3E}">
        <p14:creationId xmlns:p14="http://schemas.microsoft.com/office/powerpoint/2010/main" val="5687994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Users’ Workshop Areas (</a:t>
            </a:r>
            <a:r>
              <a:rPr lang="en-US" dirty="0" smtClean="0">
                <a:solidFill>
                  <a:srgbClr val="FF0000"/>
                </a:solidFill>
              </a:rPr>
              <a:t>See Invitation Letter Draft</a:t>
            </a:r>
            <a:r>
              <a:rPr lang="en-US" dirty="0" smtClean="0"/>
              <a:t>)</a:t>
            </a:r>
            <a:endParaRPr lang="en-US" dirty="0"/>
          </a:p>
        </p:txBody>
      </p:sp>
      <p:sp>
        <p:nvSpPr>
          <p:cNvPr id="3" name="Content Placeholder 2"/>
          <p:cNvSpPr>
            <a:spLocks noGrp="1"/>
          </p:cNvSpPr>
          <p:nvPr>
            <p:ph idx="1"/>
          </p:nvPr>
        </p:nvSpPr>
        <p:spPr/>
        <p:txBody>
          <a:bodyPr/>
          <a:lstStyle/>
          <a:p>
            <a:r>
              <a:rPr lang="en-US" dirty="0" smtClean="0"/>
              <a:t>Introduction to GSICS</a:t>
            </a:r>
          </a:p>
          <a:p>
            <a:r>
              <a:rPr lang="en-US" dirty="0" smtClean="0"/>
              <a:t>Old, New and Future Products</a:t>
            </a:r>
          </a:p>
          <a:p>
            <a:r>
              <a:rPr lang="en-US" dirty="0" smtClean="0"/>
              <a:t>Data Assimilation Users’ Needs and </a:t>
            </a:r>
            <a:r>
              <a:rPr lang="en-US" dirty="0" err="1" smtClean="0"/>
              <a:t>Contribuitons</a:t>
            </a:r>
            <a:endParaRPr lang="en-US" dirty="0" smtClean="0"/>
          </a:p>
          <a:p>
            <a:r>
              <a:rPr lang="en-US" dirty="0" smtClean="0"/>
              <a:t>Users’ Requirements</a:t>
            </a:r>
          </a:p>
          <a:p>
            <a:r>
              <a:rPr lang="en-US" dirty="0" smtClean="0"/>
              <a:t>GSICS Resources</a:t>
            </a:r>
          </a:p>
          <a:p>
            <a:endParaRPr lang="en-US" dirty="0" smtClean="0"/>
          </a:p>
        </p:txBody>
      </p:sp>
    </p:spTree>
    <p:extLst>
      <p:ext uri="{BB962C8B-B14F-4D97-AF65-F5344CB8AC3E}">
        <p14:creationId xmlns:p14="http://schemas.microsoft.com/office/powerpoint/2010/main" val="116521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descr="download.png"/>
          <p:cNvPicPr>
            <a:picLocks noChangeAspect="1" noChangeArrowheads="1"/>
          </p:cNvPicPr>
          <p:nvPr/>
        </p:nvPicPr>
        <p:blipFill>
          <a:blip r:embed="rId2" cstate="print"/>
          <a:srcRect/>
          <a:stretch>
            <a:fillRect/>
          </a:stretch>
        </p:blipFill>
        <p:spPr bwMode="auto">
          <a:xfrm>
            <a:off x="114300" y="457200"/>
            <a:ext cx="5791200" cy="1304925"/>
          </a:xfrm>
          <a:prstGeom prst="rect">
            <a:avLst/>
          </a:prstGeom>
          <a:noFill/>
        </p:spPr>
      </p:pic>
      <p:sp>
        <p:nvSpPr>
          <p:cNvPr id="4099" name="Rectangle 3"/>
          <p:cNvSpPr>
            <a:spLocks noChangeArrowheads="1"/>
          </p:cNvSpPr>
          <p:nvPr/>
        </p:nvSpPr>
        <p:spPr bwMode="auto">
          <a:xfrm>
            <a:off x="391879" y="642336"/>
            <a:ext cx="9187542" cy="575542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Lawrence Flynn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Director, GSICS Coordination Center</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NOAA NCWCP, College Park MD USA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Subject: Invitation to propose a talk or submit a poster for the GSICS 2016 Users’ Workshop</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Dear Sir / Madam,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This year the GSICS Users’ Workshop will be organized as part of the </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JPSS Annual Science Team Meeting 8-12 August 2016. </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 venue is NOAA,</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NCWCP in College Park MD USA and the workshop will take place on Thursday 11 August 2016. We are inviting GSICS researchers, developers and product users to submit one-page abstracts for presentations on areas of interest to GSICS participants including the following topics: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GPRC resources (e.g., Calibration/Validation Systems, Long Term Monitoring, Instrument Landing Pages, and Monitoring notices, alerts and summaries),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Calibration advances (e.g., Lunar, Deep Convective Cloud, Reference Migration, Best Practices)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Practical experience in the use of JPSS Mission and other instruments as references for Monitoring GEO/LEO instrument measurements in Near Real Time and Climate Data Record applications,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Applications of current GSICS products,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Interactions between data assimilation groups and measurement calibration, characterization and monitoring teams, and</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Introduction to upcoming GSICS products and research areas (e.g., GEO Ring, GOES-R on-orbit calibration).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Abstracts may be submitted by email to </a:t>
            </a:r>
            <a:r>
              <a:rPr kumimoji="0" lang="en-US"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Manik</a:t>
            </a: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Bali, GCC Deputy Directory, Manik.Bali@noaa.gov.</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Please let us know whether you would prefer an oral or poster presentation for your submission and if there are constraints on the time of day when you can give your presentation.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Registration for the full meeting is free and is now open at</a:t>
            </a:r>
          </a:p>
          <a:p>
            <a:pPr marL="0" marR="0" lvl="0" indent="0" algn="l" defTabSz="914400" rtl="0" eaLnBrk="0" fontAlgn="base" latinLnBrk="0" hangingPunct="0">
              <a:lnSpc>
                <a:spcPct val="100000"/>
              </a:lnSpc>
              <a:spcBef>
                <a:spcPct val="0"/>
              </a:spcBef>
              <a:spcAft>
                <a:spcPct val="0"/>
              </a:spcAft>
              <a:buClrTx/>
              <a:buSzTx/>
              <a:buFontTx/>
              <a:buNone/>
              <a:tabLst/>
            </a:pPr>
            <a:r>
              <a:rPr lang="en-US" sz="1400" dirty="0" smtClean="0">
                <a:solidFill>
                  <a:schemeClr val="tx1"/>
                </a:solidFill>
                <a:latin typeface="Calibri" pitchFamily="34" charset="0"/>
                <a:ea typeface="Calibri" pitchFamily="34" charset="0"/>
                <a:cs typeface="Times New Roman" pitchFamily="18" charset="0"/>
              </a:rPr>
              <a:t>	TBD</a:t>
            </a:r>
            <a:endParaRPr kumimoji="0" lang="en-US" sz="1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Sincerely,</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Lawrence  Flynn, GCC Director</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63017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a:t>
            </a:r>
            <a:endParaRPr lang="en-US" dirty="0"/>
          </a:p>
        </p:txBody>
      </p:sp>
      <p:sp>
        <p:nvSpPr>
          <p:cNvPr id="3" name="Content Placeholder 2"/>
          <p:cNvSpPr>
            <a:spLocks noGrp="1"/>
          </p:cNvSpPr>
          <p:nvPr>
            <p:ph idx="1"/>
          </p:nvPr>
        </p:nvSpPr>
        <p:spPr>
          <a:xfrm>
            <a:off x="0" y="1437390"/>
            <a:ext cx="9412642" cy="4132137"/>
          </a:xfrm>
        </p:spPr>
        <p:txBody>
          <a:bodyPr/>
          <a:lstStyle/>
          <a:p>
            <a:r>
              <a:rPr lang="en-US" dirty="0" smtClean="0"/>
              <a:t>GSICS Coordination Center continues to support and coordinate exchanges of ideas within GSICS.</a:t>
            </a:r>
          </a:p>
          <a:p>
            <a:r>
              <a:rPr lang="en-US" dirty="0" smtClean="0"/>
              <a:t>Review of MSG2/3 – IASI-A products were completed and Products are in Operational Status.</a:t>
            </a:r>
          </a:p>
          <a:p>
            <a:r>
              <a:rPr lang="en-US" dirty="0" smtClean="0"/>
              <a:t>Review of DCC and Prime product completed at GPPA.</a:t>
            </a:r>
          </a:p>
          <a:p>
            <a:r>
              <a:rPr lang="en-US" dirty="0" smtClean="0"/>
              <a:t>List of GCC focused discussions at this meeting</a:t>
            </a:r>
          </a:p>
          <a:p>
            <a:pPr lvl="1"/>
            <a:r>
              <a:rPr lang="en-GB" sz="2400" dirty="0" smtClean="0"/>
              <a:t>8. Promotion of products to pre-operational or operational stage</a:t>
            </a:r>
            <a:endParaRPr lang="en-US" sz="2400" dirty="0" smtClean="0"/>
          </a:p>
          <a:p>
            <a:pPr lvl="1"/>
            <a:r>
              <a:rPr lang="en-GB" sz="2400" dirty="0" smtClean="0"/>
              <a:t>9. Status of GSICS User Requirements and discussion  	</a:t>
            </a:r>
            <a:endParaRPr lang="en-US" sz="2400" dirty="0" smtClean="0"/>
          </a:p>
          <a:p>
            <a:pPr lvl="1"/>
            <a:r>
              <a:rPr lang="en-GB" sz="2400" dirty="0" smtClean="0"/>
              <a:t>10. Catalogue and definition of GSICS deliverables 	</a:t>
            </a:r>
          </a:p>
          <a:p>
            <a:pPr lvl="1"/>
            <a:r>
              <a:rPr lang="en-GB" sz="2400" dirty="0" smtClean="0"/>
              <a:t>14. GSICS documentation and outreach</a:t>
            </a:r>
          </a:p>
          <a:p>
            <a:pPr lvl="1"/>
            <a:endParaRPr lang="en-US" b="0" dirty="0" smtClean="0"/>
          </a:p>
        </p:txBody>
      </p:sp>
    </p:spTree>
    <p:extLst>
      <p:ext uri="{BB962C8B-B14F-4D97-AF65-F5344CB8AC3E}">
        <p14:creationId xmlns:p14="http://schemas.microsoft.com/office/powerpoint/2010/main" val="34643043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5058" y="2778826"/>
            <a:ext cx="5206835" cy="973776"/>
          </a:xfrm>
        </p:spPr>
        <p:txBody>
          <a:bodyPr/>
          <a:lstStyle/>
          <a:p>
            <a:pPr>
              <a:buNone/>
            </a:pPr>
            <a:r>
              <a:rPr lang="en-US" sz="4800" dirty="0" smtClean="0">
                <a:solidFill>
                  <a:srgbClr val="FF0000"/>
                </a:solidFill>
              </a:rPr>
              <a:t>        Thank You</a:t>
            </a:r>
          </a:p>
          <a:p>
            <a:pPr>
              <a:buNone/>
            </a:pPr>
            <a:endParaRPr lang="en-US" dirty="0" smtClean="0"/>
          </a:p>
        </p:txBody>
      </p:sp>
    </p:spTree>
    <p:extLst>
      <p:ext uri="{BB962C8B-B14F-4D97-AF65-F5344CB8AC3E}">
        <p14:creationId xmlns:p14="http://schemas.microsoft.com/office/powerpoint/2010/main" val="4073285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906000" cy="1228725"/>
          </a:xfrm>
        </p:spPr>
        <p:txBody>
          <a:bodyPr/>
          <a:lstStyle/>
          <a:p>
            <a:r>
              <a:rPr lang="en-US" dirty="0" smtClean="0"/>
              <a:t>GSICS Activities-GSICS </a:t>
            </a:r>
            <a:r>
              <a:rPr lang="en-US" dirty="0"/>
              <a:t>Newsletter</a:t>
            </a:r>
            <a:br>
              <a:rPr lang="en-US" dirty="0"/>
            </a:br>
            <a:r>
              <a:rPr lang="en-US" dirty="0" smtClean="0"/>
              <a:t>https://www.star.nesdis.noaa.gov/smcd/GCC/newsletters.php</a:t>
            </a:r>
            <a:endParaRPr lang="en-US" dirty="0"/>
          </a:p>
        </p:txBody>
      </p:sp>
      <p:sp>
        <p:nvSpPr>
          <p:cNvPr id="3" name="Content Placeholder 2"/>
          <p:cNvSpPr>
            <a:spLocks noGrp="1"/>
          </p:cNvSpPr>
          <p:nvPr>
            <p:ph idx="1"/>
          </p:nvPr>
        </p:nvSpPr>
        <p:spPr>
          <a:xfrm>
            <a:off x="198783" y="1469195"/>
            <a:ext cx="9414140" cy="2456629"/>
          </a:xfrm>
        </p:spPr>
        <p:txBody>
          <a:bodyPr/>
          <a:lstStyle/>
          <a:p>
            <a:pPr>
              <a:buNone/>
            </a:pPr>
            <a:r>
              <a:rPr lang="en-US" dirty="0" smtClean="0"/>
              <a:t>Over the last year, we published four New Issues of the GSICS Newsletter</a:t>
            </a:r>
          </a:p>
          <a:p>
            <a:pPr lvl="1">
              <a:buFont typeface="Wingdings" pitchFamily="2" charset="2"/>
              <a:buChar char="§"/>
            </a:pPr>
            <a:r>
              <a:rPr lang="en-US" dirty="0" smtClean="0">
                <a:solidFill>
                  <a:srgbClr val="009900"/>
                </a:solidFill>
              </a:rPr>
              <a:t>Over 22 Research Articles, 15 Topics of News to which </a:t>
            </a:r>
            <a:r>
              <a:rPr lang="en-US" dirty="0" smtClean="0">
                <a:solidFill>
                  <a:srgbClr val="009900"/>
                </a:solidFill>
                <a:sym typeface="Wingdings" pitchFamily="2" charset="2"/>
              </a:rPr>
              <a:t> </a:t>
            </a:r>
          </a:p>
          <a:p>
            <a:pPr lvl="1">
              <a:buFont typeface="Wingdings" pitchFamily="2" charset="2"/>
              <a:buChar char="§"/>
            </a:pPr>
            <a:r>
              <a:rPr lang="en-US" dirty="0" smtClean="0">
                <a:solidFill>
                  <a:srgbClr val="009900"/>
                </a:solidFill>
                <a:sym typeface="Wingdings" pitchFamily="2" charset="2"/>
              </a:rPr>
              <a:t>Over 70 Scientists contributed as Authors &amp; Co-Authors.</a:t>
            </a:r>
          </a:p>
          <a:p>
            <a:pPr lvl="1">
              <a:buFont typeface="Wingdings" pitchFamily="2" charset="2"/>
              <a:buChar char="§"/>
            </a:pPr>
            <a:r>
              <a:rPr lang="en-US" dirty="0" smtClean="0">
                <a:solidFill>
                  <a:srgbClr val="009900"/>
                </a:solidFill>
                <a:sym typeface="Wingdings" pitchFamily="2" charset="2"/>
              </a:rPr>
              <a:t>Reviewed contemporary journal policy on content sharing.</a:t>
            </a:r>
          </a:p>
          <a:p>
            <a:pPr lvl="1">
              <a:buFont typeface="Wingdings" pitchFamily="2" charset="2"/>
              <a:buChar char="§"/>
            </a:pPr>
            <a:r>
              <a:rPr lang="en-US" dirty="0" smtClean="0">
                <a:solidFill>
                  <a:srgbClr val="009900"/>
                </a:solidFill>
                <a:sym typeface="Wingdings" pitchFamily="2" charset="2"/>
              </a:rPr>
              <a:t>Contributions from non GSICS members has increased.</a:t>
            </a:r>
          </a:p>
          <a:p>
            <a:pPr lvl="1">
              <a:buFont typeface="Wingdings" pitchFamily="2" charset="2"/>
              <a:buChar char="§"/>
            </a:pPr>
            <a:r>
              <a:rPr lang="en-US" dirty="0" smtClean="0">
                <a:solidFill>
                  <a:srgbClr val="009900"/>
                </a:solidFill>
                <a:sym typeface="Wingdings" pitchFamily="2" charset="2"/>
              </a:rPr>
              <a:t>Replaced </a:t>
            </a:r>
            <a:r>
              <a:rPr lang="en-US" dirty="0" err="1" smtClean="0">
                <a:solidFill>
                  <a:srgbClr val="009900"/>
                </a:solidFill>
                <a:sym typeface="Wingdings" pitchFamily="2" charset="2"/>
              </a:rPr>
              <a:t>mailchimp</a:t>
            </a:r>
            <a:r>
              <a:rPr lang="en-US" dirty="0" smtClean="0">
                <a:solidFill>
                  <a:srgbClr val="009900"/>
                </a:solidFill>
                <a:sym typeface="Wingdings" pitchFamily="2" charset="2"/>
              </a:rPr>
              <a:t> with NOAA-Email for distribution.</a:t>
            </a:r>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smtClean="0">
              <a:sym typeface="Wingdings" pitchFamily="2" charset="2"/>
            </a:endParaRPr>
          </a:p>
          <a:p>
            <a:endParaRPr lang="en-US" dirty="0" smtClean="0"/>
          </a:p>
          <a:p>
            <a:endParaRPr lang="en-US" dirty="0"/>
          </a:p>
        </p:txBody>
      </p:sp>
      <p:pic>
        <p:nvPicPr>
          <p:cNvPr id="22531" name="Picture 3"/>
          <p:cNvPicPr>
            <a:picLocks noChangeAspect="1" noChangeArrowheads="1"/>
          </p:cNvPicPr>
          <p:nvPr/>
        </p:nvPicPr>
        <p:blipFill>
          <a:blip r:embed="rId2" cstate="print"/>
          <a:srcRect/>
          <a:stretch>
            <a:fillRect/>
          </a:stretch>
        </p:blipFill>
        <p:spPr bwMode="auto">
          <a:xfrm>
            <a:off x="5486400" y="4347654"/>
            <a:ext cx="1441938" cy="1900871"/>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879331" y="4314089"/>
            <a:ext cx="1478793" cy="194603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332891" y="4233813"/>
            <a:ext cx="1500555" cy="2038030"/>
          </a:xfrm>
          <a:prstGeom prst="rect">
            <a:avLst/>
          </a:prstGeom>
          <a:noFill/>
          <a:ln w="9525">
            <a:noFill/>
            <a:miter lim="800000"/>
            <a:headEnd/>
            <a:tailEnd/>
          </a:ln>
        </p:spPr>
      </p:pic>
      <p:sp>
        <p:nvSpPr>
          <p:cNvPr id="11" name="TextBox 10"/>
          <p:cNvSpPr txBox="1"/>
          <p:nvPr/>
        </p:nvSpPr>
        <p:spPr>
          <a:xfrm>
            <a:off x="7289207" y="4403796"/>
            <a:ext cx="2227384" cy="2062103"/>
          </a:xfrm>
          <a:prstGeom prst="rect">
            <a:avLst/>
          </a:prstGeom>
          <a:solidFill>
            <a:srgbClr val="92D050"/>
          </a:solidFill>
        </p:spPr>
        <p:txBody>
          <a:bodyPr wrap="square" rtlCol="0">
            <a:spAutoFit/>
          </a:bodyPr>
          <a:lstStyle/>
          <a:p>
            <a:r>
              <a:rPr lang="en-US" sz="1600" dirty="0" smtClean="0"/>
              <a:t>News Letter  included in SCOPUS and  extensively cited by agencies and friends of GSICS (google scholar, twitter </a:t>
            </a:r>
            <a:r>
              <a:rPr lang="en-US" sz="1600" dirty="0" err="1" smtClean="0"/>
              <a:t>facebook</a:t>
            </a:r>
            <a:r>
              <a:rPr lang="en-US" sz="1600" dirty="0" smtClean="0"/>
              <a:t>).</a:t>
            </a:r>
            <a:endParaRPr lang="en-US" sz="1600" dirty="0"/>
          </a:p>
        </p:txBody>
      </p:sp>
      <p:pic>
        <p:nvPicPr>
          <p:cNvPr id="14342" name="Picture 6"/>
          <p:cNvPicPr>
            <a:picLocks noChangeAspect="1" noChangeArrowheads="1"/>
          </p:cNvPicPr>
          <p:nvPr/>
        </p:nvPicPr>
        <p:blipFill>
          <a:blip r:embed="rId5" cstate="print"/>
          <a:srcRect/>
          <a:stretch>
            <a:fillRect/>
          </a:stretch>
        </p:blipFill>
        <p:spPr bwMode="auto">
          <a:xfrm>
            <a:off x="682960" y="4278922"/>
            <a:ext cx="1553124" cy="1957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GCC Action Status</a:t>
            </a:r>
            <a:endParaRPr lang="en-US" dirty="0">
              <a:solidFill>
                <a:srgbClr val="FF0000"/>
              </a:solidFill>
            </a:endParaRPr>
          </a:p>
        </p:txBody>
      </p:sp>
      <p:graphicFrame>
        <p:nvGraphicFramePr>
          <p:cNvPr id="4" name="Content Placeholder 3"/>
          <p:cNvGraphicFramePr>
            <a:graphicFrameLocks noGrp="1"/>
          </p:cNvGraphicFramePr>
          <p:nvPr>
            <p:ph idx="1"/>
          </p:nvPr>
        </p:nvGraphicFramePr>
        <p:xfrm>
          <a:off x="658761" y="1091381"/>
          <a:ext cx="7384087" cy="1366684"/>
        </p:xfrm>
        <a:graphic>
          <a:graphicData uri="http://schemas.openxmlformats.org/drawingml/2006/table">
            <a:tbl>
              <a:tblPr/>
              <a:tblGrid>
                <a:gridCol w="1148635">
                  <a:extLst>
                    <a:ext uri="{9D8B030D-6E8A-4147-A177-3AD203B41FA5}">
                      <a16:colId xmlns:a16="http://schemas.microsoft.com/office/drawing/2014/main" val="20000"/>
                    </a:ext>
                  </a:extLst>
                </a:gridCol>
                <a:gridCol w="3263412">
                  <a:extLst>
                    <a:ext uri="{9D8B030D-6E8A-4147-A177-3AD203B41FA5}">
                      <a16:colId xmlns:a16="http://schemas.microsoft.com/office/drawing/2014/main" val="20001"/>
                    </a:ext>
                  </a:extLst>
                </a:gridCol>
                <a:gridCol w="2972040">
                  <a:extLst>
                    <a:ext uri="{9D8B030D-6E8A-4147-A177-3AD203B41FA5}">
                      <a16:colId xmlns:a16="http://schemas.microsoft.com/office/drawing/2014/main" val="20002"/>
                    </a:ext>
                  </a:extLst>
                </a:gridCol>
              </a:tblGrid>
              <a:tr h="1366684">
                <a:tc>
                  <a:txBody>
                    <a:bodyPr/>
                    <a:lstStyle/>
                    <a:p>
                      <a:pPr marL="0" marR="0">
                        <a:spcBef>
                          <a:spcPts val="300"/>
                        </a:spcBef>
                        <a:spcAft>
                          <a:spcPts val="600"/>
                        </a:spcAft>
                      </a:pPr>
                      <a:r>
                        <a:rPr lang="en-US" sz="1000" dirty="0">
                          <a:latin typeface="Arial"/>
                        </a:rPr>
                        <a:t>EP-16.05</a:t>
                      </a:r>
                      <a:endParaRPr lang="en-US" sz="1200" dirty="0">
                        <a:latin typeface="arial"/>
                      </a:endParaRPr>
                    </a:p>
                  </a:txBody>
                  <a:tcPr marL="26059" marR="26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600"/>
                        </a:spcAft>
                      </a:pPr>
                      <a:r>
                        <a:rPr lang="en-US" sz="1000" dirty="0">
                          <a:latin typeface="Arial"/>
                        </a:rPr>
                        <a:t>GCC and WMO, in consultation with GRWG and GDWG, to complete a draft GSICS User Guide, for consideration by EP-17 </a:t>
                      </a:r>
                      <a:endParaRPr lang="en-US" sz="1200" dirty="0">
                        <a:latin typeface="arial"/>
                      </a:endParaRPr>
                    </a:p>
                    <a:p>
                      <a:pPr marL="0" marR="0">
                        <a:spcBef>
                          <a:spcPts val="300"/>
                        </a:spcBef>
                        <a:spcAft>
                          <a:spcPts val="600"/>
                        </a:spcAft>
                      </a:pPr>
                      <a:r>
                        <a:rPr lang="en-US" sz="1000" dirty="0">
                          <a:latin typeface="Arial"/>
                        </a:rPr>
                        <a:t/>
                      </a:r>
                      <a:br>
                        <a:rPr lang="en-US" sz="1000" dirty="0">
                          <a:latin typeface="Arial"/>
                        </a:rPr>
                      </a:br>
                      <a:endParaRPr lang="en-US" sz="1200" dirty="0">
                        <a:latin typeface="arial"/>
                      </a:endParaRPr>
                    </a:p>
                  </a:txBody>
                  <a:tcPr marL="26059" marR="26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dirty="0">
                          <a:latin typeface="Arial"/>
                        </a:rPr>
                        <a:t>A draft user guide was provided to GCC for review by GRWG Chair </a:t>
                      </a:r>
                      <a:r>
                        <a:rPr lang="en-US" sz="1000" dirty="0" smtClean="0">
                          <a:latin typeface="Arial"/>
                        </a:rPr>
                        <a:t>. </a:t>
                      </a:r>
                      <a:r>
                        <a:rPr lang="en-US" sz="1000" dirty="0">
                          <a:latin typeface="Arial"/>
                        </a:rPr>
                        <a:t>Following the review it was accepted and used in the GPPA of SEVIRI-IASI cross calibration product. The EP accepted the documents and declared the product </a:t>
                      </a:r>
                      <a:r>
                        <a:rPr lang="en-US" sz="1000" dirty="0" smtClean="0">
                          <a:latin typeface="Arial"/>
                        </a:rPr>
                        <a:t>operational</a:t>
                      </a:r>
                      <a:r>
                        <a:rPr lang="en-US" sz="1000" dirty="0" smtClean="0">
                          <a:latin typeface="arial"/>
                        </a:rPr>
                        <a:t>.</a:t>
                      </a:r>
                      <a:endParaRPr lang="en-US" sz="1000" dirty="0">
                        <a:latin typeface="arial"/>
                      </a:endParaRPr>
                    </a:p>
                  </a:txBody>
                  <a:tcPr marL="26059" marR="260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589938" y="2574686"/>
          <a:ext cx="7502011" cy="1643353"/>
        </p:xfrm>
        <a:graphic>
          <a:graphicData uri="http://schemas.openxmlformats.org/drawingml/2006/table">
            <a:tbl>
              <a:tblPr/>
              <a:tblGrid>
                <a:gridCol w="972483">
                  <a:extLst>
                    <a:ext uri="{9D8B030D-6E8A-4147-A177-3AD203B41FA5}">
                      <a16:colId xmlns:a16="http://schemas.microsoft.com/office/drawing/2014/main" val="20000"/>
                    </a:ext>
                  </a:extLst>
                </a:gridCol>
                <a:gridCol w="3809597">
                  <a:extLst>
                    <a:ext uri="{9D8B030D-6E8A-4147-A177-3AD203B41FA5}">
                      <a16:colId xmlns:a16="http://schemas.microsoft.com/office/drawing/2014/main" val="20001"/>
                    </a:ext>
                  </a:extLst>
                </a:gridCol>
                <a:gridCol w="790638">
                  <a:extLst>
                    <a:ext uri="{9D8B030D-6E8A-4147-A177-3AD203B41FA5}">
                      <a16:colId xmlns:a16="http://schemas.microsoft.com/office/drawing/2014/main" val="20002"/>
                    </a:ext>
                  </a:extLst>
                </a:gridCol>
                <a:gridCol w="1929293">
                  <a:extLst>
                    <a:ext uri="{9D8B030D-6E8A-4147-A177-3AD203B41FA5}">
                      <a16:colId xmlns:a16="http://schemas.microsoft.com/office/drawing/2014/main" val="20003"/>
                    </a:ext>
                  </a:extLst>
                </a:gridCol>
              </a:tblGrid>
              <a:tr h="1643353">
                <a:tc>
                  <a:txBody>
                    <a:bodyPr/>
                    <a:lstStyle/>
                    <a:p>
                      <a:pPr marL="0" marR="0">
                        <a:spcBef>
                          <a:spcPts val="300"/>
                        </a:spcBef>
                        <a:spcAft>
                          <a:spcPts val="600"/>
                        </a:spcAft>
                      </a:pPr>
                      <a:r>
                        <a:rPr lang="en-US" sz="1000" dirty="0">
                          <a:latin typeface="Arial"/>
                        </a:rPr>
                        <a:t>EP-16.06</a:t>
                      </a:r>
                      <a:endParaRPr lang="en-US" sz="1600" dirty="0">
                        <a:latin typeface="arial"/>
                      </a:endParaRPr>
                    </a:p>
                  </a:txBody>
                  <a:tcPr marL="49716" marR="4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600"/>
                        </a:spcAft>
                      </a:pPr>
                      <a:r>
                        <a:rPr lang="en-US" sz="1000" dirty="0">
                          <a:latin typeface="Arial"/>
                        </a:rPr>
                        <a:t> (a) GCC to finalize the high-level categorization </a:t>
                      </a:r>
                      <a:r>
                        <a:rPr lang="en-US" sz="1000" dirty="0" err="1">
                          <a:latin typeface="Arial"/>
                        </a:rPr>
                        <a:t>ofGSICS</a:t>
                      </a:r>
                      <a:r>
                        <a:rPr lang="en-US" sz="1000" dirty="0">
                          <a:latin typeface="Arial"/>
                        </a:rPr>
                        <a:t> holdings and deliverables, ensuring that actual or planned products can be mapped to these categories, indicating a target audience, delivery or access mode; </a:t>
                      </a:r>
                      <a:br>
                        <a:rPr lang="en-US" sz="1000" dirty="0">
                          <a:latin typeface="Arial"/>
                        </a:rPr>
                      </a:br>
                      <a:r>
                        <a:rPr lang="en-US" sz="1000" dirty="0">
                          <a:latin typeface="Arial"/>
                        </a:rPr>
                        <a:t>(b) GCC to propose appropriate review/acceptance mechanisms for each category of GSICS products (with a distinction between acceptance of the algorithms, and acceptance of the production of calibration coefficients or calibrated radiances). </a:t>
                      </a:r>
                      <a:endParaRPr lang="en-US" sz="1600" dirty="0">
                        <a:latin typeface="arial"/>
                      </a:endParaRPr>
                    </a:p>
                  </a:txBody>
                  <a:tcPr marL="49716" marR="4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000" dirty="0">
                          <a:latin typeface="Arial"/>
                        </a:rPr>
                        <a:t>EP-17</a:t>
                      </a:r>
                      <a:endParaRPr lang="en-GB" sz="1600" dirty="0">
                        <a:latin typeface="arial"/>
                      </a:endParaRPr>
                    </a:p>
                  </a:txBody>
                  <a:tcPr marL="49716" marR="4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300"/>
                        </a:spcAft>
                      </a:pPr>
                      <a:r>
                        <a:rPr lang="en-US" sz="1100" dirty="0">
                          <a:latin typeface="arial"/>
                        </a:rPr>
                        <a:t>Lawrence E Flynn presented a draft </a:t>
                      </a:r>
                      <a:r>
                        <a:rPr lang="en-US" sz="1100" dirty="0" smtClean="0">
                          <a:latin typeface="arial"/>
                        </a:rPr>
                        <a:t>categorization </a:t>
                      </a:r>
                      <a:r>
                        <a:rPr lang="en-US" sz="1100" dirty="0">
                          <a:latin typeface="arial"/>
                        </a:rPr>
                        <a:t>to WMO and in Annual meeting</a:t>
                      </a:r>
                    </a:p>
                    <a:p>
                      <a:pPr>
                        <a:spcAft>
                          <a:spcPts val="300"/>
                        </a:spcAft>
                      </a:pPr>
                      <a:r>
                        <a:rPr lang="en-US" sz="1100" dirty="0">
                          <a:latin typeface="arial"/>
                        </a:rPr>
                        <a:t>Manik Bali presented a acceptance and review procedure at Annual Meeting</a:t>
                      </a:r>
                    </a:p>
                  </a:txBody>
                  <a:tcPr marL="49716" marR="497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864009" y="5574766"/>
          <a:ext cx="6172200" cy="1165860"/>
        </p:xfrm>
        <a:graphic>
          <a:graphicData uri="http://schemas.openxmlformats.org/drawingml/2006/table">
            <a:tbl>
              <a:tblPr/>
              <a:tblGrid>
                <a:gridCol w="847165">
                  <a:extLst>
                    <a:ext uri="{9D8B030D-6E8A-4147-A177-3AD203B41FA5}">
                      <a16:colId xmlns:a16="http://schemas.microsoft.com/office/drawing/2014/main" val="20000"/>
                    </a:ext>
                  </a:extLst>
                </a:gridCol>
                <a:gridCol w="3872753">
                  <a:extLst>
                    <a:ext uri="{9D8B030D-6E8A-4147-A177-3AD203B41FA5}">
                      <a16:colId xmlns:a16="http://schemas.microsoft.com/office/drawing/2014/main" val="20001"/>
                    </a:ext>
                  </a:extLst>
                </a:gridCol>
                <a:gridCol w="726141">
                  <a:extLst>
                    <a:ext uri="{9D8B030D-6E8A-4147-A177-3AD203B41FA5}">
                      <a16:colId xmlns:a16="http://schemas.microsoft.com/office/drawing/2014/main" val="20002"/>
                    </a:ext>
                  </a:extLst>
                </a:gridCol>
                <a:gridCol w="726141">
                  <a:extLst>
                    <a:ext uri="{9D8B030D-6E8A-4147-A177-3AD203B41FA5}">
                      <a16:colId xmlns:a16="http://schemas.microsoft.com/office/drawing/2014/main" val="20003"/>
                    </a:ext>
                  </a:extLst>
                </a:gridCol>
              </a:tblGrid>
              <a:tr h="0">
                <a:tc>
                  <a:txBody>
                    <a:bodyPr/>
                    <a:lstStyle/>
                    <a:p>
                      <a:pPr marL="0" marR="0">
                        <a:spcBef>
                          <a:spcPts val="300"/>
                        </a:spcBef>
                        <a:spcAft>
                          <a:spcPts val="600"/>
                        </a:spcAft>
                      </a:pPr>
                      <a:r>
                        <a:rPr lang="en-GB" sz="1100" dirty="0">
                          <a:latin typeface="Arial"/>
                        </a:rPr>
                        <a:t>EP-16.12</a:t>
                      </a:r>
                      <a:endParaRPr lang="en-GB" dirty="0">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600"/>
                        </a:spcAft>
                      </a:pPr>
                      <a:r>
                        <a:rPr lang="en-US" sz="1100">
                          <a:latin typeface="Arial"/>
                        </a:rPr>
                        <a:t>GCC to analyse, in consultation with GCOS/AOPC, the implications of GCOS observation needs on GSICS products. </a:t>
                      </a:r>
                      <a:endParaRPr lang="en-US">
                        <a:latin typeface="arial"/>
                      </a:endParaRPr>
                    </a:p>
                    <a:p>
                      <a:pPr marL="0" marR="0">
                        <a:spcBef>
                          <a:spcPts val="300"/>
                        </a:spcBef>
                        <a:spcAft>
                          <a:spcPts val="600"/>
                        </a:spcAft>
                      </a:pPr>
                      <a:r>
                        <a:rPr lang="en-US">
                          <a:latin typeface="arial"/>
                        </a:rPr>
                        <a:t/>
                      </a:r>
                      <a:br>
                        <a:rPr lang="en-US">
                          <a:latin typeface="arial"/>
                        </a:rPr>
                      </a:br>
                      <a:endParaRPr lang="en-US">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dirty="0">
                          <a:latin typeface="Arial"/>
                        </a:rPr>
                        <a:t>January 2016</a:t>
                      </a:r>
                      <a:endParaRPr lang="en-GB" dirty="0">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dirty="0">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785353" y="4621161"/>
          <a:ext cx="6172200" cy="504639"/>
        </p:xfrm>
        <a:graphic>
          <a:graphicData uri="http://schemas.openxmlformats.org/drawingml/2006/table">
            <a:tbl>
              <a:tblPr/>
              <a:tblGrid>
                <a:gridCol w="8001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028700">
                  <a:extLst>
                    <a:ext uri="{9D8B030D-6E8A-4147-A177-3AD203B41FA5}">
                      <a16:colId xmlns:a16="http://schemas.microsoft.com/office/drawing/2014/main" val="20003"/>
                    </a:ext>
                  </a:extLst>
                </a:gridCol>
              </a:tblGrid>
              <a:tr h="504639">
                <a:tc>
                  <a:txBody>
                    <a:bodyPr/>
                    <a:lstStyle/>
                    <a:p>
                      <a:pPr marL="0" marR="0">
                        <a:spcBef>
                          <a:spcPts val="300"/>
                        </a:spcBef>
                        <a:spcAft>
                          <a:spcPts val="600"/>
                        </a:spcAft>
                      </a:pPr>
                      <a:r>
                        <a:rPr lang="en-GB" sz="1100" dirty="0">
                          <a:latin typeface="Arial"/>
                        </a:rPr>
                        <a:t>EP-16.11</a:t>
                      </a:r>
                      <a:endParaRPr lang="en-GB" dirty="0">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600"/>
                        </a:spcAft>
                      </a:pPr>
                      <a:r>
                        <a:rPr lang="en-US" sz="1100" dirty="0">
                          <a:latin typeface="Arial"/>
                        </a:rPr>
                        <a:t>GCC and GRWG Chair to organize a discussion on user requirements in the context of the 2015 </a:t>
                      </a:r>
                      <a:r>
                        <a:rPr lang="en-US" sz="1100" dirty="0" smtClean="0">
                          <a:latin typeface="Arial"/>
                        </a:rPr>
                        <a:t>GSICS User </a:t>
                      </a:r>
                      <a:r>
                        <a:rPr lang="en-US" sz="1100" dirty="0">
                          <a:latin typeface="Arial"/>
                        </a:rPr>
                        <a:t>Workshop (Toulouse, 22 September 2015)</a:t>
                      </a:r>
                      <a:endParaRPr lang="en-US" dirty="0">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a:latin typeface="Arial"/>
                        </a:rPr>
                        <a:t>22 Sept 2015</a:t>
                      </a:r>
                      <a:endParaRPr lang="en-GB">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100" dirty="0">
                          <a:latin typeface="Arial"/>
                        </a:rPr>
                        <a:t>Completed</a:t>
                      </a:r>
                      <a:endParaRPr lang="en-GB" dirty="0">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1026" name="Picture 2" descr="https://ssl.gstatic.com/ui/v1/icons/mail/images/cleardot.gif"/>
          <p:cNvPicPr>
            <a:picLocks noChangeAspect="1" noChangeArrowheads="1"/>
          </p:cNvPicPr>
          <p:nvPr/>
        </p:nvPicPr>
        <p:blipFill>
          <a:blip r:embed="rId2"/>
          <a:srcRect/>
          <a:stretch>
            <a:fillRect/>
          </a:stretch>
        </p:blipFill>
        <p:spPr bwMode="auto">
          <a:xfrm>
            <a:off x="31750" y="365125"/>
            <a:ext cx="9525" cy="9525"/>
          </a:xfrm>
          <a:prstGeom prst="rect">
            <a:avLst/>
          </a:prstGeom>
          <a:noFill/>
        </p:spPr>
      </p:pic>
    </p:spTree>
    <p:extLst>
      <p:ext uri="{BB962C8B-B14F-4D97-AF65-F5344CB8AC3E}">
        <p14:creationId xmlns:p14="http://schemas.microsoft.com/office/powerpoint/2010/main" val="3376243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0" dirty="0" smtClean="0"/>
              <a:t>Do we have a process for accepting and then posting documents?</a:t>
            </a:r>
          </a:p>
          <a:p>
            <a:r>
              <a:rPr lang="en-US" b="0" dirty="0" smtClean="0"/>
              <a:t>GCC manages the GSICS documentation plan.</a:t>
            </a:r>
          </a:p>
          <a:p>
            <a:endParaRPr lang="en-US" dirty="0"/>
          </a:p>
        </p:txBody>
      </p:sp>
    </p:spTree>
    <p:extLst>
      <p:ext uri="{BB962C8B-B14F-4D97-AF65-F5344CB8AC3E}">
        <p14:creationId xmlns:p14="http://schemas.microsoft.com/office/powerpoint/2010/main" val="222325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srcRect/>
          <a:stretch>
            <a:fillRect/>
          </a:stretch>
        </p:blipFill>
        <p:spPr bwMode="auto">
          <a:xfrm>
            <a:off x="7563085" y="3715278"/>
            <a:ext cx="2351942" cy="25087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GSICS Activities-Meeting Support and Updates to GPPA</a:t>
            </a:r>
            <a:endParaRPr lang="en-US" dirty="0"/>
          </a:p>
        </p:txBody>
      </p:sp>
      <p:sp>
        <p:nvSpPr>
          <p:cNvPr id="4" name="Rectangle 3"/>
          <p:cNvSpPr/>
          <p:nvPr/>
        </p:nvSpPr>
        <p:spPr>
          <a:xfrm>
            <a:off x="0" y="4088011"/>
            <a:ext cx="8302752" cy="2185214"/>
          </a:xfrm>
          <a:prstGeom prst="rect">
            <a:avLst/>
          </a:prstGeom>
        </p:spPr>
        <p:txBody>
          <a:bodyPr wrap="square">
            <a:spAutoFit/>
          </a:bodyPr>
          <a:lstStyle/>
          <a:p>
            <a:r>
              <a:rPr lang="en-US" sz="2000" dirty="0" smtClean="0">
                <a:solidFill>
                  <a:schemeClr val="tx1"/>
                </a:solidFill>
                <a:sym typeface="Wingdings" pitchFamily="2" charset="2"/>
              </a:rPr>
              <a:t>New Clauses introduced in GPPA to enhance efficiency of review process and connect products with users</a:t>
            </a:r>
          </a:p>
          <a:p>
            <a:pPr lvl="1">
              <a:buFont typeface="Wingdings" pitchFamily="2" charset="2"/>
              <a:buChar char="§"/>
            </a:pPr>
            <a:r>
              <a:rPr lang="en-US" sz="2000" dirty="0" smtClean="0">
                <a:solidFill>
                  <a:srgbClr val="009900"/>
                </a:solidFill>
                <a:sym typeface="Wingdings" pitchFamily="2" charset="2"/>
              </a:rPr>
              <a:t>Impact report mandatory</a:t>
            </a:r>
          </a:p>
          <a:p>
            <a:pPr lvl="1">
              <a:buFont typeface="Wingdings" pitchFamily="2" charset="2"/>
              <a:buChar char="§"/>
            </a:pPr>
            <a:r>
              <a:rPr lang="en-US" sz="2000" dirty="0" smtClean="0">
                <a:solidFill>
                  <a:srgbClr val="009900"/>
                </a:solidFill>
                <a:sym typeface="Wingdings" pitchFamily="2" charset="2"/>
              </a:rPr>
              <a:t>Delegation clause accepted in GPPA</a:t>
            </a:r>
          </a:p>
          <a:p>
            <a:pPr lvl="1">
              <a:buFont typeface="Wingdings" pitchFamily="2" charset="2"/>
              <a:buChar char="§"/>
            </a:pPr>
            <a:r>
              <a:rPr lang="en-US" sz="2000" dirty="0" smtClean="0">
                <a:solidFill>
                  <a:srgbClr val="009900"/>
                </a:solidFill>
                <a:sym typeface="Wingdings" pitchFamily="2" charset="2"/>
              </a:rPr>
              <a:t>Instruments of same family directly enter Pre-Op **</a:t>
            </a:r>
          </a:p>
          <a:p>
            <a:r>
              <a:rPr lang="en-US" sz="1800" dirty="0" smtClean="0">
                <a:solidFill>
                  <a:schemeClr val="tx1"/>
                </a:solidFill>
                <a:sym typeface="Wingdings" pitchFamily="2" charset="2"/>
                <a:hlinkClick r:id="rId3"/>
              </a:rPr>
              <a:t>For more info visit :  </a:t>
            </a:r>
            <a:r>
              <a:rPr lang="en-US" sz="1800" u="sng" dirty="0" smtClean="0">
                <a:solidFill>
                  <a:schemeClr val="tx1"/>
                </a:solidFill>
                <a:sym typeface="Wingdings" pitchFamily="2" charset="2"/>
                <a:hlinkClick r:id="rId3"/>
              </a:rPr>
              <a:t>http://gsics.atmos.umd.edu/bin/view/Development/GppaWorkflow</a:t>
            </a:r>
            <a:endParaRPr lang="en-US" sz="1800" u="sng" dirty="0" smtClean="0">
              <a:solidFill>
                <a:schemeClr val="tx1"/>
              </a:solidFill>
              <a:sym typeface="Wingdings" pitchFamily="2" charset="2"/>
            </a:endParaRPr>
          </a:p>
        </p:txBody>
      </p:sp>
      <p:sp>
        <p:nvSpPr>
          <p:cNvPr id="5" name="Rectangle 4"/>
          <p:cNvSpPr/>
          <p:nvPr/>
        </p:nvSpPr>
        <p:spPr>
          <a:xfrm>
            <a:off x="0" y="1886633"/>
            <a:ext cx="5844210" cy="1631216"/>
          </a:xfrm>
          <a:prstGeom prst="rect">
            <a:avLst/>
          </a:prstGeom>
        </p:spPr>
        <p:txBody>
          <a:bodyPr wrap="square">
            <a:spAutoFit/>
          </a:bodyPr>
          <a:lstStyle/>
          <a:p>
            <a:pPr>
              <a:buFont typeface="Wingdings" pitchFamily="2" charset="2"/>
              <a:buChar char="§"/>
            </a:pPr>
            <a:r>
              <a:rPr lang="en-US" sz="2000" dirty="0" smtClean="0">
                <a:solidFill>
                  <a:schemeClr val="tx1"/>
                </a:solidFill>
                <a:sym typeface="Wingdings" pitchFamily="2" charset="2"/>
              </a:rPr>
              <a:t>Meeting Support</a:t>
            </a:r>
          </a:p>
          <a:p>
            <a:pPr lvl="1">
              <a:buFont typeface="Wingdings" pitchFamily="2" charset="2"/>
              <a:buChar char="§"/>
            </a:pPr>
            <a:r>
              <a:rPr lang="en-US" sz="2000" dirty="0" smtClean="0">
                <a:solidFill>
                  <a:srgbClr val="009900"/>
                </a:solidFill>
                <a:sym typeface="Wingdings" pitchFamily="2" charset="2"/>
              </a:rPr>
              <a:t>12 Web-meetings</a:t>
            </a:r>
          </a:p>
          <a:p>
            <a:pPr>
              <a:buFont typeface="Wingdings" pitchFamily="2" charset="2"/>
              <a:buChar char="§"/>
            </a:pPr>
            <a:r>
              <a:rPr lang="en-US" sz="2000" dirty="0" smtClean="0">
                <a:solidFill>
                  <a:schemeClr val="tx1"/>
                </a:solidFill>
                <a:sym typeface="Wingdings" pitchFamily="2" charset="2"/>
              </a:rPr>
              <a:t>GSICS Users Workshop at NCWCP</a:t>
            </a:r>
          </a:p>
          <a:p>
            <a:pPr lvl="1">
              <a:buFont typeface="Wingdings" pitchFamily="2" charset="2"/>
              <a:buChar char="§"/>
            </a:pPr>
            <a:r>
              <a:rPr lang="en-US" sz="2000" dirty="0" smtClean="0">
                <a:solidFill>
                  <a:srgbClr val="009900"/>
                </a:solidFill>
                <a:sym typeface="Wingdings" pitchFamily="2" charset="2"/>
              </a:rPr>
              <a:t>First time for a full day GUW, over 60 attendees</a:t>
            </a:r>
          </a:p>
        </p:txBody>
      </p:sp>
      <p:pic>
        <p:nvPicPr>
          <p:cNvPr id="6" name="Picture 2" descr="https://australiandystoniasupportgroup.files.wordpress.com/2014/09/support-meeting-image-updated.jpg"/>
          <p:cNvPicPr>
            <a:picLocks noChangeAspect="1" noChangeArrowheads="1"/>
          </p:cNvPicPr>
          <p:nvPr/>
        </p:nvPicPr>
        <p:blipFill>
          <a:blip r:embed="rId4" cstate="print"/>
          <a:srcRect/>
          <a:stretch>
            <a:fillRect/>
          </a:stretch>
        </p:blipFill>
        <p:spPr bwMode="auto">
          <a:xfrm>
            <a:off x="5437979" y="1777510"/>
            <a:ext cx="4128051" cy="17231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0680" y="446899"/>
            <a:ext cx="5379523" cy="475375"/>
          </a:xfrm>
        </p:spPr>
        <p:txBody>
          <a:bodyPr/>
          <a:lstStyle/>
          <a:p>
            <a:r>
              <a:rPr lang="en-US" sz="3200" dirty="0" smtClean="0"/>
              <a:t>GSICS Products </a:t>
            </a:r>
            <a:r>
              <a:rPr lang="en-US" sz="3200" dirty="0"/>
              <a:t>S</a:t>
            </a:r>
            <a:r>
              <a:rPr lang="en-US" sz="3200" dirty="0" smtClean="0"/>
              <a:t>tatus</a:t>
            </a:r>
            <a:endParaRPr lang="en-US" sz="3200" dirty="0"/>
          </a:p>
        </p:txBody>
      </p:sp>
      <p:sp>
        <p:nvSpPr>
          <p:cNvPr id="15" name="TextBox 14"/>
          <p:cNvSpPr txBox="1"/>
          <p:nvPr/>
        </p:nvSpPr>
        <p:spPr>
          <a:xfrm>
            <a:off x="668552" y="1508164"/>
            <a:ext cx="8629827" cy="830997"/>
          </a:xfrm>
          <a:prstGeom prst="rect">
            <a:avLst/>
          </a:prstGeom>
          <a:solidFill>
            <a:schemeClr val="accent3">
              <a:lumMod val="60000"/>
              <a:lumOff val="40000"/>
            </a:schemeClr>
          </a:solidFill>
        </p:spPr>
        <p:txBody>
          <a:bodyPr wrap="square" rtlCol="0">
            <a:spAutoFit/>
          </a:bodyPr>
          <a:lstStyle/>
          <a:p>
            <a:r>
              <a:rPr lang="en-US" sz="1600" dirty="0" smtClean="0">
                <a:solidFill>
                  <a:schemeClr val="tx2">
                    <a:lumMod val="50000"/>
                  </a:schemeClr>
                </a:solidFill>
              </a:rPr>
              <a:t>Operational        4 product   [4 EUMETSAT]</a:t>
            </a:r>
          </a:p>
          <a:p>
            <a:r>
              <a:rPr lang="en-US" sz="1600" dirty="0" smtClean="0">
                <a:solidFill>
                  <a:schemeClr val="tx2">
                    <a:lumMod val="50000"/>
                  </a:schemeClr>
                </a:solidFill>
              </a:rPr>
              <a:t>Preoperational   4 products [4 NOAA]</a:t>
            </a:r>
          </a:p>
          <a:p>
            <a:r>
              <a:rPr lang="en-US" sz="1600" dirty="0" smtClean="0">
                <a:solidFill>
                  <a:schemeClr val="tx2">
                    <a:lumMod val="50000"/>
                  </a:schemeClr>
                </a:solidFill>
              </a:rPr>
              <a:t>Demonstration 31 products [8 EUMETSAT, 13 NOAA, 6 JMA]</a:t>
            </a:r>
          </a:p>
        </p:txBody>
      </p:sp>
      <p:sp>
        <p:nvSpPr>
          <p:cNvPr id="19" name="TextBox 18"/>
          <p:cNvSpPr txBox="1"/>
          <p:nvPr/>
        </p:nvSpPr>
        <p:spPr>
          <a:xfrm>
            <a:off x="490573" y="2891190"/>
            <a:ext cx="8714935" cy="2708434"/>
          </a:xfrm>
          <a:prstGeom prst="rect">
            <a:avLst/>
          </a:prstGeom>
          <a:solidFill>
            <a:srgbClr val="92D050"/>
          </a:solidFill>
        </p:spPr>
        <p:txBody>
          <a:bodyPr wrap="square" rtlCol="0">
            <a:spAutoFit/>
          </a:bodyPr>
          <a:lstStyle/>
          <a:p>
            <a:r>
              <a:rPr lang="en-US" sz="1600" u="sng" dirty="0" smtClean="0">
                <a:solidFill>
                  <a:schemeClr val="tx1"/>
                </a:solidFill>
              </a:rPr>
              <a:t>GCC initiated GPPA review process for these products </a:t>
            </a:r>
          </a:p>
          <a:p>
            <a:r>
              <a:rPr lang="en-US" sz="1600" dirty="0" smtClean="0">
                <a:solidFill>
                  <a:schemeClr val="tx1"/>
                </a:solidFill>
              </a:rPr>
              <a:t>Review Process Status</a:t>
            </a:r>
          </a:p>
          <a:p>
            <a:endParaRPr lang="en-US" sz="1600" dirty="0" smtClean="0">
              <a:solidFill>
                <a:schemeClr val="tx1"/>
              </a:solidFill>
            </a:endParaRPr>
          </a:p>
          <a:p>
            <a:pPr marL="0" lvl="2"/>
            <a:r>
              <a:rPr lang="en-US" sz="1500" dirty="0" smtClean="0">
                <a:solidFill>
                  <a:schemeClr val="tx1"/>
                </a:solidFill>
                <a:latin typeface="Arial" pitchFamily="34" charset="0"/>
                <a:cs typeface="Arial" pitchFamily="34" charset="0"/>
              </a:rPr>
              <a:t>                 EUMETSAT Prime Product   </a:t>
            </a:r>
            <a:r>
              <a:rPr lang="en-US" sz="1400" dirty="0">
                <a:sym typeface="Wingdings" panose="05000000000000000000" pitchFamily="2" charset="2"/>
              </a:rPr>
              <a:t></a:t>
            </a:r>
            <a:r>
              <a:rPr lang="en-US" sz="1500" dirty="0" smtClean="0">
                <a:solidFill>
                  <a:schemeClr val="tx1"/>
                </a:solidFill>
                <a:latin typeface="Arial" pitchFamily="34" charset="0"/>
                <a:cs typeface="Arial" pitchFamily="34" charset="0"/>
              </a:rPr>
              <a:t>  Accepted in Demo Phase</a:t>
            </a:r>
          </a:p>
          <a:p>
            <a:pPr marL="0" lvl="2"/>
            <a:endParaRPr lang="en-US" sz="1500" dirty="0" smtClean="0">
              <a:solidFill>
                <a:schemeClr val="tx1"/>
              </a:solidFill>
              <a:latin typeface="Arial" pitchFamily="34" charset="0"/>
              <a:cs typeface="Arial" pitchFamily="34" charset="0"/>
            </a:endParaRPr>
          </a:p>
          <a:p>
            <a:pPr marL="0" lvl="2"/>
            <a:r>
              <a:rPr lang="en-US" sz="1500" dirty="0" smtClean="0">
                <a:solidFill>
                  <a:schemeClr val="tx1"/>
                </a:solidFill>
                <a:latin typeface="Arial" pitchFamily="34" charset="0"/>
                <a:cs typeface="Arial" pitchFamily="34" charset="0"/>
              </a:rPr>
              <a:t>                 EUMETSAT DCC Product     </a:t>
            </a:r>
            <a:r>
              <a:rPr lang="en-US" sz="1600" dirty="0" smtClean="0">
                <a:sym typeface="Wingdings" panose="05000000000000000000" pitchFamily="2" charset="2"/>
              </a:rPr>
              <a:t></a:t>
            </a:r>
            <a:r>
              <a:rPr lang="en-US" sz="1500" dirty="0" smtClean="0">
                <a:solidFill>
                  <a:schemeClr val="tx1"/>
                </a:solidFill>
                <a:latin typeface="Arial" pitchFamily="34" charset="0"/>
                <a:cs typeface="Arial" pitchFamily="34" charset="0"/>
              </a:rPr>
              <a:t>  Review Completed </a:t>
            </a:r>
          </a:p>
          <a:p>
            <a:endParaRPr lang="en-US" sz="1500" dirty="0" smtClean="0">
              <a:solidFill>
                <a:schemeClr val="tx1"/>
              </a:solidFill>
              <a:latin typeface="Arial" pitchFamily="34" charset="0"/>
              <a:cs typeface="Arial" pitchFamily="34" charset="0"/>
            </a:endParaRPr>
          </a:p>
          <a:p>
            <a:pPr lvl="2"/>
            <a:r>
              <a:rPr lang="en-US" sz="1500" dirty="0" smtClean="0">
                <a:solidFill>
                  <a:schemeClr val="tx1"/>
                </a:solidFill>
                <a:latin typeface="Arial" pitchFamily="34" charset="0"/>
                <a:cs typeface="Arial" pitchFamily="34" charset="0"/>
              </a:rPr>
              <a:t>ISRO  INSAT IASI Product    </a:t>
            </a:r>
            <a:r>
              <a:rPr lang="en-US" sz="1600" dirty="0">
                <a:sym typeface="Wingdings" panose="05000000000000000000" pitchFamily="2" charset="2"/>
              </a:rPr>
              <a:t></a:t>
            </a:r>
            <a:r>
              <a:rPr lang="en-US" sz="1500" dirty="0" smtClean="0">
                <a:solidFill>
                  <a:schemeClr val="tx1"/>
                </a:solidFill>
                <a:latin typeface="Arial" pitchFamily="34" charset="0"/>
                <a:cs typeface="Arial" pitchFamily="34" charset="0"/>
              </a:rPr>
              <a:t>  Initial GPAT review sent to producer for    				  implementation</a:t>
            </a:r>
          </a:p>
          <a:p>
            <a:pPr lvl="2"/>
            <a:r>
              <a:rPr lang="en-US" sz="1500" dirty="0" smtClean="0">
                <a:solidFill>
                  <a:schemeClr val="tx1"/>
                </a:solidFill>
                <a:latin typeface="Arial" pitchFamily="34" charset="0"/>
                <a:cs typeface="Arial" pitchFamily="34" charset="0"/>
              </a:rPr>
              <a:t>KMA  COMS- IASI Product   </a:t>
            </a:r>
            <a:r>
              <a:rPr lang="en-US" sz="1600" dirty="0">
                <a:sym typeface="Wingdings" panose="05000000000000000000" pitchFamily="2" charset="2"/>
              </a:rPr>
              <a:t></a:t>
            </a:r>
            <a:r>
              <a:rPr lang="en-US" sz="1500" dirty="0" smtClean="0">
                <a:solidFill>
                  <a:schemeClr val="tx1"/>
                </a:solidFill>
                <a:latin typeface="Arial" pitchFamily="34" charset="0"/>
                <a:cs typeface="Arial" pitchFamily="34" charset="0"/>
              </a:rPr>
              <a:t>  Initial GPAT review sent to producer for 				 implementation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50254"/>
            <a:ext cx="8915400" cy="954087"/>
          </a:xfrm>
        </p:spPr>
        <p:txBody>
          <a:bodyPr/>
          <a:lstStyle/>
          <a:p>
            <a:r>
              <a:rPr lang="en-US" sz="3600" dirty="0" smtClean="0"/>
              <a:t>Actions Webpage</a:t>
            </a:r>
            <a:endParaRPr lang="en-US" sz="3600"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4407049" y="1318846"/>
            <a:ext cx="5498951" cy="4525963"/>
          </a:xfrm>
          <a:prstGeom prst="rect">
            <a:avLst/>
          </a:prstGeom>
          <a:noFill/>
          <a:ln w="9525">
            <a:noFill/>
            <a:miter lim="800000"/>
            <a:headEnd/>
            <a:tailEnd/>
          </a:ln>
        </p:spPr>
      </p:pic>
      <p:sp>
        <p:nvSpPr>
          <p:cNvPr id="5" name="Content Placeholder 2"/>
          <p:cNvSpPr txBox="1">
            <a:spLocks/>
          </p:cNvSpPr>
          <p:nvPr/>
        </p:nvSpPr>
        <p:spPr bwMode="auto">
          <a:xfrm>
            <a:off x="152399" y="1260995"/>
            <a:ext cx="4254649" cy="48737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A new</a:t>
            </a:r>
            <a:r>
              <a:rPr kumimoji="0" lang="en-US" sz="2400" b="1" i="0" u="none" strike="noStrike" kern="1200" cap="none" spc="0" normalizeH="0" noProof="0" dirty="0" smtClean="0">
                <a:ln>
                  <a:noFill/>
                </a:ln>
                <a:solidFill>
                  <a:schemeClr val="tx1"/>
                </a:solidFill>
                <a:effectLst/>
                <a:uLnTx/>
                <a:uFillTx/>
                <a:latin typeface="+mn-lt"/>
                <a:ea typeface="+mn-ea"/>
                <a:cs typeface="+mn-cs"/>
              </a:rPr>
              <a:t> actions page is online</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800" dirty="0" smtClean="0">
                <a:solidFill>
                  <a:schemeClr val="tx2"/>
                </a:solidFill>
                <a:latin typeface="+mn-lt"/>
              </a:rPr>
              <a:t>Replaces the wiki actions page. </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1800" dirty="0" smtClean="0">
                <a:solidFill>
                  <a:schemeClr val="tx2"/>
                </a:solidFill>
                <a:latin typeface="+mn-lt"/>
              </a:rPr>
              <a:t>Actions will now be keyed in directly on google sheet instead of wiki.</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800" b="1" i="0" u="none" strike="noStrike" kern="1200" cap="none" spc="0" normalizeH="0" baseline="0" noProof="0" dirty="0" smtClean="0">
                <a:ln>
                  <a:noFill/>
                </a:ln>
                <a:solidFill>
                  <a:schemeClr val="tx2"/>
                </a:solidFill>
                <a:effectLst/>
                <a:uLnTx/>
                <a:uFillTx/>
                <a:latin typeface="+mn-lt"/>
              </a:rPr>
              <a:t>These</a:t>
            </a:r>
            <a:r>
              <a:rPr kumimoji="0" lang="en-US" sz="1800" b="1" i="0" u="none" strike="noStrike" kern="1200" cap="none" spc="0" normalizeH="0" noProof="0" dirty="0" smtClean="0">
                <a:ln>
                  <a:noFill/>
                </a:ln>
                <a:solidFill>
                  <a:schemeClr val="tx2"/>
                </a:solidFill>
                <a:effectLst/>
                <a:uLnTx/>
                <a:uFillTx/>
                <a:latin typeface="+mn-lt"/>
              </a:rPr>
              <a:t> would be immediately visible on the Actions Webpage.</a:t>
            </a:r>
            <a:endParaRPr lang="en-US" sz="1800" dirty="0" smtClean="0">
              <a:solidFill>
                <a:schemeClr val="tx2"/>
              </a:solidFill>
              <a:latin typeface="+mn-lt"/>
            </a:endParaRPr>
          </a:p>
          <a:p>
            <a:pPr marL="742950" marR="0" lvl="1" indent="-285750" algn="l" defTabSz="914400" rtl="0" eaLnBrk="0" fontAlgn="base" latinLnBrk="0" hangingPunct="0">
              <a:lnSpc>
                <a:spcPct val="100000"/>
              </a:lnSpc>
              <a:spcBef>
                <a:spcPct val="20000"/>
              </a:spcBef>
              <a:spcAft>
                <a:spcPct val="0"/>
              </a:spcAft>
              <a:buClrTx/>
              <a:buSzTx/>
              <a:tabLst/>
              <a:defRPr/>
            </a:pPr>
            <a:r>
              <a:rPr kumimoji="0" lang="en-US" sz="1800" b="1" i="0" u="none" strike="noStrike" kern="1200" cap="none" spc="0" normalizeH="0" baseline="0" noProof="0" dirty="0" smtClean="0">
                <a:ln>
                  <a:noFill/>
                </a:ln>
                <a:solidFill>
                  <a:schemeClr val="tx1"/>
                </a:solidFill>
                <a:effectLst/>
                <a:uLnTx/>
                <a:uFillTx/>
                <a:latin typeface="+mn-lt"/>
              </a:rPr>
              <a:t>Features</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800" b="1" i="0" u="none" strike="noStrike" kern="1200" cap="none" spc="0" normalizeH="0" baseline="0" noProof="0" dirty="0" smtClean="0">
                <a:ln>
                  <a:noFill/>
                </a:ln>
                <a:solidFill>
                  <a:schemeClr val="tx2"/>
                </a:solidFill>
                <a:effectLst/>
                <a:uLnTx/>
                <a:uFillTx/>
                <a:latin typeface="+mn-lt"/>
              </a:rPr>
              <a:t>Fast Search. </a:t>
            </a:r>
          </a:p>
          <a:p>
            <a:pPr marL="742950" marR="0" lvl="1" indent="-28575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1800" b="1" i="0" u="none" strike="noStrike" kern="1200" cap="none" spc="0" normalizeH="0" baseline="0" noProof="0" dirty="0" smtClean="0">
                <a:ln>
                  <a:noFill/>
                </a:ln>
                <a:solidFill>
                  <a:schemeClr val="tx2"/>
                </a:solidFill>
                <a:effectLst/>
                <a:uLnTx/>
                <a:uFillTx/>
                <a:latin typeface="+mn-lt"/>
              </a:rPr>
              <a:t>Chairs groups/subgroups and Co-Chairs can directly key in and update the actions.  </a:t>
            </a:r>
          </a:p>
          <a:p>
            <a:pPr marL="742950" lvl="1" indent="-285750" eaLnBrk="0" hangingPunct="0">
              <a:spcBef>
                <a:spcPct val="20000"/>
              </a:spcBef>
              <a:buFont typeface="Arial" pitchFamily="34" charset="0"/>
              <a:buChar char="•"/>
            </a:pPr>
            <a:r>
              <a:rPr lang="en-US" sz="1800" dirty="0" smtClean="0">
                <a:solidFill>
                  <a:schemeClr val="tx2"/>
                </a:solidFill>
              </a:rPr>
              <a:t>Significant reduction in overhead on Chairs and GCC.</a:t>
            </a:r>
            <a:endParaRPr kumimoji="0" lang="en-US" sz="1800" b="1" i="0" u="none" strike="noStrike" kern="1200" cap="none" spc="0" normalizeH="0" baseline="0" noProof="0" dirty="0" smtClean="0">
              <a:ln>
                <a:noFill/>
              </a:ln>
              <a:solidFill>
                <a:schemeClr val="tx2"/>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Tx/>
              <a:tabLst/>
              <a:defRPr/>
            </a:pPr>
            <a:endParaRPr kumimoji="0" lang="en-US" sz="16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200" b="1"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1600" b="1" i="0" u="none" strike="noStrike" kern="1200" cap="none" spc="0" normalizeH="0" baseline="0" noProof="0" dirty="0" smtClean="0">
              <a:ln>
                <a:noFill/>
              </a:ln>
              <a:solidFill>
                <a:schemeClr val="tx2"/>
              </a:solidFill>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6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200" b="1" i="0" u="sng"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855784" y="6134725"/>
            <a:ext cx="8042031" cy="723275"/>
          </a:xfrm>
          <a:prstGeom prst="rect">
            <a:avLst/>
          </a:prstGeom>
          <a:noFill/>
        </p:spPr>
        <p:txBody>
          <a:bodyPr wrap="square" rtlCol="0">
            <a:spAutoFit/>
          </a:bodyPr>
          <a:lstStyle/>
          <a:p>
            <a:pPr marL="0" lvl="1"/>
            <a:r>
              <a:rPr lang="en-US" sz="1600" dirty="0" smtClean="0">
                <a:solidFill>
                  <a:schemeClr val="tx2"/>
                </a:solidFill>
                <a:hlinkClick r:id="rId3"/>
              </a:rPr>
              <a:t>Actions webpage : https://www.star.nesdis.noaa.gov/smcd/GCC/MeetingActions.php</a:t>
            </a:r>
            <a:r>
              <a:rPr lang="en-US" sz="1600" dirty="0" smtClean="0">
                <a:solidFill>
                  <a:schemeClr val="tx2"/>
                </a:solidFill>
              </a:rPr>
              <a:t>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How good are GSICS References?</a:t>
            </a:r>
            <a:endParaRPr lang="en-US" sz="3200" dirty="0"/>
          </a:p>
        </p:txBody>
      </p:sp>
      <p:sp>
        <p:nvSpPr>
          <p:cNvPr id="3" name="Content Placeholder 2"/>
          <p:cNvSpPr>
            <a:spLocks noGrp="1"/>
          </p:cNvSpPr>
          <p:nvPr>
            <p:ph idx="1"/>
          </p:nvPr>
        </p:nvSpPr>
        <p:spPr>
          <a:xfrm>
            <a:off x="600960" y="1589241"/>
            <a:ext cx="8915400" cy="2508658"/>
          </a:xfrm>
        </p:spPr>
        <p:txBody>
          <a:bodyPr/>
          <a:lstStyle/>
          <a:p>
            <a:pPr>
              <a:buNone/>
            </a:pPr>
            <a:r>
              <a:rPr lang="en-US" sz="2200" dirty="0" smtClean="0"/>
              <a:t>GCC work on ‘How good are IR references?‘  published in AMT and highlighted by the FIDUCEO and NASA-AIRS team and recommendations accepted. </a:t>
            </a:r>
            <a:r>
              <a:rPr lang="en-US" sz="2200" dirty="0" smtClean="0">
                <a:hlinkClick r:id="rId3"/>
              </a:rPr>
              <a:t>http://www.fiduceo.eu/sites/default/files/deliverables/D6.4_v1.pdf </a:t>
            </a:r>
            <a:r>
              <a:rPr lang="en-US" sz="2200" dirty="0" smtClean="0"/>
              <a:t> </a:t>
            </a:r>
          </a:p>
          <a:p>
            <a:pPr>
              <a:buNone/>
            </a:pPr>
            <a:r>
              <a:rPr lang="en-US" sz="1200" dirty="0" smtClean="0"/>
              <a:t>  </a:t>
            </a:r>
            <a:endParaRPr lang="en-US" sz="1800" dirty="0" smtClean="0"/>
          </a:p>
          <a:p>
            <a:pPr>
              <a:buNone/>
            </a:pPr>
            <a:r>
              <a:rPr lang="en-US" sz="1200" dirty="0" smtClean="0"/>
              <a:t> Ref:  </a:t>
            </a:r>
            <a:r>
              <a:rPr lang="en-US" sz="1200" i="1" dirty="0" smtClean="0"/>
              <a:t>Bali, M., </a:t>
            </a:r>
            <a:r>
              <a:rPr lang="en-US" sz="1200" i="1" dirty="0" err="1" smtClean="0"/>
              <a:t>Mittaz</a:t>
            </a:r>
            <a:r>
              <a:rPr lang="en-US" sz="1200" i="1" dirty="0" smtClean="0"/>
              <a:t>, J. P., </a:t>
            </a:r>
            <a:r>
              <a:rPr lang="en-US" sz="1200" i="1" dirty="0" err="1" smtClean="0"/>
              <a:t>Maturi</a:t>
            </a:r>
            <a:r>
              <a:rPr lang="en-US" sz="1200" i="1" dirty="0" smtClean="0"/>
              <a:t>, E., and Goldberg, M. D.: Comparisons of IASI-A and AATSR measurements of top-of-atmosphere radiance over an extended period, Atmos. Meas. Tech., 9, 3325-3336, doi:10.5194/amt-9-3325-2016, 2016. </a:t>
            </a:r>
          </a:p>
          <a:p>
            <a:pPr>
              <a:buNone/>
            </a:pPr>
            <a:r>
              <a:rPr lang="en-US" sz="1200" i="1" dirty="0" smtClean="0">
                <a:solidFill>
                  <a:schemeClr val="tx2"/>
                </a:solidFill>
              </a:rPr>
              <a:t>         </a:t>
            </a:r>
            <a:endParaRPr lang="en-US" sz="1200" i="1" dirty="0" smtClean="0"/>
          </a:p>
          <a:p>
            <a:pPr>
              <a:buNone/>
            </a:pPr>
            <a:endParaRPr lang="en-US" sz="1200" b="0" dirty="0" smtClean="0"/>
          </a:p>
          <a:p>
            <a:pPr>
              <a:buNone/>
            </a:pPr>
            <a:endParaRPr lang="en-US" sz="1200" b="0" dirty="0" smtClean="0"/>
          </a:p>
          <a:p>
            <a:pPr>
              <a:buNone/>
            </a:pPr>
            <a:r>
              <a:rPr lang="en-US" sz="2200" dirty="0" smtClean="0"/>
              <a:t>In the Microwave, for the first time we are proposing an in-orbit L1B ‘Reference Record’ for monitoring Microwave instruments using GSICS SNO style method. This reference is a FCDR constructed by knitting together AMSU-A/MSU measurements of the last 40 Yrs</a:t>
            </a:r>
            <a:r>
              <a:rPr lang="en-US" sz="2200" b="0" dirty="0" smtClean="0"/>
              <a:t>.</a:t>
            </a:r>
          </a:p>
          <a:p>
            <a:pPr>
              <a:buNone/>
            </a:pPr>
            <a:endParaRPr lang="en-US" sz="1200" b="0" dirty="0" smtClean="0"/>
          </a:p>
          <a:p>
            <a:pPr>
              <a:buNone/>
            </a:pPr>
            <a:r>
              <a:rPr lang="en-US" sz="1200" dirty="0" smtClean="0"/>
              <a:t>Ref: </a:t>
            </a:r>
            <a:r>
              <a:rPr lang="en-US" sz="1200" dirty="0" smtClean="0">
                <a:hlinkClick r:id="rId4"/>
              </a:rPr>
              <a:t>http://gsics.atmos.umd.edu/pub/Development/20161025/MW_References_MW_Oct2016.pptx</a:t>
            </a:r>
            <a:r>
              <a:rPr lang="en-US" sz="1200" dirty="0" smtClean="0"/>
              <a:t> (Paper under preparation)</a:t>
            </a:r>
          </a:p>
          <a:p>
            <a:pPr>
              <a:buNone/>
            </a:pPr>
            <a:r>
              <a:rPr lang="en-US" sz="3600" b="0" dirty="0" smtClean="0"/>
              <a:t> </a:t>
            </a:r>
            <a:endParaRPr lang="en-US" sz="1000" b="0" dirty="0" smtClean="0"/>
          </a:p>
          <a:p>
            <a:pPr lvl="1">
              <a:buNone/>
            </a:pPr>
            <a:endParaRPr lang="en-US" sz="1600" dirty="0" smtClean="0"/>
          </a:p>
          <a:p>
            <a:pPr lvl="1"/>
            <a:endParaRPr lang="en-US" sz="1600" dirty="0" smtClean="0"/>
          </a:p>
          <a:p>
            <a:pPr>
              <a:buNone/>
            </a:pPr>
            <a:endParaRPr lang="en-US" sz="2000" dirty="0" smtClean="0"/>
          </a:p>
          <a:p>
            <a:endParaRPr lang="en-US" sz="1200" u="sng"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Outreach and Feedback</a:t>
            </a:r>
            <a:endParaRPr lang="en-US" sz="3600" dirty="0"/>
          </a:p>
        </p:txBody>
      </p:sp>
      <p:sp>
        <p:nvSpPr>
          <p:cNvPr id="3" name="Content Placeholder 2"/>
          <p:cNvSpPr>
            <a:spLocks noGrp="1"/>
          </p:cNvSpPr>
          <p:nvPr>
            <p:ph idx="1"/>
          </p:nvPr>
        </p:nvSpPr>
        <p:spPr>
          <a:xfrm>
            <a:off x="990600" y="1444638"/>
            <a:ext cx="8915400" cy="2437406"/>
          </a:xfrm>
        </p:spPr>
        <p:txBody>
          <a:bodyPr/>
          <a:lstStyle/>
          <a:p>
            <a:r>
              <a:rPr lang="en-US" sz="2800" dirty="0" smtClean="0"/>
              <a:t>A prime responsibility of the GCC is to collect opinions of GSICS participants and feedback from potential users from time to time.</a:t>
            </a:r>
          </a:p>
          <a:p>
            <a:r>
              <a:rPr lang="en-US" sz="2800" dirty="0" smtClean="0"/>
              <a:t>The idea is that gathered data would help our decision making and set goals that can help the users.</a:t>
            </a:r>
          </a:p>
          <a:p>
            <a:r>
              <a:rPr lang="en-US" sz="2800" dirty="0" smtClean="0"/>
              <a:t>GCC has setup a wiki page to house feedback (</a:t>
            </a:r>
            <a:r>
              <a:rPr lang="en-US" sz="2800" dirty="0" smtClean="0">
                <a:hlinkClick r:id="rId2"/>
              </a:rPr>
              <a:t>here</a:t>
            </a:r>
            <a:r>
              <a:rPr lang="en-US" sz="2800" dirty="0" smtClean="0"/>
              <a:t>)  .</a:t>
            </a:r>
          </a:p>
          <a:p>
            <a:r>
              <a:rPr lang="en-US" sz="2800" dirty="0" smtClean="0"/>
              <a:t>Some of the latest Feedbacks are </a:t>
            </a:r>
            <a:endParaRPr lang="en-US" sz="2800" u="sng" dirty="0" smtClean="0"/>
          </a:p>
          <a:p>
            <a:pPr lvl="3"/>
            <a:r>
              <a:rPr lang="en-US" sz="2800" u="sng" dirty="0" smtClean="0"/>
              <a:t>IR: Reviewed FIDUCIO project report.</a:t>
            </a:r>
          </a:p>
          <a:p>
            <a:pPr lvl="3"/>
            <a:r>
              <a:rPr lang="en-US" sz="2800" u="sng" dirty="0" smtClean="0"/>
              <a:t>MW: User feedback from MW FCDR taken.</a:t>
            </a:r>
          </a:p>
          <a:p>
            <a:pPr lvl="3"/>
            <a:r>
              <a:rPr lang="en-US" sz="2800" u="sng" dirty="0" smtClean="0"/>
              <a:t>GPRC: Reviews received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63340</TotalTime>
  <Words>2948</Words>
  <Application>Microsoft Office PowerPoint</Application>
  <PresentationFormat>A4 Paper (210x297 mm)</PresentationFormat>
  <Paragraphs>555</Paragraphs>
  <Slides>41</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맑은 고딕</vt:lpstr>
      <vt:lpstr>ＭＳ Ｐゴシック</vt:lpstr>
      <vt:lpstr>Arial</vt:lpstr>
      <vt:lpstr>Arial</vt:lpstr>
      <vt:lpstr>Arial Unicode MS</vt:lpstr>
      <vt:lpstr>Calibri</vt:lpstr>
      <vt:lpstr>Courier New</vt:lpstr>
      <vt:lpstr>Helvetica</vt:lpstr>
      <vt:lpstr>Tahoma</vt:lpstr>
      <vt:lpstr>Times New Roman</vt:lpstr>
      <vt:lpstr>Wingdings</vt:lpstr>
      <vt:lpstr>Office Theme</vt:lpstr>
      <vt:lpstr> GSICS Coordination Centre (GCC)  2016-2017  </vt:lpstr>
      <vt:lpstr>Outline</vt:lpstr>
      <vt:lpstr>GCC Activities – Participation in GSICS Activities</vt:lpstr>
      <vt:lpstr>GSICS Activities-GSICS Newsletter https://www.star.nesdis.noaa.gov/smcd/GCC/newsletters.php</vt:lpstr>
      <vt:lpstr>GSICS Activities-Meeting Support and Updates to GPPA</vt:lpstr>
      <vt:lpstr>GSICS Products Status</vt:lpstr>
      <vt:lpstr>Actions Webpage</vt:lpstr>
      <vt:lpstr>How good are GSICS References?</vt:lpstr>
      <vt:lpstr>Outreach and Feedback</vt:lpstr>
      <vt:lpstr>Near-term 2017-2018 Goals</vt:lpstr>
      <vt:lpstr>GCC Actions (1/3)</vt:lpstr>
      <vt:lpstr>GCC Actions (2/3)</vt:lpstr>
      <vt:lpstr>GCC Actions (3/3)</vt:lpstr>
      <vt:lpstr>GSICS Users Workshop 2017 Discussion Topic 9.i. on Friday</vt:lpstr>
      <vt:lpstr>Summary</vt:lpstr>
      <vt:lpstr>PowerPoint Presentation</vt:lpstr>
      <vt:lpstr>PowerPoint Presentation</vt:lpstr>
      <vt:lpstr> GSICS Coordination Centre (GCC) Annual Report to the Executive Panel  2015-2016 Document #3</vt:lpstr>
      <vt:lpstr>Disclaimer</vt:lpstr>
      <vt:lpstr>Outline</vt:lpstr>
      <vt:lpstr>GCC Activities - Registrations in GUMS</vt:lpstr>
      <vt:lpstr>GSICS Activities (1)</vt:lpstr>
      <vt:lpstr>GSICS Activities (2)</vt:lpstr>
      <vt:lpstr>GSICS Activities (3)</vt:lpstr>
      <vt:lpstr>Proposed Entity Categorization </vt:lpstr>
      <vt:lpstr>GSICS Product status</vt:lpstr>
      <vt:lpstr>GSICS GEO-LEO IR Product Status 2016-02 (IR)</vt:lpstr>
      <vt:lpstr>GSICS Action Tracker Page</vt:lpstr>
      <vt:lpstr>GSICS Product Review Pages</vt:lpstr>
      <vt:lpstr>GSICS Instrument Performance Summary</vt:lpstr>
      <vt:lpstr>PowerPoint Presentation</vt:lpstr>
      <vt:lpstr>User Feedback (Discussion in 9)</vt:lpstr>
      <vt:lpstr>Near-term Goals for 2016-2017</vt:lpstr>
      <vt:lpstr>PowerPoint Presentation</vt:lpstr>
      <vt:lpstr>2016 Users’ Workshop</vt:lpstr>
      <vt:lpstr>2016 Users’ Workshop Areas (See Invitation Letter Draft)</vt:lpstr>
      <vt:lpstr>PowerPoint Presentation</vt:lpstr>
      <vt:lpstr>Summary</vt:lpstr>
      <vt:lpstr>PowerPoint Presentation</vt:lpstr>
      <vt:lpstr>GCC Action Status</vt:lpstr>
      <vt:lpstr>PowerPoint Presentation</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Lawrence Flynn</cp:lastModifiedBy>
  <cp:revision>2115</cp:revision>
  <cp:lastPrinted>2006-03-06T14:11:17Z</cp:lastPrinted>
  <dcterms:created xsi:type="dcterms:W3CDTF">2010-09-10T00:53:07Z</dcterms:created>
  <dcterms:modified xsi:type="dcterms:W3CDTF">2017-03-18T17:13:54Z</dcterms:modified>
</cp:coreProperties>
</file>