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714" r:id="rId2"/>
    <p:sldId id="715" r:id="rId3"/>
    <p:sldId id="752" r:id="rId4"/>
    <p:sldId id="721" r:id="rId5"/>
    <p:sldId id="741" r:id="rId6"/>
    <p:sldId id="732" r:id="rId7"/>
    <p:sldId id="743" r:id="rId8"/>
    <p:sldId id="749" r:id="rId9"/>
    <p:sldId id="753" r:id="rId10"/>
    <p:sldId id="750" r:id="rId11"/>
    <p:sldId id="731" r:id="rId12"/>
    <p:sldId id="748" r:id="rId13"/>
    <p:sldId id="751" r:id="rId14"/>
    <p:sldId id="738" r:id="rId15"/>
    <p:sldId id="730" r:id="rId16"/>
    <p:sldId id="742" r:id="rId17"/>
    <p:sldId id="678" r:id="rId18"/>
    <p:sldId id="733" r:id="rId19"/>
    <p:sldId id="744" r:id="rId20"/>
    <p:sldId id="745" r:id="rId21"/>
    <p:sldId id="746" r:id="rId22"/>
    <p:sldId id="747" r:id="rId2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74">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0000FF"/>
    <a:srgbClr val="FF3300"/>
    <a:srgbClr val="5F5F5F"/>
    <a:srgbClr val="333333"/>
    <a:srgbClr val="CC33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82074" autoAdjust="0"/>
  </p:normalViewPr>
  <p:slideViewPr>
    <p:cSldViewPr snapToGrid="0">
      <p:cViewPr varScale="1">
        <p:scale>
          <a:sx n="71" d="100"/>
          <a:sy n="71" d="100"/>
        </p:scale>
        <p:origin x="36" y="44"/>
      </p:cViewPr>
      <p:guideLst>
        <p:guide orient="horz" pos="217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2394" y="-84"/>
      </p:cViewPr>
      <p:guideLst>
        <p:guide orient="horz" pos="3126"/>
        <p:guide pos="2142"/>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270339"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270340"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270341" name="Rectangle 5"/>
          <p:cNvSpPr>
            <a:spLocks noGrp="1" noChangeArrowheads="1"/>
          </p:cNvSpPr>
          <p:nvPr>
            <p:ph type="sldNum" sz="quarter" idx="3"/>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5D828D66-AEB5-4DE2-AE3C-788B6F5E35E5}" type="slidenum">
              <a:rPr lang="en-US"/>
              <a:pPr>
                <a:defRPr/>
              </a:pPr>
              <a:t>‹#›</a:t>
            </a:fld>
            <a:endParaRPr lang="en-US"/>
          </a:p>
        </p:txBody>
      </p:sp>
    </p:spTree>
    <p:extLst>
      <p:ext uri="{BB962C8B-B14F-4D97-AF65-F5344CB8AC3E}">
        <p14:creationId xmlns:p14="http://schemas.microsoft.com/office/powerpoint/2010/main" val="2526420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39939"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7172" name="Rectangle 4"/>
          <p:cNvSpPr>
            <a:spLocks noGrp="1" noRot="1" noChangeAspect="1" noChangeArrowheads="1" noTextEdit="1"/>
          </p:cNvSpPr>
          <p:nvPr>
            <p:ph type="sldImg" idx="2"/>
          </p:nvPr>
        </p:nvSpPr>
        <p:spPr bwMode="auto">
          <a:xfrm>
            <a:off x="917575" y="746125"/>
            <a:ext cx="4962525" cy="3722688"/>
          </a:xfrm>
          <a:prstGeom prst="rect">
            <a:avLst/>
          </a:prstGeom>
          <a:noFill/>
          <a:ln w="9525">
            <a:solidFill>
              <a:srgbClr val="000000"/>
            </a:solidFill>
            <a:miter lim="800000"/>
            <a:headEnd/>
            <a:tailEnd/>
          </a:ln>
        </p:spPr>
      </p:sp>
      <p:sp>
        <p:nvSpPr>
          <p:cNvPr id="39942"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39943" name="Rectangle 7"/>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D2E840EC-3661-47EA-B292-7ED791E1B58E}" type="slidenum">
              <a:rPr lang="en-US"/>
              <a:pPr>
                <a:defRPr/>
              </a:pPr>
              <a:t>‹#›</a:t>
            </a:fld>
            <a:endParaRPr lang="en-US"/>
          </a:p>
        </p:txBody>
      </p:sp>
    </p:spTree>
    <p:extLst>
      <p:ext uri="{BB962C8B-B14F-4D97-AF65-F5344CB8AC3E}">
        <p14:creationId xmlns:p14="http://schemas.microsoft.com/office/powerpoint/2010/main" val="3087299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9AD4F94-4851-4065-BA9C-947A644B85B9}" type="slidenum">
              <a:rPr lang="en-US" smtClean="0"/>
              <a:pPr/>
              <a:t>1</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679450" y="4716463"/>
            <a:ext cx="5438775" cy="4464050"/>
          </a:xfrm>
          <a:prstGeom prst="rect">
            <a:avLst/>
          </a:prstGeom>
          <a:noFill/>
          <a:ln/>
        </p:spPr>
        <p:txBody>
          <a:bodyPr/>
          <a:lstStyle/>
          <a:p>
            <a:pPr eaLnBrk="1" hangingPunct="1"/>
            <a:endParaRPr lang="en-GB"/>
          </a:p>
        </p:txBody>
      </p:sp>
    </p:spTree>
    <p:extLst>
      <p:ext uri="{BB962C8B-B14F-4D97-AF65-F5344CB8AC3E}">
        <p14:creationId xmlns:p14="http://schemas.microsoft.com/office/powerpoint/2010/main" val="3751547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C616E1F4-C91A-4F44-BD9C-370F412BC276}" type="slidenum">
              <a:rPr lang="en-US" smtClean="0"/>
              <a:pPr/>
              <a:t>17</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xfrm>
            <a:off x="679450" y="4716463"/>
            <a:ext cx="5438775" cy="4464050"/>
          </a:xfrm>
          <a:prstGeom prst="rect">
            <a:avLst/>
          </a:prstGeom>
          <a:noFill/>
          <a:ln/>
        </p:spPr>
        <p:txBody>
          <a:bodyPr/>
          <a:lstStyle/>
          <a:p>
            <a:pPr eaLnBrk="1" hangingPunct="1"/>
            <a:r>
              <a:rPr lang="en-US" dirty="0"/>
              <a:t>Questions?</a:t>
            </a:r>
          </a:p>
        </p:txBody>
      </p:sp>
    </p:spTree>
    <p:extLst>
      <p:ext uri="{BB962C8B-B14F-4D97-AF65-F5344CB8AC3E}">
        <p14:creationId xmlns:p14="http://schemas.microsoft.com/office/powerpoint/2010/main" val="2116157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450" y="4714875"/>
            <a:ext cx="5438775" cy="4467225"/>
          </a:xfrm>
          <a:prstGeom prst="rect">
            <a:avLst/>
          </a:prstGeom>
        </p:spPr>
        <p:txBody>
          <a:bodyPr/>
          <a:lstStyle/>
          <a:p>
            <a:pPr rtl="0"/>
            <a:r>
              <a:rPr lang="en-US" altLang="ja-JP" sz="1200" b="0" i="0" u="none" strike="noStrike" kern="1200" baseline="0" dirty="0">
                <a:solidFill>
                  <a:schemeClr val="tx1"/>
                </a:solidFill>
                <a:latin typeface="Arial" charset="0"/>
                <a:ea typeface="+mn-ea"/>
                <a:cs typeface="+mn-cs"/>
              </a:rPr>
              <a:t>Members of the GDWG have produced some developments that are currently residing in their own software version controlling systems. While subversion fulfil our software version control needs at EUMETSAT, it cannot be used for collaboration developments. For example, the GSICS Calibration Products Plotting Tool.</a:t>
            </a:r>
            <a:br>
              <a:rPr lang="en-US" altLang="ja-JP" sz="1200" b="0" i="0" u="none" strike="noStrike" kern="1200" baseline="0" dirty="0">
                <a:solidFill>
                  <a:schemeClr val="tx1"/>
                </a:solidFill>
                <a:latin typeface="Arial" charset="0"/>
                <a:ea typeface="+mn-ea"/>
                <a:cs typeface="+mn-cs"/>
              </a:rPr>
            </a:br>
            <a:r>
              <a:rPr lang="en-US" altLang="ja-JP" sz="1200" b="0" i="0" u="none" strike="noStrike" kern="1200" baseline="0" dirty="0">
                <a:solidFill>
                  <a:schemeClr val="tx1"/>
                </a:solidFill>
                <a:latin typeface="Arial" charset="0"/>
                <a:ea typeface="+mn-ea"/>
                <a:cs typeface="+mn-cs"/>
              </a:rPr>
              <a:t>EUMETSAT has developed this tools for </a:t>
            </a:r>
            <a:r>
              <a:rPr lang="en-US" altLang="ja-JP" sz="1200" b="0" i="0" u="none" strike="noStrike" kern="1200" baseline="0" dirty="0" err="1">
                <a:solidFill>
                  <a:schemeClr val="tx1"/>
                </a:solidFill>
                <a:latin typeface="Arial" charset="0"/>
                <a:ea typeface="+mn-ea"/>
                <a:cs typeface="+mn-cs"/>
              </a:rPr>
              <a:t>visualising</a:t>
            </a:r>
            <a:r>
              <a:rPr lang="en-US" altLang="ja-JP" sz="1200" b="0" i="0" u="none" strike="noStrike" kern="1200" baseline="0" dirty="0">
                <a:solidFill>
                  <a:schemeClr val="tx1"/>
                </a:solidFill>
                <a:latin typeface="Arial" charset="0"/>
                <a:ea typeface="+mn-ea"/>
                <a:cs typeface="+mn-cs"/>
              </a:rPr>
              <a:t> the contents of the GEOLEOIR Calibration product. This tool needs to be updated for each new GSICS product types, and at present, only EUMETSAT can update this tool. We need a mechanism to provide all GDWG members with the ability to update this tool, and any other GSICS software.</a:t>
            </a:r>
            <a:br>
              <a:rPr lang="en-US" altLang="ja-JP" sz="1200" b="0" i="0" u="none" strike="noStrike" kern="1200" baseline="0" dirty="0">
                <a:solidFill>
                  <a:schemeClr val="tx1"/>
                </a:solidFill>
                <a:latin typeface="Arial" charset="0"/>
                <a:ea typeface="+mn-ea"/>
                <a:cs typeface="+mn-cs"/>
              </a:rPr>
            </a:br>
            <a:r>
              <a:rPr lang="en-US" altLang="ja-JP" sz="1200" b="0" i="0" u="none" strike="noStrike" kern="1200" baseline="0" dirty="0">
                <a:solidFill>
                  <a:schemeClr val="tx1"/>
                </a:solidFill>
                <a:latin typeface="Arial" charset="0"/>
                <a:ea typeface="+mn-ea"/>
                <a:cs typeface="+mn-cs"/>
              </a:rPr>
              <a:t>GitHub is a software version control system that supports collaboration developments across the internet.</a:t>
            </a:r>
            <a:br>
              <a:rPr lang="en-US" altLang="ja-JP" sz="1200" b="0" i="0" u="none" strike="noStrike" kern="1200" baseline="0" dirty="0">
                <a:solidFill>
                  <a:schemeClr val="tx1"/>
                </a:solidFill>
                <a:latin typeface="Arial" charset="0"/>
                <a:ea typeface="+mn-ea"/>
                <a:cs typeface="+mn-cs"/>
              </a:rPr>
            </a:br>
            <a:r>
              <a:rPr lang="en-US" altLang="ja-JP" sz="1200" b="0" i="0" u="none" strike="noStrike" kern="1200" baseline="0" dirty="0">
                <a:solidFill>
                  <a:schemeClr val="tx1"/>
                </a:solidFill>
                <a:latin typeface="Arial" charset="0"/>
                <a:ea typeface="+mn-ea"/>
                <a:cs typeface="+mn-cs"/>
              </a:rPr>
              <a:t>Not sure if Asia has access to </a:t>
            </a:r>
            <a:r>
              <a:rPr lang="en-US" altLang="ja-JP" sz="1200" b="0" i="0" u="none" strike="noStrike" kern="1200" baseline="0" dirty="0" err="1">
                <a:solidFill>
                  <a:schemeClr val="tx1"/>
                </a:solidFill>
                <a:latin typeface="Arial" charset="0"/>
                <a:ea typeface="+mn-ea"/>
                <a:cs typeface="+mn-cs"/>
              </a:rPr>
              <a:t>GutHub</a:t>
            </a:r>
            <a:r>
              <a:rPr lang="en-US" altLang="ja-JP" sz="1200" b="0" i="0" u="none" strike="noStrike" kern="1200" baseline="0" dirty="0">
                <a:solidFill>
                  <a:schemeClr val="tx1"/>
                </a:solidFill>
                <a:latin typeface="Arial" charset="0"/>
                <a:ea typeface="+mn-ea"/>
                <a:cs typeface="+mn-cs"/>
              </a:rPr>
              <a:t> and/or similar systems, and this is what we would like KMA to investigate and propose a way forward such that the GDWG can perform collaboration developments.</a:t>
            </a:r>
          </a:p>
        </p:txBody>
      </p:sp>
      <p:sp>
        <p:nvSpPr>
          <p:cNvPr id="4" name="スライド番号プレースホルダー 3"/>
          <p:cNvSpPr>
            <a:spLocks noGrp="1"/>
          </p:cNvSpPr>
          <p:nvPr>
            <p:ph type="sldNum" sz="quarter" idx="10"/>
          </p:nvPr>
        </p:nvSpPr>
        <p:spPr/>
        <p:txBody>
          <a:bodyPr/>
          <a:lstStyle/>
          <a:p>
            <a:pPr>
              <a:defRPr/>
            </a:pPr>
            <a:fld id="{D2E840EC-3661-47EA-B292-7ED791E1B58E}" type="slidenum">
              <a:rPr lang="en-US" smtClean="0"/>
              <a:pPr>
                <a:defRPr/>
              </a:pPr>
              <a:t>20</a:t>
            </a:fld>
            <a:endParaRPr lang="en-US"/>
          </a:p>
        </p:txBody>
      </p:sp>
    </p:spTree>
    <p:extLst>
      <p:ext uri="{BB962C8B-B14F-4D97-AF65-F5344CB8AC3E}">
        <p14:creationId xmlns:p14="http://schemas.microsoft.com/office/powerpoint/2010/main" val="105770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16463"/>
            <a:ext cx="5438775" cy="4464050"/>
          </a:xfrm>
          <a:prstGeom prst="rect">
            <a:avLst/>
          </a:prstGeom>
        </p:spPr>
        <p:txBody>
          <a:bodyPr>
            <a:normAutofit/>
          </a:bodyPr>
          <a:lstStyle/>
          <a:p>
            <a:r>
              <a:rPr lang="en-GB" dirty="0"/>
              <a:t>Collaboration</a:t>
            </a:r>
            <a:r>
              <a:rPr lang="en-GB" baseline="0" dirty="0"/>
              <a:t> Server service improvements; GSICS product mirror and new product notification and distribution.</a:t>
            </a:r>
            <a:endParaRPr lang="en-GB" dirty="0"/>
          </a:p>
        </p:txBody>
      </p:sp>
      <p:sp>
        <p:nvSpPr>
          <p:cNvPr id="4" name="Slide Number Placeholder 3"/>
          <p:cNvSpPr>
            <a:spLocks noGrp="1"/>
          </p:cNvSpPr>
          <p:nvPr>
            <p:ph type="sldNum" sz="quarter" idx="10"/>
          </p:nvPr>
        </p:nvSpPr>
        <p:spPr/>
        <p:txBody>
          <a:bodyPr/>
          <a:lstStyle/>
          <a:p>
            <a:pPr>
              <a:defRPr/>
            </a:pPr>
            <a:fld id="{D2E840EC-3661-47EA-B292-7ED791E1B58E}" type="slidenum">
              <a:rPr lang="en-US" smtClean="0"/>
              <a:pPr>
                <a:defRPr/>
              </a:pPr>
              <a:t>4</a:t>
            </a:fld>
            <a:endParaRPr lang="en-US"/>
          </a:p>
        </p:txBody>
      </p:sp>
    </p:spTree>
    <p:extLst>
      <p:ext uri="{BB962C8B-B14F-4D97-AF65-F5344CB8AC3E}">
        <p14:creationId xmlns:p14="http://schemas.microsoft.com/office/powerpoint/2010/main" val="427205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16463"/>
            <a:ext cx="5438775" cy="4464050"/>
          </a:xfrm>
          <a:prstGeom prst="rect">
            <a:avLst/>
          </a:prstGeom>
        </p:spPr>
        <p:txBody>
          <a:bodyPr>
            <a:normAutofit/>
          </a:bodyPr>
          <a:lstStyle/>
          <a:p>
            <a:r>
              <a:rPr lang="en-GB" dirty="0"/>
              <a:t>Collaboration</a:t>
            </a:r>
            <a:r>
              <a:rPr lang="en-GB" baseline="0" dirty="0"/>
              <a:t> Server service improvements; GSICS product mirror and new product notification and distribution.</a:t>
            </a:r>
            <a:endParaRPr lang="en-GB" dirty="0"/>
          </a:p>
        </p:txBody>
      </p:sp>
      <p:sp>
        <p:nvSpPr>
          <p:cNvPr id="4" name="Slide Number Placeholder 3"/>
          <p:cNvSpPr>
            <a:spLocks noGrp="1"/>
          </p:cNvSpPr>
          <p:nvPr>
            <p:ph type="sldNum" sz="quarter" idx="10"/>
          </p:nvPr>
        </p:nvSpPr>
        <p:spPr/>
        <p:txBody>
          <a:bodyPr/>
          <a:lstStyle/>
          <a:p>
            <a:pPr>
              <a:defRPr/>
            </a:pPr>
            <a:fld id="{D2E840EC-3661-47EA-B292-7ED791E1B58E}" type="slidenum">
              <a:rPr lang="en-US" smtClean="0"/>
              <a:pPr>
                <a:defRPr/>
              </a:pPr>
              <a:t>6</a:t>
            </a:fld>
            <a:endParaRPr lang="en-US"/>
          </a:p>
        </p:txBody>
      </p:sp>
    </p:spTree>
    <p:extLst>
      <p:ext uri="{BB962C8B-B14F-4D97-AF65-F5344CB8AC3E}">
        <p14:creationId xmlns:p14="http://schemas.microsoft.com/office/powerpoint/2010/main" val="59703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450" y="4776788"/>
            <a:ext cx="5438775" cy="3908425"/>
          </a:xfrm>
          <a:prstGeom prst="rect">
            <a:avLst/>
          </a:prstGeom>
        </p:spPr>
        <p:txBody>
          <a:bodyPr/>
          <a:lstStyle/>
          <a:p>
            <a:r>
              <a:rPr kumimoji="1" lang="en-US" altLang="ja-JP" dirty="0"/>
              <a:t>Dave archiving vs. data preservation:</a:t>
            </a:r>
          </a:p>
          <a:p>
            <a:r>
              <a:rPr kumimoji="1" lang="en-US" altLang="ja-JP" dirty="0"/>
              <a:t>The former term includes the following additional services:</a:t>
            </a:r>
            <a:endParaRPr lang="ja-JP" altLang="en-US" sz="1200" b="0" i="0" u="none" strike="noStrike" kern="1200" baseline="0" dirty="0">
              <a:solidFill>
                <a:schemeClr val="tx1"/>
              </a:solidFill>
              <a:latin typeface="Arial" charset="0"/>
              <a:ea typeface="+mn-ea"/>
              <a:cs typeface="+mn-cs"/>
            </a:endParaRPr>
          </a:p>
          <a:p>
            <a:r>
              <a:rPr lang="en-US" altLang="ja-JP" sz="1200" b="1" i="0" u="none" strike="noStrike" kern="1200" baseline="0" dirty="0">
                <a:solidFill>
                  <a:schemeClr val="tx1"/>
                </a:solidFill>
                <a:latin typeface="Arial" charset="0"/>
                <a:ea typeface="+mn-ea"/>
                <a:cs typeface="+mn-cs"/>
              </a:rPr>
              <a:t>data discovery </a:t>
            </a:r>
            <a:r>
              <a:rPr lang="en-US" altLang="ja-JP" sz="1200" b="0" i="0" u="none" strike="noStrike" kern="1200" baseline="0" dirty="0">
                <a:solidFill>
                  <a:schemeClr val="tx1"/>
                </a:solidFill>
                <a:latin typeface="Arial" charset="0"/>
                <a:ea typeface="+mn-ea"/>
                <a:cs typeface="+mn-cs"/>
              </a:rPr>
              <a:t>– services for users to detect the data (making the data explorable from multiple sources). </a:t>
            </a:r>
          </a:p>
          <a:p>
            <a:r>
              <a:rPr lang="en-US" altLang="ja-JP" sz="1200" b="1" i="0" u="none" strike="noStrike" kern="1200" baseline="0" dirty="0">
                <a:solidFill>
                  <a:schemeClr val="tx1"/>
                </a:solidFill>
                <a:latin typeface="Arial" charset="0"/>
                <a:ea typeface="+mn-ea"/>
                <a:cs typeface="+mn-cs"/>
              </a:rPr>
              <a:t>data identification </a:t>
            </a:r>
            <a:r>
              <a:rPr lang="en-US" altLang="ja-JP" sz="1200" b="0" i="0" u="none" strike="noStrike" kern="1200" baseline="0" dirty="0">
                <a:solidFill>
                  <a:schemeClr val="tx1"/>
                </a:solidFill>
                <a:latin typeface="Arial" charset="0"/>
                <a:ea typeface="+mn-ea"/>
                <a:cs typeface="+mn-cs"/>
              </a:rPr>
              <a:t>– services for users to clearly understand what the data is (e.g. meta-data, landing pages, etc.). </a:t>
            </a:r>
          </a:p>
          <a:p>
            <a:r>
              <a:rPr lang="en-US" altLang="ja-JP" sz="1200" b="1" i="0" u="none" strike="noStrike" kern="1200" baseline="0" dirty="0">
                <a:solidFill>
                  <a:schemeClr val="tx1"/>
                </a:solidFill>
                <a:latin typeface="Arial" charset="0"/>
                <a:ea typeface="+mn-ea"/>
                <a:cs typeface="+mn-cs"/>
              </a:rPr>
              <a:t>data search </a:t>
            </a:r>
            <a:r>
              <a:rPr lang="en-US" altLang="ja-JP" sz="1200" b="0" i="0" u="none" strike="noStrike" kern="1200" baseline="0" dirty="0">
                <a:solidFill>
                  <a:schemeClr val="tx1"/>
                </a:solidFill>
                <a:latin typeface="Arial" charset="0"/>
                <a:ea typeface="+mn-ea"/>
                <a:cs typeface="+mn-cs"/>
              </a:rPr>
              <a:t>– services for users to find the data. </a:t>
            </a:r>
          </a:p>
          <a:p>
            <a:r>
              <a:rPr lang="en-US" altLang="ja-JP" sz="1200" b="1" i="0" u="none" strike="noStrike" kern="1200" baseline="0" dirty="0">
                <a:solidFill>
                  <a:schemeClr val="tx1"/>
                </a:solidFill>
                <a:latin typeface="Arial" charset="0"/>
                <a:ea typeface="+mn-ea"/>
                <a:cs typeface="+mn-cs"/>
              </a:rPr>
              <a:t>data migration </a:t>
            </a:r>
            <a:r>
              <a:rPr lang="en-US" altLang="ja-JP" sz="1200" b="0" i="0" u="none" strike="noStrike" kern="1200" baseline="0" dirty="0">
                <a:solidFill>
                  <a:schemeClr val="tx1"/>
                </a:solidFill>
                <a:latin typeface="Arial" charset="0"/>
                <a:ea typeface="+mn-ea"/>
                <a:cs typeface="+mn-cs"/>
              </a:rPr>
              <a:t>– obsolescence mitigation services to ensure the components of the archive maintain a reasonably level of integrity e.g. media change. </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2E840EC-3661-47EA-B292-7ED791E1B58E}" type="slidenum">
              <a:rPr lang="en-US" smtClean="0"/>
              <a:pPr>
                <a:defRPr/>
              </a:pPr>
              <a:t>7</a:t>
            </a:fld>
            <a:endParaRPr lang="en-US"/>
          </a:p>
        </p:txBody>
      </p:sp>
    </p:spTree>
    <p:extLst>
      <p:ext uri="{BB962C8B-B14F-4D97-AF65-F5344CB8AC3E}">
        <p14:creationId xmlns:p14="http://schemas.microsoft.com/office/powerpoint/2010/main" val="113504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pPr lvl="1"/>
            <a:r>
              <a:rPr lang="en-IE" sz="1200" dirty="0">
                <a:solidFill>
                  <a:schemeClr val="accent6"/>
                </a:solidFill>
              </a:rPr>
              <a:t>Intellectual Property Rights cleared for ancillary data (solar and lunar spectra) + SPICE kernels:</a:t>
            </a:r>
          </a:p>
          <a:p>
            <a:pPr marL="1344613" lvl="3">
              <a:buFont typeface="Wingdings"/>
              <a:buChar char="è"/>
            </a:pPr>
            <a:r>
              <a:rPr lang="en-IE" sz="1200" dirty="0">
                <a:solidFill>
                  <a:schemeClr val="tx1"/>
                </a:solidFill>
                <a:sym typeface="Wingdings" pitchFamily="2" charset="2"/>
              </a:rPr>
              <a:t> Acknowledgement to the data and tool producers</a:t>
            </a:r>
          </a:p>
          <a:p>
            <a:pPr marL="1433513" lvl="3" indent="-317500">
              <a:buFont typeface="Wingdings"/>
              <a:buChar char="è"/>
            </a:pPr>
            <a:r>
              <a:rPr lang="en-IE" sz="1200" dirty="0">
                <a:solidFill>
                  <a:schemeClr val="tx1"/>
                </a:solidFill>
                <a:sym typeface="Wingdings" pitchFamily="2" charset="2"/>
              </a:rPr>
              <a:t>Details about the composite lunar surface reflectance spectrum to be provided (ID numbers + weights in the composite)</a:t>
            </a:r>
            <a:endParaRPr lang="en-IE" sz="1200" dirty="0">
              <a:solidFill>
                <a:schemeClr val="tx1"/>
              </a:solidFill>
            </a:endParaRPr>
          </a:p>
          <a:p>
            <a:pPr lvl="1"/>
            <a:r>
              <a:rPr lang="en-IE" sz="1200" dirty="0">
                <a:solidFill>
                  <a:schemeClr val="accent6"/>
                </a:solidFill>
              </a:rPr>
              <a:t>IPRs cleared with Numerical Recipes routines:</a:t>
            </a:r>
          </a:p>
          <a:p>
            <a:pPr marL="1344613" lvl="3">
              <a:buFont typeface="Wingdings"/>
              <a:buChar char="è"/>
            </a:pPr>
            <a:r>
              <a:rPr lang="en-IE" sz="1200" dirty="0">
                <a:solidFill>
                  <a:schemeClr val="tx1"/>
                </a:solidFill>
                <a:sym typeface="Wingdings" pitchFamily="2" charset="2"/>
              </a:rPr>
              <a:t>Coded rewritten from scratch (GIRO v1.1.0)</a:t>
            </a:r>
          </a:p>
          <a:p>
            <a:pPr marL="1344613" lvl="3">
              <a:buFont typeface="Wingdings"/>
              <a:buChar char="è"/>
            </a:pPr>
            <a:r>
              <a:rPr lang="en-IE" sz="1200" dirty="0">
                <a:solidFill>
                  <a:schemeClr val="tx1"/>
                </a:solidFill>
                <a:sym typeface="Wingdings" pitchFamily="2" charset="2"/>
              </a:rPr>
              <a:t>Verified against version with Numerical Recipes (see following slides)</a:t>
            </a:r>
          </a:p>
          <a:p>
            <a:pPr lvl="1"/>
            <a:r>
              <a:rPr lang="en-IE" sz="1200" dirty="0">
                <a:solidFill>
                  <a:schemeClr val="accent6"/>
                </a:solidFill>
                <a:sym typeface="Wingdings" pitchFamily="2" charset="2"/>
              </a:rPr>
              <a:t>Next steps: </a:t>
            </a:r>
          </a:p>
          <a:p>
            <a:pPr marL="1163638" lvl="3">
              <a:buFont typeface="+mj-lt"/>
              <a:buAutoNum type="arabicPeriod"/>
            </a:pPr>
            <a:r>
              <a:rPr lang="en-IE" sz="1200" dirty="0">
                <a:solidFill>
                  <a:schemeClr val="tx1"/>
                </a:solidFill>
                <a:sym typeface="Wingdings" pitchFamily="2" charset="2"/>
              </a:rPr>
              <a:t>EUMETSAT’s internal procedure for Verification + Validation </a:t>
            </a:r>
            <a:r>
              <a:rPr lang="en-IE" sz="1200" dirty="0">
                <a:solidFill>
                  <a:srgbClr val="FF0000"/>
                </a:solidFill>
                <a:sym typeface="Wingdings" pitchFamily="2" charset="2"/>
              </a:rPr>
              <a:t>by end September 2016</a:t>
            </a:r>
          </a:p>
          <a:p>
            <a:pPr marL="1163638" lvl="3">
              <a:buFont typeface="+mj-lt"/>
              <a:buAutoNum type="arabicPeriod"/>
            </a:pPr>
            <a:r>
              <a:rPr lang="en-IE" sz="1200" dirty="0">
                <a:solidFill>
                  <a:schemeClr val="tx1"/>
                </a:solidFill>
                <a:sym typeface="Wingdings" pitchFamily="2" charset="2"/>
              </a:rPr>
              <a:t>Code analysis to check license compliance </a:t>
            </a:r>
            <a:r>
              <a:rPr lang="en-IE" sz="1200" dirty="0">
                <a:solidFill>
                  <a:srgbClr val="FF0000"/>
                </a:solidFill>
                <a:sym typeface="Wingdings" pitchFamily="2" charset="2"/>
              </a:rPr>
              <a:t> by mid-October 2016</a:t>
            </a:r>
          </a:p>
          <a:p>
            <a:pPr marL="1163638" lvl="3">
              <a:buFont typeface="+mj-lt"/>
              <a:buAutoNum type="arabicPeriod"/>
            </a:pPr>
            <a:r>
              <a:rPr lang="en-IE" sz="1200" dirty="0">
                <a:solidFill>
                  <a:schemeClr val="tx1"/>
                </a:solidFill>
                <a:sym typeface="Wingdings" pitchFamily="2" charset="2"/>
              </a:rPr>
              <a:t>Preparation of a License Agreement to be agreed and signed by licensees = Condition for access to the GIRO + GLOD (following the policy presented at GSICS EP in May 2015) </a:t>
            </a:r>
            <a:r>
              <a:rPr lang="en-IE" sz="1200" dirty="0">
                <a:solidFill>
                  <a:srgbClr val="FF0000"/>
                </a:solidFill>
                <a:sym typeface="Wingdings" pitchFamily="2" charset="2"/>
              </a:rPr>
              <a:t> by end September 2016</a:t>
            </a:r>
          </a:p>
          <a:p>
            <a:pPr marL="1163638" lvl="3">
              <a:buFont typeface="+mj-lt"/>
              <a:buAutoNum type="arabicPeriod"/>
            </a:pPr>
            <a:r>
              <a:rPr lang="en-IE" sz="1200" dirty="0">
                <a:solidFill>
                  <a:schemeClr val="tx1"/>
                </a:solidFill>
                <a:sym typeface="Wingdings" pitchFamily="2" charset="2"/>
              </a:rPr>
              <a:t>Set-up of an infrastructure for GIRO + GLOD on EUMETSAT’s website (web page with relevant information/documents + helpdesk service + link to GIRO + GLOD repositories) </a:t>
            </a:r>
            <a:r>
              <a:rPr lang="en-IE" sz="1200" dirty="0">
                <a:solidFill>
                  <a:srgbClr val="FF0000"/>
                </a:solidFill>
                <a:sym typeface="Wingdings" pitchFamily="2" charset="2"/>
              </a:rPr>
              <a:t> by end 2016</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sz="1200" kern="0" dirty="0"/>
              <a:t>To access the software and the data sets, users simply make a request to the EUMETSAT user service helpdesk, and the GIRO and GLOD administrators will provide the support needed to provide access</a:t>
            </a:r>
          </a:p>
          <a:p>
            <a:endParaRPr lang="en-GB" dirty="0"/>
          </a:p>
        </p:txBody>
      </p:sp>
      <p:sp>
        <p:nvSpPr>
          <p:cNvPr id="4" name="Slide Number Placeholder 3"/>
          <p:cNvSpPr>
            <a:spLocks noGrp="1"/>
          </p:cNvSpPr>
          <p:nvPr>
            <p:ph type="sldNum" sz="quarter" idx="10"/>
          </p:nvPr>
        </p:nvSpPr>
        <p:spPr/>
        <p:txBody>
          <a:bodyPr/>
          <a:lstStyle/>
          <a:p>
            <a:pPr>
              <a:defRPr/>
            </a:pPr>
            <a:fld id="{D2E840EC-3661-47EA-B292-7ED791E1B58E}" type="slidenum">
              <a:rPr lang="en-US" smtClean="0"/>
              <a:pPr>
                <a:defRPr/>
              </a:pPr>
              <a:t>8</a:t>
            </a:fld>
            <a:endParaRPr lang="en-US"/>
          </a:p>
        </p:txBody>
      </p:sp>
    </p:spTree>
    <p:extLst>
      <p:ext uri="{BB962C8B-B14F-4D97-AF65-F5344CB8AC3E}">
        <p14:creationId xmlns:p14="http://schemas.microsoft.com/office/powerpoint/2010/main" val="2317903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202" y="4715373"/>
            <a:ext cx="5437271" cy="4466329"/>
          </a:xfrm>
          <a:prstGeom prst="rect">
            <a:avLst/>
          </a:prstGeom>
        </p:spPr>
        <p:txBody>
          <a:bodyPr lIns="62938" tIns="31469" rIns="62938" bIns="31469">
            <a:normAutofit/>
          </a:bodyPr>
          <a:lstStyle/>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10</a:t>
            </a:fld>
            <a:endParaRPr lang="de-DE"/>
          </a:p>
        </p:txBody>
      </p:sp>
    </p:spTree>
    <p:extLst>
      <p:ext uri="{BB962C8B-B14F-4D97-AF65-F5344CB8AC3E}">
        <p14:creationId xmlns:p14="http://schemas.microsoft.com/office/powerpoint/2010/main" val="215921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202" y="4715373"/>
            <a:ext cx="5437271" cy="4466329"/>
          </a:xfrm>
          <a:prstGeom prst="rect">
            <a:avLst/>
          </a:prstGeom>
        </p:spPr>
        <p:txBody>
          <a:bodyPr lIns="62938" tIns="31469" rIns="62938" bIns="31469">
            <a:normAutofit/>
          </a:bodyPr>
          <a:lstStyle/>
          <a:p>
            <a:pPr marL="427038" indent="0">
              <a:lnSpc>
                <a:spcPct val="110000"/>
              </a:lnSpc>
              <a:buClr>
                <a:srgbClr val="006600"/>
              </a:buClr>
              <a:buFont typeface="Wingdings" panose="05000000000000000000" pitchFamily="2" charset="2"/>
              <a:buNone/>
            </a:pPr>
            <a:r>
              <a:rPr lang="en-US" sz="1200" kern="0" dirty="0"/>
              <a:t>For info (remove</a:t>
            </a:r>
            <a:r>
              <a:rPr lang="en-US" sz="1200" kern="0" baseline="0" dirty="0"/>
              <a:t> from slide to keep it simple)</a:t>
            </a:r>
            <a:r>
              <a:rPr lang="en-US" sz="1200" kern="0" dirty="0"/>
              <a:t>:</a:t>
            </a:r>
          </a:p>
          <a:p>
            <a:pPr marL="427038" indent="0">
              <a:lnSpc>
                <a:spcPct val="110000"/>
              </a:lnSpc>
              <a:buClr>
                <a:srgbClr val="006600"/>
              </a:buClr>
              <a:buFont typeface="Wingdings" panose="05000000000000000000" pitchFamily="2" charset="2"/>
              <a:buNone/>
            </a:pPr>
            <a:endParaRPr lang="en-US" sz="1200" kern="0" dirty="0"/>
          </a:p>
          <a:p>
            <a:pPr marL="712788" indent="-285750">
              <a:lnSpc>
                <a:spcPct val="110000"/>
              </a:lnSpc>
              <a:buClr>
                <a:srgbClr val="006600"/>
              </a:buClr>
              <a:buFont typeface="Wingdings" panose="05000000000000000000" pitchFamily="2" charset="2"/>
              <a:buChar char="§"/>
            </a:pPr>
            <a:r>
              <a:rPr lang="en-US" sz="1200" kern="0" dirty="0"/>
              <a:t>JMA co-chair have also spent 2 years as a vice-chair.</a:t>
            </a:r>
          </a:p>
          <a:p>
            <a:pPr marL="712788" indent="-285750">
              <a:lnSpc>
                <a:spcPct val="110000"/>
              </a:lnSpc>
              <a:buClr>
                <a:srgbClr val="006600"/>
              </a:buClr>
              <a:buFont typeface="Wingdings" panose="05000000000000000000" pitchFamily="2" charset="2"/>
              <a:buChar char="§"/>
            </a:pPr>
            <a:r>
              <a:rPr lang="en-US" sz="1200" kern="0" dirty="0"/>
              <a:t>EUMETSAT co-chair cannot commit to spend more time to work on GSICS in the next years due to </a:t>
            </a:r>
            <a:r>
              <a:rPr lang="en-US" sz="1200" kern="0" dirty="0" err="1"/>
              <a:t>organisation's</a:t>
            </a:r>
            <a:r>
              <a:rPr lang="en-US" sz="1200" kern="0" dirty="0"/>
              <a:t> commitments.</a:t>
            </a:r>
          </a:p>
          <a:p>
            <a:pPr marL="712788" indent="-285750">
              <a:lnSpc>
                <a:spcPct val="110000"/>
              </a:lnSpc>
              <a:buClr>
                <a:srgbClr val="006600"/>
              </a:buClr>
              <a:buFont typeface="Wingdings" panose="05000000000000000000" pitchFamily="2" charset="2"/>
              <a:buChar char="§"/>
            </a:pPr>
            <a:endParaRPr lang="en-US" sz="1200" kern="0" dirty="0"/>
          </a:p>
          <a:p>
            <a:pPr marL="427038" indent="0">
              <a:lnSpc>
                <a:spcPct val="110000"/>
              </a:lnSpc>
              <a:buClr>
                <a:srgbClr val="006600"/>
              </a:buClr>
              <a:buFont typeface="Wingdings" panose="05000000000000000000" pitchFamily="2" charset="2"/>
              <a:buNone/>
            </a:pP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11</a:t>
            </a:fld>
            <a:endParaRPr lang="de-DE"/>
          </a:p>
        </p:txBody>
      </p:sp>
    </p:spTree>
    <p:extLst>
      <p:ext uri="{BB962C8B-B14F-4D97-AF65-F5344CB8AC3E}">
        <p14:creationId xmlns:p14="http://schemas.microsoft.com/office/powerpoint/2010/main" val="61685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202" y="4715373"/>
            <a:ext cx="5437271" cy="4466329"/>
          </a:xfrm>
          <a:prstGeom prst="rect">
            <a:avLst/>
          </a:prstGeom>
        </p:spPr>
        <p:txBody>
          <a:bodyPr lIns="62938" tIns="31469" rIns="62938" bIns="31469">
            <a:normAutofit/>
          </a:bodyPr>
          <a:lstStyle/>
          <a:p>
            <a:pPr>
              <a:buFont typeface="Arial" pitchFamily="34" charset="0"/>
              <a:buNone/>
            </a:pPr>
            <a:r>
              <a:rPr lang="en-GB" dirty="0"/>
              <a:t>Guidelines, conventions</a:t>
            </a:r>
            <a:r>
              <a:rPr lang="en-GB" baseline="0" dirty="0"/>
              <a:t> and standards; using the netCDF as the format for data exchange, use of the WMO file naming convention for data and product identification, using CF conventions where possible to organise the netCDF array structures, and specifying meta-data.</a:t>
            </a:r>
          </a:p>
          <a:p>
            <a:pPr>
              <a:buFont typeface="Arial" pitchFamily="34" charset="0"/>
              <a:buNone/>
            </a:pPr>
            <a:endParaRPr lang="en-GB" baseline="0" dirty="0"/>
          </a:p>
          <a:p>
            <a:pPr>
              <a:buFont typeface="Arial" pitchFamily="34" charset="0"/>
              <a:buNone/>
            </a:pPr>
            <a:r>
              <a:rPr lang="en-GB" baseline="0" dirty="0"/>
              <a:t>GSICS collaboration servers are the platforms for data exchange and GSICS product distribution.</a:t>
            </a:r>
            <a:endParaRPr lang="en-GB" dirty="0"/>
          </a:p>
          <a:p>
            <a:pPr>
              <a:buFont typeface="Arial" pitchFamily="34" charset="0"/>
              <a:buNone/>
            </a:pPr>
            <a:endParaRPr lang="en-GB" dirty="0"/>
          </a:p>
          <a:p>
            <a:pPr>
              <a:buFont typeface="Arial" pitchFamily="34" charset="0"/>
              <a:buNone/>
            </a:pPr>
            <a:r>
              <a:rPr lang="en-GB" dirty="0"/>
              <a:t>GSICS</a:t>
            </a:r>
            <a:r>
              <a:rPr lang="en-GB" baseline="0" dirty="0"/>
              <a:t> tools and utilities; GSICS products plotting tool, automate the GSICS products netCDF </a:t>
            </a:r>
            <a:r>
              <a:rPr lang="en-GB" baseline="0" dirty="0" err="1"/>
              <a:t>ncml</a:t>
            </a:r>
            <a:r>
              <a:rPr lang="en-GB" baseline="0" dirty="0"/>
              <a:t> validation, provide framework for the development of GSICS products in netCDF (in progress).</a:t>
            </a:r>
          </a:p>
          <a:p>
            <a:pPr>
              <a:buFont typeface="Arial" pitchFamily="34" charset="0"/>
              <a:buNone/>
            </a:pPr>
            <a:endParaRPr lang="en-GB" baseline="0" dirty="0"/>
          </a:p>
          <a:p>
            <a:pPr>
              <a:buFont typeface="Arial" pitchFamily="34" charset="0"/>
              <a:buNone/>
            </a:pPr>
            <a:r>
              <a:rPr lang="en-GB" baseline="0" dirty="0"/>
              <a:t>GSICS products generation framework simplifies and speeds up GSICS product development.  This is needed as our partners are not all aware of how to develop the netCDF format.  Framework provide a structure to create netCDF files through configuration, a </a:t>
            </a:r>
            <a:r>
              <a:rPr lang="en-GB" baseline="0" dirty="0" err="1"/>
              <a:t>ncml</a:t>
            </a:r>
            <a:r>
              <a:rPr lang="en-GB" baseline="0" dirty="0"/>
              <a:t> file defining the netCDF, and the implementation of mapping classes to populate the netCDF file from the native data.</a:t>
            </a:r>
          </a:p>
          <a:p>
            <a:pPr>
              <a:buFont typeface="Arial" pitchFamily="34" charset="0"/>
              <a:buNone/>
            </a:pPr>
            <a:endParaRPr lang="en-GB" baseline="0" dirty="0"/>
          </a:p>
          <a:p>
            <a:pPr>
              <a:buFont typeface="Arial" pitchFamily="34" charset="0"/>
              <a:buNone/>
            </a:pPr>
            <a:endParaRPr lang="en-GB" baseline="0" dirty="0"/>
          </a:p>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15</a:t>
            </a:fld>
            <a:endParaRPr lang="de-DE"/>
          </a:p>
        </p:txBody>
      </p:sp>
    </p:spTree>
    <p:extLst>
      <p:ext uri="{BB962C8B-B14F-4D97-AF65-F5344CB8AC3E}">
        <p14:creationId xmlns:p14="http://schemas.microsoft.com/office/powerpoint/2010/main" val="1465484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202" y="4715373"/>
            <a:ext cx="5437271" cy="4466329"/>
          </a:xfrm>
          <a:prstGeom prst="rect">
            <a:avLst/>
          </a:prstGeom>
        </p:spPr>
        <p:txBody>
          <a:bodyPr lIns="62938" tIns="31469" rIns="62938" bIns="31469">
            <a:normAutofit/>
          </a:bodyPr>
          <a:lstStyle/>
          <a:p>
            <a:pPr>
              <a:buFont typeface="Arial" pitchFamily="34" charset="0"/>
              <a:buNone/>
            </a:pPr>
            <a:r>
              <a:rPr lang="en-GB" baseline="0" dirty="0"/>
              <a:t>netCDF is currently using the classic data model; simply and works with all netCDF tools.  Limitations with data types, lack of data structures and file size, enhance data mode provides these new features.</a:t>
            </a:r>
          </a:p>
          <a:p>
            <a:pPr>
              <a:buFont typeface="Arial" pitchFamily="34" charset="0"/>
              <a:buNone/>
            </a:pPr>
            <a:endParaRPr lang="en-GB" baseline="0" dirty="0"/>
          </a:p>
          <a:p>
            <a:pPr>
              <a:buFont typeface="Arial" pitchFamily="34" charset="0"/>
              <a:buNone/>
            </a:pPr>
            <a:r>
              <a:rPr lang="en-GB" baseline="0" dirty="0"/>
              <a:t>We need a easy way to do work together; documents and software developments – look for free tools to do this.</a:t>
            </a:r>
            <a:br>
              <a:rPr lang="en-GB" baseline="0" dirty="0"/>
            </a:br>
            <a:endParaRPr lang="en-GB" baseline="0" dirty="0"/>
          </a:p>
          <a:p>
            <a:pPr>
              <a:buFont typeface="Arial" pitchFamily="34" charset="0"/>
              <a:buNone/>
            </a:pPr>
            <a:r>
              <a:rPr lang="en-GB" baseline="0" dirty="0"/>
              <a:t>As part of data preservation for the GSICS products, we need to replicate all operational GSICS products across the GSICS servers.</a:t>
            </a:r>
          </a:p>
          <a:p>
            <a:pPr>
              <a:buFont typeface="Arial" pitchFamily="34" charset="0"/>
              <a:buNone/>
            </a:pPr>
            <a:endParaRPr lang="en-GB" baseline="0" dirty="0"/>
          </a:p>
          <a:p>
            <a:pPr>
              <a:buFont typeface="Arial" pitchFamily="34" charset="0"/>
              <a:buNone/>
            </a:pPr>
            <a:r>
              <a:rPr lang="en-GB" baseline="0" dirty="0"/>
              <a:t>Automated distribution of GSICS products would be very useful for users who are regularly using them for their operational systems.  </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16</a:t>
            </a:fld>
            <a:endParaRPr lang="de-DE"/>
          </a:p>
        </p:txBody>
      </p:sp>
    </p:spTree>
    <p:extLst>
      <p:ext uri="{BB962C8B-B14F-4D97-AF65-F5344CB8AC3E}">
        <p14:creationId xmlns:p14="http://schemas.microsoft.com/office/powerpoint/2010/main" val="91745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AF0C06C-A120-4CEF-A9AD-F4118C12BC7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4157037-F5AB-4234-8B75-84F7F4C5E2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1C6CA05-B660-4EEB-890E-A679DF02DE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A28AC38-E0E8-49D7-B2FE-71FD7C42C0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2C94469-C24B-4485-9554-864CA5BFE2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4866AD1-022E-4E0E-AE7E-C7A6C4DD8D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D0EA962-5ACB-4E0A-B99B-F2A901C157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D24831DE-8CB6-4B98-B2F1-D4EBA8FF18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F3BB8C-0C0C-4EAB-9830-DC513CDAB6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28B3AD7-A00B-4A91-9B8B-0BA01B14E5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65D3E82-9912-4669-9E99-524028854B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fld id="{47E33C82-C2A6-478E-8FB2-E20C8DB41475}" type="slidenum">
              <a:rPr lang="en-US"/>
              <a:pPr>
                <a:defRPr/>
              </a:pPr>
              <a:t>‹#›</a:t>
            </a:fld>
            <a:endParaRPr lang="en-US"/>
          </a:p>
        </p:txBody>
      </p:sp>
      <p:sp>
        <p:nvSpPr>
          <p:cNvPr id="1031" name="Rectangle 7"/>
          <p:cNvSpPr>
            <a:spLocks noChangeArrowheads="1"/>
          </p:cNvSpPr>
          <p:nvPr/>
        </p:nvSpPr>
        <p:spPr bwMode="auto">
          <a:xfrm>
            <a:off x="457200" y="1600200"/>
            <a:ext cx="8229600" cy="4724400"/>
          </a:xfrm>
          <a:prstGeom prst="rect">
            <a:avLst/>
          </a:prstGeom>
          <a:noFill/>
          <a:ln w="9525">
            <a:noFill/>
            <a:miter lim="800000"/>
            <a:headEnd/>
            <a:tailEnd/>
          </a:ln>
          <a:effectLst/>
        </p:spPr>
        <p:txBody>
          <a:bodyPr/>
          <a:lstStyle/>
          <a:p>
            <a:pPr marL="342900" indent="-342900">
              <a:spcBef>
                <a:spcPct val="20000"/>
              </a:spcBef>
              <a:buClr>
                <a:srgbClr val="FF0000"/>
              </a:buClr>
              <a:buFont typeface="Wingdings" pitchFamily="2" charset="2"/>
              <a:buChar char="v"/>
              <a:defRPr/>
            </a:pPr>
            <a:endParaRPr lang="en-GB" sz="3200"/>
          </a:p>
        </p:txBody>
      </p:sp>
      <p:sp>
        <p:nvSpPr>
          <p:cNvPr id="1032" name="Rectangle 8"/>
          <p:cNvSpPr>
            <a:spLocks noChangeArrowheads="1"/>
          </p:cNvSpPr>
          <p:nvPr/>
        </p:nvSpPr>
        <p:spPr bwMode="auto">
          <a:xfrm>
            <a:off x="457200" y="6400800"/>
            <a:ext cx="5646738" cy="244475"/>
          </a:xfrm>
          <a:prstGeom prst="rect">
            <a:avLst/>
          </a:prstGeom>
          <a:noFill/>
          <a:ln w="9525">
            <a:noFill/>
            <a:miter lim="800000"/>
            <a:headEnd/>
            <a:tailEnd/>
          </a:ln>
          <a:effectLst/>
        </p:spPr>
        <p:txBody>
          <a:bodyPr/>
          <a:lstStyle/>
          <a:p>
            <a:pPr>
              <a:defRPr/>
            </a:pPr>
            <a:r>
              <a:rPr lang="it-IT" sz="1000" b="1" dirty="0"/>
              <a:t>GSICS </a:t>
            </a:r>
            <a:r>
              <a:rPr lang="en-GB" sz="1000" b="1" dirty="0"/>
              <a:t>2017</a:t>
            </a:r>
            <a:r>
              <a:rPr lang="en-GB" sz="1000" b="1" baseline="0" dirty="0"/>
              <a:t> – Plenary Session, GDWG Report</a:t>
            </a:r>
            <a:endParaRPr lang="en-US" sz="1000" b="1" dirty="0"/>
          </a:p>
        </p:txBody>
      </p:sp>
      <p:sp>
        <p:nvSpPr>
          <p:cNvPr id="1035" name="Line 11"/>
          <p:cNvSpPr>
            <a:spLocks noChangeShapeType="1"/>
          </p:cNvSpPr>
          <p:nvPr/>
        </p:nvSpPr>
        <p:spPr bwMode="auto">
          <a:xfrm flipV="1">
            <a:off x="457200" y="6324600"/>
            <a:ext cx="8229600" cy="0"/>
          </a:xfrm>
          <a:prstGeom prst="line">
            <a:avLst/>
          </a:prstGeom>
          <a:noFill/>
          <a:ln w="38100">
            <a:solidFill>
              <a:srgbClr val="0000FF"/>
            </a:solidFill>
            <a:round/>
            <a:headEnd/>
            <a:tailEnd/>
          </a:ln>
          <a:effectLst/>
        </p:spPr>
        <p:txBody>
          <a:bodyPr/>
          <a:lstStyle/>
          <a:p>
            <a:pPr>
              <a:defRPr/>
            </a:pPr>
            <a:endParaRPr lang="en-GB"/>
          </a:p>
        </p:txBody>
      </p:sp>
      <p:sp>
        <p:nvSpPr>
          <p:cNvPr id="1037" name="Rectangle 13"/>
          <p:cNvSpPr>
            <a:spLocks noChangeArrowheads="1"/>
          </p:cNvSpPr>
          <p:nvPr/>
        </p:nvSpPr>
        <p:spPr bwMode="auto">
          <a:xfrm>
            <a:off x="6553200" y="6477000"/>
            <a:ext cx="2133600" cy="244475"/>
          </a:xfrm>
          <a:prstGeom prst="rect">
            <a:avLst/>
          </a:prstGeom>
          <a:noFill/>
          <a:ln w="9525">
            <a:noFill/>
            <a:miter lim="800000"/>
            <a:headEnd/>
            <a:tailEnd/>
          </a:ln>
          <a:effectLst/>
        </p:spPr>
        <p:txBody>
          <a:bodyPr/>
          <a:lstStyle/>
          <a:p>
            <a:pPr algn="r">
              <a:defRPr/>
            </a:pPr>
            <a:endParaRPr lang="en-GB" sz="1400"/>
          </a:p>
        </p:txBody>
      </p:sp>
      <p:pic>
        <p:nvPicPr>
          <p:cNvPr id="2" name="Picture 18" descr="GLOGO_small"/>
          <p:cNvPicPr>
            <a:picLocks noChangeAspect="1" noChangeArrowheads="1"/>
          </p:cNvPicPr>
          <p:nvPr/>
        </p:nvPicPr>
        <p:blipFill>
          <a:blip r:embed="rId13" cstate="print"/>
          <a:srcRect/>
          <a:stretch>
            <a:fillRect/>
          </a:stretch>
        </p:blipFill>
        <p:spPr bwMode="auto">
          <a:xfrm>
            <a:off x="37971413" y="854075"/>
            <a:ext cx="4102100" cy="4102100"/>
          </a:xfrm>
          <a:prstGeom prst="rect">
            <a:avLst/>
          </a:prstGeom>
          <a:noFill/>
          <a:ln w="9525">
            <a:noFill/>
            <a:miter lim="800000"/>
            <a:headEnd/>
            <a:tailEnd/>
          </a:ln>
        </p:spPr>
      </p:pic>
      <p:pic>
        <p:nvPicPr>
          <p:cNvPr id="1033" name="Picture 19" descr="GLOGO_small"/>
          <p:cNvPicPr>
            <a:picLocks noChangeAspect="1" noChangeArrowheads="1"/>
          </p:cNvPicPr>
          <p:nvPr/>
        </p:nvPicPr>
        <p:blipFill>
          <a:blip r:embed="rId13" cstate="print"/>
          <a:srcRect/>
          <a:stretch>
            <a:fillRect/>
          </a:stretch>
        </p:blipFill>
        <p:spPr bwMode="auto">
          <a:xfrm>
            <a:off x="38123813" y="1006475"/>
            <a:ext cx="4102100" cy="4102100"/>
          </a:xfrm>
          <a:prstGeom prst="rect">
            <a:avLst/>
          </a:prstGeom>
          <a:noFill/>
          <a:ln w="9525">
            <a:noFill/>
            <a:miter lim="800000"/>
            <a:headEnd/>
            <a:tailEnd/>
          </a:ln>
        </p:spPr>
      </p:pic>
      <p:pic>
        <p:nvPicPr>
          <p:cNvPr id="1034" name="Picture 20" descr="GLOGO_small"/>
          <p:cNvPicPr>
            <a:picLocks noChangeAspect="1" noChangeArrowheads="1"/>
          </p:cNvPicPr>
          <p:nvPr/>
        </p:nvPicPr>
        <p:blipFill>
          <a:blip r:embed="rId13" cstate="print"/>
          <a:srcRect/>
          <a:stretch>
            <a:fillRect/>
          </a:stretch>
        </p:blipFill>
        <p:spPr bwMode="auto">
          <a:xfrm>
            <a:off x="37866638" y="815975"/>
            <a:ext cx="4102100" cy="4102100"/>
          </a:xfrm>
          <a:prstGeom prst="rect">
            <a:avLst/>
          </a:prstGeom>
          <a:noFill/>
          <a:ln w="9525">
            <a:noFill/>
            <a:miter lim="800000"/>
            <a:headEnd/>
            <a:tailEnd/>
          </a:ln>
        </p:spPr>
      </p:pic>
      <p:pic>
        <p:nvPicPr>
          <p:cNvPr id="3" name="Picture 2" descr="C:\Users\miu\Dropbox\gsics_WG_logo.jpg"/>
          <p:cNvPicPr>
            <a:picLocks noChangeAspect="1" noChangeArrowheads="1"/>
          </p:cNvPicPr>
          <p:nvPr userDrawn="1"/>
        </p:nvPicPr>
        <p:blipFill>
          <a:blip r:embed="rId14" cstate="print"/>
          <a:srcRect/>
          <a:stretch>
            <a:fillRect/>
          </a:stretch>
        </p:blipFill>
        <p:spPr bwMode="auto">
          <a:xfrm>
            <a:off x="366183" y="330201"/>
            <a:ext cx="2815396" cy="719666"/>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sics.tools.eumetsat.int/plotter"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gsics.wmo.int/gsics-contacts.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gsicswiki.net/" TargetMode="External"/><Relationship Id="rId2" Type="http://schemas.openxmlformats.org/officeDocument/2006/relationships/hyperlink" Target="http://gsicswiki.net/wiki"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p>
            <a:fld id="{7C66A421-960F-40DF-BDE6-CED4FB09D906}" type="slidenum">
              <a:rPr lang="en-US" smtClean="0"/>
              <a:pPr/>
              <a:t>1</a:t>
            </a:fld>
            <a:endParaRPr lang="en-US"/>
          </a:p>
        </p:txBody>
      </p:sp>
      <p:sp>
        <p:nvSpPr>
          <p:cNvPr id="2051" name="Rectangle 2"/>
          <p:cNvSpPr>
            <a:spLocks noGrp="1" noChangeArrowheads="1"/>
          </p:cNvSpPr>
          <p:nvPr>
            <p:ph type="ctrTitle"/>
          </p:nvPr>
        </p:nvSpPr>
        <p:spPr bwMode="auto">
          <a:xfrm>
            <a:off x="668338" y="1727200"/>
            <a:ext cx="7772400" cy="16598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IE" sz="4800" dirty="0">
                <a:solidFill>
                  <a:srgbClr val="0000FF"/>
                </a:solidFill>
              </a:rPr>
              <a:t>GDWG Report 2016 / 2017</a:t>
            </a:r>
            <a:endParaRPr lang="en-US" sz="4800" dirty="0">
              <a:solidFill>
                <a:srgbClr val="0000FF"/>
              </a:solidFill>
            </a:endParaRPr>
          </a:p>
        </p:txBody>
      </p:sp>
      <p:sp>
        <p:nvSpPr>
          <p:cNvPr id="2052" name="Rectangle 3"/>
          <p:cNvSpPr>
            <a:spLocks noGrp="1" noChangeArrowheads="1"/>
          </p:cNvSpPr>
          <p:nvPr>
            <p:ph type="subTitle" idx="1"/>
          </p:nvPr>
        </p:nvSpPr>
        <p:spPr>
          <a:xfrm>
            <a:off x="914400" y="2914650"/>
            <a:ext cx="7315200" cy="2876550"/>
          </a:xfrm>
        </p:spPr>
        <p:txBody>
          <a:bodyPr/>
          <a:lstStyle/>
          <a:p>
            <a:pPr eaLnBrk="1" hangingPunct="1">
              <a:lnSpc>
                <a:spcPct val="80000"/>
              </a:lnSpc>
              <a:spcBef>
                <a:spcPct val="100000"/>
              </a:spcBef>
              <a:spcAft>
                <a:spcPct val="100000"/>
              </a:spcAft>
            </a:pPr>
            <a:endParaRPr lang="en-US" sz="2800" b="1" dirty="0">
              <a:solidFill>
                <a:schemeClr val="accent2"/>
              </a:solidFill>
              <a:latin typeface="Times New Roman" pitchFamily="18" charset="0"/>
            </a:endParaRPr>
          </a:p>
          <a:p>
            <a:pPr eaLnBrk="1" hangingPunct="1">
              <a:lnSpc>
                <a:spcPct val="80000"/>
              </a:lnSpc>
            </a:pPr>
            <a:r>
              <a:rPr lang="en-US" altLang="zh-CN" sz="2800" b="1" dirty="0">
                <a:latin typeface="Times New Roman" pitchFamily="18" charset="0"/>
                <a:ea typeface="宋体" pitchFamily="2" charset="-122"/>
              </a:rPr>
              <a:t>Peter Miu / </a:t>
            </a:r>
            <a:r>
              <a:rPr lang="en-US" altLang="zh-CN" sz="2800" b="1" u="sng" dirty="0">
                <a:latin typeface="Times New Roman" pitchFamily="18" charset="0"/>
                <a:ea typeface="宋体" pitchFamily="2" charset="-122"/>
              </a:rPr>
              <a:t>Masaya Takahashi</a:t>
            </a:r>
          </a:p>
          <a:p>
            <a:pPr eaLnBrk="1" hangingPunct="1">
              <a:lnSpc>
                <a:spcPct val="80000"/>
              </a:lnSpc>
            </a:pPr>
            <a:endParaRPr lang="en-US" altLang="zh-CN" sz="2000" dirty="0">
              <a:latin typeface="Times New Roman" pitchFamily="18" charset="0"/>
              <a:ea typeface="宋体" pitchFamily="2" charset="-122"/>
            </a:endParaRPr>
          </a:p>
          <a:p>
            <a:pPr eaLnBrk="1" hangingPunct="1">
              <a:lnSpc>
                <a:spcPct val="80000"/>
              </a:lnSpc>
            </a:pPr>
            <a:r>
              <a:rPr lang="en-US" altLang="zh-CN" sz="2000" b="1" dirty="0">
                <a:latin typeface="Times New Roman" pitchFamily="18" charset="0"/>
                <a:ea typeface="宋体" pitchFamily="2" charset="-122"/>
              </a:rPr>
              <a:t>CMA, CNES, EUMETSAT, ISRO, IMD, JAXA, JMA, KMA, NASA, NIST, NOAA, </a:t>
            </a:r>
            <a:r>
              <a:rPr lang="en-GB" altLang="zh-CN" sz="2000" b="1" dirty="0">
                <a:latin typeface="Times New Roman" pitchFamily="18" charset="0"/>
                <a:ea typeface="宋体" pitchFamily="2" charset="-122"/>
              </a:rPr>
              <a:t>ROSHYDROMET, USGS, </a:t>
            </a:r>
            <a:r>
              <a:rPr lang="en-US" altLang="zh-CN" sz="2000" b="1" dirty="0">
                <a:latin typeface="Times New Roman" pitchFamily="18" charset="0"/>
                <a:ea typeface="宋体" pitchFamily="2" charset="-122"/>
              </a:rPr>
              <a:t>WMO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396344" y="326852"/>
            <a:ext cx="5394960" cy="800219"/>
          </a:xfrm>
          <a:prstGeom prst="rect">
            <a:avLst/>
          </a:prstGeom>
        </p:spPr>
        <p:txBody>
          <a:bodyPr wrap="square">
            <a:spAutoFit/>
          </a:bodyPr>
          <a:lstStyle/>
          <a:p>
            <a:r>
              <a:rPr lang="en-US" altLang="ja-JP" dirty="0"/>
              <a:t>GDWG Work Plan 2017/2018</a:t>
            </a:r>
          </a:p>
          <a:p>
            <a:r>
              <a:rPr lang="en-US" altLang="ja-JP" sz="2800" b="1" dirty="0"/>
              <a:t>Revisiting GDWG </a:t>
            </a:r>
            <a:r>
              <a:rPr lang="en-US" altLang="ja-JP" sz="2800" b="1" dirty="0" err="1"/>
              <a:t>ToR</a:t>
            </a:r>
            <a:endParaRPr lang="ja-JP" altLang="en-US" sz="2800" b="1" dirty="0"/>
          </a:p>
        </p:txBody>
      </p:sp>
      <p:sp>
        <p:nvSpPr>
          <p:cNvPr id="10" name="Content Placeholder 2"/>
          <p:cNvSpPr txBox="1">
            <a:spLocks/>
          </p:cNvSpPr>
          <p:nvPr/>
        </p:nvSpPr>
        <p:spPr>
          <a:xfrm>
            <a:off x="270164" y="2056822"/>
            <a:ext cx="8686800" cy="4250459"/>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10000"/>
              </a:lnSpc>
            </a:pPr>
            <a:r>
              <a:rPr lang="en-US" altLang="ja-JP" sz="1800" b="1" kern="0" dirty="0"/>
              <a:t>Current GDWG </a:t>
            </a:r>
            <a:r>
              <a:rPr lang="en-US" altLang="ja-JP" sz="1800" b="1" kern="0" dirty="0" err="1"/>
              <a:t>ToR</a:t>
            </a:r>
            <a:r>
              <a:rPr lang="en-US" altLang="ja-JP" sz="1800" b="1" kern="0" dirty="0"/>
              <a:t> mainly focuses on developments like</a:t>
            </a:r>
          </a:p>
          <a:p>
            <a:pPr marL="715963" indent="-268288">
              <a:lnSpc>
                <a:spcPct val="110000"/>
              </a:lnSpc>
              <a:buClr>
                <a:srgbClr val="006600"/>
              </a:buClr>
              <a:buFont typeface="Wingdings" panose="05000000000000000000" pitchFamily="2" charset="2"/>
              <a:buChar char="§"/>
            </a:pPr>
            <a:r>
              <a:rPr lang="en-US" altLang="ja-JP" sz="1800" kern="0" dirty="0"/>
              <a:t>Defining conventions of GSICS deliverables</a:t>
            </a:r>
          </a:p>
          <a:p>
            <a:pPr marL="715963" indent="-268288">
              <a:lnSpc>
                <a:spcPct val="110000"/>
              </a:lnSpc>
              <a:buClr>
                <a:srgbClr val="006600"/>
              </a:buClr>
              <a:buFont typeface="Wingdings" panose="05000000000000000000" pitchFamily="2" charset="2"/>
              <a:buChar char="§"/>
            </a:pPr>
            <a:r>
              <a:rPr lang="en-US" altLang="ja-JP" sz="1800" kern="0" dirty="0"/>
              <a:t>Developing specifications for GSICS activities (e.g. data preserving system and plotting tool)</a:t>
            </a:r>
          </a:p>
          <a:p>
            <a:pPr>
              <a:lnSpc>
                <a:spcPct val="110000"/>
              </a:lnSpc>
            </a:pPr>
            <a:endParaRPr lang="en-US" altLang="ja-JP" sz="1000" kern="0" dirty="0"/>
          </a:p>
          <a:p>
            <a:pPr marL="342900" lvl="1" indent="-342900">
              <a:lnSpc>
                <a:spcPct val="110000"/>
              </a:lnSpc>
              <a:buClr>
                <a:srgbClr val="FF0000"/>
              </a:buClr>
              <a:buFont typeface="Wingdings" pitchFamily="2" charset="2"/>
              <a:buChar char="v"/>
            </a:pPr>
            <a:r>
              <a:rPr lang="en-US" sz="1800" b="1" kern="0" dirty="0"/>
              <a:t>Substantial resources are needed for “operational” tasks such as operating and maintaining Collaboration Servers and Wiki admin</a:t>
            </a:r>
          </a:p>
          <a:p>
            <a:pPr>
              <a:lnSpc>
                <a:spcPct val="110000"/>
              </a:lnSpc>
            </a:pPr>
            <a:endParaRPr lang="en-US" sz="1000" b="1" kern="0" dirty="0"/>
          </a:p>
          <a:p>
            <a:pPr>
              <a:lnSpc>
                <a:spcPct val="110000"/>
              </a:lnSpc>
            </a:pPr>
            <a:r>
              <a:rPr lang="en-US" sz="1800" b="1" kern="0" dirty="0"/>
              <a:t>Associated resources will also be discussed at </a:t>
            </a:r>
            <a:r>
              <a:rPr lang="en-US" sz="1800" b="1" kern="0" dirty="0">
                <a:solidFill>
                  <a:srgbClr val="006600"/>
                </a:solidFill>
              </a:rPr>
              <a:t>6d</a:t>
            </a:r>
            <a:r>
              <a:rPr lang="en-US" sz="1800" b="1" kern="0" dirty="0"/>
              <a:t> (Thu. p.m.)</a:t>
            </a:r>
          </a:p>
          <a:p>
            <a:pPr lvl="1">
              <a:lnSpc>
                <a:spcPct val="110000"/>
              </a:lnSpc>
            </a:pPr>
            <a:r>
              <a:rPr lang="en-US" altLang="ja-JP" sz="1600" kern="0" dirty="0">
                <a:solidFill>
                  <a:srgbClr val="FF0000"/>
                </a:solidFill>
              </a:rPr>
              <a:t>Long term commitment / effective collaboration is necessary not only for achieving GDWG purposes but also for supporting GRWG activities</a:t>
            </a:r>
          </a:p>
          <a:p>
            <a:pPr lvl="1">
              <a:lnSpc>
                <a:spcPct val="110000"/>
              </a:lnSpc>
            </a:pPr>
            <a:r>
              <a:rPr lang="en-US" altLang="ja-JP" sz="1600" kern="0" dirty="0">
                <a:solidFill>
                  <a:srgbClr val="FF0000"/>
                </a:solidFill>
              </a:rPr>
              <a:t>Lack of resources for developing GSICS Data Management tasks mean GRWG deliverables will not be provided to the user community or in the most efficient manner</a:t>
            </a:r>
          </a:p>
          <a:p>
            <a:pPr lvl="1">
              <a:lnSpc>
                <a:spcPct val="110000"/>
              </a:lnSpc>
            </a:pPr>
            <a:endParaRPr lang="en-US" altLang="ja-JP" sz="1400" kern="0" dirty="0"/>
          </a:p>
        </p:txBody>
      </p:sp>
      <p:sp>
        <p:nvSpPr>
          <p:cNvPr id="2" name="正方形/長方形 1"/>
          <p:cNvSpPr/>
          <p:nvPr/>
        </p:nvSpPr>
        <p:spPr>
          <a:xfrm>
            <a:off x="270164" y="1238004"/>
            <a:ext cx="8595540" cy="707886"/>
          </a:xfrm>
          <a:prstGeom prst="rect">
            <a:avLst/>
          </a:prstGeom>
        </p:spPr>
        <p:txBody>
          <a:bodyPr wrap="square">
            <a:spAutoFit/>
          </a:bodyPr>
          <a:lstStyle/>
          <a:p>
            <a:pPr marL="179388" indent="-179388"/>
            <a:r>
              <a:rPr lang="en-US" altLang="ja-JP" sz="2000" i="1" dirty="0"/>
              <a:t>CGMS-44 (2016) action: GSICS to review the GDWG Terms of Reference and associated indicated levels of effort of the members</a:t>
            </a:r>
            <a:endParaRPr lang="ja-JP" altLang="en-US" sz="2000" i="1" dirty="0"/>
          </a:p>
        </p:txBody>
      </p:sp>
    </p:spTree>
    <p:extLst>
      <p:ext uri="{BB962C8B-B14F-4D97-AF65-F5344CB8AC3E}">
        <p14:creationId xmlns:p14="http://schemas.microsoft.com/office/powerpoint/2010/main" val="5887392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396344" y="326852"/>
            <a:ext cx="5394960" cy="800219"/>
          </a:xfrm>
          <a:prstGeom prst="rect">
            <a:avLst/>
          </a:prstGeom>
        </p:spPr>
        <p:txBody>
          <a:bodyPr wrap="square">
            <a:spAutoFit/>
          </a:bodyPr>
          <a:lstStyle/>
          <a:p>
            <a:r>
              <a:rPr lang="en-US" altLang="ja-JP" dirty="0"/>
              <a:t>GDWG Work Plan 2017/2018</a:t>
            </a:r>
          </a:p>
          <a:p>
            <a:r>
              <a:rPr lang="en-US" altLang="ja-JP" sz="2800" b="1" dirty="0"/>
              <a:t>Chairing GDWG</a:t>
            </a:r>
            <a:endParaRPr lang="ja-JP" altLang="en-US" sz="2800" b="1" dirty="0"/>
          </a:p>
        </p:txBody>
      </p:sp>
      <p:sp>
        <p:nvSpPr>
          <p:cNvPr id="10" name="Content Placeholder 2"/>
          <p:cNvSpPr txBox="1">
            <a:spLocks/>
          </p:cNvSpPr>
          <p:nvPr/>
        </p:nvSpPr>
        <p:spPr>
          <a:xfrm>
            <a:off x="234506" y="1261533"/>
            <a:ext cx="8909494" cy="5014576"/>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10000"/>
              </a:lnSpc>
            </a:pPr>
            <a:r>
              <a:rPr lang="en-US" altLang="ja-JP" sz="1600" kern="0" dirty="0"/>
              <a:t>By the end of 2017, current GDWG Co-chairs have completed their 3 years of leading and chairing the GDWG as specified in the GSICS </a:t>
            </a:r>
            <a:r>
              <a:rPr lang="en-US" altLang="ja-JP" sz="1600" kern="0" dirty="0" err="1"/>
              <a:t>ToR</a:t>
            </a:r>
            <a:r>
              <a:rPr lang="en-US" altLang="ja-JP" sz="1600" kern="0" dirty="0"/>
              <a:t> ref: GSICS-RD004-v1.0.</a:t>
            </a:r>
          </a:p>
          <a:p>
            <a:pPr marL="342900" lvl="1" indent="-342900">
              <a:lnSpc>
                <a:spcPct val="110000"/>
              </a:lnSpc>
              <a:buClr>
                <a:srgbClr val="FF0000"/>
              </a:buClr>
              <a:buFont typeface="Wingdings" pitchFamily="2" charset="2"/>
              <a:buChar char="v"/>
            </a:pPr>
            <a:r>
              <a:rPr lang="en-US" sz="1600" b="1" kern="0" dirty="0"/>
              <a:t>Chair &amp; Vice Chair, or Co-chairs Election Possibilities</a:t>
            </a:r>
          </a:p>
          <a:p>
            <a:pPr marL="449263" lvl="1" indent="-271463">
              <a:lnSpc>
                <a:spcPct val="110000"/>
              </a:lnSpc>
            </a:pPr>
            <a:r>
              <a:rPr lang="en-US" sz="1600" kern="0" dirty="0"/>
              <a:t>The </a:t>
            </a:r>
            <a:r>
              <a:rPr lang="en-US" sz="1600" kern="0" dirty="0" err="1"/>
              <a:t>ToR</a:t>
            </a:r>
            <a:r>
              <a:rPr lang="en-US" sz="1600" kern="0" dirty="0"/>
              <a:t> does not limit the renewal of the chairing if agreed amongst the GDWG members.</a:t>
            </a:r>
          </a:p>
          <a:p>
            <a:pPr marL="449263" lvl="1" indent="-271463">
              <a:lnSpc>
                <a:spcPct val="110000"/>
              </a:lnSpc>
              <a:buNone/>
            </a:pPr>
            <a:r>
              <a:rPr lang="en-US" sz="1600" kern="0" dirty="0"/>
              <a:t>or</a:t>
            </a:r>
          </a:p>
          <a:p>
            <a:pPr marL="449263" lvl="1" indent="-271463">
              <a:lnSpc>
                <a:spcPct val="110000"/>
              </a:lnSpc>
            </a:pPr>
            <a:r>
              <a:rPr lang="en-US" sz="1600" kern="0" dirty="0"/>
              <a:t>A Vice Chair is expected to offer to replace the Chair, and new Vice Chair(s) to be elected by the GDWG members.</a:t>
            </a:r>
          </a:p>
          <a:p>
            <a:pPr marL="449263" lvl="1" indent="-271463">
              <a:lnSpc>
                <a:spcPct val="110000"/>
              </a:lnSpc>
            </a:pPr>
            <a:r>
              <a:rPr lang="en-US" sz="1600" kern="0" dirty="0"/>
              <a:t>a new Co-chair replaces one of the Co-chairs, staying in the Co-chairing leadership. </a:t>
            </a:r>
          </a:p>
          <a:p>
            <a:pPr marL="449263" lvl="1" indent="-271463">
              <a:lnSpc>
                <a:spcPct val="110000"/>
              </a:lnSpc>
            </a:pPr>
            <a:r>
              <a:rPr lang="en-US" sz="1600" kern="0" dirty="0"/>
              <a:t>a new Co-chair replaces one of the Co-chairs, converting to the Chair and Vice-chair leadership.</a:t>
            </a:r>
          </a:p>
          <a:p>
            <a:pPr marL="449263" lvl="1" indent="-271463">
              <a:lnSpc>
                <a:spcPct val="110000"/>
              </a:lnSpc>
            </a:pPr>
            <a:r>
              <a:rPr lang="en-US" sz="1600" kern="0" dirty="0"/>
              <a:t>A completely new Chair and vice Chair(s), or  co-chair(s) are elected.</a:t>
            </a:r>
          </a:p>
          <a:p>
            <a:pPr marL="427038" lvl="1" indent="0">
              <a:lnSpc>
                <a:spcPct val="110000"/>
              </a:lnSpc>
              <a:buNone/>
            </a:pPr>
            <a:r>
              <a:rPr lang="en-US" sz="1600" kern="0" dirty="0"/>
              <a:t>The EP will be informed of the above for discussion &amp; inclusion in the </a:t>
            </a:r>
            <a:r>
              <a:rPr lang="en-US" sz="1600" kern="0" dirty="0" err="1"/>
              <a:t>ToR</a:t>
            </a:r>
            <a:r>
              <a:rPr lang="en-US" sz="1600" kern="0" dirty="0"/>
              <a:t>.</a:t>
            </a:r>
            <a:endParaRPr lang="en-US" sz="1600" b="1" kern="0" dirty="0"/>
          </a:p>
          <a:p>
            <a:pPr>
              <a:lnSpc>
                <a:spcPct val="110000"/>
              </a:lnSpc>
            </a:pPr>
            <a:r>
              <a:rPr lang="en-US" sz="1600" b="1" kern="0" dirty="0"/>
              <a:t>Nominations</a:t>
            </a:r>
          </a:p>
          <a:p>
            <a:pPr marL="449263" lvl="1" indent="-271463">
              <a:lnSpc>
                <a:spcPct val="110000"/>
              </a:lnSpc>
            </a:pPr>
            <a:r>
              <a:rPr lang="en-US" altLang="ja-JP" sz="1600" kern="0" dirty="0"/>
              <a:t>To be discussed in the GDWG breakout session (</a:t>
            </a:r>
            <a:r>
              <a:rPr lang="en-US" altLang="ja-JP" sz="1600" kern="0" dirty="0">
                <a:solidFill>
                  <a:srgbClr val="006600"/>
                </a:solidFill>
              </a:rPr>
              <a:t>6e</a:t>
            </a:r>
            <a:r>
              <a:rPr lang="en-US" altLang="ja-JP" sz="1600" kern="0" dirty="0"/>
              <a:t>).</a:t>
            </a:r>
          </a:p>
          <a:p>
            <a:pPr marL="449263" lvl="1" indent="-271463">
              <a:lnSpc>
                <a:spcPct val="110000"/>
              </a:lnSpc>
            </a:pPr>
            <a:r>
              <a:rPr lang="en-US" altLang="ja-JP" sz="1600" kern="0" dirty="0"/>
              <a:t>GDWG members are kindly requested to considering themselves for the GDWG chairing nominations.</a:t>
            </a:r>
          </a:p>
          <a:p>
            <a:pPr>
              <a:lnSpc>
                <a:spcPct val="110000"/>
              </a:lnSpc>
            </a:pPr>
            <a:endParaRPr lang="en-US" sz="1600" b="1" kern="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12</a:t>
            </a:fld>
            <a:endParaRPr lang="en-US"/>
          </a:p>
        </p:txBody>
      </p:sp>
      <p:sp>
        <p:nvSpPr>
          <p:cNvPr id="3" name="正方形/長方形 2"/>
          <p:cNvSpPr/>
          <p:nvPr/>
        </p:nvSpPr>
        <p:spPr>
          <a:xfrm>
            <a:off x="3396343" y="332213"/>
            <a:ext cx="5519052" cy="984885"/>
          </a:xfrm>
          <a:prstGeom prst="rect">
            <a:avLst/>
          </a:prstGeom>
        </p:spPr>
        <p:txBody>
          <a:bodyPr wrap="square">
            <a:spAutoFit/>
          </a:bodyPr>
          <a:lstStyle/>
          <a:p>
            <a:r>
              <a:rPr lang="en-US" altLang="ja-JP" dirty="0"/>
              <a:t>GDWG Work Plan 2017/2018</a:t>
            </a:r>
          </a:p>
          <a:p>
            <a:r>
              <a:rPr lang="en-US" altLang="ja-JP" sz="2000" b="1" dirty="0"/>
              <a:t>SRF file towards “GSICS Standard </a:t>
            </a:r>
            <a:r>
              <a:rPr lang="en-US" altLang="ja-JP" sz="2000" b="1" dirty="0" err="1"/>
              <a:t>netCDF</a:t>
            </a:r>
            <a:r>
              <a:rPr lang="en-US" altLang="ja-JP" sz="2000" b="1" dirty="0"/>
              <a:t>”</a:t>
            </a:r>
          </a:p>
          <a:p>
            <a:r>
              <a:rPr lang="en-US" altLang="ja-JP" sz="2000" b="1" dirty="0">
                <a:solidFill>
                  <a:srgbClr val="006600"/>
                </a:solidFill>
              </a:rPr>
              <a:t>(3o, 5e)</a:t>
            </a:r>
          </a:p>
        </p:txBody>
      </p:sp>
      <p:sp>
        <p:nvSpPr>
          <p:cNvPr id="5" name="Content Placeholder 2"/>
          <p:cNvSpPr txBox="1">
            <a:spLocks/>
          </p:cNvSpPr>
          <p:nvPr/>
        </p:nvSpPr>
        <p:spPr>
          <a:xfrm>
            <a:off x="234507" y="1679217"/>
            <a:ext cx="8528494" cy="4261296"/>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1" indent="-342900">
              <a:buClr>
                <a:srgbClr val="FF0000"/>
              </a:buClr>
              <a:buFont typeface="Wingdings" pitchFamily="2" charset="2"/>
              <a:buChar char="v"/>
            </a:pPr>
            <a:r>
              <a:rPr lang="en-US" sz="1800" b="1" kern="0" dirty="0" err="1"/>
              <a:t>NetCDF</a:t>
            </a:r>
            <a:r>
              <a:rPr lang="en-US" sz="1800" b="1" kern="0" dirty="0"/>
              <a:t> SRF files converted from official SRF file</a:t>
            </a:r>
          </a:p>
          <a:p>
            <a:pPr marL="625475" lvl="1" indent="-268288"/>
            <a:r>
              <a:rPr lang="en-US" sz="1600" kern="0" dirty="0"/>
              <a:t>A converter was developed by GDWG chair in 2013, in response to GRWG requirements</a:t>
            </a:r>
          </a:p>
          <a:p>
            <a:pPr marL="625475" lvl="1" indent="-268288"/>
            <a:r>
              <a:rPr lang="en-US" sz="1600" kern="0" dirty="0"/>
              <a:t>Initially generated for GSICS internal research activities (NOT meant for public use)</a:t>
            </a:r>
          </a:p>
          <a:p>
            <a:pPr marL="625475" lvl="1" indent="-268288"/>
            <a:r>
              <a:rPr lang="en-US" sz="1600" kern="0" dirty="0"/>
              <a:t>Adopted by GIRO (GSICS Implementation of the ROLO model) as one of input data</a:t>
            </a:r>
          </a:p>
          <a:p>
            <a:pPr marL="342900" lvl="1" indent="-342900">
              <a:buClr>
                <a:srgbClr val="FF0000"/>
              </a:buClr>
              <a:buFont typeface="Wingdings" pitchFamily="2" charset="2"/>
              <a:buChar char="v"/>
            </a:pPr>
            <a:endParaRPr lang="en-US" sz="1800" b="1" kern="0" dirty="0"/>
          </a:p>
          <a:p>
            <a:pPr marL="342900" lvl="1" indent="-342900">
              <a:buClr>
                <a:srgbClr val="FF0000"/>
              </a:buClr>
              <a:buFont typeface="Wingdings" pitchFamily="2" charset="2"/>
              <a:buChar char="v"/>
            </a:pPr>
            <a:r>
              <a:rPr lang="en-US" sz="1800" b="1" kern="0" dirty="0"/>
              <a:t>Requirements for defining “GSICS Standard SRF” Convention</a:t>
            </a:r>
          </a:p>
          <a:p>
            <a:pPr marL="625475" lvl="1" indent="-268288"/>
            <a:r>
              <a:rPr lang="en-US" sz="1600" kern="0" dirty="0"/>
              <a:t>EUMETSAT plans to provide their official SRF files in </a:t>
            </a:r>
            <a:r>
              <a:rPr lang="en-US" sz="1600" kern="0" dirty="0" err="1"/>
              <a:t>netCDF</a:t>
            </a:r>
            <a:r>
              <a:rPr lang="en-US" sz="1600" kern="0" dirty="0"/>
              <a:t> for future instruments (e.g. MTG/FCI)</a:t>
            </a:r>
          </a:p>
          <a:p>
            <a:pPr marL="625475" lvl="1" indent="-268288"/>
            <a:r>
              <a:rPr lang="en-US" sz="1600" kern="0" dirty="0" err="1"/>
              <a:t>Filenaming</a:t>
            </a:r>
            <a:r>
              <a:rPr lang="en-US" sz="1600" kern="0" dirty="0"/>
              <a:t>/Global Attributes/Variables need to be update</a:t>
            </a:r>
          </a:p>
          <a:p>
            <a:pPr marL="342900" lvl="1" indent="-342900">
              <a:buClr>
                <a:srgbClr val="FF0000"/>
              </a:buClr>
              <a:buFont typeface="Wingdings" pitchFamily="2" charset="2"/>
              <a:buChar char="v"/>
            </a:pPr>
            <a:endParaRPr lang="en-US" sz="1800" b="1" kern="0" dirty="0"/>
          </a:p>
          <a:p>
            <a:pPr marL="342900" lvl="1" indent="-342900">
              <a:buClr>
                <a:srgbClr val="FF0000"/>
              </a:buClr>
              <a:buFont typeface="Wingdings" pitchFamily="2" charset="2"/>
              <a:buChar char="v"/>
            </a:pPr>
            <a:r>
              <a:rPr lang="en-US" sz="1800" b="1" kern="0" dirty="0"/>
              <a:t>To be discussed at </a:t>
            </a:r>
            <a:r>
              <a:rPr lang="en-US" sz="1800" b="1" kern="0" dirty="0">
                <a:solidFill>
                  <a:srgbClr val="006600"/>
                </a:solidFill>
              </a:rPr>
              <a:t>3o </a:t>
            </a:r>
            <a:r>
              <a:rPr lang="en-US" sz="1800" b="1" kern="0" dirty="0"/>
              <a:t>(this afternoon) and </a:t>
            </a:r>
            <a:r>
              <a:rPr lang="en-US" sz="1800" b="1" kern="0" dirty="0">
                <a:solidFill>
                  <a:srgbClr val="006600"/>
                </a:solidFill>
              </a:rPr>
              <a:t>5e</a:t>
            </a:r>
            <a:r>
              <a:rPr lang="en-US" sz="1800" b="1" kern="0" dirty="0"/>
              <a:t> (GDWG tomorrow)</a:t>
            </a:r>
          </a:p>
        </p:txBody>
      </p:sp>
    </p:spTree>
    <p:extLst>
      <p:ext uri="{BB962C8B-B14F-4D97-AF65-F5344CB8AC3E}">
        <p14:creationId xmlns:p14="http://schemas.microsoft.com/office/powerpoint/2010/main" val="3711505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13</a:t>
            </a:fld>
            <a:endParaRPr lang="en-US"/>
          </a:p>
        </p:txBody>
      </p:sp>
      <p:sp>
        <p:nvSpPr>
          <p:cNvPr id="3" name="正方形/長方形 2"/>
          <p:cNvSpPr/>
          <p:nvPr/>
        </p:nvSpPr>
        <p:spPr>
          <a:xfrm>
            <a:off x="3396343" y="332213"/>
            <a:ext cx="4990573" cy="984885"/>
          </a:xfrm>
          <a:prstGeom prst="rect">
            <a:avLst/>
          </a:prstGeom>
        </p:spPr>
        <p:txBody>
          <a:bodyPr wrap="square">
            <a:spAutoFit/>
          </a:bodyPr>
          <a:lstStyle/>
          <a:p>
            <a:r>
              <a:rPr lang="en-US" altLang="ja-JP" dirty="0"/>
              <a:t>GDWG Work Plan 2017/2018</a:t>
            </a:r>
          </a:p>
          <a:p>
            <a:r>
              <a:rPr lang="en-US" altLang="ja-JP" sz="2000" b="1" dirty="0"/>
              <a:t>Plotting Tool: supporting new products (</a:t>
            </a:r>
            <a:r>
              <a:rPr lang="en-US" altLang="ja-JP" sz="2000" b="1" dirty="0">
                <a:solidFill>
                  <a:srgbClr val="008000"/>
                </a:solidFill>
              </a:rPr>
              <a:t>3m</a:t>
            </a:r>
            <a:r>
              <a:rPr lang="en-US" altLang="ja-JP" sz="2000" b="1" dirty="0"/>
              <a:t>, </a:t>
            </a:r>
            <a:r>
              <a:rPr lang="en-US" altLang="ja-JP" sz="2000" b="1" dirty="0">
                <a:solidFill>
                  <a:srgbClr val="006600"/>
                </a:solidFill>
              </a:rPr>
              <a:t>6c</a:t>
            </a:r>
            <a:r>
              <a:rPr lang="en-US" altLang="ja-JP" sz="2000" b="1" dirty="0"/>
              <a:t>)</a:t>
            </a:r>
          </a:p>
        </p:txBody>
      </p:sp>
      <p:sp>
        <p:nvSpPr>
          <p:cNvPr id="5" name="Content Placeholder 2"/>
          <p:cNvSpPr txBox="1">
            <a:spLocks/>
          </p:cNvSpPr>
          <p:nvPr/>
        </p:nvSpPr>
        <p:spPr>
          <a:xfrm>
            <a:off x="234506" y="1388664"/>
            <a:ext cx="7860623" cy="2177162"/>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1" indent="-342900">
              <a:lnSpc>
                <a:spcPct val="110000"/>
              </a:lnSpc>
              <a:buClr>
                <a:srgbClr val="FF0000"/>
              </a:buClr>
              <a:buFont typeface="Wingdings" pitchFamily="2" charset="2"/>
              <a:buChar char="v"/>
            </a:pPr>
            <a:r>
              <a:rPr lang="en-US" sz="1800" b="1" kern="0" dirty="0">
                <a:hlinkClick r:id="rId2"/>
              </a:rPr>
              <a:t>http://gsics.tools.eumetsat.int/plotter</a:t>
            </a:r>
            <a:endParaRPr lang="en-US" sz="1800" b="1" kern="0" dirty="0"/>
          </a:p>
          <a:p>
            <a:pPr marL="625475" lvl="1" indent="-268288">
              <a:lnSpc>
                <a:spcPct val="110000"/>
              </a:lnSpc>
            </a:pPr>
            <a:r>
              <a:rPr lang="en-US" sz="1600" kern="0" dirty="0"/>
              <a:t>Only GEO-LEO-IR is currently supported</a:t>
            </a:r>
          </a:p>
          <a:p>
            <a:pPr marL="342900" lvl="1" indent="-342900">
              <a:lnSpc>
                <a:spcPct val="110000"/>
              </a:lnSpc>
              <a:buClr>
                <a:srgbClr val="FF0000"/>
              </a:buClr>
              <a:buFont typeface="Wingdings" pitchFamily="2" charset="2"/>
              <a:buChar char="v"/>
            </a:pPr>
            <a:endParaRPr lang="en-US" sz="700" b="1" kern="0" dirty="0"/>
          </a:p>
          <a:p>
            <a:pPr marL="342900" lvl="1" indent="-342900">
              <a:lnSpc>
                <a:spcPct val="110000"/>
              </a:lnSpc>
              <a:buClr>
                <a:srgbClr val="FF0000"/>
              </a:buClr>
              <a:buFont typeface="Wingdings" pitchFamily="2" charset="2"/>
              <a:buChar char="v"/>
            </a:pPr>
            <a:r>
              <a:rPr lang="en-US" sz="1800" b="1" kern="0" dirty="0"/>
              <a:t>Requirements for supporting GEO-LEO-VNIR</a:t>
            </a:r>
          </a:p>
          <a:p>
            <a:pPr marL="625475" lvl="1" indent="-268288">
              <a:lnSpc>
                <a:spcPct val="110000"/>
              </a:lnSpc>
            </a:pPr>
            <a:r>
              <a:rPr lang="en-US" altLang="ja-JP" sz="1600" kern="0" dirty="0"/>
              <a:t>Have been discussed for past years, but the document is still in preparation (collaboration work with EUM/JMA)</a:t>
            </a:r>
            <a:endParaRPr lang="en-US" sz="1600" kern="0" dirty="0"/>
          </a:p>
          <a:p>
            <a:pPr marL="625475" lvl="1" indent="-268288">
              <a:lnSpc>
                <a:spcPct val="110000"/>
              </a:lnSpc>
            </a:pPr>
            <a:r>
              <a:rPr lang="en-US" sz="1600" kern="0" dirty="0"/>
              <a:t>Updating the tool needs GDWG resources</a:t>
            </a:r>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00283" y="3797204"/>
            <a:ext cx="4428497" cy="2372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252436" y="3445196"/>
            <a:ext cx="4319564" cy="1422640"/>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1" indent="-342900">
              <a:lnSpc>
                <a:spcPct val="110000"/>
              </a:lnSpc>
              <a:buClr>
                <a:srgbClr val="FF0000"/>
              </a:buClr>
              <a:buFont typeface="Wingdings" pitchFamily="2" charset="2"/>
              <a:buChar char="v"/>
            </a:pPr>
            <a:endParaRPr lang="en-US" sz="700" b="1" kern="0" dirty="0"/>
          </a:p>
          <a:p>
            <a:pPr marL="342900" lvl="1" indent="-342900">
              <a:lnSpc>
                <a:spcPct val="110000"/>
              </a:lnSpc>
              <a:buClr>
                <a:srgbClr val="FF0000"/>
              </a:buClr>
              <a:buFont typeface="Wingdings" pitchFamily="2" charset="2"/>
              <a:buChar char="v"/>
            </a:pPr>
            <a:r>
              <a:rPr lang="en-US" sz="1800" b="1" kern="0" dirty="0"/>
              <a:t>Requirements for other products?</a:t>
            </a:r>
          </a:p>
          <a:p>
            <a:pPr marL="625475" lvl="1" indent="-269875">
              <a:lnSpc>
                <a:spcPct val="110000"/>
              </a:lnSpc>
            </a:pPr>
            <a:r>
              <a:rPr lang="en-US" sz="1600" kern="0" dirty="0"/>
              <a:t>Plotting “double difference” of GEO-LEO-IR Prime Correction?</a:t>
            </a:r>
          </a:p>
        </p:txBody>
      </p:sp>
    </p:spTree>
    <p:extLst>
      <p:ext uri="{BB962C8B-B14F-4D97-AF65-F5344CB8AC3E}">
        <p14:creationId xmlns:p14="http://schemas.microsoft.com/office/powerpoint/2010/main" val="247826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14</a:t>
            </a:fld>
            <a:endParaRPr lang="en-US"/>
          </a:p>
        </p:txBody>
      </p:sp>
      <p:sp>
        <p:nvSpPr>
          <p:cNvPr id="3" name="正方形/長方形 2"/>
          <p:cNvSpPr/>
          <p:nvPr/>
        </p:nvSpPr>
        <p:spPr>
          <a:xfrm>
            <a:off x="3396344" y="302396"/>
            <a:ext cx="5394960" cy="738664"/>
          </a:xfrm>
          <a:prstGeom prst="rect">
            <a:avLst/>
          </a:prstGeom>
        </p:spPr>
        <p:txBody>
          <a:bodyPr wrap="square">
            <a:spAutoFit/>
          </a:bodyPr>
          <a:lstStyle/>
          <a:p>
            <a:r>
              <a:rPr lang="en-US" altLang="ja-JP" dirty="0"/>
              <a:t>GDWG Work Plan 2017/2018</a:t>
            </a:r>
          </a:p>
          <a:p>
            <a:r>
              <a:rPr lang="en-US" altLang="ja-JP" sz="2400" b="1" dirty="0"/>
              <a:t>Instrument Event Logging (</a:t>
            </a:r>
            <a:r>
              <a:rPr lang="en-US" altLang="ja-JP" sz="2400" b="1" dirty="0">
                <a:solidFill>
                  <a:srgbClr val="006600"/>
                </a:solidFill>
              </a:rPr>
              <a:t>6a</a:t>
            </a:r>
            <a:r>
              <a:rPr lang="en-US" altLang="ja-JP" sz="2400" b="1" dirty="0"/>
              <a:t>)</a:t>
            </a:r>
          </a:p>
        </p:txBody>
      </p:sp>
      <p:sp>
        <p:nvSpPr>
          <p:cNvPr id="4" name="Content Placeholder 2"/>
          <p:cNvSpPr txBox="1">
            <a:spLocks/>
          </p:cNvSpPr>
          <p:nvPr/>
        </p:nvSpPr>
        <p:spPr>
          <a:xfrm>
            <a:off x="234507" y="1324495"/>
            <a:ext cx="8680888" cy="4261296"/>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ja-JP" sz="1800" b="1" kern="0" dirty="0"/>
              <a:t>Activity of CGMS Task Team on Calibration Events Logging, lead by Rob </a:t>
            </a:r>
            <a:r>
              <a:rPr lang="en-US" altLang="ja-JP" sz="1800" b="1" kern="0" dirty="0" err="1"/>
              <a:t>Roebeling</a:t>
            </a:r>
            <a:r>
              <a:rPr lang="en-US" altLang="ja-JP" sz="1800" b="1" kern="0" dirty="0"/>
              <a:t> (EUM) </a:t>
            </a:r>
          </a:p>
          <a:p>
            <a:endParaRPr lang="en-US" altLang="ja-JP" sz="1800" b="1" kern="0" dirty="0"/>
          </a:p>
          <a:p>
            <a:r>
              <a:rPr lang="en-US" altLang="ja-JP" sz="1800" b="1" kern="0" dirty="0"/>
              <a:t>Goal: to develop a uniform approach for presenting, logging, and monitoring calibration information across satellite operators</a:t>
            </a:r>
          </a:p>
          <a:p>
            <a:pPr lvl="1"/>
            <a:endParaRPr lang="en-US" altLang="ja-JP" sz="1600" b="1" kern="0" dirty="0"/>
          </a:p>
          <a:p>
            <a:pPr marL="342900" lvl="1" indent="-342900">
              <a:buClr>
                <a:srgbClr val="FF0000"/>
              </a:buClr>
              <a:buFont typeface="Wingdings" pitchFamily="2" charset="2"/>
              <a:buChar char="v"/>
            </a:pPr>
            <a:r>
              <a:rPr lang="en-US" sz="1800" b="1" kern="0" dirty="0"/>
              <a:t>First step: to create/maintain stable landing pages</a:t>
            </a:r>
          </a:p>
          <a:p>
            <a:pPr lvl="1"/>
            <a:r>
              <a:rPr lang="en-US" sz="1600" kern="0" dirty="0"/>
              <a:t>Hyperlinked from the WMO-OSCAR</a:t>
            </a:r>
          </a:p>
          <a:p>
            <a:pPr lvl="1"/>
            <a:r>
              <a:rPr lang="en-US" sz="1600" kern="0" dirty="0"/>
              <a:t>CMA/EUM/JMA/KMA created, other agencies are also in progress</a:t>
            </a:r>
          </a:p>
          <a:p>
            <a:pPr lvl="1"/>
            <a:endParaRPr lang="en-US" sz="1600" b="1" kern="0" dirty="0"/>
          </a:p>
          <a:p>
            <a:r>
              <a:rPr lang="en-US" sz="1800" b="1" kern="0" dirty="0"/>
              <a:t>Second step: to adopt nomenclature and standards for instrument events</a:t>
            </a:r>
          </a:p>
          <a:p>
            <a:pPr lvl="1"/>
            <a:r>
              <a:rPr lang="en-US" sz="1600" kern="0" dirty="0"/>
              <a:t>To identify a common set of parameters across space agencies</a:t>
            </a:r>
          </a:p>
          <a:p>
            <a:endParaRPr lang="en-US" altLang="ja-JP" sz="1800" b="1" kern="0" dirty="0"/>
          </a:p>
          <a:p>
            <a:r>
              <a:rPr lang="en-US" altLang="ja-JP" sz="1800" b="1" kern="0" dirty="0">
                <a:solidFill>
                  <a:srgbClr val="FF0000"/>
                </a:solidFill>
              </a:rPr>
              <a:t>A white paper for CGMS-45 in June 2017 is under-reviewing by the task team members</a:t>
            </a:r>
          </a:p>
          <a:p>
            <a:pPr lvl="1"/>
            <a:endParaRPr lang="en-US" sz="1800" kern="0" dirty="0"/>
          </a:p>
        </p:txBody>
      </p:sp>
    </p:spTree>
    <p:extLst>
      <p:ext uri="{BB962C8B-B14F-4D97-AF65-F5344CB8AC3E}">
        <p14:creationId xmlns:p14="http://schemas.microsoft.com/office/powerpoint/2010/main" val="2982260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7766" y="416459"/>
            <a:ext cx="5758004" cy="715224"/>
          </a:xfrm>
        </p:spPr>
        <p:txBody>
          <a:bodyPr/>
          <a:lstStyle/>
          <a:p>
            <a:r>
              <a:rPr lang="en-GB" sz="2800" b="1" dirty="0"/>
              <a:t>GDWG Work Plan 2017 / 2018</a:t>
            </a:r>
          </a:p>
        </p:txBody>
      </p:sp>
      <p:sp>
        <p:nvSpPr>
          <p:cNvPr id="3" name="Content Placeholder 2"/>
          <p:cNvSpPr>
            <a:spLocks noGrp="1"/>
          </p:cNvSpPr>
          <p:nvPr>
            <p:ph idx="1"/>
          </p:nvPr>
        </p:nvSpPr>
        <p:spPr>
          <a:xfrm>
            <a:off x="246184" y="1297154"/>
            <a:ext cx="8608105" cy="1458084"/>
          </a:xfrm>
        </p:spPr>
        <p:txBody>
          <a:bodyPr>
            <a:noAutofit/>
          </a:bodyPr>
          <a:lstStyle/>
          <a:p>
            <a:r>
              <a:rPr lang="en-IE" sz="1800" b="1" dirty="0">
                <a:solidFill>
                  <a:schemeClr val="tx2"/>
                </a:solidFill>
                <a:latin typeface="Arial" pitchFamily="34" charset="0"/>
                <a:cs typeface="Arial" pitchFamily="34" charset="0"/>
              </a:rPr>
              <a:t>Specification of GSICS Data Management Guidelines, Conventions and Standards to address the users’ needs for new GSICS products</a:t>
            </a:r>
          </a:p>
          <a:p>
            <a:pPr marL="806450" indent="-339725">
              <a:buClr>
                <a:srgbClr val="006600"/>
              </a:buClr>
              <a:buFont typeface="Wingdings" panose="05000000000000000000" pitchFamily="2" charset="2"/>
              <a:buChar char="§"/>
            </a:pPr>
            <a:r>
              <a:rPr lang="en-IE" sz="1800" dirty="0">
                <a:solidFill>
                  <a:schemeClr val="tx2"/>
                </a:solidFill>
                <a:latin typeface="Arial" pitchFamily="34" charset="0"/>
                <a:cs typeface="Arial" pitchFamily="34" charset="0"/>
              </a:rPr>
              <a:t>MW inter-calibration (</a:t>
            </a:r>
            <a:r>
              <a:rPr lang="en-IE" sz="1800" dirty="0">
                <a:solidFill>
                  <a:srgbClr val="006600"/>
                </a:solidFill>
                <a:latin typeface="Arial" pitchFamily="34" charset="0"/>
                <a:cs typeface="Arial" pitchFamily="34" charset="0"/>
              </a:rPr>
              <a:t>5g</a:t>
            </a:r>
            <a:r>
              <a:rPr lang="en-IE" sz="1800" dirty="0">
                <a:solidFill>
                  <a:schemeClr val="tx2"/>
                </a:solidFill>
                <a:latin typeface="Arial" pitchFamily="34" charset="0"/>
                <a:cs typeface="Arial" pitchFamily="34" charset="0"/>
              </a:rPr>
              <a:t>), VNIR+IR combined products (</a:t>
            </a:r>
            <a:r>
              <a:rPr lang="en-IE" sz="1800" dirty="0">
                <a:solidFill>
                  <a:srgbClr val="006600"/>
                </a:solidFill>
                <a:latin typeface="Arial" pitchFamily="34" charset="0"/>
                <a:cs typeface="Arial" pitchFamily="34" charset="0"/>
              </a:rPr>
              <a:t>3m, 6f</a:t>
            </a:r>
            <a:r>
              <a:rPr lang="en-IE" sz="1800" dirty="0">
                <a:solidFill>
                  <a:schemeClr val="tx2"/>
                </a:solidFill>
                <a:latin typeface="Arial" pitchFamily="34" charset="0"/>
                <a:cs typeface="Arial" pitchFamily="34" charset="0"/>
              </a:rPr>
              <a:t>), FCDR (</a:t>
            </a:r>
            <a:r>
              <a:rPr lang="en-IE" sz="1800" dirty="0">
                <a:solidFill>
                  <a:srgbClr val="006600"/>
                </a:solidFill>
                <a:latin typeface="Arial" pitchFamily="34" charset="0"/>
                <a:cs typeface="Arial" pitchFamily="34" charset="0"/>
              </a:rPr>
              <a:t>5h</a:t>
            </a:r>
            <a:r>
              <a:rPr lang="en-IE" sz="1800" dirty="0">
                <a:solidFill>
                  <a:schemeClr val="tx2"/>
                </a:solidFill>
                <a:latin typeface="Arial" pitchFamily="34" charset="0"/>
                <a:cs typeface="Arial" pitchFamily="34" charset="0"/>
              </a:rPr>
              <a:t>)</a:t>
            </a:r>
          </a:p>
          <a:p>
            <a:pPr>
              <a:buNone/>
            </a:pPr>
            <a:endParaRPr lang="en-IE" sz="1800" dirty="0"/>
          </a:p>
        </p:txBody>
      </p:sp>
      <p:pic>
        <p:nvPicPr>
          <p:cNvPr id="387074" name="Picture 2" descr="C:\Users\miu\Dropbox\Work\team-work-feature.jpg"/>
          <p:cNvPicPr>
            <a:picLocks noChangeAspect="1" noChangeArrowheads="1"/>
          </p:cNvPicPr>
          <p:nvPr/>
        </p:nvPicPr>
        <p:blipFill>
          <a:blip r:embed="rId3" cstate="print"/>
          <a:srcRect/>
          <a:stretch>
            <a:fillRect/>
          </a:stretch>
        </p:blipFill>
        <p:spPr bwMode="auto">
          <a:xfrm>
            <a:off x="4834171" y="2444435"/>
            <a:ext cx="4276944" cy="3775296"/>
          </a:xfrm>
          <a:prstGeom prst="rect">
            <a:avLst/>
          </a:prstGeom>
          <a:noFill/>
        </p:spPr>
      </p:pic>
      <p:sp>
        <p:nvSpPr>
          <p:cNvPr id="7" name="Content Placeholder 2"/>
          <p:cNvSpPr txBox="1">
            <a:spLocks/>
          </p:cNvSpPr>
          <p:nvPr/>
        </p:nvSpPr>
        <p:spPr bwMode="auto">
          <a:xfrm>
            <a:off x="246184" y="2573508"/>
            <a:ext cx="4823594" cy="22943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eaLnBrk="0" hangingPunct="0">
              <a:spcBef>
                <a:spcPct val="20000"/>
              </a:spcBef>
              <a:buClr>
                <a:srgbClr val="FF0000"/>
              </a:buClr>
              <a:buFont typeface="Wingdings" pitchFamily="2" charset="2"/>
              <a:buChar char="v"/>
              <a:defRPr/>
            </a:pPr>
            <a:r>
              <a:rPr lang="en-IE" b="1" kern="0" dirty="0">
                <a:solidFill>
                  <a:schemeClr val="tx2"/>
                </a:solidFill>
                <a:latin typeface="Arial" pitchFamily="34" charset="0"/>
                <a:cs typeface="Arial" pitchFamily="34" charset="0"/>
              </a:rPr>
              <a:t>GSICS Documentation Discussion on classification and storage </a:t>
            </a:r>
            <a:r>
              <a:rPr lang="en-IE" kern="0" dirty="0">
                <a:solidFill>
                  <a:schemeClr val="tx2"/>
                </a:solidFill>
                <a:latin typeface="Arial" pitchFamily="34" charset="0"/>
                <a:cs typeface="Arial" pitchFamily="34" charset="0"/>
              </a:rPr>
              <a:t>(</a:t>
            </a:r>
            <a:r>
              <a:rPr lang="en-IE" kern="0" dirty="0">
                <a:solidFill>
                  <a:srgbClr val="008000"/>
                </a:solidFill>
                <a:latin typeface="Arial" pitchFamily="34" charset="0"/>
                <a:cs typeface="Arial" pitchFamily="34" charset="0"/>
              </a:rPr>
              <a:t>5b</a:t>
            </a:r>
            <a:r>
              <a:rPr lang="en-IE" kern="0" dirty="0">
                <a:solidFill>
                  <a:schemeClr val="tx2"/>
                </a:solidFill>
                <a:latin typeface="Arial" pitchFamily="34" charset="0"/>
                <a:cs typeface="Arial" pitchFamily="34" charset="0"/>
              </a:rPr>
              <a:t>)</a:t>
            </a:r>
          </a:p>
          <a:p>
            <a:pPr marR="0" lvl="0" algn="l" defTabSz="914400" rtl="0" eaLnBrk="0" fontAlgn="base" latinLnBrk="0" hangingPunct="0">
              <a:lnSpc>
                <a:spcPct val="100000"/>
              </a:lnSpc>
              <a:spcBef>
                <a:spcPct val="20000"/>
              </a:spcBef>
              <a:spcAft>
                <a:spcPct val="0"/>
              </a:spcAft>
              <a:buClr>
                <a:srgbClr val="FF0000"/>
              </a:buClr>
              <a:buSzTx/>
              <a:tabLst/>
              <a:defRPr/>
            </a:pPr>
            <a:endParaRPr lang="en-IE" b="1" kern="0" baseline="0" dirty="0">
              <a:solidFill>
                <a:schemeClr val="tx2"/>
              </a:solidFill>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r>
              <a:rPr lang="en-IE" b="1" kern="0" dirty="0">
                <a:solidFill>
                  <a:schemeClr val="tx2"/>
                </a:solidFill>
                <a:latin typeface="Arial" pitchFamily="34" charset="0"/>
                <a:cs typeface="Arial" pitchFamily="34" charset="0"/>
              </a:rPr>
              <a:t>Use of GitHub for GSICS activities </a:t>
            </a:r>
            <a:r>
              <a:rPr lang="en-IE" kern="0" dirty="0">
                <a:solidFill>
                  <a:schemeClr val="tx2"/>
                </a:solidFill>
                <a:latin typeface="Arial" pitchFamily="34" charset="0"/>
                <a:cs typeface="Arial" pitchFamily="34" charset="0"/>
              </a:rPr>
              <a:t>(</a:t>
            </a:r>
            <a:r>
              <a:rPr lang="en-IE" kern="0" dirty="0">
                <a:solidFill>
                  <a:srgbClr val="006600"/>
                </a:solidFill>
                <a:latin typeface="Arial" pitchFamily="34" charset="0"/>
                <a:cs typeface="Arial" pitchFamily="34" charset="0"/>
              </a:rPr>
              <a:t>5i</a:t>
            </a:r>
            <a:r>
              <a:rPr lang="en-IE" kern="0" dirty="0">
                <a:solidFill>
                  <a:schemeClr val="tx2"/>
                </a:solidFill>
                <a:latin typeface="Arial" pitchFamily="34" charset="0"/>
                <a:cs typeface="Arial" pitchFamily="34" charset="0"/>
              </a:rPr>
              <a:t>)</a:t>
            </a: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kumimoji="0" lang="en-IE" b="1" i="0" u="none" strike="noStrike" kern="0" cap="none" spc="0" normalizeH="0" baseline="0" noProof="0" dirty="0">
              <a:ln>
                <a:noFill/>
              </a:ln>
              <a:solidFill>
                <a:schemeClr val="tx2"/>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r>
              <a:rPr lang="en-IE" b="1" kern="0" dirty="0">
                <a:solidFill>
                  <a:schemeClr val="tx2"/>
                </a:solidFill>
                <a:latin typeface="Arial" pitchFamily="34" charset="0"/>
                <a:cs typeface="Arial" pitchFamily="34" charset="0"/>
              </a:rPr>
              <a:t>Action tracking </a:t>
            </a:r>
            <a:r>
              <a:rPr lang="en-IE" kern="0" dirty="0">
                <a:solidFill>
                  <a:schemeClr val="tx2"/>
                </a:solidFill>
                <a:latin typeface="Arial" pitchFamily="34" charset="0"/>
                <a:cs typeface="Arial" pitchFamily="34" charset="0"/>
              </a:rPr>
              <a:t>(lead by GCC, </a:t>
            </a:r>
            <a:r>
              <a:rPr lang="en-IE" kern="0" dirty="0">
                <a:solidFill>
                  <a:srgbClr val="006600"/>
                </a:solidFill>
                <a:latin typeface="Arial" pitchFamily="34" charset="0"/>
                <a:cs typeface="Arial" pitchFamily="34" charset="0"/>
              </a:rPr>
              <a:t>6b</a:t>
            </a:r>
            <a:r>
              <a:rPr lang="en-IE" kern="0" dirty="0">
                <a:solidFill>
                  <a:schemeClr val="tx2"/>
                </a:solidFill>
                <a:latin typeface="Arial" pitchFamily="34" charset="0"/>
                <a:cs typeface="Arial" pitchFamily="34" charset="0"/>
              </a:rPr>
              <a:t>)</a:t>
            </a: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kumimoji="0" lang="en-IE" b="1" i="0" u="none" strike="noStrike" kern="0" cap="none" spc="0" normalizeH="0" baseline="0" noProof="0" dirty="0">
              <a:ln>
                <a:noFill/>
              </a:ln>
              <a:solidFill>
                <a:schemeClr val="tx2"/>
              </a:solidFill>
              <a:effectLst/>
              <a:uLnTx/>
              <a:uFillTx/>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IE" b="1" i="0" u="none" strike="noStrike" kern="0" cap="none" spc="0" normalizeH="0" baseline="0" noProof="0" dirty="0">
              <a:ln>
                <a:noFill/>
              </a:ln>
              <a:solidFill>
                <a:schemeClr val="tx1"/>
              </a:solidFill>
              <a:effectLst/>
              <a:uLnTx/>
              <a:uFillTx/>
              <a:latin typeface="+mn-lt"/>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04102" y="365173"/>
            <a:ext cx="5282697" cy="730297"/>
          </a:xfrm>
        </p:spPr>
        <p:txBody>
          <a:bodyPr/>
          <a:lstStyle/>
          <a:p>
            <a:r>
              <a:rPr lang="en-GB" sz="3600" b="1" dirty="0"/>
              <a:t>GDWG Challenges </a:t>
            </a:r>
          </a:p>
        </p:txBody>
      </p:sp>
      <p:sp>
        <p:nvSpPr>
          <p:cNvPr id="7" name="Content Placeholder 6"/>
          <p:cNvSpPr>
            <a:spLocks noGrp="1"/>
          </p:cNvSpPr>
          <p:nvPr>
            <p:ph idx="1"/>
          </p:nvPr>
        </p:nvSpPr>
        <p:spPr>
          <a:xfrm>
            <a:off x="1" y="1374089"/>
            <a:ext cx="9144000" cy="4756171"/>
          </a:xfrm>
        </p:spPr>
        <p:txBody>
          <a:bodyPr/>
          <a:lstStyle/>
          <a:p>
            <a:r>
              <a:rPr lang="en-GB" sz="2000" b="1" dirty="0"/>
              <a:t>Use of netCDF-4 Enhanced Data Model for future GSICS products </a:t>
            </a:r>
            <a:r>
              <a:rPr lang="en-GB" sz="2000" dirty="0">
                <a:solidFill>
                  <a:srgbClr val="006600"/>
                </a:solidFill>
              </a:rPr>
              <a:t>(6c)</a:t>
            </a:r>
          </a:p>
          <a:p>
            <a:pPr marL="717550" indent="-358775">
              <a:buClr>
                <a:srgbClr val="006600"/>
              </a:buClr>
              <a:buFont typeface="Wingdings" panose="05000000000000000000" pitchFamily="2" charset="2"/>
              <a:buChar char="§"/>
            </a:pPr>
            <a:r>
              <a:rPr lang="en-GB" sz="1800" dirty="0"/>
              <a:t>Use of </a:t>
            </a:r>
            <a:r>
              <a:rPr lang="en-GB" sz="1800" i="1" dirty="0"/>
              <a:t>grouping</a:t>
            </a:r>
            <a:r>
              <a:rPr lang="en-GB" sz="1800" dirty="0"/>
              <a:t> function to contain multiple inter-calibration products (e.g. DCC/Moon, VNIR/IR)</a:t>
            </a:r>
          </a:p>
          <a:p>
            <a:pPr lvl="0"/>
            <a:endParaRPr lang="en-IE" altLang="ja-JP" sz="2000" b="1" dirty="0">
              <a:solidFill>
                <a:schemeClr val="tx2"/>
              </a:solidFill>
              <a:latin typeface="Arial" pitchFamily="34" charset="0"/>
              <a:cs typeface="Arial" pitchFamily="34" charset="0"/>
            </a:endParaRPr>
          </a:p>
          <a:p>
            <a:pPr lvl="0"/>
            <a:r>
              <a:rPr lang="en-IE" altLang="ja-JP" sz="2000" b="1" dirty="0">
                <a:solidFill>
                  <a:schemeClr val="tx2"/>
                </a:solidFill>
                <a:latin typeface="Arial" pitchFamily="34" charset="0"/>
                <a:cs typeface="Arial" pitchFamily="34" charset="0"/>
              </a:rPr>
              <a:t>GSICS product generation framework </a:t>
            </a:r>
            <a:r>
              <a:rPr lang="en-IE" altLang="ja-JP" sz="2000" dirty="0">
                <a:solidFill>
                  <a:srgbClr val="008000"/>
                </a:solidFill>
                <a:latin typeface="Arial" pitchFamily="34" charset="0"/>
                <a:cs typeface="Arial" pitchFamily="34" charset="0"/>
              </a:rPr>
              <a:t>(5d)</a:t>
            </a:r>
          </a:p>
          <a:p>
            <a:pPr marL="720725" lvl="0" indent="-366713">
              <a:buClr>
                <a:srgbClr val="006600"/>
              </a:buClr>
              <a:buFont typeface="Wingdings" panose="05000000000000000000" pitchFamily="2" charset="2"/>
              <a:buChar char="§"/>
            </a:pPr>
            <a:r>
              <a:rPr lang="en-GB" altLang="ja-JP" sz="1800" dirty="0"/>
              <a:t>Simplifies and speeds up GSICS product and relevant </a:t>
            </a:r>
            <a:r>
              <a:rPr lang="en-GB" altLang="ja-JP" sz="1800" dirty="0" err="1"/>
              <a:t>netCDFs</a:t>
            </a:r>
            <a:r>
              <a:rPr lang="en-GB" altLang="ja-JP" sz="1800" dirty="0"/>
              <a:t> development</a:t>
            </a:r>
          </a:p>
          <a:p>
            <a:pPr marL="720725" lvl="0" indent="-366713">
              <a:buClr>
                <a:srgbClr val="006600"/>
              </a:buClr>
              <a:buFont typeface="Wingdings" panose="05000000000000000000" pitchFamily="2" charset="2"/>
              <a:buChar char="§"/>
            </a:pPr>
            <a:r>
              <a:rPr lang="en-GB" altLang="ja-JP" sz="1800" dirty="0">
                <a:solidFill>
                  <a:schemeClr val="tx2"/>
                </a:solidFill>
                <a:latin typeface="Arial" pitchFamily="34" charset="0"/>
                <a:cs typeface="Arial" pitchFamily="34" charset="0"/>
              </a:rPr>
              <a:t>Could be extended to generate other deliverables (e.g. GSICS Standard SRF)</a:t>
            </a:r>
            <a:endParaRPr lang="en-IE" altLang="ja-JP" sz="1800" dirty="0">
              <a:solidFill>
                <a:schemeClr val="tx2"/>
              </a:solidFill>
              <a:latin typeface="Arial" pitchFamily="34" charset="0"/>
              <a:cs typeface="Arial" pitchFamily="34" charset="0"/>
            </a:endParaRPr>
          </a:p>
          <a:p>
            <a:pPr marL="0" indent="0">
              <a:buNone/>
            </a:pPr>
            <a:endParaRPr lang="en-GB" sz="2000" b="1" dirty="0"/>
          </a:p>
          <a:p>
            <a:r>
              <a:rPr lang="en-GB" sz="2000" b="1" dirty="0"/>
              <a:t>Operations aspects</a:t>
            </a:r>
          </a:p>
          <a:p>
            <a:pPr marL="722313" indent="-361950">
              <a:buClr>
                <a:srgbClr val="006600"/>
              </a:buClr>
              <a:buFont typeface="Wingdings" panose="05000000000000000000" pitchFamily="2" charset="2"/>
              <a:buChar char="§"/>
            </a:pPr>
            <a:r>
              <a:rPr lang="en-GB" sz="1800" dirty="0"/>
              <a:t>Getting GSICS products to the users in timely fashion (automated dissemination)</a:t>
            </a:r>
          </a:p>
          <a:p>
            <a:endParaRPr lang="en-GB" sz="1800" b="1" dirty="0"/>
          </a:p>
          <a:p>
            <a:r>
              <a:rPr lang="en-GB" sz="2000" b="1" dirty="0"/>
              <a:t>Collaboration automation</a:t>
            </a:r>
          </a:p>
          <a:p>
            <a:pPr marL="722313" indent="-361950">
              <a:buClr>
                <a:srgbClr val="006600"/>
              </a:buClr>
              <a:buFont typeface="Wingdings" panose="05000000000000000000" pitchFamily="2" charset="2"/>
              <a:buChar char="§"/>
            </a:pPr>
            <a:r>
              <a:rPr lang="en-GB" sz="1800" dirty="0"/>
              <a:t>Developing tools for reminding reviewers in GPPA</a:t>
            </a:r>
          </a:p>
          <a:p>
            <a:endParaRPr lang="en-GB" sz="1800" b="1" dirty="0"/>
          </a:p>
        </p:txBody>
      </p:sp>
    </p:spTree>
    <p:extLst>
      <p:ext uri="{BB962C8B-B14F-4D97-AF65-F5344CB8AC3E}">
        <p14:creationId xmlns:p14="http://schemas.microsoft.com/office/powerpoint/2010/main" val="34874116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0BB25FD9-27DC-4523-A484-31120BF8BAAC}" type="slidenum">
              <a:rPr lang="en-US" smtClean="0"/>
              <a:pPr/>
              <a:t>17</a:t>
            </a:fld>
            <a:endParaRPr lang="en-US"/>
          </a:p>
        </p:txBody>
      </p:sp>
      <p:sp>
        <p:nvSpPr>
          <p:cNvPr id="6147" name="Rectangle 2"/>
          <p:cNvSpPr>
            <a:spLocks noGrp="1" noChangeArrowheads="1"/>
          </p:cNvSpPr>
          <p:nvPr>
            <p:ph type="title"/>
          </p:nvPr>
        </p:nvSpPr>
        <p:spPr bwMode="auto">
          <a:xfrm>
            <a:off x="3181739" y="439510"/>
            <a:ext cx="5962261" cy="5492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000" dirty="0">
                <a:solidFill>
                  <a:srgbClr val="FF3300"/>
                </a:solidFill>
              </a:rPr>
              <a:t>End of Presentation: Thank you for your attention</a:t>
            </a:r>
          </a:p>
        </p:txBody>
      </p:sp>
      <p:sp>
        <p:nvSpPr>
          <p:cNvPr id="12292" name="Rectangle 6"/>
          <p:cNvSpPr>
            <a:spLocks noGrp="1" noChangeArrowheads="1"/>
          </p:cNvSpPr>
          <p:nvPr>
            <p:ph type="body" idx="1"/>
          </p:nvPr>
        </p:nvSpPr>
        <p:spPr>
          <a:xfrm>
            <a:off x="421341" y="1207528"/>
            <a:ext cx="8229600" cy="5247060"/>
          </a:xfrm>
        </p:spPr>
        <p:txBody>
          <a:bodyPr/>
          <a:lstStyle/>
          <a:p>
            <a:pPr algn="ctr" eaLnBrk="1" hangingPunct="1">
              <a:buFont typeface="Wingdings" pitchFamily="2" charset="2"/>
              <a:buNone/>
            </a:pPr>
            <a:endParaRPr lang="en-GB" sz="2400" b="1" dirty="0">
              <a:solidFill>
                <a:schemeClr val="accent2"/>
              </a:solidFill>
            </a:endParaRPr>
          </a:p>
          <a:p>
            <a:pPr algn="ctr" eaLnBrk="1" hangingPunct="1">
              <a:buFont typeface="Wingdings" pitchFamily="2" charset="2"/>
              <a:buNone/>
            </a:pPr>
            <a:endParaRPr lang="en-GB" sz="5400" b="1" dirty="0">
              <a:solidFill>
                <a:schemeClr val="accent2"/>
              </a:solidFill>
            </a:endParaRPr>
          </a:p>
        </p:txBody>
      </p:sp>
      <p:pic>
        <p:nvPicPr>
          <p:cNvPr id="5" name="Picture 2" descr="F:\F-Dropbox\Dropbox\Work\ask-question-1-ff9bc6fa5eaa0d7667ae7a5a4c61330c.jpg"/>
          <p:cNvPicPr>
            <a:picLocks noChangeAspect="1" noChangeArrowheads="1"/>
          </p:cNvPicPr>
          <p:nvPr/>
        </p:nvPicPr>
        <p:blipFill>
          <a:blip r:embed="rId3" cstate="print"/>
          <a:srcRect/>
          <a:stretch>
            <a:fillRect/>
          </a:stretch>
        </p:blipFill>
        <p:spPr bwMode="auto">
          <a:xfrm>
            <a:off x="1360422" y="1330780"/>
            <a:ext cx="6307863" cy="477032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endParaRPr lang="en-GB" dirty="0"/>
          </a:p>
          <a:p>
            <a:pPr marL="542925" indent="-542925"/>
            <a:r>
              <a:rPr lang="en-GB" dirty="0"/>
              <a:t>Backup slides…maybe useful but not to be presented in their current form.</a:t>
            </a:r>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u\Dropbox\Work\archive.jpg"/>
          <p:cNvPicPr>
            <a:picLocks noChangeAspect="1" noChangeArrowheads="1"/>
          </p:cNvPicPr>
          <p:nvPr/>
        </p:nvPicPr>
        <p:blipFill>
          <a:blip r:embed="rId2" cstate="print"/>
          <a:srcRect/>
          <a:stretch>
            <a:fillRect/>
          </a:stretch>
        </p:blipFill>
        <p:spPr bwMode="auto">
          <a:xfrm>
            <a:off x="6357449" y="1189778"/>
            <a:ext cx="2478820" cy="1859115"/>
          </a:xfrm>
          <a:prstGeom prst="rect">
            <a:avLst/>
          </a:prstGeom>
          <a:noFill/>
        </p:spPr>
      </p:pic>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19</a:t>
            </a:fld>
            <a:endParaRPr lang="en-US"/>
          </a:p>
        </p:txBody>
      </p:sp>
      <p:sp>
        <p:nvSpPr>
          <p:cNvPr id="3" name="正方形/長方形 2"/>
          <p:cNvSpPr/>
          <p:nvPr/>
        </p:nvSpPr>
        <p:spPr>
          <a:xfrm>
            <a:off x="3396344" y="326852"/>
            <a:ext cx="5394960" cy="707886"/>
          </a:xfrm>
          <a:prstGeom prst="rect">
            <a:avLst/>
          </a:prstGeom>
        </p:spPr>
        <p:txBody>
          <a:bodyPr wrap="square">
            <a:spAutoFit/>
          </a:bodyPr>
          <a:lstStyle/>
          <a:p>
            <a:r>
              <a:rPr lang="en-US" altLang="ja-JP" sz="2000" dirty="0"/>
              <a:t>GSICS Data Preservation Strategy</a:t>
            </a:r>
          </a:p>
          <a:p>
            <a:r>
              <a:rPr lang="en-US" altLang="ja-JP" sz="2000" dirty="0"/>
              <a:t>(Reported at the EP-16 meeting in May 2015)</a:t>
            </a:r>
            <a:endParaRPr lang="ja-JP" altLang="en-US" dirty="0"/>
          </a:p>
        </p:txBody>
      </p:sp>
      <p:sp>
        <p:nvSpPr>
          <p:cNvPr id="5" name="Content Placeholder 2"/>
          <p:cNvSpPr txBox="1">
            <a:spLocks/>
          </p:cNvSpPr>
          <p:nvPr/>
        </p:nvSpPr>
        <p:spPr>
          <a:xfrm>
            <a:off x="80838" y="1186904"/>
            <a:ext cx="6463396" cy="5064424"/>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10000"/>
              </a:lnSpc>
            </a:pPr>
            <a:r>
              <a:rPr lang="en-US" sz="1800" b="1" kern="0" dirty="0"/>
              <a:t>Data Archiving vs Data Preservation</a:t>
            </a:r>
          </a:p>
          <a:p>
            <a:pPr lvl="1">
              <a:lnSpc>
                <a:spcPct val="110000"/>
              </a:lnSpc>
            </a:pPr>
            <a:r>
              <a:rPr lang="en-US" sz="1600" kern="0" dirty="0"/>
              <a:t>“Data archiving” not only implies storage but additional services such as data discovery/identification/search/migration</a:t>
            </a:r>
          </a:p>
          <a:p>
            <a:pPr lvl="1">
              <a:lnSpc>
                <a:spcPct val="110000"/>
              </a:lnSpc>
            </a:pPr>
            <a:r>
              <a:rPr lang="en-US" sz="1600" kern="0" dirty="0"/>
              <a:t>“Data preservation” only implies reliable access to the data</a:t>
            </a:r>
          </a:p>
          <a:p>
            <a:pPr lvl="1">
              <a:lnSpc>
                <a:spcPct val="110000"/>
              </a:lnSpc>
            </a:pPr>
            <a:r>
              <a:rPr lang="en-US" sz="1600" kern="0" dirty="0"/>
              <a:t>For GSICS products, a data preservation strategy shall apply</a:t>
            </a:r>
          </a:p>
          <a:p>
            <a:pPr lvl="1">
              <a:lnSpc>
                <a:spcPct val="110000"/>
              </a:lnSpc>
            </a:pPr>
            <a:endParaRPr lang="en-US" sz="1400" kern="0" dirty="0"/>
          </a:p>
          <a:p>
            <a:pPr>
              <a:lnSpc>
                <a:spcPct val="110000"/>
              </a:lnSpc>
            </a:pPr>
            <a:r>
              <a:rPr lang="en-US" sz="1800" b="1" kern="0" dirty="0"/>
              <a:t>The GSICS Executive Panel (EP) endorsed this Strategy</a:t>
            </a:r>
          </a:p>
          <a:p>
            <a:pPr lvl="1">
              <a:lnSpc>
                <a:spcPct val="110000"/>
              </a:lnSpc>
            </a:pPr>
            <a:r>
              <a:rPr lang="en-US" sz="1600" kern="0" dirty="0"/>
              <a:t>Objective should be the preservation of the “Re-analysis Corrections”, rather than the “Near Real-Time Corrections”</a:t>
            </a:r>
          </a:p>
          <a:p>
            <a:pPr lvl="1">
              <a:lnSpc>
                <a:spcPct val="110000"/>
              </a:lnSpc>
            </a:pPr>
            <a:endParaRPr lang="en-US" sz="1400" kern="0" dirty="0"/>
          </a:p>
          <a:p>
            <a:pPr>
              <a:lnSpc>
                <a:spcPct val="110000"/>
              </a:lnSpc>
            </a:pPr>
            <a:r>
              <a:rPr lang="en-US" sz="1800" b="1" kern="0" dirty="0"/>
              <a:t>Additional Recommendation from the GSICS EP</a:t>
            </a:r>
          </a:p>
          <a:p>
            <a:pPr lvl="1">
              <a:lnSpc>
                <a:spcPct val="110000"/>
              </a:lnSpc>
            </a:pPr>
            <a:r>
              <a:rPr lang="en-US" sz="1600" kern="0" dirty="0"/>
              <a:t>Collocation data shall be preserved.</a:t>
            </a:r>
          </a:p>
          <a:p>
            <a:pPr lvl="1">
              <a:lnSpc>
                <a:spcPct val="110000"/>
              </a:lnSpc>
            </a:pPr>
            <a:r>
              <a:rPr lang="en-US" sz="1600" kern="0" dirty="0"/>
              <a:t>GSICS products generation software shall be able to regenerate all versions of their GSICS products.</a:t>
            </a:r>
          </a:p>
        </p:txBody>
      </p:sp>
      <p:pic>
        <p:nvPicPr>
          <p:cNvPr id="1027" name="Picture 3" descr="C:\Users\miu\Dropbox\Work\versus-graphic.jpg"/>
          <p:cNvPicPr>
            <a:picLocks noChangeAspect="1" noChangeArrowheads="1"/>
          </p:cNvPicPr>
          <p:nvPr/>
        </p:nvPicPr>
        <p:blipFill>
          <a:blip r:embed="rId3" cstate="print"/>
          <a:srcRect/>
          <a:stretch>
            <a:fillRect/>
          </a:stretch>
        </p:blipFill>
        <p:spPr bwMode="auto">
          <a:xfrm>
            <a:off x="7116763" y="3217130"/>
            <a:ext cx="1016122" cy="876545"/>
          </a:xfrm>
          <a:prstGeom prst="rect">
            <a:avLst/>
          </a:prstGeom>
          <a:noFill/>
        </p:spPr>
      </p:pic>
      <p:pic>
        <p:nvPicPr>
          <p:cNvPr id="1028" name="Picture 4" descr="C:\Users\miu\Dropbox\Work\dataPreserve2.png"/>
          <p:cNvPicPr>
            <a:picLocks noChangeAspect="1" noChangeArrowheads="1"/>
          </p:cNvPicPr>
          <p:nvPr/>
        </p:nvPicPr>
        <p:blipFill>
          <a:blip r:embed="rId4" cstate="print"/>
          <a:srcRect/>
          <a:stretch>
            <a:fillRect/>
          </a:stretch>
        </p:blipFill>
        <p:spPr bwMode="auto">
          <a:xfrm>
            <a:off x="6370062" y="4333264"/>
            <a:ext cx="2624468" cy="1381735"/>
          </a:xfrm>
          <a:prstGeom prst="rect">
            <a:avLst/>
          </a:prstGeom>
          <a:noFill/>
        </p:spPr>
      </p:pic>
    </p:spTree>
    <p:extLst>
      <p:ext uri="{BB962C8B-B14F-4D97-AF65-F5344CB8AC3E}">
        <p14:creationId xmlns:p14="http://schemas.microsoft.com/office/powerpoint/2010/main" val="231695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444" y="352552"/>
            <a:ext cx="3955116" cy="636493"/>
          </a:xfrm>
        </p:spPr>
        <p:txBody>
          <a:bodyPr/>
          <a:lstStyle/>
          <a:p>
            <a:r>
              <a:rPr lang="en-GB" sz="4000" b="1" dirty="0"/>
              <a:t>Overview</a:t>
            </a:r>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2</a:t>
            </a:fld>
            <a:endParaRPr lang="en-US"/>
          </a:p>
        </p:txBody>
      </p:sp>
      <p:sp>
        <p:nvSpPr>
          <p:cNvPr id="6" name="Content Placeholder 2"/>
          <p:cNvSpPr txBox="1">
            <a:spLocks/>
          </p:cNvSpPr>
          <p:nvPr/>
        </p:nvSpPr>
        <p:spPr bwMode="auto">
          <a:xfrm>
            <a:off x="617661" y="1418555"/>
            <a:ext cx="6968511" cy="4273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44500" marR="0" lvl="0" indent="-4445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r>
              <a:rPr kumimoji="0" lang="en-GB" sz="2800" b="1" i="0" u="none" strike="noStrike" kern="0" cap="none" spc="0" normalizeH="0" baseline="0" noProof="0" dirty="0">
                <a:ln>
                  <a:noFill/>
                </a:ln>
                <a:solidFill>
                  <a:schemeClr val="tx1"/>
                </a:solidFill>
                <a:effectLst/>
                <a:uLnTx/>
                <a:uFillTx/>
                <a:latin typeface="+mn-lt"/>
              </a:rPr>
              <a:t>Membership</a:t>
            </a:r>
          </a:p>
          <a:p>
            <a:pPr marL="444500" marR="0" lvl="0" indent="-4445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lang="en-GB" sz="2000" b="1" kern="0" dirty="0">
              <a:latin typeface="+mn-lt"/>
            </a:endParaRPr>
          </a:p>
          <a:p>
            <a:pPr marL="444500" marR="0" lvl="0" indent="-4445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r>
              <a:rPr kumimoji="0" lang="en-GB" sz="2800" b="1" i="0" u="none" strike="noStrike" kern="0" cap="none" spc="0" normalizeH="0" baseline="0" noProof="0" dirty="0">
                <a:ln>
                  <a:noFill/>
                </a:ln>
                <a:solidFill>
                  <a:schemeClr val="tx1"/>
                </a:solidFill>
                <a:effectLst/>
                <a:uLnTx/>
                <a:uFillTx/>
                <a:latin typeface="+mn-lt"/>
              </a:rPr>
              <a:t>GDWG</a:t>
            </a:r>
            <a:r>
              <a:rPr kumimoji="0" lang="en-GB" sz="2800" b="1" i="0" u="none" strike="noStrike" kern="0" cap="none" spc="0" normalizeH="0" noProof="0" dirty="0">
                <a:ln>
                  <a:noFill/>
                </a:ln>
                <a:solidFill>
                  <a:schemeClr val="tx1"/>
                </a:solidFill>
                <a:effectLst/>
                <a:uLnTx/>
                <a:uFillTx/>
                <a:latin typeface="+mn-lt"/>
              </a:rPr>
              <a:t> Notable Activities Summary</a:t>
            </a:r>
            <a:endParaRPr kumimoji="0" lang="en-GB" sz="2800" b="1" i="0" u="none" strike="noStrike" kern="0" cap="none" spc="0" normalizeH="0" baseline="0" noProof="0" dirty="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2000" b="1" i="0" u="none" strike="noStrike" kern="0" cap="none" spc="0" normalizeH="0" baseline="0" noProof="0" dirty="0">
              <a:ln>
                <a:noFill/>
              </a:ln>
              <a:solidFill>
                <a:schemeClr val="tx1"/>
              </a:solidFill>
              <a:effectLst/>
              <a:uLnTx/>
              <a:uFillTx/>
              <a:latin typeface="+mn-lt"/>
            </a:endParaRPr>
          </a:p>
          <a:p>
            <a:pPr marL="444500" marR="0" lvl="0" indent="-4445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r>
              <a:rPr kumimoji="0" lang="en-GB" sz="2800" b="1" i="0" u="none" strike="noStrike" kern="0" cap="none" spc="0" normalizeH="0" baseline="0" noProof="0" dirty="0">
                <a:ln>
                  <a:noFill/>
                </a:ln>
                <a:solidFill>
                  <a:schemeClr val="tx1"/>
                </a:solidFill>
                <a:effectLst/>
                <a:uLnTx/>
                <a:uFillTx/>
                <a:latin typeface="+mn-lt"/>
              </a:rPr>
              <a:t>GDWG Work Plan 2017 / 2018</a:t>
            </a: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kumimoji="0" lang="en-GB" sz="800" b="1" i="0" u="none" strike="noStrike" kern="0" cap="none" spc="0" normalizeH="0" baseline="0" noProof="0" dirty="0">
              <a:ln>
                <a:noFill/>
              </a:ln>
              <a:solidFill>
                <a:schemeClr val="tx1"/>
              </a:solidFill>
              <a:effectLst/>
              <a:uLnTx/>
              <a:uFillTx/>
              <a:latin typeface="+mn-lt"/>
            </a:endParaRPr>
          </a:p>
          <a:p>
            <a:pPr marL="715963" marR="0" lvl="0" indent="-358775" algn="l" defTabSz="914400" rtl="0" eaLnBrk="0" fontAlgn="base" latinLnBrk="0" hangingPunct="0">
              <a:lnSpc>
                <a:spcPct val="100000"/>
              </a:lnSpc>
              <a:spcBef>
                <a:spcPct val="20000"/>
              </a:spcBef>
              <a:spcAft>
                <a:spcPct val="0"/>
              </a:spcAft>
              <a:buClr>
                <a:srgbClr val="006600"/>
              </a:buClr>
              <a:buSzTx/>
              <a:buFont typeface="Wingdings" panose="05000000000000000000" pitchFamily="2" charset="2"/>
              <a:buChar char=""/>
              <a:tabLst/>
              <a:defRPr/>
            </a:pPr>
            <a:endParaRPr kumimoji="0" lang="en-GB" sz="800" b="1" i="0" u="none" strike="noStrike" kern="0" cap="none" spc="0" normalizeH="0" baseline="0" noProof="0" dirty="0">
              <a:ln>
                <a:noFill/>
              </a:ln>
              <a:solidFill>
                <a:schemeClr val="tx1"/>
              </a:solidFill>
              <a:effectLst/>
              <a:uLnTx/>
              <a:uFillTx/>
              <a:latin typeface="+mn-lt"/>
            </a:endParaRPr>
          </a:p>
          <a:p>
            <a:pPr marL="715963" marR="0" lvl="0" indent="-358775" algn="l" defTabSz="914400" rtl="0" eaLnBrk="0" fontAlgn="base" latinLnBrk="0" hangingPunct="0">
              <a:lnSpc>
                <a:spcPct val="100000"/>
              </a:lnSpc>
              <a:spcBef>
                <a:spcPct val="20000"/>
              </a:spcBef>
              <a:spcAft>
                <a:spcPct val="0"/>
              </a:spcAft>
              <a:buClr>
                <a:srgbClr val="006600"/>
              </a:buClr>
              <a:buSzTx/>
              <a:buFont typeface="Wingdings" panose="05000000000000000000" pitchFamily="2" charset="2"/>
              <a:buChar char=""/>
              <a:tabLst/>
              <a:defRPr/>
            </a:pPr>
            <a:r>
              <a:rPr kumimoji="0" lang="en-GB" sz="2400" b="1" i="0" u="none" strike="noStrike" kern="0" cap="none" spc="0" normalizeH="0" baseline="0" noProof="0" dirty="0">
                <a:ln>
                  <a:noFill/>
                </a:ln>
                <a:solidFill>
                  <a:schemeClr val="tx1"/>
                </a:solidFill>
                <a:effectLst/>
                <a:uLnTx/>
                <a:uFillTx/>
                <a:latin typeface="+mn-lt"/>
              </a:rPr>
              <a:t>Topics</a:t>
            </a:r>
            <a:r>
              <a:rPr kumimoji="0" lang="en-GB" sz="2400" b="1" i="0" u="none" strike="noStrike" kern="0" cap="none" spc="0" normalizeH="0" noProof="0" dirty="0">
                <a:ln>
                  <a:noFill/>
                </a:ln>
                <a:solidFill>
                  <a:schemeClr val="tx1"/>
                </a:solidFill>
                <a:effectLst/>
                <a:uLnTx/>
                <a:uFillTx/>
                <a:latin typeface="+mn-lt"/>
              </a:rPr>
              <a:t> to be discussed at this meeting</a:t>
            </a:r>
          </a:p>
          <a:p>
            <a:pPr marL="715963" indent="-358775" eaLnBrk="0" hangingPunct="0">
              <a:spcBef>
                <a:spcPct val="20000"/>
              </a:spcBef>
              <a:buClr>
                <a:srgbClr val="006600"/>
              </a:buClr>
              <a:buFont typeface="Wingdings" panose="05000000000000000000" pitchFamily="2" charset="2"/>
              <a:buChar char=""/>
              <a:defRPr/>
            </a:pPr>
            <a:r>
              <a:rPr lang="en-GB" altLang="ja-JP" sz="2400" b="1" kern="0" dirty="0"/>
              <a:t>GDWG Challenges</a:t>
            </a:r>
          </a:p>
          <a:p>
            <a:pPr marL="715963" marR="0" lvl="0" indent="-358775"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lang="en-GB" b="1" kern="0" dirty="0">
              <a:latin typeface="+mn-lt"/>
            </a:endParaRPr>
          </a:p>
          <a:p>
            <a:pPr marL="444500" marR="0" lvl="0" indent="-4445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r>
              <a:rPr kumimoji="0" lang="en-GB" sz="2800" b="1" i="0" u="none" strike="noStrike" kern="0" cap="none" spc="0" normalizeH="0" baseline="0" noProof="0" dirty="0">
                <a:ln>
                  <a:noFill/>
                </a:ln>
                <a:solidFill>
                  <a:schemeClr val="tx1"/>
                </a:solidFill>
                <a:effectLst/>
                <a:uLnTx/>
                <a:uFillTx/>
                <a:latin typeface="+mn-lt"/>
              </a:rPr>
              <a:t>Questions</a:t>
            </a: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2800" b="1" i="0" u="none" strike="noStrike" kern="0" cap="none" spc="0" normalizeH="0" baseline="0" noProof="0" dirty="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2400" b="1" i="0" u="none" strike="noStrike" kern="0" cap="none" spc="0" normalizeH="0" baseline="0" noProof="0" dirty="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2400" b="1" i="0" u="none" strike="noStrike" kern="0" cap="none" spc="0" normalizeH="0" baseline="0" noProof="0" dirty="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2800" b="1" i="0" u="none" strike="noStrike" kern="0" cap="none" spc="0" normalizeH="0" baseline="0" noProof="0" dirty="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kumimoji="0" lang="en-GB" sz="2800" b="1" i="0" u="none" strike="noStrike" kern="0" cap="none" spc="0" normalizeH="0" baseline="0" noProof="0" dirty="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kumimoji="0" lang="en-GB" sz="2800" b="1" i="0" u="none" strike="noStrike" kern="0" cap="none" spc="0" normalizeH="0" baseline="0" noProof="0" dirty="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kumimoji="0" lang="en-GB" sz="2800" b="1" i="0" u="none" strike="noStrike" kern="0" cap="none" spc="0" normalizeH="0" baseline="0" noProof="0" dirty="0">
              <a:ln>
                <a:noFill/>
              </a:ln>
              <a:solidFill>
                <a:schemeClr val="tx1"/>
              </a:solidFill>
              <a:effectLst/>
              <a:uLnTx/>
              <a:uFillTx/>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20</a:t>
            </a:fld>
            <a:endParaRPr lang="en-US"/>
          </a:p>
        </p:txBody>
      </p:sp>
      <p:sp>
        <p:nvSpPr>
          <p:cNvPr id="3" name="正方形/長方形 2"/>
          <p:cNvSpPr/>
          <p:nvPr/>
        </p:nvSpPr>
        <p:spPr>
          <a:xfrm>
            <a:off x="3396344" y="326852"/>
            <a:ext cx="5394960" cy="707886"/>
          </a:xfrm>
          <a:prstGeom prst="rect">
            <a:avLst/>
          </a:prstGeom>
        </p:spPr>
        <p:txBody>
          <a:bodyPr wrap="square">
            <a:spAutoFit/>
          </a:bodyPr>
          <a:lstStyle/>
          <a:p>
            <a:r>
              <a:rPr lang="en-US" altLang="ja-JP" sz="2000" dirty="0"/>
              <a:t>Version controlling software for GSICS software development </a:t>
            </a:r>
            <a:r>
              <a:rPr lang="en-US" altLang="ja-JP" dirty="0"/>
              <a:t>(lead by J. Kim, KMA)</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304328637"/>
              </p:ext>
            </p:extLst>
          </p:nvPr>
        </p:nvGraphicFramePr>
        <p:xfrm>
          <a:off x="424542" y="2219968"/>
          <a:ext cx="8157757" cy="3820160"/>
        </p:xfrm>
        <a:graphic>
          <a:graphicData uri="http://schemas.openxmlformats.org/drawingml/2006/table">
            <a:tbl>
              <a:tblPr firstRow="1" bandRow="1">
                <a:tableStyleId>{9D7B26C5-4107-4FEC-AEDC-1716B250A1EF}</a:tableStyleId>
              </a:tblPr>
              <a:tblGrid>
                <a:gridCol w="1277877">
                  <a:extLst>
                    <a:ext uri="{9D8B030D-6E8A-4147-A177-3AD203B41FA5}">
                      <a16:colId xmlns:a16="http://schemas.microsoft.com/office/drawing/2014/main" val="20000"/>
                    </a:ext>
                  </a:extLst>
                </a:gridCol>
                <a:gridCol w="4112070">
                  <a:extLst>
                    <a:ext uri="{9D8B030D-6E8A-4147-A177-3AD203B41FA5}">
                      <a16:colId xmlns:a16="http://schemas.microsoft.com/office/drawing/2014/main" val="20001"/>
                    </a:ext>
                  </a:extLst>
                </a:gridCol>
                <a:gridCol w="2767810">
                  <a:extLst>
                    <a:ext uri="{9D8B030D-6E8A-4147-A177-3AD203B41FA5}">
                      <a16:colId xmlns:a16="http://schemas.microsoft.com/office/drawing/2014/main" val="20002"/>
                    </a:ext>
                  </a:extLst>
                </a:gridCol>
              </a:tblGrid>
              <a:tr h="370840">
                <a:tc>
                  <a:txBody>
                    <a:bodyPr/>
                    <a:lstStyle/>
                    <a:p>
                      <a:r>
                        <a:rPr kumimoji="1" lang="en-US" altLang="ja-JP" sz="1400" dirty="0"/>
                        <a:t>Agency</a:t>
                      </a:r>
                    </a:p>
                  </a:txBody>
                  <a:tcPr/>
                </a:tc>
                <a:tc>
                  <a:txBody>
                    <a:bodyPr/>
                    <a:lstStyle/>
                    <a:p>
                      <a:r>
                        <a:rPr kumimoji="1" lang="en-US" altLang="ja-JP" sz="1400" dirty="0"/>
                        <a:t>Version</a:t>
                      </a:r>
                      <a:r>
                        <a:rPr kumimoji="1" lang="en-US" altLang="ja-JP" sz="1400" baseline="0" dirty="0"/>
                        <a:t> controlling software</a:t>
                      </a:r>
                      <a:endParaRPr kumimoji="1" lang="ja-JP" altLang="en-US" sz="1400" dirty="0"/>
                    </a:p>
                  </a:txBody>
                  <a:tcPr/>
                </a:tc>
                <a:tc>
                  <a:txBody>
                    <a:bodyPr/>
                    <a:lstStyle/>
                    <a:p>
                      <a:r>
                        <a:rPr kumimoji="1" lang="en-US" altLang="ja-JP" sz="1400" dirty="0"/>
                        <a:t>Comments by GDWG</a:t>
                      </a:r>
                      <a:r>
                        <a:rPr kumimoji="1" lang="en-US" altLang="ja-JP" sz="1400" baseline="0" dirty="0"/>
                        <a:t> member</a:t>
                      </a:r>
                      <a:endParaRPr kumimoji="1" lang="ja-JP" altLang="en-US" sz="1400" dirty="0"/>
                    </a:p>
                  </a:txBody>
                  <a:tcPr/>
                </a:tc>
                <a:extLst>
                  <a:ext uri="{0D108BD9-81ED-4DB2-BD59-A6C34878D82A}">
                    <a16:rowId xmlns:a16="http://schemas.microsoft.com/office/drawing/2014/main" val="10000"/>
                  </a:ext>
                </a:extLst>
              </a:tr>
              <a:tr h="370840">
                <a:tc>
                  <a:txBody>
                    <a:bodyPr/>
                    <a:lstStyle/>
                    <a:p>
                      <a:r>
                        <a:rPr kumimoji="1" lang="en-US" altLang="ja-JP" sz="1600" dirty="0"/>
                        <a:t>CMA</a:t>
                      </a:r>
                    </a:p>
                  </a:txBody>
                  <a:tcPr/>
                </a:tc>
                <a:tc>
                  <a:txBody>
                    <a:bodyPr/>
                    <a:lstStyle/>
                    <a:p>
                      <a:pPr marL="92075" indent="-92075"/>
                      <a:r>
                        <a:rPr lang="en-US" altLang="ja-JP" sz="1600" u="none" strike="noStrike" kern="1200" baseline="0" dirty="0">
                          <a:solidFill>
                            <a:srgbClr val="0000FF"/>
                          </a:solidFill>
                        </a:rPr>
                        <a:t>Subversion </a:t>
                      </a:r>
                      <a:r>
                        <a:rPr lang="en-US" altLang="ja-JP" sz="1400" u="none" strike="noStrike" kern="1200" baseline="0" dirty="0"/>
                        <a:t>on a local server controlled by software engineers</a:t>
                      </a:r>
                      <a:endParaRPr kumimoji="1" lang="ja-JP" altLang="en-US" sz="1400" dirty="0"/>
                    </a:p>
                  </a:txBody>
                  <a:tcPr/>
                </a:tc>
                <a:tc>
                  <a:txBody>
                    <a:bodyPr/>
                    <a:lstStyle/>
                    <a:p>
                      <a:r>
                        <a:rPr lang="en-US" altLang="ja-JP" sz="1600" u="none" strike="noStrike" kern="1200" baseline="0" dirty="0">
                          <a:solidFill>
                            <a:srgbClr val="FF0000"/>
                          </a:solidFill>
                        </a:rPr>
                        <a:t>GitHub</a:t>
                      </a:r>
                      <a:r>
                        <a:rPr lang="en-US" altLang="ja-JP" sz="1600" u="none" strike="noStrike" kern="1200" baseline="0" dirty="0"/>
                        <a:t> </a:t>
                      </a:r>
                      <a:r>
                        <a:rPr lang="en-US" altLang="ja-JP" sz="1400" u="none" strike="noStrike" kern="1200" baseline="0" dirty="0"/>
                        <a:t>will be possible</a:t>
                      </a:r>
                      <a:endParaRPr kumimoji="1" lang="ja-JP" altLang="en-US" sz="1600" dirty="0"/>
                    </a:p>
                  </a:txBody>
                  <a:tcPr/>
                </a:tc>
                <a:extLst>
                  <a:ext uri="{0D108BD9-81ED-4DB2-BD59-A6C34878D82A}">
                    <a16:rowId xmlns:a16="http://schemas.microsoft.com/office/drawing/2014/main" val="10001"/>
                  </a:ext>
                </a:extLst>
              </a:tr>
              <a:tr h="370840">
                <a:tc>
                  <a:txBody>
                    <a:bodyPr/>
                    <a:lstStyle/>
                    <a:p>
                      <a:r>
                        <a:rPr kumimoji="1" lang="en-US" altLang="ja-JP" sz="1600" dirty="0"/>
                        <a:t>EUMETSAT</a:t>
                      </a:r>
                      <a:endParaRPr kumimoji="1" lang="ja-JP" altLang="en-US" sz="1600" dirty="0"/>
                    </a:p>
                  </a:txBody>
                  <a:tcPr/>
                </a:tc>
                <a:tc>
                  <a:txBody>
                    <a:bodyPr/>
                    <a:lstStyle/>
                    <a:p>
                      <a:r>
                        <a:rPr lang="en-US" altLang="ja-JP" sz="1600" u="none" strike="noStrike" kern="1200" baseline="0" dirty="0">
                          <a:solidFill>
                            <a:srgbClr val="0000FF"/>
                          </a:solidFill>
                        </a:rPr>
                        <a:t>Subversion</a:t>
                      </a:r>
                      <a:endParaRPr kumimoji="1" lang="ja-JP" altLang="en-US" sz="1600" dirty="0">
                        <a:solidFill>
                          <a:srgbClr val="0000FF"/>
                        </a:solidFill>
                      </a:endParaRPr>
                    </a:p>
                  </a:txBody>
                  <a:tcPr/>
                </a:tc>
                <a:tc>
                  <a:txBody>
                    <a:bodyPr/>
                    <a:lstStyle/>
                    <a:p>
                      <a:r>
                        <a:rPr lang="en-US" altLang="ja-JP" sz="1400" u="none" strike="noStrike" kern="1200" baseline="0" dirty="0"/>
                        <a:t>Use of </a:t>
                      </a:r>
                      <a:r>
                        <a:rPr lang="en-US" altLang="ja-JP" sz="1600" u="none" strike="noStrike" kern="1200" baseline="0" dirty="0">
                          <a:solidFill>
                            <a:srgbClr val="FF0000"/>
                          </a:solidFill>
                        </a:rPr>
                        <a:t>GitHub</a:t>
                      </a:r>
                      <a:r>
                        <a:rPr lang="en-US" altLang="ja-JP" sz="1600" u="none" strike="noStrike" kern="1200" baseline="0" dirty="0"/>
                        <a:t> </a:t>
                      </a:r>
                      <a:r>
                        <a:rPr lang="en-US" altLang="ja-JP" sz="1400" u="none" strike="noStrike" kern="1200" baseline="0" dirty="0"/>
                        <a:t>has been investigated</a:t>
                      </a:r>
                      <a:endParaRPr kumimoji="1" lang="ja-JP" altLang="en-US" sz="1400" dirty="0"/>
                    </a:p>
                  </a:txBody>
                  <a:tcPr/>
                </a:tc>
                <a:extLst>
                  <a:ext uri="{0D108BD9-81ED-4DB2-BD59-A6C34878D82A}">
                    <a16:rowId xmlns:a16="http://schemas.microsoft.com/office/drawing/2014/main" val="10002"/>
                  </a:ext>
                </a:extLst>
              </a:tr>
              <a:tr h="370840">
                <a:tc>
                  <a:txBody>
                    <a:bodyPr/>
                    <a:lstStyle/>
                    <a:p>
                      <a:r>
                        <a:rPr kumimoji="1" lang="en-US" altLang="ja-JP" sz="1600" dirty="0"/>
                        <a:t>JMA</a:t>
                      </a:r>
                      <a:endParaRPr kumimoji="1" lang="ja-JP" altLang="en-US" sz="1600" dirty="0"/>
                    </a:p>
                  </a:txBody>
                  <a:tcPr/>
                </a:tc>
                <a:tc>
                  <a:txBody>
                    <a:bodyPr/>
                    <a:lstStyle/>
                    <a:p>
                      <a:r>
                        <a:rPr lang="en-US" altLang="ja-JP" sz="1600" u="none" strike="noStrike" kern="1200" baseline="0" dirty="0">
                          <a:solidFill>
                            <a:srgbClr val="0000FF"/>
                          </a:solidFill>
                        </a:rPr>
                        <a:t>Subversion</a:t>
                      </a:r>
                      <a:r>
                        <a:rPr lang="en-US" altLang="ja-JP" sz="1600" u="none" strike="noStrike" kern="1200" baseline="0" dirty="0">
                          <a:solidFill>
                            <a:schemeClr val="tx1"/>
                          </a:solidFill>
                        </a:rPr>
                        <a:t> + </a:t>
                      </a:r>
                      <a:r>
                        <a:rPr lang="en-US" altLang="ja-JP" sz="1600" u="none" strike="noStrike" kern="1200" baseline="0" dirty="0" err="1">
                          <a:solidFill>
                            <a:srgbClr val="FF0000"/>
                          </a:solidFill>
                        </a:rPr>
                        <a:t>Git</a:t>
                      </a:r>
                      <a:r>
                        <a:rPr lang="en-US" altLang="ja-JP" sz="1600" u="none" strike="noStrike" kern="1200" baseline="0" dirty="0"/>
                        <a:t> </a:t>
                      </a:r>
                      <a:r>
                        <a:rPr lang="en-US" altLang="ja-JP" sz="1400" u="none" strike="noStrike" kern="1200" baseline="0" dirty="0"/>
                        <a:t>(some developers)</a:t>
                      </a:r>
                      <a:endParaRPr kumimoji="1" lang="ja-JP" altLang="en-US" sz="1400" dirty="0"/>
                    </a:p>
                  </a:txBody>
                  <a:tcPr/>
                </a:tc>
                <a:tc>
                  <a:txBody>
                    <a:bodyPr/>
                    <a:lstStyle/>
                    <a:p>
                      <a:r>
                        <a:rPr lang="en-US" altLang="ja-JP" sz="1600" u="none" strike="noStrike" kern="1200" baseline="0" dirty="0">
                          <a:solidFill>
                            <a:srgbClr val="FF0000"/>
                          </a:solidFill>
                        </a:rPr>
                        <a:t>GitHub</a:t>
                      </a:r>
                      <a:r>
                        <a:rPr lang="en-US" altLang="ja-JP" sz="1600" u="none" strike="noStrike" kern="1200" baseline="0" dirty="0"/>
                        <a:t> is good for us.</a:t>
                      </a:r>
                      <a:endParaRPr kumimoji="1" lang="ja-JP" altLang="en-US" sz="1600" dirty="0"/>
                    </a:p>
                  </a:txBody>
                  <a:tcPr/>
                </a:tc>
                <a:extLst>
                  <a:ext uri="{0D108BD9-81ED-4DB2-BD59-A6C34878D82A}">
                    <a16:rowId xmlns:a16="http://schemas.microsoft.com/office/drawing/2014/main" val="10003"/>
                  </a:ext>
                </a:extLst>
              </a:tr>
              <a:tr h="370840">
                <a:tc>
                  <a:txBody>
                    <a:bodyPr/>
                    <a:lstStyle/>
                    <a:p>
                      <a:r>
                        <a:rPr kumimoji="1" lang="en-US" altLang="ja-JP" sz="1600" dirty="0"/>
                        <a:t>KMA</a:t>
                      </a:r>
                      <a:endParaRPr kumimoji="1" lang="ja-JP" altLang="en-US" sz="1600" dirty="0"/>
                    </a:p>
                  </a:txBody>
                  <a:tcPr/>
                </a:tc>
                <a:tc>
                  <a:txBody>
                    <a:bodyPr/>
                    <a:lstStyle/>
                    <a:p>
                      <a:pPr marL="92075" indent="-92075"/>
                      <a:r>
                        <a:rPr lang="en-US" altLang="ja-JP" sz="1600" u="none" strike="noStrike" kern="1200" baseline="0" dirty="0" err="1">
                          <a:solidFill>
                            <a:srgbClr val="FF0000"/>
                          </a:solidFill>
                        </a:rPr>
                        <a:t>Git</a:t>
                      </a:r>
                      <a:r>
                        <a:rPr lang="en-US" altLang="ja-JP" sz="1400" u="none" strike="noStrike" kern="1200" baseline="0" dirty="0"/>
                        <a:t> on systems for real time operation/data processing, radiometric/geometric performance evaluation, space weather monitoring</a:t>
                      </a:r>
                    </a:p>
                    <a:p>
                      <a:pPr marL="92075" indent="-92075"/>
                      <a:r>
                        <a:rPr lang="en-US" altLang="ja-JP" sz="1600" u="none" strike="noStrike" kern="1200" baseline="0" dirty="0">
                          <a:solidFill>
                            <a:srgbClr val="0000FF"/>
                          </a:solidFill>
                        </a:rPr>
                        <a:t>Subversion </a:t>
                      </a:r>
                      <a:r>
                        <a:rPr lang="en-US" altLang="ja-JP" sz="1400" u="none" strike="noStrike" kern="1200" baseline="0" dirty="0"/>
                        <a:t>on systems for real time operation support and meteorological analysis</a:t>
                      </a:r>
                      <a:endParaRPr kumimoji="1" lang="ja-JP" altLang="en-US" sz="1400" dirty="0"/>
                    </a:p>
                  </a:txBody>
                  <a:tcPr/>
                </a:tc>
                <a:tc>
                  <a:txBody>
                    <a:bodyPr/>
                    <a:lstStyle/>
                    <a:p>
                      <a:r>
                        <a:rPr lang="en-US" altLang="ja-JP" sz="1400" u="none" strike="noStrike" kern="1200" baseline="0" dirty="0"/>
                        <a:t>Like CMA status: the controlling established on a local server at each contract company.</a:t>
                      </a:r>
                    </a:p>
                    <a:p>
                      <a:r>
                        <a:rPr lang="en-US" altLang="ja-JP" sz="1600" u="none" strike="noStrike" kern="1200" baseline="0" dirty="0">
                          <a:solidFill>
                            <a:srgbClr val="FF0000"/>
                          </a:solidFill>
                        </a:rPr>
                        <a:t>GitHub</a:t>
                      </a:r>
                      <a:r>
                        <a:rPr lang="en-US" altLang="ja-JP" sz="1600" u="none" strike="noStrike" kern="1200" baseline="0" dirty="0"/>
                        <a:t> </a:t>
                      </a:r>
                      <a:r>
                        <a:rPr lang="en-US" altLang="ja-JP" sz="1400" u="none" strike="noStrike" kern="1200" baseline="0" dirty="0"/>
                        <a:t>will be possible.</a:t>
                      </a:r>
                      <a:endParaRPr kumimoji="1" lang="ja-JP" altLang="en-US" sz="1400" dirty="0"/>
                    </a:p>
                  </a:txBody>
                  <a:tcPr/>
                </a:tc>
                <a:extLst>
                  <a:ext uri="{0D108BD9-81ED-4DB2-BD59-A6C34878D82A}">
                    <a16:rowId xmlns:a16="http://schemas.microsoft.com/office/drawing/2014/main" val="10004"/>
                  </a:ext>
                </a:extLst>
              </a:tr>
              <a:tr h="370840">
                <a:tc>
                  <a:txBody>
                    <a:bodyPr/>
                    <a:lstStyle/>
                    <a:p>
                      <a:r>
                        <a:rPr kumimoji="1" lang="en-US" altLang="ja-JP" sz="1600" dirty="0"/>
                        <a:t>NOAA</a:t>
                      </a:r>
                      <a:endParaRPr kumimoji="1" lang="ja-JP" altLang="en-US" sz="1600" dirty="0"/>
                    </a:p>
                  </a:txBody>
                  <a:tcPr/>
                </a:tc>
                <a:tc>
                  <a:txBody>
                    <a:bodyPr/>
                    <a:lstStyle/>
                    <a:p>
                      <a:r>
                        <a:rPr lang="en-US" altLang="ja-JP" sz="1600" u="none" strike="noStrike" kern="1200" baseline="0" dirty="0">
                          <a:solidFill>
                            <a:srgbClr val="0000FF"/>
                          </a:solidFill>
                        </a:rPr>
                        <a:t>Subversion</a:t>
                      </a:r>
                      <a:endParaRPr kumimoji="1" lang="ja-JP" altLang="en-US" sz="1600" dirty="0">
                        <a:solidFill>
                          <a:srgbClr val="0000FF"/>
                        </a:solidFill>
                      </a:endParaRPr>
                    </a:p>
                  </a:txBody>
                  <a:tcPr/>
                </a:tc>
                <a:tc>
                  <a:txBody>
                    <a:bodyPr/>
                    <a:lstStyle/>
                    <a:p>
                      <a:r>
                        <a:rPr lang="en-US" altLang="ja-JP" sz="1600" u="none" strike="noStrike" kern="1200" baseline="0" dirty="0" err="1">
                          <a:solidFill>
                            <a:srgbClr val="FF0000"/>
                          </a:solidFill>
                        </a:rPr>
                        <a:t>Git</a:t>
                      </a:r>
                      <a:r>
                        <a:rPr lang="en-US" altLang="ja-JP" sz="1600" u="none" strike="noStrike" kern="1200" baseline="0" dirty="0"/>
                        <a:t> </a:t>
                      </a:r>
                      <a:r>
                        <a:rPr lang="en-US" altLang="ja-JP" sz="1400" u="none" strike="noStrike" kern="1200" baseline="0" dirty="0"/>
                        <a:t>can give better performance.</a:t>
                      </a:r>
                    </a:p>
                    <a:p>
                      <a:r>
                        <a:rPr lang="en-US" altLang="ja-JP" sz="1400" u="none" strike="noStrike" kern="1200" baseline="0" dirty="0"/>
                        <a:t>F. Yu has authored the GSICS</a:t>
                      </a:r>
                    </a:p>
                    <a:p>
                      <a:r>
                        <a:rPr lang="en-US" altLang="ja-JP" sz="1400" u="none" strike="noStrike" kern="1200" baseline="0" dirty="0"/>
                        <a:t>product at NOAA.</a:t>
                      </a:r>
                      <a:endParaRPr kumimoji="1" lang="ja-JP" altLang="en-US" sz="1400" dirty="0"/>
                    </a:p>
                  </a:txBody>
                  <a:tcPr/>
                </a:tc>
                <a:extLst>
                  <a:ext uri="{0D108BD9-81ED-4DB2-BD59-A6C34878D82A}">
                    <a16:rowId xmlns:a16="http://schemas.microsoft.com/office/drawing/2014/main" val="10005"/>
                  </a:ext>
                </a:extLst>
              </a:tr>
            </a:tbl>
          </a:graphicData>
        </a:graphic>
      </p:graphicFrame>
      <p:sp>
        <p:nvSpPr>
          <p:cNvPr id="7" name="Content Placeholder 2"/>
          <p:cNvSpPr txBox="1">
            <a:spLocks/>
          </p:cNvSpPr>
          <p:nvPr/>
        </p:nvSpPr>
        <p:spPr>
          <a:xfrm>
            <a:off x="713318" y="1278351"/>
            <a:ext cx="7307277" cy="772520"/>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000" kern="0" dirty="0"/>
              <a:t>Use of GitHub (online version controlling) will be discussed at </a:t>
            </a:r>
            <a:r>
              <a:rPr lang="en-GB" sz="2000" i="1" kern="0" dirty="0">
                <a:solidFill>
                  <a:srgbClr val="FF0000"/>
                </a:solidFill>
              </a:rPr>
              <a:t>5g</a:t>
            </a:r>
            <a:r>
              <a:rPr lang="en-GB" sz="2000" kern="0" dirty="0"/>
              <a:t>, lead by H. Oh (KMA)</a:t>
            </a:r>
            <a:endParaRPr lang="en-GB" sz="1600" kern="0" dirty="0"/>
          </a:p>
        </p:txBody>
      </p:sp>
    </p:spTree>
    <p:extLst>
      <p:ext uri="{BB962C8B-B14F-4D97-AF65-F5344CB8AC3E}">
        <p14:creationId xmlns:p14="http://schemas.microsoft.com/office/powerpoint/2010/main" val="3234498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1183643"/>
            <a:ext cx="8915400" cy="2085338"/>
          </a:xfrm>
        </p:spPr>
        <p:txBody>
          <a:bodyPr/>
          <a:lstStyle/>
          <a:p>
            <a:r>
              <a:rPr lang="en-GB" altLang="ja-JP" sz="2000" b="1" dirty="0"/>
              <a:t>GSICS actions have been tracked on the Wiki</a:t>
            </a:r>
          </a:p>
          <a:p>
            <a:pPr marL="536575" indent="-273050">
              <a:buClr>
                <a:srgbClr val="006600"/>
              </a:buClr>
              <a:buFont typeface="Wingdings" panose="05000000000000000000" pitchFamily="2" charset="2"/>
              <a:buChar char="§"/>
            </a:pPr>
            <a:r>
              <a:rPr lang="en-GB" altLang="ja-JP" sz="1600" dirty="0"/>
              <a:t>2015/2016 GDWG actions are recorded in an online spreadsheet with new categorisations. </a:t>
            </a:r>
          </a:p>
          <a:p>
            <a:pPr marL="536575" indent="-273050">
              <a:buClr>
                <a:srgbClr val="006600"/>
              </a:buClr>
              <a:buFont typeface="Wingdings" panose="05000000000000000000" pitchFamily="2" charset="2"/>
              <a:buChar char="§"/>
            </a:pPr>
            <a:r>
              <a:rPr lang="en-US" altLang="ja-JP" sz="1600" dirty="0"/>
              <a:t>Improving the usability of the tracking page was discussed at 2016 Annual Meeting.</a:t>
            </a:r>
          </a:p>
          <a:p>
            <a:pPr marL="536575" indent="-273050">
              <a:buClr>
                <a:srgbClr val="006600"/>
              </a:buClr>
              <a:buFont typeface="Wingdings" panose="05000000000000000000" pitchFamily="2" charset="2"/>
              <a:buChar char="§"/>
            </a:pPr>
            <a:endParaRPr lang="en-GB" sz="800" b="1" dirty="0"/>
          </a:p>
          <a:p>
            <a:r>
              <a:rPr lang="en-US" sz="1800" b="1" dirty="0"/>
              <a:t>GCC (</a:t>
            </a:r>
            <a:r>
              <a:rPr lang="en-US" sz="1800" b="1" dirty="0" err="1"/>
              <a:t>Manik</a:t>
            </a:r>
            <a:r>
              <a:rPr lang="en-US" sz="1800" b="1" dirty="0"/>
              <a:t> Bali) took the lead of launching the new page!</a:t>
            </a:r>
          </a:p>
        </p:txBody>
      </p:sp>
      <p:sp>
        <p:nvSpPr>
          <p:cNvPr id="4" name="Slide Number Placeholder 3"/>
          <p:cNvSpPr>
            <a:spLocks noGrp="1"/>
          </p:cNvSpPr>
          <p:nvPr>
            <p:ph type="sldNum" sz="quarter" idx="10"/>
          </p:nvPr>
        </p:nvSpPr>
        <p:spPr/>
        <p:txBody>
          <a:bodyPr/>
          <a:lstStyle/>
          <a:p>
            <a:pPr>
              <a:defRPr/>
            </a:pPr>
            <a:fld id="{9D23D876-5232-4443-A72A-DEE900302491}" type="slidenum">
              <a:rPr lang="en-US" smtClean="0"/>
              <a:pPr>
                <a:defRPr/>
              </a:pPr>
              <a:t>21</a:t>
            </a:fld>
            <a:endParaRPr lang="en-US"/>
          </a:p>
        </p:txBody>
      </p:sp>
      <p:sp>
        <p:nvSpPr>
          <p:cNvPr id="11" name="正方形/長方形 10"/>
          <p:cNvSpPr/>
          <p:nvPr/>
        </p:nvSpPr>
        <p:spPr>
          <a:xfrm>
            <a:off x="3396344" y="397192"/>
            <a:ext cx="5394960" cy="523220"/>
          </a:xfrm>
          <a:prstGeom prst="rect">
            <a:avLst/>
          </a:prstGeom>
        </p:spPr>
        <p:txBody>
          <a:bodyPr wrap="square">
            <a:spAutoFit/>
          </a:bodyPr>
          <a:lstStyle/>
          <a:p>
            <a:r>
              <a:rPr lang="en-US" altLang="ja-JP" sz="2800" dirty="0"/>
              <a:t>Action Tracking</a:t>
            </a:r>
            <a:endParaRPr lang="ja-JP" altLang="en-US" sz="2400" dirty="0"/>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434288" y="2823210"/>
            <a:ext cx="6071266" cy="33604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86255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u\Dropbox\Work\call-to-action.jpg"/>
          <p:cNvPicPr>
            <a:picLocks noChangeAspect="1" noChangeArrowheads="1"/>
          </p:cNvPicPr>
          <p:nvPr/>
        </p:nvPicPr>
        <p:blipFill>
          <a:blip r:embed="rId2" cstate="print"/>
          <a:srcRect/>
          <a:stretch>
            <a:fillRect/>
          </a:stretch>
        </p:blipFill>
        <p:spPr bwMode="auto">
          <a:xfrm>
            <a:off x="6085581" y="2225644"/>
            <a:ext cx="3058419" cy="2447655"/>
          </a:xfrm>
          <a:prstGeom prst="rect">
            <a:avLst/>
          </a:prstGeom>
          <a:noFill/>
        </p:spPr>
      </p:pic>
      <p:sp>
        <p:nvSpPr>
          <p:cNvPr id="2" name="Title 1"/>
          <p:cNvSpPr>
            <a:spLocks noGrp="1"/>
          </p:cNvSpPr>
          <p:nvPr>
            <p:ph type="title"/>
          </p:nvPr>
        </p:nvSpPr>
        <p:spPr>
          <a:xfrm>
            <a:off x="3304514" y="274638"/>
            <a:ext cx="5382285" cy="802724"/>
          </a:xfrm>
        </p:spPr>
        <p:txBody>
          <a:bodyPr/>
          <a:lstStyle/>
          <a:p>
            <a:r>
              <a:rPr lang="en-GB" sz="3600" dirty="0"/>
              <a:t>Actions Identifier Format</a:t>
            </a:r>
          </a:p>
        </p:txBody>
      </p:sp>
      <p:sp>
        <p:nvSpPr>
          <p:cNvPr id="3" name="Content Placeholder 2"/>
          <p:cNvSpPr>
            <a:spLocks noGrp="1"/>
          </p:cNvSpPr>
          <p:nvPr>
            <p:ph idx="1"/>
          </p:nvPr>
        </p:nvSpPr>
        <p:spPr>
          <a:xfrm>
            <a:off x="244444" y="1077362"/>
            <a:ext cx="8130011" cy="5395865"/>
          </a:xfrm>
        </p:spPr>
        <p:txBody>
          <a:bodyPr/>
          <a:lstStyle/>
          <a:p>
            <a:r>
              <a:rPr lang="en-GB" sz="1400" dirty="0"/>
              <a:t>GDWG Chairs were ask to provide a Format, the format is:</a:t>
            </a:r>
          </a:p>
          <a:p>
            <a:endParaRPr lang="en-GB" sz="1400" dirty="0"/>
          </a:p>
          <a:p>
            <a:pPr>
              <a:buNone/>
            </a:pPr>
            <a:r>
              <a:rPr lang="en-GB" sz="1400" dirty="0"/>
              <a:t>		</a:t>
            </a:r>
            <a:r>
              <a:rPr lang="en-GB" sz="1400" b="1" dirty="0" err="1"/>
              <a:t>GsicsId.yyyy</a:t>
            </a:r>
            <a:r>
              <a:rPr lang="en-GB" sz="1400" b="1" dirty="0"/>
              <a:t>[ </a:t>
            </a:r>
            <a:r>
              <a:rPr lang="en-GB" sz="1400" b="1" dirty="0" err="1"/>
              <a:t>mmdd</a:t>
            </a:r>
            <a:r>
              <a:rPr lang="en-GB" sz="1400" b="1" dirty="0"/>
              <a:t>. | .</a:t>
            </a:r>
            <a:r>
              <a:rPr lang="en-GB" sz="1400" b="1" dirty="0" err="1"/>
              <a:t>agendaItemId</a:t>
            </a:r>
            <a:r>
              <a:rPr lang="en-GB" sz="1400" b="1" dirty="0"/>
              <a:t>. ]</a:t>
            </a:r>
            <a:r>
              <a:rPr lang="en-GB" sz="1400" b="1" dirty="0" err="1"/>
              <a:t>actionCount</a:t>
            </a:r>
            <a:r>
              <a:rPr lang="en-GB" sz="1400" b="1" dirty="0"/>
              <a:t>: </a:t>
            </a:r>
          </a:p>
          <a:p>
            <a:pPr lvl="0"/>
            <a:endParaRPr lang="en-GB" sz="1400" dirty="0"/>
          </a:p>
          <a:p>
            <a:pPr lvl="0"/>
            <a:r>
              <a:rPr lang="en-GB" sz="1400" dirty="0"/>
              <a:t>Valid </a:t>
            </a:r>
            <a:r>
              <a:rPr lang="en-GB" sz="1400" dirty="0" err="1"/>
              <a:t>GsicsId</a:t>
            </a:r>
            <a:r>
              <a:rPr lang="en-GB" sz="1400" dirty="0"/>
              <a:t> (update when needed): </a:t>
            </a:r>
          </a:p>
          <a:p>
            <a:pPr lvl="0">
              <a:buNone/>
            </a:pPr>
            <a:endParaRPr lang="en-GB" sz="1400" dirty="0"/>
          </a:p>
          <a:p>
            <a:pPr lvl="0">
              <a:buNone/>
            </a:pPr>
            <a:r>
              <a:rPr lang="en-GB" sz="1400" dirty="0"/>
              <a:t>		</a:t>
            </a:r>
            <a:r>
              <a:rPr lang="en-GB" sz="1400" b="1" dirty="0"/>
              <a:t>[ GDWG | GRWG | GWG | GEP | GCC | GIR | GVNIR | GMW | GUV ]</a:t>
            </a:r>
          </a:p>
          <a:p>
            <a:pPr lvl="0">
              <a:buNone/>
            </a:pPr>
            <a:endParaRPr lang="en-GB" sz="1400" b="1" dirty="0"/>
          </a:p>
          <a:p>
            <a:pPr lvl="0">
              <a:tabLst>
                <a:tab pos="3232150" algn="l"/>
              </a:tabLst>
            </a:pPr>
            <a:r>
              <a:rPr lang="en-GB" sz="1400" b="1" dirty="0" err="1"/>
              <a:t>agendaItemId</a:t>
            </a:r>
            <a:r>
              <a:rPr lang="en-GB" sz="1400" dirty="0"/>
              <a:t> is for annual meeting agenda item identification. </a:t>
            </a:r>
            <a:r>
              <a:rPr lang="en-GB" sz="1600" b="1" dirty="0"/>
              <a:t>1a</a:t>
            </a:r>
          </a:p>
          <a:p>
            <a:pPr lvl="0">
              <a:tabLst>
                <a:tab pos="3232150" algn="l"/>
              </a:tabLst>
            </a:pPr>
            <a:endParaRPr lang="en-GB" sz="1400" dirty="0"/>
          </a:p>
          <a:p>
            <a:pPr lvl="0">
              <a:tabLst>
                <a:tab pos="3232150" algn="l"/>
              </a:tabLst>
            </a:pPr>
            <a:r>
              <a:rPr lang="en-GB" sz="1400" b="1" dirty="0" err="1"/>
              <a:t>mmdd</a:t>
            </a:r>
            <a:r>
              <a:rPr lang="en-GB" sz="1400" dirty="0"/>
              <a:t> is all other meetings indicates the month and day e.g. </a:t>
            </a:r>
            <a:r>
              <a:rPr lang="en-GB" sz="1400" b="1" dirty="0"/>
              <a:t>0118</a:t>
            </a:r>
          </a:p>
          <a:p>
            <a:pPr lvl="0">
              <a:tabLst>
                <a:tab pos="3232150" algn="l"/>
              </a:tabLst>
            </a:pPr>
            <a:endParaRPr lang="en-GB" sz="1400" dirty="0"/>
          </a:p>
          <a:p>
            <a:pPr lvl="0">
              <a:tabLst>
                <a:tab pos="3232150" algn="l"/>
              </a:tabLst>
            </a:pPr>
            <a:r>
              <a:rPr lang="en-GB" sz="1400" dirty="0"/>
              <a:t>Examples:	</a:t>
            </a:r>
          </a:p>
          <a:p>
            <a:pPr lvl="0">
              <a:buNone/>
              <a:tabLst>
                <a:tab pos="1258888" algn="l"/>
                <a:tab pos="3232150" algn="l"/>
              </a:tabLst>
            </a:pPr>
            <a:r>
              <a:rPr lang="en-GB" sz="1400" b="1" dirty="0"/>
              <a:t>		GDWG.2016.5d.1	- GDWG annual joint meeting action 1</a:t>
            </a:r>
          </a:p>
          <a:p>
            <a:pPr lvl="0">
              <a:buNone/>
              <a:tabLst>
                <a:tab pos="1258888" algn="l"/>
                <a:tab pos="3232150" algn="l"/>
              </a:tabLst>
            </a:pPr>
            <a:r>
              <a:rPr lang="en-GB" sz="1400" b="1" dirty="0"/>
              <a:t>		GIR.2016.2c.5	- GRWG IR sub group annual joint meeting action 5</a:t>
            </a:r>
          </a:p>
          <a:p>
            <a:pPr lvl="0">
              <a:buNone/>
              <a:tabLst>
                <a:tab pos="1258888" algn="l"/>
                <a:tab pos="3232150" algn="l"/>
              </a:tabLst>
            </a:pPr>
            <a:r>
              <a:rPr lang="en-GB" sz="1400" dirty="0"/>
              <a:t>		</a:t>
            </a:r>
            <a:r>
              <a:rPr lang="en-GB" sz="1400" b="1" dirty="0"/>
              <a:t>GWG.20160118.3	- First GRWG &amp; GDWG </a:t>
            </a:r>
            <a:r>
              <a:rPr lang="en-GB" sz="1400" b="1" dirty="0" err="1"/>
              <a:t>webex</a:t>
            </a:r>
            <a:r>
              <a:rPr lang="en-GB" sz="1400" b="1" dirty="0"/>
              <a:t> meeting in 2016, action 3</a:t>
            </a:r>
          </a:p>
          <a:p>
            <a:pPr lvl="0">
              <a:buNone/>
              <a:tabLst>
                <a:tab pos="1258888" algn="l"/>
                <a:tab pos="3232150" algn="l"/>
              </a:tabLst>
            </a:pPr>
            <a:r>
              <a:rPr lang="en-GB" sz="1400" dirty="0"/>
              <a:t>                 	</a:t>
            </a:r>
            <a:r>
              <a:rPr lang="en-GB" sz="1400" b="1" dirty="0"/>
              <a:t>GEP.2016.1a.2	- GSICS EP annual meeting action 2</a:t>
            </a:r>
          </a:p>
          <a:p>
            <a:pPr lvl="0">
              <a:buNone/>
              <a:tabLst>
                <a:tab pos="1258888" algn="l"/>
                <a:tab pos="3232150" algn="l"/>
              </a:tabLst>
            </a:pPr>
            <a:r>
              <a:rPr lang="en-GB" sz="1400" b="1" dirty="0"/>
              <a:t>		GCC.20161102.12	- GCC </a:t>
            </a:r>
            <a:r>
              <a:rPr lang="en-GB" sz="1400" b="1" dirty="0" err="1"/>
              <a:t>webex</a:t>
            </a:r>
            <a:r>
              <a:rPr lang="en-GB" sz="1400" b="1" dirty="0"/>
              <a:t> meeting in 2016 action 12</a:t>
            </a:r>
          </a:p>
          <a:p>
            <a:pPr lvl="0">
              <a:buNone/>
            </a:pPr>
            <a:endParaRPr lang="en-GB" sz="1000" b="1" dirty="0"/>
          </a:p>
          <a:p>
            <a:pPr lvl="0">
              <a:buNone/>
            </a:pPr>
            <a:r>
              <a:rPr lang="en-GB" sz="1800" b="1" dirty="0"/>
              <a:t>Please use this format for the actions in your group.</a:t>
            </a:r>
          </a:p>
          <a:p>
            <a:pPr>
              <a:buNone/>
            </a:pPr>
            <a:endParaRPr lang="en-GB"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22</a:t>
            </a:fld>
            <a:endParaRPr lang="en-US"/>
          </a:p>
        </p:txBody>
      </p:sp>
    </p:spTree>
    <p:extLst>
      <p:ext uri="{BB962C8B-B14F-4D97-AF65-F5344CB8AC3E}">
        <p14:creationId xmlns:p14="http://schemas.microsoft.com/office/powerpoint/2010/main" val="1250654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3</a:t>
            </a:fld>
            <a:endParaRPr lang="en-US"/>
          </a:p>
        </p:txBody>
      </p:sp>
      <p:sp>
        <p:nvSpPr>
          <p:cNvPr id="3" name="Title 1"/>
          <p:cNvSpPr txBox="1">
            <a:spLocks/>
          </p:cNvSpPr>
          <p:nvPr/>
        </p:nvSpPr>
        <p:spPr>
          <a:xfrm>
            <a:off x="3177766" y="416459"/>
            <a:ext cx="5758004" cy="71522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sz="2800" b="1" kern="0" dirty="0"/>
              <a:t>   Membership</a:t>
            </a:r>
          </a:p>
        </p:txBody>
      </p:sp>
      <p:sp>
        <p:nvSpPr>
          <p:cNvPr id="4" name="Content Placeholder 2"/>
          <p:cNvSpPr txBox="1">
            <a:spLocks/>
          </p:cNvSpPr>
          <p:nvPr/>
        </p:nvSpPr>
        <p:spPr>
          <a:xfrm>
            <a:off x="392355" y="1241410"/>
            <a:ext cx="8349309" cy="5113253"/>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altLang="ja-JP" sz="2000" b="1" kern="0" dirty="0"/>
              <a:t>GPRCs: No updates</a:t>
            </a:r>
          </a:p>
          <a:p>
            <a:pPr lvl="1"/>
            <a:r>
              <a:rPr lang="en-GB" altLang="ja-JP" sz="1600" kern="0" dirty="0"/>
              <a:t>Current nomination to GDWG (13 members):</a:t>
            </a:r>
          </a:p>
          <a:p>
            <a:pPr marL="806450" lvl="1" indent="0">
              <a:buNone/>
            </a:pPr>
            <a:r>
              <a:rPr lang="en-GB" altLang="ja-JP" sz="1600" kern="0" dirty="0"/>
              <a:t>4 CMA, 2 EUMETSAT, 1 IMD, 1 JMA, 1 KMA, 2 NOAA, 1 ROSHYDROMET, and 1 WMO</a:t>
            </a:r>
          </a:p>
          <a:p>
            <a:pPr lvl="1"/>
            <a:r>
              <a:rPr lang="en-US" altLang="ja-JP" sz="1600" kern="0" dirty="0">
                <a:solidFill>
                  <a:srgbClr val="FF0000"/>
                </a:solidFill>
              </a:rPr>
              <a:t>Several GDWG/GRWG tasks cannot progress (e.g. Server products </a:t>
            </a:r>
            <a:r>
              <a:rPr lang="en-US" altLang="ja-JP" sz="1600" kern="0" dirty="0" err="1">
                <a:solidFill>
                  <a:srgbClr val="FF0000"/>
                </a:solidFill>
              </a:rPr>
              <a:t>synchronisation</a:t>
            </a:r>
            <a:r>
              <a:rPr lang="en-US" altLang="ja-JP" sz="1600" kern="0" dirty="0">
                <a:solidFill>
                  <a:srgbClr val="FF0000"/>
                </a:solidFill>
              </a:rPr>
              <a:t>, developments collaboration using GitHub, ...) due the low level of support from GDWG members.</a:t>
            </a:r>
            <a:r>
              <a:rPr lang="en-GB" altLang="ja-JP" sz="1600" kern="0" dirty="0">
                <a:solidFill>
                  <a:srgbClr val="FF0000"/>
                </a:solidFill>
              </a:rPr>
              <a:t> Please be reminded that GSICS is an international collaboration effort requiring commitment by all its members to contribute towards GDWG activities.  Otherwise the tangible results and agreements may not reflect the views of all members and these will be presented to the international user community with your organisation’s “stamp of approval”.</a:t>
            </a:r>
          </a:p>
          <a:p>
            <a:pPr lvl="1"/>
            <a:endParaRPr lang="en-GB" sz="1000" b="1" kern="0" dirty="0"/>
          </a:p>
          <a:p>
            <a:r>
              <a:rPr lang="en-GB" sz="2000" b="1" kern="0" dirty="0"/>
              <a:t>WMO: Toshiyuki </a:t>
            </a:r>
            <a:r>
              <a:rPr lang="en-GB" sz="2000" b="1" kern="0" dirty="0" err="1"/>
              <a:t>Kurino</a:t>
            </a:r>
            <a:r>
              <a:rPr lang="en-GB" sz="2000" b="1" kern="0" dirty="0"/>
              <a:t> replaced Jerome </a:t>
            </a:r>
            <a:r>
              <a:rPr lang="en-GB" sz="2000" b="1" kern="0" dirty="0" err="1"/>
              <a:t>Lafeuille</a:t>
            </a:r>
            <a:r>
              <a:rPr lang="en-GB" sz="2000" b="1" kern="0" dirty="0"/>
              <a:t> in 2016</a:t>
            </a:r>
          </a:p>
          <a:p>
            <a:pPr lvl="1"/>
            <a:r>
              <a:rPr lang="en-GB" sz="1600" kern="0" dirty="0">
                <a:solidFill>
                  <a:srgbClr val="FF0000"/>
                </a:solidFill>
              </a:rPr>
              <a:t>Please note, all GSICS member must be registered with the WMO to be involved in GSICS activities. GPRCs are kindly requested to provide their members’ information updates to the WMO as well as updates to their GSICS web presence accessible from the WMO GSICS Portal </a:t>
            </a:r>
            <a:r>
              <a:rPr lang="en-GB" sz="1600" kern="0" dirty="0"/>
              <a:t>(</a:t>
            </a:r>
            <a:r>
              <a:rPr lang="en-GB" sz="1600" kern="0" dirty="0">
                <a:hlinkClick r:id="rId2"/>
              </a:rPr>
              <a:t>http://gsics.wmo.int</a:t>
            </a:r>
            <a:r>
              <a:rPr lang="en-GB" sz="1600" kern="0" dirty="0"/>
              <a:t>).</a:t>
            </a:r>
            <a:endParaRPr lang="en-GB" sz="1600" b="1" kern="0" dirty="0"/>
          </a:p>
        </p:txBody>
      </p:sp>
    </p:spTree>
    <p:extLst>
      <p:ext uri="{BB962C8B-B14F-4D97-AF65-F5344CB8AC3E}">
        <p14:creationId xmlns:p14="http://schemas.microsoft.com/office/powerpoint/2010/main" val="3352260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624" y="1445341"/>
            <a:ext cx="7663666" cy="4820987"/>
          </a:xfrm>
        </p:spPr>
        <p:txBody>
          <a:bodyPr/>
          <a:lstStyle/>
          <a:p>
            <a:r>
              <a:rPr lang="en-GB" sz="2000" b="1" dirty="0"/>
              <a:t>Actions Summary 2017</a:t>
            </a:r>
          </a:p>
          <a:p>
            <a:pPr lvl="1"/>
            <a:r>
              <a:rPr lang="en-GB" sz="2000" u="sng" dirty="0"/>
              <a:t>29 actions</a:t>
            </a:r>
            <a:r>
              <a:rPr lang="en-GB" sz="2000" dirty="0"/>
              <a:t> proposed in 2016 joint meeting</a:t>
            </a:r>
          </a:p>
          <a:p>
            <a:pPr lvl="1"/>
            <a:r>
              <a:rPr lang="en-GB" sz="2000" dirty="0">
                <a:solidFill>
                  <a:srgbClr val="00B050"/>
                </a:solidFill>
              </a:rPr>
              <a:t>21 actions have been completed</a:t>
            </a:r>
            <a:r>
              <a:rPr lang="en-GB" sz="2000" dirty="0"/>
              <a:t>.</a:t>
            </a:r>
          </a:p>
          <a:p>
            <a:pPr lvl="1"/>
            <a:r>
              <a:rPr lang="en-GB" sz="2000">
                <a:solidFill>
                  <a:srgbClr val="00B0F0"/>
                </a:solidFill>
              </a:rPr>
              <a:t>6 actions </a:t>
            </a:r>
            <a:r>
              <a:rPr lang="en-GB" sz="2000" dirty="0">
                <a:solidFill>
                  <a:srgbClr val="00B0F0"/>
                </a:solidFill>
              </a:rPr>
              <a:t>have feedback provided, they are in progress.</a:t>
            </a:r>
          </a:p>
          <a:p>
            <a:pPr marL="1071563" lvl="1" indent="-354013">
              <a:buFont typeface="Wingdings" panose="05000000000000000000" pitchFamily="2" charset="2"/>
              <a:buChar char="Ø"/>
            </a:pPr>
            <a:r>
              <a:rPr lang="en-GB" sz="1800" dirty="0">
                <a:solidFill>
                  <a:srgbClr val="00B0F0"/>
                </a:solidFill>
              </a:rPr>
              <a:t>Several actions will be discussed this week</a:t>
            </a:r>
          </a:p>
          <a:p>
            <a:pPr lvl="1"/>
            <a:r>
              <a:rPr lang="en-GB" sz="2000" dirty="0">
                <a:solidFill>
                  <a:srgbClr val="FF0000"/>
                </a:solidFill>
              </a:rPr>
              <a:t>2 actions have been pending due to the limited resources.</a:t>
            </a:r>
            <a:endParaRPr lang="en-GB" sz="2000" dirty="0"/>
          </a:p>
          <a:p>
            <a:endParaRPr lang="en-GB" sz="2000" b="1" dirty="0"/>
          </a:p>
          <a:p>
            <a:r>
              <a:rPr lang="en-GB" sz="2000" b="1" dirty="0"/>
              <a:t>Old Actions</a:t>
            </a:r>
          </a:p>
          <a:p>
            <a:pPr lvl="1"/>
            <a:r>
              <a:rPr lang="en-US" altLang="ja-JP" sz="2000" dirty="0">
                <a:solidFill>
                  <a:srgbClr val="FF0000"/>
                </a:solidFill>
              </a:rPr>
              <a:t>19 actions are still open; to be checked/discussed during this meeting.</a:t>
            </a:r>
            <a:endParaRPr lang="en-GB" sz="2400" dirty="0">
              <a:solidFill>
                <a:srgbClr val="FF0000"/>
              </a:solidFill>
            </a:endParaRPr>
          </a:p>
          <a:p>
            <a:endParaRPr lang="en-GB" sz="1400" b="1" dirty="0"/>
          </a:p>
          <a:p>
            <a:pPr>
              <a:buNone/>
            </a:pPr>
            <a:endParaRPr lang="en-GB" sz="2800" b="1"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4</a:t>
            </a:fld>
            <a:endParaRPr lang="en-US"/>
          </a:p>
        </p:txBody>
      </p:sp>
      <p:sp>
        <p:nvSpPr>
          <p:cNvPr id="7" name="正方形/長方形 6"/>
          <p:cNvSpPr/>
          <p:nvPr/>
        </p:nvSpPr>
        <p:spPr>
          <a:xfrm>
            <a:off x="3396344" y="326852"/>
            <a:ext cx="5394960" cy="800219"/>
          </a:xfrm>
          <a:prstGeom prst="rect">
            <a:avLst/>
          </a:prstGeom>
        </p:spPr>
        <p:txBody>
          <a:bodyPr wrap="square">
            <a:spAutoFit/>
          </a:bodyPr>
          <a:lstStyle/>
          <a:p>
            <a:r>
              <a:rPr lang="en-US" altLang="ja-JP" dirty="0"/>
              <a:t>GDWG Notable Actions</a:t>
            </a:r>
          </a:p>
          <a:p>
            <a:r>
              <a:rPr lang="en-US" altLang="ja-JP" sz="2800" b="1" dirty="0"/>
              <a:t>Overview</a:t>
            </a:r>
            <a:endParaRPr lang="ja-JP" altLang="en-US"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5</a:t>
            </a:fld>
            <a:endParaRPr lang="en-US"/>
          </a:p>
        </p:txBody>
      </p:sp>
      <p:sp>
        <p:nvSpPr>
          <p:cNvPr id="3" name="正方形/長方形 2"/>
          <p:cNvSpPr/>
          <p:nvPr/>
        </p:nvSpPr>
        <p:spPr>
          <a:xfrm>
            <a:off x="3396344" y="326852"/>
            <a:ext cx="5394960" cy="800219"/>
          </a:xfrm>
          <a:prstGeom prst="rect">
            <a:avLst/>
          </a:prstGeom>
        </p:spPr>
        <p:txBody>
          <a:bodyPr wrap="square">
            <a:spAutoFit/>
          </a:bodyPr>
          <a:lstStyle/>
          <a:p>
            <a:r>
              <a:rPr lang="en-US" altLang="ja-JP" dirty="0"/>
              <a:t>GDWG Notable Actions</a:t>
            </a:r>
          </a:p>
          <a:p>
            <a:r>
              <a:rPr lang="en-US" altLang="ja-JP" sz="2800" b="1" dirty="0"/>
              <a:t>Migration of GSICS Wiki</a:t>
            </a:r>
            <a:endParaRPr lang="ja-JP" altLang="en-US" sz="2800" b="1" dirty="0"/>
          </a:p>
        </p:txBody>
      </p:sp>
      <p:sp>
        <p:nvSpPr>
          <p:cNvPr id="4" name="Content Placeholder 2"/>
          <p:cNvSpPr txBox="1">
            <a:spLocks/>
          </p:cNvSpPr>
          <p:nvPr/>
        </p:nvSpPr>
        <p:spPr>
          <a:xfrm>
            <a:off x="260133" y="1297946"/>
            <a:ext cx="8352925" cy="4861662"/>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10000"/>
              </a:lnSpc>
            </a:pPr>
            <a:r>
              <a:rPr lang="en-US" sz="2400" b="1" kern="0" dirty="0"/>
              <a:t>Migration from NOAA to UMD Server on 12 June 2016.</a:t>
            </a:r>
          </a:p>
          <a:p>
            <a:pPr>
              <a:lnSpc>
                <a:spcPct val="110000"/>
              </a:lnSpc>
            </a:pPr>
            <a:endParaRPr lang="en-US" sz="1400" b="1" kern="0" dirty="0"/>
          </a:p>
          <a:p>
            <a:pPr lvl="1">
              <a:lnSpc>
                <a:spcPct val="110000"/>
              </a:lnSpc>
            </a:pPr>
            <a:r>
              <a:rPr lang="en-US" sz="2000" kern="0" dirty="0"/>
              <a:t>The new Wiki URL is: </a:t>
            </a:r>
            <a:r>
              <a:rPr lang="en-US" sz="2000" kern="0" dirty="0">
                <a:hlinkClick r:id="rId2"/>
              </a:rPr>
              <a:t>http://</a:t>
            </a:r>
            <a:r>
              <a:rPr lang="en-US" altLang="ja-JP" sz="2000" kern="0" dirty="0">
                <a:hlinkClick r:id="rId2"/>
              </a:rPr>
              <a:t>gsicswiki.net/wiki</a:t>
            </a:r>
            <a:endParaRPr lang="en-US" sz="2000" kern="0" dirty="0"/>
          </a:p>
          <a:p>
            <a:pPr lvl="1">
              <a:lnSpc>
                <a:spcPct val="110000"/>
              </a:lnSpc>
            </a:pPr>
            <a:endParaRPr lang="en-US" sz="1400" kern="0" dirty="0"/>
          </a:p>
          <a:p>
            <a:pPr lvl="1">
              <a:lnSpc>
                <a:spcPct val="110000"/>
              </a:lnSpc>
            </a:pPr>
            <a:r>
              <a:rPr lang="en-US" sz="2000" kern="0" dirty="0"/>
              <a:t>The complete GSICS Wiki was successfully migrated.</a:t>
            </a:r>
          </a:p>
          <a:p>
            <a:pPr lvl="1">
              <a:lnSpc>
                <a:spcPct val="110000"/>
              </a:lnSpc>
            </a:pPr>
            <a:endParaRPr lang="en-US" sz="1400" kern="0" dirty="0"/>
          </a:p>
          <a:p>
            <a:pPr marL="1071563" lvl="2" indent="-265113">
              <a:lnSpc>
                <a:spcPct val="110000"/>
              </a:lnSpc>
            </a:pPr>
            <a:r>
              <a:rPr lang="en-US" sz="1600" kern="0" dirty="0"/>
              <a:t>Main advantage of hosting the GSICS Wiki on the UMD server is this server is not constraint by NOAA security policies (i.e. no annual security test, hurray!).</a:t>
            </a:r>
          </a:p>
          <a:p>
            <a:pPr lvl="2">
              <a:lnSpc>
                <a:spcPct val="110000"/>
              </a:lnSpc>
            </a:pPr>
            <a:endParaRPr lang="en-US" sz="2000" kern="0" dirty="0"/>
          </a:p>
          <a:p>
            <a:pPr lvl="1">
              <a:lnSpc>
                <a:spcPct val="110000"/>
              </a:lnSpc>
            </a:pPr>
            <a:r>
              <a:rPr lang="en-US" sz="2000" kern="0" dirty="0"/>
              <a:t>Excellent work by NOAA (Thanks Yuanzheng “Jordan” Yao)!</a:t>
            </a:r>
          </a:p>
          <a:p>
            <a:pPr lvl="1">
              <a:lnSpc>
                <a:spcPct val="110000"/>
              </a:lnSpc>
            </a:pPr>
            <a:endParaRPr lang="en-US" sz="1400" kern="0" dirty="0"/>
          </a:p>
          <a:p>
            <a:pPr lvl="1">
              <a:lnSpc>
                <a:spcPct val="110000"/>
              </a:lnSpc>
            </a:pPr>
            <a:r>
              <a:rPr lang="en-US" sz="2000" kern="0" dirty="0"/>
              <a:t>The old Wiki URL </a:t>
            </a:r>
            <a:r>
              <a:rPr lang="en-US" sz="2000" kern="0" dirty="0">
                <a:hlinkClick r:id="rId3"/>
              </a:rPr>
              <a:t>http://gsicswiki.net</a:t>
            </a:r>
            <a:r>
              <a:rPr lang="en-US" sz="2000" kern="0" dirty="0"/>
              <a:t> is no longer available i.e. there is no redirection to the new URL.</a:t>
            </a:r>
          </a:p>
          <a:p>
            <a:pPr lvl="1">
              <a:lnSpc>
                <a:spcPct val="110000"/>
              </a:lnSpc>
            </a:pPr>
            <a:endParaRPr lang="en-US" sz="1800" b="1" kern="0" dirty="0"/>
          </a:p>
        </p:txBody>
      </p:sp>
    </p:spTree>
    <p:extLst>
      <p:ext uri="{BB962C8B-B14F-4D97-AF65-F5344CB8AC3E}">
        <p14:creationId xmlns:p14="http://schemas.microsoft.com/office/powerpoint/2010/main" val="314155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516" y="1153453"/>
            <a:ext cx="8971483" cy="4286173"/>
          </a:xfrm>
        </p:spPr>
        <p:txBody>
          <a:bodyPr/>
          <a:lstStyle/>
          <a:p>
            <a:pPr>
              <a:lnSpc>
                <a:spcPct val="120000"/>
              </a:lnSpc>
            </a:pPr>
            <a:r>
              <a:rPr lang="en-GB" altLang="ja-JP" sz="2000" b="1" dirty="0"/>
              <a:t>CMA</a:t>
            </a:r>
          </a:p>
          <a:p>
            <a:pPr lvl="1">
              <a:lnSpc>
                <a:spcPct val="120000"/>
              </a:lnSpc>
            </a:pPr>
            <a:r>
              <a:rPr lang="en-GB" altLang="ja-JP" sz="1800" dirty="0"/>
              <a:t>Providing </a:t>
            </a:r>
            <a:r>
              <a:rPr lang="en-GB" altLang="ja-JP" sz="1800" dirty="0">
                <a:solidFill>
                  <a:srgbClr val="FF0000"/>
                </a:solidFill>
              </a:rPr>
              <a:t>CMA GSICS products </a:t>
            </a:r>
            <a:r>
              <a:rPr lang="en-GB" altLang="ja-JP" sz="1800" dirty="0"/>
              <a:t>(the products are in-development)</a:t>
            </a:r>
          </a:p>
          <a:p>
            <a:pPr lvl="1">
              <a:lnSpc>
                <a:spcPct val="120000"/>
              </a:lnSpc>
            </a:pPr>
            <a:r>
              <a:rPr lang="en-GB" altLang="ja-JP" sz="1800" dirty="0"/>
              <a:t>Updated to the latest THREDDS configuration in summer 2016 </a:t>
            </a:r>
            <a:endParaRPr lang="en-GB" sz="2000" b="1" dirty="0"/>
          </a:p>
          <a:p>
            <a:pPr>
              <a:lnSpc>
                <a:spcPct val="120000"/>
              </a:lnSpc>
            </a:pPr>
            <a:r>
              <a:rPr lang="en-GB" sz="2000" b="1" dirty="0"/>
              <a:t>EUMETSAT</a:t>
            </a:r>
          </a:p>
          <a:p>
            <a:pPr lvl="1">
              <a:lnSpc>
                <a:spcPct val="120000"/>
              </a:lnSpc>
            </a:pPr>
            <a:r>
              <a:rPr lang="en-GB" sz="1800" dirty="0"/>
              <a:t>Fully operational, providing </a:t>
            </a:r>
            <a:r>
              <a:rPr lang="en-GB" sz="1800" dirty="0">
                <a:solidFill>
                  <a:srgbClr val="FF0000"/>
                </a:solidFill>
              </a:rPr>
              <a:t>EUMETSAT GSICS products</a:t>
            </a:r>
          </a:p>
          <a:p>
            <a:pPr lvl="1">
              <a:lnSpc>
                <a:spcPct val="120000"/>
              </a:lnSpc>
            </a:pPr>
            <a:r>
              <a:rPr lang="en-GB" sz="1800" dirty="0"/>
              <a:t>Ingesting products from </a:t>
            </a:r>
            <a:r>
              <a:rPr lang="en-GB" sz="1800" dirty="0">
                <a:solidFill>
                  <a:srgbClr val="FF0000"/>
                </a:solidFill>
              </a:rPr>
              <a:t>KMA</a:t>
            </a:r>
            <a:r>
              <a:rPr lang="en-GB" sz="1800" dirty="0"/>
              <a:t> and </a:t>
            </a:r>
            <a:r>
              <a:rPr lang="en-GB" sz="1800" dirty="0">
                <a:solidFill>
                  <a:srgbClr val="FF0000"/>
                </a:solidFill>
              </a:rPr>
              <a:t>JMA</a:t>
            </a:r>
            <a:r>
              <a:rPr lang="en-GB" sz="1800" dirty="0"/>
              <a:t>, and offering them to the GSICS user community</a:t>
            </a:r>
          </a:p>
          <a:p>
            <a:pPr lvl="1">
              <a:lnSpc>
                <a:spcPct val="120000"/>
              </a:lnSpc>
            </a:pPr>
            <a:r>
              <a:rPr lang="en-GB" altLang="ja-JP" sz="1800" dirty="0"/>
              <a:t>Ready to ingest </a:t>
            </a:r>
            <a:r>
              <a:rPr lang="en-GB" altLang="ja-JP" sz="1800" dirty="0">
                <a:solidFill>
                  <a:srgbClr val="FF0000"/>
                </a:solidFill>
              </a:rPr>
              <a:t>ISRO</a:t>
            </a:r>
            <a:r>
              <a:rPr lang="en-GB" altLang="ja-JP" sz="1800" dirty="0"/>
              <a:t> GSICS products </a:t>
            </a:r>
            <a:endParaRPr lang="en-GB" sz="1800" dirty="0"/>
          </a:p>
          <a:p>
            <a:pPr lvl="1">
              <a:lnSpc>
                <a:spcPct val="120000"/>
              </a:lnSpc>
            </a:pPr>
            <a:r>
              <a:rPr lang="en-GB" sz="1800" dirty="0"/>
              <a:t>Ingesting intermediate data </a:t>
            </a:r>
            <a:r>
              <a:rPr lang="en-GB" sz="1600" dirty="0"/>
              <a:t>(e.g. GEO-LEO collocation data) </a:t>
            </a:r>
            <a:r>
              <a:rPr lang="en-GB" sz="1800" dirty="0"/>
              <a:t>from JMA</a:t>
            </a:r>
          </a:p>
          <a:p>
            <a:pPr lvl="1">
              <a:lnSpc>
                <a:spcPct val="120000"/>
              </a:lnSpc>
            </a:pPr>
            <a:r>
              <a:rPr lang="en-GB" sz="1800" dirty="0"/>
              <a:t>Providing Source Dataset </a:t>
            </a:r>
            <a:r>
              <a:rPr lang="en-GB" sz="1600" dirty="0"/>
              <a:t>(e.g. IASI L1C </a:t>
            </a:r>
            <a:r>
              <a:rPr lang="en-GB" sz="1600" dirty="0" err="1"/>
              <a:t>netCDF</a:t>
            </a:r>
            <a:r>
              <a:rPr lang="en-GB" sz="1600" dirty="0"/>
              <a:t>) </a:t>
            </a:r>
            <a:r>
              <a:rPr lang="en-GB" sz="1800" dirty="0"/>
              <a:t>for GSICS products generation</a:t>
            </a:r>
            <a:endParaRPr lang="en-GB" sz="2000" b="1" dirty="0"/>
          </a:p>
          <a:p>
            <a:pPr>
              <a:lnSpc>
                <a:spcPct val="120000"/>
              </a:lnSpc>
            </a:pPr>
            <a:r>
              <a:rPr lang="en-GB" altLang="ja-JP" sz="2000" b="1" dirty="0"/>
              <a:t>NOAA</a:t>
            </a:r>
          </a:p>
          <a:p>
            <a:pPr lvl="1">
              <a:lnSpc>
                <a:spcPct val="120000"/>
              </a:lnSpc>
            </a:pPr>
            <a:r>
              <a:rPr lang="en-GB" altLang="ja-JP" sz="1800" dirty="0"/>
              <a:t>Providing </a:t>
            </a:r>
            <a:r>
              <a:rPr lang="en-GB" altLang="ja-JP" sz="1800" dirty="0">
                <a:solidFill>
                  <a:srgbClr val="FF0000"/>
                </a:solidFill>
              </a:rPr>
              <a:t>NOAA GSICS products</a:t>
            </a:r>
          </a:p>
          <a:p>
            <a:pPr lvl="1">
              <a:lnSpc>
                <a:spcPct val="120000"/>
              </a:lnSpc>
            </a:pPr>
            <a:r>
              <a:rPr lang="en-GB" altLang="ja-JP" sz="1800" dirty="0"/>
              <a:t>Migrated to a new server</a:t>
            </a:r>
          </a:p>
          <a:p>
            <a:pPr marL="0" indent="0">
              <a:lnSpc>
                <a:spcPct val="120000"/>
              </a:lnSpc>
              <a:buNone/>
            </a:pPr>
            <a:endParaRPr lang="en-GB" sz="1800" b="1"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6</a:t>
            </a:fld>
            <a:endParaRPr lang="en-US"/>
          </a:p>
        </p:txBody>
      </p:sp>
      <p:sp>
        <p:nvSpPr>
          <p:cNvPr id="7" name="正方形/長方形 6"/>
          <p:cNvSpPr/>
          <p:nvPr/>
        </p:nvSpPr>
        <p:spPr>
          <a:xfrm>
            <a:off x="3396560" y="334175"/>
            <a:ext cx="5727561" cy="738664"/>
          </a:xfrm>
          <a:prstGeom prst="rect">
            <a:avLst/>
          </a:prstGeom>
        </p:spPr>
        <p:txBody>
          <a:bodyPr wrap="square">
            <a:spAutoFit/>
          </a:bodyPr>
          <a:lstStyle/>
          <a:p>
            <a:r>
              <a:rPr lang="en-US" altLang="ja-JP" dirty="0"/>
              <a:t>GDWG Notable Actions</a:t>
            </a:r>
          </a:p>
          <a:p>
            <a:r>
              <a:rPr lang="en-US" altLang="ja-JP" sz="2400" b="1" dirty="0"/>
              <a:t>Collaboration Servers Status</a:t>
            </a:r>
            <a:endParaRPr lang="ja-JP" altLang="en-US"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3"/>
          <p:cNvSpPr>
            <a:spLocks noGrp="1"/>
          </p:cNvSpPr>
          <p:nvPr>
            <p:ph type="sldNum" sz="quarter" idx="10"/>
          </p:nvPr>
        </p:nvSpPr>
        <p:spPr>
          <a:noFill/>
        </p:spPr>
        <p:txBody>
          <a:bodyPr/>
          <a:lstStyle/>
          <a:p>
            <a:fld id="{8CB0B77D-9A25-45E0-B37F-A59002628EAF}" type="slidenum">
              <a:rPr lang="en-US" smtClean="0"/>
              <a:pPr/>
              <a:t>7</a:t>
            </a:fld>
            <a:endParaRPr lang="en-US"/>
          </a:p>
        </p:txBody>
      </p:sp>
      <p:pic>
        <p:nvPicPr>
          <p:cNvPr id="2053" name="Content Placeholder 3" descr="H:\DESKTOP\CollabServers.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70895" y="5050126"/>
            <a:ext cx="3002693" cy="1674524"/>
          </a:xfrm>
          <a:prstGeom prst="rect">
            <a:avLst/>
          </a:prstGeom>
          <a:noFill/>
          <a:ln w="9525">
            <a:noFill/>
            <a:miter lim="800000"/>
            <a:headEnd/>
            <a:tailEnd/>
          </a:ln>
        </p:spPr>
      </p:pic>
      <p:sp>
        <p:nvSpPr>
          <p:cNvPr id="6" name="正方形/長方形 5"/>
          <p:cNvSpPr/>
          <p:nvPr/>
        </p:nvSpPr>
        <p:spPr>
          <a:xfrm>
            <a:off x="3368040" y="329892"/>
            <a:ext cx="5394960" cy="738664"/>
          </a:xfrm>
          <a:prstGeom prst="rect">
            <a:avLst/>
          </a:prstGeom>
        </p:spPr>
        <p:txBody>
          <a:bodyPr wrap="square">
            <a:spAutoFit/>
          </a:bodyPr>
          <a:lstStyle/>
          <a:p>
            <a:r>
              <a:rPr lang="en-US" altLang="ja-JP" dirty="0"/>
              <a:t>GDWG Notable Actions</a:t>
            </a:r>
          </a:p>
          <a:p>
            <a:r>
              <a:rPr lang="en-US" altLang="ja-JP" sz="2400" b="1" dirty="0"/>
              <a:t>Preservation of GSICS Products</a:t>
            </a:r>
            <a:endParaRPr lang="ja-JP" altLang="en-US" sz="2400" b="1" dirty="0"/>
          </a:p>
        </p:txBody>
      </p:sp>
      <p:sp>
        <p:nvSpPr>
          <p:cNvPr id="7" name="Content Placeholder 2"/>
          <p:cNvSpPr>
            <a:spLocks noGrp="1"/>
          </p:cNvSpPr>
          <p:nvPr>
            <p:ph idx="1"/>
          </p:nvPr>
        </p:nvSpPr>
        <p:spPr>
          <a:xfrm>
            <a:off x="190970" y="1225868"/>
            <a:ext cx="8737878" cy="3680168"/>
          </a:xfrm>
        </p:spPr>
        <p:txBody>
          <a:bodyPr/>
          <a:lstStyle/>
          <a:p>
            <a:pPr>
              <a:lnSpc>
                <a:spcPct val="110000"/>
              </a:lnSpc>
            </a:pPr>
            <a:r>
              <a:rPr lang="en-GB" altLang="ja-JP" sz="1800" dirty="0"/>
              <a:t>Preservation of Re-Analysis Corrections (RAC) only was endorsed at GSICS-EP-16: 3 preservation approaches were accepted:</a:t>
            </a:r>
            <a:endParaRPr lang="en-GB" sz="1400" dirty="0"/>
          </a:p>
          <a:p>
            <a:pPr lvl="1">
              <a:lnSpc>
                <a:spcPct val="110000"/>
              </a:lnSpc>
            </a:pPr>
            <a:r>
              <a:rPr lang="en-GB" sz="1600" dirty="0"/>
              <a:t>Product generation software is expected to be able to re-create the </a:t>
            </a:r>
            <a:r>
              <a:rPr lang="en-GB" sz="1600" dirty="0">
                <a:solidFill>
                  <a:srgbClr val="FF0000"/>
                </a:solidFill>
              </a:rPr>
              <a:t>operational </a:t>
            </a:r>
            <a:r>
              <a:rPr lang="en-GB" sz="1600" dirty="0"/>
              <a:t>RAC.</a:t>
            </a:r>
          </a:p>
          <a:p>
            <a:pPr lvl="1">
              <a:lnSpc>
                <a:spcPct val="110000"/>
              </a:lnSpc>
            </a:pPr>
            <a:r>
              <a:rPr lang="en-GB" sz="1600" dirty="0"/>
              <a:t>Collaboration Servers are expected to be backed up by their system administrators.</a:t>
            </a:r>
          </a:p>
          <a:p>
            <a:pPr lvl="1">
              <a:lnSpc>
                <a:spcPct val="110000"/>
              </a:lnSpc>
            </a:pPr>
            <a:r>
              <a:rPr lang="en-GB" sz="1600" dirty="0"/>
              <a:t>Collaboration Servers are expected to </a:t>
            </a:r>
            <a:r>
              <a:rPr lang="en-GB" sz="1600" dirty="0">
                <a:solidFill>
                  <a:srgbClr val="FF0000"/>
                </a:solidFill>
              </a:rPr>
              <a:t>replicate all RAC between themselves.  </a:t>
            </a:r>
          </a:p>
          <a:p>
            <a:pPr>
              <a:lnSpc>
                <a:spcPct val="110000"/>
              </a:lnSpc>
            </a:pPr>
            <a:endParaRPr lang="en-GB" sz="1400" b="1" dirty="0"/>
          </a:p>
          <a:p>
            <a:pPr>
              <a:lnSpc>
                <a:spcPct val="110000"/>
              </a:lnSpc>
            </a:pPr>
            <a:r>
              <a:rPr lang="en-GB" altLang="ja-JP" sz="1800" dirty="0"/>
              <a:t>Replication of products between the collaboration servers proves challenging </a:t>
            </a:r>
            <a:r>
              <a:rPr lang="en-GB" altLang="ja-JP" sz="1800" dirty="0">
                <a:solidFill>
                  <a:srgbClr val="FF0000"/>
                </a:solidFill>
              </a:rPr>
              <a:t>due to organisational security constraints</a:t>
            </a:r>
            <a:r>
              <a:rPr lang="en-GB" altLang="ja-JP" sz="1800" dirty="0"/>
              <a:t>.</a:t>
            </a:r>
          </a:p>
          <a:p>
            <a:pPr lvl="1">
              <a:lnSpc>
                <a:spcPct val="110000"/>
              </a:lnSpc>
            </a:pPr>
            <a:endParaRPr lang="en-GB" sz="1400" dirty="0"/>
          </a:p>
          <a:p>
            <a:pPr>
              <a:lnSpc>
                <a:spcPct val="110000"/>
              </a:lnSpc>
            </a:pPr>
            <a:r>
              <a:rPr lang="en-GB" sz="1800" dirty="0"/>
              <a:t>A way to actively “get” products could be used to overcome security constraints and the GDWG is investigating the feasibility of its implementation.</a:t>
            </a:r>
          </a:p>
          <a:p>
            <a:pPr marL="717550" indent="-269875">
              <a:lnSpc>
                <a:spcPct val="110000"/>
              </a:lnSpc>
              <a:buClr>
                <a:srgbClr val="006600"/>
              </a:buClr>
              <a:buFont typeface="Wingdings" panose="05000000000000000000" pitchFamily="2" charset="2"/>
              <a:buChar char="§"/>
            </a:pPr>
            <a:r>
              <a:rPr lang="en-GB" sz="1600" dirty="0"/>
              <a:t>To be discussed in agenda#5c</a:t>
            </a:r>
            <a:endParaRPr lang="en-GB" sz="1800" dirty="0"/>
          </a:p>
        </p:txBody>
      </p:sp>
    </p:spTree>
    <p:extLst>
      <p:ext uri="{BB962C8B-B14F-4D97-AF65-F5344CB8AC3E}">
        <p14:creationId xmlns:p14="http://schemas.microsoft.com/office/powerpoint/2010/main" val="2224011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8</a:t>
            </a:fld>
            <a:endParaRPr lang="en-US"/>
          </a:p>
        </p:txBody>
      </p:sp>
      <p:sp>
        <p:nvSpPr>
          <p:cNvPr id="7" name="Content Placeholder 2"/>
          <p:cNvSpPr txBox="1">
            <a:spLocks/>
          </p:cNvSpPr>
          <p:nvPr/>
        </p:nvSpPr>
        <p:spPr>
          <a:xfrm>
            <a:off x="304045" y="1356852"/>
            <a:ext cx="8033131" cy="4908866"/>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10000"/>
              </a:lnSpc>
            </a:pPr>
            <a:r>
              <a:rPr lang="en-US" sz="1800" b="1" kern="0" dirty="0"/>
              <a:t>Considerations for the distribution to users of the GIRO (executable + source codes) + GLOD (lunar observation dataset) :</a:t>
            </a:r>
          </a:p>
          <a:p>
            <a:pPr lvl="1">
              <a:lnSpc>
                <a:spcPct val="110000"/>
              </a:lnSpc>
            </a:pPr>
            <a:endParaRPr lang="en-US" sz="1600" kern="0" dirty="0">
              <a:solidFill>
                <a:srgbClr val="FF0000"/>
              </a:solidFill>
            </a:endParaRPr>
          </a:p>
          <a:p>
            <a:pPr lvl="1">
              <a:lnSpc>
                <a:spcPct val="110000"/>
              </a:lnSpc>
            </a:pPr>
            <a:r>
              <a:rPr lang="en-US" sz="1600" kern="0" dirty="0"/>
              <a:t>Intellectual Property Rights must be maintained i.e. users are required to registered and agree to the term of use by signing a license before they are </a:t>
            </a:r>
            <a:r>
              <a:rPr lang="en-US" sz="1600" kern="0" dirty="0" err="1"/>
              <a:t>authorised</a:t>
            </a:r>
            <a:r>
              <a:rPr lang="en-US" sz="1600" kern="0" dirty="0"/>
              <a:t> to access the GIRO/GLOD</a:t>
            </a:r>
          </a:p>
          <a:p>
            <a:pPr lvl="1">
              <a:lnSpc>
                <a:spcPct val="110000"/>
              </a:lnSpc>
            </a:pPr>
            <a:r>
              <a:rPr lang="en-US" sz="1600" kern="0" dirty="0"/>
              <a:t>The number of users expected to request GIRO/GLOD is anticipated to be less than 20</a:t>
            </a:r>
          </a:p>
          <a:p>
            <a:pPr lvl="1">
              <a:lnSpc>
                <a:spcPct val="110000"/>
              </a:lnSpc>
            </a:pPr>
            <a:endParaRPr lang="en-US" sz="1600" kern="0" dirty="0"/>
          </a:p>
          <a:p>
            <a:pPr>
              <a:lnSpc>
                <a:spcPct val="110000"/>
              </a:lnSpc>
            </a:pPr>
            <a:r>
              <a:rPr lang="en-US" sz="1800" b="1" kern="0" dirty="0"/>
              <a:t>Based on these considerations, there is no need to establish a data management system to support the distribution of the GIRO/GLOD</a:t>
            </a:r>
          </a:p>
          <a:p>
            <a:pPr>
              <a:lnSpc>
                <a:spcPct val="110000"/>
              </a:lnSpc>
            </a:pPr>
            <a:endParaRPr lang="en-IE" altLang="ja-JP" sz="1800" dirty="0">
              <a:sym typeface="Wingdings" pitchFamily="2" charset="2"/>
            </a:endParaRPr>
          </a:p>
          <a:p>
            <a:pPr marL="717550" indent="-269875">
              <a:lnSpc>
                <a:spcPct val="110000"/>
              </a:lnSpc>
              <a:buClr>
                <a:srgbClr val="006600"/>
              </a:buClr>
              <a:buFont typeface="Wingdings" panose="05000000000000000000" pitchFamily="2" charset="2"/>
              <a:buChar char=""/>
            </a:pPr>
            <a:r>
              <a:rPr lang="en-IE" altLang="ja-JP" sz="1600" dirty="0">
                <a:sym typeface="Wingdings" pitchFamily="2" charset="2"/>
              </a:rPr>
              <a:t>An infrastructure for GIRO/GLOD on EUMETSAT website will be created</a:t>
            </a:r>
          </a:p>
          <a:p>
            <a:pPr>
              <a:lnSpc>
                <a:spcPct val="110000"/>
              </a:lnSpc>
            </a:pPr>
            <a:endParaRPr lang="en-US" sz="2000" kern="0" dirty="0"/>
          </a:p>
        </p:txBody>
      </p:sp>
      <p:sp>
        <p:nvSpPr>
          <p:cNvPr id="6" name="正方形/長方形 5"/>
          <p:cNvSpPr/>
          <p:nvPr/>
        </p:nvSpPr>
        <p:spPr>
          <a:xfrm>
            <a:off x="3396560" y="334175"/>
            <a:ext cx="5727561" cy="738664"/>
          </a:xfrm>
          <a:prstGeom prst="rect">
            <a:avLst/>
          </a:prstGeom>
        </p:spPr>
        <p:txBody>
          <a:bodyPr wrap="square">
            <a:spAutoFit/>
          </a:bodyPr>
          <a:lstStyle/>
          <a:p>
            <a:r>
              <a:rPr lang="en-US" altLang="ja-JP" dirty="0"/>
              <a:t>GDWG Notable Actions</a:t>
            </a:r>
          </a:p>
          <a:p>
            <a:r>
              <a:rPr lang="en-US" altLang="ja-JP" sz="2400" b="1" dirty="0"/>
              <a:t>Supporting GRWG Lunar Calibration</a:t>
            </a:r>
            <a:endParaRPr lang="ja-JP" altLang="en-US" sz="2400" b="1" dirty="0"/>
          </a:p>
        </p:txBody>
      </p:sp>
    </p:spTree>
    <p:extLst>
      <p:ext uri="{BB962C8B-B14F-4D97-AF65-F5344CB8AC3E}">
        <p14:creationId xmlns:p14="http://schemas.microsoft.com/office/powerpoint/2010/main" val="3048385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9</a:t>
            </a:fld>
            <a:endParaRPr lang="en-US"/>
          </a:p>
        </p:txBody>
      </p:sp>
      <p:sp>
        <p:nvSpPr>
          <p:cNvPr id="3" name="正方形/長方形 2"/>
          <p:cNvSpPr/>
          <p:nvPr/>
        </p:nvSpPr>
        <p:spPr>
          <a:xfrm>
            <a:off x="2033709" y="2254263"/>
            <a:ext cx="5394960" cy="1569660"/>
          </a:xfrm>
          <a:prstGeom prst="rect">
            <a:avLst/>
          </a:prstGeom>
        </p:spPr>
        <p:txBody>
          <a:bodyPr wrap="square">
            <a:spAutoFit/>
          </a:bodyPr>
          <a:lstStyle/>
          <a:p>
            <a:pPr algn="ctr"/>
            <a:r>
              <a:rPr lang="en-US" altLang="ja-JP" sz="4800" b="1" dirty="0"/>
              <a:t>GDWG Work Plan 2017/2018</a:t>
            </a:r>
          </a:p>
        </p:txBody>
      </p:sp>
    </p:spTree>
    <p:extLst>
      <p:ext uri="{BB962C8B-B14F-4D97-AF65-F5344CB8AC3E}">
        <p14:creationId xmlns:p14="http://schemas.microsoft.com/office/powerpoint/2010/main" val="212593019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39636</TotalTime>
  <Words>2591</Words>
  <Application>Microsoft Office PowerPoint</Application>
  <PresentationFormat>画面に合わせる (4:3)</PresentationFormat>
  <Paragraphs>313</Paragraphs>
  <Slides>22</Slides>
  <Notes>11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ＭＳ Ｐゴシック</vt:lpstr>
      <vt:lpstr>宋体</vt:lpstr>
      <vt:lpstr>Arial</vt:lpstr>
      <vt:lpstr>Times New Roman</vt:lpstr>
      <vt:lpstr>Wingdings</vt:lpstr>
      <vt:lpstr>Default Design</vt:lpstr>
      <vt:lpstr>GDWG Report 2016 / 2017</vt:lpstr>
      <vt:lpstr>Overview</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GDWG Work Plan 2017 / 2018</vt:lpstr>
      <vt:lpstr>GDWG Challenges </vt:lpstr>
      <vt:lpstr>End of Presentation: Thank you for your attention</vt:lpstr>
      <vt:lpstr>PowerPoint プレゼンテーション</vt:lpstr>
      <vt:lpstr>PowerPoint プレゼンテーション</vt:lpstr>
      <vt:lpstr>PowerPoint プレゼンテーション</vt:lpstr>
      <vt:lpstr>PowerPoint プレゼンテーション</vt:lpstr>
      <vt:lpstr>Actions Identifier Format</vt:lpstr>
    </vt:vector>
  </TitlesOfParts>
  <Company>NOAA / NESDIS / ORA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 GEO-LEO ATBD</dc:title>
  <dc:subject>SPIE 2009 tALK</dc:subject>
  <dc:creator>Fred Wu</dc:creator>
  <cp:lastModifiedBy>MtScat</cp:lastModifiedBy>
  <cp:revision>1051</cp:revision>
  <dcterms:created xsi:type="dcterms:W3CDTF">2004-06-10T15:46:18Z</dcterms:created>
  <dcterms:modified xsi:type="dcterms:W3CDTF">2017-03-21T11:29:59Z</dcterms:modified>
</cp:coreProperties>
</file>