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647" r:id="rId2"/>
    <p:sldId id="649" r:id="rId3"/>
    <p:sldId id="650" r:id="rId4"/>
    <p:sldId id="651" r:id="rId5"/>
    <p:sldId id="652" r:id="rId6"/>
    <p:sldId id="653" r:id="rId7"/>
    <p:sldId id="654" r:id="rId8"/>
    <p:sldId id="655" r:id="rId9"/>
    <p:sldId id="656" r:id="rId10"/>
    <p:sldId id="657" r:id="rId11"/>
    <p:sldId id="659" r:id="rId12"/>
    <p:sldId id="675" r:id="rId13"/>
    <p:sldId id="660" r:id="rId14"/>
    <p:sldId id="662" r:id="rId15"/>
    <p:sldId id="663" r:id="rId16"/>
    <p:sldId id="678" r:id="rId17"/>
    <p:sldId id="679" r:id="rId18"/>
    <p:sldId id="680" r:id="rId19"/>
    <p:sldId id="681" r:id="rId20"/>
    <p:sldId id="682" r:id="rId21"/>
    <p:sldId id="665" r:id="rId22"/>
    <p:sldId id="666" r:id="rId23"/>
    <p:sldId id="667" r:id="rId24"/>
    <p:sldId id="668" r:id="rId25"/>
    <p:sldId id="669" r:id="rId26"/>
    <p:sldId id="670" r:id="rId27"/>
    <p:sldId id="671" r:id="rId2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00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53" autoAdjust="0"/>
    <p:restoredTop sz="94660"/>
  </p:normalViewPr>
  <p:slideViewPr>
    <p:cSldViewPr snapToGrid="0">
      <p:cViewPr varScale="1">
        <p:scale>
          <a:sx n="82" d="100"/>
          <a:sy n="82" d="100"/>
        </p:scale>
        <p:origin x="-102" y="-792"/>
      </p:cViewPr>
      <p:guideLst>
        <p:guide orient="horz" pos="2160"/>
        <p:guide pos="3840"/>
      </p:guideLst>
    </p:cSldViewPr>
  </p:slideViewPr>
  <p:notesTextViewPr>
    <p:cViewPr>
      <p:scale>
        <a:sx n="1" d="1"/>
        <a:sy n="1" d="1"/>
      </p:scale>
      <p:origin x="0" y="0"/>
    </p:cViewPr>
  </p:notesTextViewPr>
  <p:sorterViewPr>
    <p:cViewPr varScale="1">
      <p:scale>
        <a:sx n="1" d="1"/>
        <a:sy n="1" d="1"/>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2980F-552B-4A1A-B9B6-FA6C23A3AF4C}"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GB"/>
        </a:p>
      </dgm:t>
    </dgm:pt>
    <dgm:pt modelId="{557CE354-969C-498D-86A0-8683AADBA258}">
      <dgm:prSet phldrT="[Text]" custT="1"/>
      <dgm:spPr>
        <a:solidFill>
          <a:srgbClr val="92D050"/>
        </a:solidFill>
      </dgm:spPr>
      <dgm:t>
        <a:bodyPr/>
        <a:lstStyle/>
        <a:p>
          <a:r>
            <a:rPr lang="en-GB" sz="2000" b="1" dirty="0" smtClean="0"/>
            <a:t>GSICS Research Working Group</a:t>
          </a:r>
        </a:p>
        <a:p>
          <a:r>
            <a:rPr lang="en-US" sz="1600" b="1" dirty="0" smtClean="0"/>
            <a:t>Chair: Dohyeong Kim</a:t>
          </a:r>
        </a:p>
        <a:p>
          <a:r>
            <a:rPr lang="en-US" sz="1600" b="0" dirty="0" smtClean="0"/>
            <a:t>Vice-Chair: Tim Hewison</a:t>
          </a:r>
        </a:p>
        <a:p>
          <a:r>
            <a:rPr lang="en-US" sz="1600" b="0" dirty="0" smtClean="0"/>
            <a:t>Vice-Chair: Scott </a:t>
          </a:r>
          <a:r>
            <a:rPr lang="en-US" sz="1600" b="0" dirty="0" err="1" smtClean="0"/>
            <a:t>Hu</a:t>
          </a:r>
          <a:endParaRPr lang="en-GB" sz="1600" b="0" dirty="0"/>
        </a:p>
      </dgm:t>
    </dgm:pt>
    <dgm:pt modelId="{311A8585-A2AB-4AC2-8487-1A4864E3A5CA}" type="parTrans" cxnId="{DEA1E4A9-08E9-420C-A465-02DDD1B26F96}">
      <dgm:prSet/>
      <dgm:spPr/>
      <dgm:t>
        <a:bodyPr/>
        <a:lstStyle/>
        <a:p>
          <a:endParaRPr lang="en-GB" sz="3600"/>
        </a:p>
      </dgm:t>
    </dgm:pt>
    <dgm:pt modelId="{643AD364-E195-49CC-BA95-15EB1B2F665A}" type="sibTrans" cxnId="{DEA1E4A9-08E9-420C-A465-02DDD1B26F96}">
      <dgm:prSet/>
      <dgm:spPr/>
      <dgm:t>
        <a:bodyPr/>
        <a:lstStyle/>
        <a:p>
          <a:endParaRPr lang="en-GB" sz="3600"/>
        </a:p>
      </dgm:t>
    </dgm:pt>
    <dgm:pt modelId="{745F9827-BD5B-4BFD-B04A-2B09C1201DCF}">
      <dgm:prSet phldrT="[Text]" custT="1"/>
      <dgm:spPr>
        <a:solidFill>
          <a:srgbClr val="92D050"/>
        </a:solidFill>
      </dgm:spPr>
      <dgm:t>
        <a:bodyPr/>
        <a:lstStyle/>
        <a:p>
          <a:r>
            <a:rPr lang="en-GB" sz="1600" b="1" dirty="0" smtClean="0"/>
            <a:t>UV </a:t>
          </a:r>
          <a:br>
            <a:rPr lang="en-GB" sz="1600" b="1" dirty="0" smtClean="0"/>
          </a:br>
          <a:r>
            <a:rPr lang="en-GB" sz="1600" b="1" dirty="0" smtClean="0"/>
            <a:t>Sub-Group</a:t>
          </a:r>
        </a:p>
        <a:p>
          <a:r>
            <a:rPr lang="en-US" sz="1600" dirty="0" smtClean="0"/>
            <a:t>Chair: Rose Munro</a:t>
          </a:r>
          <a:endParaRPr lang="en-GB" sz="1600" dirty="0"/>
        </a:p>
      </dgm:t>
    </dgm:pt>
    <dgm:pt modelId="{12AC806E-ED55-4D77-8EDB-566FC2DFCB98}" type="parTrans" cxnId="{D13FFD3B-E2C5-4B46-ACA4-FD4118BCCCEA}">
      <dgm:prSet/>
      <dgm:spPr/>
      <dgm:t>
        <a:bodyPr/>
        <a:lstStyle/>
        <a:p>
          <a:endParaRPr lang="en-GB" sz="3600"/>
        </a:p>
      </dgm:t>
    </dgm:pt>
    <dgm:pt modelId="{023FE213-271C-47D8-8E16-60B9F075FF7E}" type="sibTrans" cxnId="{D13FFD3B-E2C5-4B46-ACA4-FD4118BCCCEA}">
      <dgm:prSet/>
      <dgm:spPr/>
      <dgm:t>
        <a:bodyPr/>
        <a:lstStyle/>
        <a:p>
          <a:endParaRPr lang="en-GB" sz="3600"/>
        </a:p>
      </dgm:t>
    </dgm:pt>
    <dgm:pt modelId="{BAD0FAE7-F439-48FE-8D56-48A564937B10}">
      <dgm:prSet phldrT="[Text]" custT="1"/>
      <dgm:spPr>
        <a:solidFill>
          <a:srgbClr val="92D050"/>
        </a:solidFill>
      </dgm:spPr>
      <dgm:t>
        <a:bodyPr/>
        <a:lstStyle/>
        <a:p>
          <a:r>
            <a:rPr lang="en-GB" sz="1600" b="1" dirty="0" smtClean="0"/>
            <a:t>IR </a:t>
          </a:r>
          <a:br>
            <a:rPr lang="en-GB" sz="1600" b="1" dirty="0" smtClean="0"/>
          </a:br>
          <a:r>
            <a:rPr lang="en-GB" sz="1600" b="1" dirty="0" smtClean="0"/>
            <a:t>Sub-Group</a:t>
          </a:r>
        </a:p>
        <a:p>
          <a:r>
            <a:rPr lang="en-US" sz="1600" dirty="0" smtClean="0"/>
            <a:t>Chair: Tim Hewison</a:t>
          </a:r>
          <a:endParaRPr lang="en-GB" sz="1600" dirty="0"/>
        </a:p>
      </dgm:t>
    </dgm:pt>
    <dgm:pt modelId="{13880C4C-DC77-42DB-B27A-8CA0EBECDB36}" type="parTrans" cxnId="{D4FBDA79-D877-4442-960F-C53488554553}">
      <dgm:prSet/>
      <dgm:spPr/>
      <dgm:t>
        <a:bodyPr/>
        <a:lstStyle/>
        <a:p>
          <a:endParaRPr lang="en-GB" sz="3600"/>
        </a:p>
      </dgm:t>
    </dgm:pt>
    <dgm:pt modelId="{BD5758B2-8261-490C-8137-109917B3C8FD}" type="sibTrans" cxnId="{D4FBDA79-D877-4442-960F-C53488554553}">
      <dgm:prSet/>
      <dgm:spPr/>
      <dgm:t>
        <a:bodyPr/>
        <a:lstStyle/>
        <a:p>
          <a:endParaRPr lang="en-GB" sz="3600"/>
        </a:p>
      </dgm:t>
    </dgm:pt>
    <dgm:pt modelId="{7B4A3783-ABA4-4BCE-B63B-53D8E43DF01C}">
      <dgm:prSet phldrT="[Text]" custT="1"/>
      <dgm:spPr>
        <a:solidFill>
          <a:srgbClr val="92D050"/>
        </a:solidFill>
      </dgm:spPr>
      <dgm:t>
        <a:bodyPr/>
        <a:lstStyle/>
        <a:p>
          <a:r>
            <a:rPr lang="en-GB" sz="1600" b="1" dirty="0" smtClean="0"/>
            <a:t>VIS/NIR </a:t>
          </a:r>
          <a:br>
            <a:rPr lang="en-GB" sz="1600" b="1" dirty="0" smtClean="0"/>
          </a:br>
          <a:r>
            <a:rPr lang="en-GB" sz="1600" b="1" dirty="0" smtClean="0"/>
            <a:t>Sub-Group</a:t>
          </a:r>
        </a:p>
        <a:p>
          <a:r>
            <a:rPr lang="en-US" sz="1600" dirty="0" smtClean="0"/>
            <a:t>Chair: Dave Doelling</a:t>
          </a:r>
          <a:endParaRPr lang="en-GB" sz="1600" dirty="0"/>
        </a:p>
      </dgm:t>
    </dgm:pt>
    <dgm:pt modelId="{CA8A42EA-C7A9-44D0-9E37-CA59CA8789A6}" type="parTrans" cxnId="{EB993BFB-D439-4234-ACD3-3039F81618AE}">
      <dgm:prSet/>
      <dgm:spPr/>
      <dgm:t>
        <a:bodyPr/>
        <a:lstStyle/>
        <a:p>
          <a:endParaRPr lang="en-GB" sz="3600"/>
        </a:p>
      </dgm:t>
    </dgm:pt>
    <dgm:pt modelId="{816A5819-A8C6-4C77-9DBC-55222BB4CD90}" type="sibTrans" cxnId="{EB993BFB-D439-4234-ACD3-3039F81618AE}">
      <dgm:prSet/>
      <dgm:spPr/>
      <dgm:t>
        <a:bodyPr/>
        <a:lstStyle/>
        <a:p>
          <a:endParaRPr lang="en-GB" sz="3600"/>
        </a:p>
      </dgm:t>
    </dgm:pt>
    <dgm:pt modelId="{348DE7FB-1C22-41AA-A12C-80BA3FCB5ABA}">
      <dgm:prSet phldrT="[Text]" custT="1"/>
      <dgm:spPr>
        <a:solidFill>
          <a:srgbClr val="92D050"/>
        </a:solidFill>
      </dgm:spPr>
      <dgm:t>
        <a:bodyPr/>
        <a:lstStyle/>
        <a:p>
          <a:r>
            <a:rPr lang="en-GB" sz="1600" b="1" dirty="0" smtClean="0"/>
            <a:t>Microwave Sub-Group</a:t>
          </a:r>
        </a:p>
        <a:p>
          <a:r>
            <a:rPr lang="en-US" sz="1600" dirty="0" smtClean="0"/>
            <a:t>Chair: Ralph Ferraro</a:t>
          </a:r>
          <a:endParaRPr lang="en-GB" sz="1600" dirty="0"/>
        </a:p>
      </dgm:t>
    </dgm:pt>
    <dgm:pt modelId="{3CF917B7-4094-4917-A36C-1E60DC2D2B66}" type="parTrans" cxnId="{3529D9B8-928E-4D8C-AC9C-E8C86F1278FC}">
      <dgm:prSet/>
      <dgm:spPr/>
      <dgm:t>
        <a:bodyPr/>
        <a:lstStyle/>
        <a:p>
          <a:endParaRPr lang="en-GB" sz="3600"/>
        </a:p>
      </dgm:t>
    </dgm:pt>
    <dgm:pt modelId="{DC2F7B06-B713-491F-8F69-0410958B0C17}" type="sibTrans" cxnId="{3529D9B8-928E-4D8C-AC9C-E8C86F1278FC}">
      <dgm:prSet/>
      <dgm:spPr/>
      <dgm:t>
        <a:bodyPr/>
        <a:lstStyle/>
        <a:p>
          <a:endParaRPr lang="en-GB" sz="3600"/>
        </a:p>
      </dgm:t>
    </dgm:pt>
    <dgm:pt modelId="{ED1A0A91-3915-412D-AA76-2610BDBCC4A9}" type="pres">
      <dgm:prSet presAssocID="{27E2980F-552B-4A1A-B9B6-FA6C23A3AF4C}" presName="mainComposite" presStyleCnt="0">
        <dgm:presLayoutVars>
          <dgm:chPref val="1"/>
          <dgm:dir/>
          <dgm:animOne val="branch"/>
          <dgm:animLvl val="lvl"/>
          <dgm:resizeHandles val="exact"/>
        </dgm:presLayoutVars>
      </dgm:prSet>
      <dgm:spPr/>
      <dgm:t>
        <a:bodyPr/>
        <a:lstStyle/>
        <a:p>
          <a:endParaRPr lang="en-GB"/>
        </a:p>
      </dgm:t>
    </dgm:pt>
    <dgm:pt modelId="{9919A597-6EB8-443B-9666-B773DA58BD40}" type="pres">
      <dgm:prSet presAssocID="{27E2980F-552B-4A1A-B9B6-FA6C23A3AF4C}" presName="hierFlow" presStyleCnt="0"/>
      <dgm:spPr/>
    </dgm:pt>
    <dgm:pt modelId="{87A97B68-CDA3-49B9-B5D1-BD3B9565FF9C}" type="pres">
      <dgm:prSet presAssocID="{27E2980F-552B-4A1A-B9B6-FA6C23A3AF4C}" presName="hierChild1" presStyleCnt="0">
        <dgm:presLayoutVars>
          <dgm:chPref val="1"/>
          <dgm:animOne val="branch"/>
          <dgm:animLvl val="lvl"/>
        </dgm:presLayoutVars>
      </dgm:prSet>
      <dgm:spPr/>
    </dgm:pt>
    <dgm:pt modelId="{8C18DBEF-DFE5-4354-A59F-840A91E50C15}" type="pres">
      <dgm:prSet presAssocID="{557CE354-969C-498D-86A0-8683AADBA258}" presName="Name14" presStyleCnt="0"/>
      <dgm:spPr/>
    </dgm:pt>
    <dgm:pt modelId="{A342DF3F-7B71-4AE8-A4F5-9B213881720F}" type="pres">
      <dgm:prSet presAssocID="{557CE354-969C-498D-86A0-8683AADBA258}" presName="level1Shape" presStyleLbl="node0" presStyleIdx="0" presStyleCnt="1" custScaleX="227394" custScaleY="176776">
        <dgm:presLayoutVars>
          <dgm:chPref val="3"/>
        </dgm:presLayoutVars>
      </dgm:prSet>
      <dgm:spPr/>
      <dgm:t>
        <a:bodyPr/>
        <a:lstStyle/>
        <a:p>
          <a:endParaRPr lang="en-GB"/>
        </a:p>
      </dgm:t>
    </dgm:pt>
    <dgm:pt modelId="{053BAFBE-4DA7-4E23-AA83-E846BD925728}" type="pres">
      <dgm:prSet presAssocID="{557CE354-969C-498D-86A0-8683AADBA258}" presName="hierChild2" presStyleCnt="0"/>
      <dgm:spPr/>
    </dgm:pt>
    <dgm:pt modelId="{380322F4-57BE-4816-807F-E12D5241257A}" type="pres">
      <dgm:prSet presAssocID="{12AC806E-ED55-4D77-8EDB-566FC2DFCB98}" presName="Name19" presStyleLbl="parChTrans1D2" presStyleIdx="0" presStyleCnt="4"/>
      <dgm:spPr/>
      <dgm:t>
        <a:bodyPr/>
        <a:lstStyle/>
        <a:p>
          <a:endParaRPr lang="en-GB"/>
        </a:p>
      </dgm:t>
    </dgm:pt>
    <dgm:pt modelId="{5419D13B-D457-49C3-9097-4B5C614644EF}" type="pres">
      <dgm:prSet presAssocID="{745F9827-BD5B-4BFD-B04A-2B09C1201DCF}" presName="Name21" presStyleCnt="0"/>
      <dgm:spPr/>
    </dgm:pt>
    <dgm:pt modelId="{31BB0742-3710-46C3-9530-D11D16964A7B}" type="pres">
      <dgm:prSet presAssocID="{745F9827-BD5B-4BFD-B04A-2B09C1201DCF}" presName="level2Shape" presStyleLbl="node2" presStyleIdx="0" presStyleCnt="4"/>
      <dgm:spPr/>
      <dgm:t>
        <a:bodyPr/>
        <a:lstStyle/>
        <a:p>
          <a:endParaRPr lang="en-GB"/>
        </a:p>
      </dgm:t>
    </dgm:pt>
    <dgm:pt modelId="{BC892C50-D5AC-408A-8B04-DB81A7716D81}" type="pres">
      <dgm:prSet presAssocID="{745F9827-BD5B-4BFD-B04A-2B09C1201DCF}" presName="hierChild3" presStyleCnt="0"/>
      <dgm:spPr/>
    </dgm:pt>
    <dgm:pt modelId="{96D513FE-8BF4-4854-BAE2-47D418A0EA24}" type="pres">
      <dgm:prSet presAssocID="{CA8A42EA-C7A9-44D0-9E37-CA59CA8789A6}" presName="Name19" presStyleLbl="parChTrans1D2" presStyleIdx="1" presStyleCnt="4"/>
      <dgm:spPr/>
      <dgm:t>
        <a:bodyPr/>
        <a:lstStyle/>
        <a:p>
          <a:endParaRPr lang="en-GB"/>
        </a:p>
      </dgm:t>
    </dgm:pt>
    <dgm:pt modelId="{77DCEE91-BB91-4414-BE19-9AD9DB906ED0}" type="pres">
      <dgm:prSet presAssocID="{7B4A3783-ABA4-4BCE-B63B-53D8E43DF01C}" presName="Name21" presStyleCnt="0"/>
      <dgm:spPr/>
    </dgm:pt>
    <dgm:pt modelId="{5CEA02F6-6E4C-47D7-AE53-9D496D0D1A3D}" type="pres">
      <dgm:prSet presAssocID="{7B4A3783-ABA4-4BCE-B63B-53D8E43DF01C}" presName="level2Shape" presStyleLbl="node2" presStyleIdx="1" presStyleCnt="4"/>
      <dgm:spPr/>
      <dgm:t>
        <a:bodyPr/>
        <a:lstStyle/>
        <a:p>
          <a:endParaRPr lang="en-GB"/>
        </a:p>
      </dgm:t>
    </dgm:pt>
    <dgm:pt modelId="{E06E38BF-7F26-47A8-9745-047EA6B171C7}" type="pres">
      <dgm:prSet presAssocID="{7B4A3783-ABA4-4BCE-B63B-53D8E43DF01C}" presName="hierChild3" presStyleCnt="0"/>
      <dgm:spPr/>
    </dgm:pt>
    <dgm:pt modelId="{E043E564-3957-43F0-B8C0-6B1B470DD2B9}" type="pres">
      <dgm:prSet presAssocID="{13880C4C-DC77-42DB-B27A-8CA0EBECDB36}" presName="Name19" presStyleLbl="parChTrans1D2" presStyleIdx="2" presStyleCnt="4"/>
      <dgm:spPr/>
      <dgm:t>
        <a:bodyPr/>
        <a:lstStyle/>
        <a:p>
          <a:endParaRPr lang="en-GB"/>
        </a:p>
      </dgm:t>
    </dgm:pt>
    <dgm:pt modelId="{9FD7B1B6-E391-4086-AC48-E9CECD1AEA1F}" type="pres">
      <dgm:prSet presAssocID="{BAD0FAE7-F439-48FE-8D56-48A564937B10}" presName="Name21" presStyleCnt="0"/>
      <dgm:spPr/>
    </dgm:pt>
    <dgm:pt modelId="{862827D9-C3DD-4DE0-A79A-E8B96C207F19}" type="pres">
      <dgm:prSet presAssocID="{BAD0FAE7-F439-48FE-8D56-48A564937B10}" presName="level2Shape" presStyleLbl="node2" presStyleIdx="2" presStyleCnt="4" custLinFactNeighborX="9320" custLinFactNeighborY="-1"/>
      <dgm:spPr/>
      <dgm:t>
        <a:bodyPr/>
        <a:lstStyle/>
        <a:p>
          <a:endParaRPr lang="en-GB"/>
        </a:p>
      </dgm:t>
    </dgm:pt>
    <dgm:pt modelId="{EF482B81-4862-415B-91AA-9DCF00C924D6}" type="pres">
      <dgm:prSet presAssocID="{BAD0FAE7-F439-48FE-8D56-48A564937B10}" presName="hierChild3" presStyleCnt="0"/>
      <dgm:spPr/>
    </dgm:pt>
    <dgm:pt modelId="{5CE182AC-0210-48C5-9C8E-6FE975553AD4}" type="pres">
      <dgm:prSet presAssocID="{3CF917B7-4094-4917-A36C-1E60DC2D2B66}" presName="Name19" presStyleLbl="parChTrans1D2" presStyleIdx="3" presStyleCnt="4"/>
      <dgm:spPr/>
      <dgm:t>
        <a:bodyPr/>
        <a:lstStyle/>
        <a:p>
          <a:endParaRPr lang="en-GB"/>
        </a:p>
      </dgm:t>
    </dgm:pt>
    <dgm:pt modelId="{7AE6D8EC-A579-4941-BD7D-AC337B010EA4}" type="pres">
      <dgm:prSet presAssocID="{348DE7FB-1C22-41AA-A12C-80BA3FCB5ABA}" presName="Name21" presStyleCnt="0"/>
      <dgm:spPr/>
    </dgm:pt>
    <dgm:pt modelId="{4C1D1463-36DA-4760-8DEB-126908982614}" type="pres">
      <dgm:prSet presAssocID="{348DE7FB-1C22-41AA-A12C-80BA3FCB5ABA}" presName="level2Shape" presStyleLbl="node2" presStyleIdx="3" presStyleCnt="4"/>
      <dgm:spPr/>
      <dgm:t>
        <a:bodyPr/>
        <a:lstStyle/>
        <a:p>
          <a:endParaRPr lang="en-GB"/>
        </a:p>
      </dgm:t>
    </dgm:pt>
    <dgm:pt modelId="{C1923115-B850-4CED-B419-A899406ACF97}" type="pres">
      <dgm:prSet presAssocID="{348DE7FB-1C22-41AA-A12C-80BA3FCB5ABA}" presName="hierChild3" presStyleCnt="0"/>
      <dgm:spPr/>
    </dgm:pt>
    <dgm:pt modelId="{F65C0906-FE99-40D9-89C5-1F44C517E50C}" type="pres">
      <dgm:prSet presAssocID="{27E2980F-552B-4A1A-B9B6-FA6C23A3AF4C}" presName="bgShapesFlow" presStyleCnt="0"/>
      <dgm:spPr/>
    </dgm:pt>
  </dgm:ptLst>
  <dgm:cxnLst>
    <dgm:cxn modelId="{47C4BCA4-98F6-4997-BB7E-D80D0ED1DCD4}" type="presOf" srcId="{CA8A42EA-C7A9-44D0-9E37-CA59CA8789A6}" destId="{96D513FE-8BF4-4854-BAE2-47D418A0EA24}" srcOrd="0" destOrd="0" presId="urn:microsoft.com/office/officeart/2005/8/layout/hierarchy6"/>
    <dgm:cxn modelId="{EB993BFB-D439-4234-ACD3-3039F81618AE}" srcId="{557CE354-969C-498D-86A0-8683AADBA258}" destId="{7B4A3783-ABA4-4BCE-B63B-53D8E43DF01C}" srcOrd="1" destOrd="0" parTransId="{CA8A42EA-C7A9-44D0-9E37-CA59CA8789A6}" sibTransId="{816A5819-A8C6-4C77-9DBC-55222BB4CD90}"/>
    <dgm:cxn modelId="{3529D9B8-928E-4D8C-AC9C-E8C86F1278FC}" srcId="{557CE354-969C-498D-86A0-8683AADBA258}" destId="{348DE7FB-1C22-41AA-A12C-80BA3FCB5ABA}" srcOrd="3" destOrd="0" parTransId="{3CF917B7-4094-4917-A36C-1E60DC2D2B66}" sibTransId="{DC2F7B06-B713-491F-8F69-0410958B0C17}"/>
    <dgm:cxn modelId="{FA18F2F1-4DD8-4746-B954-82BFF496DF85}" type="presOf" srcId="{13880C4C-DC77-42DB-B27A-8CA0EBECDB36}" destId="{E043E564-3957-43F0-B8C0-6B1B470DD2B9}" srcOrd="0" destOrd="0" presId="urn:microsoft.com/office/officeart/2005/8/layout/hierarchy6"/>
    <dgm:cxn modelId="{3E79E0EC-0D08-4E4C-A9DE-77EE90E8C8A8}" type="presOf" srcId="{348DE7FB-1C22-41AA-A12C-80BA3FCB5ABA}" destId="{4C1D1463-36DA-4760-8DEB-126908982614}" srcOrd="0" destOrd="0" presId="urn:microsoft.com/office/officeart/2005/8/layout/hierarchy6"/>
    <dgm:cxn modelId="{EC71E0D5-44D5-4CDE-A5E2-A3A60642F534}" type="presOf" srcId="{745F9827-BD5B-4BFD-B04A-2B09C1201DCF}" destId="{31BB0742-3710-46C3-9530-D11D16964A7B}" srcOrd="0" destOrd="0" presId="urn:microsoft.com/office/officeart/2005/8/layout/hierarchy6"/>
    <dgm:cxn modelId="{956A5BB9-F505-4BE8-812D-840B9802B6BB}" type="presOf" srcId="{557CE354-969C-498D-86A0-8683AADBA258}" destId="{A342DF3F-7B71-4AE8-A4F5-9B213881720F}" srcOrd="0" destOrd="0" presId="urn:microsoft.com/office/officeart/2005/8/layout/hierarchy6"/>
    <dgm:cxn modelId="{0872E43E-D567-4A86-B3EE-A2370A6EAAC9}" type="presOf" srcId="{12AC806E-ED55-4D77-8EDB-566FC2DFCB98}" destId="{380322F4-57BE-4816-807F-E12D5241257A}" srcOrd="0" destOrd="0" presId="urn:microsoft.com/office/officeart/2005/8/layout/hierarchy6"/>
    <dgm:cxn modelId="{D13FFD3B-E2C5-4B46-ACA4-FD4118BCCCEA}" srcId="{557CE354-969C-498D-86A0-8683AADBA258}" destId="{745F9827-BD5B-4BFD-B04A-2B09C1201DCF}" srcOrd="0" destOrd="0" parTransId="{12AC806E-ED55-4D77-8EDB-566FC2DFCB98}" sibTransId="{023FE213-271C-47D8-8E16-60B9F075FF7E}"/>
    <dgm:cxn modelId="{D4FBDA79-D877-4442-960F-C53488554553}" srcId="{557CE354-969C-498D-86A0-8683AADBA258}" destId="{BAD0FAE7-F439-48FE-8D56-48A564937B10}" srcOrd="2" destOrd="0" parTransId="{13880C4C-DC77-42DB-B27A-8CA0EBECDB36}" sibTransId="{BD5758B2-8261-490C-8137-109917B3C8FD}"/>
    <dgm:cxn modelId="{9C85958D-5703-4D8F-B24F-FEA3AF58878C}" type="presOf" srcId="{BAD0FAE7-F439-48FE-8D56-48A564937B10}" destId="{862827D9-C3DD-4DE0-A79A-E8B96C207F19}" srcOrd="0" destOrd="0" presId="urn:microsoft.com/office/officeart/2005/8/layout/hierarchy6"/>
    <dgm:cxn modelId="{D72D0ADA-8DC1-498C-87E3-0E20343C1DFF}" type="presOf" srcId="{27E2980F-552B-4A1A-B9B6-FA6C23A3AF4C}" destId="{ED1A0A91-3915-412D-AA76-2610BDBCC4A9}" srcOrd="0" destOrd="0" presId="urn:microsoft.com/office/officeart/2005/8/layout/hierarchy6"/>
    <dgm:cxn modelId="{16CAD7E6-2126-4754-B161-D5A34C6D2121}" type="presOf" srcId="{7B4A3783-ABA4-4BCE-B63B-53D8E43DF01C}" destId="{5CEA02F6-6E4C-47D7-AE53-9D496D0D1A3D}" srcOrd="0" destOrd="0" presId="urn:microsoft.com/office/officeart/2005/8/layout/hierarchy6"/>
    <dgm:cxn modelId="{5636E32F-7060-4765-B89A-9FADC45379BF}" type="presOf" srcId="{3CF917B7-4094-4917-A36C-1E60DC2D2B66}" destId="{5CE182AC-0210-48C5-9C8E-6FE975553AD4}" srcOrd="0" destOrd="0" presId="urn:microsoft.com/office/officeart/2005/8/layout/hierarchy6"/>
    <dgm:cxn modelId="{DEA1E4A9-08E9-420C-A465-02DDD1B26F96}" srcId="{27E2980F-552B-4A1A-B9B6-FA6C23A3AF4C}" destId="{557CE354-969C-498D-86A0-8683AADBA258}" srcOrd="0" destOrd="0" parTransId="{311A8585-A2AB-4AC2-8487-1A4864E3A5CA}" sibTransId="{643AD364-E195-49CC-BA95-15EB1B2F665A}"/>
    <dgm:cxn modelId="{5BB57B29-346C-4DAF-8C7A-4430FDB52D50}" type="presParOf" srcId="{ED1A0A91-3915-412D-AA76-2610BDBCC4A9}" destId="{9919A597-6EB8-443B-9666-B773DA58BD40}" srcOrd="0" destOrd="0" presId="urn:microsoft.com/office/officeart/2005/8/layout/hierarchy6"/>
    <dgm:cxn modelId="{99897F2F-EF3C-4034-9531-4E88AAA6C0CB}" type="presParOf" srcId="{9919A597-6EB8-443B-9666-B773DA58BD40}" destId="{87A97B68-CDA3-49B9-B5D1-BD3B9565FF9C}" srcOrd="0" destOrd="0" presId="urn:microsoft.com/office/officeart/2005/8/layout/hierarchy6"/>
    <dgm:cxn modelId="{8DD972B2-0D87-4618-97E4-BB611EC9F3CF}" type="presParOf" srcId="{87A97B68-CDA3-49B9-B5D1-BD3B9565FF9C}" destId="{8C18DBEF-DFE5-4354-A59F-840A91E50C15}" srcOrd="0" destOrd="0" presId="urn:microsoft.com/office/officeart/2005/8/layout/hierarchy6"/>
    <dgm:cxn modelId="{7FA56950-AC3F-4DC1-926C-D76B36939D12}" type="presParOf" srcId="{8C18DBEF-DFE5-4354-A59F-840A91E50C15}" destId="{A342DF3F-7B71-4AE8-A4F5-9B213881720F}" srcOrd="0" destOrd="0" presId="urn:microsoft.com/office/officeart/2005/8/layout/hierarchy6"/>
    <dgm:cxn modelId="{AEC58BCE-CB9A-4823-8E27-EDFF8F4ABC21}" type="presParOf" srcId="{8C18DBEF-DFE5-4354-A59F-840A91E50C15}" destId="{053BAFBE-4DA7-4E23-AA83-E846BD925728}" srcOrd="1" destOrd="0" presId="urn:microsoft.com/office/officeart/2005/8/layout/hierarchy6"/>
    <dgm:cxn modelId="{F38DAECD-C0C2-471E-BE9C-0077AE181E29}" type="presParOf" srcId="{053BAFBE-4DA7-4E23-AA83-E846BD925728}" destId="{380322F4-57BE-4816-807F-E12D5241257A}" srcOrd="0" destOrd="0" presId="urn:microsoft.com/office/officeart/2005/8/layout/hierarchy6"/>
    <dgm:cxn modelId="{8B548CBF-C238-4E20-8495-A45B14AC01A5}" type="presParOf" srcId="{053BAFBE-4DA7-4E23-AA83-E846BD925728}" destId="{5419D13B-D457-49C3-9097-4B5C614644EF}" srcOrd="1" destOrd="0" presId="urn:microsoft.com/office/officeart/2005/8/layout/hierarchy6"/>
    <dgm:cxn modelId="{087C50F5-B65C-43AD-9934-FCDDD87324AC}" type="presParOf" srcId="{5419D13B-D457-49C3-9097-4B5C614644EF}" destId="{31BB0742-3710-46C3-9530-D11D16964A7B}" srcOrd="0" destOrd="0" presId="urn:microsoft.com/office/officeart/2005/8/layout/hierarchy6"/>
    <dgm:cxn modelId="{CB6BAA50-1D8D-4508-8AC6-0243ABD0756D}" type="presParOf" srcId="{5419D13B-D457-49C3-9097-4B5C614644EF}" destId="{BC892C50-D5AC-408A-8B04-DB81A7716D81}" srcOrd="1" destOrd="0" presId="urn:microsoft.com/office/officeart/2005/8/layout/hierarchy6"/>
    <dgm:cxn modelId="{A2305293-199A-47C2-A702-C41C2E324CAE}" type="presParOf" srcId="{053BAFBE-4DA7-4E23-AA83-E846BD925728}" destId="{96D513FE-8BF4-4854-BAE2-47D418A0EA24}" srcOrd="2" destOrd="0" presId="urn:microsoft.com/office/officeart/2005/8/layout/hierarchy6"/>
    <dgm:cxn modelId="{1FB44710-E1EE-4407-A5FF-F7199DD89F8E}" type="presParOf" srcId="{053BAFBE-4DA7-4E23-AA83-E846BD925728}" destId="{77DCEE91-BB91-4414-BE19-9AD9DB906ED0}" srcOrd="3" destOrd="0" presId="urn:microsoft.com/office/officeart/2005/8/layout/hierarchy6"/>
    <dgm:cxn modelId="{57DBADCC-5DD2-4CBC-829A-486C7FF67615}" type="presParOf" srcId="{77DCEE91-BB91-4414-BE19-9AD9DB906ED0}" destId="{5CEA02F6-6E4C-47D7-AE53-9D496D0D1A3D}" srcOrd="0" destOrd="0" presId="urn:microsoft.com/office/officeart/2005/8/layout/hierarchy6"/>
    <dgm:cxn modelId="{053F40C6-B11F-4B8E-B411-6D65E68C80DE}" type="presParOf" srcId="{77DCEE91-BB91-4414-BE19-9AD9DB906ED0}" destId="{E06E38BF-7F26-47A8-9745-047EA6B171C7}" srcOrd="1" destOrd="0" presId="urn:microsoft.com/office/officeart/2005/8/layout/hierarchy6"/>
    <dgm:cxn modelId="{3B92C905-221B-40E5-BE0E-BE8359A3B865}" type="presParOf" srcId="{053BAFBE-4DA7-4E23-AA83-E846BD925728}" destId="{E043E564-3957-43F0-B8C0-6B1B470DD2B9}" srcOrd="4" destOrd="0" presId="urn:microsoft.com/office/officeart/2005/8/layout/hierarchy6"/>
    <dgm:cxn modelId="{9AE4A047-0B83-4F88-A018-27A59A5B7002}" type="presParOf" srcId="{053BAFBE-4DA7-4E23-AA83-E846BD925728}" destId="{9FD7B1B6-E391-4086-AC48-E9CECD1AEA1F}" srcOrd="5" destOrd="0" presId="urn:microsoft.com/office/officeart/2005/8/layout/hierarchy6"/>
    <dgm:cxn modelId="{D8CCD1BF-8179-4CE7-9D1F-1AB1CA046439}" type="presParOf" srcId="{9FD7B1B6-E391-4086-AC48-E9CECD1AEA1F}" destId="{862827D9-C3DD-4DE0-A79A-E8B96C207F19}" srcOrd="0" destOrd="0" presId="urn:microsoft.com/office/officeart/2005/8/layout/hierarchy6"/>
    <dgm:cxn modelId="{E09A2690-BCD1-406F-A2FB-D5AF05FB7AB8}" type="presParOf" srcId="{9FD7B1B6-E391-4086-AC48-E9CECD1AEA1F}" destId="{EF482B81-4862-415B-91AA-9DCF00C924D6}" srcOrd="1" destOrd="0" presId="urn:microsoft.com/office/officeart/2005/8/layout/hierarchy6"/>
    <dgm:cxn modelId="{C9428254-DEB0-46E5-AF68-C2B44DF1167C}" type="presParOf" srcId="{053BAFBE-4DA7-4E23-AA83-E846BD925728}" destId="{5CE182AC-0210-48C5-9C8E-6FE975553AD4}" srcOrd="6" destOrd="0" presId="urn:microsoft.com/office/officeart/2005/8/layout/hierarchy6"/>
    <dgm:cxn modelId="{DBB46705-F371-434A-A274-301865C775B2}" type="presParOf" srcId="{053BAFBE-4DA7-4E23-AA83-E846BD925728}" destId="{7AE6D8EC-A579-4941-BD7D-AC337B010EA4}" srcOrd="7" destOrd="0" presId="urn:microsoft.com/office/officeart/2005/8/layout/hierarchy6"/>
    <dgm:cxn modelId="{700780E6-2FF1-4A44-8468-B5A3E9E6257F}" type="presParOf" srcId="{7AE6D8EC-A579-4941-BD7D-AC337B010EA4}" destId="{4C1D1463-36DA-4760-8DEB-126908982614}" srcOrd="0" destOrd="0" presId="urn:microsoft.com/office/officeart/2005/8/layout/hierarchy6"/>
    <dgm:cxn modelId="{7E6F408E-F170-464C-A1A0-03BCDA654061}" type="presParOf" srcId="{7AE6D8EC-A579-4941-BD7D-AC337B010EA4}" destId="{C1923115-B850-4CED-B419-A899406ACF97}" srcOrd="1" destOrd="0" presId="urn:microsoft.com/office/officeart/2005/8/layout/hierarchy6"/>
    <dgm:cxn modelId="{9FE7C6DA-DC2C-4F3F-B233-51B56DEF1C80}" type="presParOf" srcId="{ED1A0A91-3915-412D-AA76-2610BDBCC4A9}" destId="{F65C0906-FE99-40D9-89C5-1F44C517E50C}"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E2980F-552B-4A1A-B9B6-FA6C23A3AF4C}"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GB"/>
        </a:p>
      </dgm:t>
    </dgm:pt>
    <dgm:pt modelId="{27782684-790B-4760-9B0A-9D107594E2AC}">
      <dgm:prSet phldrT="[Text]"/>
      <dgm:spPr>
        <a:solidFill>
          <a:srgbClr val="C0E498"/>
        </a:solidFill>
      </dgm:spPr>
      <dgm:t>
        <a:bodyPr/>
        <a:lstStyle/>
        <a:p>
          <a:r>
            <a:rPr lang="en-GB" b="1" dirty="0" smtClean="0"/>
            <a:t>GSICS Exec Panel</a:t>
          </a:r>
          <a:endParaRPr lang="en-GB" b="1" dirty="0"/>
        </a:p>
      </dgm:t>
    </dgm:pt>
    <dgm:pt modelId="{FEC727C1-9ACB-4E82-A3DB-82A69E0A01EF}" type="parTrans" cxnId="{3EB07BB7-1FBB-4E30-997A-47ED4DEFBC7C}">
      <dgm:prSet/>
      <dgm:spPr/>
      <dgm:t>
        <a:bodyPr/>
        <a:lstStyle/>
        <a:p>
          <a:endParaRPr lang="en-GB"/>
        </a:p>
      </dgm:t>
    </dgm:pt>
    <dgm:pt modelId="{413E1536-1C2E-436D-9C02-5C85F1016F37}" type="sibTrans" cxnId="{3EB07BB7-1FBB-4E30-997A-47ED4DEFBC7C}">
      <dgm:prSet/>
      <dgm:spPr/>
      <dgm:t>
        <a:bodyPr/>
        <a:lstStyle/>
        <a:p>
          <a:endParaRPr lang="en-GB"/>
        </a:p>
      </dgm:t>
    </dgm:pt>
    <dgm:pt modelId="{F62CF2BB-A131-4A46-A38D-4EE427A3C154}">
      <dgm:prSet phldrT="[Text]"/>
      <dgm:spPr>
        <a:solidFill>
          <a:srgbClr val="92D050"/>
        </a:solidFill>
      </dgm:spPr>
      <dgm:t>
        <a:bodyPr/>
        <a:lstStyle/>
        <a:p>
          <a:r>
            <a:rPr lang="en-GB" b="1" dirty="0" smtClean="0"/>
            <a:t>GSICS Coordination </a:t>
          </a:r>
          <a:r>
            <a:rPr lang="en-GB" b="1" dirty="0" err="1" smtClean="0"/>
            <a:t>Center</a:t>
          </a:r>
          <a:endParaRPr lang="en-GB" b="1" dirty="0"/>
        </a:p>
      </dgm:t>
    </dgm:pt>
    <dgm:pt modelId="{9CAFCFD9-41DC-4BCA-A2DB-4FE12B7EB1C1}" type="parTrans" cxnId="{8A9F98C2-E0E1-4ACF-A784-620FED42F280}">
      <dgm:prSet/>
      <dgm:spPr/>
      <dgm:t>
        <a:bodyPr/>
        <a:lstStyle/>
        <a:p>
          <a:endParaRPr lang="en-GB"/>
        </a:p>
      </dgm:t>
    </dgm:pt>
    <dgm:pt modelId="{93E429C4-5275-4A16-BC45-1CE0551C9DFF}" type="sibTrans" cxnId="{8A9F98C2-E0E1-4ACF-A784-620FED42F280}">
      <dgm:prSet/>
      <dgm:spPr/>
      <dgm:t>
        <a:bodyPr/>
        <a:lstStyle/>
        <a:p>
          <a:endParaRPr lang="en-GB"/>
        </a:p>
      </dgm:t>
    </dgm:pt>
    <dgm:pt modelId="{557CE354-969C-498D-86A0-8683AADBA258}">
      <dgm:prSet phldrT="[Text]"/>
      <dgm:spPr>
        <a:solidFill>
          <a:srgbClr val="92D050"/>
        </a:solidFill>
      </dgm:spPr>
      <dgm:t>
        <a:bodyPr/>
        <a:lstStyle/>
        <a:p>
          <a:r>
            <a:rPr lang="en-GB" b="1" dirty="0" smtClean="0"/>
            <a:t>GSICS Research Working Group</a:t>
          </a:r>
          <a:endParaRPr lang="en-GB" b="1" dirty="0"/>
        </a:p>
      </dgm:t>
    </dgm:pt>
    <dgm:pt modelId="{311A8585-A2AB-4AC2-8487-1A4864E3A5CA}" type="parTrans" cxnId="{DEA1E4A9-08E9-420C-A465-02DDD1B26F96}">
      <dgm:prSet/>
      <dgm:spPr/>
      <dgm:t>
        <a:bodyPr/>
        <a:lstStyle/>
        <a:p>
          <a:endParaRPr lang="en-GB"/>
        </a:p>
      </dgm:t>
    </dgm:pt>
    <dgm:pt modelId="{643AD364-E195-49CC-BA95-15EB1B2F665A}" type="sibTrans" cxnId="{DEA1E4A9-08E9-420C-A465-02DDD1B26F96}">
      <dgm:prSet/>
      <dgm:spPr/>
      <dgm:t>
        <a:bodyPr/>
        <a:lstStyle/>
        <a:p>
          <a:endParaRPr lang="en-GB"/>
        </a:p>
      </dgm:t>
    </dgm:pt>
    <dgm:pt modelId="{B6FE41D9-2071-4A18-B0AA-BB6277BDD8DC}">
      <dgm:prSet phldrT="[Text]"/>
      <dgm:spPr>
        <a:solidFill>
          <a:srgbClr val="92D050"/>
        </a:solidFill>
      </dgm:spPr>
      <dgm:t>
        <a:bodyPr/>
        <a:lstStyle/>
        <a:p>
          <a:r>
            <a:rPr lang="en-GB" b="1" dirty="0" smtClean="0"/>
            <a:t>GSICS Data Working Group</a:t>
          </a:r>
          <a:endParaRPr lang="en-GB" b="1" dirty="0"/>
        </a:p>
      </dgm:t>
    </dgm:pt>
    <dgm:pt modelId="{1D931AE9-B218-413B-9CE4-4FEFF5FCD25E}" type="parTrans" cxnId="{9F7022CE-89C1-46AB-A741-6E5B4E23906E}">
      <dgm:prSet/>
      <dgm:spPr/>
      <dgm:t>
        <a:bodyPr/>
        <a:lstStyle/>
        <a:p>
          <a:endParaRPr lang="en-GB"/>
        </a:p>
      </dgm:t>
    </dgm:pt>
    <dgm:pt modelId="{C064E780-1C17-4A71-B86F-1D74C2DFD8FB}" type="sibTrans" cxnId="{9F7022CE-89C1-46AB-A741-6E5B4E23906E}">
      <dgm:prSet/>
      <dgm:spPr/>
      <dgm:t>
        <a:bodyPr/>
        <a:lstStyle/>
        <a:p>
          <a:endParaRPr lang="en-GB"/>
        </a:p>
      </dgm:t>
    </dgm:pt>
    <dgm:pt modelId="{745F9827-BD5B-4BFD-B04A-2B09C1201DCF}">
      <dgm:prSet phldrT="[Text]"/>
      <dgm:spPr>
        <a:solidFill>
          <a:srgbClr val="92D050"/>
        </a:solidFill>
      </dgm:spPr>
      <dgm:t>
        <a:bodyPr/>
        <a:lstStyle/>
        <a:p>
          <a:r>
            <a:rPr lang="en-GB" dirty="0" smtClean="0"/>
            <a:t>UV </a:t>
          </a:r>
          <a:br>
            <a:rPr lang="en-GB" dirty="0" smtClean="0"/>
          </a:br>
          <a:r>
            <a:rPr lang="en-GB" dirty="0" smtClean="0"/>
            <a:t>Sub-Group</a:t>
          </a:r>
          <a:endParaRPr lang="en-GB" dirty="0"/>
        </a:p>
      </dgm:t>
    </dgm:pt>
    <dgm:pt modelId="{12AC806E-ED55-4D77-8EDB-566FC2DFCB98}" type="parTrans" cxnId="{D13FFD3B-E2C5-4B46-ACA4-FD4118BCCCEA}">
      <dgm:prSet/>
      <dgm:spPr/>
      <dgm:t>
        <a:bodyPr/>
        <a:lstStyle/>
        <a:p>
          <a:endParaRPr lang="en-GB"/>
        </a:p>
      </dgm:t>
    </dgm:pt>
    <dgm:pt modelId="{023FE213-271C-47D8-8E16-60B9F075FF7E}" type="sibTrans" cxnId="{D13FFD3B-E2C5-4B46-ACA4-FD4118BCCCEA}">
      <dgm:prSet/>
      <dgm:spPr/>
      <dgm:t>
        <a:bodyPr/>
        <a:lstStyle/>
        <a:p>
          <a:endParaRPr lang="en-GB"/>
        </a:p>
      </dgm:t>
    </dgm:pt>
    <dgm:pt modelId="{BAD0FAE7-F439-48FE-8D56-48A564937B10}">
      <dgm:prSet phldrT="[Text]"/>
      <dgm:spPr>
        <a:solidFill>
          <a:srgbClr val="92D050"/>
        </a:solidFill>
      </dgm:spPr>
      <dgm:t>
        <a:bodyPr/>
        <a:lstStyle/>
        <a:p>
          <a:r>
            <a:rPr lang="en-GB" dirty="0" smtClean="0"/>
            <a:t>IR </a:t>
          </a:r>
          <a:br>
            <a:rPr lang="en-GB" dirty="0" smtClean="0"/>
          </a:br>
          <a:r>
            <a:rPr lang="en-GB" dirty="0" smtClean="0"/>
            <a:t>Sub-Group</a:t>
          </a:r>
          <a:endParaRPr lang="en-GB" dirty="0"/>
        </a:p>
      </dgm:t>
    </dgm:pt>
    <dgm:pt modelId="{13880C4C-DC77-42DB-B27A-8CA0EBECDB36}" type="parTrans" cxnId="{D4FBDA79-D877-4442-960F-C53488554553}">
      <dgm:prSet/>
      <dgm:spPr/>
      <dgm:t>
        <a:bodyPr/>
        <a:lstStyle/>
        <a:p>
          <a:endParaRPr lang="en-GB"/>
        </a:p>
      </dgm:t>
    </dgm:pt>
    <dgm:pt modelId="{BD5758B2-8261-490C-8137-109917B3C8FD}" type="sibTrans" cxnId="{D4FBDA79-D877-4442-960F-C53488554553}">
      <dgm:prSet/>
      <dgm:spPr/>
      <dgm:t>
        <a:bodyPr/>
        <a:lstStyle/>
        <a:p>
          <a:endParaRPr lang="en-GB"/>
        </a:p>
      </dgm:t>
    </dgm:pt>
    <dgm:pt modelId="{4598A3B3-3901-4828-9374-036AFA1FEE7F}">
      <dgm:prSet phldrT="[Text]"/>
      <dgm:spPr>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dgm:spPr>
      <dgm:t>
        <a:bodyPr/>
        <a:lstStyle/>
        <a:p>
          <a:r>
            <a:rPr lang="en-GB" dirty="0" smtClean="0"/>
            <a:t>WGCV IVOS</a:t>
          </a:r>
          <a:endParaRPr lang="en-GB" dirty="0"/>
        </a:p>
      </dgm:t>
    </dgm:pt>
    <dgm:pt modelId="{31FCE2A7-13E8-457A-8A11-F26C808B746B}" type="parTrans" cxnId="{CB803872-A070-46F1-950D-5CB480DD35A6}">
      <dgm:prSet/>
      <dgm:spPr>
        <a:ln>
          <a:prstDash val="dash"/>
        </a:ln>
      </dgm:spPr>
      <dgm:t>
        <a:bodyPr/>
        <a:lstStyle/>
        <a:p>
          <a:endParaRPr lang="en-GB"/>
        </a:p>
      </dgm:t>
    </dgm:pt>
    <dgm:pt modelId="{0A640B1D-9034-4A79-9A67-75B3977B0C11}" type="sibTrans" cxnId="{CB803872-A070-46F1-950D-5CB480DD35A6}">
      <dgm:prSet/>
      <dgm:spPr/>
      <dgm:t>
        <a:bodyPr/>
        <a:lstStyle/>
        <a:p>
          <a:endParaRPr lang="en-GB"/>
        </a:p>
      </dgm:t>
    </dgm:pt>
    <dgm:pt modelId="{58B5E815-58A2-434E-981F-5BD8E0B73075}">
      <dgm:prSet phldrT="[Text]"/>
      <dgm:spPr>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dgm:spPr>
      <dgm:t>
        <a:bodyPr/>
        <a:lstStyle/>
        <a:p>
          <a:r>
            <a:rPr lang="en-GB" dirty="0" smtClean="0"/>
            <a:t>WGCV MWSG</a:t>
          </a:r>
          <a:endParaRPr lang="en-GB" dirty="0"/>
        </a:p>
      </dgm:t>
    </dgm:pt>
    <dgm:pt modelId="{2E378717-0A05-4F46-B6C9-734786EC54B4}" type="parTrans" cxnId="{53A85788-B69B-488C-8669-CD112C726E46}">
      <dgm:prSet/>
      <dgm:spPr>
        <a:ln>
          <a:prstDash val="dash"/>
        </a:ln>
      </dgm:spPr>
      <dgm:t>
        <a:bodyPr/>
        <a:lstStyle/>
        <a:p>
          <a:endParaRPr lang="en-GB"/>
        </a:p>
      </dgm:t>
    </dgm:pt>
    <dgm:pt modelId="{4AEFE9CA-35D0-48B7-91DC-547103D21C10}" type="sibTrans" cxnId="{53A85788-B69B-488C-8669-CD112C726E46}">
      <dgm:prSet/>
      <dgm:spPr/>
      <dgm:t>
        <a:bodyPr/>
        <a:lstStyle/>
        <a:p>
          <a:endParaRPr lang="en-GB"/>
        </a:p>
      </dgm:t>
    </dgm:pt>
    <dgm:pt modelId="{34BCF48E-3B12-4B53-B38E-7546C8C0223D}">
      <dgm:prSet phldrT="[Text]"/>
      <dgm:spPr>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dgm:spPr>
      <dgm:t>
        <a:bodyPr/>
        <a:lstStyle/>
        <a:p>
          <a:r>
            <a:rPr lang="en-GB" dirty="0" smtClean="0"/>
            <a:t>GPM X-CAL</a:t>
          </a:r>
          <a:endParaRPr lang="en-GB" dirty="0"/>
        </a:p>
      </dgm:t>
    </dgm:pt>
    <dgm:pt modelId="{DC2DF1FD-2AC3-44F7-926C-E0DE510EDE67}" type="parTrans" cxnId="{F87EF945-5661-4689-A913-9D82E7E2F591}">
      <dgm:prSet/>
      <dgm:spPr>
        <a:ln>
          <a:prstDash val="dash"/>
        </a:ln>
      </dgm:spPr>
      <dgm:t>
        <a:bodyPr/>
        <a:lstStyle/>
        <a:p>
          <a:endParaRPr lang="en-GB"/>
        </a:p>
      </dgm:t>
    </dgm:pt>
    <dgm:pt modelId="{95DD8AE3-77A3-48FF-B615-842323F07751}" type="sibTrans" cxnId="{F87EF945-5661-4689-A913-9D82E7E2F591}">
      <dgm:prSet/>
      <dgm:spPr/>
      <dgm:t>
        <a:bodyPr/>
        <a:lstStyle/>
        <a:p>
          <a:endParaRPr lang="en-GB"/>
        </a:p>
      </dgm:t>
    </dgm:pt>
    <dgm:pt modelId="{61918A8B-928F-481D-A99A-797914E4D440}">
      <dgm:prSet phldrT="[Text]"/>
      <dgm:spPr>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dgm:spPr>
      <dgm:t>
        <a:bodyPr/>
        <a:lstStyle/>
        <a:p>
          <a:r>
            <a:rPr lang="en-GB" dirty="0" smtClean="0"/>
            <a:t>WGCV ACSG</a:t>
          </a:r>
          <a:endParaRPr lang="en-GB" dirty="0"/>
        </a:p>
      </dgm:t>
    </dgm:pt>
    <dgm:pt modelId="{6681B1E6-440B-4DE0-B81F-0E5A0E98B8A3}" type="parTrans" cxnId="{8FB68588-C176-426E-BC36-55F46291191E}">
      <dgm:prSet/>
      <dgm:spPr>
        <a:ln>
          <a:solidFill>
            <a:schemeClr val="tx1"/>
          </a:solidFill>
          <a:prstDash val="dash"/>
        </a:ln>
      </dgm:spPr>
      <dgm:t>
        <a:bodyPr/>
        <a:lstStyle/>
        <a:p>
          <a:endParaRPr lang="en-GB"/>
        </a:p>
      </dgm:t>
    </dgm:pt>
    <dgm:pt modelId="{02A7FB55-AF78-413B-BBB6-EEF21A54CCF7}" type="sibTrans" cxnId="{8FB68588-C176-426E-BC36-55F46291191E}">
      <dgm:prSet/>
      <dgm:spPr/>
      <dgm:t>
        <a:bodyPr/>
        <a:lstStyle/>
        <a:p>
          <a:endParaRPr lang="en-GB"/>
        </a:p>
      </dgm:t>
    </dgm:pt>
    <dgm:pt modelId="{7B4A3783-ABA4-4BCE-B63B-53D8E43DF01C}">
      <dgm:prSet phldrT="[Text]"/>
      <dgm:spPr>
        <a:solidFill>
          <a:srgbClr val="92D050"/>
        </a:solidFill>
      </dgm:spPr>
      <dgm:t>
        <a:bodyPr/>
        <a:lstStyle/>
        <a:p>
          <a:r>
            <a:rPr lang="en-GB" dirty="0" smtClean="0"/>
            <a:t>VIS/NIR </a:t>
          </a:r>
          <a:br>
            <a:rPr lang="en-GB" dirty="0" smtClean="0"/>
          </a:br>
          <a:r>
            <a:rPr lang="en-GB" dirty="0" smtClean="0"/>
            <a:t>Sub-Group</a:t>
          </a:r>
          <a:endParaRPr lang="en-GB" dirty="0"/>
        </a:p>
      </dgm:t>
    </dgm:pt>
    <dgm:pt modelId="{CA8A42EA-C7A9-44D0-9E37-CA59CA8789A6}" type="parTrans" cxnId="{EB993BFB-D439-4234-ACD3-3039F81618AE}">
      <dgm:prSet/>
      <dgm:spPr/>
      <dgm:t>
        <a:bodyPr/>
        <a:lstStyle/>
        <a:p>
          <a:endParaRPr lang="en-GB"/>
        </a:p>
      </dgm:t>
    </dgm:pt>
    <dgm:pt modelId="{816A5819-A8C6-4C77-9DBC-55222BB4CD90}" type="sibTrans" cxnId="{EB993BFB-D439-4234-ACD3-3039F81618AE}">
      <dgm:prSet/>
      <dgm:spPr/>
      <dgm:t>
        <a:bodyPr/>
        <a:lstStyle/>
        <a:p>
          <a:endParaRPr lang="en-GB"/>
        </a:p>
      </dgm:t>
    </dgm:pt>
    <dgm:pt modelId="{348DE7FB-1C22-41AA-A12C-80BA3FCB5ABA}">
      <dgm:prSet phldrT="[Text]"/>
      <dgm:spPr>
        <a:solidFill>
          <a:srgbClr val="92D050"/>
        </a:solidFill>
      </dgm:spPr>
      <dgm:t>
        <a:bodyPr/>
        <a:lstStyle/>
        <a:p>
          <a:r>
            <a:rPr lang="en-GB" dirty="0" smtClean="0"/>
            <a:t>Microwave Sub-Group</a:t>
          </a:r>
          <a:endParaRPr lang="en-GB" dirty="0"/>
        </a:p>
      </dgm:t>
    </dgm:pt>
    <dgm:pt modelId="{3CF917B7-4094-4917-A36C-1E60DC2D2B66}" type="parTrans" cxnId="{3529D9B8-928E-4D8C-AC9C-E8C86F1278FC}">
      <dgm:prSet/>
      <dgm:spPr/>
      <dgm:t>
        <a:bodyPr/>
        <a:lstStyle/>
        <a:p>
          <a:endParaRPr lang="en-GB"/>
        </a:p>
      </dgm:t>
    </dgm:pt>
    <dgm:pt modelId="{DC2F7B06-B713-491F-8F69-0410958B0C17}" type="sibTrans" cxnId="{3529D9B8-928E-4D8C-AC9C-E8C86F1278FC}">
      <dgm:prSet/>
      <dgm:spPr/>
      <dgm:t>
        <a:bodyPr/>
        <a:lstStyle/>
        <a:p>
          <a:endParaRPr lang="en-GB"/>
        </a:p>
      </dgm:t>
    </dgm:pt>
    <dgm:pt modelId="{ED1A0A91-3915-412D-AA76-2610BDBCC4A9}" type="pres">
      <dgm:prSet presAssocID="{27E2980F-552B-4A1A-B9B6-FA6C23A3AF4C}" presName="mainComposite" presStyleCnt="0">
        <dgm:presLayoutVars>
          <dgm:chPref val="1"/>
          <dgm:dir/>
          <dgm:animOne val="branch"/>
          <dgm:animLvl val="lvl"/>
          <dgm:resizeHandles val="exact"/>
        </dgm:presLayoutVars>
      </dgm:prSet>
      <dgm:spPr/>
      <dgm:t>
        <a:bodyPr/>
        <a:lstStyle/>
        <a:p>
          <a:endParaRPr lang="en-GB"/>
        </a:p>
      </dgm:t>
    </dgm:pt>
    <dgm:pt modelId="{9919A597-6EB8-443B-9666-B773DA58BD40}" type="pres">
      <dgm:prSet presAssocID="{27E2980F-552B-4A1A-B9B6-FA6C23A3AF4C}" presName="hierFlow" presStyleCnt="0"/>
      <dgm:spPr/>
    </dgm:pt>
    <dgm:pt modelId="{87A97B68-CDA3-49B9-B5D1-BD3B9565FF9C}" type="pres">
      <dgm:prSet presAssocID="{27E2980F-552B-4A1A-B9B6-FA6C23A3AF4C}" presName="hierChild1" presStyleCnt="0">
        <dgm:presLayoutVars>
          <dgm:chPref val="1"/>
          <dgm:animOne val="branch"/>
          <dgm:animLvl val="lvl"/>
        </dgm:presLayoutVars>
      </dgm:prSet>
      <dgm:spPr/>
    </dgm:pt>
    <dgm:pt modelId="{A1F3A9A8-5A97-438B-8E24-D06BE2B80E73}" type="pres">
      <dgm:prSet presAssocID="{27782684-790B-4760-9B0A-9D107594E2AC}" presName="Name14" presStyleCnt="0"/>
      <dgm:spPr/>
    </dgm:pt>
    <dgm:pt modelId="{EB556181-2A91-461C-9FE9-2023DFCFF01D}" type="pres">
      <dgm:prSet presAssocID="{27782684-790B-4760-9B0A-9D107594E2AC}" presName="level1Shape" presStyleLbl="node0" presStyleIdx="0" presStyleCnt="1">
        <dgm:presLayoutVars>
          <dgm:chPref val="3"/>
        </dgm:presLayoutVars>
      </dgm:prSet>
      <dgm:spPr/>
      <dgm:t>
        <a:bodyPr/>
        <a:lstStyle/>
        <a:p>
          <a:endParaRPr lang="en-GB"/>
        </a:p>
      </dgm:t>
    </dgm:pt>
    <dgm:pt modelId="{5758F0C4-D11F-46E3-A44A-E8F8BBF704BF}" type="pres">
      <dgm:prSet presAssocID="{27782684-790B-4760-9B0A-9D107594E2AC}" presName="hierChild2" presStyleCnt="0"/>
      <dgm:spPr/>
    </dgm:pt>
    <dgm:pt modelId="{A1CEFBCF-63D4-4002-BA6C-5041D5A27720}" type="pres">
      <dgm:prSet presAssocID="{9CAFCFD9-41DC-4BCA-A2DB-4FE12B7EB1C1}" presName="Name19" presStyleLbl="parChTrans1D2" presStyleIdx="0" presStyleCnt="3"/>
      <dgm:spPr/>
      <dgm:t>
        <a:bodyPr/>
        <a:lstStyle/>
        <a:p>
          <a:endParaRPr lang="en-GB"/>
        </a:p>
      </dgm:t>
    </dgm:pt>
    <dgm:pt modelId="{45BE5800-E0B3-4162-BBD3-8AD55ABC0ADF}" type="pres">
      <dgm:prSet presAssocID="{F62CF2BB-A131-4A46-A38D-4EE427A3C154}" presName="Name21" presStyleCnt="0"/>
      <dgm:spPr/>
    </dgm:pt>
    <dgm:pt modelId="{1CC7C8D6-8083-4C5B-8849-4524C3E7309C}" type="pres">
      <dgm:prSet presAssocID="{F62CF2BB-A131-4A46-A38D-4EE427A3C154}" presName="level2Shape" presStyleLbl="node2" presStyleIdx="0" presStyleCnt="3"/>
      <dgm:spPr/>
      <dgm:t>
        <a:bodyPr/>
        <a:lstStyle/>
        <a:p>
          <a:endParaRPr lang="en-GB"/>
        </a:p>
      </dgm:t>
    </dgm:pt>
    <dgm:pt modelId="{2CE72C24-2240-46E7-B517-F46BDED6E586}" type="pres">
      <dgm:prSet presAssocID="{F62CF2BB-A131-4A46-A38D-4EE427A3C154}" presName="hierChild3" presStyleCnt="0"/>
      <dgm:spPr/>
    </dgm:pt>
    <dgm:pt modelId="{848E9E0F-C9B3-4EED-8F8C-99C51DB9EA4E}" type="pres">
      <dgm:prSet presAssocID="{311A8585-A2AB-4AC2-8487-1A4864E3A5CA}" presName="Name19" presStyleLbl="parChTrans1D2" presStyleIdx="1" presStyleCnt="3"/>
      <dgm:spPr/>
      <dgm:t>
        <a:bodyPr/>
        <a:lstStyle/>
        <a:p>
          <a:endParaRPr lang="en-GB"/>
        </a:p>
      </dgm:t>
    </dgm:pt>
    <dgm:pt modelId="{E4FF675F-3802-493F-B028-623C11D0EC05}" type="pres">
      <dgm:prSet presAssocID="{557CE354-969C-498D-86A0-8683AADBA258}" presName="Name21" presStyleCnt="0"/>
      <dgm:spPr/>
    </dgm:pt>
    <dgm:pt modelId="{EDA5A753-27DD-421F-BC45-07333D70FAE9}" type="pres">
      <dgm:prSet presAssocID="{557CE354-969C-498D-86A0-8683AADBA258}" presName="level2Shape" presStyleLbl="node2" presStyleIdx="1" presStyleCnt="3"/>
      <dgm:spPr/>
      <dgm:t>
        <a:bodyPr/>
        <a:lstStyle/>
        <a:p>
          <a:endParaRPr lang="en-GB"/>
        </a:p>
      </dgm:t>
    </dgm:pt>
    <dgm:pt modelId="{C0D2D671-91CA-4B17-B99F-6540DB2FDF83}" type="pres">
      <dgm:prSet presAssocID="{557CE354-969C-498D-86A0-8683AADBA258}" presName="hierChild3" presStyleCnt="0"/>
      <dgm:spPr/>
    </dgm:pt>
    <dgm:pt modelId="{380322F4-57BE-4816-807F-E12D5241257A}" type="pres">
      <dgm:prSet presAssocID="{12AC806E-ED55-4D77-8EDB-566FC2DFCB98}" presName="Name19" presStyleLbl="parChTrans1D3" presStyleIdx="0" presStyleCnt="4"/>
      <dgm:spPr/>
      <dgm:t>
        <a:bodyPr/>
        <a:lstStyle/>
        <a:p>
          <a:endParaRPr lang="en-GB"/>
        </a:p>
      </dgm:t>
    </dgm:pt>
    <dgm:pt modelId="{5419D13B-D457-49C3-9097-4B5C614644EF}" type="pres">
      <dgm:prSet presAssocID="{745F9827-BD5B-4BFD-B04A-2B09C1201DCF}" presName="Name21" presStyleCnt="0"/>
      <dgm:spPr/>
    </dgm:pt>
    <dgm:pt modelId="{31BB0742-3710-46C3-9530-D11D16964A7B}" type="pres">
      <dgm:prSet presAssocID="{745F9827-BD5B-4BFD-B04A-2B09C1201DCF}" presName="level2Shape" presStyleLbl="node3" presStyleIdx="0" presStyleCnt="4"/>
      <dgm:spPr/>
      <dgm:t>
        <a:bodyPr/>
        <a:lstStyle/>
        <a:p>
          <a:endParaRPr lang="en-GB"/>
        </a:p>
      </dgm:t>
    </dgm:pt>
    <dgm:pt modelId="{BC892C50-D5AC-408A-8B04-DB81A7716D81}" type="pres">
      <dgm:prSet presAssocID="{745F9827-BD5B-4BFD-B04A-2B09C1201DCF}" presName="hierChild3" presStyleCnt="0"/>
      <dgm:spPr/>
    </dgm:pt>
    <dgm:pt modelId="{5A5E28F9-3D69-436E-9A92-AA6BA7D31450}" type="pres">
      <dgm:prSet presAssocID="{6681B1E6-440B-4DE0-B81F-0E5A0E98B8A3}" presName="Name19" presStyleLbl="parChTrans1D4" presStyleIdx="0" presStyleCnt="4"/>
      <dgm:spPr/>
      <dgm:t>
        <a:bodyPr/>
        <a:lstStyle/>
        <a:p>
          <a:endParaRPr lang="en-GB"/>
        </a:p>
      </dgm:t>
    </dgm:pt>
    <dgm:pt modelId="{49190E9D-94EF-4FD2-801B-2E8C0D1566F9}" type="pres">
      <dgm:prSet presAssocID="{61918A8B-928F-481D-A99A-797914E4D440}" presName="Name21" presStyleCnt="0"/>
      <dgm:spPr/>
    </dgm:pt>
    <dgm:pt modelId="{24BCD09D-BB5A-493B-B4D3-FAED6B060446}" type="pres">
      <dgm:prSet presAssocID="{61918A8B-928F-481D-A99A-797914E4D440}" presName="level2Shape" presStyleLbl="node4" presStyleIdx="0" presStyleCnt="4"/>
      <dgm:spPr/>
      <dgm:t>
        <a:bodyPr/>
        <a:lstStyle/>
        <a:p>
          <a:endParaRPr lang="en-GB"/>
        </a:p>
      </dgm:t>
    </dgm:pt>
    <dgm:pt modelId="{022E8673-BB36-4A45-91AC-36D2B4312879}" type="pres">
      <dgm:prSet presAssocID="{61918A8B-928F-481D-A99A-797914E4D440}" presName="hierChild3" presStyleCnt="0"/>
      <dgm:spPr/>
    </dgm:pt>
    <dgm:pt modelId="{96D513FE-8BF4-4854-BAE2-47D418A0EA24}" type="pres">
      <dgm:prSet presAssocID="{CA8A42EA-C7A9-44D0-9E37-CA59CA8789A6}" presName="Name19" presStyleLbl="parChTrans1D3" presStyleIdx="1" presStyleCnt="4"/>
      <dgm:spPr/>
      <dgm:t>
        <a:bodyPr/>
        <a:lstStyle/>
        <a:p>
          <a:endParaRPr lang="en-GB"/>
        </a:p>
      </dgm:t>
    </dgm:pt>
    <dgm:pt modelId="{77DCEE91-BB91-4414-BE19-9AD9DB906ED0}" type="pres">
      <dgm:prSet presAssocID="{7B4A3783-ABA4-4BCE-B63B-53D8E43DF01C}" presName="Name21" presStyleCnt="0"/>
      <dgm:spPr/>
    </dgm:pt>
    <dgm:pt modelId="{5CEA02F6-6E4C-47D7-AE53-9D496D0D1A3D}" type="pres">
      <dgm:prSet presAssocID="{7B4A3783-ABA4-4BCE-B63B-53D8E43DF01C}" presName="level2Shape" presStyleLbl="node3" presStyleIdx="1" presStyleCnt="4"/>
      <dgm:spPr/>
      <dgm:t>
        <a:bodyPr/>
        <a:lstStyle/>
        <a:p>
          <a:endParaRPr lang="en-GB"/>
        </a:p>
      </dgm:t>
    </dgm:pt>
    <dgm:pt modelId="{E06E38BF-7F26-47A8-9745-047EA6B171C7}" type="pres">
      <dgm:prSet presAssocID="{7B4A3783-ABA4-4BCE-B63B-53D8E43DF01C}" presName="hierChild3" presStyleCnt="0"/>
      <dgm:spPr/>
    </dgm:pt>
    <dgm:pt modelId="{A0540E16-FED4-421A-B323-308DA2729327}" type="pres">
      <dgm:prSet presAssocID="{31FCE2A7-13E8-457A-8A11-F26C808B746B}" presName="Name19" presStyleLbl="parChTrans1D4" presStyleIdx="1" presStyleCnt="4"/>
      <dgm:spPr/>
      <dgm:t>
        <a:bodyPr/>
        <a:lstStyle/>
        <a:p>
          <a:endParaRPr lang="en-GB"/>
        </a:p>
      </dgm:t>
    </dgm:pt>
    <dgm:pt modelId="{B5FB8191-9167-4A6F-9285-40ECDB5FB6CA}" type="pres">
      <dgm:prSet presAssocID="{4598A3B3-3901-4828-9374-036AFA1FEE7F}" presName="Name21" presStyleCnt="0"/>
      <dgm:spPr/>
    </dgm:pt>
    <dgm:pt modelId="{22B14F6D-8617-49B8-8BA6-479706863532}" type="pres">
      <dgm:prSet presAssocID="{4598A3B3-3901-4828-9374-036AFA1FEE7F}" presName="level2Shape" presStyleLbl="node4" presStyleIdx="1" presStyleCnt="4" custLinFactNeighborX="-54" custLinFactNeighborY="-6099"/>
      <dgm:spPr/>
      <dgm:t>
        <a:bodyPr/>
        <a:lstStyle/>
        <a:p>
          <a:endParaRPr lang="en-GB"/>
        </a:p>
      </dgm:t>
    </dgm:pt>
    <dgm:pt modelId="{735040D2-52E9-4D4B-8A61-3784299714D7}" type="pres">
      <dgm:prSet presAssocID="{4598A3B3-3901-4828-9374-036AFA1FEE7F}" presName="hierChild3" presStyleCnt="0"/>
      <dgm:spPr/>
    </dgm:pt>
    <dgm:pt modelId="{E043E564-3957-43F0-B8C0-6B1B470DD2B9}" type="pres">
      <dgm:prSet presAssocID="{13880C4C-DC77-42DB-B27A-8CA0EBECDB36}" presName="Name19" presStyleLbl="parChTrans1D3" presStyleIdx="2" presStyleCnt="4"/>
      <dgm:spPr/>
      <dgm:t>
        <a:bodyPr/>
        <a:lstStyle/>
        <a:p>
          <a:endParaRPr lang="en-GB"/>
        </a:p>
      </dgm:t>
    </dgm:pt>
    <dgm:pt modelId="{9FD7B1B6-E391-4086-AC48-E9CECD1AEA1F}" type="pres">
      <dgm:prSet presAssocID="{BAD0FAE7-F439-48FE-8D56-48A564937B10}" presName="Name21" presStyleCnt="0"/>
      <dgm:spPr/>
    </dgm:pt>
    <dgm:pt modelId="{862827D9-C3DD-4DE0-A79A-E8B96C207F19}" type="pres">
      <dgm:prSet presAssocID="{BAD0FAE7-F439-48FE-8D56-48A564937B10}" presName="level2Shape" presStyleLbl="node3" presStyleIdx="2" presStyleCnt="4" custLinFactNeighborX="9320" custLinFactNeighborY="-1"/>
      <dgm:spPr/>
      <dgm:t>
        <a:bodyPr/>
        <a:lstStyle/>
        <a:p>
          <a:endParaRPr lang="en-GB"/>
        </a:p>
      </dgm:t>
    </dgm:pt>
    <dgm:pt modelId="{EF482B81-4862-415B-91AA-9DCF00C924D6}" type="pres">
      <dgm:prSet presAssocID="{BAD0FAE7-F439-48FE-8D56-48A564937B10}" presName="hierChild3" presStyleCnt="0"/>
      <dgm:spPr/>
    </dgm:pt>
    <dgm:pt modelId="{5CE182AC-0210-48C5-9C8E-6FE975553AD4}" type="pres">
      <dgm:prSet presAssocID="{3CF917B7-4094-4917-A36C-1E60DC2D2B66}" presName="Name19" presStyleLbl="parChTrans1D3" presStyleIdx="3" presStyleCnt="4"/>
      <dgm:spPr/>
      <dgm:t>
        <a:bodyPr/>
        <a:lstStyle/>
        <a:p>
          <a:endParaRPr lang="en-GB"/>
        </a:p>
      </dgm:t>
    </dgm:pt>
    <dgm:pt modelId="{7AE6D8EC-A579-4941-BD7D-AC337B010EA4}" type="pres">
      <dgm:prSet presAssocID="{348DE7FB-1C22-41AA-A12C-80BA3FCB5ABA}" presName="Name21" presStyleCnt="0"/>
      <dgm:spPr/>
    </dgm:pt>
    <dgm:pt modelId="{4C1D1463-36DA-4760-8DEB-126908982614}" type="pres">
      <dgm:prSet presAssocID="{348DE7FB-1C22-41AA-A12C-80BA3FCB5ABA}" presName="level2Shape" presStyleLbl="node3" presStyleIdx="3" presStyleCnt="4"/>
      <dgm:spPr/>
      <dgm:t>
        <a:bodyPr/>
        <a:lstStyle/>
        <a:p>
          <a:endParaRPr lang="en-GB"/>
        </a:p>
      </dgm:t>
    </dgm:pt>
    <dgm:pt modelId="{C1923115-B850-4CED-B419-A899406ACF97}" type="pres">
      <dgm:prSet presAssocID="{348DE7FB-1C22-41AA-A12C-80BA3FCB5ABA}" presName="hierChild3" presStyleCnt="0"/>
      <dgm:spPr/>
    </dgm:pt>
    <dgm:pt modelId="{1ECA76A4-3769-45B6-9FC9-2F65D7A33A80}" type="pres">
      <dgm:prSet presAssocID="{2E378717-0A05-4F46-B6C9-734786EC54B4}" presName="Name19" presStyleLbl="parChTrans1D4" presStyleIdx="2" presStyleCnt="4"/>
      <dgm:spPr/>
      <dgm:t>
        <a:bodyPr/>
        <a:lstStyle/>
        <a:p>
          <a:endParaRPr lang="en-GB"/>
        </a:p>
      </dgm:t>
    </dgm:pt>
    <dgm:pt modelId="{50F1EFEC-9C1A-4741-8905-491BEA4C6378}" type="pres">
      <dgm:prSet presAssocID="{58B5E815-58A2-434E-981F-5BD8E0B73075}" presName="Name21" presStyleCnt="0"/>
      <dgm:spPr/>
    </dgm:pt>
    <dgm:pt modelId="{F0490445-FAA9-4DAE-9916-17C19E5B6967}" type="pres">
      <dgm:prSet presAssocID="{58B5E815-58A2-434E-981F-5BD8E0B73075}" presName="level2Shape" presStyleLbl="node4" presStyleIdx="2" presStyleCnt="4" custLinFactNeighborX="21422" custLinFactNeighborY="-1576"/>
      <dgm:spPr/>
      <dgm:t>
        <a:bodyPr/>
        <a:lstStyle/>
        <a:p>
          <a:endParaRPr lang="en-GB"/>
        </a:p>
      </dgm:t>
    </dgm:pt>
    <dgm:pt modelId="{8F6C218C-BEA0-41D4-9018-A814E2FE0C18}" type="pres">
      <dgm:prSet presAssocID="{58B5E815-58A2-434E-981F-5BD8E0B73075}" presName="hierChild3" presStyleCnt="0"/>
      <dgm:spPr/>
    </dgm:pt>
    <dgm:pt modelId="{1C2DEEE1-D32B-4856-AABA-718129D8D787}" type="pres">
      <dgm:prSet presAssocID="{DC2DF1FD-2AC3-44F7-926C-E0DE510EDE67}" presName="Name19" presStyleLbl="parChTrans1D4" presStyleIdx="3" presStyleCnt="4"/>
      <dgm:spPr/>
      <dgm:t>
        <a:bodyPr/>
        <a:lstStyle/>
        <a:p>
          <a:endParaRPr lang="en-GB"/>
        </a:p>
      </dgm:t>
    </dgm:pt>
    <dgm:pt modelId="{39C6A64C-2835-41AF-A62C-09420C3930D3}" type="pres">
      <dgm:prSet presAssocID="{34BCF48E-3B12-4B53-B38E-7546C8C0223D}" presName="Name21" presStyleCnt="0"/>
      <dgm:spPr/>
    </dgm:pt>
    <dgm:pt modelId="{10418786-886F-4630-B966-1315BFC79BBB}" type="pres">
      <dgm:prSet presAssocID="{34BCF48E-3B12-4B53-B38E-7546C8C0223D}" presName="level2Shape" presStyleLbl="node4" presStyleIdx="3" presStyleCnt="4" custLinFactNeighborX="67650"/>
      <dgm:spPr/>
      <dgm:t>
        <a:bodyPr/>
        <a:lstStyle/>
        <a:p>
          <a:endParaRPr lang="en-GB"/>
        </a:p>
      </dgm:t>
    </dgm:pt>
    <dgm:pt modelId="{DC93BBB2-0882-4C29-84DB-F18888F85BC8}" type="pres">
      <dgm:prSet presAssocID="{34BCF48E-3B12-4B53-B38E-7546C8C0223D}" presName="hierChild3" presStyleCnt="0"/>
      <dgm:spPr/>
    </dgm:pt>
    <dgm:pt modelId="{785E11EE-5A08-41F1-BB0F-024A0F91D569}" type="pres">
      <dgm:prSet presAssocID="{1D931AE9-B218-413B-9CE4-4FEFF5FCD25E}" presName="Name19" presStyleLbl="parChTrans1D2" presStyleIdx="2" presStyleCnt="3"/>
      <dgm:spPr/>
      <dgm:t>
        <a:bodyPr/>
        <a:lstStyle/>
        <a:p>
          <a:endParaRPr lang="en-GB"/>
        </a:p>
      </dgm:t>
    </dgm:pt>
    <dgm:pt modelId="{B479CA27-A218-4C40-8912-6464AACF6AE9}" type="pres">
      <dgm:prSet presAssocID="{B6FE41D9-2071-4A18-B0AA-BB6277BDD8DC}" presName="Name21" presStyleCnt="0"/>
      <dgm:spPr/>
    </dgm:pt>
    <dgm:pt modelId="{58ED0F4A-ACB6-4D52-B857-1E2275A94F7D}" type="pres">
      <dgm:prSet presAssocID="{B6FE41D9-2071-4A18-B0AA-BB6277BDD8DC}" presName="level2Shape" presStyleLbl="node2" presStyleIdx="2" presStyleCnt="3"/>
      <dgm:spPr/>
      <dgm:t>
        <a:bodyPr/>
        <a:lstStyle/>
        <a:p>
          <a:endParaRPr lang="en-GB"/>
        </a:p>
      </dgm:t>
    </dgm:pt>
    <dgm:pt modelId="{23541813-CF2D-4E5A-B3CF-3D2CD02AB065}" type="pres">
      <dgm:prSet presAssocID="{B6FE41D9-2071-4A18-B0AA-BB6277BDD8DC}" presName="hierChild3" presStyleCnt="0"/>
      <dgm:spPr/>
    </dgm:pt>
    <dgm:pt modelId="{F65C0906-FE99-40D9-89C5-1F44C517E50C}" type="pres">
      <dgm:prSet presAssocID="{27E2980F-552B-4A1A-B9B6-FA6C23A3AF4C}" presName="bgShapesFlow" presStyleCnt="0"/>
      <dgm:spPr/>
    </dgm:pt>
  </dgm:ptLst>
  <dgm:cxnLst>
    <dgm:cxn modelId="{BE0A007F-82B4-404D-819F-280766945490}" type="presOf" srcId="{6681B1E6-440B-4DE0-B81F-0E5A0E98B8A3}" destId="{5A5E28F9-3D69-436E-9A92-AA6BA7D31450}" srcOrd="0" destOrd="0" presId="urn:microsoft.com/office/officeart/2005/8/layout/hierarchy6"/>
    <dgm:cxn modelId="{9F7022CE-89C1-46AB-A741-6E5B4E23906E}" srcId="{27782684-790B-4760-9B0A-9D107594E2AC}" destId="{B6FE41D9-2071-4A18-B0AA-BB6277BDD8DC}" srcOrd="2" destOrd="0" parTransId="{1D931AE9-B218-413B-9CE4-4FEFF5FCD25E}" sibTransId="{C064E780-1C17-4A71-B86F-1D74C2DFD8FB}"/>
    <dgm:cxn modelId="{545A042A-8F94-4D82-91E5-EE71BF2C8D4E}" type="presOf" srcId="{2E378717-0A05-4F46-B6C9-734786EC54B4}" destId="{1ECA76A4-3769-45B6-9FC9-2F65D7A33A80}" srcOrd="0" destOrd="0" presId="urn:microsoft.com/office/officeart/2005/8/layout/hierarchy6"/>
    <dgm:cxn modelId="{6F719CAB-4CCB-493A-BD21-00DCBC1A2292}" type="presOf" srcId="{745F9827-BD5B-4BFD-B04A-2B09C1201DCF}" destId="{31BB0742-3710-46C3-9530-D11D16964A7B}" srcOrd="0" destOrd="0" presId="urn:microsoft.com/office/officeart/2005/8/layout/hierarchy6"/>
    <dgm:cxn modelId="{3EB07BB7-1FBB-4E30-997A-47ED4DEFBC7C}" srcId="{27E2980F-552B-4A1A-B9B6-FA6C23A3AF4C}" destId="{27782684-790B-4760-9B0A-9D107594E2AC}" srcOrd="0" destOrd="0" parTransId="{FEC727C1-9ACB-4E82-A3DB-82A69E0A01EF}" sibTransId="{413E1536-1C2E-436D-9C02-5C85F1016F37}"/>
    <dgm:cxn modelId="{8FB68588-C176-426E-BC36-55F46291191E}" srcId="{745F9827-BD5B-4BFD-B04A-2B09C1201DCF}" destId="{61918A8B-928F-481D-A99A-797914E4D440}" srcOrd="0" destOrd="0" parTransId="{6681B1E6-440B-4DE0-B81F-0E5A0E98B8A3}" sibTransId="{02A7FB55-AF78-413B-BBB6-EEF21A54CCF7}"/>
    <dgm:cxn modelId="{53A85788-B69B-488C-8669-CD112C726E46}" srcId="{348DE7FB-1C22-41AA-A12C-80BA3FCB5ABA}" destId="{58B5E815-58A2-434E-981F-5BD8E0B73075}" srcOrd="0" destOrd="0" parTransId="{2E378717-0A05-4F46-B6C9-734786EC54B4}" sibTransId="{4AEFE9CA-35D0-48B7-91DC-547103D21C10}"/>
    <dgm:cxn modelId="{A4D252EA-659A-41C5-B189-D07BF80839DD}" type="presOf" srcId="{DC2DF1FD-2AC3-44F7-926C-E0DE510EDE67}" destId="{1C2DEEE1-D32B-4856-AABA-718129D8D787}" srcOrd="0" destOrd="0" presId="urn:microsoft.com/office/officeart/2005/8/layout/hierarchy6"/>
    <dgm:cxn modelId="{2FCB1F0E-11FA-4011-A3D4-2FFC2156FA31}" type="presOf" srcId="{13880C4C-DC77-42DB-B27A-8CA0EBECDB36}" destId="{E043E564-3957-43F0-B8C0-6B1B470DD2B9}" srcOrd="0" destOrd="0" presId="urn:microsoft.com/office/officeart/2005/8/layout/hierarchy6"/>
    <dgm:cxn modelId="{17A44E5A-D2F8-4D9C-9938-037FCF5315C4}" type="presOf" srcId="{CA8A42EA-C7A9-44D0-9E37-CA59CA8789A6}" destId="{96D513FE-8BF4-4854-BAE2-47D418A0EA24}" srcOrd="0" destOrd="0" presId="urn:microsoft.com/office/officeart/2005/8/layout/hierarchy6"/>
    <dgm:cxn modelId="{D5183F49-925F-4242-9950-A7B8E9817FFB}" type="presOf" srcId="{12AC806E-ED55-4D77-8EDB-566FC2DFCB98}" destId="{380322F4-57BE-4816-807F-E12D5241257A}" srcOrd="0" destOrd="0" presId="urn:microsoft.com/office/officeart/2005/8/layout/hierarchy6"/>
    <dgm:cxn modelId="{5B666BF9-873C-4A0D-9B1F-269AC5EDE689}" type="presOf" srcId="{4598A3B3-3901-4828-9374-036AFA1FEE7F}" destId="{22B14F6D-8617-49B8-8BA6-479706863532}" srcOrd="0" destOrd="0" presId="urn:microsoft.com/office/officeart/2005/8/layout/hierarchy6"/>
    <dgm:cxn modelId="{8A58E27E-C26B-4827-AB36-753EF0906583}" type="presOf" srcId="{7B4A3783-ABA4-4BCE-B63B-53D8E43DF01C}" destId="{5CEA02F6-6E4C-47D7-AE53-9D496D0D1A3D}" srcOrd="0" destOrd="0" presId="urn:microsoft.com/office/officeart/2005/8/layout/hierarchy6"/>
    <dgm:cxn modelId="{03F54E48-B48D-480D-A098-95C7B3CCD84E}" type="presOf" srcId="{9CAFCFD9-41DC-4BCA-A2DB-4FE12B7EB1C1}" destId="{A1CEFBCF-63D4-4002-BA6C-5041D5A27720}" srcOrd="0" destOrd="0" presId="urn:microsoft.com/office/officeart/2005/8/layout/hierarchy6"/>
    <dgm:cxn modelId="{3529D9B8-928E-4D8C-AC9C-E8C86F1278FC}" srcId="{557CE354-969C-498D-86A0-8683AADBA258}" destId="{348DE7FB-1C22-41AA-A12C-80BA3FCB5ABA}" srcOrd="3" destOrd="0" parTransId="{3CF917B7-4094-4917-A36C-1E60DC2D2B66}" sibTransId="{DC2F7B06-B713-491F-8F69-0410958B0C17}"/>
    <dgm:cxn modelId="{D13FFD3B-E2C5-4B46-ACA4-FD4118BCCCEA}" srcId="{557CE354-969C-498D-86A0-8683AADBA258}" destId="{745F9827-BD5B-4BFD-B04A-2B09C1201DCF}" srcOrd="0" destOrd="0" parTransId="{12AC806E-ED55-4D77-8EDB-566FC2DFCB98}" sibTransId="{023FE213-271C-47D8-8E16-60B9F075FF7E}"/>
    <dgm:cxn modelId="{A671AF97-5F1C-4140-B9B4-C350E08F2479}" type="presOf" srcId="{557CE354-969C-498D-86A0-8683AADBA258}" destId="{EDA5A753-27DD-421F-BC45-07333D70FAE9}" srcOrd="0" destOrd="0" presId="urn:microsoft.com/office/officeart/2005/8/layout/hierarchy6"/>
    <dgm:cxn modelId="{86E57412-C599-4326-93AC-202A29860F57}" type="presOf" srcId="{311A8585-A2AB-4AC2-8487-1A4864E3A5CA}" destId="{848E9E0F-C9B3-4EED-8F8C-99C51DB9EA4E}" srcOrd="0" destOrd="0" presId="urn:microsoft.com/office/officeart/2005/8/layout/hierarchy6"/>
    <dgm:cxn modelId="{21FA1088-11BF-4320-A413-46DB55CD86C7}" type="presOf" srcId="{F62CF2BB-A131-4A46-A38D-4EE427A3C154}" destId="{1CC7C8D6-8083-4C5B-8849-4524C3E7309C}" srcOrd="0" destOrd="0" presId="urn:microsoft.com/office/officeart/2005/8/layout/hierarchy6"/>
    <dgm:cxn modelId="{DEA1E4A9-08E9-420C-A465-02DDD1B26F96}" srcId="{27782684-790B-4760-9B0A-9D107594E2AC}" destId="{557CE354-969C-498D-86A0-8683AADBA258}" srcOrd="1" destOrd="0" parTransId="{311A8585-A2AB-4AC2-8487-1A4864E3A5CA}" sibTransId="{643AD364-E195-49CC-BA95-15EB1B2F665A}"/>
    <dgm:cxn modelId="{980B2149-A4E4-4F3D-A541-0922649CA583}" type="presOf" srcId="{348DE7FB-1C22-41AA-A12C-80BA3FCB5ABA}" destId="{4C1D1463-36DA-4760-8DEB-126908982614}" srcOrd="0" destOrd="0" presId="urn:microsoft.com/office/officeart/2005/8/layout/hierarchy6"/>
    <dgm:cxn modelId="{4B8D35F9-A1CB-409D-AE2C-8DE749B85125}" type="presOf" srcId="{61918A8B-928F-481D-A99A-797914E4D440}" destId="{24BCD09D-BB5A-493B-B4D3-FAED6B060446}" srcOrd="0" destOrd="0" presId="urn:microsoft.com/office/officeart/2005/8/layout/hierarchy6"/>
    <dgm:cxn modelId="{7BDA0C5B-800D-491A-ABDF-93E5543AC1E9}" type="presOf" srcId="{27782684-790B-4760-9B0A-9D107594E2AC}" destId="{EB556181-2A91-461C-9FE9-2023DFCFF01D}" srcOrd="0" destOrd="0" presId="urn:microsoft.com/office/officeart/2005/8/layout/hierarchy6"/>
    <dgm:cxn modelId="{7B216CCB-DB84-497B-9F3E-CAA08DEEFD8A}" type="presOf" srcId="{1D931AE9-B218-413B-9CE4-4FEFF5FCD25E}" destId="{785E11EE-5A08-41F1-BB0F-024A0F91D569}" srcOrd="0" destOrd="0" presId="urn:microsoft.com/office/officeart/2005/8/layout/hierarchy6"/>
    <dgm:cxn modelId="{33367DB4-EBA9-4646-91B4-C39EE18D8D6A}" type="presOf" srcId="{31FCE2A7-13E8-457A-8A11-F26C808B746B}" destId="{A0540E16-FED4-421A-B323-308DA2729327}" srcOrd="0" destOrd="0" presId="urn:microsoft.com/office/officeart/2005/8/layout/hierarchy6"/>
    <dgm:cxn modelId="{5B0DD9FD-9AB2-412A-AA11-5149D456D587}" type="presOf" srcId="{B6FE41D9-2071-4A18-B0AA-BB6277BDD8DC}" destId="{58ED0F4A-ACB6-4D52-B857-1E2275A94F7D}" srcOrd="0" destOrd="0" presId="urn:microsoft.com/office/officeart/2005/8/layout/hierarchy6"/>
    <dgm:cxn modelId="{CB803872-A070-46F1-950D-5CB480DD35A6}" srcId="{7B4A3783-ABA4-4BCE-B63B-53D8E43DF01C}" destId="{4598A3B3-3901-4828-9374-036AFA1FEE7F}" srcOrd="0" destOrd="0" parTransId="{31FCE2A7-13E8-457A-8A11-F26C808B746B}" sibTransId="{0A640B1D-9034-4A79-9A67-75B3977B0C11}"/>
    <dgm:cxn modelId="{11F44749-2C8E-42DA-95D1-CA19E1431B4A}" type="presOf" srcId="{BAD0FAE7-F439-48FE-8D56-48A564937B10}" destId="{862827D9-C3DD-4DE0-A79A-E8B96C207F19}" srcOrd="0" destOrd="0" presId="urn:microsoft.com/office/officeart/2005/8/layout/hierarchy6"/>
    <dgm:cxn modelId="{D1B256FD-68C2-45BB-B28B-B4F9783AD93C}" type="presOf" srcId="{34BCF48E-3B12-4B53-B38E-7546C8C0223D}" destId="{10418786-886F-4630-B966-1315BFC79BBB}" srcOrd="0" destOrd="0" presId="urn:microsoft.com/office/officeart/2005/8/layout/hierarchy6"/>
    <dgm:cxn modelId="{1EE7FCE3-812C-4E3C-862F-E8FDDFD05A76}" type="presOf" srcId="{58B5E815-58A2-434E-981F-5BD8E0B73075}" destId="{F0490445-FAA9-4DAE-9916-17C19E5B6967}" srcOrd="0" destOrd="0" presId="urn:microsoft.com/office/officeart/2005/8/layout/hierarchy6"/>
    <dgm:cxn modelId="{8A9F98C2-E0E1-4ACF-A784-620FED42F280}" srcId="{27782684-790B-4760-9B0A-9D107594E2AC}" destId="{F62CF2BB-A131-4A46-A38D-4EE427A3C154}" srcOrd="0" destOrd="0" parTransId="{9CAFCFD9-41DC-4BCA-A2DB-4FE12B7EB1C1}" sibTransId="{93E429C4-5275-4A16-BC45-1CE0551C9DFF}"/>
    <dgm:cxn modelId="{F87EF945-5661-4689-A913-9D82E7E2F591}" srcId="{348DE7FB-1C22-41AA-A12C-80BA3FCB5ABA}" destId="{34BCF48E-3B12-4B53-B38E-7546C8C0223D}" srcOrd="1" destOrd="0" parTransId="{DC2DF1FD-2AC3-44F7-926C-E0DE510EDE67}" sibTransId="{95DD8AE3-77A3-48FF-B615-842323F07751}"/>
    <dgm:cxn modelId="{EB993BFB-D439-4234-ACD3-3039F81618AE}" srcId="{557CE354-969C-498D-86A0-8683AADBA258}" destId="{7B4A3783-ABA4-4BCE-B63B-53D8E43DF01C}" srcOrd="1" destOrd="0" parTransId="{CA8A42EA-C7A9-44D0-9E37-CA59CA8789A6}" sibTransId="{816A5819-A8C6-4C77-9DBC-55222BB4CD90}"/>
    <dgm:cxn modelId="{E0B37BA7-69BA-4F2C-9B24-67A01B8D2DDB}" type="presOf" srcId="{3CF917B7-4094-4917-A36C-1E60DC2D2B66}" destId="{5CE182AC-0210-48C5-9C8E-6FE975553AD4}" srcOrd="0" destOrd="0" presId="urn:microsoft.com/office/officeart/2005/8/layout/hierarchy6"/>
    <dgm:cxn modelId="{D4FBDA79-D877-4442-960F-C53488554553}" srcId="{557CE354-969C-498D-86A0-8683AADBA258}" destId="{BAD0FAE7-F439-48FE-8D56-48A564937B10}" srcOrd="2" destOrd="0" parTransId="{13880C4C-DC77-42DB-B27A-8CA0EBECDB36}" sibTransId="{BD5758B2-8261-490C-8137-109917B3C8FD}"/>
    <dgm:cxn modelId="{659AF2A4-2E3F-43EB-B7F9-D787518B421D}" type="presOf" srcId="{27E2980F-552B-4A1A-B9B6-FA6C23A3AF4C}" destId="{ED1A0A91-3915-412D-AA76-2610BDBCC4A9}" srcOrd="0" destOrd="0" presId="urn:microsoft.com/office/officeart/2005/8/layout/hierarchy6"/>
    <dgm:cxn modelId="{A1F43764-D32C-4FAE-AC3A-0F25ADC5BB70}" type="presParOf" srcId="{ED1A0A91-3915-412D-AA76-2610BDBCC4A9}" destId="{9919A597-6EB8-443B-9666-B773DA58BD40}" srcOrd="0" destOrd="0" presId="urn:microsoft.com/office/officeart/2005/8/layout/hierarchy6"/>
    <dgm:cxn modelId="{D5CF5F78-1EFC-45BC-AFB8-360C5188DC91}" type="presParOf" srcId="{9919A597-6EB8-443B-9666-B773DA58BD40}" destId="{87A97B68-CDA3-49B9-B5D1-BD3B9565FF9C}" srcOrd="0" destOrd="0" presId="urn:microsoft.com/office/officeart/2005/8/layout/hierarchy6"/>
    <dgm:cxn modelId="{6AE92F93-EB31-4EA0-9A9C-1C70DE574EA8}" type="presParOf" srcId="{87A97B68-CDA3-49B9-B5D1-BD3B9565FF9C}" destId="{A1F3A9A8-5A97-438B-8E24-D06BE2B80E73}" srcOrd="0" destOrd="0" presId="urn:microsoft.com/office/officeart/2005/8/layout/hierarchy6"/>
    <dgm:cxn modelId="{C7E79A79-BAA8-47F7-9D9E-6DEBC7692278}" type="presParOf" srcId="{A1F3A9A8-5A97-438B-8E24-D06BE2B80E73}" destId="{EB556181-2A91-461C-9FE9-2023DFCFF01D}" srcOrd="0" destOrd="0" presId="urn:microsoft.com/office/officeart/2005/8/layout/hierarchy6"/>
    <dgm:cxn modelId="{76B0145E-D72C-4B49-987E-E94F33432073}" type="presParOf" srcId="{A1F3A9A8-5A97-438B-8E24-D06BE2B80E73}" destId="{5758F0C4-D11F-46E3-A44A-E8F8BBF704BF}" srcOrd="1" destOrd="0" presId="urn:microsoft.com/office/officeart/2005/8/layout/hierarchy6"/>
    <dgm:cxn modelId="{67723AD9-BB25-4AD2-954F-9C8F7F4B3CE5}" type="presParOf" srcId="{5758F0C4-D11F-46E3-A44A-E8F8BBF704BF}" destId="{A1CEFBCF-63D4-4002-BA6C-5041D5A27720}" srcOrd="0" destOrd="0" presId="urn:microsoft.com/office/officeart/2005/8/layout/hierarchy6"/>
    <dgm:cxn modelId="{B4838EDF-3B18-45B3-83BE-0BBDCA218C5D}" type="presParOf" srcId="{5758F0C4-D11F-46E3-A44A-E8F8BBF704BF}" destId="{45BE5800-E0B3-4162-BBD3-8AD55ABC0ADF}" srcOrd="1" destOrd="0" presId="urn:microsoft.com/office/officeart/2005/8/layout/hierarchy6"/>
    <dgm:cxn modelId="{A83C0B12-013A-4056-AA9D-6F9D9E202AAB}" type="presParOf" srcId="{45BE5800-E0B3-4162-BBD3-8AD55ABC0ADF}" destId="{1CC7C8D6-8083-4C5B-8849-4524C3E7309C}" srcOrd="0" destOrd="0" presId="urn:microsoft.com/office/officeart/2005/8/layout/hierarchy6"/>
    <dgm:cxn modelId="{2BAF19EC-819D-48FD-BE82-2082C8E9183B}" type="presParOf" srcId="{45BE5800-E0B3-4162-BBD3-8AD55ABC0ADF}" destId="{2CE72C24-2240-46E7-B517-F46BDED6E586}" srcOrd="1" destOrd="0" presId="urn:microsoft.com/office/officeart/2005/8/layout/hierarchy6"/>
    <dgm:cxn modelId="{22DB7112-8478-4AC8-A9BB-1070FBD6F482}" type="presParOf" srcId="{5758F0C4-D11F-46E3-A44A-E8F8BBF704BF}" destId="{848E9E0F-C9B3-4EED-8F8C-99C51DB9EA4E}" srcOrd="2" destOrd="0" presId="urn:microsoft.com/office/officeart/2005/8/layout/hierarchy6"/>
    <dgm:cxn modelId="{05E5A4A3-A3CA-41B6-B466-E1EA297297EC}" type="presParOf" srcId="{5758F0C4-D11F-46E3-A44A-E8F8BBF704BF}" destId="{E4FF675F-3802-493F-B028-623C11D0EC05}" srcOrd="3" destOrd="0" presId="urn:microsoft.com/office/officeart/2005/8/layout/hierarchy6"/>
    <dgm:cxn modelId="{C89D9CFE-EF48-4F53-90F4-2C0D483D113E}" type="presParOf" srcId="{E4FF675F-3802-493F-B028-623C11D0EC05}" destId="{EDA5A753-27DD-421F-BC45-07333D70FAE9}" srcOrd="0" destOrd="0" presId="urn:microsoft.com/office/officeart/2005/8/layout/hierarchy6"/>
    <dgm:cxn modelId="{BBF35F2A-0F4F-4DF3-B386-3AE91907CEED}" type="presParOf" srcId="{E4FF675F-3802-493F-B028-623C11D0EC05}" destId="{C0D2D671-91CA-4B17-B99F-6540DB2FDF83}" srcOrd="1" destOrd="0" presId="urn:microsoft.com/office/officeart/2005/8/layout/hierarchy6"/>
    <dgm:cxn modelId="{FDDF4655-91EC-4CC8-A9EE-EBEC7C13D892}" type="presParOf" srcId="{C0D2D671-91CA-4B17-B99F-6540DB2FDF83}" destId="{380322F4-57BE-4816-807F-E12D5241257A}" srcOrd="0" destOrd="0" presId="urn:microsoft.com/office/officeart/2005/8/layout/hierarchy6"/>
    <dgm:cxn modelId="{F5107AFD-54AF-4F2C-BEC6-CE2268E585A8}" type="presParOf" srcId="{C0D2D671-91CA-4B17-B99F-6540DB2FDF83}" destId="{5419D13B-D457-49C3-9097-4B5C614644EF}" srcOrd="1" destOrd="0" presId="urn:microsoft.com/office/officeart/2005/8/layout/hierarchy6"/>
    <dgm:cxn modelId="{ECC25237-66B3-4AC5-A7FC-E27002B8234F}" type="presParOf" srcId="{5419D13B-D457-49C3-9097-4B5C614644EF}" destId="{31BB0742-3710-46C3-9530-D11D16964A7B}" srcOrd="0" destOrd="0" presId="urn:microsoft.com/office/officeart/2005/8/layout/hierarchy6"/>
    <dgm:cxn modelId="{5E416F38-B9B1-4734-B327-9CD2544D4FA6}" type="presParOf" srcId="{5419D13B-D457-49C3-9097-4B5C614644EF}" destId="{BC892C50-D5AC-408A-8B04-DB81A7716D81}" srcOrd="1" destOrd="0" presId="urn:microsoft.com/office/officeart/2005/8/layout/hierarchy6"/>
    <dgm:cxn modelId="{14D59703-D286-4436-B28B-01A51812A88B}" type="presParOf" srcId="{BC892C50-D5AC-408A-8B04-DB81A7716D81}" destId="{5A5E28F9-3D69-436E-9A92-AA6BA7D31450}" srcOrd="0" destOrd="0" presId="urn:microsoft.com/office/officeart/2005/8/layout/hierarchy6"/>
    <dgm:cxn modelId="{89AAD469-04DA-4795-BC06-ADD2C8CA5846}" type="presParOf" srcId="{BC892C50-D5AC-408A-8B04-DB81A7716D81}" destId="{49190E9D-94EF-4FD2-801B-2E8C0D1566F9}" srcOrd="1" destOrd="0" presId="urn:microsoft.com/office/officeart/2005/8/layout/hierarchy6"/>
    <dgm:cxn modelId="{8DF3D40B-DBC9-4FA0-8221-4369FE6807CD}" type="presParOf" srcId="{49190E9D-94EF-4FD2-801B-2E8C0D1566F9}" destId="{24BCD09D-BB5A-493B-B4D3-FAED6B060446}" srcOrd="0" destOrd="0" presId="urn:microsoft.com/office/officeart/2005/8/layout/hierarchy6"/>
    <dgm:cxn modelId="{84B05D4F-23B2-4B20-9A55-65D2724D41F3}" type="presParOf" srcId="{49190E9D-94EF-4FD2-801B-2E8C0D1566F9}" destId="{022E8673-BB36-4A45-91AC-36D2B4312879}" srcOrd="1" destOrd="0" presId="urn:microsoft.com/office/officeart/2005/8/layout/hierarchy6"/>
    <dgm:cxn modelId="{051477D3-9C6B-4CA0-ABD1-238906F5E8F5}" type="presParOf" srcId="{C0D2D671-91CA-4B17-B99F-6540DB2FDF83}" destId="{96D513FE-8BF4-4854-BAE2-47D418A0EA24}" srcOrd="2" destOrd="0" presId="urn:microsoft.com/office/officeart/2005/8/layout/hierarchy6"/>
    <dgm:cxn modelId="{A4FE3945-74A2-461F-AAA6-4233CFD1E49D}" type="presParOf" srcId="{C0D2D671-91CA-4B17-B99F-6540DB2FDF83}" destId="{77DCEE91-BB91-4414-BE19-9AD9DB906ED0}" srcOrd="3" destOrd="0" presId="urn:microsoft.com/office/officeart/2005/8/layout/hierarchy6"/>
    <dgm:cxn modelId="{C2B31E9E-9D61-4726-87ED-2D162DE6211F}" type="presParOf" srcId="{77DCEE91-BB91-4414-BE19-9AD9DB906ED0}" destId="{5CEA02F6-6E4C-47D7-AE53-9D496D0D1A3D}" srcOrd="0" destOrd="0" presId="urn:microsoft.com/office/officeart/2005/8/layout/hierarchy6"/>
    <dgm:cxn modelId="{8886599D-D0F0-482E-985D-3ED094E85C48}" type="presParOf" srcId="{77DCEE91-BB91-4414-BE19-9AD9DB906ED0}" destId="{E06E38BF-7F26-47A8-9745-047EA6B171C7}" srcOrd="1" destOrd="0" presId="urn:microsoft.com/office/officeart/2005/8/layout/hierarchy6"/>
    <dgm:cxn modelId="{88EFEE8C-881C-4755-99DC-E9F984A6E522}" type="presParOf" srcId="{E06E38BF-7F26-47A8-9745-047EA6B171C7}" destId="{A0540E16-FED4-421A-B323-308DA2729327}" srcOrd="0" destOrd="0" presId="urn:microsoft.com/office/officeart/2005/8/layout/hierarchy6"/>
    <dgm:cxn modelId="{1C9B1A3C-B445-405E-AA0A-23A852524D55}" type="presParOf" srcId="{E06E38BF-7F26-47A8-9745-047EA6B171C7}" destId="{B5FB8191-9167-4A6F-9285-40ECDB5FB6CA}" srcOrd="1" destOrd="0" presId="urn:microsoft.com/office/officeart/2005/8/layout/hierarchy6"/>
    <dgm:cxn modelId="{CC5E2BAC-F5D0-4D15-B61A-73DF3DD9B75E}" type="presParOf" srcId="{B5FB8191-9167-4A6F-9285-40ECDB5FB6CA}" destId="{22B14F6D-8617-49B8-8BA6-479706863532}" srcOrd="0" destOrd="0" presId="urn:microsoft.com/office/officeart/2005/8/layout/hierarchy6"/>
    <dgm:cxn modelId="{4AE4A12D-4C24-4F0D-9592-7BF065B665BE}" type="presParOf" srcId="{B5FB8191-9167-4A6F-9285-40ECDB5FB6CA}" destId="{735040D2-52E9-4D4B-8A61-3784299714D7}" srcOrd="1" destOrd="0" presId="urn:microsoft.com/office/officeart/2005/8/layout/hierarchy6"/>
    <dgm:cxn modelId="{B287ED1D-1B54-45EE-A84B-E7A4B60963DE}" type="presParOf" srcId="{C0D2D671-91CA-4B17-B99F-6540DB2FDF83}" destId="{E043E564-3957-43F0-B8C0-6B1B470DD2B9}" srcOrd="4" destOrd="0" presId="urn:microsoft.com/office/officeart/2005/8/layout/hierarchy6"/>
    <dgm:cxn modelId="{E01D0961-31C7-42C9-A5B5-B28850FFD493}" type="presParOf" srcId="{C0D2D671-91CA-4B17-B99F-6540DB2FDF83}" destId="{9FD7B1B6-E391-4086-AC48-E9CECD1AEA1F}" srcOrd="5" destOrd="0" presId="urn:microsoft.com/office/officeart/2005/8/layout/hierarchy6"/>
    <dgm:cxn modelId="{693D7933-4FF3-48F8-A820-5CF55FB4B51D}" type="presParOf" srcId="{9FD7B1B6-E391-4086-AC48-E9CECD1AEA1F}" destId="{862827D9-C3DD-4DE0-A79A-E8B96C207F19}" srcOrd="0" destOrd="0" presId="urn:microsoft.com/office/officeart/2005/8/layout/hierarchy6"/>
    <dgm:cxn modelId="{A88B7982-4666-4698-B7E1-AE1C92F0E630}" type="presParOf" srcId="{9FD7B1B6-E391-4086-AC48-E9CECD1AEA1F}" destId="{EF482B81-4862-415B-91AA-9DCF00C924D6}" srcOrd="1" destOrd="0" presId="urn:microsoft.com/office/officeart/2005/8/layout/hierarchy6"/>
    <dgm:cxn modelId="{E5BC12CF-EE12-4AFC-9772-AD9CA6AAF3D5}" type="presParOf" srcId="{C0D2D671-91CA-4B17-B99F-6540DB2FDF83}" destId="{5CE182AC-0210-48C5-9C8E-6FE975553AD4}" srcOrd="6" destOrd="0" presId="urn:microsoft.com/office/officeart/2005/8/layout/hierarchy6"/>
    <dgm:cxn modelId="{000D668A-9893-413A-899F-15E093684166}" type="presParOf" srcId="{C0D2D671-91CA-4B17-B99F-6540DB2FDF83}" destId="{7AE6D8EC-A579-4941-BD7D-AC337B010EA4}" srcOrd="7" destOrd="0" presId="urn:microsoft.com/office/officeart/2005/8/layout/hierarchy6"/>
    <dgm:cxn modelId="{9B142DC0-24DF-4A88-89C9-2267EF4BC7DA}" type="presParOf" srcId="{7AE6D8EC-A579-4941-BD7D-AC337B010EA4}" destId="{4C1D1463-36DA-4760-8DEB-126908982614}" srcOrd="0" destOrd="0" presId="urn:microsoft.com/office/officeart/2005/8/layout/hierarchy6"/>
    <dgm:cxn modelId="{B14ADDA7-CC7A-4C50-9C5C-C3DC4E5B5B40}" type="presParOf" srcId="{7AE6D8EC-A579-4941-BD7D-AC337B010EA4}" destId="{C1923115-B850-4CED-B419-A899406ACF97}" srcOrd="1" destOrd="0" presId="urn:microsoft.com/office/officeart/2005/8/layout/hierarchy6"/>
    <dgm:cxn modelId="{05A35C0D-B70C-4267-8885-AF2D227FA75D}" type="presParOf" srcId="{C1923115-B850-4CED-B419-A899406ACF97}" destId="{1ECA76A4-3769-45B6-9FC9-2F65D7A33A80}" srcOrd="0" destOrd="0" presId="urn:microsoft.com/office/officeart/2005/8/layout/hierarchy6"/>
    <dgm:cxn modelId="{486369C7-78A6-4575-9D81-27E7B7D73A19}" type="presParOf" srcId="{C1923115-B850-4CED-B419-A899406ACF97}" destId="{50F1EFEC-9C1A-4741-8905-491BEA4C6378}" srcOrd="1" destOrd="0" presId="urn:microsoft.com/office/officeart/2005/8/layout/hierarchy6"/>
    <dgm:cxn modelId="{75EF49BA-3341-4E60-8617-676FB23B64B7}" type="presParOf" srcId="{50F1EFEC-9C1A-4741-8905-491BEA4C6378}" destId="{F0490445-FAA9-4DAE-9916-17C19E5B6967}" srcOrd="0" destOrd="0" presId="urn:microsoft.com/office/officeart/2005/8/layout/hierarchy6"/>
    <dgm:cxn modelId="{D09EA3A4-BBB3-4ABA-890E-31BF7C45E1E5}" type="presParOf" srcId="{50F1EFEC-9C1A-4741-8905-491BEA4C6378}" destId="{8F6C218C-BEA0-41D4-9018-A814E2FE0C18}" srcOrd="1" destOrd="0" presId="urn:microsoft.com/office/officeart/2005/8/layout/hierarchy6"/>
    <dgm:cxn modelId="{B44A642A-BAD6-4EF0-A09E-D31F529B4289}" type="presParOf" srcId="{C1923115-B850-4CED-B419-A899406ACF97}" destId="{1C2DEEE1-D32B-4856-AABA-718129D8D787}" srcOrd="2" destOrd="0" presId="urn:microsoft.com/office/officeart/2005/8/layout/hierarchy6"/>
    <dgm:cxn modelId="{20DCA6B0-4E88-48C5-A92A-9DC4E76125DD}" type="presParOf" srcId="{C1923115-B850-4CED-B419-A899406ACF97}" destId="{39C6A64C-2835-41AF-A62C-09420C3930D3}" srcOrd="3" destOrd="0" presId="urn:microsoft.com/office/officeart/2005/8/layout/hierarchy6"/>
    <dgm:cxn modelId="{2B40C34F-E8FB-48C7-BBE1-D881070C038D}" type="presParOf" srcId="{39C6A64C-2835-41AF-A62C-09420C3930D3}" destId="{10418786-886F-4630-B966-1315BFC79BBB}" srcOrd="0" destOrd="0" presId="urn:microsoft.com/office/officeart/2005/8/layout/hierarchy6"/>
    <dgm:cxn modelId="{128C3FC8-5D96-401D-8501-FAE70DC32BEB}" type="presParOf" srcId="{39C6A64C-2835-41AF-A62C-09420C3930D3}" destId="{DC93BBB2-0882-4C29-84DB-F18888F85BC8}" srcOrd="1" destOrd="0" presId="urn:microsoft.com/office/officeart/2005/8/layout/hierarchy6"/>
    <dgm:cxn modelId="{01EB57D2-F603-4EA8-B9C0-14A87BD1C541}" type="presParOf" srcId="{5758F0C4-D11F-46E3-A44A-E8F8BBF704BF}" destId="{785E11EE-5A08-41F1-BB0F-024A0F91D569}" srcOrd="4" destOrd="0" presId="urn:microsoft.com/office/officeart/2005/8/layout/hierarchy6"/>
    <dgm:cxn modelId="{8648EE5D-CD84-4F48-A178-04FBF5CC6251}" type="presParOf" srcId="{5758F0C4-D11F-46E3-A44A-E8F8BBF704BF}" destId="{B479CA27-A218-4C40-8912-6464AACF6AE9}" srcOrd="5" destOrd="0" presId="urn:microsoft.com/office/officeart/2005/8/layout/hierarchy6"/>
    <dgm:cxn modelId="{DE2EB556-88F7-4947-8BF4-8F3B1CFD8C07}" type="presParOf" srcId="{B479CA27-A218-4C40-8912-6464AACF6AE9}" destId="{58ED0F4A-ACB6-4D52-B857-1E2275A94F7D}" srcOrd="0" destOrd="0" presId="urn:microsoft.com/office/officeart/2005/8/layout/hierarchy6"/>
    <dgm:cxn modelId="{B622C5A2-FC2A-4D9A-8745-1481CF628BC6}" type="presParOf" srcId="{B479CA27-A218-4C40-8912-6464AACF6AE9}" destId="{23541813-CF2D-4E5A-B3CF-3D2CD02AB065}" srcOrd="1" destOrd="0" presId="urn:microsoft.com/office/officeart/2005/8/layout/hierarchy6"/>
    <dgm:cxn modelId="{83D1C9EB-FED1-4A35-B885-2CA4A757D08A}" type="presParOf" srcId="{ED1A0A91-3915-412D-AA76-2610BDBCC4A9}" destId="{F65C0906-FE99-40D9-89C5-1F44C517E50C}"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2DF3F-7B71-4AE8-A4F5-9B213881720F}">
      <dsp:nvSpPr>
        <dsp:cNvPr id="0" name=""/>
        <dsp:cNvSpPr/>
      </dsp:nvSpPr>
      <dsp:spPr>
        <a:xfrm>
          <a:off x="3051893" y="2701"/>
          <a:ext cx="4865837" cy="2521800"/>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t>GSICS Research Working Group</a:t>
          </a:r>
        </a:p>
        <a:p>
          <a:pPr lvl="0" algn="ctr" defTabSz="889000">
            <a:lnSpc>
              <a:spcPct val="90000"/>
            </a:lnSpc>
            <a:spcBef>
              <a:spcPct val="0"/>
            </a:spcBef>
            <a:spcAft>
              <a:spcPct val="35000"/>
            </a:spcAft>
          </a:pPr>
          <a:r>
            <a:rPr lang="en-US" sz="1600" b="1" kern="1200" dirty="0" smtClean="0"/>
            <a:t>Chair: Dohyeong Kim</a:t>
          </a:r>
        </a:p>
        <a:p>
          <a:pPr lvl="0" algn="ctr" defTabSz="889000">
            <a:lnSpc>
              <a:spcPct val="90000"/>
            </a:lnSpc>
            <a:spcBef>
              <a:spcPct val="0"/>
            </a:spcBef>
            <a:spcAft>
              <a:spcPct val="35000"/>
            </a:spcAft>
          </a:pPr>
          <a:r>
            <a:rPr lang="en-US" sz="1600" b="0" kern="1200" dirty="0" smtClean="0"/>
            <a:t>Vice-Chair: Tim Hewison</a:t>
          </a:r>
        </a:p>
        <a:p>
          <a:pPr lvl="0" algn="ctr" defTabSz="889000">
            <a:lnSpc>
              <a:spcPct val="90000"/>
            </a:lnSpc>
            <a:spcBef>
              <a:spcPct val="0"/>
            </a:spcBef>
            <a:spcAft>
              <a:spcPct val="35000"/>
            </a:spcAft>
          </a:pPr>
          <a:r>
            <a:rPr lang="en-US" sz="1600" b="0" kern="1200" dirty="0" smtClean="0"/>
            <a:t>Vice-Chair: Scott </a:t>
          </a:r>
          <a:r>
            <a:rPr lang="en-US" sz="1600" b="0" kern="1200" dirty="0" err="1" smtClean="0"/>
            <a:t>Hu</a:t>
          </a:r>
          <a:endParaRPr lang="en-GB" sz="1600" b="0" kern="1200" dirty="0"/>
        </a:p>
      </dsp:txBody>
      <dsp:txXfrm>
        <a:off x="3125754" y="76562"/>
        <a:ext cx="4718115" cy="2374078"/>
      </dsp:txXfrm>
    </dsp:sp>
    <dsp:sp modelId="{380322F4-57BE-4816-807F-E12D5241257A}">
      <dsp:nvSpPr>
        <dsp:cNvPr id="0" name=""/>
        <dsp:cNvSpPr/>
      </dsp:nvSpPr>
      <dsp:spPr>
        <a:xfrm>
          <a:off x="1312150" y="2524501"/>
          <a:ext cx="4172662" cy="570620"/>
        </a:xfrm>
        <a:custGeom>
          <a:avLst/>
          <a:gdLst/>
          <a:ahLst/>
          <a:cxnLst/>
          <a:rect l="0" t="0" r="0" b="0"/>
          <a:pathLst>
            <a:path>
              <a:moveTo>
                <a:pt x="4172662" y="0"/>
              </a:moveTo>
              <a:lnTo>
                <a:pt x="4172662" y="285310"/>
              </a:lnTo>
              <a:lnTo>
                <a:pt x="0" y="285310"/>
              </a:lnTo>
              <a:lnTo>
                <a:pt x="0" y="5706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BB0742-3710-46C3-9530-D11D16964A7B}">
      <dsp:nvSpPr>
        <dsp:cNvPr id="0" name=""/>
        <dsp:cNvSpPr/>
      </dsp:nvSpPr>
      <dsp:spPr>
        <a:xfrm>
          <a:off x="242236" y="3095122"/>
          <a:ext cx="2139826" cy="1426551"/>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UV </a:t>
          </a:r>
          <a:br>
            <a:rPr lang="en-GB" sz="1600" b="1" kern="1200" dirty="0" smtClean="0"/>
          </a:br>
          <a:r>
            <a:rPr lang="en-GB" sz="1600" b="1" kern="1200" dirty="0" smtClean="0"/>
            <a:t>Sub-Group</a:t>
          </a:r>
        </a:p>
        <a:p>
          <a:pPr lvl="0" algn="ctr" defTabSz="711200">
            <a:lnSpc>
              <a:spcPct val="90000"/>
            </a:lnSpc>
            <a:spcBef>
              <a:spcPct val="0"/>
            </a:spcBef>
            <a:spcAft>
              <a:spcPct val="35000"/>
            </a:spcAft>
          </a:pPr>
          <a:r>
            <a:rPr lang="en-US" sz="1600" kern="1200" dirty="0" smtClean="0"/>
            <a:t>Chair: Rose Munro</a:t>
          </a:r>
          <a:endParaRPr lang="en-GB" sz="1600" kern="1200" dirty="0"/>
        </a:p>
      </dsp:txBody>
      <dsp:txXfrm>
        <a:off x="284018" y="3136904"/>
        <a:ext cx="2056262" cy="1342987"/>
      </dsp:txXfrm>
    </dsp:sp>
    <dsp:sp modelId="{96D513FE-8BF4-4854-BAE2-47D418A0EA24}">
      <dsp:nvSpPr>
        <dsp:cNvPr id="0" name=""/>
        <dsp:cNvSpPr/>
      </dsp:nvSpPr>
      <dsp:spPr>
        <a:xfrm>
          <a:off x="4093925" y="2524501"/>
          <a:ext cx="1390887" cy="570620"/>
        </a:xfrm>
        <a:custGeom>
          <a:avLst/>
          <a:gdLst/>
          <a:ahLst/>
          <a:cxnLst/>
          <a:rect l="0" t="0" r="0" b="0"/>
          <a:pathLst>
            <a:path>
              <a:moveTo>
                <a:pt x="1390887" y="0"/>
              </a:moveTo>
              <a:lnTo>
                <a:pt x="1390887" y="285310"/>
              </a:lnTo>
              <a:lnTo>
                <a:pt x="0" y="285310"/>
              </a:lnTo>
              <a:lnTo>
                <a:pt x="0" y="5706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EA02F6-6E4C-47D7-AE53-9D496D0D1A3D}">
      <dsp:nvSpPr>
        <dsp:cNvPr id="0" name=""/>
        <dsp:cNvSpPr/>
      </dsp:nvSpPr>
      <dsp:spPr>
        <a:xfrm>
          <a:off x="3024011" y="3095122"/>
          <a:ext cx="2139826" cy="1426551"/>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VIS/NIR </a:t>
          </a:r>
          <a:br>
            <a:rPr lang="en-GB" sz="1600" b="1" kern="1200" dirty="0" smtClean="0"/>
          </a:br>
          <a:r>
            <a:rPr lang="en-GB" sz="1600" b="1" kern="1200" dirty="0" smtClean="0"/>
            <a:t>Sub-Group</a:t>
          </a:r>
        </a:p>
        <a:p>
          <a:pPr lvl="0" algn="ctr" defTabSz="711200">
            <a:lnSpc>
              <a:spcPct val="90000"/>
            </a:lnSpc>
            <a:spcBef>
              <a:spcPct val="0"/>
            </a:spcBef>
            <a:spcAft>
              <a:spcPct val="35000"/>
            </a:spcAft>
          </a:pPr>
          <a:r>
            <a:rPr lang="en-US" sz="1600" kern="1200" dirty="0" smtClean="0"/>
            <a:t>Chair: Dave Doelling</a:t>
          </a:r>
          <a:endParaRPr lang="en-GB" sz="1600" kern="1200" dirty="0"/>
        </a:p>
      </dsp:txBody>
      <dsp:txXfrm>
        <a:off x="3065793" y="3136904"/>
        <a:ext cx="2056262" cy="1342987"/>
      </dsp:txXfrm>
    </dsp:sp>
    <dsp:sp modelId="{E043E564-3957-43F0-B8C0-6B1B470DD2B9}">
      <dsp:nvSpPr>
        <dsp:cNvPr id="0" name=""/>
        <dsp:cNvSpPr/>
      </dsp:nvSpPr>
      <dsp:spPr>
        <a:xfrm>
          <a:off x="5484812" y="2524501"/>
          <a:ext cx="1590319" cy="570606"/>
        </a:xfrm>
        <a:custGeom>
          <a:avLst/>
          <a:gdLst/>
          <a:ahLst/>
          <a:cxnLst/>
          <a:rect l="0" t="0" r="0" b="0"/>
          <a:pathLst>
            <a:path>
              <a:moveTo>
                <a:pt x="0" y="0"/>
              </a:moveTo>
              <a:lnTo>
                <a:pt x="0" y="285303"/>
              </a:lnTo>
              <a:lnTo>
                <a:pt x="1590319" y="285303"/>
              </a:lnTo>
              <a:lnTo>
                <a:pt x="1590319" y="5706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2827D9-C3DD-4DE0-A79A-E8B96C207F19}">
      <dsp:nvSpPr>
        <dsp:cNvPr id="0" name=""/>
        <dsp:cNvSpPr/>
      </dsp:nvSpPr>
      <dsp:spPr>
        <a:xfrm>
          <a:off x="6005218" y="3095107"/>
          <a:ext cx="2139826" cy="1426551"/>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IR </a:t>
          </a:r>
          <a:br>
            <a:rPr lang="en-GB" sz="1600" b="1" kern="1200" dirty="0" smtClean="0"/>
          </a:br>
          <a:r>
            <a:rPr lang="en-GB" sz="1600" b="1" kern="1200" dirty="0" smtClean="0"/>
            <a:t>Sub-Group</a:t>
          </a:r>
        </a:p>
        <a:p>
          <a:pPr lvl="0" algn="ctr" defTabSz="711200">
            <a:lnSpc>
              <a:spcPct val="90000"/>
            </a:lnSpc>
            <a:spcBef>
              <a:spcPct val="0"/>
            </a:spcBef>
            <a:spcAft>
              <a:spcPct val="35000"/>
            </a:spcAft>
          </a:pPr>
          <a:r>
            <a:rPr lang="en-US" sz="1600" kern="1200" dirty="0" smtClean="0"/>
            <a:t>Chair: Tim Hewison</a:t>
          </a:r>
          <a:endParaRPr lang="en-GB" sz="1600" kern="1200" dirty="0"/>
        </a:p>
      </dsp:txBody>
      <dsp:txXfrm>
        <a:off x="6047000" y="3136889"/>
        <a:ext cx="2056262" cy="1342987"/>
      </dsp:txXfrm>
    </dsp:sp>
    <dsp:sp modelId="{5CE182AC-0210-48C5-9C8E-6FE975553AD4}">
      <dsp:nvSpPr>
        <dsp:cNvPr id="0" name=""/>
        <dsp:cNvSpPr/>
      </dsp:nvSpPr>
      <dsp:spPr>
        <a:xfrm>
          <a:off x="5484812" y="2524501"/>
          <a:ext cx="4172662" cy="570620"/>
        </a:xfrm>
        <a:custGeom>
          <a:avLst/>
          <a:gdLst/>
          <a:ahLst/>
          <a:cxnLst/>
          <a:rect l="0" t="0" r="0" b="0"/>
          <a:pathLst>
            <a:path>
              <a:moveTo>
                <a:pt x="0" y="0"/>
              </a:moveTo>
              <a:lnTo>
                <a:pt x="0" y="285310"/>
              </a:lnTo>
              <a:lnTo>
                <a:pt x="4172662" y="285310"/>
              </a:lnTo>
              <a:lnTo>
                <a:pt x="4172662" y="5706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1D1463-36DA-4760-8DEB-126908982614}">
      <dsp:nvSpPr>
        <dsp:cNvPr id="0" name=""/>
        <dsp:cNvSpPr/>
      </dsp:nvSpPr>
      <dsp:spPr>
        <a:xfrm>
          <a:off x="8587561" y="3095122"/>
          <a:ext cx="2139826" cy="1426551"/>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Microwave Sub-Group</a:t>
          </a:r>
        </a:p>
        <a:p>
          <a:pPr lvl="0" algn="ctr" defTabSz="711200">
            <a:lnSpc>
              <a:spcPct val="90000"/>
            </a:lnSpc>
            <a:spcBef>
              <a:spcPct val="0"/>
            </a:spcBef>
            <a:spcAft>
              <a:spcPct val="35000"/>
            </a:spcAft>
          </a:pPr>
          <a:r>
            <a:rPr lang="en-US" sz="1600" kern="1200" dirty="0" smtClean="0"/>
            <a:t>Chair: Ralph Ferraro</a:t>
          </a:r>
          <a:endParaRPr lang="en-GB" sz="1600" kern="1200" dirty="0"/>
        </a:p>
      </dsp:txBody>
      <dsp:txXfrm>
        <a:off x="8629343" y="3136904"/>
        <a:ext cx="2056262" cy="1342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56181-2A91-461C-9FE9-2023DFCFF01D}">
      <dsp:nvSpPr>
        <dsp:cNvPr id="0" name=""/>
        <dsp:cNvSpPr/>
      </dsp:nvSpPr>
      <dsp:spPr>
        <a:xfrm>
          <a:off x="4408806" y="1487"/>
          <a:ext cx="1304249" cy="869499"/>
        </a:xfrm>
        <a:prstGeom prst="roundRect">
          <a:avLst>
            <a:gd name="adj" fmla="val 10000"/>
          </a:avLst>
        </a:prstGeom>
        <a:solidFill>
          <a:srgbClr val="C0E49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GSICS Exec Panel</a:t>
          </a:r>
          <a:endParaRPr lang="en-GB" sz="1300" b="1" kern="1200" dirty="0"/>
        </a:p>
      </dsp:txBody>
      <dsp:txXfrm>
        <a:off x="4434273" y="26954"/>
        <a:ext cx="1253315" cy="818565"/>
      </dsp:txXfrm>
    </dsp:sp>
    <dsp:sp modelId="{A1CEFBCF-63D4-4002-BA6C-5041D5A27720}">
      <dsp:nvSpPr>
        <dsp:cNvPr id="0" name=""/>
        <dsp:cNvSpPr/>
      </dsp:nvSpPr>
      <dsp:spPr>
        <a:xfrm>
          <a:off x="3365406" y="870987"/>
          <a:ext cx="1695524" cy="347799"/>
        </a:xfrm>
        <a:custGeom>
          <a:avLst/>
          <a:gdLst/>
          <a:ahLst/>
          <a:cxnLst/>
          <a:rect l="0" t="0" r="0" b="0"/>
          <a:pathLst>
            <a:path>
              <a:moveTo>
                <a:pt x="1695524" y="0"/>
              </a:moveTo>
              <a:lnTo>
                <a:pt x="1695524" y="173899"/>
              </a:lnTo>
              <a:lnTo>
                <a:pt x="0" y="173899"/>
              </a:lnTo>
              <a:lnTo>
                <a:pt x="0" y="3477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C7C8D6-8083-4C5B-8849-4524C3E7309C}">
      <dsp:nvSpPr>
        <dsp:cNvPr id="0" name=""/>
        <dsp:cNvSpPr/>
      </dsp:nvSpPr>
      <dsp:spPr>
        <a:xfrm>
          <a:off x="2713281" y="1218787"/>
          <a:ext cx="1304249" cy="869499"/>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GSICS Coordination </a:t>
          </a:r>
          <a:r>
            <a:rPr lang="en-GB" sz="1300" b="1" kern="1200" dirty="0" err="1" smtClean="0"/>
            <a:t>Center</a:t>
          </a:r>
          <a:endParaRPr lang="en-GB" sz="1300" b="1" kern="1200" dirty="0"/>
        </a:p>
      </dsp:txBody>
      <dsp:txXfrm>
        <a:off x="2738748" y="1244254"/>
        <a:ext cx="1253315" cy="818565"/>
      </dsp:txXfrm>
    </dsp:sp>
    <dsp:sp modelId="{848E9E0F-C9B3-4EED-8F8C-99C51DB9EA4E}">
      <dsp:nvSpPr>
        <dsp:cNvPr id="0" name=""/>
        <dsp:cNvSpPr/>
      </dsp:nvSpPr>
      <dsp:spPr>
        <a:xfrm>
          <a:off x="5015211" y="870987"/>
          <a:ext cx="91440" cy="347799"/>
        </a:xfrm>
        <a:custGeom>
          <a:avLst/>
          <a:gdLst/>
          <a:ahLst/>
          <a:cxnLst/>
          <a:rect l="0" t="0" r="0" b="0"/>
          <a:pathLst>
            <a:path>
              <a:moveTo>
                <a:pt x="45720" y="0"/>
              </a:moveTo>
              <a:lnTo>
                <a:pt x="45720" y="3477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A5A753-27DD-421F-BC45-07333D70FAE9}">
      <dsp:nvSpPr>
        <dsp:cNvPr id="0" name=""/>
        <dsp:cNvSpPr/>
      </dsp:nvSpPr>
      <dsp:spPr>
        <a:xfrm>
          <a:off x="4408806" y="1218787"/>
          <a:ext cx="1304249" cy="869499"/>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GSICS Research Working Group</a:t>
          </a:r>
          <a:endParaRPr lang="en-GB" sz="1300" b="1" kern="1200" dirty="0"/>
        </a:p>
      </dsp:txBody>
      <dsp:txXfrm>
        <a:off x="4434273" y="1244254"/>
        <a:ext cx="1253315" cy="818565"/>
      </dsp:txXfrm>
    </dsp:sp>
    <dsp:sp modelId="{380322F4-57BE-4816-807F-E12D5241257A}">
      <dsp:nvSpPr>
        <dsp:cNvPr id="0" name=""/>
        <dsp:cNvSpPr/>
      </dsp:nvSpPr>
      <dsp:spPr>
        <a:xfrm>
          <a:off x="2517644" y="2088287"/>
          <a:ext cx="2543287" cy="347799"/>
        </a:xfrm>
        <a:custGeom>
          <a:avLst/>
          <a:gdLst/>
          <a:ahLst/>
          <a:cxnLst/>
          <a:rect l="0" t="0" r="0" b="0"/>
          <a:pathLst>
            <a:path>
              <a:moveTo>
                <a:pt x="2543287" y="0"/>
              </a:moveTo>
              <a:lnTo>
                <a:pt x="2543287" y="173899"/>
              </a:lnTo>
              <a:lnTo>
                <a:pt x="0" y="173899"/>
              </a:lnTo>
              <a:lnTo>
                <a:pt x="0" y="3477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BB0742-3710-46C3-9530-D11D16964A7B}">
      <dsp:nvSpPr>
        <dsp:cNvPr id="0" name=""/>
        <dsp:cNvSpPr/>
      </dsp:nvSpPr>
      <dsp:spPr>
        <a:xfrm>
          <a:off x="1865519" y="2436087"/>
          <a:ext cx="1304249" cy="869499"/>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UV </a:t>
          </a:r>
          <a:br>
            <a:rPr lang="en-GB" sz="1300" kern="1200" dirty="0" smtClean="0"/>
          </a:br>
          <a:r>
            <a:rPr lang="en-GB" sz="1300" kern="1200" dirty="0" smtClean="0"/>
            <a:t>Sub-Group</a:t>
          </a:r>
          <a:endParaRPr lang="en-GB" sz="1300" kern="1200" dirty="0"/>
        </a:p>
      </dsp:txBody>
      <dsp:txXfrm>
        <a:off x="1890986" y="2461554"/>
        <a:ext cx="1253315" cy="818565"/>
      </dsp:txXfrm>
    </dsp:sp>
    <dsp:sp modelId="{5A5E28F9-3D69-436E-9A92-AA6BA7D31450}">
      <dsp:nvSpPr>
        <dsp:cNvPr id="0" name=""/>
        <dsp:cNvSpPr/>
      </dsp:nvSpPr>
      <dsp:spPr>
        <a:xfrm>
          <a:off x="2471924" y="3305587"/>
          <a:ext cx="91440" cy="347799"/>
        </a:xfrm>
        <a:custGeom>
          <a:avLst/>
          <a:gdLst/>
          <a:ahLst/>
          <a:cxnLst/>
          <a:rect l="0" t="0" r="0" b="0"/>
          <a:pathLst>
            <a:path>
              <a:moveTo>
                <a:pt x="45720" y="0"/>
              </a:moveTo>
              <a:lnTo>
                <a:pt x="45720" y="347799"/>
              </a:lnTo>
            </a:path>
          </a:pathLst>
        </a:custGeom>
        <a:noFill/>
        <a:ln w="12700" cap="flat" cmpd="sng" algn="ctr">
          <a:solidFill>
            <a:schemeClr val="tx1"/>
          </a:solidFill>
          <a:prstDash val="dash"/>
          <a:miter lim="800000"/>
        </a:ln>
        <a:effectLst/>
      </dsp:spPr>
      <dsp:style>
        <a:lnRef idx="2">
          <a:scrgbClr r="0" g="0" b="0"/>
        </a:lnRef>
        <a:fillRef idx="0">
          <a:scrgbClr r="0" g="0" b="0"/>
        </a:fillRef>
        <a:effectRef idx="0">
          <a:scrgbClr r="0" g="0" b="0"/>
        </a:effectRef>
        <a:fontRef idx="minor"/>
      </dsp:style>
    </dsp:sp>
    <dsp:sp modelId="{24BCD09D-BB5A-493B-B4D3-FAED6B060446}">
      <dsp:nvSpPr>
        <dsp:cNvPr id="0" name=""/>
        <dsp:cNvSpPr/>
      </dsp:nvSpPr>
      <dsp:spPr>
        <a:xfrm>
          <a:off x="1865519" y="3653387"/>
          <a:ext cx="1304249" cy="869499"/>
        </a:xfrm>
        <a:prstGeom prst="roundRect">
          <a:avLst>
            <a:gd name="adj" fmla="val 10000"/>
          </a:avLst>
        </a:prstGeom>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WGCV ACSG</a:t>
          </a:r>
          <a:endParaRPr lang="en-GB" sz="1300" kern="1200" dirty="0"/>
        </a:p>
      </dsp:txBody>
      <dsp:txXfrm>
        <a:off x="1890986" y="3678854"/>
        <a:ext cx="1253315" cy="818565"/>
      </dsp:txXfrm>
    </dsp:sp>
    <dsp:sp modelId="{96D513FE-8BF4-4854-BAE2-47D418A0EA24}">
      <dsp:nvSpPr>
        <dsp:cNvPr id="0" name=""/>
        <dsp:cNvSpPr/>
      </dsp:nvSpPr>
      <dsp:spPr>
        <a:xfrm>
          <a:off x="4213168" y="2088287"/>
          <a:ext cx="847762" cy="347799"/>
        </a:xfrm>
        <a:custGeom>
          <a:avLst/>
          <a:gdLst/>
          <a:ahLst/>
          <a:cxnLst/>
          <a:rect l="0" t="0" r="0" b="0"/>
          <a:pathLst>
            <a:path>
              <a:moveTo>
                <a:pt x="847762" y="0"/>
              </a:moveTo>
              <a:lnTo>
                <a:pt x="847762" y="173899"/>
              </a:lnTo>
              <a:lnTo>
                <a:pt x="0" y="173899"/>
              </a:lnTo>
              <a:lnTo>
                <a:pt x="0" y="3477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EA02F6-6E4C-47D7-AE53-9D496D0D1A3D}">
      <dsp:nvSpPr>
        <dsp:cNvPr id="0" name=""/>
        <dsp:cNvSpPr/>
      </dsp:nvSpPr>
      <dsp:spPr>
        <a:xfrm>
          <a:off x="3561043" y="2436087"/>
          <a:ext cx="1304249" cy="869499"/>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VIS/NIR </a:t>
          </a:r>
          <a:br>
            <a:rPr lang="en-GB" sz="1300" kern="1200" dirty="0" smtClean="0"/>
          </a:br>
          <a:r>
            <a:rPr lang="en-GB" sz="1300" kern="1200" dirty="0" smtClean="0"/>
            <a:t>Sub-Group</a:t>
          </a:r>
          <a:endParaRPr lang="en-GB" sz="1300" kern="1200" dirty="0"/>
        </a:p>
      </dsp:txBody>
      <dsp:txXfrm>
        <a:off x="3586510" y="2461554"/>
        <a:ext cx="1253315" cy="818565"/>
      </dsp:txXfrm>
    </dsp:sp>
    <dsp:sp modelId="{A0540E16-FED4-421A-B323-308DA2729327}">
      <dsp:nvSpPr>
        <dsp:cNvPr id="0" name=""/>
        <dsp:cNvSpPr/>
      </dsp:nvSpPr>
      <dsp:spPr>
        <a:xfrm>
          <a:off x="4166744" y="3305587"/>
          <a:ext cx="91440" cy="294769"/>
        </a:xfrm>
        <a:custGeom>
          <a:avLst/>
          <a:gdLst/>
          <a:ahLst/>
          <a:cxnLst/>
          <a:rect l="0" t="0" r="0" b="0"/>
          <a:pathLst>
            <a:path>
              <a:moveTo>
                <a:pt x="46424" y="0"/>
              </a:moveTo>
              <a:lnTo>
                <a:pt x="46424" y="147384"/>
              </a:lnTo>
              <a:lnTo>
                <a:pt x="45720" y="147384"/>
              </a:lnTo>
              <a:lnTo>
                <a:pt x="45720" y="294769"/>
              </a:lnTo>
            </a:path>
          </a:pathLst>
        </a:custGeom>
        <a:noFill/>
        <a:ln w="12700" cap="flat" cmpd="sng" algn="ctr">
          <a:solidFill>
            <a:scrgbClr r="0" g="0" b="0"/>
          </a:solidFill>
          <a:prstDash val="dash"/>
          <a:miter lim="800000"/>
        </a:ln>
        <a:effectLst/>
      </dsp:spPr>
      <dsp:style>
        <a:lnRef idx="2">
          <a:scrgbClr r="0" g="0" b="0"/>
        </a:lnRef>
        <a:fillRef idx="0">
          <a:scrgbClr r="0" g="0" b="0"/>
        </a:fillRef>
        <a:effectRef idx="0">
          <a:scrgbClr r="0" g="0" b="0"/>
        </a:effectRef>
        <a:fontRef idx="minor"/>
      </dsp:style>
    </dsp:sp>
    <dsp:sp modelId="{22B14F6D-8617-49B8-8BA6-479706863532}">
      <dsp:nvSpPr>
        <dsp:cNvPr id="0" name=""/>
        <dsp:cNvSpPr/>
      </dsp:nvSpPr>
      <dsp:spPr>
        <a:xfrm>
          <a:off x="3560339" y="3600356"/>
          <a:ext cx="1304249" cy="869499"/>
        </a:xfrm>
        <a:prstGeom prst="roundRect">
          <a:avLst>
            <a:gd name="adj" fmla="val 10000"/>
          </a:avLst>
        </a:prstGeom>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WGCV IVOS</a:t>
          </a:r>
          <a:endParaRPr lang="en-GB" sz="1300" kern="1200" dirty="0"/>
        </a:p>
      </dsp:txBody>
      <dsp:txXfrm>
        <a:off x="3585806" y="3625823"/>
        <a:ext cx="1253315" cy="818565"/>
      </dsp:txXfrm>
    </dsp:sp>
    <dsp:sp modelId="{E043E564-3957-43F0-B8C0-6B1B470DD2B9}">
      <dsp:nvSpPr>
        <dsp:cNvPr id="0" name=""/>
        <dsp:cNvSpPr/>
      </dsp:nvSpPr>
      <dsp:spPr>
        <a:xfrm>
          <a:off x="5060931" y="2088287"/>
          <a:ext cx="969318" cy="347791"/>
        </a:xfrm>
        <a:custGeom>
          <a:avLst/>
          <a:gdLst/>
          <a:ahLst/>
          <a:cxnLst/>
          <a:rect l="0" t="0" r="0" b="0"/>
          <a:pathLst>
            <a:path>
              <a:moveTo>
                <a:pt x="0" y="0"/>
              </a:moveTo>
              <a:lnTo>
                <a:pt x="0" y="173895"/>
              </a:lnTo>
              <a:lnTo>
                <a:pt x="969318" y="173895"/>
              </a:lnTo>
              <a:lnTo>
                <a:pt x="969318" y="34779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2827D9-C3DD-4DE0-A79A-E8B96C207F19}">
      <dsp:nvSpPr>
        <dsp:cNvPr id="0" name=""/>
        <dsp:cNvSpPr/>
      </dsp:nvSpPr>
      <dsp:spPr>
        <a:xfrm>
          <a:off x="5378124" y="2436078"/>
          <a:ext cx="1304249" cy="869499"/>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IR </a:t>
          </a:r>
          <a:br>
            <a:rPr lang="en-GB" sz="1300" kern="1200" dirty="0" smtClean="0"/>
          </a:br>
          <a:r>
            <a:rPr lang="en-GB" sz="1300" kern="1200" dirty="0" smtClean="0"/>
            <a:t>Sub-Group</a:t>
          </a:r>
          <a:endParaRPr lang="en-GB" sz="1300" kern="1200" dirty="0"/>
        </a:p>
      </dsp:txBody>
      <dsp:txXfrm>
        <a:off x="5403591" y="2461545"/>
        <a:ext cx="1253315" cy="818565"/>
      </dsp:txXfrm>
    </dsp:sp>
    <dsp:sp modelId="{5CE182AC-0210-48C5-9C8E-6FE975553AD4}">
      <dsp:nvSpPr>
        <dsp:cNvPr id="0" name=""/>
        <dsp:cNvSpPr/>
      </dsp:nvSpPr>
      <dsp:spPr>
        <a:xfrm>
          <a:off x="5060931" y="2088287"/>
          <a:ext cx="2543287" cy="347799"/>
        </a:xfrm>
        <a:custGeom>
          <a:avLst/>
          <a:gdLst/>
          <a:ahLst/>
          <a:cxnLst/>
          <a:rect l="0" t="0" r="0" b="0"/>
          <a:pathLst>
            <a:path>
              <a:moveTo>
                <a:pt x="0" y="0"/>
              </a:moveTo>
              <a:lnTo>
                <a:pt x="0" y="173899"/>
              </a:lnTo>
              <a:lnTo>
                <a:pt x="2543287" y="173899"/>
              </a:lnTo>
              <a:lnTo>
                <a:pt x="2543287" y="3477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1D1463-36DA-4760-8DEB-126908982614}">
      <dsp:nvSpPr>
        <dsp:cNvPr id="0" name=""/>
        <dsp:cNvSpPr/>
      </dsp:nvSpPr>
      <dsp:spPr>
        <a:xfrm>
          <a:off x="6952093" y="2436087"/>
          <a:ext cx="1304249" cy="869499"/>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Microwave Sub-Group</a:t>
          </a:r>
          <a:endParaRPr lang="en-GB" sz="1300" kern="1200" dirty="0"/>
        </a:p>
      </dsp:txBody>
      <dsp:txXfrm>
        <a:off x="6977560" y="2461554"/>
        <a:ext cx="1253315" cy="818565"/>
      </dsp:txXfrm>
    </dsp:sp>
    <dsp:sp modelId="{1ECA76A4-3769-45B6-9FC9-2F65D7A33A80}">
      <dsp:nvSpPr>
        <dsp:cNvPr id="0" name=""/>
        <dsp:cNvSpPr/>
      </dsp:nvSpPr>
      <dsp:spPr>
        <a:xfrm>
          <a:off x="7035852" y="3305587"/>
          <a:ext cx="568365" cy="334096"/>
        </a:xfrm>
        <a:custGeom>
          <a:avLst/>
          <a:gdLst/>
          <a:ahLst/>
          <a:cxnLst/>
          <a:rect l="0" t="0" r="0" b="0"/>
          <a:pathLst>
            <a:path>
              <a:moveTo>
                <a:pt x="568365" y="0"/>
              </a:moveTo>
              <a:lnTo>
                <a:pt x="568365" y="167048"/>
              </a:lnTo>
              <a:lnTo>
                <a:pt x="0" y="167048"/>
              </a:lnTo>
              <a:lnTo>
                <a:pt x="0" y="334096"/>
              </a:lnTo>
            </a:path>
          </a:pathLst>
        </a:custGeom>
        <a:noFill/>
        <a:ln w="12700" cap="flat" cmpd="sng" algn="ctr">
          <a:solidFill>
            <a:scrgbClr r="0" g="0" b="0"/>
          </a:solidFill>
          <a:prstDash val="dash"/>
          <a:miter lim="800000"/>
        </a:ln>
        <a:effectLst/>
      </dsp:spPr>
      <dsp:style>
        <a:lnRef idx="2">
          <a:scrgbClr r="0" g="0" b="0"/>
        </a:lnRef>
        <a:fillRef idx="0">
          <a:scrgbClr r="0" g="0" b="0"/>
        </a:fillRef>
        <a:effectRef idx="0">
          <a:scrgbClr r="0" g="0" b="0"/>
        </a:effectRef>
        <a:fontRef idx="minor"/>
      </dsp:style>
    </dsp:sp>
    <dsp:sp modelId="{F0490445-FAA9-4DAE-9916-17C19E5B6967}">
      <dsp:nvSpPr>
        <dsp:cNvPr id="0" name=""/>
        <dsp:cNvSpPr/>
      </dsp:nvSpPr>
      <dsp:spPr>
        <a:xfrm>
          <a:off x="6383727" y="3639684"/>
          <a:ext cx="1304249" cy="869499"/>
        </a:xfrm>
        <a:prstGeom prst="roundRect">
          <a:avLst>
            <a:gd name="adj" fmla="val 10000"/>
          </a:avLst>
        </a:prstGeom>
        <a:gradFill flip="none" rotWithShape="0">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54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WGCV MWSG</a:t>
          </a:r>
          <a:endParaRPr lang="en-GB" sz="1300" kern="1200" dirty="0"/>
        </a:p>
      </dsp:txBody>
      <dsp:txXfrm>
        <a:off x="6409194" y="3665151"/>
        <a:ext cx="1253315" cy="818565"/>
      </dsp:txXfrm>
    </dsp:sp>
    <dsp:sp modelId="{1C2DEEE1-D32B-4856-AABA-718129D8D787}">
      <dsp:nvSpPr>
        <dsp:cNvPr id="0" name=""/>
        <dsp:cNvSpPr/>
      </dsp:nvSpPr>
      <dsp:spPr>
        <a:xfrm>
          <a:off x="7604218" y="3305587"/>
          <a:ext cx="1730087" cy="347799"/>
        </a:xfrm>
        <a:custGeom>
          <a:avLst/>
          <a:gdLst/>
          <a:ahLst/>
          <a:cxnLst/>
          <a:rect l="0" t="0" r="0" b="0"/>
          <a:pathLst>
            <a:path>
              <a:moveTo>
                <a:pt x="0" y="0"/>
              </a:moveTo>
              <a:lnTo>
                <a:pt x="0" y="173899"/>
              </a:lnTo>
              <a:lnTo>
                <a:pt x="1730087" y="173899"/>
              </a:lnTo>
              <a:lnTo>
                <a:pt x="1730087" y="347799"/>
              </a:lnTo>
            </a:path>
          </a:pathLst>
        </a:custGeom>
        <a:noFill/>
        <a:ln w="12700" cap="flat" cmpd="sng" algn="ctr">
          <a:solidFill>
            <a:scrgbClr r="0" g="0" b="0"/>
          </a:solidFill>
          <a:prstDash val="dash"/>
          <a:miter lim="800000"/>
        </a:ln>
        <a:effectLst/>
      </dsp:spPr>
      <dsp:style>
        <a:lnRef idx="2">
          <a:scrgbClr r="0" g="0" b="0"/>
        </a:lnRef>
        <a:fillRef idx="0">
          <a:scrgbClr r="0" g="0" b="0"/>
        </a:fillRef>
        <a:effectRef idx="0">
          <a:scrgbClr r="0" g="0" b="0"/>
        </a:effectRef>
        <a:fontRef idx="minor"/>
      </dsp:style>
    </dsp:sp>
    <dsp:sp modelId="{10418786-886F-4630-B966-1315BFC79BBB}">
      <dsp:nvSpPr>
        <dsp:cNvPr id="0" name=""/>
        <dsp:cNvSpPr/>
      </dsp:nvSpPr>
      <dsp:spPr>
        <a:xfrm>
          <a:off x="8682181" y="3653387"/>
          <a:ext cx="1304249" cy="869499"/>
        </a:xfrm>
        <a:prstGeom prst="roundRect">
          <a:avLst>
            <a:gd name="adj" fmla="val 10000"/>
          </a:avLst>
        </a:prstGeom>
        <a:gradFill flip="none" rotWithShape="0">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GPM X-CAL</a:t>
          </a:r>
          <a:endParaRPr lang="en-GB" sz="1300" kern="1200" dirty="0"/>
        </a:p>
      </dsp:txBody>
      <dsp:txXfrm>
        <a:off x="8707648" y="3678854"/>
        <a:ext cx="1253315" cy="818565"/>
      </dsp:txXfrm>
    </dsp:sp>
    <dsp:sp modelId="{785E11EE-5A08-41F1-BB0F-024A0F91D569}">
      <dsp:nvSpPr>
        <dsp:cNvPr id="0" name=""/>
        <dsp:cNvSpPr/>
      </dsp:nvSpPr>
      <dsp:spPr>
        <a:xfrm>
          <a:off x="5060931" y="870987"/>
          <a:ext cx="1695524" cy="347799"/>
        </a:xfrm>
        <a:custGeom>
          <a:avLst/>
          <a:gdLst/>
          <a:ahLst/>
          <a:cxnLst/>
          <a:rect l="0" t="0" r="0" b="0"/>
          <a:pathLst>
            <a:path>
              <a:moveTo>
                <a:pt x="0" y="0"/>
              </a:moveTo>
              <a:lnTo>
                <a:pt x="0" y="173899"/>
              </a:lnTo>
              <a:lnTo>
                <a:pt x="1695524" y="173899"/>
              </a:lnTo>
              <a:lnTo>
                <a:pt x="1695524" y="3477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ED0F4A-ACB6-4D52-B857-1E2275A94F7D}">
      <dsp:nvSpPr>
        <dsp:cNvPr id="0" name=""/>
        <dsp:cNvSpPr/>
      </dsp:nvSpPr>
      <dsp:spPr>
        <a:xfrm>
          <a:off x="6104331" y="1218787"/>
          <a:ext cx="1304249" cy="869499"/>
        </a:xfrm>
        <a:prstGeom prst="roundRect">
          <a:avLst>
            <a:gd name="adj" fmla="val 10000"/>
          </a:avLst>
        </a:prstGeom>
        <a:solidFill>
          <a:srgbClr val="92D05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t>GSICS Data Working Group</a:t>
          </a:r>
          <a:endParaRPr lang="en-GB" sz="1300" b="1" kern="1200" dirty="0"/>
        </a:p>
      </dsp:txBody>
      <dsp:txXfrm>
        <a:off x="6129798" y="1244254"/>
        <a:ext cx="1253315" cy="8185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A9A18-5243-4DDA-9B66-D1315D0F74EB}" type="datetimeFigureOut">
              <a:rPr lang="ko-KR" altLang="en-US" smtClean="0"/>
              <a:pPr/>
              <a:t>2017-03-16</a:t>
            </a:fld>
            <a:endParaRPr lang="ko-KR" altLang="en-US"/>
          </a:p>
        </p:txBody>
      </p:sp>
      <p:sp>
        <p:nvSpPr>
          <p:cNvPr id="4" name="슬라이드 이미지 개체 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4BC84-10ED-4392-B4D8-448A5B253FAA}" type="slidenum">
              <a:rPr lang="ko-KR" altLang="en-US" smtClean="0"/>
              <a:pPr/>
              <a:t>‹#›</a:t>
            </a:fld>
            <a:endParaRPr lang="ko-KR" altLang="en-US"/>
          </a:p>
        </p:txBody>
      </p:sp>
    </p:spTree>
    <p:extLst>
      <p:ext uri="{BB962C8B-B14F-4D97-AF65-F5344CB8AC3E}">
        <p14:creationId xmlns:p14="http://schemas.microsoft.com/office/powerpoint/2010/main" val="38862839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156B6EBD-0252-48E9-9459-449BC2F074D7}" type="datetime4">
              <a:rPr lang="en-GB" smtClean="0"/>
              <a:pPr>
                <a:defRPr/>
              </a:pPr>
              <a:t>16 March 2017</a:t>
            </a:fld>
            <a:endParaRPr lang="de-DE"/>
          </a:p>
        </p:txBody>
      </p:sp>
      <p:sp>
        <p:nvSpPr>
          <p:cNvPr id="5" name="Slide Number Placeholder 4"/>
          <p:cNvSpPr>
            <a:spLocks noGrp="1"/>
          </p:cNvSpPr>
          <p:nvPr>
            <p:ph type="sldNum" sz="quarter" idx="11"/>
          </p:nvPr>
        </p:nvSpPr>
        <p:spPr/>
        <p:txBody>
          <a:bodyPr/>
          <a:lstStyle/>
          <a:p>
            <a:pPr>
              <a:defRPr/>
            </a:pPr>
            <a:fld id="{26BC23AE-E8F4-48C3-8980-9CBD96E29847}" type="slidenum">
              <a:rPr lang="de-DE" smtClean="0"/>
              <a:pPr>
                <a:defRPr/>
              </a:pPr>
              <a:t>4</a:t>
            </a:fld>
            <a:endParaRPr lang="de-DE"/>
          </a:p>
        </p:txBody>
      </p:sp>
    </p:spTree>
    <p:extLst>
      <p:ext uri="{BB962C8B-B14F-4D97-AF65-F5344CB8AC3E}">
        <p14:creationId xmlns:p14="http://schemas.microsoft.com/office/powerpoint/2010/main" val="3600672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Date Placeholder 3"/>
          <p:cNvSpPr>
            <a:spLocks noGrp="1"/>
          </p:cNvSpPr>
          <p:nvPr>
            <p:ph type="dt" idx="10"/>
          </p:nvPr>
        </p:nvSpPr>
        <p:spPr/>
        <p:txBody>
          <a:bodyPr/>
          <a:lstStyle/>
          <a:p>
            <a:pPr>
              <a:defRPr/>
            </a:pPr>
            <a:fld id="{156B6EBD-0252-48E9-9459-449BC2F074D7}" type="datetime4">
              <a:rPr lang="en-GB" smtClean="0"/>
              <a:pPr>
                <a:defRPr/>
              </a:pPr>
              <a:t>16 March 2017</a:t>
            </a:fld>
            <a:endParaRPr lang="de-DE"/>
          </a:p>
        </p:txBody>
      </p:sp>
      <p:sp>
        <p:nvSpPr>
          <p:cNvPr id="5" name="Slide Number Placeholder 4"/>
          <p:cNvSpPr>
            <a:spLocks noGrp="1"/>
          </p:cNvSpPr>
          <p:nvPr>
            <p:ph type="sldNum" sz="quarter" idx="11"/>
          </p:nvPr>
        </p:nvSpPr>
        <p:spPr/>
        <p:txBody>
          <a:bodyPr/>
          <a:lstStyle/>
          <a:p>
            <a:pPr>
              <a:defRPr/>
            </a:pPr>
            <a:fld id="{26BC23AE-E8F4-48C3-8980-9CBD96E29847}" type="slidenum">
              <a:rPr lang="de-DE" smtClean="0"/>
              <a:pPr>
                <a:defRPr/>
              </a:pPr>
              <a:t>5</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pic>
        <p:nvPicPr>
          <p:cNvPr id="5" name="그림 19" descr="천리안위성111.png"/>
          <p:cNvPicPr>
            <a:picLocks noChangeAspect="1"/>
          </p:cNvPicPr>
          <p:nvPr userDrawn="1"/>
        </p:nvPicPr>
        <p:blipFill>
          <a:blip r:embed="rId2" cstate="print"/>
          <a:srcRect l="53481" t="34000" r="8511" b="10767"/>
          <a:stretch>
            <a:fillRect/>
          </a:stretch>
        </p:blipFill>
        <p:spPr bwMode="auto">
          <a:xfrm>
            <a:off x="0" y="759495"/>
            <a:ext cx="4802717" cy="4906962"/>
          </a:xfrm>
          <a:prstGeom prst="rect">
            <a:avLst/>
          </a:prstGeom>
          <a:noFill/>
          <a:ln w="9525">
            <a:noFill/>
            <a:miter lim="800000"/>
            <a:headEnd/>
            <a:tailEnd/>
          </a:ln>
        </p:spPr>
      </p:pic>
      <p:sp>
        <p:nvSpPr>
          <p:cNvPr id="6" name="TextBox 5"/>
          <p:cNvSpPr txBox="1"/>
          <p:nvPr userDrawn="1"/>
        </p:nvSpPr>
        <p:spPr>
          <a:xfrm>
            <a:off x="11145520" y="6652800"/>
            <a:ext cx="1046480" cy="230832"/>
          </a:xfrm>
          <a:prstGeom prst="rect">
            <a:avLst/>
          </a:prstGeom>
          <a:noFill/>
        </p:spPr>
        <p:txBody>
          <a:bodyPr wrap="square" rtlCol="0">
            <a:spAutoFit/>
          </a:bodyPr>
          <a:lstStyle/>
          <a:p>
            <a:pPr algn="r"/>
            <a:fld id="{81DDF0A2-C106-43E5-8EA9-B1F17B7001B3}" type="slidenum">
              <a:rPr lang="ko-KR" altLang="en-US" sz="900" smtClean="0">
                <a:solidFill>
                  <a:schemeClr val="bg1">
                    <a:lumMod val="50000"/>
                  </a:schemeClr>
                </a:solidFill>
                <a:latin typeface="맑은 고딕" pitchFamily="50" charset="-127"/>
              </a:rPr>
              <a:pPr algn="r"/>
              <a:t>‹#›</a:t>
            </a:fld>
            <a:endParaRPr lang="en-US" altLang="ko-KR" sz="900" dirty="0" smtClean="0">
              <a:solidFill>
                <a:schemeClr val="bg1">
                  <a:lumMod val="50000"/>
                </a:schemeClr>
              </a:solidFill>
              <a:latin typeface="맑은 고딕" pitchFamily="50" charset="-127"/>
            </a:endParaRPr>
          </a:p>
        </p:txBody>
      </p:sp>
      <p:sp>
        <p:nvSpPr>
          <p:cNvPr id="7" name="TextBox 6"/>
          <p:cNvSpPr txBox="1"/>
          <p:nvPr userDrawn="1"/>
        </p:nvSpPr>
        <p:spPr>
          <a:xfrm rot="16200000">
            <a:off x="11602720" y="6315621"/>
            <a:ext cx="1046480" cy="150041"/>
          </a:xfrm>
          <a:prstGeom prst="rect">
            <a:avLst/>
          </a:prstGeom>
          <a:noFill/>
        </p:spPr>
        <p:txBody>
          <a:bodyPr wrap="square" rtlCol="0">
            <a:spAutoFit/>
          </a:bodyPr>
          <a:lstStyle/>
          <a:p>
            <a:pPr algn="l"/>
            <a:r>
              <a:rPr lang="en-US" altLang="ko-KR" sz="375" dirty="0" err="1" smtClean="0">
                <a:solidFill>
                  <a:schemeClr val="bg1">
                    <a:lumMod val="50000"/>
                  </a:schemeClr>
                </a:solidFill>
                <a:latin typeface="맑은 고딕" pitchFamily="50" charset="-127"/>
              </a:rPr>
              <a:t>dohy</a:t>
            </a:r>
            <a:endParaRPr lang="en-US" altLang="ko-KR" sz="375" dirty="0" smtClean="0">
              <a:solidFill>
                <a:schemeClr val="bg1">
                  <a:lumMod val="50000"/>
                </a:schemeClr>
              </a:solidFill>
              <a:latin typeface="맑은 고딕" pitchFamily="50" charset="-127"/>
            </a:endParaRPr>
          </a:p>
        </p:txBody>
      </p:sp>
    </p:spTree>
    <p:extLst>
      <p:ext uri="{BB962C8B-B14F-4D97-AF65-F5344CB8AC3E}">
        <p14:creationId xmlns:p14="http://schemas.microsoft.com/office/powerpoint/2010/main" val="36953830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1_제목(Dohy)">
    <p:spTree>
      <p:nvGrpSpPr>
        <p:cNvPr id="1" name=""/>
        <p:cNvGrpSpPr/>
        <p:nvPr/>
      </p:nvGrpSpPr>
      <p:grpSpPr>
        <a:xfrm>
          <a:off x="0" y="0"/>
          <a:ext cx="0" cy="0"/>
          <a:chOff x="0" y="0"/>
          <a:chExt cx="0" cy="0"/>
        </a:xfrm>
      </p:grpSpPr>
      <p:sp>
        <p:nvSpPr>
          <p:cNvPr id="2" name="제목 1"/>
          <p:cNvSpPr>
            <a:spLocks noGrp="1"/>
          </p:cNvSpPr>
          <p:nvPr>
            <p:ph type="title"/>
          </p:nvPr>
        </p:nvSpPr>
        <p:spPr>
          <a:xfrm>
            <a:off x="304800" y="76200"/>
            <a:ext cx="10515600" cy="551022"/>
          </a:xfrm>
        </p:spPr>
        <p:txBody>
          <a:bodyPr/>
          <a:lstStyle/>
          <a:p>
            <a:r>
              <a:rPr lang="ko-KR" altLang="en-US" smtClean="0"/>
              <a:t>마스터 제목 스타일 편집</a:t>
            </a:r>
            <a:endParaRPr lang="ko-KR" altLang="en-US"/>
          </a:p>
        </p:txBody>
      </p:sp>
      <p:cxnSp>
        <p:nvCxnSpPr>
          <p:cNvPr id="6" name="직선 연결선 5"/>
          <p:cNvCxnSpPr/>
          <p:nvPr userDrawn="1"/>
        </p:nvCxnSpPr>
        <p:spPr>
          <a:xfrm>
            <a:off x="121920" y="735870"/>
            <a:ext cx="1130808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1145520" y="6652800"/>
            <a:ext cx="1046480" cy="230832"/>
          </a:xfrm>
          <a:prstGeom prst="rect">
            <a:avLst/>
          </a:prstGeom>
          <a:noFill/>
        </p:spPr>
        <p:txBody>
          <a:bodyPr wrap="square" rtlCol="0">
            <a:spAutoFit/>
          </a:bodyPr>
          <a:lstStyle/>
          <a:p>
            <a:pPr algn="r"/>
            <a:fld id="{81DDF0A2-C106-43E5-8EA9-B1F17B7001B3}" type="slidenum">
              <a:rPr lang="ko-KR" altLang="en-US" sz="900" smtClean="0">
                <a:solidFill>
                  <a:schemeClr val="bg1">
                    <a:lumMod val="50000"/>
                  </a:schemeClr>
                </a:solidFill>
                <a:latin typeface="맑은 고딕" pitchFamily="50" charset="-127"/>
              </a:rPr>
              <a:pPr algn="r"/>
              <a:t>‹#›</a:t>
            </a:fld>
            <a:endParaRPr lang="en-US" altLang="ko-KR" sz="900" dirty="0" smtClean="0">
              <a:solidFill>
                <a:schemeClr val="bg1">
                  <a:lumMod val="50000"/>
                </a:schemeClr>
              </a:solidFill>
              <a:latin typeface="맑은 고딕" pitchFamily="50" charset="-127"/>
            </a:endParaRPr>
          </a:p>
        </p:txBody>
      </p:sp>
      <p:sp>
        <p:nvSpPr>
          <p:cNvPr id="9" name="TextBox 8"/>
          <p:cNvSpPr txBox="1"/>
          <p:nvPr userDrawn="1"/>
        </p:nvSpPr>
        <p:spPr>
          <a:xfrm rot="16200000">
            <a:off x="11602720" y="6315621"/>
            <a:ext cx="1046480" cy="150041"/>
          </a:xfrm>
          <a:prstGeom prst="rect">
            <a:avLst/>
          </a:prstGeom>
          <a:noFill/>
        </p:spPr>
        <p:txBody>
          <a:bodyPr wrap="square" rtlCol="0">
            <a:spAutoFit/>
          </a:bodyPr>
          <a:lstStyle/>
          <a:p>
            <a:pPr algn="l"/>
            <a:r>
              <a:rPr lang="en-US" altLang="ko-KR" sz="375" dirty="0" err="1" smtClean="0">
                <a:solidFill>
                  <a:schemeClr val="bg1">
                    <a:lumMod val="50000"/>
                  </a:schemeClr>
                </a:solidFill>
                <a:latin typeface="맑은 고딕" pitchFamily="50" charset="-127"/>
              </a:rPr>
              <a:t>dohy</a:t>
            </a:r>
            <a:endParaRPr lang="en-US" altLang="ko-KR" sz="375" dirty="0" smtClean="0">
              <a:solidFill>
                <a:schemeClr val="bg1">
                  <a:lumMod val="50000"/>
                </a:schemeClr>
              </a:solidFill>
              <a:latin typeface="맑은 고딕" pitchFamily="50" charset="-127"/>
            </a:endParaRPr>
          </a:p>
        </p:txBody>
      </p:sp>
    </p:spTree>
    <p:extLst>
      <p:ext uri="{BB962C8B-B14F-4D97-AF65-F5344CB8AC3E}">
        <p14:creationId xmlns:p14="http://schemas.microsoft.com/office/powerpoint/2010/main" val="15913417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2137D04-0573-4036-A13F-DF38F1508757}" type="datetime1">
              <a:rPr lang="ko-KR" altLang="en-US" smtClean="0"/>
              <a:pPr/>
              <a:t>2017-03-16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73A13E0-CAA0-48C7-A1BB-9FADCF9E43F8}" type="slidenum">
              <a:rPr lang="ko-KR" altLang="en-US" smtClean="0"/>
              <a:pPr/>
              <a:t>‹#›</a:t>
            </a:fld>
            <a:endParaRPr lang="ko-KR" altLang="en-US"/>
          </a:p>
        </p:txBody>
      </p:sp>
    </p:spTree>
    <p:extLst>
      <p:ext uri="{BB962C8B-B14F-4D97-AF65-F5344CB8AC3E}">
        <p14:creationId xmlns:p14="http://schemas.microsoft.com/office/powerpoint/2010/main" val="1628739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맑은 고딕" pitchFamily="50" charset="-127"/>
              </a:defRPr>
            </a:lvl1pPr>
          </a:lstStyle>
          <a:p>
            <a:fld id="{0F36550C-3AC6-4783-B98F-9FA82B6093B4}" type="datetimeFigureOut">
              <a:rPr lang="ko-KR" altLang="en-US" smtClean="0"/>
              <a:pPr/>
              <a:t>2017-03-16</a:t>
            </a:fld>
            <a:endParaRPr lang="ko-KR" altLang="en-US" dirty="0"/>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맑은 고딕" pitchFamily="50" charset="-127"/>
              </a:defRPr>
            </a:lvl1pPr>
          </a:lstStyle>
          <a:p>
            <a:endParaRPr lang="ko-KR" altLang="en-US" dirty="0"/>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맑은 고딕" pitchFamily="50" charset="-127"/>
              </a:defRPr>
            </a:lvl1pPr>
          </a:lstStyle>
          <a:p>
            <a:fld id="{E76B95D1-0BB8-464B-AF0D-79AFE2BBFBD4}" type="slidenum">
              <a:rPr lang="ko-KR" altLang="en-US" smtClean="0"/>
              <a:pPr/>
              <a:t>‹#›</a:t>
            </a:fld>
            <a:endParaRPr lang="ko-KR" altLang="en-US" dirty="0"/>
          </a:p>
        </p:txBody>
      </p:sp>
    </p:spTree>
    <p:extLst>
      <p:ext uri="{BB962C8B-B14F-4D97-AF65-F5344CB8AC3E}">
        <p14:creationId xmlns:p14="http://schemas.microsoft.com/office/powerpoint/2010/main" val="253046761"/>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67" r:id="rId3"/>
  </p:sldLayoutIdLst>
  <p:txStyles>
    <p:titleStyle>
      <a:lvl1pPr algn="l" defTabSz="914400" rtl="0" eaLnBrk="1" latinLnBrk="1" hangingPunct="1">
        <a:lnSpc>
          <a:spcPct val="90000"/>
        </a:lnSpc>
        <a:spcBef>
          <a:spcPct val="0"/>
        </a:spcBef>
        <a:buNone/>
        <a:defRPr sz="4400" kern="1200">
          <a:solidFill>
            <a:schemeClr val="tx1"/>
          </a:solidFill>
          <a:latin typeface="맑은 고딕" pitchFamily="50" charset="-127"/>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맑은 고딕" pitchFamily="50" charset="-127"/>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맑은 고딕" pitchFamily="50" charset="-127"/>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맑은 고딕" pitchFamily="50" charset="-127"/>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맑은 고딕" pitchFamily="50" charset="-127"/>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맑은 고딕" pitchFamily="50" charset="-127"/>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gsics.atmos.umd.edu/bin/view/Development/20160825" TargetMode="External"/><Relationship Id="rId13" Type="http://schemas.openxmlformats.org/officeDocument/2006/relationships/hyperlink" Target="http://gsics.atmos.umd.edu/bin/view/Development/20160621" TargetMode="External"/><Relationship Id="rId3" Type="http://schemas.openxmlformats.org/officeDocument/2006/relationships/hyperlink" Target="http://gsics.atmos.umd.edu/bin/view/Development/20170119" TargetMode="External"/><Relationship Id="rId7" Type="http://schemas.openxmlformats.org/officeDocument/2006/relationships/hyperlink" Target="http://gsics.atmos.umd.edu/bin/view/Development/20161025" TargetMode="External"/><Relationship Id="rId12" Type="http://schemas.openxmlformats.org/officeDocument/2006/relationships/hyperlink" Target="http://gsics.atmos.umd.edu/bin/view/Development/20160705" TargetMode="External"/><Relationship Id="rId2" Type="http://schemas.openxmlformats.org/officeDocument/2006/relationships/hyperlink" Target="http://gsics.atmos.umd.edu/bin/view/Development/20170214" TargetMode="External"/><Relationship Id="rId1" Type="http://schemas.openxmlformats.org/officeDocument/2006/relationships/slideLayout" Target="../slideLayouts/slideLayout2.xml"/><Relationship Id="rId6" Type="http://schemas.openxmlformats.org/officeDocument/2006/relationships/hyperlink" Target="http://gsics.atmos.umd.edu/bin/view/Development/20161201" TargetMode="External"/><Relationship Id="rId11" Type="http://schemas.openxmlformats.org/officeDocument/2006/relationships/hyperlink" Target="http://gsics.atmos.umd.edu/bin/view/Development/20160726" TargetMode="External"/><Relationship Id="rId5" Type="http://schemas.openxmlformats.org/officeDocument/2006/relationships/hyperlink" Target="http://gsics.atmos.umd.edu/bin/view/Development/20161206" TargetMode="External"/><Relationship Id="rId10" Type="http://schemas.openxmlformats.org/officeDocument/2006/relationships/hyperlink" Target="http://gsics.atmos.umd.edu/bin/view/Development/UsersWorkshop2016" TargetMode="External"/><Relationship Id="rId4" Type="http://schemas.openxmlformats.org/officeDocument/2006/relationships/hyperlink" Target="http://gsics.atmos.umd.edu/bin/view/Development/20170111" TargetMode="External"/><Relationship Id="rId9" Type="http://schemas.openxmlformats.org/officeDocument/2006/relationships/hyperlink" Target="http://gsics.atmos.umd.edu/bin/view/Development/20160830" TargetMode="External"/><Relationship Id="rId14" Type="http://schemas.openxmlformats.org/officeDocument/2006/relationships/hyperlink" Target="http://gsics.atmos.umd.edu/bin/view/Development/2016042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sics.nesdis.noaa.gov/wiki/bin/edit/Development/QA4EO?topicparent=Development.GsicsOperationsPlan" TargetMode="External"/><Relationship Id="rId2" Type="http://schemas.openxmlformats.org/officeDocument/2006/relationships/hyperlink" Target="https://gsics.nesdis.noaa.gov/wiki/bin/view/Main/TimHewison" TargetMode="External"/><Relationship Id="rId1" Type="http://schemas.openxmlformats.org/officeDocument/2006/relationships/slideLayout" Target="../slideLayouts/slideLayout2.xml"/><Relationship Id="rId4" Type="http://schemas.openxmlformats.org/officeDocument/2006/relationships/hyperlink" Target="http://www.wmo.int/pages/prog/sat/meetings/linkedfiles/ET-SAT-9_Vision-2015-04-14.doc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gsics.nesdis.noaa.gov/wiki/bin/view/Main/TimHewis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gsics.nesdis.noaa.gov/wiki/bin/edit/Development/ManikBali?topicparent=Development.GsicsOperationsPlan" TargetMode="External"/><Relationship Id="rId2" Type="http://schemas.openxmlformats.org/officeDocument/2006/relationships/hyperlink" Target="https://gsics.nesdis.noaa.gov/wiki/bin/edit/Development/NetCDF?topicparent=Development.GsicsOperationsPlan" TargetMode="External"/><Relationship Id="rId1" Type="http://schemas.openxmlformats.org/officeDocument/2006/relationships/slideLayout" Target="../slideLayouts/slideLayout2.xml"/><Relationship Id="rId5" Type="http://schemas.openxmlformats.org/officeDocument/2006/relationships/hyperlink" Target="https://gsics.nesdis.noaa.gov/wiki/bin/edit/Development/XingMing?topicparent=Development.GsicsOperationsPlan" TargetMode="External"/><Relationship Id="rId4" Type="http://schemas.openxmlformats.org/officeDocument/2006/relationships/hyperlink" Target="https://gsics.nesdis.noaa.gov/wiki/bin/view/Main/ManikBali"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gsics.nesdis.noaa.gov/wiki/bin/view/Main/MasayaTakahashi"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gsics.nesdis.noaa.gov/wiki/bin/view/Main/SebastienWagner" TargetMode="External"/><Relationship Id="rId2" Type="http://schemas.openxmlformats.org/officeDocument/2006/relationships/hyperlink" Target="https://gsics.nesdis.noaa.gov/wiki/bin/view/Main/TimHewis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gsics.nesdis.noaa.gov/wiki/bin/view/Main/SebastienWagn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gsics.nesdis.noaa.gov/wiki/bin/view/Main/TimHewison" TargetMode="External"/><Relationship Id="rId2" Type="http://schemas.openxmlformats.org/officeDocument/2006/relationships/hyperlink" Target="https://gsics.nesdis.noaa.gov/wiki/bin/view/Main/MasayaTakahashi" TargetMode="External"/><Relationship Id="rId1" Type="http://schemas.openxmlformats.org/officeDocument/2006/relationships/slideLayout" Target="../slideLayouts/slideLayout2.xml"/><Relationship Id="rId4" Type="http://schemas.openxmlformats.org/officeDocument/2006/relationships/hyperlink" Target="https://gsics.nesdis.noaa.gov/wiki/bin/edit/Development/CrIS?topicparent=Development.GsicsOperationsPla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sics.nesdis.noaa.gov/wiki/bin/view/Main/ManikBali" TargetMode="External"/><Relationship Id="rId2" Type="http://schemas.openxmlformats.org/officeDocument/2006/relationships/hyperlink" Target="https://gsics.nesdis.noaa.gov/wiki/bin/edit/Development/CrIS?topicparent=Development.GsicsOperationsPlan" TargetMode="External"/><Relationship Id="rId1" Type="http://schemas.openxmlformats.org/officeDocument/2006/relationships/slideLayout" Target="../slideLayouts/slideLayout2.xml"/><Relationship Id="rId4" Type="http://schemas.openxmlformats.org/officeDocument/2006/relationships/hyperlink" Target="https://gsics.nesdis.noaa.gov/wiki/bin/view/Main/TimHewison"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sics.atmos.umd.edu/pub/Development/20170320/7b_Diurnal_Seasonal_variations_KMA_20170222_v1.0.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gsics.atmos.umd.edu/pub/Development/20170320/3ka_Hewison_ProductSelectionAid.pptx" TargetMode="External"/><Relationship Id="rId4" Type="http://schemas.openxmlformats.org/officeDocument/2006/relationships/hyperlink" Target="http://gsics.atmos.umd.edu/pub/Development/20170320/7b_Na_CMAprogress_GEOproduct.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hyperlink" Target="http://gsics.atmos.umd.edu/pub/Development/20170320/3n_Hewison_NWP+RTM_intercal.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1331356"/>
            <a:ext cx="10363200" cy="1470025"/>
          </a:xfrm>
        </p:spPr>
        <p:txBody>
          <a:bodyPr>
            <a:normAutofit/>
          </a:bodyPr>
          <a:lstStyle/>
          <a:p>
            <a:pPr algn="ctr"/>
            <a:r>
              <a:rPr lang="en-GB" altLang="ko-KR" sz="6000" b="1" dirty="0" smtClean="0">
                <a:latin typeface="Arial" pitchFamily="34" charset="0"/>
                <a:cs typeface="Arial" pitchFamily="34" charset="0"/>
              </a:rPr>
              <a:t>GRWG </a:t>
            </a:r>
            <a:r>
              <a:rPr lang="en-GB" altLang="ko-KR" sz="6000" b="1" dirty="0">
                <a:latin typeface="Arial" pitchFamily="34" charset="0"/>
                <a:cs typeface="Arial" pitchFamily="34" charset="0"/>
              </a:rPr>
              <a:t>Report and </a:t>
            </a:r>
            <a:r>
              <a:rPr lang="en-GB" altLang="ko-KR" sz="6000" b="1" dirty="0" smtClean="0">
                <a:latin typeface="Arial" pitchFamily="34" charset="0"/>
                <a:cs typeface="Arial" pitchFamily="34" charset="0"/>
              </a:rPr>
              <a:t>Briefing</a:t>
            </a:r>
            <a:endParaRPr lang="ko-KR" altLang="en-US" sz="4800" b="1" dirty="0">
              <a:latin typeface="Arial" pitchFamily="34" charset="0"/>
              <a:cs typeface="Arial" pitchFamily="34" charset="0"/>
            </a:endParaRPr>
          </a:p>
        </p:txBody>
      </p:sp>
      <p:sp>
        <p:nvSpPr>
          <p:cNvPr id="3" name="부제목 2"/>
          <p:cNvSpPr>
            <a:spLocks noGrp="1"/>
          </p:cNvSpPr>
          <p:nvPr>
            <p:ph type="subTitle" idx="1"/>
          </p:nvPr>
        </p:nvSpPr>
        <p:spPr>
          <a:xfrm>
            <a:off x="1828800" y="4346874"/>
            <a:ext cx="8534400" cy="1752600"/>
          </a:xfrm>
        </p:spPr>
        <p:txBody>
          <a:bodyPr/>
          <a:lstStyle/>
          <a:p>
            <a:r>
              <a:rPr lang="en-US" altLang="ko-KR" dirty="0" err="1" smtClean="0"/>
              <a:t>Dohyeong</a:t>
            </a:r>
            <a:r>
              <a:rPr lang="en-US" altLang="ko-KR" dirty="0" smtClean="0"/>
              <a:t> Kim</a:t>
            </a:r>
            <a:endParaRPr lang="ko-KR" altLang="en-US" dirty="0"/>
          </a:p>
        </p:txBody>
      </p:sp>
    </p:spTree>
    <p:extLst>
      <p:ext uri="{BB962C8B-B14F-4D97-AF65-F5344CB8AC3E}">
        <p14:creationId xmlns:p14="http://schemas.microsoft.com/office/powerpoint/2010/main" val="1255467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Arial" pitchFamily="34" charset="0"/>
                <a:cs typeface="Arial" pitchFamily="34" charset="0"/>
              </a:rPr>
              <a:t>Linking the GEO ring</a:t>
            </a:r>
            <a:endParaRPr lang="en-GB" b="1" dirty="0">
              <a:latin typeface="Arial" pitchFamily="34" charset="0"/>
              <a:cs typeface="Arial" pitchFamily="34" charset="0"/>
            </a:endParaRPr>
          </a:p>
        </p:txBody>
      </p:sp>
      <p:grpSp>
        <p:nvGrpSpPr>
          <p:cNvPr id="3" name="Group 29"/>
          <p:cNvGrpSpPr/>
          <p:nvPr/>
        </p:nvGrpSpPr>
        <p:grpSpPr>
          <a:xfrm>
            <a:off x="0" y="908677"/>
            <a:ext cx="8533236" cy="5949323"/>
            <a:chOff x="-1" y="1"/>
            <a:chExt cx="7974417" cy="6858000"/>
          </a:xfrm>
        </p:grpSpPr>
        <p:pic>
          <p:nvPicPr>
            <p:cNvPr id="147458" name="Picture 2" descr="http://www.eumetsat.int/website/wcm/idc/idcplg?IdcService=GET_FILE&amp;dDocName=GSICS_SATOVERVIEW&amp;RevisionSelectionMethod=LatestReleased&amp;Rendition=Web"/>
            <p:cNvPicPr>
              <a:picLocks noChangeAspect="1" noChangeArrowheads="1"/>
            </p:cNvPicPr>
            <p:nvPr/>
          </p:nvPicPr>
          <p:blipFill>
            <a:blip r:embed="rId2" cstate="print"/>
            <a:srcRect/>
            <a:stretch>
              <a:fillRect/>
            </a:stretch>
          </p:blipFill>
          <p:spPr bwMode="auto">
            <a:xfrm>
              <a:off x="-1" y="1"/>
              <a:ext cx="7974417" cy="6858000"/>
            </a:xfrm>
            <a:prstGeom prst="rect">
              <a:avLst/>
            </a:prstGeom>
            <a:noFill/>
          </p:spPr>
        </p:pic>
        <p:cxnSp>
          <p:nvCxnSpPr>
            <p:cNvPr id="6" name="Straight Arrow Connector 5"/>
            <p:cNvCxnSpPr/>
            <p:nvPr/>
          </p:nvCxnSpPr>
          <p:spPr>
            <a:xfrm flipH="1" flipV="1">
              <a:off x="2770496" y="1719618"/>
              <a:ext cx="1173707" cy="4735773"/>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2756848" y="1719618"/>
              <a:ext cx="3848669" cy="3275463"/>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756848" y="1719618"/>
              <a:ext cx="4217159" cy="2442949"/>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743200" y="1705970"/>
              <a:ext cx="4244454" cy="764275"/>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770496" y="1364776"/>
              <a:ext cx="3630304" cy="354842"/>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784144" y="723331"/>
              <a:ext cx="2934268" cy="996287"/>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719618" y="1050878"/>
              <a:ext cx="1050878" cy="682388"/>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914400" y="1719618"/>
              <a:ext cx="1856096" cy="777922"/>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255594" y="1719618"/>
              <a:ext cx="1514902" cy="3166281"/>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928048" y="1719618"/>
              <a:ext cx="1856095" cy="2374711"/>
            </a:xfrm>
            <a:prstGeom prst="straightConnector1">
              <a:avLst/>
            </a:prstGeom>
            <a:ln w="254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944204" y="4995081"/>
              <a:ext cx="2634017" cy="1460311"/>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605516" y="4162567"/>
              <a:ext cx="368490" cy="818866"/>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974006" y="2470245"/>
              <a:ext cx="13648" cy="1665027"/>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14448" y="1351128"/>
              <a:ext cx="573206" cy="1091821"/>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745707" y="709684"/>
              <a:ext cx="668741" cy="641444"/>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1746913" y="709684"/>
              <a:ext cx="3985147" cy="354841"/>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914400" y="1105469"/>
              <a:ext cx="805218" cy="1405720"/>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914400" y="2483893"/>
              <a:ext cx="0" cy="1610436"/>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914400" y="4080681"/>
              <a:ext cx="327546" cy="777922"/>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1214651" y="4858603"/>
              <a:ext cx="2729553" cy="1583140"/>
            </a:xfrm>
            <a:prstGeom prst="straightConnector1">
              <a:avLst/>
            </a:prstGeom>
            <a:ln w="25400">
              <a:solidFill>
                <a:schemeClr val="accent4"/>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32" name="Content Placeholder 2"/>
          <p:cNvSpPr txBox="1">
            <a:spLocks/>
          </p:cNvSpPr>
          <p:nvPr/>
        </p:nvSpPr>
        <p:spPr bwMode="auto">
          <a:xfrm>
            <a:off x="8754802" y="1600201"/>
            <a:ext cx="3437199"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GB" sz="2000" b="1" i="0" u="none" strike="noStrike" kern="1200" cap="none" spc="0" normalizeH="0" baseline="0" noProof="0" dirty="0" smtClean="0">
                <a:ln>
                  <a:noFill/>
                </a:ln>
                <a:solidFill>
                  <a:schemeClr val="tx1"/>
                </a:solidFill>
                <a:effectLst/>
                <a:uLnTx/>
                <a:uFillTx/>
                <a:latin typeface="+mn-lt"/>
                <a:ea typeface="+mn-ea"/>
                <a:cs typeface="+mn-cs"/>
              </a:rPr>
              <a:t>Comparing </a:t>
            </a:r>
            <a:br>
              <a:rPr kumimoji="0" lang="en-GB" sz="2000" b="1" i="0" u="none" strike="noStrike" kern="1200" cap="none" spc="0" normalizeH="0" baseline="0" noProof="0" dirty="0" smtClean="0">
                <a:ln>
                  <a:noFill/>
                </a:ln>
                <a:solidFill>
                  <a:schemeClr val="tx1"/>
                </a:solidFill>
                <a:effectLst/>
                <a:uLnTx/>
                <a:uFillTx/>
                <a:latin typeface="+mn-lt"/>
                <a:ea typeface="+mn-ea"/>
                <a:cs typeface="+mn-cs"/>
              </a:rPr>
            </a:br>
            <a:r>
              <a:rPr kumimoji="0" lang="en-GB" sz="2000" b="1" i="0" u="none" strike="noStrike" kern="1200" cap="none" spc="0" normalizeH="0" baseline="0" noProof="0" dirty="0" smtClean="0">
                <a:ln>
                  <a:noFill/>
                </a:ln>
                <a:solidFill>
                  <a:schemeClr val="tx1"/>
                </a:solidFill>
                <a:effectLst/>
                <a:uLnTx/>
                <a:uFillTx/>
                <a:latin typeface="+mn-lt"/>
                <a:ea typeface="+mn-ea"/>
                <a:cs typeface="+mn-cs"/>
              </a:rPr>
              <a:t>GEO-LEO  and GEO-GEO Differences</a:t>
            </a:r>
          </a:p>
          <a:p>
            <a:pPr marL="342900" lvl="0" indent="-342900" eaLnBrk="0" latinLnBrk="0" hangingPunct="0">
              <a:spcBef>
                <a:spcPct val="20000"/>
              </a:spcBef>
              <a:buFont typeface="Arial" charset="0"/>
              <a:buChar char="•"/>
            </a:pPr>
            <a:r>
              <a:rPr lang="en-GB" sz="2000" b="0" dirty="0" smtClean="0">
                <a:solidFill>
                  <a:schemeClr val="tx1"/>
                </a:solidFill>
                <a:latin typeface="+mn-lt"/>
              </a:rPr>
              <a:t>To Validate Uncertainty estimates</a:t>
            </a:r>
          </a:p>
          <a:p>
            <a:pPr marL="342900" lvl="0" indent="-342900" eaLnBrk="0" latinLnBrk="0" hangingPunct="0">
              <a:spcBef>
                <a:spcPct val="20000"/>
              </a:spcBef>
              <a:buFont typeface="Arial" charset="0"/>
              <a:buChar char="•"/>
            </a:pPr>
            <a:r>
              <a:rPr lang="en-GB" sz="2000" b="0" dirty="0" smtClean="0">
                <a:solidFill>
                  <a:schemeClr val="tx1"/>
                </a:solidFill>
                <a:latin typeface="+mn-lt"/>
              </a:rPr>
              <a:t>Ensure consistency</a:t>
            </a:r>
          </a:p>
          <a:p>
            <a:pPr marL="342900" indent="-342900" eaLnBrk="0" latinLnBrk="0" hangingPunct="0">
              <a:spcBef>
                <a:spcPct val="20000"/>
              </a:spcBef>
            </a:pPr>
            <a:r>
              <a:rPr lang="en-GB" sz="2000" dirty="0" smtClean="0">
                <a:solidFill>
                  <a:schemeClr val="tx1"/>
                </a:solidFill>
              </a:rPr>
              <a:t>Generate global L2 products</a:t>
            </a:r>
          </a:p>
          <a:p>
            <a:pPr marL="342900" lvl="0" indent="-342900" eaLnBrk="0" latinLnBrk="0" hangingPunct="0">
              <a:spcBef>
                <a:spcPct val="20000"/>
              </a:spcBef>
              <a:buFont typeface="Arial" charset="0"/>
              <a:buChar char="•"/>
            </a:pPr>
            <a:r>
              <a:rPr lang="en-GB" sz="2000" b="0" dirty="0" smtClean="0">
                <a:solidFill>
                  <a:schemeClr val="tx1"/>
                </a:solidFill>
              </a:rPr>
              <a:t>Ensure consistency</a:t>
            </a:r>
          </a:p>
          <a:p>
            <a:pPr marL="342900" indent="-342900" eaLnBrk="0" latinLnBrk="0" hangingPunct="0">
              <a:spcBef>
                <a:spcPct val="20000"/>
              </a:spcBef>
            </a:pPr>
            <a:endParaRPr kumimoji="0" lang="en-GB"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57333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GB" b="1" dirty="0" smtClean="0">
                <a:latin typeface="Arial" pitchFamily="34" charset="0"/>
                <a:cs typeface="Arial" pitchFamily="34" charset="0"/>
              </a:rPr>
              <a:t>GSICS Web Meetings 2016/17</a:t>
            </a:r>
          </a:p>
        </p:txBody>
      </p:sp>
      <p:graphicFrame>
        <p:nvGraphicFramePr>
          <p:cNvPr id="2" name="표 1"/>
          <p:cNvGraphicFramePr>
            <a:graphicFrameLocks noGrp="1"/>
          </p:cNvGraphicFramePr>
          <p:nvPr>
            <p:extLst>
              <p:ext uri="{D42A27DB-BD31-4B8C-83A1-F6EECF244321}">
                <p14:modId xmlns:p14="http://schemas.microsoft.com/office/powerpoint/2010/main" val="3466120445"/>
              </p:ext>
            </p:extLst>
          </p:nvPr>
        </p:nvGraphicFramePr>
        <p:xfrm>
          <a:off x="445166" y="950495"/>
          <a:ext cx="11345779" cy="5342025"/>
        </p:xfrm>
        <a:graphic>
          <a:graphicData uri="http://schemas.openxmlformats.org/drawingml/2006/table">
            <a:tbl>
              <a:tblPr/>
              <a:tblGrid>
                <a:gridCol w="1429192"/>
                <a:gridCol w="2933606"/>
                <a:gridCol w="6982981"/>
              </a:tblGrid>
              <a:tr h="300917">
                <a:tc>
                  <a:txBody>
                    <a:bodyPr/>
                    <a:lstStyle/>
                    <a:p>
                      <a:pPr fontAlgn="t"/>
                      <a:r>
                        <a:rPr lang="en-US" altLang="ko-KR" sz="1600" dirty="0">
                          <a:effectLst/>
                        </a:rPr>
                        <a:t>2017-02-14</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dirty="0">
                          <a:effectLst/>
                        </a:rPr>
                        <a:t>GRWG</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u="sng">
                          <a:solidFill>
                            <a:srgbClr val="666666"/>
                          </a:solidFill>
                          <a:effectLst/>
                          <a:hlinkClick r:id="rId2"/>
                        </a:rPr>
                        <a:t>Reference solar spectrum</a:t>
                      </a:r>
                      <a:endParaRPr lang="en-US" sz="160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r>
              <a:tr h="364148">
                <a:tc>
                  <a:txBody>
                    <a:bodyPr/>
                    <a:lstStyle/>
                    <a:p>
                      <a:pPr fontAlgn="t"/>
                      <a:r>
                        <a:rPr lang="en-US" altLang="ko-KR" sz="1600">
                          <a:effectLst/>
                        </a:rPr>
                        <a:t>2017-01-19</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dirty="0">
                          <a:effectLst/>
                        </a:rPr>
                        <a:t>GRWG/GDWG</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u="sng" dirty="0">
                          <a:solidFill>
                            <a:srgbClr val="666666"/>
                          </a:solidFill>
                          <a:effectLst/>
                          <a:hlinkClick r:id="rId3"/>
                        </a:rPr>
                        <a:t>Planning Agenda for 2017 GRWG/GDWG annual meeting</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4148">
                <a:tc>
                  <a:txBody>
                    <a:bodyPr/>
                    <a:lstStyle/>
                    <a:p>
                      <a:pPr fontAlgn="t"/>
                      <a:r>
                        <a:rPr lang="en-US" altLang="ko-KR" sz="1600">
                          <a:effectLst/>
                        </a:rPr>
                        <a:t>2017-01-11</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a:effectLst/>
                        </a:rPr>
                        <a:t>GRWG MW Subroup</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u="sng" dirty="0">
                          <a:solidFill>
                            <a:srgbClr val="666666"/>
                          </a:solidFill>
                          <a:effectLst/>
                          <a:hlinkClick r:id="rId4"/>
                        </a:rPr>
                        <a:t>Microwave Sub-Group web meeting</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r>
              <a:tr h="567480">
                <a:tc>
                  <a:txBody>
                    <a:bodyPr/>
                    <a:lstStyle/>
                    <a:p>
                      <a:pPr fontAlgn="t"/>
                      <a:r>
                        <a:rPr lang="en-US" altLang="ko-KR" sz="1600">
                          <a:effectLst/>
                        </a:rPr>
                        <a:t>2016-12-06</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a:effectLst/>
                        </a:rPr>
                        <a:t>GRWG VNIR Subgroup - S.Wagner</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u="sng" dirty="0">
                          <a:solidFill>
                            <a:srgbClr val="666666"/>
                          </a:solidFill>
                          <a:effectLst/>
                          <a:hlinkClick r:id="rId5"/>
                        </a:rPr>
                        <a:t>Planning 2017 Lunar Calibration Workshop</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567480">
                <a:tc>
                  <a:txBody>
                    <a:bodyPr/>
                    <a:lstStyle/>
                    <a:p>
                      <a:pPr fontAlgn="t"/>
                      <a:r>
                        <a:rPr lang="en-US" altLang="ko-KR" sz="1600">
                          <a:effectLst/>
                        </a:rPr>
                        <a:t>2016-12-01</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a:effectLst/>
                        </a:rPr>
                        <a:t>GRWG VIS/NIR+UV - D.Doelling</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u="sng" dirty="0">
                          <a:solidFill>
                            <a:srgbClr val="666666"/>
                          </a:solidFill>
                          <a:effectLst/>
                          <a:hlinkClick r:id="rId6"/>
                        </a:rPr>
                        <a:t>Reference solar spectrum to convert from radiance to reflectance + SBAF tool</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r>
              <a:tr h="364148">
                <a:tc>
                  <a:txBody>
                    <a:bodyPr/>
                    <a:lstStyle/>
                    <a:p>
                      <a:pPr fontAlgn="t"/>
                      <a:r>
                        <a:rPr lang="en-US" altLang="ko-KR" sz="1600">
                          <a:effectLst/>
                        </a:rPr>
                        <a:t>2016-10-25</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a:effectLst/>
                        </a:rPr>
                        <a:t>GRWG MW Subgroup</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u="sng" dirty="0">
                          <a:solidFill>
                            <a:srgbClr val="666666"/>
                          </a:solidFill>
                          <a:effectLst/>
                          <a:hlinkClick r:id="rId7"/>
                        </a:rPr>
                        <a:t>Microwave Sub-Group web meeting</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567480">
                <a:tc>
                  <a:txBody>
                    <a:bodyPr/>
                    <a:lstStyle/>
                    <a:p>
                      <a:pPr fontAlgn="t"/>
                      <a:r>
                        <a:rPr lang="en-US" altLang="ko-KR" sz="1600">
                          <a:effectLst/>
                        </a:rPr>
                        <a:t>2016-09-08</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a:effectLst/>
                        </a:rPr>
                        <a:t>GRWG IR Subgroup</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u="sng" dirty="0">
                          <a:solidFill>
                            <a:srgbClr val="666666"/>
                          </a:solidFill>
                          <a:effectLst/>
                          <a:hlinkClick r:id="rId8"/>
                        </a:rPr>
                        <a:t>IR Reference Traceability Report - Define channel binning and spectral conversion methods</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r>
              <a:tr h="300917">
                <a:tc>
                  <a:txBody>
                    <a:bodyPr/>
                    <a:lstStyle/>
                    <a:p>
                      <a:pPr fontAlgn="t"/>
                      <a:r>
                        <a:rPr lang="en-US" altLang="ko-KR" sz="1600">
                          <a:effectLst/>
                        </a:rPr>
                        <a:t>2016-08-30</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a:effectLst/>
                        </a:rPr>
                        <a:t>GRWG VNIR Subgroup</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u="sng" dirty="0">
                          <a:solidFill>
                            <a:srgbClr val="666666"/>
                          </a:solidFill>
                          <a:effectLst/>
                          <a:hlinkClick r:id="rId9"/>
                        </a:rPr>
                        <a:t>Lunar Calibration</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12367">
                <a:tc>
                  <a:txBody>
                    <a:bodyPr/>
                    <a:lstStyle/>
                    <a:p>
                      <a:pPr fontAlgn="t"/>
                      <a:r>
                        <a:rPr lang="en-US" altLang="ko-KR" sz="1600">
                          <a:solidFill>
                            <a:srgbClr val="000000"/>
                          </a:solidFill>
                          <a:effectLst/>
                        </a:rPr>
                        <a:t>2016-08-11</a:t>
                      </a:r>
                    </a:p>
                  </a:txBody>
                  <a:tcPr marL="31425" marR="31425" marT="20950" marB="20950">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D6D3CF"/>
                    </a:solidFill>
                  </a:tcPr>
                </a:tc>
                <a:tc>
                  <a:txBody>
                    <a:bodyPr/>
                    <a:lstStyle/>
                    <a:p>
                      <a:pPr fontAlgn="t"/>
                      <a:r>
                        <a:rPr lang="en-US" sz="1600">
                          <a:solidFill>
                            <a:srgbClr val="000000"/>
                          </a:solidFill>
                          <a:effectLst/>
                        </a:rPr>
                        <a:t>Users</a:t>
                      </a:r>
                    </a:p>
                  </a:txBody>
                  <a:tcPr marL="31425" marR="31425" marT="20950" marB="20950">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D6D3CF"/>
                    </a:solidFill>
                  </a:tcPr>
                </a:tc>
                <a:tc>
                  <a:txBody>
                    <a:bodyPr/>
                    <a:lstStyle/>
                    <a:p>
                      <a:pPr fontAlgn="t"/>
                      <a:r>
                        <a:rPr lang="en-US" sz="1600" u="sng" dirty="0">
                          <a:solidFill>
                            <a:srgbClr val="000000"/>
                          </a:solidFill>
                          <a:effectLst/>
                          <a:hlinkClick r:id="rId10"/>
                        </a:rPr>
                        <a:t>2016 GSICS Users Workshop</a:t>
                      </a:r>
                      <a:endParaRPr lang="en-US" sz="1600" dirty="0">
                        <a:solidFill>
                          <a:srgbClr val="000000"/>
                        </a:solidFill>
                        <a:effectLst/>
                      </a:endParaRPr>
                    </a:p>
                  </a:txBody>
                  <a:tcPr marL="31425" marR="31425" marT="20950" marB="20950">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D6D3CF"/>
                    </a:solidFill>
                  </a:tcPr>
                </a:tc>
              </a:tr>
              <a:tr h="364148">
                <a:tc>
                  <a:txBody>
                    <a:bodyPr/>
                    <a:lstStyle/>
                    <a:p>
                      <a:pPr fontAlgn="t"/>
                      <a:r>
                        <a:rPr lang="en-US" altLang="ko-KR" sz="1600">
                          <a:effectLst/>
                        </a:rPr>
                        <a:t>2016-07-26</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a:effectLst/>
                        </a:rPr>
                        <a:t>GRWG MW Subgroup</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u="sng" dirty="0">
                          <a:solidFill>
                            <a:srgbClr val="666666"/>
                          </a:solidFill>
                          <a:effectLst/>
                          <a:hlinkClick r:id="rId11"/>
                        </a:rPr>
                        <a:t>Microwave Sub-Group web meeting</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75599">
                <a:tc>
                  <a:txBody>
                    <a:bodyPr/>
                    <a:lstStyle/>
                    <a:p>
                      <a:pPr fontAlgn="t"/>
                      <a:r>
                        <a:rPr lang="en-US" altLang="ko-KR" sz="1600">
                          <a:solidFill>
                            <a:srgbClr val="000000"/>
                          </a:solidFill>
                          <a:effectLst/>
                        </a:rPr>
                        <a:t>2016-07-05/06</a:t>
                      </a:r>
                    </a:p>
                  </a:txBody>
                  <a:tcPr marL="31425" marR="31425" marT="20950" marB="20950">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D6D3CF"/>
                    </a:solidFill>
                  </a:tcPr>
                </a:tc>
                <a:tc>
                  <a:txBody>
                    <a:bodyPr/>
                    <a:lstStyle/>
                    <a:p>
                      <a:pPr fontAlgn="t"/>
                      <a:r>
                        <a:rPr lang="en-US" sz="1600">
                          <a:solidFill>
                            <a:srgbClr val="000000"/>
                          </a:solidFill>
                          <a:effectLst/>
                        </a:rPr>
                        <a:t>GRWG MW - Cheng-Zhi Zou</a:t>
                      </a:r>
                    </a:p>
                  </a:txBody>
                  <a:tcPr marL="31425" marR="31425" marT="20950" marB="20950">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D6D3CF"/>
                    </a:solidFill>
                  </a:tcPr>
                </a:tc>
                <a:tc>
                  <a:txBody>
                    <a:bodyPr/>
                    <a:lstStyle/>
                    <a:p>
                      <a:pPr fontAlgn="t"/>
                      <a:r>
                        <a:rPr lang="en-US" sz="1600" u="sng" dirty="0">
                          <a:solidFill>
                            <a:srgbClr val="000000"/>
                          </a:solidFill>
                          <a:effectLst/>
                          <a:hlinkClick r:id="rId12"/>
                        </a:rPr>
                        <a:t>CEOS-GSICS Microwave Coordination Meeting</a:t>
                      </a:r>
                      <a:endParaRPr lang="en-US" sz="1600" dirty="0">
                        <a:solidFill>
                          <a:srgbClr val="000000"/>
                        </a:solidFill>
                        <a:effectLst/>
                      </a:endParaRPr>
                    </a:p>
                  </a:txBody>
                  <a:tcPr marL="31425" marR="31425" marT="20950" marB="20950">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D6D3CF"/>
                    </a:solidFill>
                  </a:tcPr>
                </a:tc>
              </a:tr>
              <a:tr h="529045">
                <a:tc>
                  <a:txBody>
                    <a:bodyPr/>
                    <a:lstStyle/>
                    <a:p>
                      <a:pPr fontAlgn="t"/>
                      <a:r>
                        <a:rPr lang="en-US" altLang="ko-KR" sz="1600">
                          <a:effectLst/>
                        </a:rPr>
                        <a:t>2016-06-21</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a:effectLst/>
                        </a:rPr>
                        <a:t>GRWG IR Subgroup</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c>
                  <a:txBody>
                    <a:bodyPr/>
                    <a:lstStyle/>
                    <a:p>
                      <a:pPr fontAlgn="t"/>
                      <a:r>
                        <a:rPr lang="en-US" sz="1600" u="sng" dirty="0">
                          <a:solidFill>
                            <a:srgbClr val="666666"/>
                          </a:solidFill>
                          <a:effectLst/>
                          <a:hlinkClick r:id="rId13"/>
                        </a:rPr>
                        <a:t>IR Reference Traceability Report - Agree structure, authors and templates</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tr>
              <a:tr h="364148">
                <a:tc>
                  <a:txBody>
                    <a:bodyPr/>
                    <a:lstStyle/>
                    <a:p>
                      <a:pPr fontAlgn="t"/>
                      <a:r>
                        <a:rPr lang="en-US" altLang="ko-KR" sz="1600">
                          <a:effectLst/>
                        </a:rPr>
                        <a:t>2016-04-21</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a:effectLst/>
                        </a:rPr>
                        <a:t>GRWG MW Subgroup</a:t>
                      </a: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c>
                  <a:txBody>
                    <a:bodyPr/>
                    <a:lstStyle/>
                    <a:p>
                      <a:pPr fontAlgn="t"/>
                      <a:r>
                        <a:rPr lang="en-US" sz="1600" u="sng" dirty="0">
                          <a:solidFill>
                            <a:srgbClr val="666666"/>
                          </a:solidFill>
                          <a:effectLst/>
                          <a:hlinkClick r:id="rId14"/>
                        </a:rPr>
                        <a:t>Microwave Sub-Group web meeting</a:t>
                      </a:r>
                      <a:endParaRPr lang="en-US" sz="1600" dirty="0">
                        <a:effectLst/>
                      </a:endParaRPr>
                    </a:p>
                  </a:txBody>
                  <a:tcPr marL="31425" marR="31425" marT="15713" marB="15713">
                    <a:lnL>
                      <a:noFill/>
                    </a:lnL>
                    <a:lnR>
                      <a:noFill/>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7F7F6"/>
                    </a:solidFill>
                  </a:tcPr>
                </a:tc>
              </a:tr>
            </a:tbl>
          </a:graphicData>
        </a:graphic>
      </p:graphicFrame>
    </p:spTree>
    <p:extLst>
      <p:ext uri="{BB962C8B-B14F-4D97-AF65-F5344CB8AC3E}">
        <p14:creationId xmlns:p14="http://schemas.microsoft.com/office/powerpoint/2010/main" val="73884140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idx="4294967295"/>
          </p:nvPr>
        </p:nvSpPr>
        <p:spPr>
          <a:xfrm>
            <a:off x="4463820" y="2276873"/>
            <a:ext cx="7682249" cy="2016125"/>
          </a:xfrm>
        </p:spPr>
        <p:txBody>
          <a:bodyPr rtlCol="0">
            <a:noAutofit/>
          </a:bodyPr>
          <a:lstStyle/>
          <a:p>
            <a:pPr algn="ctr" eaLnBrk="1" fontAlgn="auto" hangingPunct="1">
              <a:spcAft>
                <a:spcPts val="0"/>
              </a:spcAft>
              <a:defRPr/>
            </a:pPr>
            <a:r>
              <a:rPr lang="en-US" altLang="ko-KR" sz="5400" b="1" dirty="0" smtClean="0">
                <a:latin typeface="맑은 고딕" pitchFamily="50" charset="-127"/>
                <a:ea typeface="맑은 고딕" pitchFamily="50" charset="-127"/>
              </a:rPr>
              <a:t>GRWG Actions</a:t>
            </a:r>
            <a:endParaRPr lang="ko-KR" altLang="en-US" sz="5400" b="1" dirty="0" smtClean="0">
              <a:latin typeface="맑은 고딕" pitchFamily="50" charset="-127"/>
              <a:ea typeface="맑은 고딕" pitchFamily="50" charset="-127"/>
            </a:endParaRPr>
          </a:p>
        </p:txBody>
      </p:sp>
    </p:spTree>
    <p:extLst>
      <p:ext uri="{BB962C8B-B14F-4D97-AF65-F5344CB8AC3E}">
        <p14:creationId xmlns:p14="http://schemas.microsoft.com/office/powerpoint/2010/main" val="3658387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3600" b="1" dirty="0" smtClean="0">
                <a:latin typeface="Arial" pitchFamily="34" charset="0"/>
                <a:cs typeface="Arial" pitchFamily="34" charset="0"/>
              </a:rPr>
              <a:t>Actions on GSICS from CGMS during 2016/17</a:t>
            </a:r>
          </a:p>
        </p:txBody>
      </p:sp>
      <p:graphicFrame>
        <p:nvGraphicFramePr>
          <p:cNvPr id="2" name="표 1"/>
          <p:cNvGraphicFramePr>
            <a:graphicFrameLocks noGrp="1"/>
          </p:cNvGraphicFramePr>
          <p:nvPr>
            <p:extLst>
              <p:ext uri="{D42A27DB-BD31-4B8C-83A1-F6EECF244321}">
                <p14:modId xmlns:p14="http://schemas.microsoft.com/office/powerpoint/2010/main" val="1131881678"/>
              </p:ext>
            </p:extLst>
          </p:nvPr>
        </p:nvGraphicFramePr>
        <p:xfrm>
          <a:off x="395246" y="1327356"/>
          <a:ext cx="11227258" cy="1422400"/>
        </p:xfrm>
        <a:graphic>
          <a:graphicData uri="http://schemas.openxmlformats.org/drawingml/2006/table">
            <a:tbl>
              <a:tblPr/>
              <a:tblGrid>
                <a:gridCol w="1636057"/>
                <a:gridCol w="1144072"/>
                <a:gridCol w="1047709"/>
                <a:gridCol w="6066810"/>
                <a:gridCol w="1332610"/>
              </a:tblGrid>
              <a:tr h="0">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GSICS members, GSICS EP</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WGII/4</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A44.04</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GSICS to review the GDWG Terms of Reference and associated indicated levels of effort of the members</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altLang="ko-KR" sz="1600" dirty="0" smtClean="0">
                          <a:solidFill>
                            <a:srgbClr val="0000FF"/>
                          </a:solidFill>
                          <a:effectLst/>
                          <a:latin typeface="+mn-lt"/>
                          <a:ea typeface="Calibri"/>
                          <a:cs typeface="Arial" pitchFamily="34" charset="0"/>
                        </a:rPr>
                        <a:t>CLOSED </a:t>
                      </a:r>
                      <a:r>
                        <a:rPr lang="en-GB" altLang="ko-KR" sz="1600" dirty="0" smtClean="0">
                          <a:solidFill>
                            <a:srgbClr val="0000FF"/>
                          </a:solidFill>
                          <a:effectLst/>
                          <a:latin typeface="+mn-lt"/>
                          <a:ea typeface="Calibri"/>
                          <a:cs typeface="Arial" pitchFamily="34" charset="0"/>
                        </a:rPr>
                        <a:t>(6d)</a:t>
                      </a:r>
                      <a:endParaRPr lang="en-GB" altLang="ko-KR" sz="1600" dirty="0">
                        <a:solidFill>
                          <a:srgbClr val="0000FF"/>
                        </a:solidFill>
                        <a:effectLst/>
                        <a:latin typeface="+mn-lt"/>
                        <a:ea typeface="Calibri"/>
                        <a:cs typeface="Arial"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0">
                <a:tc>
                  <a:txBody>
                    <a:bodyPr/>
                    <a:lstStyle/>
                    <a:p>
                      <a:pPr marL="0" marR="0" fontAlgn="t" latinLnBrk="0">
                        <a:spcBef>
                          <a:spcPts val="0"/>
                        </a:spcBef>
                        <a:spcAft>
                          <a:spcPts val="0"/>
                        </a:spcAft>
                      </a:pPr>
                      <a:r>
                        <a:rPr lang="en-GB" sz="1600">
                          <a:solidFill>
                            <a:srgbClr val="000000"/>
                          </a:solidFill>
                          <a:effectLst/>
                          <a:latin typeface="+mn-lt"/>
                          <a:ea typeface="Gulim"/>
                          <a:cs typeface="Arial" pitchFamily="34" charset="0"/>
                        </a:rPr>
                        <a:t>GRWG</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a:solidFill>
                            <a:srgbClr val="000000"/>
                          </a:solidFill>
                          <a:effectLst/>
                          <a:latin typeface="+mn-lt"/>
                          <a:ea typeface="Gulim"/>
                          <a:cs typeface="Arial" pitchFamily="34" charset="0"/>
                        </a:rPr>
                        <a:t>WGII/4</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A44.05</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GRWG to di</a:t>
                      </a:r>
                      <a:r>
                        <a:rPr lang="en-US" sz="1600" dirty="0">
                          <a:solidFill>
                            <a:srgbClr val="000000"/>
                          </a:solidFill>
                          <a:effectLst/>
                          <a:latin typeface="+mn-lt"/>
                          <a:ea typeface="Gulim"/>
                          <a:cs typeface="Arial" pitchFamily="34" charset="0"/>
                        </a:rPr>
                        <a:t>s</a:t>
                      </a:r>
                      <a:r>
                        <a:rPr lang="en-GB" sz="1600" dirty="0">
                          <a:solidFill>
                            <a:srgbClr val="000000"/>
                          </a:solidFill>
                          <a:effectLst/>
                          <a:latin typeface="+mn-lt"/>
                          <a:ea typeface="Gulim"/>
                          <a:cs typeface="Arial" pitchFamily="34" charset="0"/>
                        </a:rPr>
                        <a:t>cuss with ISCCP (SCOPE-CM Project 9) a detailed project proposal for the use of GSICS methodologies to produce a GSICS-compliant ISCCP dataset for evaluation</a:t>
                      </a:r>
                      <a:endParaRPr lang="ko-KR" sz="1600" dirty="0">
                        <a:solidFill>
                          <a:srgbClr val="000000"/>
                        </a:solidFill>
                        <a:effectLst/>
                        <a:latin typeface="+mn-lt"/>
                        <a:ea typeface="Gulim"/>
                        <a:cs typeface="Arial"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smtClean="0">
                          <a:solidFill>
                            <a:srgbClr val="0000FF"/>
                          </a:solidFill>
                          <a:effectLst/>
                          <a:latin typeface="+mn-lt"/>
                          <a:ea typeface="Calibri"/>
                          <a:cs typeface="Arial" pitchFamily="34" charset="0"/>
                        </a:rPr>
                        <a:t>CLOSED </a:t>
                      </a:r>
                      <a:r>
                        <a:rPr lang="en-GB" sz="1600" dirty="0" smtClean="0">
                          <a:solidFill>
                            <a:srgbClr val="0000FF"/>
                          </a:solidFill>
                          <a:effectLst/>
                          <a:latin typeface="+mn-lt"/>
                          <a:ea typeface="Calibri"/>
                          <a:cs typeface="Arial" pitchFamily="34" charset="0"/>
                        </a:rPr>
                        <a:t>(9f)</a:t>
                      </a:r>
                      <a:endParaRPr lang="en-GB" sz="1600" dirty="0">
                        <a:solidFill>
                          <a:srgbClr val="0000FF"/>
                        </a:solidFill>
                        <a:effectLst/>
                        <a:latin typeface="+mn-lt"/>
                        <a:ea typeface="Calibri"/>
                        <a:cs typeface="Arial" pitchFamily="34" charset="0"/>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graphicFrame>
        <p:nvGraphicFramePr>
          <p:cNvPr id="3" name="표 2"/>
          <p:cNvGraphicFramePr>
            <a:graphicFrameLocks noGrp="1"/>
          </p:cNvGraphicFramePr>
          <p:nvPr>
            <p:extLst>
              <p:ext uri="{D42A27DB-BD31-4B8C-83A1-F6EECF244321}">
                <p14:modId xmlns:p14="http://schemas.microsoft.com/office/powerpoint/2010/main" val="3799107542"/>
              </p:ext>
            </p:extLst>
          </p:nvPr>
        </p:nvGraphicFramePr>
        <p:xfrm>
          <a:off x="409073" y="3895059"/>
          <a:ext cx="11215172" cy="2377169"/>
        </p:xfrm>
        <a:graphic>
          <a:graphicData uri="http://schemas.openxmlformats.org/drawingml/2006/table">
            <a:tbl>
              <a:tblPr/>
              <a:tblGrid>
                <a:gridCol w="1179095"/>
                <a:gridCol w="854243"/>
                <a:gridCol w="998621"/>
                <a:gridCol w="7158789"/>
                <a:gridCol w="1024424"/>
              </a:tblGrid>
              <a:tr h="825080">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GSICS</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WGII/4</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R44.02</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GSICS to report to SCOPE-CM projects on its plan to </a:t>
                      </a:r>
                      <a:r>
                        <a:rPr lang="en-GB" sz="1600" dirty="0" err="1">
                          <a:solidFill>
                            <a:srgbClr val="000000"/>
                          </a:solidFill>
                          <a:effectLst/>
                          <a:latin typeface="+mn-lt"/>
                          <a:ea typeface="Gulim"/>
                          <a:cs typeface="Arial" pitchFamily="34" charset="0"/>
                        </a:rPr>
                        <a:t>intercalibrate</a:t>
                      </a:r>
                      <a:r>
                        <a:rPr lang="en-GB" sz="1600" dirty="0">
                          <a:solidFill>
                            <a:srgbClr val="000000"/>
                          </a:solidFill>
                          <a:effectLst/>
                          <a:latin typeface="+mn-lt"/>
                          <a:ea typeface="Gulim"/>
                          <a:cs typeface="Arial" pitchFamily="34" charset="0"/>
                        </a:rPr>
                        <a:t> the geostationary ring using </a:t>
                      </a:r>
                      <a:r>
                        <a:rPr lang="en-GB" sz="1600" dirty="0" err="1">
                          <a:solidFill>
                            <a:srgbClr val="000000"/>
                          </a:solidFill>
                          <a:effectLst/>
                          <a:latin typeface="+mn-lt"/>
                          <a:ea typeface="Gulim"/>
                          <a:cs typeface="Arial" pitchFamily="34" charset="0"/>
                        </a:rPr>
                        <a:t>hyperspectral</a:t>
                      </a:r>
                      <a:r>
                        <a:rPr lang="en-GB" sz="1600" dirty="0">
                          <a:solidFill>
                            <a:srgbClr val="000000"/>
                          </a:solidFill>
                          <a:effectLst/>
                          <a:latin typeface="+mn-lt"/>
                          <a:ea typeface="Gulim"/>
                          <a:cs typeface="Arial" pitchFamily="34" charset="0"/>
                        </a:rPr>
                        <a:t> IR sounders as transfer function</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latinLnBrk="0">
                        <a:spcBef>
                          <a:spcPts val="0"/>
                        </a:spcBef>
                        <a:spcAft>
                          <a:spcPts val="0"/>
                        </a:spcAft>
                      </a:pPr>
                      <a:r>
                        <a:rPr lang="en-US" altLang="ko-KR" sz="1600" dirty="0" smtClean="0">
                          <a:solidFill>
                            <a:srgbClr val="FF0000"/>
                          </a:solidFill>
                          <a:effectLst/>
                          <a:latin typeface="+mn-lt"/>
                          <a:cs typeface="Arial" pitchFamily="34" charset="0"/>
                        </a:rPr>
                        <a:t>Open</a:t>
                      </a:r>
                      <a:endParaRPr lang="ko-KR" sz="1600" dirty="0">
                        <a:solidFill>
                          <a:srgbClr val="FF0000"/>
                        </a:solidFill>
                        <a:effectLst/>
                        <a:latin typeface="+mn-lt"/>
                        <a:cs typeface="Arial" pitchFamily="34" charset="0"/>
                      </a:endParaRP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786764">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GSICS</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a:solidFill>
                            <a:srgbClr val="000000"/>
                          </a:solidFill>
                          <a:effectLst/>
                          <a:latin typeface="+mn-lt"/>
                          <a:ea typeface="Gulim"/>
                          <a:cs typeface="Arial" pitchFamily="34" charset="0"/>
                        </a:rPr>
                        <a:t>WGII/4</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a:solidFill>
                            <a:srgbClr val="000000"/>
                          </a:solidFill>
                          <a:effectLst/>
                          <a:latin typeface="+mn-lt"/>
                          <a:ea typeface="Gulim"/>
                          <a:cs typeface="Arial" pitchFamily="34" charset="0"/>
                        </a:rPr>
                        <a:t>R44.03</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GSICS member agencies to identify roles and responsibilities and funding needs to support the geostationary ring GSICS corrections including the processing of retrospective data going back to NASA EOS AIRS (2002).</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fontAlgn="t" latinLnBrk="0">
                        <a:spcBef>
                          <a:spcPts val="0"/>
                        </a:spcBef>
                        <a:spcAft>
                          <a:spcPts val="0"/>
                        </a:spcAft>
                      </a:pPr>
                      <a:r>
                        <a:rPr lang="en-GB" sz="1600" dirty="0" smtClean="0">
                          <a:solidFill>
                            <a:srgbClr val="FF0000"/>
                          </a:solidFill>
                          <a:effectLst/>
                          <a:latin typeface="+mn-lt"/>
                          <a:ea typeface="Calibri"/>
                          <a:cs typeface="Arial" pitchFamily="34" charset="0"/>
                        </a:rPr>
                        <a:t>Open</a:t>
                      </a:r>
                      <a:endParaRPr lang="en-GB" sz="1600" dirty="0">
                        <a:solidFill>
                          <a:srgbClr val="FF0000"/>
                        </a:solidFill>
                        <a:effectLst/>
                        <a:latin typeface="+mn-lt"/>
                        <a:ea typeface="Calibri"/>
                        <a:cs typeface="Arial" pitchFamily="34" charset="0"/>
                      </a:endParaRP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r h="725457">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CGMS </a:t>
                      </a:r>
                      <a:r>
                        <a:rPr lang="en-GB" sz="1600" dirty="0" smtClean="0">
                          <a:solidFill>
                            <a:srgbClr val="000000"/>
                          </a:solidFill>
                          <a:effectLst/>
                          <a:latin typeface="+mn-lt"/>
                          <a:ea typeface="Gulim"/>
                          <a:cs typeface="Arial" pitchFamily="34" charset="0"/>
                        </a:rPr>
                        <a:t>agencies</a:t>
                      </a:r>
                      <a:endParaRPr lang="en-GB" sz="1600" dirty="0">
                        <a:solidFill>
                          <a:srgbClr val="000000"/>
                        </a:solidFill>
                        <a:effectLst/>
                        <a:latin typeface="+mn-lt"/>
                        <a:ea typeface="Gulim"/>
                        <a:cs typeface="Arial" pitchFamily="34" charset="0"/>
                      </a:endParaRP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a:solidFill>
                            <a:srgbClr val="000000"/>
                          </a:solidFill>
                          <a:effectLst/>
                          <a:latin typeface="+mn-lt"/>
                          <a:ea typeface="Gulim"/>
                          <a:cs typeface="Arial" pitchFamily="34" charset="0"/>
                        </a:rPr>
                        <a:t>WGII/4</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R44.04</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r>
                        <a:rPr lang="en-GB" sz="1600" dirty="0">
                          <a:solidFill>
                            <a:srgbClr val="000000"/>
                          </a:solidFill>
                          <a:effectLst/>
                          <a:latin typeface="+mn-lt"/>
                          <a:ea typeface="Gulim"/>
                          <a:cs typeface="Arial" pitchFamily="34" charset="0"/>
                        </a:rPr>
                        <a:t>CGMS agencies should employ the GSICS Correction as part of their operational procedures</a:t>
                      </a: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fontAlgn="t" latinLnBrk="0">
                        <a:spcBef>
                          <a:spcPts val="0"/>
                        </a:spcBef>
                        <a:spcAft>
                          <a:spcPts val="0"/>
                        </a:spcAft>
                      </a:pPr>
                      <a:endParaRPr lang="en-GB" sz="1600" dirty="0">
                        <a:solidFill>
                          <a:srgbClr val="FF0000"/>
                        </a:solidFill>
                        <a:effectLst/>
                        <a:latin typeface="+mn-lt"/>
                        <a:ea typeface="Calibri"/>
                        <a:cs typeface="Arial" pitchFamily="34" charset="0"/>
                      </a:endParaRPr>
                    </a:p>
                  </a:txBody>
                  <a:tcPr marL="47556" marR="47556" marT="47556" marB="47556">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
        <p:nvSpPr>
          <p:cNvPr id="7" name="TextBox 6"/>
          <p:cNvSpPr txBox="1"/>
          <p:nvPr/>
        </p:nvSpPr>
        <p:spPr>
          <a:xfrm>
            <a:off x="360948" y="890334"/>
            <a:ext cx="3994484" cy="400110"/>
          </a:xfrm>
          <a:prstGeom prst="rect">
            <a:avLst/>
          </a:prstGeom>
          <a:noFill/>
        </p:spPr>
        <p:txBody>
          <a:bodyPr wrap="square" rtlCol="0">
            <a:spAutoFit/>
          </a:bodyPr>
          <a:lstStyle/>
          <a:p>
            <a:r>
              <a:rPr lang="en-US" altLang="ko-KR" sz="2000" b="1" dirty="0" smtClean="0">
                <a:latin typeface="Arial" pitchFamily="34" charset="0"/>
                <a:cs typeface="Arial" pitchFamily="34" charset="0"/>
              </a:rPr>
              <a:t>Actions</a:t>
            </a:r>
            <a:endParaRPr lang="ko-KR" altLang="en-US" sz="2000" b="1" dirty="0">
              <a:latin typeface="Arial" pitchFamily="34" charset="0"/>
              <a:cs typeface="Arial" pitchFamily="34" charset="0"/>
            </a:endParaRPr>
          </a:p>
        </p:txBody>
      </p:sp>
      <p:sp>
        <p:nvSpPr>
          <p:cNvPr id="8" name="TextBox 7"/>
          <p:cNvSpPr txBox="1"/>
          <p:nvPr/>
        </p:nvSpPr>
        <p:spPr>
          <a:xfrm>
            <a:off x="368964" y="3473198"/>
            <a:ext cx="3994484" cy="400110"/>
          </a:xfrm>
          <a:prstGeom prst="rect">
            <a:avLst/>
          </a:prstGeom>
          <a:noFill/>
        </p:spPr>
        <p:txBody>
          <a:bodyPr wrap="square" rtlCol="0">
            <a:spAutoFit/>
          </a:bodyPr>
          <a:lstStyle/>
          <a:p>
            <a:r>
              <a:rPr lang="en-US" altLang="ko-KR" sz="2000" b="1" dirty="0" smtClean="0">
                <a:latin typeface="Arial" pitchFamily="34" charset="0"/>
                <a:cs typeface="Arial" pitchFamily="34" charset="0"/>
              </a:rPr>
              <a:t>Recommendations</a:t>
            </a:r>
            <a:endParaRPr lang="ko-KR" altLang="en-US" sz="2000" b="1" dirty="0">
              <a:latin typeface="Arial" pitchFamily="34" charset="0"/>
              <a:cs typeface="Arial" pitchFamily="34" charset="0"/>
            </a:endParaRPr>
          </a:p>
        </p:txBody>
      </p:sp>
    </p:spTree>
    <p:extLst>
      <p:ext uri="{BB962C8B-B14F-4D97-AF65-F5344CB8AC3E}">
        <p14:creationId xmlns:p14="http://schemas.microsoft.com/office/powerpoint/2010/main" val="191490420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4000" b="1" dirty="0" smtClean="0">
                <a:latin typeface="Arial" pitchFamily="34" charset="0"/>
                <a:cs typeface="Arial" pitchFamily="34" charset="0"/>
              </a:rPr>
              <a:t>Actions on GRWG Chair</a:t>
            </a:r>
          </a:p>
        </p:txBody>
      </p:sp>
      <p:graphicFrame>
        <p:nvGraphicFramePr>
          <p:cNvPr id="5" name="Content Placeholder 3"/>
          <p:cNvGraphicFramePr>
            <a:graphicFrameLocks/>
          </p:cNvGraphicFramePr>
          <p:nvPr>
            <p:extLst>
              <p:ext uri="{D42A27DB-BD31-4B8C-83A1-F6EECF244321}">
                <p14:modId xmlns:p14="http://schemas.microsoft.com/office/powerpoint/2010/main" val="4031478851"/>
              </p:ext>
            </p:extLst>
          </p:nvPr>
        </p:nvGraphicFramePr>
        <p:xfrm>
          <a:off x="1" y="908678"/>
          <a:ext cx="12191999" cy="5171440"/>
        </p:xfrm>
        <a:graphic>
          <a:graphicData uri="http://schemas.openxmlformats.org/drawingml/2006/table">
            <a:tbl>
              <a:tblPr firstRow="1" bandRow="1">
                <a:tableStyleId>{21E4AEA4-8DFA-4A89-87EB-49C32662AFE0}</a:tableStyleId>
              </a:tblPr>
              <a:tblGrid>
                <a:gridCol w="1644502"/>
                <a:gridCol w="6271574"/>
                <a:gridCol w="1440575"/>
                <a:gridCol w="1417674"/>
                <a:gridCol w="1417674"/>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648398">
                <a:tc>
                  <a:txBody>
                    <a:bodyPr/>
                    <a:lstStyle/>
                    <a:p>
                      <a:pPr latinLnBrk="0"/>
                      <a:r>
                        <a:rPr lang="en-GB" sz="1400" kern="1200" dirty="0">
                          <a:solidFill>
                            <a:schemeClr val="dk1"/>
                          </a:solidFill>
                          <a:latin typeface="+mn-lt"/>
                          <a:ea typeface="+mn-ea"/>
                          <a:cs typeface="+mn-cs"/>
                        </a:rPr>
                        <a:t>GRWG_14.15</a:t>
                      </a:r>
                    </a:p>
                  </a:txBody>
                  <a:tcPr marL="58615" marR="58615" marT="19050" marB="19050" anchor="ctr"/>
                </a:tc>
                <a:tc>
                  <a:txBody>
                    <a:bodyPr/>
                    <a:lstStyle/>
                    <a:p>
                      <a:pPr latinLnBrk="0"/>
                      <a:r>
                        <a:rPr lang="en-US" sz="1400" b="1" dirty="0"/>
                        <a:t>GRWG Chair to investigate the possibility to form a sub-group to develop inter-calibration products based on double </a:t>
                      </a:r>
                      <a:r>
                        <a:rPr lang="en-US" sz="1400" b="1" dirty="0" smtClean="0"/>
                        <a:t>difference </a:t>
                      </a:r>
                      <a:r>
                        <a:rPr lang="en-US" sz="1400" b="1" dirty="0"/>
                        <a:t>comparisons with model data (NWP/RAOB+RTM).</a:t>
                      </a:r>
                    </a:p>
                  </a:txBody>
                  <a:tcPr marL="58615" marR="58615" marT="19050" marB="19050" anchor="ctr"/>
                </a:tc>
                <a:tc>
                  <a:txBody>
                    <a:bodyPr/>
                    <a:lstStyle/>
                    <a:p>
                      <a:pPr latinLnBrk="0"/>
                      <a:r>
                        <a:rPr lang="en-GB" sz="1400" b="1" u="sng" dirty="0" smtClean="0">
                          <a:solidFill>
                            <a:srgbClr val="666666"/>
                          </a:solidFill>
                          <a:hlinkClick r:id="rId2"/>
                        </a:rPr>
                        <a:t>Tim </a:t>
                      </a:r>
                      <a:r>
                        <a:rPr lang="en-GB" sz="1400" b="1" u="sng" dirty="0" err="1" smtClean="0">
                          <a:solidFill>
                            <a:srgbClr val="666666"/>
                          </a:solidFill>
                          <a:hlinkClick r:id="rId2"/>
                        </a:rPr>
                        <a:t>Hewison</a:t>
                      </a:r>
                      <a:endParaRPr lang="en-GB" sz="1400" b="1" u="sng" dirty="0" smtClean="0">
                        <a:solidFill>
                          <a:srgbClr val="666666"/>
                        </a:solidFill>
                      </a:endParaRPr>
                    </a:p>
                  </a:txBody>
                  <a:tcPr marL="58615" marR="58615" marT="19050" marB="19050" anchor="ctr"/>
                </a:tc>
                <a:tc>
                  <a:txBody>
                    <a:bodyPr/>
                    <a:lstStyle/>
                    <a:p>
                      <a:pPr latinLnBrk="0"/>
                      <a:r>
                        <a:rPr lang="en-GB" sz="1400" b="1" dirty="0"/>
                        <a:t>01 May 2015</a:t>
                      </a:r>
                    </a:p>
                  </a:txBody>
                  <a:tcPr marL="58615" marR="58615" marT="19050" marB="19050" anchor="ctr"/>
                </a:tc>
                <a:tc>
                  <a:txBody>
                    <a:bodyPr/>
                    <a:lstStyle/>
                    <a:p>
                      <a:pPr marL="0" algn="l" defTabSz="914400" rtl="0" eaLnBrk="1" latinLnBrk="0" hangingPunct="1"/>
                      <a:r>
                        <a:rPr lang="en-GB" sz="1400" b="1" dirty="0" smtClean="0">
                          <a:solidFill>
                            <a:srgbClr val="0000FF"/>
                          </a:solidFill>
                        </a:rPr>
                        <a:t>CLOSE?</a:t>
                      </a:r>
                      <a:endParaRPr lang="en-US" sz="1400" b="1" kern="1200" noProof="0" dirty="0">
                        <a:solidFill>
                          <a:srgbClr val="0000FF"/>
                        </a:solidFill>
                        <a:latin typeface="+mn-lt"/>
                        <a:ea typeface="+mn-ea"/>
                        <a:cs typeface="+mn-cs"/>
                      </a:endParaRPr>
                    </a:p>
                  </a:txBody>
                  <a:tcPr marL="112542" marR="112542" anchor="ctr"/>
                </a:tc>
              </a:tr>
              <a:tr h="370840">
                <a:tc>
                  <a:txBody>
                    <a:bodyPr/>
                    <a:lstStyle/>
                    <a:p>
                      <a:pPr latinLnBrk="0"/>
                      <a:r>
                        <a:rPr lang="en-GB" sz="1400" kern="1200" dirty="0">
                          <a:solidFill>
                            <a:schemeClr val="dk1"/>
                          </a:solidFill>
                          <a:latin typeface="+mn-lt"/>
                          <a:ea typeface="+mn-ea"/>
                          <a:cs typeface="+mn-cs"/>
                        </a:rPr>
                        <a:t>GRWG_14.38</a:t>
                      </a:r>
                    </a:p>
                  </a:txBody>
                  <a:tcPr marL="58615" marR="58615" marT="19050" marB="19050" anchor="ctr"/>
                </a:tc>
                <a:tc>
                  <a:txBody>
                    <a:bodyPr/>
                    <a:lstStyle/>
                    <a:p>
                      <a:pPr latinLnBrk="0"/>
                      <a:r>
                        <a:rPr lang="en-US" sz="1400" dirty="0"/>
                        <a:t>Tim </a:t>
                      </a:r>
                      <a:r>
                        <a:rPr lang="en-US" sz="1400" dirty="0" err="1"/>
                        <a:t>Hewison</a:t>
                      </a:r>
                      <a:r>
                        <a:rPr lang="en-US" sz="1400" dirty="0"/>
                        <a:t> to provide a one-page summary GEO/LEO IR products for QA4EO</a:t>
                      </a:r>
                      <a:r>
                        <a:rPr lang="en-US" sz="1400" u="none" strike="noStrike" dirty="0">
                          <a:solidFill>
                            <a:srgbClr val="666666"/>
                          </a:solidFill>
                          <a:hlinkClick r:id="rId3" tooltip="Create this topic"/>
                        </a:rPr>
                        <a:t>?</a:t>
                      </a:r>
                      <a:r>
                        <a:rPr lang="en-US" sz="1400" dirty="0"/>
                        <a:t> best practices showcase.</a:t>
                      </a:r>
                    </a:p>
                  </a:txBody>
                  <a:tcPr marL="58615" marR="58615" marT="19050" marB="19050" anchor="ctr"/>
                </a:tc>
                <a:tc>
                  <a:txBody>
                    <a:bodyPr/>
                    <a:lstStyle/>
                    <a:p>
                      <a:pPr latinLnBrk="0"/>
                      <a:r>
                        <a:rPr lang="en-GB" sz="1400" dirty="0" smtClean="0"/>
                        <a:t>Tim </a:t>
                      </a:r>
                      <a:r>
                        <a:rPr lang="en-GB" sz="1400" dirty="0" err="1" smtClean="0"/>
                        <a:t>Hewison</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algn="l" latinLnBrk="0"/>
                      <a:r>
                        <a:rPr lang="en-GB" sz="1400" dirty="0" smtClean="0">
                          <a:solidFill>
                            <a:srgbClr val="FF0000"/>
                          </a:solidFill>
                        </a:rPr>
                        <a:t>Late</a:t>
                      </a:r>
                      <a:endParaRPr lang="en-US"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GRWG_15.2</a:t>
                      </a:r>
                    </a:p>
                  </a:txBody>
                  <a:tcPr marL="58615" marR="58615" marT="19050" marB="19050" anchor="ctr"/>
                </a:tc>
                <a:tc>
                  <a:txBody>
                    <a:bodyPr/>
                    <a:lstStyle/>
                    <a:p>
                      <a:pPr latinLnBrk="0"/>
                      <a:r>
                        <a:rPr lang="en-US" sz="1400" dirty="0"/>
                        <a:t>GRWG Chair to add a meeting on NWP in the agenda of the next GSICS web meetings in 2015/2016</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u="sng" dirty="0" smtClean="0">
                        <a:solidFill>
                          <a:srgbClr val="666666"/>
                        </a:solidFill>
                      </a:endParaRPr>
                    </a:p>
                    <a:p>
                      <a:pPr latinLnBrk="0"/>
                      <a:r>
                        <a:rPr lang="en-GB" sz="1400" u="sng" dirty="0" err="1" smtClean="0">
                          <a:solidFill>
                            <a:srgbClr val="666666"/>
                          </a:solidFill>
                        </a:rPr>
                        <a:t>Dohyeong</a:t>
                      </a:r>
                      <a:r>
                        <a:rPr lang="en-GB" sz="1400" u="sng" baseline="0" dirty="0" smtClean="0">
                          <a:solidFill>
                            <a:srgbClr val="666666"/>
                          </a:solidFill>
                        </a:rPr>
                        <a:t> Kim</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algn="l" latinLnBrk="0"/>
                      <a:r>
                        <a:rPr lang="en-GB" sz="1400" dirty="0" smtClean="0">
                          <a:solidFill>
                            <a:srgbClr val="FF0000"/>
                          </a:solidFill>
                        </a:rPr>
                        <a:t>Late</a:t>
                      </a:r>
                    </a:p>
                  </a:txBody>
                  <a:tcPr marL="112542" marR="112542" anchor="ctr"/>
                </a:tc>
              </a:tr>
              <a:tr h="370840">
                <a:tc>
                  <a:txBody>
                    <a:bodyPr/>
                    <a:lstStyle/>
                    <a:p>
                      <a:pPr latinLnBrk="0"/>
                      <a:r>
                        <a:rPr lang="en-GB" sz="1400" kern="1200" dirty="0">
                          <a:solidFill>
                            <a:schemeClr val="dk1"/>
                          </a:solidFill>
                          <a:latin typeface="+mn-lt"/>
                          <a:ea typeface="+mn-ea"/>
                          <a:cs typeface="+mn-cs"/>
                        </a:rPr>
                        <a:t>GRWG_15.56</a:t>
                      </a:r>
                    </a:p>
                  </a:txBody>
                  <a:tcPr marL="58615" marR="58615" marT="19050" marB="19050" anchor="ctr"/>
                </a:tc>
                <a:tc>
                  <a:txBody>
                    <a:bodyPr/>
                    <a:lstStyle/>
                    <a:p>
                      <a:pPr latinLnBrk="0"/>
                      <a:r>
                        <a:rPr lang="en-US" sz="1400"/>
                        <a:t>GRWG Chair to coordinate review by all GPRCs of requirements for inter-calibration references for GEO-LEO IR products.</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u="sng" dirty="0" smtClean="0">
                        <a:solidFill>
                          <a:srgbClr val="666666"/>
                        </a:solidFill>
                      </a:endParaRPr>
                    </a:p>
                    <a:p>
                      <a:pPr latinLnBrk="0"/>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FF"/>
                          </a:solidFill>
                        </a:rPr>
                        <a:t>CLOSE?</a:t>
                      </a:r>
                      <a:endParaRPr lang="en-US" sz="1400" dirty="0" smtClean="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EP_GRWG_16.08</a:t>
                      </a:r>
                    </a:p>
                  </a:txBody>
                  <a:tcPr marL="58615" marR="58615" marT="19050" marB="19050" anchor="ctr"/>
                </a:tc>
                <a:tc>
                  <a:txBody>
                    <a:bodyPr/>
                    <a:lstStyle/>
                    <a:p>
                      <a:pPr latinLnBrk="0"/>
                      <a:r>
                        <a:rPr lang="en-US" sz="1400"/>
                        <a:t>GRWG to review the calibration issues in the </a:t>
                      </a:r>
                      <a:r>
                        <a:rPr lang="en-US" sz="1400" u="none" strike="noStrike">
                          <a:solidFill>
                            <a:srgbClr val="FFFFFF"/>
                          </a:solidFill>
                          <a:hlinkClick r:id="rId4"/>
                        </a:rPr>
                        <a:t>draft input to the WMO Vision of WIGOS space-based observing system in 2040</a:t>
                      </a:r>
                      <a:r>
                        <a:rPr lang="en-US" sz="1400"/>
                        <a:t> and report to the EP.</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u="sng" dirty="0" smtClean="0">
                        <a:solidFill>
                          <a:srgbClr val="6666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ko-KR" sz="1400" u="sng" dirty="0" err="1" smtClean="0">
                          <a:solidFill>
                            <a:srgbClr val="666666"/>
                          </a:solidFill>
                        </a:rPr>
                        <a:t>Dohyeong</a:t>
                      </a:r>
                      <a:r>
                        <a:rPr lang="en-GB" altLang="ko-KR" sz="1400" u="sng" baseline="0" dirty="0" smtClean="0">
                          <a:solidFill>
                            <a:srgbClr val="666666"/>
                          </a:solidFill>
                        </a:rPr>
                        <a:t> Kim</a:t>
                      </a:r>
                      <a:endParaRPr lang="en-GB" altLang="ko-KR" sz="1400" dirty="0" smtClean="0"/>
                    </a:p>
                  </a:txBody>
                  <a:tcPr marL="58615" marR="58615" marT="19050" marB="19050" anchor="ctr"/>
                </a:tc>
                <a:tc>
                  <a:txBody>
                    <a:bodyPr/>
                    <a:lstStyle/>
                    <a:p>
                      <a:pPr latinLnBrk="0"/>
                      <a:r>
                        <a:rPr lang="en-GB" sz="1400" dirty="0"/>
                        <a:t>31 Oct 2015</a:t>
                      </a:r>
                    </a:p>
                  </a:txBody>
                  <a:tcPr marL="58615" marR="58615" marT="19050" marB="1905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00FF"/>
                          </a:solidFill>
                        </a:rPr>
                        <a:t>Closed</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0000FF"/>
                          </a:solidFill>
                        </a:rPr>
                        <a:t>(</a:t>
                      </a:r>
                      <a:r>
                        <a:rPr lang="en-US" sz="1400" b="1" dirty="0" smtClean="0">
                          <a:solidFill>
                            <a:srgbClr val="0000FF"/>
                          </a:solidFill>
                        </a:rPr>
                        <a:t>GSICS-EP-17)</a:t>
                      </a:r>
                    </a:p>
                  </a:txBody>
                  <a:tcPr marL="112542" marR="112542" anchor="ctr"/>
                </a:tc>
              </a:tr>
              <a:tr h="370840">
                <a:tc>
                  <a:txBody>
                    <a:bodyPr/>
                    <a:lstStyle/>
                    <a:p>
                      <a:pPr latinLnBrk="0"/>
                      <a:r>
                        <a:rPr lang="en-GB" sz="1400" kern="1200" dirty="0">
                          <a:solidFill>
                            <a:schemeClr val="dk1"/>
                          </a:solidFill>
                          <a:latin typeface="+mn-lt"/>
                          <a:ea typeface="+mn-ea"/>
                          <a:cs typeface="+mn-cs"/>
                        </a:rPr>
                        <a:t>EP_GRWG_16.09</a:t>
                      </a:r>
                    </a:p>
                  </a:txBody>
                  <a:tcPr marL="58615" marR="58615" marT="19050" marB="19050" anchor="ctr"/>
                </a:tc>
                <a:tc>
                  <a:txBody>
                    <a:bodyPr/>
                    <a:lstStyle/>
                    <a:p>
                      <a:pPr latinLnBrk="0"/>
                      <a:r>
                        <a:rPr lang="en-US" sz="1400" dirty="0"/>
                        <a:t>The GRWG Chair (or EP Chair ?) to invite the CEOS WGCV to work on a joint statement on procedures, best practices and calibration resources required to ensure consistency of data records through accurate and homogeneous calibration, as an input to the Architecture for Climate Monitoring from Space.</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u="sng" dirty="0" smtClean="0">
                        <a:solidFill>
                          <a:srgbClr val="6666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ko-KR" sz="1400" u="sng" dirty="0" err="1" smtClean="0">
                          <a:solidFill>
                            <a:srgbClr val="666666"/>
                          </a:solidFill>
                        </a:rPr>
                        <a:t>Dohyeong</a:t>
                      </a:r>
                      <a:r>
                        <a:rPr lang="en-GB" altLang="ko-KR" sz="1400" u="sng" baseline="0" dirty="0" smtClean="0">
                          <a:solidFill>
                            <a:srgbClr val="666666"/>
                          </a:solidFill>
                        </a:rPr>
                        <a:t> Kim</a:t>
                      </a:r>
                      <a:endParaRPr lang="en-GB" altLang="ko-KR" sz="1400" dirty="0" smtClean="0"/>
                    </a:p>
                  </a:txBody>
                  <a:tcPr marL="58615" marR="58615" marT="19050" marB="19050" anchor="ctr"/>
                </a:tc>
                <a:tc>
                  <a:txBody>
                    <a:bodyPr/>
                    <a:lstStyle/>
                    <a:p>
                      <a:pPr latinLnBrk="0"/>
                      <a:r>
                        <a:rPr lang="en-GB" sz="1400" dirty="0"/>
                        <a:t>31 Jul 2015</a:t>
                      </a:r>
                    </a:p>
                  </a:txBody>
                  <a:tcPr marL="58615" marR="58615" marT="19050" marB="19050" anchor="ctr"/>
                </a:tc>
                <a:tc>
                  <a:txBody>
                    <a:bodyPr/>
                    <a:lstStyle/>
                    <a:p>
                      <a:pPr algn="l" latinLnBrk="0"/>
                      <a:r>
                        <a:rPr lang="en-GB" sz="1400" dirty="0" smtClean="0">
                          <a:solidFill>
                            <a:srgbClr val="FF0000"/>
                          </a:solidFill>
                        </a:rPr>
                        <a:t>pending</a:t>
                      </a:r>
                      <a:endParaRPr lang="en-GB" sz="1400" dirty="0" smtClean="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EP_GRWG_16.10</a:t>
                      </a:r>
                    </a:p>
                  </a:txBody>
                  <a:tcPr marL="58615" marR="58615" marT="19050" marB="19050" anchor="ctr"/>
                </a:tc>
                <a:tc>
                  <a:txBody>
                    <a:bodyPr/>
                    <a:lstStyle/>
                    <a:p>
                      <a:pPr latinLnBrk="0"/>
                      <a:r>
                        <a:rPr lang="en-US" sz="1400" dirty="0"/>
                        <a:t>All satellite operators to evaluate their requirements for GSICS resources, products and services to serve the needs of their internal users (for NRT products or climate applications such as SCOPE-CM projects): identify application areas, draft requirement indicating the characteristics of the product needed, quality criteria and delivery mode</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u="sng" dirty="0" smtClean="0">
                        <a:solidFill>
                          <a:srgbClr val="6666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ko-KR" sz="1400" u="sng" dirty="0" err="1" smtClean="0">
                          <a:solidFill>
                            <a:srgbClr val="666666"/>
                          </a:solidFill>
                        </a:rPr>
                        <a:t>Dohyeong</a:t>
                      </a:r>
                      <a:r>
                        <a:rPr lang="en-GB" altLang="ko-KR" sz="1400" u="sng" baseline="0" dirty="0" smtClean="0">
                          <a:solidFill>
                            <a:srgbClr val="666666"/>
                          </a:solidFill>
                        </a:rPr>
                        <a:t> Kim</a:t>
                      </a:r>
                      <a:endParaRPr lang="en-GB" altLang="ko-KR" sz="1400" dirty="0" smtClean="0"/>
                    </a:p>
                  </a:txBody>
                  <a:tcPr marL="58615" marR="58615" marT="19050" marB="19050" anchor="ctr"/>
                </a:tc>
                <a:tc>
                  <a:txBody>
                    <a:bodyPr/>
                    <a:lstStyle/>
                    <a:p>
                      <a:pPr latinLnBrk="0"/>
                      <a:r>
                        <a:rPr lang="en-GB" sz="1400" dirty="0"/>
                        <a:t>31 Jan 2016</a:t>
                      </a:r>
                    </a:p>
                  </a:txBody>
                  <a:tcPr marL="58615" marR="58615" marT="19050" marB="19050" anchor="ctr"/>
                </a:tc>
                <a:tc>
                  <a:txBody>
                    <a:bodyPr/>
                    <a:lstStyle/>
                    <a:p>
                      <a:pPr marL="0" algn="l" defTabSz="914400" rtl="0" eaLnBrk="1" latinLnBrk="0" hangingPunct="1"/>
                      <a:r>
                        <a:rPr lang="en-GB" sz="1400" dirty="0" smtClean="0">
                          <a:solidFill>
                            <a:srgbClr val="0000FF"/>
                          </a:solidFill>
                        </a:rPr>
                        <a:t>Can</a:t>
                      </a:r>
                      <a:r>
                        <a:rPr lang="en-GB" sz="1400" baseline="0" dirty="0" smtClean="0">
                          <a:solidFill>
                            <a:srgbClr val="0000FF"/>
                          </a:solidFill>
                        </a:rPr>
                        <a:t> be closed </a:t>
                      </a:r>
                    </a:p>
                    <a:p>
                      <a:pPr marL="0" algn="l" defTabSz="914400" rtl="0" eaLnBrk="1" latinLnBrk="0" hangingPunct="1"/>
                      <a:r>
                        <a:rPr lang="en-GB" sz="1400" baseline="0" dirty="0" smtClean="0">
                          <a:solidFill>
                            <a:srgbClr val="0000FF"/>
                          </a:solidFill>
                        </a:rPr>
                        <a:t>(3ka)</a:t>
                      </a:r>
                      <a:endParaRPr lang="en-GB" sz="1400" dirty="0" smtClean="0">
                        <a:solidFill>
                          <a:srgbClr val="0000FF"/>
                        </a:solidFill>
                      </a:endParaRPr>
                    </a:p>
                  </a:txBody>
                  <a:tcPr marL="112542" marR="112542" anchor="ctr"/>
                </a:tc>
              </a:tr>
            </a:tbl>
          </a:graphicData>
        </a:graphic>
      </p:graphicFrame>
    </p:spTree>
    <p:extLst>
      <p:ext uri="{BB962C8B-B14F-4D97-AF65-F5344CB8AC3E}">
        <p14:creationId xmlns:p14="http://schemas.microsoft.com/office/powerpoint/2010/main" val="48986692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4000" b="1" dirty="0" smtClean="0">
                <a:latin typeface="Arial" pitchFamily="34" charset="0"/>
                <a:cs typeface="Arial" pitchFamily="34" charset="0"/>
              </a:rPr>
              <a:t>Actions on GRWG Chair</a:t>
            </a:r>
          </a:p>
        </p:txBody>
      </p:sp>
      <p:graphicFrame>
        <p:nvGraphicFramePr>
          <p:cNvPr id="5" name="Content Placeholder 3"/>
          <p:cNvGraphicFramePr>
            <a:graphicFrameLocks/>
          </p:cNvGraphicFramePr>
          <p:nvPr>
            <p:extLst>
              <p:ext uri="{D42A27DB-BD31-4B8C-83A1-F6EECF244321}">
                <p14:modId xmlns:p14="http://schemas.microsoft.com/office/powerpoint/2010/main" val="1977699673"/>
              </p:ext>
            </p:extLst>
          </p:nvPr>
        </p:nvGraphicFramePr>
        <p:xfrm>
          <a:off x="1" y="908678"/>
          <a:ext cx="12007514" cy="4142740"/>
        </p:xfrm>
        <a:graphic>
          <a:graphicData uri="http://schemas.openxmlformats.org/drawingml/2006/table">
            <a:tbl>
              <a:tblPr firstRow="1" bandRow="1">
                <a:tableStyleId>{21E4AEA4-8DFA-4A89-87EB-49C32662AFE0}</a:tableStyleId>
              </a:tblPr>
              <a:tblGrid>
                <a:gridCol w="1619618"/>
                <a:gridCol w="6381381"/>
                <a:gridCol w="1503947"/>
                <a:gridCol w="1215190"/>
                <a:gridCol w="1287378"/>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648398">
                <a:tc>
                  <a:txBody>
                    <a:bodyPr/>
                    <a:lstStyle/>
                    <a:p>
                      <a:r>
                        <a:rPr lang="en-GB" sz="1400" kern="1200" dirty="0">
                          <a:solidFill>
                            <a:schemeClr val="dk1"/>
                          </a:solidFill>
                          <a:latin typeface="+mn-lt"/>
                          <a:ea typeface="+mn-ea"/>
                          <a:cs typeface="+mn-cs"/>
                        </a:rPr>
                        <a:t>GSICS_15.1 G.2 A43.16</a:t>
                      </a:r>
                    </a:p>
                  </a:txBody>
                  <a:tcPr marL="58615" marR="58615" marT="19050" marB="19050" anchor="ctr"/>
                </a:tc>
                <a:tc>
                  <a:txBody>
                    <a:bodyPr/>
                    <a:lstStyle/>
                    <a:p>
                      <a:pPr marL="0" indent="0" latinLnBrk="0">
                        <a:buFont typeface="Wingdings" pitchFamily="2" charset="2"/>
                        <a:buNone/>
                      </a:pPr>
                      <a:r>
                        <a:rPr lang="en-US" sz="1600" dirty="0"/>
                        <a:t>GSICS to work with CEOS/WGCV to</a:t>
                      </a:r>
                      <a:r>
                        <a:rPr lang="en-US" sz="1600" dirty="0" smtClean="0"/>
                        <a:t>:</a:t>
                      </a:r>
                    </a:p>
                    <a:p>
                      <a:pPr marL="252000" lvl="1" indent="-180000" latinLnBrk="0">
                        <a:buFont typeface="Arial" pitchFamily="34" charset="0"/>
                        <a:buChar char="•"/>
                      </a:pPr>
                      <a:r>
                        <a:rPr lang="en-US" sz="1600" dirty="0" smtClean="0"/>
                        <a:t>Describe </a:t>
                      </a:r>
                      <a:r>
                        <a:rPr lang="en-US" sz="1600" dirty="0"/>
                        <a:t>the processes to be followed to ensure consistent calibration meeting climate </a:t>
                      </a:r>
                      <a:r>
                        <a:rPr lang="en-US" sz="1600" dirty="0" smtClean="0"/>
                        <a:t>requirements</a:t>
                      </a:r>
                    </a:p>
                    <a:p>
                      <a:pPr marL="252000" lvl="1" indent="-180000" latinLnBrk="0">
                        <a:buFont typeface="Arial" pitchFamily="34" charset="0"/>
                        <a:buChar char="•"/>
                      </a:pPr>
                      <a:r>
                        <a:rPr lang="en-US" sz="1600" dirty="0" smtClean="0"/>
                        <a:t>Describe </a:t>
                      </a:r>
                      <a:r>
                        <a:rPr lang="en-US" sz="1600" dirty="0"/>
                        <a:t>the required infrastructure (space-based and surface-based) supporting these </a:t>
                      </a:r>
                      <a:r>
                        <a:rPr lang="en-US" sz="1600" dirty="0" smtClean="0"/>
                        <a:t>processes</a:t>
                      </a:r>
                    </a:p>
                    <a:p>
                      <a:pPr marL="252000" lvl="1" indent="-180000" latinLnBrk="0">
                        <a:buFont typeface="Arial" pitchFamily="34" charset="0"/>
                        <a:buChar char="•"/>
                      </a:pPr>
                      <a:r>
                        <a:rPr lang="en-US" sz="1600" dirty="0" smtClean="0"/>
                        <a:t>Review </a:t>
                      </a:r>
                      <a:r>
                        <a:rPr lang="en-US" sz="1600" dirty="0"/>
                        <a:t>the analysis of calibration-related tasks in the logical analysis of the Architecture (with a view to provide a joint input to the Architecture for Climate Monitoring from Space) and report to CGMS-44</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r>
                        <a:rPr lang="en-GB" sz="1400" dirty="0" smtClean="0"/>
                        <a:t>, Ken </a:t>
                      </a:r>
                      <a:r>
                        <a:rPr lang="en-GB" sz="1400" dirty="0" err="1" smtClean="0"/>
                        <a:t>Holmlund</a:t>
                      </a:r>
                      <a:endParaRPr lang="en-GB" sz="1400" u="none" strike="noStrike" dirty="0" smtClean="0">
                        <a:solidFill>
                          <a:srgbClr val="6666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ko-KR" sz="1400" u="sng" dirty="0" err="1" smtClean="0">
                          <a:solidFill>
                            <a:srgbClr val="666666"/>
                          </a:solidFill>
                        </a:rPr>
                        <a:t>Dohyeong</a:t>
                      </a:r>
                      <a:r>
                        <a:rPr lang="en-GB" altLang="ko-KR" sz="1400" u="sng" baseline="0" dirty="0" smtClean="0">
                          <a:solidFill>
                            <a:srgbClr val="666666"/>
                          </a:solidFill>
                        </a:rPr>
                        <a:t> Kim</a:t>
                      </a:r>
                      <a:endParaRPr lang="en-GB" altLang="ko-KR" sz="1400" dirty="0" smtClean="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marL="0" algn="l" defTabSz="914400" rtl="0" eaLnBrk="1" latinLnBrk="0" hangingPunct="1"/>
                      <a:r>
                        <a:rPr lang="en-GB" sz="1400" kern="1200" baseline="0" noProof="0" dirty="0" smtClean="0">
                          <a:solidFill>
                            <a:srgbClr val="FF0000"/>
                          </a:solidFill>
                          <a:latin typeface="+mn-lt"/>
                          <a:ea typeface="+mn-ea"/>
                          <a:cs typeface="+mn-cs"/>
                        </a:rPr>
                        <a:t>pending</a:t>
                      </a:r>
                      <a:endParaRPr lang="en-US" sz="1400" kern="1200" noProof="0" dirty="0" smtClean="0">
                        <a:solidFill>
                          <a:srgbClr val="FF0000"/>
                        </a:solidFill>
                        <a:latin typeface="+mn-lt"/>
                        <a:ea typeface="+mn-ea"/>
                        <a:cs typeface="+mn-cs"/>
                      </a:endParaRPr>
                    </a:p>
                  </a:txBody>
                  <a:tcPr marL="112542" marR="112542" anchor="ctr"/>
                </a:tc>
              </a:tr>
              <a:tr h="370840">
                <a:tc>
                  <a:txBody>
                    <a:bodyPr/>
                    <a:lstStyle/>
                    <a:p>
                      <a:r>
                        <a:rPr lang="en-GB" sz="1400" dirty="0"/>
                        <a:t>GSICS_15.2 WGII/3 A43.03</a:t>
                      </a:r>
                    </a:p>
                  </a:txBody>
                  <a:tcPr marL="58615" marR="58615" marT="19050" marB="19050" anchor="ctr"/>
                </a:tc>
                <a:tc>
                  <a:txBody>
                    <a:bodyPr/>
                    <a:lstStyle/>
                    <a:p>
                      <a:pPr latinLnBrk="0"/>
                      <a:r>
                        <a:rPr lang="en-US" sz="1600" dirty="0"/>
                        <a:t>GSICS to document and implement its approach to manage changes in reference instruments</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u="sng" dirty="0" smtClean="0">
                        <a:solidFill>
                          <a:srgbClr val="6666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ko-KR" sz="1400" u="sng" dirty="0" err="1" smtClean="0">
                          <a:solidFill>
                            <a:srgbClr val="666666"/>
                          </a:solidFill>
                        </a:rPr>
                        <a:t>Dohyeong</a:t>
                      </a:r>
                      <a:r>
                        <a:rPr lang="en-GB" altLang="ko-KR" sz="1400" u="sng" baseline="0" dirty="0" smtClean="0">
                          <a:solidFill>
                            <a:srgbClr val="666666"/>
                          </a:solidFill>
                        </a:rPr>
                        <a:t> Kim</a:t>
                      </a:r>
                      <a:endParaRPr lang="en-GB" altLang="ko-KR" sz="1400" dirty="0" smtClean="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noProof="0" dirty="0" smtClean="0">
                          <a:solidFill>
                            <a:srgbClr val="0000FF"/>
                          </a:solidFill>
                          <a:latin typeface="+mn-lt"/>
                          <a:ea typeface="+mn-ea"/>
                          <a:cs typeface="+mn-cs"/>
                        </a:rPr>
                        <a:t>Closed</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noProof="0" dirty="0" smtClean="0">
                          <a:solidFill>
                            <a:srgbClr val="0000FF"/>
                          </a:solidFill>
                          <a:latin typeface="+mn-lt"/>
                          <a:ea typeface="+mn-ea"/>
                          <a:cs typeface="+mn-cs"/>
                        </a:rPr>
                        <a:t>(CGMS-44)</a:t>
                      </a:r>
                    </a:p>
                  </a:txBody>
                  <a:tcPr marL="112542" marR="112542" anchor="ctr"/>
                </a:tc>
              </a:tr>
              <a:tr h="370840">
                <a:tc>
                  <a:txBody>
                    <a:bodyPr/>
                    <a:lstStyle/>
                    <a:p>
                      <a:r>
                        <a:rPr lang="en-GB" sz="1400" dirty="0"/>
                        <a:t>GSICS_15.3 WGII/3 A43.01</a:t>
                      </a:r>
                    </a:p>
                  </a:txBody>
                  <a:tcPr marL="58615" marR="58615" marT="19050" marB="19050" anchor="ctr"/>
                </a:tc>
                <a:tc>
                  <a:txBody>
                    <a:bodyPr/>
                    <a:lstStyle/>
                    <a:p>
                      <a:pPr latinLnBrk="0"/>
                      <a:r>
                        <a:rPr lang="en-US" sz="1600" dirty="0"/>
                        <a:t>GSICS to establish the requirements for absolute lunar calibration and prepare a white paper describing the tentative way to meet those requirements in case they go beyond those lunar calibration capabilities.</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u="sng" dirty="0" smtClean="0">
                        <a:solidFill>
                          <a:srgbClr val="6666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ko-KR" sz="1400" u="sng" dirty="0" err="1" smtClean="0">
                          <a:solidFill>
                            <a:srgbClr val="666666"/>
                          </a:solidFill>
                        </a:rPr>
                        <a:t>Dohyeong</a:t>
                      </a:r>
                      <a:r>
                        <a:rPr lang="en-GB" altLang="ko-KR" sz="1400" u="sng" baseline="0" dirty="0" smtClean="0">
                          <a:solidFill>
                            <a:srgbClr val="666666"/>
                          </a:solidFill>
                        </a:rPr>
                        <a:t> Kim</a:t>
                      </a:r>
                      <a:endParaRPr lang="en-GB" altLang="ko-KR" sz="1400" dirty="0" smtClean="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noProof="0" dirty="0" smtClean="0">
                          <a:solidFill>
                            <a:srgbClr val="0000FF"/>
                          </a:solidFill>
                          <a:latin typeface="+mn-lt"/>
                          <a:ea typeface="+mn-ea"/>
                          <a:cs typeface="+mn-cs"/>
                        </a:rPr>
                        <a:t>Closed</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400" kern="1200" noProof="0" dirty="0" smtClean="0">
                          <a:solidFill>
                            <a:srgbClr val="0000FF"/>
                          </a:solidFill>
                          <a:latin typeface="+mn-lt"/>
                          <a:ea typeface="+mn-ea"/>
                          <a:cs typeface="+mn-cs"/>
                        </a:rPr>
                        <a:t>(CGMS-44)</a:t>
                      </a:r>
                    </a:p>
                  </a:txBody>
                  <a:tcPr marL="112542" marR="112542" anchor="ctr"/>
                </a:tc>
              </a:tr>
            </a:tbl>
          </a:graphicData>
        </a:graphic>
      </p:graphicFrame>
    </p:spTree>
    <p:extLst>
      <p:ext uri="{BB962C8B-B14F-4D97-AF65-F5344CB8AC3E}">
        <p14:creationId xmlns:p14="http://schemas.microsoft.com/office/powerpoint/2010/main" val="23460951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sz="4000" b="1" dirty="0" smtClean="0">
                <a:latin typeface="Arial" pitchFamily="34" charset="0"/>
                <a:cs typeface="Arial" pitchFamily="34" charset="0"/>
              </a:rPr>
              <a:t>Actions on G</a:t>
            </a:r>
            <a:r>
              <a:rPr lang="en-US" sz="4000" b="1" dirty="0" smtClean="0">
                <a:latin typeface="Arial" pitchFamily="34" charset="0"/>
                <a:cs typeface="Arial" pitchFamily="34" charset="0"/>
              </a:rPr>
              <a:t>RWG</a:t>
            </a:r>
            <a:r>
              <a:rPr lang="en-GB" sz="4000" b="1" dirty="0" smtClean="0">
                <a:latin typeface="Arial" pitchFamily="34" charset="0"/>
                <a:cs typeface="Arial" pitchFamily="34" charset="0"/>
              </a:rPr>
              <a:t> during 2016/17</a:t>
            </a:r>
          </a:p>
        </p:txBody>
      </p:sp>
      <p:graphicFrame>
        <p:nvGraphicFramePr>
          <p:cNvPr id="5" name="Content Placeholder 3"/>
          <p:cNvGraphicFramePr>
            <a:graphicFrameLocks/>
          </p:cNvGraphicFramePr>
          <p:nvPr>
            <p:extLst>
              <p:ext uri="{D42A27DB-BD31-4B8C-83A1-F6EECF244321}">
                <p14:modId xmlns:p14="http://schemas.microsoft.com/office/powerpoint/2010/main" val="3439643820"/>
              </p:ext>
            </p:extLst>
          </p:nvPr>
        </p:nvGraphicFramePr>
        <p:xfrm>
          <a:off x="96257" y="922766"/>
          <a:ext cx="11848608" cy="5687123"/>
        </p:xfrm>
        <a:graphic>
          <a:graphicData uri="http://schemas.openxmlformats.org/drawingml/2006/table">
            <a:tbl>
              <a:tblPr firstRow="1" bandRow="1">
                <a:tableStyleId>{F5AB1C69-6EDB-4FF4-983F-18BD219EF322}</a:tableStyleId>
              </a:tblPr>
              <a:tblGrid>
                <a:gridCol w="1819655"/>
                <a:gridCol w="6939551"/>
                <a:gridCol w="1171732"/>
                <a:gridCol w="1041139"/>
                <a:gridCol w="876531"/>
              </a:tblGrid>
              <a:tr h="370840">
                <a:tc>
                  <a:txBody>
                    <a:bodyPr/>
                    <a:lstStyle/>
                    <a:p>
                      <a:pPr algn="ctr"/>
                      <a:r>
                        <a:rPr lang="en-US" sz="1400" dirty="0" smtClean="0">
                          <a:latin typeface="+mn-lt"/>
                        </a:rPr>
                        <a:t>Action Id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Summary</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Lead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Due</a:t>
                      </a:r>
                      <a:r>
                        <a:rPr lang="en-US" sz="1400" baseline="0" dirty="0" smtClean="0">
                          <a:solidFill>
                            <a:schemeClr val="lt1"/>
                          </a:solidFill>
                          <a:latin typeface="+mn-lt"/>
                        </a:rPr>
                        <a:t> Date</a:t>
                      </a:r>
                      <a:endParaRPr lang="en-US" sz="1400" dirty="0">
                        <a:solidFill>
                          <a:schemeClr val="tx1"/>
                        </a:solidFill>
                        <a:latin typeface="+mn-lt"/>
                      </a:endParaRPr>
                    </a:p>
                  </a:txBody>
                  <a:tcPr marL="112542" marR="112542" anchor="ctr"/>
                </a:tc>
                <a:tc>
                  <a:txBody>
                    <a:bodyPr/>
                    <a:lstStyle/>
                    <a:p>
                      <a:pPr algn="ctr"/>
                      <a:r>
                        <a:rPr lang="en-US" altLang="ko-KR" sz="1400" dirty="0" smtClean="0">
                          <a:solidFill>
                            <a:schemeClr val="lt1"/>
                          </a:solidFill>
                          <a:latin typeface="+mn-lt"/>
                        </a:rPr>
                        <a:t>Status</a:t>
                      </a:r>
                      <a:endParaRPr lang="en-US" sz="1400" dirty="0">
                        <a:solidFill>
                          <a:schemeClr val="tx1"/>
                        </a:solidFill>
                        <a:latin typeface="+mn-lt"/>
                      </a:endParaRPr>
                    </a:p>
                  </a:txBody>
                  <a:tcPr marL="112542" marR="112542" anchor="ctr"/>
                </a:tc>
              </a:tr>
              <a:tr h="648398">
                <a:tc>
                  <a:txBody>
                    <a:bodyPr/>
                    <a:lstStyle/>
                    <a:p>
                      <a:pPr algn="l" fontAlgn="ctr"/>
                      <a:r>
                        <a:rPr lang="en-US" sz="1400" b="0" i="0" u="none" strike="noStrike" dirty="0">
                          <a:solidFill>
                            <a:srgbClr val="000000"/>
                          </a:solidFill>
                          <a:effectLst/>
                          <a:latin typeface="+mn-lt"/>
                        </a:rPr>
                        <a:t>GWG.2016.2b.1</a:t>
                      </a:r>
                    </a:p>
                  </a:txBody>
                  <a:tcPr marL="9525" marR="9525" marT="9525" marB="0" anchor="ctr"/>
                </a:tc>
                <a:tc>
                  <a:txBody>
                    <a:bodyPr/>
                    <a:lstStyle/>
                    <a:p>
                      <a:pPr algn="l" fontAlgn="ctr" latinLnBrk="0"/>
                      <a:r>
                        <a:rPr lang="en-US" sz="1400" b="0" i="0" u="none" strike="noStrike" dirty="0">
                          <a:solidFill>
                            <a:srgbClr val="000000"/>
                          </a:solidFill>
                          <a:effectLst/>
                          <a:latin typeface="+mn-lt"/>
                        </a:rPr>
                        <a:t>GCC to set up GRWG/GDWG web meeting on instrument performance monitoring.</a:t>
                      </a:r>
                    </a:p>
                  </a:txBody>
                  <a:tcPr marL="9525" marR="9525" marT="9525" marB="0" anchor="ctr"/>
                </a:tc>
                <a:tc>
                  <a:txBody>
                    <a:bodyPr/>
                    <a:lstStyle/>
                    <a:p>
                      <a:pPr algn="l" fontAlgn="ctr" latinLnBrk="0"/>
                      <a:r>
                        <a:rPr lang="en-US" sz="1400" b="0" i="0" u="none" strike="noStrike" dirty="0">
                          <a:solidFill>
                            <a:srgbClr val="000000"/>
                          </a:solidFill>
                          <a:effectLst/>
                          <a:latin typeface="+mn-lt"/>
                        </a:rPr>
                        <a:t>GCC</a:t>
                      </a:r>
                    </a:p>
                  </a:txBody>
                  <a:tcPr marL="9525" marR="9525" marT="9525" marB="0" anchor="ctr"/>
                </a:tc>
                <a:tc>
                  <a:txBody>
                    <a:bodyPr/>
                    <a:lstStyle/>
                    <a:p>
                      <a:pPr algn="ctr" fontAlgn="ctr" latinLnBrk="0"/>
                      <a:r>
                        <a:rPr lang="en-US" sz="1400" b="0" i="0" u="none" strike="noStrike" dirty="0" smtClean="0">
                          <a:solidFill>
                            <a:srgbClr val="000000"/>
                          </a:solidFill>
                          <a:effectLst/>
                          <a:latin typeface="+mn-lt"/>
                        </a:rPr>
                        <a:t>June 2017</a:t>
                      </a:r>
                      <a:endParaRPr lang="en-US" sz="1400" b="0" i="0" u="none" strike="noStrike" dirty="0">
                        <a:solidFill>
                          <a:srgbClr val="000000"/>
                        </a:solidFill>
                        <a:effectLst/>
                        <a:latin typeface="+mn-lt"/>
                      </a:endParaRPr>
                    </a:p>
                  </a:txBody>
                  <a:tcPr marL="9525" marR="9525" marT="9525" marB="0" anchor="ctr"/>
                </a:tc>
                <a:tc>
                  <a:txBody>
                    <a:bodyPr/>
                    <a:lstStyle/>
                    <a:p>
                      <a:pPr algn="ctr" fontAlgn="ctr" latinLnBrk="0"/>
                      <a:r>
                        <a:rPr lang="en-US" sz="1400" b="0" i="0" u="none" strike="noStrike" dirty="0" smtClean="0">
                          <a:solidFill>
                            <a:srgbClr val="0000FF"/>
                          </a:solidFill>
                          <a:effectLst/>
                          <a:latin typeface="+mn-lt"/>
                        </a:rPr>
                        <a:t>Closed</a:t>
                      </a:r>
                      <a:endParaRPr lang="en-US" sz="1400" b="0" i="0" u="none" strike="noStrike" dirty="0">
                        <a:solidFill>
                          <a:srgbClr val="0000FF"/>
                        </a:solidFill>
                        <a:effectLst/>
                        <a:latin typeface="+mn-lt"/>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rPr>
                        <a:t>GRWG.2016.2d.1</a:t>
                      </a:r>
                    </a:p>
                  </a:txBody>
                  <a:tcPr marL="9525" marR="9525" marT="9525" marB="0" anchor="ctr"/>
                </a:tc>
                <a:tc>
                  <a:txBody>
                    <a:bodyPr/>
                    <a:lstStyle/>
                    <a:p>
                      <a:pPr algn="l" fontAlgn="ctr" latinLnBrk="0"/>
                      <a:r>
                        <a:rPr lang="en-US" sz="1400" b="0" i="0" u="none" strike="noStrike" dirty="0">
                          <a:solidFill>
                            <a:srgbClr val="000000"/>
                          </a:solidFill>
                          <a:effectLst/>
                          <a:latin typeface="+mn-lt"/>
                        </a:rPr>
                        <a:t>Tim &amp; </a:t>
                      </a:r>
                      <a:r>
                        <a:rPr lang="en-US" sz="1400" b="0" i="0" u="none" strike="noStrike" dirty="0" err="1">
                          <a:solidFill>
                            <a:srgbClr val="000000"/>
                          </a:solidFill>
                          <a:effectLst/>
                          <a:latin typeface="+mn-lt"/>
                        </a:rPr>
                        <a:t>Dohyeong</a:t>
                      </a:r>
                      <a:r>
                        <a:rPr lang="en-US" sz="1400" b="0" i="0" u="none" strike="noStrike" dirty="0">
                          <a:solidFill>
                            <a:srgbClr val="000000"/>
                          </a:solidFill>
                          <a:effectLst/>
                          <a:latin typeface="+mn-lt"/>
                        </a:rPr>
                        <a:t> to review outstanding actions on Tim </a:t>
                      </a:r>
                      <a:r>
                        <a:rPr lang="en-US" sz="1400" b="0" i="0" u="none" strike="noStrike" dirty="0" err="1">
                          <a:solidFill>
                            <a:srgbClr val="000000"/>
                          </a:solidFill>
                          <a:effectLst/>
                          <a:latin typeface="+mn-lt"/>
                        </a:rPr>
                        <a:t>Hewison</a:t>
                      </a:r>
                      <a:r>
                        <a:rPr lang="en-US" sz="1400" b="0" i="0" u="none" strike="noStrike" dirty="0">
                          <a:solidFill>
                            <a:srgbClr val="000000"/>
                          </a:solidFill>
                          <a:effectLst/>
                          <a:latin typeface="+mn-lt"/>
                        </a:rPr>
                        <a:t> and decide which to transfer to GRWG Chair.</a:t>
                      </a:r>
                    </a:p>
                  </a:txBody>
                  <a:tcPr marL="9525" marR="9525" marT="9525" marB="0" anchor="ctr"/>
                </a:tc>
                <a:tc>
                  <a:txBody>
                    <a:bodyPr/>
                    <a:lstStyle/>
                    <a:p>
                      <a:pPr algn="l" fontAlgn="ctr" latinLnBrk="0"/>
                      <a:r>
                        <a:rPr lang="en-US" sz="1400" b="0" i="0" u="none" strike="noStrike" dirty="0" err="1">
                          <a:solidFill>
                            <a:srgbClr val="000000"/>
                          </a:solidFill>
                          <a:effectLst/>
                          <a:latin typeface="+mn-lt"/>
                        </a:rPr>
                        <a:t>Dohyeong</a:t>
                      </a:r>
                      <a:r>
                        <a:rPr lang="en-US" sz="1400" b="0" i="0" u="none" strike="noStrike" dirty="0">
                          <a:solidFill>
                            <a:srgbClr val="000000"/>
                          </a:solidFill>
                          <a:effectLst/>
                          <a:latin typeface="+mn-lt"/>
                        </a:rPr>
                        <a:t>, Tim</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rPr>
                        <a:t>GRWG.2016.2j.1</a:t>
                      </a:r>
                    </a:p>
                  </a:txBody>
                  <a:tcPr marL="9525" marR="9525" marT="9525" marB="0" anchor="ctr"/>
                </a:tc>
                <a:tc>
                  <a:txBody>
                    <a:bodyPr/>
                    <a:lstStyle/>
                    <a:p>
                      <a:pPr algn="l" fontAlgn="ctr" latinLnBrk="0"/>
                      <a:r>
                        <a:rPr lang="en-US" sz="1400" b="0" i="0" u="none" strike="noStrike" dirty="0">
                          <a:solidFill>
                            <a:srgbClr val="000000"/>
                          </a:solidFill>
                          <a:effectLst/>
                          <a:latin typeface="+mn-lt"/>
                        </a:rPr>
                        <a:t>Tim to share housekeeping link for IASI monitoring</a:t>
                      </a:r>
                    </a:p>
                  </a:txBody>
                  <a:tcPr marL="9525" marR="9525" marT="9525" marB="0" anchor="ctr"/>
                </a:tc>
                <a:tc>
                  <a:txBody>
                    <a:bodyPr/>
                    <a:lstStyle/>
                    <a:p>
                      <a:pPr algn="l" fontAlgn="ctr" latinLnBrk="0"/>
                      <a:r>
                        <a:rPr lang="en-US" sz="1400" b="0" i="0" u="none" strike="noStrike">
                          <a:solidFill>
                            <a:srgbClr val="000000"/>
                          </a:solidFill>
                          <a:effectLst/>
                          <a:latin typeface="+mn-lt"/>
                        </a:rPr>
                        <a:t>EUM(Tim)</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0000FF"/>
                          </a:solidFill>
                          <a:effectLst/>
                          <a:latin typeface="+mn-lt"/>
                        </a:rPr>
                        <a:t>Closed</a:t>
                      </a:r>
                    </a:p>
                  </a:txBody>
                  <a:tcPr marL="9525" marR="9525" marT="9525" marB="0" anchor="ctr"/>
                </a:tc>
              </a:tr>
              <a:tr h="370840">
                <a:tc>
                  <a:txBody>
                    <a:bodyPr/>
                    <a:lstStyle/>
                    <a:p>
                      <a:pPr algn="l" fontAlgn="ctr"/>
                      <a:r>
                        <a:rPr lang="en-US" sz="1400" b="0" i="0" u="none" strike="noStrike" dirty="0">
                          <a:solidFill>
                            <a:srgbClr val="000000"/>
                          </a:solidFill>
                          <a:effectLst/>
                          <a:latin typeface="+mn-lt"/>
                        </a:rPr>
                        <a:t>GRWG.2016.2k.1</a:t>
                      </a:r>
                    </a:p>
                  </a:txBody>
                  <a:tcPr marL="9525" marR="9525" marT="9525" marB="0" anchor="ctr"/>
                </a:tc>
                <a:tc>
                  <a:txBody>
                    <a:bodyPr/>
                    <a:lstStyle/>
                    <a:p>
                      <a:pPr algn="l" fontAlgn="ctr" latinLnBrk="0"/>
                      <a:r>
                        <a:rPr lang="en-US" sz="1400" b="0" i="0" u="none" strike="noStrike" dirty="0">
                          <a:solidFill>
                            <a:srgbClr val="000000"/>
                          </a:solidFill>
                          <a:effectLst/>
                          <a:latin typeface="+mn-lt"/>
                        </a:rPr>
                        <a:t>CMA to report at the 2017 annual meeting about the comparison in the RSB of the various instruments.</a:t>
                      </a:r>
                    </a:p>
                  </a:txBody>
                  <a:tcPr marL="9525" marR="9525" marT="9525" marB="0" anchor="ctr"/>
                </a:tc>
                <a:tc>
                  <a:txBody>
                    <a:bodyPr/>
                    <a:lstStyle/>
                    <a:p>
                      <a:pPr algn="l" fontAlgn="ctr" latinLnBrk="0"/>
                      <a:r>
                        <a:rPr lang="en-US" sz="1400" b="0" i="0" u="none" strike="noStrike">
                          <a:solidFill>
                            <a:srgbClr val="000000"/>
                          </a:solidFill>
                          <a:effectLst/>
                          <a:latin typeface="+mn-lt"/>
                        </a:rPr>
                        <a:t>CMA</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rPr>
                        <a:t>GWG.2016.2m.1</a:t>
                      </a:r>
                    </a:p>
                  </a:txBody>
                  <a:tcPr marL="9525" marR="9525" marT="9525" marB="0" anchor="ctr"/>
                </a:tc>
                <a:tc>
                  <a:txBody>
                    <a:bodyPr/>
                    <a:lstStyle/>
                    <a:p>
                      <a:pPr algn="l" fontAlgn="ctr" latinLnBrk="0"/>
                      <a:r>
                        <a:rPr lang="en-US" sz="1400" b="0" i="0" u="none" strike="noStrike" dirty="0">
                          <a:solidFill>
                            <a:srgbClr val="000000"/>
                          </a:solidFill>
                          <a:effectLst/>
                          <a:latin typeface="+mn-lt"/>
                        </a:rPr>
                        <a:t>GCC to contact IMD and coordinate interactions re: sharing and implementing GEO-LEO code.</a:t>
                      </a:r>
                    </a:p>
                  </a:txBody>
                  <a:tcPr marL="9525" marR="9525" marT="9525" marB="0" anchor="ctr"/>
                </a:tc>
                <a:tc>
                  <a:txBody>
                    <a:bodyPr/>
                    <a:lstStyle/>
                    <a:p>
                      <a:pPr algn="l" fontAlgn="ctr" latinLnBrk="0"/>
                      <a:r>
                        <a:rPr lang="en-US" sz="1400" b="0" i="0" u="none" strike="noStrike">
                          <a:solidFill>
                            <a:srgbClr val="000000"/>
                          </a:solidFill>
                          <a:effectLst/>
                          <a:latin typeface="+mn-lt"/>
                        </a:rPr>
                        <a:t>GCC</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rPr>
                        <a:t>GVNIR.2016.2n.1</a:t>
                      </a:r>
                    </a:p>
                  </a:txBody>
                  <a:tcPr marL="9525" marR="9525" marT="9525" marB="0" anchor="ctr"/>
                </a:tc>
                <a:tc>
                  <a:txBody>
                    <a:bodyPr/>
                    <a:lstStyle/>
                    <a:p>
                      <a:pPr algn="l" fontAlgn="ctr" latinLnBrk="0"/>
                      <a:r>
                        <a:rPr lang="en-US" sz="1400" b="0" i="0" u="none" strike="noStrike" dirty="0">
                          <a:solidFill>
                            <a:srgbClr val="000000"/>
                          </a:solidFill>
                          <a:effectLst/>
                          <a:latin typeface="+mn-lt"/>
                        </a:rPr>
                        <a:t>Dave to provide MODIS data to ISRO to perform inter-calibration using DCC.</a:t>
                      </a:r>
                    </a:p>
                  </a:txBody>
                  <a:tcPr marL="9525" marR="9525" marT="9525" marB="0" anchor="ctr"/>
                </a:tc>
                <a:tc>
                  <a:txBody>
                    <a:bodyPr/>
                    <a:lstStyle/>
                    <a:p>
                      <a:pPr algn="l" fontAlgn="ctr" latinLnBrk="0"/>
                      <a:r>
                        <a:rPr lang="en-US" sz="1400" b="0" i="0" u="none" strike="noStrike">
                          <a:solidFill>
                            <a:srgbClr val="000000"/>
                          </a:solidFill>
                          <a:effectLst/>
                          <a:latin typeface="+mn-lt"/>
                        </a:rPr>
                        <a:t>NASA(Dave)</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Pending</a:t>
                      </a:r>
                    </a:p>
                  </a:txBody>
                  <a:tcPr marL="9525" marR="9525" marT="9525" marB="0" anchor="ctr"/>
                </a:tc>
              </a:tr>
              <a:tr h="370840">
                <a:tc>
                  <a:txBody>
                    <a:bodyPr/>
                    <a:lstStyle/>
                    <a:p>
                      <a:pPr algn="l" fontAlgn="ctr"/>
                      <a:r>
                        <a:rPr lang="en-US" sz="1400" b="0" i="0" u="none" strike="noStrike" dirty="0">
                          <a:solidFill>
                            <a:srgbClr val="000000"/>
                          </a:solidFill>
                          <a:effectLst/>
                          <a:latin typeface="+mn-lt"/>
                        </a:rPr>
                        <a:t>GWG.2016.2t.1</a:t>
                      </a:r>
                    </a:p>
                  </a:txBody>
                  <a:tcPr marL="9525" marR="9525" marT="9525" marB="0" anchor="ctr"/>
                </a:tc>
                <a:tc>
                  <a:txBody>
                    <a:bodyPr/>
                    <a:lstStyle/>
                    <a:p>
                      <a:pPr algn="l" fontAlgn="ctr" latinLnBrk="0"/>
                      <a:r>
                        <a:rPr lang="en-US" sz="1400" b="0" i="0" u="none" strike="noStrike" dirty="0">
                          <a:solidFill>
                            <a:srgbClr val="000000"/>
                          </a:solidFill>
                          <a:effectLst/>
                          <a:latin typeface="+mn-lt"/>
                        </a:rPr>
                        <a:t>GCC (</a:t>
                      </a:r>
                      <a:r>
                        <a:rPr lang="en-US" sz="1400" b="0" i="0" u="none" strike="noStrike" dirty="0" err="1">
                          <a:solidFill>
                            <a:srgbClr val="000000"/>
                          </a:solidFill>
                          <a:effectLst/>
                          <a:latin typeface="+mn-lt"/>
                        </a:rPr>
                        <a:t>Manik</a:t>
                      </a:r>
                      <a:r>
                        <a:rPr lang="en-US" sz="1400" b="0" i="0" u="none" strike="noStrike" dirty="0">
                          <a:solidFill>
                            <a:srgbClr val="000000"/>
                          </a:solidFill>
                          <a:effectLst/>
                          <a:latin typeface="+mn-lt"/>
                        </a:rPr>
                        <a:t> to coordinate) to develop a prototype template for product landing pages to be linked to the GSICS product catalog.</a:t>
                      </a:r>
                    </a:p>
                  </a:txBody>
                  <a:tcPr marL="9525" marR="9525" marT="9525" marB="0" anchor="ctr"/>
                </a:tc>
                <a:tc>
                  <a:txBody>
                    <a:bodyPr/>
                    <a:lstStyle/>
                    <a:p>
                      <a:pPr algn="l" fontAlgn="ctr" latinLnBrk="0"/>
                      <a:r>
                        <a:rPr lang="en-US" sz="1400" b="0" i="0" u="none" strike="noStrike">
                          <a:solidFill>
                            <a:srgbClr val="000000"/>
                          </a:solidFill>
                          <a:effectLst/>
                          <a:latin typeface="+mn-lt"/>
                        </a:rPr>
                        <a:t>GCC(Manik)</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75057">
                <a:tc>
                  <a:txBody>
                    <a:bodyPr/>
                    <a:lstStyle/>
                    <a:p>
                      <a:pPr algn="l" fontAlgn="ctr"/>
                      <a:r>
                        <a:rPr lang="en-US" sz="1400" b="0" i="0" u="none" strike="noStrike" dirty="0">
                          <a:solidFill>
                            <a:srgbClr val="000000"/>
                          </a:solidFill>
                          <a:effectLst/>
                          <a:latin typeface="+mn-lt"/>
                        </a:rPr>
                        <a:t>GWG.2016.2u.1</a:t>
                      </a:r>
                    </a:p>
                  </a:txBody>
                  <a:tcPr marL="9525" marR="9525" marT="9525" marB="0" anchor="ctr"/>
                </a:tc>
                <a:tc>
                  <a:txBody>
                    <a:bodyPr/>
                    <a:lstStyle/>
                    <a:p>
                      <a:pPr algn="l" fontAlgn="ctr" latinLnBrk="0"/>
                      <a:r>
                        <a:rPr lang="en-US" sz="1400" b="0" i="0" u="none" strike="noStrike" dirty="0">
                          <a:solidFill>
                            <a:srgbClr val="000000"/>
                          </a:solidFill>
                          <a:effectLst/>
                          <a:latin typeface="+mn-lt"/>
                        </a:rPr>
                        <a:t>GCC to coordinate input from product creators/developers to identify the family of monitored and reference instruments their product is applicable to.</a:t>
                      </a:r>
                    </a:p>
                  </a:txBody>
                  <a:tcPr marL="9525" marR="9525" marT="9525" marB="0" anchor="ctr"/>
                </a:tc>
                <a:tc>
                  <a:txBody>
                    <a:bodyPr/>
                    <a:lstStyle/>
                    <a:p>
                      <a:pPr algn="l" fontAlgn="ctr" latinLnBrk="0"/>
                      <a:r>
                        <a:rPr lang="en-US" sz="1400" b="0" i="0" u="none" strike="noStrike" dirty="0">
                          <a:solidFill>
                            <a:srgbClr val="000000"/>
                          </a:solidFill>
                          <a:effectLst/>
                          <a:latin typeface="+mn-lt"/>
                        </a:rPr>
                        <a:t>GCC</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300228">
                <a:tc>
                  <a:txBody>
                    <a:bodyPr/>
                    <a:lstStyle/>
                    <a:p>
                      <a:pPr algn="l" fontAlgn="ctr"/>
                      <a:r>
                        <a:rPr lang="en-US" sz="1400" b="0" i="0" u="none" strike="noStrike" dirty="0">
                          <a:solidFill>
                            <a:srgbClr val="000000"/>
                          </a:solidFill>
                          <a:effectLst/>
                          <a:latin typeface="+mn-lt"/>
                        </a:rPr>
                        <a:t>GIR.2016.3c.1</a:t>
                      </a:r>
                    </a:p>
                  </a:txBody>
                  <a:tcPr marL="9525" marR="9525" marT="9525" marB="0" anchor="ctr"/>
                </a:tc>
                <a:tc>
                  <a:txBody>
                    <a:bodyPr/>
                    <a:lstStyle/>
                    <a:p>
                      <a:pPr algn="l" fontAlgn="ctr" latinLnBrk="0"/>
                      <a:r>
                        <a:rPr lang="en-US" sz="1400" b="0" i="0" u="none" strike="noStrike" dirty="0">
                          <a:solidFill>
                            <a:srgbClr val="000000"/>
                          </a:solidFill>
                          <a:effectLst/>
                          <a:latin typeface="+mn-lt"/>
                        </a:rPr>
                        <a:t>Rob to consider including an analysis of GEO-ring bias monitoring statistics provided by ECMWF as part of IOGEO.</a:t>
                      </a:r>
                    </a:p>
                  </a:txBody>
                  <a:tcPr marL="9525" marR="9525" marT="9525" marB="0" anchor="ctr"/>
                </a:tc>
                <a:tc>
                  <a:txBody>
                    <a:bodyPr/>
                    <a:lstStyle/>
                    <a:p>
                      <a:pPr algn="l" fontAlgn="ctr" latinLnBrk="0"/>
                      <a:r>
                        <a:rPr lang="en-US" sz="1400" b="0" i="0" u="none" strike="noStrike" dirty="0">
                          <a:solidFill>
                            <a:srgbClr val="000000"/>
                          </a:solidFill>
                          <a:effectLst/>
                          <a:latin typeface="+mn-lt"/>
                        </a:rPr>
                        <a:t>EUM(Rob)</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Pending</a:t>
                      </a:r>
                    </a:p>
                  </a:txBody>
                  <a:tcPr marL="9525" marR="9525" marT="9525" marB="0" anchor="ctr"/>
                </a:tc>
              </a:tr>
              <a:tr h="225171">
                <a:tc>
                  <a:txBody>
                    <a:bodyPr/>
                    <a:lstStyle/>
                    <a:p>
                      <a:pPr algn="l" fontAlgn="ctr"/>
                      <a:r>
                        <a:rPr lang="en-US" sz="1400" b="0" i="0" u="none" strike="noStrike" dirty="0">
                          <a:solidFill>
                            <a:srgbClr val="000000"/>
                          </a:solidFill>
                          <a:effectLst/>
                          <a:latin typeface="+mn-lt"/>
                        </a:rPr>
                        <a:t>GIR.2016.3c.2</a:t>
                      </a:r>
                    </a:p>
                  </a:txBody>
                  <a:tcPr marL="9525" marR="9525" marT="9525" marB="0" anchor="ctr"/>
                </a:tc>
                <a:tc>
                  <a:txBody>
                    <a:bodyPr/>
                    <a:lstStyle/>
                    <a:p>
                      <a:pPr algn="l" fontAlgn="ctr" latinLnBrk="0"/>
                      <a:r>
                        <a:rPr lang="en-US" sz="1400" b="0" i="0" u="none" strike="noStrike" dirty="0">
                          <a:solidFill>
                            <a:srgbClr val="000000"/>
                          </a:solidFill>
                          <a:effectLst/>
                          <a:latin typeface="+mn-lt"/>
                        </a:rPr>
                        <a:t>EUMETSAT to coordinate input for GEO-ring test dataset from all geostationary satellite operators</a:t>
                      </a:r>
                    </a:p>
                  </a:txBody>
                  <a:tcPr marL="9525" marR="9525" marT="9525" marB="0" anchor="ctr"/>
                </a:tc>
                <a:tc>
                  <a:txBody>
                    <a:bodyPr/>
                    <a:lstStyle/>
                    <a:p>
                      <a:pPr algn="l" fontAlgn="ctr" latinLnBrk="0"/>
                      <a:r>
                        <a:rPr lang="en-US" sz="1400" b="0" i="0" u="none" strike="noStrike" dirty="0">
                          <a:solidFill>
                            <a:srgbClr val="000000"/>
                          </a:solidFill>
                          <a:effectLst/>
                          <a:latin typeface="+mn-lt"/>
                        </a:rPr>
                        <a:t>EUM(Rob)</a:t>
                      </a:r>
                    </a:p>
                  </a:txBody>
                  <a:tcPr marL="9525" marR="9525" marT="9525" marB="0" anchor="ctr"/>
                </a:tc>
                <a:tc>
                  <a:txBody>
                    <a:bodyPr/>
                    <a:lstStyle/>
                    <a:p>
                      <a:pPr algn="ctr" fontAlgn="ctr" latinLnBrk="0"/>
                      <a:r>
                        <a:rPr lang="en-US" altLang="ko-KR" sz="1400" b="0" i="0" u="none" strike="noStrike" dirty="0">
                          <a:solidFill>
                            <a:srgbClr val="000000"/>
                          </a:solidFill>
                          <a:effectLst/>
                          <a:latin typeface="+mn-lt"/>
                        </a:rPr>
                        <a:t>2016-09-01</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Pending</a:t>
                      </a:r>
                    </a:p>
                  </a:txBody>
                  <a:tcPr marL="9525" marR="9525" marT="9525" marB="0" anchor="ctr"/>
                </a:tc>
              </a:tr>
              <a:tr h="150114">
                <a:tc>
                  <a:txBody>
                    <a:bodyPr/>
                    <a:lstStyle/>
                    <a:p>
                      <a:pPr algn="l" fontAlgn="ctr"/>
                      <a:r>
                        <a:rPr lang="en-US" sz="1400" b="0" i="0" u="none" strike="noStrike" dirty="0">
                          <a:solidFill>
                            <a:srgbClr val="000000"/>
                          </a:solidFill>
                          <a:effectLst/>
                          <a:latin typeface="+mn-lt"/>
                        </a:rPr>
                        <a:t>GIR.2016.3e.1</a:t>
                      </a:r>
                    </a:p>
                  </a:txBody>
                  <a:tcPr marL="9525" marR="9525" marT="9525" marB="0" anchor="ctr"/>
                </a:tc>
                <a:tc>
                  <a:txBody>
                    <a:bodyPr/>
                    <a:lstStyle/>
                    <a:p>
                      <a:pPr algn="l" fontAlgn="ctr" latinLnBrk="0"/>
                      <a:r>
                        <a:rPr lang="en-US" sz="1400" b="0" i="0" u="none" strike="noStrike" dirty="0">
                          <a:solidFill>
                            <a:srgbClr val="000000"/>
                          </a:solidFill>
                          <a:effectLst/>
                          <a:latin typeface="+mn-lt"/>
                        </a:rPr>
                        <a:t>Tim </a:t>
                      </a:r>
                      <a:r>
                        <a:rPr lang="en-US" sz="1400" b="0" i="0" u="none" strike="noStrike" dirty="0" err="1">
                          <a:solidFill>
                            <a:srgbClr val="000000"/>
                          </a:solidFill>
                          <a:effectLst/>
                          <a:latin typeface="+mn-lt"/>
                        </a:rPr>
                        <a:t>Hewison</a:t>
                      </a:r>
                      <a:r>
                        <a:rPr lang="en-US" sz="1400" b="0" i="0" u="none" strike="noStrike" dirty="0">
                          <a:solidFill>
                            <a:srgbClr val="000000"/>
                          </a:solidFill>
                          <a:effectLst/>
                          <a:latin typeface="+mn-lt"/>
                        </a:rPr>
                        <a:t> to consider revising terminology used in the current “Primary GSICS Corrections”, during demonstration phase.</a:t>
                      </a:r>
                    </a:p>
                  </a:txBody>
                  <a:tcPr marL="9525" marR="9525" marT="9525" marB="0" anchor="ctr"/>
                </a:tc>
                <a:tc>
                  <a:txBody>
                    <a:bodyPr/>
                    <a:lstStyle/>
                    <a:p>
                      <a:pPr algn="l" fontAlgn="ctr" latinLnBrk="0"/>
                      <a:r>
                        <a:rPr lang="en-US" sz="1400" b="0" i="0" u="none" strike="noStrike" dirty="0">
                          <a:solidFill>
                            <a:srgbClr val="000000"/>
                          </a:solidFill>
                          <a:effectLst/>
                          <a:latin typeface="+mn-lt"/>
                        </a:rPr>
                        <a:t>EUM(Tim)</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0">
                <a:tc>
                  <a:txBody>
                    <a:bodyPr/>
                    <a:lstStyle/>
                    <a:p>
                      <a:pPr algn="l" fontAlgn="ctr"/>
                      <a:r>
                        <a:rPr lang="en-US" sz="1400" b="0" i="0" u="none" strike="noStrike" dirty="0">
                          <a:solidFill>
                            <a:srgbClr val="000000"/>
                          </a:solidFill>
                          <a:effectLst/>
                          <a:latin typeface="+mn-lt"/>
                        </a:rPr>
                        <a:t>GIR.2016.3n.1</a:t>
                      </a:r>
                    </a:p>
                  </a:txBody>
                  <a:tcPr marL="9525" marR="9525" marT="9525" marB="0" anchor="ctr"/>
                </a:tc>
                <a:tc>
                  <a:txBody>
                    <a:bodyPr/>
                    <a:lstStyle/>
                    <a:p>
                      <a:pPr algn="l" fontAlgn="ctr" latinLnBrk="0"/>
                      <a:r>
                        <a:rPr lang="en-US" sz="1400" b="0" i="0" u="none" strike="noStrike" dirty="0">
                          <a:solidFill>
                            <a:srgbClr val="000000"/>
                          </a:solidFill>
                          <a:effectLst/>
                          <a:latin typeface="+mn-lt"/>
                        </a:rPr>
                        <a:t>Fred to report at next meeting on cooperation with KMA on black body calibration correction.</a:t>
                      </a:r>
                    </a:p>
                  </a:txBody>
                  <a:tcPr marL="9525" marR="9525" marT="9525" marB="0" anchor="ctr"/>
                </a:tc>
                <a:tc>
                  <a:txBody>
                    <a:bodyPr/>
                    <a:lstStyle/>
                    <a:p>
                      <a:pPr algn="l" fontAlgn="ctr" latinLnBrk="0"/>
                      <a:r>
                        <a:rPr lang="en-US" sz="1400" b="0" i="0" u="none" strike="noStrike">
                          <a:solidFill>
                            <a:srgbClr val="000000"/>
                          </a:solidFill>
                          <a:effectLst/>
                          <a:latin typeface="+mn-lt"/>
                        </a:rPr>
                        <a:t>NOAA(Fred)</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Pending</a:t>
                      </a:r>
                    </a:p>
                  </a:txBody>
                  <a:tcPr marL="9525" marR="9525" marT="9525" marB="0" anchor="ctr"/>
                </a:tc>
              </a:tr>
            </a:tbl>
          </a:graphicData>
        </a:graphic>
      </p:graphicFrame>
    </p:spTree>
    <p:extLst>
      <p:ext uri="{BB962C8B-B14F-4D97-AF65-F5344CB8AC3E}">
        <p14:creationId xmlns:p14="http://schemas.microsoft.com/office/powerpoint/2010/main" val="71643353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GB" altLang="ko-KR" sz="4000" b="1" dirty="0">
                <a:latin typeface="Arial" pitchFamily="34" charset="0"/>
                <a:cs typeface="Arial" pitchFamily="34" charset="0"/>
              </a:rPr>
              <a:t>Actions on G</a:t>
            </a:r>
            <a:r>
              <a:rPr lang="en-US" altLang="ko-KR" sz="4000" b="1" dirty="0">
                <a:latin typeface="Arial" pitchFamily="34" charset="0"/>
                <a:cs typeface="Arial" pitchFamily="34" charset="0"/>
              </a:rPr>
              <a:t>RWG</a:t>
            </a:r>
            <a:r>
              <a:rPr lang="en-GB" altLang="ko-KR" sz="4000" b="1" dirty="0">
                <a:latin typeface="Arial" pitchFamily="34" charset="0"/>
                <a:cs typeface="Arial" pitchFamily="34" charset="0"/>
              </a:rPr>
              <a:t> during 2016/17</a:t>
            </a:r>
            <a:endParaRPr lang="en-GB" sz="4000" b="1" dirty="0" smtClean="0">
              <a:latin typeface="Arial" pitchFamily="34" charset="0"/>
              <a:cs typeface="Arial"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925100197"/>
              </p:ext>
            </p:extLst>
          </p:nvPr>
        </p:nvGraphicFramePr>
        <p:xfrm>
          <a:off x="150674" y="869000"/>
          <a:ext cx="11827040" cy="5740261"/>
        </p:xfrm>
        <a:graphic>
          <a:graphicData uri="http://schemas.openxmlformats.org/drawingml/2006/table">
            <a:tbl>
              <a:tblPr firstRow="1" bandRow="1">
                <a:tableStyleId>{F5AB1C69-6EDB-4FF4-983F-18BD219EF322}</a:tableStyleId>
              </a:tblPr>
              <a:tblGrid>
                <a:gridCol w="1805179"/>
                <a:gridCol w="6884343"/>
                <a:gridCol w="1374722"/>
                <a:gridCol w="947351"/>
                <a:gridCol w="815445"/>
              </a:tblGrid>
              <a:tr h="370840">
                <a:tc>
                  <a:txBody>
                    <a:bodyPr/>
                    <a:lstStyle/>
                    <a:p>
                      <a:pPr algn="ctr"/>
                      <a:r>
                        <a:rPr lang="en-US" sz="1400" dirty="0" smtClean="0">
                          <a:latin typeface="+mn-lt"/>
                        </a:rPr>
                        <a:t>Action Id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Summary</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Lead</a:t>
                      </a:r>
                      <a:endParaRPr lang="en-US" sz="1400" dirty="0">
                        <a:solidFill>
                          <a:schemeClr val="tx1"/>
                        </a:solidFill>
                        <a:latin typeface="+mn-lt"/>
                      </a:endParaRPr>
                    </a:p>
                  </a:txBody>
                  <a:tcPr marL="112542" marR="112542" anchor="ctr"/>
                </a:tc>
                <a:tc>
                  <a:txBody>
                    <a:bodyPr/>
                    <a:lstStyle/>
                    <a:p>
                      <a:pPr algn="ctr"/>
                      <a:r>
                        <a:rPr lang="en-US" altLang="ko-KR" sz="1400" dirty="0" smtClean="0">
                          <a:solidFill>
                            <a:schemeClr val="lt1"/>
                          </a:solidFill>
                        </a:rPr>
                        <a:t>Due</a:t>
                      </a:r>
                      <a:r>
                        <a:rPr lang="en-US" altLang="ko-KR" sz="1400" baseline="0" dirty="0" smtClean="0">
                          <a:solidFill>
                            <a:schemeClr val="lt1"/>
                          </a:solidFill>
                        </a:rPr>
                        <a:t> Date</a:t>
                      </a:r>
                      <a:endParaRPr lang="en-US" altLang="ko-KR" sz="1400" dirty="0">
                        <a:solidFill>
                          <a:schemeClr val="tx1"/>
                        </a:solidFill>
                      </a:endParaRPr>
                    </a:p>
                  </a:txBody>
                  <a:tcPr marL="112542" marR="112542"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dirty="0" smtClean="0">
                          <a:solidFill>
                            <a:schemeClr val="lt1"/>
                          </a:solidFill>
                          <a:latin typeface="+mn-lt"/>
                        </a:rPr>
                        <a:t>Status</a:t>
                      </a:r>
                      <a:endParaRPr lang="en-US" altLang="ko-KR" sz="1400" dirty="0" smtClean="0">
                        <a:solidFill>
                          <a:schemeClr val="tx1"/>
                        </a:solidFill>
                        <a:latin typeface="+mn-lt"/>
                      </a:endParaRPr>
                    </a:p>
                  </a:txBody>
                  <a:tcPr marL="112542" marR="112542" anchor="ctr"/>
                </a:tc>
              </a:tr>
              <a:tr h="342694">
                <a:tc>
                  <a:txBody>
                    <a:bodyPr/>
                    <a:lstStyle/>
                    <a:p>
                      <a:pPr algn="l" fontAlgn="ctr" latinLnBrk="0"/>
                      <a:r>
                        <a:rPr lang="en-US" sz="1400" b="0" i="0" u="none" strike="noStrike" dirty="0">
                          <a:solidFill>
                            <a:srgbClr val="000000"/>
                          </a:solidFill>
                          <a:effectLst/>
                          <a:latin typeface="+mn-lt"/>
                        </a:rPr>
                        <a:t>GIR.2016.3o.1</a:t>
                      </a:r>
                    </a:p>
                  </a:txBody>
                  <a:tcPr marL="9525" marR="9525" marT="9525" marB="0" anchor="ctr"/>
                </a:tc>
                <a:tc>
                  <a:txBody>
                    <a:bodyPr/>
                    <a:lstStyle/>
                    <a:p>
                      <a:pPr algn="l" fontAlgn="ctr" latinLnBrk="0"/>
                      <a:r>
                        <a:rPr lang="en-US" sz="1400" b="0" i="0" u="none" strike="noStrike" dirty="0" err="1">
                          <a:solidFill>
                            <a:srgbClr val="000000"/>
                          </a:solidFill>
                          <a:effectLst/>
                          <a:latin typeface="+mn-lt"/>
                        </a:rPr>
                        <a:t>Arata</a:t>
                      </a:r>
                      <a:r>
                        <a:rPr lang="en-US" sz="1400" b="0" i="0" u="none" strike="noStrike" dirty="0">
                          <a:solidFill>
                            <a:srgbClr val="000000"/>
                          </a:solidFill>
                          <a:effectLst/>
                          <a:latin typeface="+mn-lt"/>
                        </a:rPr>
                        <a:t> to check how the cold end corrections are behaving using AIRS.</a:t>
                      </a:r>
                    </a:p>
                  </a:txBody>
                  <a:tcPr marL="9525" marR="9525" marT="9525" marB="0" anchor="ctr"/>
                </a:tc>
                <a:tc>
                  <a:txBody>
                    <a:bodyPr/>
                    <a:lstStyle/>
                    <a:p>
                      <a:pPr algn="l" fontAlgn="ctr" latinLnBrk="0"/>
                      <a:r>
                        <a:rPr lang="en-US" sz="1400" b="0" i="0" u="none" strike="noStrike" dirty="0">
                          <a:solidFill>
                            <a:srgbClr val="000000"/>
                          </a:solidFill>
                          <a:effectLst/>
                          <a:latin typeface="+mn-lt"/>
                        </a:rPr>
                        <a:t>JMA(</a:t>
                      </a:r>
                      <a:r>
                        <a:rPr lang="en-US" sz="1400" b="0" i="0" u="none" strike="noStrike" dirty="0" err="1">
                          <a:solidFill>
                            <a:srgbClr val="000000"/>
                          </a:solidFill>
                          <a:effectLst/>
                          <a:latin typeface="+mn-lt"/>
                        </a:rPr>
                        <a:t>Arata</a:t>
                      </a:r>
                      <a:r>
                        <a:rPr lang="en-US" sz="1400" b="0" i="0" u="none" strike="noStrike" dirty="0">
                          <a:solidFill>
                            <a:srgbClr val="000000"/>
                          </a:solidFill>
                          <a:effectLst/>
                          <a:latin typeface="+mn-lt"/>
                        </a:rPr>
                        <a:t>)</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GIR.2016.3o.2</a:t>
                      </a:r>
                    </a:p>
                  </a:txBody>
                  <a:tcPr marL="9525" marR="9525" marT="9525" marB="0" anchor="ctr"/>
                </a:tc>
                <a:tc>
                  <a:txBody>
                    <a:bodyPr/>
                    <a:lstStyle/>
                    <a:p>
                      <a:pPr algn="l" fontAlgn="ctr" latinLnBrk="0"/>
                      <a:r>
                        <a:rPr lang="en-US" sz="1400" b="0" i="0" u="none" strike="noStrike" dirty="0" err="1">
                          <a:solidFill>
                            <a:srgbClr val="000000"/>
                          </a:solidFill>
                          <a:effectLst/>
                          <a:latin typeface="+mn-lt"/>
                        </a:rPr>
                        <a:t>Arata</a:t>
                      </a:r>
                      <a:r>
                        <a:rPr lang="en-US" sz="1400" b="0" i="0" u="none" strike="noStrike" dirty="0">
                          <a:solidFill>
                            <a:srgbClr val="000000"/>
                          </a:solidFill>
                          <a:effectLst/>
                          <a:latin typeface="+mn-lt"/>
                        </a:rPr>
                        <a:t> to use the various regression methods for both radiance and brightness temperatures and process the corrections as derived from AIRS and report back.</a:t>
                      </a:r>
                    </a:p>
                  </a:txBody>
                  <a:tcPr marL="9525" marR="9525" marT="9525" marB="0" anchor="ctr"/>
                </a:tc>
                <a:tc>
                  <a:txBody>
                    <a:bodyPr/>
                    <a:lstStyle/>
                    <a:p>
                      <a:pPr algn="l" fontAlgn="ctr" latinLnBrk="0"/>
                      <a:r>
                        <a:rPr lang="en-US" sz="1400" b="0" i="0" u="none" strike="noStrike">
                          <a:solidFill>
                            <a:srgbClr val="000000"/>
                          </a:solidFill>
                          <a:effectLst/>
                          <a:latin typeface="+mn-lt"/>
                        </a:rPr>
                        <a:t>JMA(Arata)</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Pending</a:t>
                      </a: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GIR.2016.3p.1</a:t>
                      </a:r>
                    </a:p>
                  </a:txBody>
                  <a:tcPr marL="9525" marR="9525" marT="9525" marB="0" anchor="ctr"/>
                </a:tc>
                <a:tc>
                  <a:txBody>
                    <a:bodyPr/>
                    <a:lstStyle/>
                    <a:p>
                      <a:pPr algn="l" fontAlgn="ctr" latinLnBrk="0"/>
                      <a:r>
                        <a:rPr lang="en-US" sz="1400" b="0" i="0" u="none" strike="noStrike" dirty="0">
                          <a:solidFill>
                            <a:srgbClr val="000000"/>
                          </a:solidFill>
                          <a:effectLst/>
                          <a:latin typeface="+mn-lt"/>
                        </a:rPr>
                        <a:t>Rose to communicate the constraints for </a:t>
                      </a:r>
                      <a:r>
                        <a:rPr lang="en-US" sz="1400" b="0" i="0" u="none" strike="noStrike" dirty="0" err="1">
                          <a:solidFill>
                            <a:srgbClr val="000000"/>
                          </a:solidFill>
                          <a:effectLst/>
                          <a:latin typeface="+mn-lt"/>
                        </a:rPr>
                        <a:t>Metop</a:t>
                      </a:r>
                      <a:r>
                        <a:rPr lang="en-US" sz="1400" b="0" i="0" u="none" strike="noStrike" dirty="0">
                          <a:solidFill>
                            <a:srgbClr val="000000"/>
                          </a:solidFill>
                          <a:effectLst/>
                          <a:latin typeface="+mn-lt"/>
                        </a:rPr>
                        <a:t>-A end-of-life activities. Can we accommodate additional </a:t>
                      </a:r>
                      <a:r>
                        <a:rPr lang="en-US" sz="1400" b="0" i="0" u="none" strike="noStrike" dirty="0" err="1">
                          <a:solidFill>
                            <a:srgbClr val="000000"/>
                          </a:solidFill>
                          <a:effectLst/>
                          <a:latin typeface="+mn-lt"/>
                        </a:rPr>
                        <a:t>manoeuvres</a:t>
                      </a:r>
                      <a:r>
                        <a:rPr lang="en-US" sz="1400" b="0" i="0" u="none" strike="noStrike" dirty="0">
                          <a:solidFill>
                            <a:srgbClr val="000000"/>
                          </a:solidFill>
                          <a:effectLst/>
                          <a:latin typeface="+mn-lt"/>
                        </a:rPr>
                        <a:t>?</a:t>
                      </a:r>
                    </a:p>
                  </a:txBody>
                  <a:tcPr marL="9525" marR="9525" marT="9525" marB="0" anchor="ctr"/>
                </a:tc>
                <a:tc>
                  <a:txBody>
                    <a:bodyPr/>
                    <a:lstStyle/>
                    <a:p>
                      <a:pPr algn="l" fontAlgn="ctr" latinLnBrk="0"/>
                      <a:r>
                        <a:rPr lang="en-US" sz="1400" b="0" i="0" u="none" strike="noStrike">
                          <a:solidFill>
                            <a:srgbClr val="000000"/>
                          </a:solidFill>
                          <a:effectLst/>
                          <a:latin typeface="+mn-lt"/>
                        </a:rPr>
                        <a:t>EUM(Rose)</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0000FF"/>
                          </a:solidFill>
                          <a:effectLst/>
                          <a:latin typeface="+mn-lt"/>
                        </a:rPr>
                        <a:t>Closing</a:t>
                      </a: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GIR.2016.3p.2</a:t>
                      </a:r>
                    </a:p>
                  </a:txBody>
                  <a:tcPr marL="9525" marR="9525" marT="9525" marB="0" anchor="ctr"/>
                </a:tc>
                <a:tc>
                  <a:txBody>
                    <a:bodyPr/>
                    <a:lstStyle/>
                    <a:p>
                      <a:pPr algn="l" fontAlgn="ctr" latinLnBrk="0"/>
                      <a:r>
                        <a:rPr lang="en-US" sz="1400" b="0" i="0" u="none" strike="noStrike" dirty="0" err="1">
                          <a:solidFill>
                            <a:srgbClr val="000000"/>
                          </a:solidFill>
                          <a:effectLst/>
                          <a:latin typeface="+mn-lt"/>
                        </a:rPr>
                        <a:t>CrIS</a:t>
                      </a:r>
                      <a:r>
                        <a:rPr lang="en-US" sz="1400" b="0" i="0" u="none" strike="noStrike" dirty="0">
                          <a:solidFill>
                            <a:srgbClr val="000000"/>
                          </a:solidFill>
                          <a:effectLst/>
                          <a:latin typeface="+mn-lt"/>
                        </a:rPr>
                        <a:t> team (POC: </a:t>
                      </a:r>
                      <a:r>
                        <a:rPr lang="en-US" sz="1400" b="0" i="0" u="none" strike="noStrike" dirty="0" err="1">
                          <a:solidFill>
                            <a:srgbClr val="000000"/>
                          </a:solidFill>
                          <a:effectLst/>
                          <a:latin typeface="+mn-lt"/>
                        </a:rPr>
                        <a:t>Likun</a:t>
                      </a:r>
                      <a:r>
                        <a:rPr lang="en-US" sz="1400" b="0" i="0" u="none" strike="noStrike" dirty="0">
                          <a:solidFill>
                            <a:srgbClr val="000000"/>
                          </a:solidFill>
                          <a:effectLst/>
                          <a:latin typeface="+mn-lt"/>
                        </a:rPr>
                        <a:t>) to work on the inter-comparison between </a:t>
                      </a:r>
                      <a:r>
                        <a:rPr lang="en-US" sz="1400" b="0" i="0" u="none" strike="noStrike" dirty="0" err="1">
                          <a:solidFill>
                            <a:srgbClr val="000000"/>
                          </a:solidFill>
                          <a:effectLst/>
                          <a:latin typeface="+mn-lt"/>
                        </a:rPr>
                        <a:t>CrIS</a:t>
                      </a:r>
                      <a:r>
                        <a:rPr lang="en-US" sz="1400" b="0" i="0" u="none" strike="noStrike" dirty="0">
                          <a:solidFill>
                            <a:srgbClr val="000000"/>
                          </a:solidFill>
                          <a:effectLst/>
                          <a:latin typeface="+mn-lt"/>
                        </a:rPr>
                        <a:t> and TANSO-FTS and report back to GRWG.</a:t>
                      </a:r>
                    </a:p>
                  </a:txBody>
                  <a:tcPr marL="9525" marR="9525" marT="9525" marB="0" anchor="ctr"/>
                </a:tc>
                <a:tc>
                  <a:txBody>
                    <a:bodyPr/>
                    <a:lstStyle/>
                    <a:p>
                      <a:pPr algn="l" fontAlgn="ctr" latinLnBrk="0"/>
                      <a:r>
                        <a:rPr lang="en-US" sz="1400" b="0" i="0" u="none" strike="noStrike">
                          <a:solidFill>
                            <a:srgbClr val="000000"/>
                          </a:solidFill>
                          <a:effectLst/>
                          <a:latin typeface="+mn-lt"/>
                        </a:rPr>
                        <a:t>CrIS team(Likun)</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Pending</a:t>
                      </a: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GIR02016.3p.3</a:t>
                      </a:r>
                    </a:p>
                  </a:txBody>
                  <a:tcPr marL="9525" marR="9525" marT="9525" marB="0" anchor="ctr"/>
                </a:tc>
                <a:tc>
                  <a:txBody>
                    <a:bodyPr/>
                    <a:lstStyle/>
                    <a:p>
                      <a:pPr algn="l" fontAlgn="ctr" latinLnBrk="0"/>
                      <a:r>
                        <a:rPr lang="en-US" sz="1400" b="0" i="0" u="none" strike="noStrike" dirty="0">
                          <a:solidFill>
                            <a:srgbClr val="000000"/>
                          </a:solidFill>
                          <a:effectLst/>
                          <a:latin typeface="+mn-lt"/>
                        </a:rPr>
                        <a:t>EUM + CNES (POC: Denis </a:t>
                      </a:r>
                      <a:r>
                        <a:rPr lang="en-US" sz="1400" b="0" i="0" u="none" strike="noStrike" dirty="0" err="1">
                          <a:solidFill>
                            <a:srgbClr val="000000"/>
                          </a:solidFill>
                          <a:effectLst/>
                          <a:latin typeface="+mn-lt"/>
                        </a:rPr>
                        <a:t>Jouglet</a:t>
                      </a:r>
                      <a:r>
                        <a:rPr lang="en-US" sz="1400" b="0" i="0" u="none" strike="noStrike" dirty="0">
                          <a:solidFill>
                            <a:srgbClr val="000000"/>
                          </a:solidFill>
                          <a:effectLst/>
                          <a:latin typeface="+mn-lt"/>
                        </a:rPr>
                        <a:t> (CNES) and </a:t>
                      </a:r>
                      <a:r>
                        <a:rPr lang="en-US" sz="1400" b="0" i="0" u="none" strike="noStrike" dirty="0" err="1">
                          <a:solidFill>
                            <a:srgbClr val="000000"/>
                          </a:solidFill>
                          <a:effectLst/>
                          <a:latin typeface="+mn-lt"/>
                        </a:rPr>
                        <a:t>Dorothee</a:t>
                      </a:r>
                      <a:r>
                        <a:rPr lang="en-US" sz="1400" b="0" i="0" u="none" strike="noStrike" dirty="0">
                          <a:solidFill>
                            <a:srgbClr val="000000"/>
                          </a:solidFill>
                          <a:effectLst/>
                          <a:latin typeface="+mn-lt"/>
                        </a:rPr>
                        <a:t> </a:t>
                      </a:r>
                      <a:r>
                        <a:rPr lang="en-US" sz="1400" b="0" i="0" u="none" strike="noStrike" dirty="0" err="1">
                          <a:solidFill>
                            <a:srgbClr val="000000"/>
                          </a:solidFill>
                          <a:effectLst/>
                          <a:latin typeface="+mn-lt"/>
                        </a:rPr>
                        <a:t>Coppens</a:t>
                      </a:r>
                      <a:r>
                        <a:rPr lang="en-US" sz="1400" b="0" i="0" u="none" strike="noStrike" dirty="0">
                          <a:solidFill>
                            <a:srgbClr val="000000"/>
                          </a:solidFill>
                          <a:effectLst/>
                          <a:latin typeface="+mn-lt"/>
                        </a:rPr>
                        <a:t> (EUM)) to work on the inter-comparison between </a:t>
                      </a:r>
                      <a:r>
                        <a:rPr lang="en-US" sz="1400" b="0" i="0" u="none" strike="noStrike" dirty="0" err="1">
                          <a:solidFill>
                            <a:srgbClr val="000000"/>
                          </a:solidFill>
                          <a:effectLst/>
                          <a:latin typeface="+mn-lt"/>
                        </a:rPr>
                        <a:t>CrIS</a:t>
                      </a:r>
                      <a:r>
                        <a:rPr lang="en-US" sz="1400" b="0" i="0" u="none" strike="noStrike" dirty="0">
                          <a:solidFill>
                            <a:srgbClr val="000000"/>
                          </a:solidFill>
                          <a:effectLst/>
                          <a:latin typeface="+mn-lt"/>
                        </a:rPr>
                        <a:t> and TANSO-FTS. </a:t>
                      </a:r>
                    </a:p>
                  </a:txBody>
                  <a:tcPr marL="9525" marR="9525" marT="9525" marB="0" anchor="ctr"/>
                </a:tc>
                <a:tc>
                  <a:txBody>
                    <a:bodyPr/>
                    <a:lstStyle/>
                    <a:p>
                      <a:pPr algn="l" fontAlgn="ctr" latinLnBrk="0"/>
                      <a:r>
                        <a:rPr lang="en-US" sz="1400" b="0" i="0" u="none" strike="noStrike" dirty="0">
                          <a:solidFill>
                            <a:srgbClr val="000000"/>
                          </a:solidFill>
                          <a:effectLst/>
                          <a:latin typeface="+mn-lt"/>
                        </a:rPr>
                        <a:t>EUM(</a:t>
                      </a:r>
                      <a:r>
                        <a:rPr lang="en-US" sz="1400" b="0" i="0" u="none" strike="noStrike" dirty="0" err="1">
                          <a:solidFill>
                            <a:srgbClr val="000000"/>
                          </a:solidFill>
                          <a:effectLst/>
                          <a:latin typeface="+mn-lt"/>
                        </a:rPr>
                        <a:t>Dorothee</a:t>
                      </a:r>
                      <a:r>
                        <a:rPr lang="en-US" sz="1400" b="0" i="0" u="none" strike="noStrike" dirty="0" smtClean="0">
                          <a:solidFill>
                            <a:srgbClr val="000000"/>
                          </a:solidFill>
                          <a:effectLst/>
                          <a:latin typeface="+mn-lt"/>
                        </a:rPr>
                        <a:t>),</a:t>
                      </a:r>
                    </a:p>
                    <a:p>
                      <a:pPr algn="l" fontAlgn="ctr" latinLnBrk="0"/>
                      <a:r>
                        <a:rPr lang="en-US" sz="1400" b="0" i="0" u="none" strike="noStrike" dirty="0" smtClean="0">
                          <a:solidFill>
                            <a:srgbClr val="000000"/>
                          </a:solidFill>
                          <a:effectLst/>
                          <a:latin typeface="+mn-lt"/>
                        </a:rPr>
                        <a:t> </a:t>
                      </a:r>
                      <a:r>
                        <a:rPr lang="en-US" sz="1400" b="0" i="0" u="none" strike="noStrike" dirty="0">
                          <a:solidFill>
                            <a:srgbClr val="000000"/>
                          </a:solidFill>
                          <a:effectLst/>
                          <a:latin typeface="+mn-lt"/>
                        </a:rPr>
                        <a:t>CNES(Denis)</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Pending</a:t>
                      </a:r>
                    </a:p>
                  </a:txBody>
                  <a:tcPr marL="9525" marR="9525" marT="9525" marB="0" anchor="ctr"/>
                </a:tc>
              </a:tr>
              <a:tr h="303597">
                <a:tc>
                  <a:txBody>
                    <a:bodyPr/>
                    <a:lstStyle/>
                    <a:p>
                      <a:pPr algn="l" fontAlgn="ctr" latinLnBrk="0"/>
                      <a:r>
                        <a:rPr lang="en-US" sz="1400" b="0" i="0" u="none" strike="noStrike" dirty="0">
                          <a:solidFill>
                            <a:srgbClr val="000000"/>
                          </a:solidFill>
                          <a:effectLst/>
                          <a:latin typeface="+mn-lt"/>
                        </a:rPr>
                        <a:t>GIR.2016.3p.4</a:t>
                      </a:r>
                    </a:p>
                  </a:txBody>
                  <a:tcPr marL="9525" marR="9525" marT="9525" marB="0" anchor="ctr"/>
                </a:tc>
                <a:tc>
                  <a:txBody>
                    <a:bodyPr/>
                    <a:lstStyle/>
                    <a:p>
                      <a:pPr algn="l" fontAlgn="ctr" latinLnBrk="0"/>
                      <a:r>
                        <a:rPr lang="en-US" sz="1400" b="0" i="0" u="none" strike="noStrike" dirty="0">
                          <a:solidFill>
                            <a:srgbClr val="000000"/>
                          </a:solidFill>
                          <a:effectLst/>
                          <a:latin typeface="+mn-lt"/>
                        </a:rPr>
                        <a:t>JAXA to provide info about TANSO FTS sampling (POC: Kei </a:t>
                      </a:r>
                      <a:r>
                        <a:rPr lang="en-US" sz="1400" b="0" i="0" u="none" strike="noStrike" dirty="0" err="1">
                          <a:solidFill>
                            <a:srgbClr val="000000"/>
                          </a:solidFill>
                          <a:effectLst/>
                          <a:latin typeface="+mn-lt"/>
                        </a:rPr>
                        <a:t>Shiomi</a:t>
                      </a:r>
                      <a:r>
                        <a:rPr lang="en-US" sz="1400" b="0" i="0" u="none" strike="noStrike" dirty="0">
                          <a:solidFill>
                            <a:srgbClr val="000000"/>
                          </a:solidFill>
                          <a:effectLst/>
                          <a:latin typeface="+mn-lt"/>
                        </a:rPr>
                        <a:t>)</a:t>
                      </a:r>
                    </a:p>
                  </a:txBody>
                  <a:tcPr marL="9525" marR="9525" marT="9525" marB="0" anchor="ctr"/>
                </a:tc>
                <a:tc>
                  <a:txBody>
                    <a:bodyPr/>
                    <a:lstStyle/>
                    <a:p>
                      <a:pPr algn="l" fontAlgn="ctr" latinLnBrk="0"/>
                      <a:r>
                        <a:rPr lang="en-US" sz="1400" b="0" i="0" u="none" strike="noStrike">
                          <a:solidFill>
                            <a:srgbClr val="000000"/>
                          </a:solidFill>
                          <a:effectLst/>
                          <a:latin typeface="+mn-lt"/>
                        </a:rPr>
                        <a:t>JAXA(Kei)</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GIR.2016.3q.1</a:t>
                      </a:r>
                    </a:p>
                  </a:txBody>
                  <a:tcPr marL="9525" marR="9525" marT="9525" marB="0" anchor="ctr"/>
                </a:tc>
                <a:tc>
                  <a:txBody>
                    <a:bodyPr/>
                    <a:lstStyle/>
                    <a:p>
                      <a:pPr algn="l" fontAlgn="ctr" latinLnBrk="0"/>
                      <a:r>
                        <a:rPr lang="en-US" sz="1400" b="0" i="0" u="none" strike="noStrike" dirty="0" err="1">
                          <a:solidFill>
                            <a:srgbClr val="000000"/>
                          </a:solidFill>
                          <a:effectLst/>
                          <a:latin typeface="+mn-lt"/>
                        </a:rPr>
                        <a:t>Likun</a:t>
                      </a:r>
                      <a:r>
                        <a:rPr lang="en-US" sz="1400" b="0" i="0" u="none" strike="noStrike" dirty="0">
                          <a:solidFill>
                            <a:srgbClr val="000000"/>
                          </a:solidFill>
                          <a:effectLst/>
                          <a:latin typeface="+mn-lt"/>
                        </a:rPr>
                        <a:t> Wang to coordinate a team to continue to monitor </a:t>
                      </a:r>
                      <a:r>
                        <a:rPr lang="en-US" sz="1400" b="0" i="0" u="none" strike="noStrike" dirty="0" err="1">
                          <a:solidFill>
                            <a:srgbClr val="000000"/>
                          </a:solidFill>
                          <a:effectLst/>
                          <a:latin typeface="+mn-lt"/>
                        </a:rPr>
                        <a:t>CrIS</a:t>
                      </a:r>
                      <a:r>
                        <a:rPr lang="en-US" sz="1400" b="0" i="0" u="none" strike="noStrike" dirty="0">
                          <a:solidFill>
                            <a:srgbClr val="000000"/>
                          </a:solidFill>
                          <a:effectLst/>
                          <a:latin typeface="+mn-lt"/>
                        </a:rPr>
                        <a:t>, IASI and AIRS and report to GSICS.</a:t>
                      </a:r>
                    </a:p>
                  </a:txBody>
                  <a:tcPr marL="9525" marR="9525" marT="9525" marB="0" anchor="ctr"/>
                </a:tc>
                <a:tc>
                  <a:txBody>
                    <a:bodyPr/>
                    <a:lstStyle/>
                    <a:p>
                      <a:pPr algn="l" fontAlgn="ctr" latinLnBrk="0"/>
                      <a:r>
                        <a:rPr lang="en-US" sz="1400" b="0" i="0" u="none" strike="noStrike">
                          <a:solidFill>
                            <a:srgbClr val="000000"/>
                          </a:solidFill>
                          <a:effectLst/>
                          <a:latin typeface="+mn-lt"/>
                        </a:rPr>
                        <a:t>NOAA(Likun)</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ko-KR" sz="1400" b="0" i="0" u="none" strike="noStrike" dirty="0" smtClean="0">
                          <a:solidFill>
                            <a:srgbClr val="FF0000"/>
                          </a:solidFill>
                          <a:effectLst/>
                          <a:latin typeface="+mn-lt"/>
                        </a:rPr>
                        <a:t>Pending</a:t>
                      </a:r>
                    </a:p>
                  </a:txBody>
                  <a:tcPr marL="9525" marR="9525" marT="9525" marB="0" anchor="ctr"/>
                </a:tc>
              </a:tr>
              <a:tr h="75057">
                <a:tc>
                  <a:txBody>
                    <a:bodyPr/>
                    <a:lstStyle/>
                    <a:p>
                      <a:pPr algn="l" fontAlgn="ctr" latinLnBrk="0"/>
                      <a:r>
                        <a:rPr lang="en-US" sz="1400" b="0" i="0" u="none" strike="noStrike" dirty="0">
                          <a:solidFill>
                            <a:srgbClr val="000000"/>
                          </a:solidFill>
                          <a:effectLst/>
                          <a:latin typeface="+mn-lt"/>
                        </a:rPr>
                        <a:t>GIR.2016.3r.1</a:t>
                      </a:r>
                    </a:p>
                  </a:txBody>
                  <a:tcPr marL="9525" marR="9525" marT="9525" marB="0" anchor="ctr"/>
                </a:tc>
                <a:tc>
                  <a:txBody>
                    <a:bodyPr/>
                    <a:lstStyle/>
                    <a:p>
                      <a:pPr algn="l" fontAlgn="ctr" latinLnBrk="0"/>
                      <a:r>
                        <a:rPr lang="en-US" sz="1400" b="0" i="0" u="none" strike="noStrike" dirty="0" err="1">
                          <a:solidFill>
                            <a:srgbClr val="000000"/>
                          </a:solidFill>
                          <a:effectLst/>
                          <a:latin typeface="+mn-lt"/>
                        </a:rPr>
                        <a:t>Manik</a:t>
                      </a:r>
                      <a:r>
                        <a:rPr lang="en-US" sz="1400" b="0" i="0" u="none" strike="noStrike" dirty="0">
                          <a:solidFill>
                            <a:srgbClr val="000000"/>
                          </a:solidFill>
                          <a:effectLst/>
                          <a:latin typeface="+mn-lt"/>
                        </a:rPr>
                        <a:t> to circulate draft manuscript on SRF retrieval method</a:t>
                      </a:r>
                    </a:p>
                  </a:txBody>
                  <a:tcPr marL="9525" marR="9525" marT="9525" marB="0" anchor="ctr"/>
                </a:tc>
                <a:tc>
                  <a:txBody>
                    <a:bodyPr/>
                    <a:lstStyle/>
                    <a:p>
                      <a:pPr algn="l" fontAlgn="ctr" latinLnBrk="0"/>
                      <a:r>
                        <a:rPr lang="en-US" sz="1400" b="0" i="0" u="none" strike="noStrike">
                          <a:solidFill>
                            <a:srgbClr val="000000"/>
                          </a:solidFill>
                          <a:effectLst/>
                          <a:latin typeface="+mn-lt"/>
                        </a:rPr>
                        <a:t>NOAA(Manik)</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00228">
                <a:tc>
                  <a:txBody>
                    <a:bodyPr/>
                    <a:lstStyle/>
                    <a:p>
                      <a:pPr algn="l" fontAlgn="ctr" latinLnBrk="0"/>
                      <a:r>
                        <a:rPr lang="en-US" sz="1400" b="0" i="0" u="none" strike="noStrike" dirty="0">
                          <a:solidFill>
                            <a:srgbClr val="000000"/>
                          </a:solidFill>
                          <a:effectLst/>
                          <a:latin typeface="+mn-lt"/>
                        </a:rPr>
                        <a:t>GIR.2016.3s.1</a:t>
                      </a:r>
                    </a:p>
                  </a:txBody>
                  <a:tcPr marL="9525" marR="9525" marT="9525" marB="0" anchor="ctr"/>
                </a:tc>
                <a:tc>
                  <a:txBody>
                    <a:bodyPr/>
                    <a:lstStyle/>
                    <a:p>
                      <a:pPr algn="l" fontAlgn="ctr" latinLnBrk="0"/>
                      <a:r>
                        <a:rPr lang="en-US" sz="1400" b="0" i="0" u="none" strike="noStrike" dirty="0">
                          <a:solidFill>
                            <a:srgbClr val="000000"/>
                          </a:solidFill>
                          <a:effectLst/>
                          <a:latin typeface="+mn-lt"/>
                        </a:rPr>
                        <a:t>Dave Tobin to repeat inter-calibration uncertainty analysis for CLARREO PATHFINDER on ISS and report.</a:t>
                      </a:r>
                    </a:p>
                  </a:txBody>
                  <a:tcPr marL="9525" marR="9525" marT="9525" marB="0" anchor="ctr"/>
                </a:tc>
                <a:tc>
                  <a:txBody>
                    <a:bodyPr/>
                    <a:lstStyle/>
                    <a:p>
                      <a:pPr algn="l" fontAlgn="ctr" latinLnBrk="0"/>
                      <a:r>
                        <a:rPr lang="en-US" sz="1400" b="0" i="0" u="none" strike="noStrike" dirty="0">
                          <a:solidFill>
                            <a:srgbClr val="000000"/>
                          </a:solidFill>
                          <a:effectLst/>
                          <a:latin typeface="+mn-lt"/>
                        </a:rPr>
                        <a:t>CLARREO </a:t>
                      </a:r>
                      <a:r>
                        <a:rPr lang="en-US" sz="1400" b="0" i="0" u="none" strike="noStrike" dirty="0" smtClean="0">
                          <a:solidFill>
                            <a:srgbClr val="000000"/>
                          </a:solidFill>
                          <a:effectLst/>
                          <a:latin typeface="+mn-lt"/>
                        </a:rPr>
                        <a:t>group</a:t>
                      </a:r>
                    </a:p>
                    <a:p>
                      <a:pPr algn="l" fontAlgn="ctr" latinLnBrk="0"/>
                      <a:r>
                        <a:rPr lang="en-US" sz="1400" b="0" i="0" u="none" strike="noStrike" dirty="0" smtClean="0">
                          <a:solidFill>
                            <a:srgbClr val="000000"/>
                          </a:solidFill>
                          <a:effectLst/>
                          <a:latin typeface="+mn-lt"/>
                        </a:rPr>
                        <a:t> </a:t>
                      </a:r>
                      <a:r>
                        <a:rPr lang="en-US" sz="1400" b="0" i="0" u="none" strike="noStrike" dirty="0">
                          <a:solidFill>
                            <a:srgbClr val="000000"/>
                          </a:solidFill>
                          <a:effectLst/>
                          <a:latin typeface="+mn-lt"/>
                        </a:rPr>
                        <a:t>(Dave Tobin)</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225171">
                <a:tc>
                  <a:txBody>
                    <a:bodyPr/>
                    <a:lstStyle/>
                    <a:p>
                      <a:pPr algn="l" fontAlgn="ctr" latinLnBrk="0"/>
                      <a:r>
                        <a:rPr lang="en-US" sz="1400" b="0" i="0" u="none" strike="noStrike" dirty="0">
                          <a:solidFill>
                            <a:srgbClr val="000000"/>
                          </a:solidFill>
                          <a:effectLst/>
                          <a:latin typeface="+mn-lt"/>
                        </a:rPr>
                        <a:t>GRWG.2016.3s.2</a:t>
                      </a:r>
                    </a:p>
                  </a:txBody>
                  <a:tcPr marL="9525" marR="9525" marT="9525" marB="0" anchor="ctr"/>
                </a:tc>
                <a:tc>
                  <a:txBody>
                    <a:bodyPr/>
                    <a:lstStyle/>
                    <a:p>
                      <a:pPr algn="l" fontAlgn="ctr" latinLnBrk="0"/>
                      <a:r>
                        <a:rPr lang="en-US" sz="1400" b="0" i="0" u="none" strike="noStrike" dirty="0">
                          <a:solidFill>
                            <a:srgbClr val="000000"/>
                          </a:solidFill>
                          <a:effectLst/>
                          <a:latin typeface="+mn-lt"/>
                        </a:rPr>
                        <a:t>GRWG Chair to check the interest and availability of key representatives for a workshop on </a:t>
                      </a:r>
                      <a:r>
                        <a:rPr lang="en-US" sz="1400" b="0" i="0" u="none" strike="noStrike" dirty="0" err="1">
                          <a:solidFill>
                            <a:srgbClr val="000000"/>
                          </a:solidFill>
                          <a:effectLst/>
                          <a:latin typeface="+mn-lt"/>
                        </a:rPr>
                        <a:t>hyperspectral</a:t>
                      </a:r>
                      <a:r>
                        <a:rPr lang="en-US" sz="1400" b="0" i="0" u="none" strike="noStrike" dirty="0">
                          <a:solidFill>
                            <a:srgbClr val="000000"/>
                          </a:solidFill>
                          <a:effectLst/>
                          <a:latin typeface="+mn-lt"/>
                        </a:rPr>
                        <a:t> instruments as inter-calibration references.</a:t>
                      </a:r>
                    </a:p>
                  </a:txBody>
                  <a:tcPr marL="9525" marR="9525" marT="9525" marB="0" anchor="ctr"/>
                </a:tc>
                <a:tc>
                  <a:txBody>
                    <a:bodyPr/>
                    <a:lstStyle/>
                    <a:p>
                      <a:pPr algn="l" fontAlgn="ctr" latinLnBrk="0"/>
                      <a:r>
                        <a:rPr lang="en-US" sz="1400" b="0" i="0" u="none" strike="noStrike" dirty="0">
                          <a:solidFill>
                            <a:srgbClr val="000000"/>
                          </a:solidFill>
                          <a:effectLst/>
                          <a:latin typeface="+mn-lt"/>
                        </a:rPr>
                        <a:t>GRWG Chair</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150114">
                <a:tc>
                  <a:txBody>
                    <a:bodyPr/>
                    <a:lstStyle/>
                    <a:p>
                      <a:pPr algn="l" fontAlgn="ctr" latinLnBrk="0"/>
                      <a:r>
                        <a:rPr lang="en-US" sz="1400" b="0" i="0" u="none" strike="noStrike" dirty="0">
                          <a:solidFill>
                            <a:srgbClr val="000000"/>
                          </a:solidFill>
                          <a:effectLst/>
                          <a:latin typeface="+mn-lt"/>
                        </a:rPr>
                        <a:t>GVNIR.2016.4a.1</a:t>
                      </a:r>
                    </a:p>
                  </a:txBody>
                  <a:tcPr marL="9525" marR="9525" marT="9525" marB="0" anchor="ctr"/>
                </a:tc>
                <a:tc>
                  <a:txBody>
                    <a:bodyPr/>
                    <a:lstStyle/>
                    <a:p>
                      <a:pPr algn="l" fontAlgn="ctr" latinLnBrk="0"/>
                      <a:r>
                        <a:rPr lang="en-US" sz="1400" b="0" i="0" u="none" strike="noStrike" dirty="0" err="1">
                          <a:solidFill>
                            <a:srgbClr val="000000"/>
                          </a:solidFill>
                          <a:effectLst/>
                          <a:latin typeface="+mn-lt"/>
                        </a:rPr>
                        <a:t>Aisheng</a:t>
                      </a:r>
                      <a:r>
                        <a:rPr lang="en-US" sz="1400" b="0" i="0" u="none" strike="noStrike" dirty="0">
                          <a:solidFill>
                            <a:srgbClr val="000000"/>
                          </a:solidFill>
                          <a:effectLst/>
                          <a:latin typeface="+mn-lt"/>
                        </a:rPr>
                        <a:t> and Tom to interact in order to investigate the discrepancy between the lunar calibration results and the Earth View results on both Terra and Aqua MODIS.</a:t>
                      </a:r>
                    </a:p>
                  </a:txBody>
                  <a:tcPr marL="9525" marR="9525" marT="9525" marB="0" anchor="ctr"/>
                </a:tc>
                <a:tc>
                  <a:txBody>
                    <a:bodyPr/>
                    <a:lstStyle/>
                    <a:p>
                      <a:pPr algn="l" fontAlgn="ctr" latinLnBrk="0"/>
                      <a:r>
                        <a:rPr lang="en-US" sz="1400" b="0" i="0" u="none" strike="noStrike" dirty="0">
                          <a:solidFill>
                            <a:srgbClr val="000000"/>
                          </a:solidFill>
                          <a:effectLst/>
                          <a:latin typeface="+mn-lt"/>
                        </a:rPr>
                        <a:t>NASA(</a:t>
                      </a:r>
                      <a:r>
                        <a:rPr lang="en-US" sz="1400" b="0" i="0" u="none" strike="noStrike" dirty="0" err="1">
                          <a:solidFill>
                            <a:srgbClr val="000000"/>
                          </a:solidFill>
                          <a:effectLst/>
                          <a:latin typeface="+mn-lt"/>
                        </a:rPr>
                        <a:t>Aisheng</a:t>
                      </a:r>
                      <a:r>
                        <a:rPr lang="en-US" sz="1400" b="0" i="0" u="none" strike="noStrike" dirty="0" smtClean="0">
                          <a:solidFill>
                            <a:srgbClr val="000000"/>
                          </a:solidFill>
                          <a:effectLst/>
                          <a:latin typeface="+mn-lt"/>
                        </a:rPr>
                        <a:t>),</a:t>
                      </a:r>
                    </a:p>
                    <a:p>
                      <a:pPr algn="l" fontAlgn="ctr" latinLnBrk="0"/>
                      <a:r>
                        <a:rPr lang="en-US" sz="1400" b="0" i="0" u="none" strike="noStrike" dirty="0" smtClean="0">
                          <a:solidFill>
                            <a:srgbClr val="000000"/>
                          </a:solidFill>
                          <a:effectLst/>
                          <a:latin typeface="+mn-lt"/>
                        </a:rPr>
                        <a:t> </a:t>
                      </a:r>
                      <a:r>
                        <a:rPr lang="en-US" sz="1400" b="0" i="0" u="none" strike="noStrike" dirty="0">
                          <a:solidFill>
                            <a:srgbClr val="000000"/>
                          </a:solidFill>
                          <a:effectLst/>
                          <a:latin typeface="+mn-lt"/>
                        </a:rPr>
                        <a:t>JAXA(Tom)</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0">
                <a:tc>
                  <a:txBody>
                    <a:bodyPr/>
                    <a:lstStyle/>
                    <a:p>
                      <a:pPr algn="l" fontAlgn="ctr" latinLnBrk="0"/>
                      <a:r>
                        <a:rPr lang="en-US" sz="1400" b="0" i="0" u="none" strike="noStrike" dirty="0">
                          <a:solidFill>
                            <a:srgbClr val="000000"/>
                          </a:solidFill>
                          <a:effectLst/>
                          <a:latin typeface="+mn-lt"/>
                        </a:rPr>
                        <a:t>GVNIR.2016.4a.2</a:t>
                      </a:r>
                    </a:p>
                  </a:txBody>
                  <a:tcPr marL="9525" marR="9525" marT="9525" marB="0" anchor="ctr"/>
                </a:tc>
                <a:tc>
                  <a:txBody>
                    <a:bodyPr/>
                    <a:lstStyle/>
                    <a:p>
                      <a:pPr algn="l" fontAlgn="ctr" latinLnBrk="0"/>
                      <a:r>
                        <a:rPr lang="en-US" sz="1400" b="0" i="0" u="none" strike="noStrike" dirty="0">
                          <a:solidFill>
                            <a:srgbClr val="000000"/>
                          </a:solidFill>
                          <a:effectLst/>
                          <a:latin typeface="+mn-lt"/>
                        </a:rPr>
                        <a:t>Tom Stone to contact NASA (POC: Jim Butler) about the possibility of extending the USGS analysis of MODIS lunar observation data to study the divergence of sensor responses exhibited by lunar and solar diffuser/vicarious calibration techniques.</a:t>
                      </a:r>
                    </a:p>
                  </a:txBody>
                  <a:tcPr marL="9525" marR="9525" marT="9525" marB="0" anchor="ctr"/>
                </a:tc>
                <a:tc>
                  <a:txBody>
                    <a:bodyPr/>
                    <a:lstStyle/>
                    <a:p>
                      <a:pPr algn="l" fontAlgn="ctr" latinLnBrk="0"/>
                      <a:r>
                        <a:rPr lang="en-US" sz="1400" b="0" i="0" u="none" strike="noStrike">
                          <a:solidFill>
                            <a:srgbClr val="000000"/>
                          </a:solidFill>
                          <a:effectLst/>
                          <a:latin typeface="+mn-lt"/>
                        </a:rPr>
                        <a:t>USGS(Tom)</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bl>
          </a:graphicData>
        </a:graphic>
      </p:graphicFrame>
      <p:sp>
        <p:nvSpPr>
          <p:cNvPr id="2" name="모서리가 둥근 직사각형 1"/>
          <p:cNvSpPr/>
          <p:nvPr/>
        </p:nvSpPr>
        <p:spPr>
          <a:xfrm>
            <a:off x="-57665" y="5025081"/>
            <a:ext cx="12249665" cy="700216"/>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87904071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4235177103"/>
              </p:ext>
            </p:extLst>
          </p:nvPr>
        </p:nvGraphicFramePr>
        <p:xfrm>
          <a:off x="134954" y="972300"/>
          <a:ext cx="11887198" cy="5311041"/>
        </p:xfrm>
        <a:graphic>
          <a:graphicData uri="http://schemas.openxmlformats.org/drawingml/2006/table">
            <a:tbl>
              <a:tblPr firstRow="1" bandRow="1">
                <a:tableStyleId>{F5AB1C69-6EDB-4FF4-983F-18BD219EF322}</a:tableStyleId>
              </a:tblPr>
              <a:tblGrid>
                <a:gridCol w="1772159"/>
                <a:gridCol w="7031448"/>
                <a:gridCol w="1342263"/>
                <a:gridCol w="870664"/>
                <a:gridCol w="870664"/>
              </a:tblGrid>
              <a:tr h="370840">
                <a:tc>
                  <a:txBody>
                    <a:bodyPr/>
                    <a:lstStyle/>
                    <a:p>
                      <a:pPr algn="ctr"/>
                      <a:r>
                        <a:rPr lang="en-US" sz="1400" dirty="0" smtClean="0">
                          <a:latin typeface="+mn-lt"/>
                        </a:rPr>
                        <a:t>Action Id</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Summary</a:t>
                      </a:r>
                      <a:endParaRPr lang="en-US" sz="1400" dirty="0">
                        <a:solidFill>
                          <a:schemeClr val="tx1"/>
                        </a:solidFill>
                        <a:latin typeface="+mn-lt"/>
                      </a:endParaRPr>
                    </a:p>
                  </a:txBody>
                  <a:tcPr marL="112542" marR="112542" anchor="ctr"/>
                </a:tc>
                <a:tc>
                  <a:txBody>
                    <a:bodyPr/>
                    <a:lstStyle/>
                    <a:p>
                      <a:pPr algn="ctr"/>
                      <a:r>
                        <a:rPr lang="en-US" sz="1400" dirty="0" smtClean="0">
                          <a:solidFill>
                            <a:schemeClr val="lt1"/>
                          </a:solidFill>
                          <a:latin typeface="+mn-lt"/>
                        </a:rPr>
                        <a:t>Lead</a:t>
                      </a:r>
                      <a:endParaRPr lang="en-US" sz="1400" dirty="0">
                        <a:solidFill>
                          <a:schemeClr val="tx1"/>
                        </a:solidFill>
                        <a:latin typeface="+mn-lt"/>
                      </a:endParaRPr>
                    </a:p>
                  </a:txBody>
                  <a:tcPr marL="112542" marR="112542" anchor="ctr"/>
                </a:tc>
                <a:tc>
                  <a:txBody>
                    <a:bodyPr/>
                    <a:lstStyle/>
                    <a:p>
                      <a:pPr algn="ctr"/>
                      <a:r>
                        <a:rPr lang="en-US" altLang="ko-KR" sz="1400" dirty="0" smtClean="0">
                          <a:solidFill>
                            <a:schemeClr val="lt1"/>
                          </a:solidFill>
                        </a:rPr>
                        <a:t>Due</a:t>
                      </a:r>
                      <a:r>
                        <a:rPr lang="en-US" altLang="ko-KR" sz="1400" baseline="0" dirty="0" smtClean="0">
                          <a:solidFill>
                            <a:schemeClr val="lt1"/>
                          </a:solidFill>
                        </a:rPr>
                        <a:t> Date</a:t>
                      </a:r>
                      <a:endParaRPr lang="en-US" altLang="ko-KR" sz="1400" dirty="0">
                        <a:solidFill>
                          <a:schemeClr val="tx1"/>
                        </a:solidFill>
                      </a:endParaRPr>
                    </a:p>
                  </a:txBody>
                  <a:tcPr marL="112542" marR="112542" anchor="ctr"/>
                </a:tc>
                <a:tc>
                  <a:txBody>
                    <a:bodyPr/>
                    <a:lstStyle/>
                    <a:p>
                      <a:pPr algn="ctr"/>
                      <a:r>
                        <a:rPr lang="en-US" altLang="ko-KR" sz="1400" baseline="0" dirty="0" smtClean="0">
                          <a:solidFill>
                            <a:schemeClr val="lt1"/>
                          </a:solidFill>
                        </a:rPr>
                        <a:t>Status</a:t>
                      </a:r>
                      <a:endParaRPr lang="en-US" altLang="ko-KR" sz="1400" dirty="0">
                        <a:solidFill>
                          <a:schemeClr val="tx1"/>
                        </a:solidFill>
                      </a:endParaRPr>
                    </a:p>
                  </a:txBody>
                  <a:tcPr marL="112542" marR="112542" anchor="ctr"/>
                </a:tc>
              </a:tr>
              <a:tr h="472087">
                <a:tc>
                  <a:txBody>
                    <a:bodyPr/>
                    <a:lstStyle/>
                    <a:p>
                      <a:pPr algn="l" fontAlgn="ctr" latinLnBrk="0"/>
                      <a:r>
                        <a:rPr lang="en-US" sz="1400" b="0" i="0" u="none" strike="noStrike" dirty="0">
                          <a:solidFill>
                            <a:srgbClr val="000000"/>
                          </a:solidFill>
                          <a:effectLst/>
                          <a:latin typeface="+mn-lt"/>
                        </a:rPr>
                        <a:t>GVNIR.2016.4d.1</a:t>
                      </a:r>
                    </a:p>
                  </a:txBody>
                  <a:tcPr marL="9525" marR="9525" marT="9525" marB="0" anchor="ctr"/>
                </a:tc>
                <a:tc>
                  <a:txBody>
                    <a:bodyPr/>
                    <a:lstStyle/>
                    <a:p>
                      <a:pPr algn="l" fontAlgn="ctr" latinLnBrk="0"/>
                      <a:r>
                        <a:rPr lang="en-US" sz="1400" b="0" i="0" u="none" strike="noStrike" dirty="0">
                          <a:solidFill>
                            <a:srgbClr val="000000"/>
                          </a:solidFill>
                          <a:effectLst/>
                          <a:latin typeface="+mn-lt"/>
                        </a:rPr>
                        <a:t>GSICS/WMO to provide a support letter for the ARCSTONE mission.</a:t>
                      </a:r>
                    </a:p>
                  </a:txBody>
                  <a:tcPr marL="9525" marR="9525" marT="9525" marB="0" anchor="ctr"/>
                </a:tc>
                <a:tc>
                  <a:txBody>
                    <a:bodyPr/>
                    <a:lstStyle/>
                    <a:p>
                      <a:pPr algn="l" fontAlgn="ctr" latinLnBrk="0"/>
                      <a:r>
                        <a:rPr lang="en-US" sz="1400" b="0" i="0" u="none" strike="noStrike" dirty="0">
                          <a:solidFill>
                            <a:srgbClr val="000000"/>
                          </a:solidFill>
                          <a:effectLst/>
                          <a:latin typeface="+mn-lt"/>
                        </a:rPr>
                        <a:t>GSICS/WMO</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GVNIR.2016.4f.1</a:t>
                      </a:r>
                    </a:p>
                  </a:txBody>
                  <a:tcPr marL="9525" marR="9525" marT="9525" marB="0" anchor="ctr"/>
                </a:tc>
                <a:tc>
                  <a:txBody>
                    <a:bodyPr/>
                    <a:lstStyle/>
                    <a:p>
                      <a:pPr algn="l" fontAlgn="ctr" latinLnBrk="0"/>
                      <a:r>
                        <a:rPr lang="en-US" sz="1400" b="0" i="0" u="none" strike="noStrike" dirty="0" err="1">
                          <a:solidFill>
                            <a:srgbClr val="000000"/>
                          </a:solidFill>
                          <a:effectLst/>
                          <a:latin typeface="+mn-lt"/>
                        </a:rPr>
                        <a:t>Seb</a:t>
                      </a:r>
                      <a:r>
                        <a:rPr lang="en-US" sz="1400" b="0" i="0" u="none" strike="noStrike" dirty="0">
                          <a:solidFill>
                            <a:srgbClr val="000000"/>
                          </a:solidFill>
                          <a:effectLst/>
                          <a:latin typeface="+mn-lt"/>
                        </a:rPr>
                        <a:t> to verify that the policy reflects the needs of an Agency implementing a modification to the GIRO to ensure it is assessed against the benchmark.</a:t>
                      </a:r>
                    </a:p>
                  </a:txBody>
                  <a:tcPr marL="9525" marR="9525" marT="9525" marB="0" anchor="ctr"/>
                </a:tc>
                <a:tc>
                  <a:txBody>
                    <a:bodyPr/>
                    <a:lstStyle/>
                    <a:p>
                      <a:pPr algn="l" fontAlgn="ctr" latinLnBrk="0"/>
                      <a:r>
                        <a:rPr lang="en-US" sz="1400" b="0" i="0" u="none" strike="noStrike" dirty="0">
                          <a:solidFill>
                            <a:srgbClr val="000000"/>
                          </a:solidFill>
                          <a:effectLst/>
                          <a:latin typeface="+mn-lt"/>
                        </a:rPr>
                        <a:t>EUM(</a:t>
                      </a:r>
                      <a:r>
                        <a:rPr lang="en-US" sz="1400" b="0" i="0" u="none" strike="noStrike" dirty="0" err="1">
                          <a:solidFill>
                            <a:srgbClr val="000000"/>
                          </a:solidFill>
                          <a:effectLst/>
                          <a:latin typeface="+mn-lt"/>
                        </a:rPr>
                        <a:t>Seb</a:t>
                      </a:r>
                      <a:r>
                        <a:rPr lang="en-US" sz="1400" b="0" i="0" u="none" strike="noStrike" dirty="0">
                          <a:solidFill>
                            <a:srgbClr val="000000"/>
                          </a:solidFill>
                          <a:effectLst/>
                          <a:latin typeface="+mn-lt"/>
                        </a:rPr>
                        <a:t>)</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GVNIR.2016.4h.1</a:t>
                      </a:r>
                    </a:p>
                  </a:txBody>
                  <a:tcPr marL="9525" marR="9525" marT="9525" marB="0" anchor="ctr"/>
                </a:tc>
                <a:tc>
                  <a:txBody>
                    <a:bodyPr/>
                    <a:lstStyle/>
                    <a:p>
                      <a:pPr algn="l" fontAlgn="ctr" latinLnBrk="0"/>
                      <a:r>
                        <a:rPr lang="en-US" sz="1400" b="0" i="0" u="none" strike="noStrike" dirty="0">
                          <a:solidFill>
                            <a:srgbClr val="000000"/>
                          </a:solidFill>
                          <a:effectLst/>
                          <a:latin typeface="+mn-lt"/>
                        </a:rPr>
                        <a:t>Bertrand to investigate if this is possible for CNES to provide NOAA with Pleiades Moon data in order to support the characterization of uniform target sites.</a:t>
                      </a:r>
                    </a:p>
                  </a:txBody>
                  <a:tcPr marL="9525" marR="9525" marT="9525" marB="0" anchor="ctr"/>
                </a:tc>
                <a:tc>
                  <a:txBody>
                    <a:bodyPr/>
                    <a:lstStyle/>
                    <a:p>
                      <a:pPr algn="l" fontAlgn="ctr" latinLnBrk="0"/>
                      <a:r>
                        <a:rPr lang="en-US" sz="1400" b="0" i="0" u="none" strike="noStrike" dirty="0">
                          <a:solidFill>
                            <a:srgbClr val="000000"/>
                          </a:solidFill>
                          <a:effectLst/>
                          <a:latin typeface="+mn-lt"/>
                        </a:rPr>
                        <a:t>CNES(Bertrand)</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GVNIR.2016.4h.2</a:t>
                      </a:r>
                    </a:p>
                  </a:txBody>
                  <a:tcPr marL="9525" marR="9525" marT="9525" marB="0" anchor="ctr"/>
                </a:tc>
                <a:tc>
                  <a:txBody>
                    <a:bodyPr/>
                    <a:lstStyle/>
                    <a:p>
                      <a:pPr algn="l" fontAlgn="ctr" latinLnBrk="0"/>
                      <a:r>
                        <a:rPr lang="en-US" sz="1400" b="0" i="0" u="none" strike="noStrike" dirty="0">
                          <a:solidFill>
                            <a:srgbClr val="000000"/>
                          </a:solidFill>
                          <a:effectLst/>
                          <a:latin typeface="+mn-lt"/>
                        </a:rPr>
                        <a:t>NOAA and EUMETSAT to liaise for comparison with time series of MSG full disk Moon irradiance measurements over same time period. NOAA to report back in one year time.</a:t>
                      </a:r>
                    </a:p>
                  </a:txBody>
                  <a:tcPr marL="9525" marR="9525" marT="9525" marB="0" anchor="ctr"/>
                </a:tc>
                <a:tc>
                  <a:txBody>
                    <a:bodyPr/>
                    <a:lstStyle/>
                    <a:p>
                      <a:pPr algn="l" fontAlgn="ctr" latinLnBrk="0"/>
                      <a:r>
                        <a:rPr lang="en-US" sz="1400" b="0" i="0" u="none" strike="noStrike" dirty="0">
                          <a:solidFill>
                            <a:srgbClr val="000000"/>
                          </a:solidFill>
                          <a:effectLst/>
                          <a:latin typeface="+mn-lt"/>
                        </a:rPr>
                        <a:t>NOAA, EUM</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GVNIR.2016.4n.1</a:t>
                      </a:r>
                    </a:p>
                  </a:txBody>
                  <a:tcPr marL="9525" marR="9525" marT="9525" marB="0" anchor="ctr"/>
                </a:tc>
                <a:tc>
                  <a:txBody>
                    <a:bodyPr/>
                    <a:lstStyle/>
                    <a:p>
                      <a:pPr algn="l" fontAlgn="ctr" latinLnBrk="0"/>
                      <a:r>
                        <a:rPr lang="en-US" sz="1400" b="0" i="0" u="none" strike="noStrike" dirty="0">
                          <a:solidFill>
                            <a:srgbClr val="000000"/>
                          </a:solidFill>
                          <a:effectLst/>
                          <a:latin typeface="+mn-lt"/>
                        </a:rPr>
                        <a:t>Dave will work with KMA to implement the GSICS DCC process to promote KMA to demonstration product.</a:t>
                      </a:r>
                    </a:p>
                  </a:txBody>
                  <a:tcPr marL="9525" marR="9525" marT="9525" marB="0" anchor="ctr"/>
                </a:tc>
                <a:tc>
                  <a:txBody>
                    <a:bodyPr/>
                    <a:lstStyle/>
                    <a:p>
                      <a:pPr algn="l" fontAlgn="ctr" latinLnBrk="0"/>
                      <a:r>
                        <a:rPr lang="en-US" sz="1400" b="0" i="0" u="none" strike="noStrike" dirty="0">
                          <a:solidFill>
                            <a:srgbClr val="000000"/>
                          </a:solidFill>
                          <a:effectLst/>
                          <a:latin typeface="+mn-lt"/>
                        </a:rPr>
                        <a:t>NASA(Dave)</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GVNIR.2016.4o.1</a:t>
                      </a:r>
                    </a:p>
                  </a:txBody>
                  <a:tcPr marL="9525" marR="9525" marT="9525" marB="0" anchor="ctr"/>
                </a:tc>
                <a:tc>
                  <a:txBody>
                    <a:bodyPr/>
                    <a:lstStyle/>
                    <a:p>
                      <a:pPr algn="l" fontAlgn="ctr" latinLnBrk="0"/>
                      <a:r>
                        <a:rPr lang="en-US" sz="1400" b="0" i="0" u="none" strike="noStrike" dirty="0">
                          <a:solidFill>
                            <a:srgbClr val="000000"/>
                          </a:solidFill>
                          <a:effectLst/>
                          <a:latin typeface="+mn-lt"/>
                        </a:rPr>
                        <a:t>Dave to provide information on Aqua MODIS for GOES instruments.</a:t>
                      </a:r>
                    </a:p>
                  </a:txBody>
                  <a:tcPr marL="9525" marR="9525" marT="9525" marB="0" anchor="ctr"/>
                </a:tc>
                <a:tc>
                  <a:txBody>
                    <a:bodyPr/>
                    <a:lstStyle/>
                    <a:p>
                      <a:pPr algn="l" fontAlgn="ctr" latinLnBrk="0"/>
                      <a:r>
                        <a:rPr lang="en-US" sz="1400" b="0" i="0" u="none" strike="noStrike" dirty="0">
                          <a:solidFill>
                            <a:srgbClr val="000000"/>
                          </a:solidFill>
                          <a:effectLst/>
                          <a:latin typeface="+mn-lt"/>
                        </a:rPr>
                        <a:t>NASA(Dave)</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370840">
                <a:tc>
                  <a:txBody>
                    <a:bodyPr/>
                    <a:lstStyle/>
                    <a:p>
                      <a:pPr algn="l" fontAlgn="ctr" latinLnBrk="0"/>
                      <a:r>
                        <a:rPr lang="en-US" sz="1400" b="0" i="0" u="none" strike="noStrike" dirty="0">
                          <a:solidFill>
                            <a:srgbClr val="000000"/>
                          </a:solidFill>
                          <a:effectLst/>
                          <a:latin typeface="+mn-lt"/>
                        </a:rPr>
                        <a:t>GVNIR.2016.4p.1</a:t>
                      </a:r>
                    </a:p>
                  </a:txBody>
                  <a:tcPr marL="9525" marR="9525" marT="9525" marB="0" anchor="ctr"/>
                </a:tc>
                <a:tc>
                  <a:txBody>
                    <a:bodyPr/>
                    <a:lstStyle/>
                    <a:p>
                      <a:pPr algn="l" fontAlgn="ctr" latinLnBrk="0"/>
                      <a:r>
                        <a:rPr lang="en-US" sz="1400" b="0" i="0" u="none" strike="noStrike" dirty="0">
                          <a:solidFill>
                            <a:srgbClr val="000000"/>
                          </a:solidFill>
                          <a:effectLst/>
                          <a:latin typeface="+mn-lt"/>
                        </a:rPr>
                        <a:t>Dave to coordinate the writing of a paper on the GSICS DCC GEO-LEO algorithm.</a:t>
                      </a:r>
                    </a:p>
                  </a:txBody>
                  <a:tcPr marL="9525" marR="9525" marT="9525" marB="0" anchor="ctr"/>
                </a:tc>
                <a:tc>
                  <a:txBody>
                    <a:bodyPr/>
                    <a:lstStyle/>
                    <a:p>
                      <a:pPr algn="l" fontAlgn="ctr" latinLnBrk="0"/>
                      <a:r>
                        <a:rPr lang="en-US" sz="1400" b="0" i="0" u="none" strike="noStrike" dirty="0">
                          <a:solidFill>
                            <a:srgbClr val="000000"/>
                          </a:solidFill>
                          <a:effectLst/>
                          <a:latin typeface="+mn-lt"/>
                        </a:rPr>
                        <a:t>NASA(Dave)</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75057">
                <a:tc>
                  <a:txBody>
                    <a:bodyPr/>
                    <a:lstStyle/>
                    <a:p>
                      <a:pPr algn="l" fontAlgn="ctr" latinLnBrk="0"/>
                      <a:r>
                        <a:rPr lang="en-US" sz="1400" b="0" i="0" u="none" strike="noStrike" dirty="0">
                          <a:solidFill>
                            <a:srgbClr val="000000"/>
                          </a:solidFill>
                          <a:effectLst/>
                          <a:latin typeface="+mn-lt"/>
                        </a:rPr>
                        <a:t>GWG.2016.7b.1</a:t>
                      </a:r>
                    </a:p>
                  </a:txBody>
                  <a:tcPr marL="9525" marR="9525" marT="9525" marB="0" anchor="ctr"/>
                </a:tc>
                <a:tc>
                  <a:txBody>
                    <a:bodyPr/>
                    <a:lstStyle/>
                    <a:p>
                      <a:pPr algn="l" fontAlgn="ctr" latinLnBrk="0"/>
                      <a:r>
                        <a:rPr lang="en-US" sz="1400" b="0" i="0" u="none" strike="noStrike" dirty="0">
                          <a:solidFill>
                            <a:srgbClr val="000000"/>
                          </a:solidFill>
                          <a:effectLst/>
                          <a:latin typeface="+mn-lt"/>
                        </a:rPr>
                        <a:t>GCC to coordinate input from GPRCs to attempt to identify at least one user for NRT, RAC and climate applications and interact with users to establish draft user requirements. (note: this will provide input to Action EP_GRWG_16.10).</a:t>
                      </a:r>
                    </a:p>
                  </a:txBody>
                  <a:tcPr marL="9525" marR="9525" marT="9525" marB="0" anchor="ctr"/>
                </a:tc>
                <a:tc>
                  <a:txBody>
                    <a:bodyPr/>
                    <a:lstStyle/>
                    <a:p>
                      <a:pPr algn="l" fontAlgn="ctr" latinLnBrk="0"/>
                      <a:r>
                        <a:rPr lang="en-US" sz="1400" b="0" i="0" u="none" strike="noStrike" dirty="0">
                          <a:solidFill>
                            <a:srgbClr val="000000"/>
                          </a:solidFill>
                          <a:effectLst/>
                          <a:latin typeface="+mn-lt"/>
                        </a:rPr>
                        <a:t>GCC</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300228">
                <a:tc>
                  <a:txBody>
                    <a:bodyPr/>
                    <a:lstStyle/>
                    <a:p>
                      <a:pPr algn="l" fontAlgn="ctr" latinLnBrk="0"/>
                      <a:r>
                        <a:rPr lang="en-US" sz="1400" b="0" i="0" u="none" strike="noStrike" dirty="0">
                          <a:solidFill>
                            <a:srgbClr val="000000"/>
                          </a:solidFill>
                          <a:effectLst/>
                          <a:latin typeface="+mn-lt"/>
                        </a:rPr>
                        <a:t>GIR.2016.7b.2</a:t>
                      </a:r>
                    </a:p>
                  </a:txBody>
                  <a:tcPr marL="9525" marR="9525" marT="9525" marB="0" anchor="ctr"/>
                </a:tc>
                <a:tc>
                  <a:txBody>
                    <a:bodyPr/>
                    <a:lstStyle/>
                    <a:p>
                      <a:pPr algn="l" fontAlgn="ctr" latinLnBrk="0"/>
                      <a:r>
                        <a:rPr lang="en-US" sz="1400" b="0" i="0" u="none" strike="noStrike" dirty="0">
                          <a:solidFill>
                            <a:srgbClr val="000000"/>
                          </a:solidFill>
                          <a:effectLst/>
                          <a:latin typeface="+mn-lt"/>
                        </a:rPr>
                        <a:t>Tim </a:t>
                      </a:r>
                      <a:r>
                        <a:rPr lang="en-US" sz="1400" b="0" i="0" u="none" strike="noStrike" dirty="0" err="1">
                          <a:solidFill>
                            <a:srgbClr val="000000"/>
                          </a:solidFill>
                          <a:effectLst/>
                          <a:latin typeface="+mn-lt"/>
                        </a:rPr>
                        <a:t>Hewison</a:t>
                      </a:r>
                      <a:r>
                        <a:rPr lang="en-US" sz="1400" b="0" i="0" u="none" strike="noStrike" dirty="0">
                          <a:solidFill>
                            <a:srgbClr val="000000"/>
                          </a:solidFill>
                          <a:effectLst/>
                          <a:latin typeface="+mn-lt"/>
                        </a:rPr>
                        <a:t> to resolve use of GSICS products for </a:t>
                      </a:r>
                      <a:r>
                        <a:rPr lang="en-US" sz="1400" b="0" i="0" u="none" strike="noStrike" dirty="0" err="1">
                          <a:solidFill>
                            <a:srgbClr val="000000"/>
                          </a:solidFill>
                          <a:effectLst/>
                          <a:latin typeface="+mn-lt"/>
                        </a:rPr>
                        <a:t>Meteosat</a:t>
                      </a:r>
                      <a:r>
                        <a:rPr lang="en-US" sz="1400" b="0" i="0" u="none" strike="noStrike" dirty="0">
                          <a:solidFill>
                            <a:srgbClr val="000000"/>
                          </a:solidFill>
                          <a:effectLst/>
                          <a:latin typeface="+mn-lt"/>
                        </a:rPr>
                        <a:t> IR with FIDUCEO.</a:t>
                      </a:r>
                    </a:p>
                  </a:txBody>
                  <a:tcPr marL="9525" marR="9525" marT="9525" marB="0" anchor="ctr"/>
                </a:tc>
                <a:tc>
                  <a:txBody>
                    <a:bodyPr/>
                    <a:lstStyle/>
                    <a:p>
                      <a:pPr algn="l" fontAlgn="ctr" latinLnBrk="0"/>
                      <a:r>
                        <a:rPr lang="en-US" sz="1400" b="0" i="0" u="none" strike="noStrike" dirty="0">
                          <a:solidFill>
                            <a:srgbClr val="000000"/>
                          </a:solidFill>
                          <a:effectLst/>
                          <a:latin typeface="+mn-lt"/>
                        </a:rPr>
                        <a:t>EUM(Tim)</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r h="225171">
                <a:tc>
                  <a:txBody>
                    <a:bodyPr/>
                    <a:lstStyle/>
                    <a:p>
                      <a:pPr algn="l" fontAlgn="ctr" latinLnBrk="0"/>
                      <a:r>
                        <a:rPr lang="en-US" sz="1400" b="0" i="0" u="none" strike="noStrike" dirty="0">
                          <a:solidFill>
                            <a:srgbClr val="000000"/>
                          </a:solidFill>
                          <a:effectLst/>
                          <a:latin typeface="+mn-lt"/>
                        </a:rPr>
                        <a:t>GVNIR.2016.7d.1</a:t>
                      </a:r>
                    </a:p>
                  </a:txBody>
                  <a:tcPr marL="9525" marR="9525" marT="9525" marB="0" anchor="ctr"/>
                </a:tc>
                <a:tc>
                  <a:txBody>
                    <a:bodyPr/>
                    <a:lstStyle/>
                    <a:p>
                      <a:pPr algn="l" fontAlgn="ctr" latinLnBrk="0"/>
                      <a:r>
                        <a:rPr lang="en-US" sz="1400" b="0" i="0" u="none" strike="noStrike" dirty="0">
                          <a:solidFill>
                            <a:srgbClr val="000000"/>
                          </a:solidFill>
                          <a:effectLst/>
                          <a:latin typeface="+mn-lt"/>
                        </a:rPr>
                        <a:t>NASA(Dave) to work with KMA for KMA to enter DCC demo-phase. </a:t>
                      </a:r>
                    </a:p>
                  </a:txBody>
                  <a:tcPr marL="9525" marR="9525" marT="9525" marB="0" anchor="ctr"/>
                </a:tc>
                <a:tc>
                  <a:txBody>
                    <a:bodyPr/>
                    <a:lstStyle/>
                    <a:p>
                      <a:pPr algn="l" fontAlgn="ctr" latinLnBrk="0"/>
                      <a:r>
                        <a:rPr lang="en-US" sz="1400" b="0" i="0" u="none" strike="noStrike" dirty="0">
                          <a:solidFill>
                            <a:srgbClr val="000000"/>
                          </a:solidFill>
                          <a:effectLst/>
                          <a:latin typeface="+mn-lt"/>
                        </a:rPr>
                        <a:t>NASA(Dave)</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150114">
                <a:tc>
                  <a:txBody>
                    <a:bodyPr/>
                    <a:lstStyle/>
                    <a:p>
                      <a:pPr algn="l" fontAlgn="ctr" latinLnBrk="0"/>
                      <a:r>
                        <a:rPr lang="en-US" sz="1400" b="0" i="0" u="none" strike="noStrike" dirty="0">
                          <a:solidFill>
                            <a:srgbClr val="000000"/>
                          </a:solidFill>
                          <a:effectLst/>
                          <a:latin typeface="+mn-lt"/>
                        </a:rPr>
                        <a:t>GVNIR.2016.7d.2</a:t>
                      </a:r>
                    </a:p>
                  </a:txBody>
                  <a:tcPr marL="9525" marR="9525" marT="9525" marB="0" anchor="ctr"/>
                </a:tc>
                <a:tc>
                  <a:txBody>
                    <a:bodyPr/>
                    <a:lstStyle/>
                    <a:p>
                      <a:pPr algn="l" fontAlgn="ctr" latinLnBrk="0"/>
                      <a:r>
                        <a:rPr lang="en-US" sz="1400" b="0" i="0" u="none" strike="noStrike" dirty="0">
                          <a:solidFill>
                            <a:srgbClr val="000000"/>
                          </a:solidFill>
                          <a:effectLst/>
                          <a:latin typeface="+mn-lt"/>
                        </a:rPr>
                        <a:t>Dave to contact IVOS Chair and ACC to coordinate a recommended update to reference solar spectrum to convert from radiance to reflectance by setting up web meeting.</a:t>
                      </a:r>
                    </a:p>
                  </a:txBody>
                  <a:tcPr marL="9525" marR="9525" marT="9525" marB="0" anchor="ctr"/>
                </a:tc>
                <a:tc>
                  <a:txBody>
                    <a:bodyPr/>
                    <a:lstStyle/>
                    <a:p>
                      <a:pPr algn="l" fontAlgn="ctr" latinLnBrk="0"/>
                      <a:r>
                        <a:rPr lang="en-US" sz="1400" b="0" i="0" u="none" strike="noStrike" dirty="0">
                          <a:solidFill>
                            <a:srgbClr val="000000"/>
                          </a:solidFill>
                          <a:effectLst/>
                          <a:latin typeface="+mn-lt"/>
                        </a:rPr>
                        <a:t>NASA(Dave)</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FF0000"/>
                          </a:solidFill>
                          <a:effectLst/>
                          <a:latin typeface="+mn-lt"/>
                        </a:rPr>
                        <a:t>Pending</a:t>
                      </a:r>
                      <a:endParaRPr lang="en-US" altLang="ko-KR" sz="1400" b="0" i="0" u="none" strike="noStrike" dirty="0">
                        <a:solidFill>
                          <a:srgbClr val="FF0000"/>
                        </a:solidFill>
                        <a:effectLst/>
                        <a:latin typeface="+mn-lt"/>
                      </a:endParaRPr>
                    </a:p>
                  </a:txBody>
                  <a:tcPr marL="9525" marR="9525" marT="9525" marB="0" anchor="ctr"/>
                </a:tc>
              </a:tr>
              <a:tr h="0">
                <a:tc>
                  <a:txBody>
                    <a:bodyPr/>
                    <a:lstStyle/>
                    <a:p>
                      <a:pPr algn="l" fontAlgn="ctr" latinLnBrk="0"/>
                      <a:r>
                        <a:rPr lang="en-US" sz="1400" b="0" i="0" u="none" strike="noStrike" dirty="0">
                          <a:solidFill>
                            <a:srgbClr val="000000"/>
                          </a:solidFill>
                          <a:effectLst/>
                          <a:latin typeface="+mn-lt"/>
                        </a:rPr>
                        <a:t>GRWG.2016.7f.1</a:t>
                      </a:r>
                    </a:p>
                  </a:txBody>
                  <a:tcPr marL="9525" marR="9525" marT="9525" marB="0" anchor="ctr"/>
                </a:tc>
                <a:tc>
                  <a:txBody>
                    <a:bodyPr/>
                    <a:lstStyle/>
                    <a:p>
                      <a:pPr algn="l" fontAlgn="ctr" latinLnBrk="0"/>
                      <a:r>
                        <a:rPr lang="en-US" sz="1400" b="0" i="0" u="none" strike="noStrike" dirty="0">
                          <a:solidFill>
                            <a:srgbClr val="000000"/>
                          </a:solidFill>
                          <a:effectLst/>
                          <a:latin typeface="+mn-lt"/>
                        </a:rPr>
                        <a:t>Tim/Rob (EUM) to forward draft requirements for pre-launch </a:t>
                      </a:r>
                      <a:r>
                        <a:rPr lang="en-US" sz="1400" b="0" i="0" u="none" strike="noStrike" dirty="0" err="1">
                          <a:solidFill>
                            <a:srgbClr val="000000"/>
                          </a:solidFill>
                          <a:effectLst/>
                          <a:latin typeface="+mn-lt"/>
                        </a:rPr>
                        <a:t>characterisation</a:t>
                      </a:r>
                      <a:r>
                        <a:rPr lang="en-US" sz="1400" b="0" i="0" u="none" strike="noStrike" dirty="0">
                          <a:solidFill>
                            <a:srgbClr val="000000"/>
                          </a:solidFill>
                          <a:effectLst/>
                          <a:latin typeface="+mn-lt"/>
                        </a:rPr>
                        <a:t> to </a:t>
                      </a:r>
                      <a:r>
                        <a:rPr lang="en-US" sz="1400" b="0" i="0" u="none" strike="noStrike" dirty="0" smtClean="0">
                          <a:solidFill>
                            <a:srgbClr val="000000"/>
                          </a:solidFill>
                          <a:effectLst/>
                          <a:latin typeface="+mn-lt"/>
                        </a:rPr>
                        <a:t>WMO</a:t>
                      </a:r>
                      <a:endParaRPr lang="en-US" sz="1400" b="0" i="0" u="none" strike="noStrike" dirty="0">
                        <a:solidFill>
                          <a:srgbClr val="000000"/>
                        </a:solidFill>
                        <a:effectLst/>
                        <a:latin typeface="+mn-lt"/>
                      </a:endParaRPr>
                    </a:p>
                  </a:txBody>
                  <a:tcPr marL="9525" marR="9525" marT="9525" marB="0" anchor="ctr"/>
                </a:tc>
                <a:tc>
                  <a:txBody>
                    <a:bodyPr/>
                    <a:lstStyle/>
                    <a:p>
                      <a:pPr algn="l" fontAlgn="ctr" latinLnBrk="0"/>
                      <a:r>
                        <a:rPr lang="en-US" sz="1400" b="0" i="0" u="none" strike="noStrike" dirty="0">
                          <a:solidFill>
                            <a:srgbClr val="000000"/>
                          </a:solidFill>
                          <a:effectLst/>
                          <a:latin typeface="+mn-lt"/>
                        </a:rPr>
                        <a:t>EUM(Tim/Rob)</a:t>
                      </a:r>
                    </a:p>
                  </a:txBody>
                  <a:tcPr marL="9525" marR="9525" marT="9525" marB="0" anchor="ctr"/>
                </a:tc>
                <a:tc>
                  <a:txBody>
                    <a:bodyPr/>
                    <a:lstStyle/>
                    <a:p>
                      <a:pPr algn="ctr" fontAlgn="ctr" latinLnBrk="0"/>
                      <a:r>
                        <a:rPr lang="en-US" altLang="ko-KR" sz="1400" b="0" i="0" u="none" strike="noStrike" dirty="0" smtClean="0">
                          <a:solidFill>
                            <a:srgbClr val="000000"/>
                          </a:solidFill>
                          <a:effectLst/>
                          <a:latin typeface="+mn-lt"/>
                        </a:rPr>
                        <a:t>June 2017</a:t>
                      </a:r>
                      <a:endParaRPr lang="en-US" altLang="ko-KR" sz="1400" b="0" i="0" u="none" strike="noStrike" dirty="0">
                        <a:solidFill>
                          <a:srgbClr val="000000"/>
                        </a:solidFill>
                        <a:effectLst/>
                        <a:latin typeface="+mn-lt"/>
                      </a:endParaRP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rPr>
                        <a:t>Closed</a:t>
                      </a:r>
                      <a:endParaRPr lang="en-US" altLang="ko-KR" sz="1400" b="0" i="0" u="none" strike="noStrike" dirty="0">
                        <a:solidFill>
                          <a:srgbClr val="0000FF"/>
                        </a:solidFill>
                        <a:effectLst/>
                        <a:latin typeface="+mn-lt"/>
                      </a:endParaRPr>
                    </a:p>
                  </a:txBody>
                  <a:tcPr marL="9525" marR="9525" marT="9525" marB="0" anchor="ctr"/>
                </a:tc>
              </a:tr>
            </a:tbl>
          </a:graphicData>
        </a:graphic>
      </p:graphicFrame>
      <p:sp>
        <p:nvSpPr>
          <p:cNvPr id="6" name="Title 1"/>
          <p:cNvSpPr>
            <a:spLocks noGrp="1"/>
          </p:cNvSpPr>
          <p:nvPr>
            <p:ph type="title"/>
          </p:nvPr>
        </p:nvSpPr>
        <p:spPr>
          <a:xfrm>
            <a:off x="304800" y="76200"/>
            <a:ext cx="10515600" cy="551022"/>
          </a:xfrm>
        </p:spPr>
        <p:txBody>
          <a:bodyPr>
            <a:noAutofit/>
          </a:bodyPr>
          <a:lstStyle/>
          <a:p>
            <a:r>
              <a:rPr lang="en-GB" altLang="ko-KR" sz="4000" b="1" dirty="0">
                <a:latin typeface="Arial" pitchFamily="34" charset="0"/>
                <a:cs typeface="Arial" pitchFamily="34" charset="0"/>
              </a:rPr>
              <a:t>Actions on G</a:t>
            </a:r>
            <a:r>
              <a:rPr lang="en-US" altLang="ko-KR" sz="4000" b="1" dirty="0">
                <a:latin typeface="Arial" pitchFamily="34" charset="0"/>
                <a:cs typeface="Arial" pitchFamily="34" charset="0"/>
              </a:rPr>
              <a:t>RWG</a:t>
            </a:r>
            <a:r>
              <a:rPr lang="en-GB" altLang="ko-KR" sz="4000" b="1" dirty="0">
                <a:latin typeface="Arial" pitchFamily="34" charset="0"/>
                <a:cs typeface="Arial" pitchFamily="34" charset="0"/>
              </a:rPr>
              <a:t> during 2016/17</a:t>
            </a:r>
            <a:endParaRPr lang="en-GB" sz="4000" b="1" dirty="0" smtClean="0">
              <a:latin typeface="Arial" pitchFamily="34" charset="0"/>
              <a:cs typeface="Arial" pitchFamily="34" charset="0"/>
            </a:endParaRPr>
          </a:p>
        </p:txBody>
      </p:sp>
    </p:spTree>
    <p:extLst>
      <p:ext uri="{BB962C8B-B14F-4D97-AF65-F5344CB8AC3E}">
        <p14:creationId xmlns:p14="http://schemas.microsoft.com/office/powerpoint/2010/main" val="218255752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extLst>
              <p:ext uri="{D42A27DB-BD31-4B8C-83A1-F6EECF244321}">
                <p14:modId xmlns:p14="http://schemas.microsoft.com/office/powerpoint/2010/main" val="2027778578"/>
              </p:ext>
            </p:extLst>
          </p:nvPr>
        </p:nvGraphicFramePr>
        <p:xfrm>
          <a:off x="175492" y="991920"/>
          <a:ext cx="11827037" cy="5355463"/>
        </p:xfrm>
        <a:graphic>
          <a:graphicData uri="http://schemas.openxmlformats.org/drawingml/2006/table">
            <a:tbl>
              <a:tblPr firstRow="1" bandRow="1">
                <a:tableStyleId>{F5AB1C69-6EDB-4FF4-983F-18BD219EF322}</a:tableStyleId>
              </a:tblPr>
              <a:tblGrid>
                <a:gridCol w="1839917"/>
                <a:gridCol w="7116836"/>
                <a:gridCol w="1136500"/>
                <a:gridCol w="920813"/>
                <a:gridCol w="812971"/>
              </a:tblGrid>
              <a:tr h="370840">
                <a:tc>
                  <a:txBody>
                    <a:bodyPr/>
                    <a:lstStyle/>
                    <a:p>
                      <a:pPr algn="ctr"/>
                      <a:r>
                        <a:rPr lang="en-US" sz="1400" dirty="0" smtClean="0">
                          <a:latin typeface="+mn-lt"/>
                          <a:ea typeface="+mj-ea"/>
                        </a:rPr>
                        <a:t>Action Id</a:t>
                      </a:r>
                      <a:endParaRPr lang="en-US" sz="1400" dirty="0">
                        <a:solidFill>
                          <a:schemeClr val="tx1"/>
                        </a:solidFill>
                        <a:latin typeface="+mn-lt"/>
                        <a:ea typeface="+mj-ea"/>
                      </a:endParaRPr>
                    </a:p>
                  </a:txBody>
                  <a:tcPr marL="112542" marR="112542" anchor="ctr"/>
                </a:tc>
                <a:tc>
                  <a:txBody>
                    <a:bodyPr/>
                    <a:lstStyle/>
                    <a:p>
                      <a:pPr algn="ctr"/>
                      <a:r>
                        <a:rPr lang="en-US" sz="1400" dirty="0" smtClean="0">
                          <a:solidFill>
                            <a:schemeClr val="lt1"/>
                          </a:solidFill>
                          <a:latin typeface="+mn-lt"/>
                          <a:ea typeface="+mj-ea"/>
                        </a:rPr>
                        <a:t>Summary</a:t>
                      </a:r>
                      <a:endParaRPr lang="en-US" sz="1400" dirty="0">
                        <a:solidFill>
                          <a:schemeClr val="tx1"/>
                        </a:solidFill>
                        <a:latin typeface="+mn-lt"/>
                        <a:ea typeface="+mj-ea"/>
                      </a:endParaRPr>
                    </a:p>
                  </a:txBody>
                  <a:tcPr marL="112542" marR="112542" anchor="ctr"/>
                </a:tc>
                <a:tc>
                  <a:txBody>
                    <a:bodyPr/>
                    <a:lstStyle/>
                    <a:p>
                      <a:pPr algn="ctr"/>
                      <a:r>
                        <a:rPr lang="en-US" sz="1400" dirty="0" smtClean="0">
                          <a:solidFill>
                            <a:schemeClr val="lt1"/>
                          </a:solidFill>
                          <a:latin typeface="+mn-lt"/>
                          <a:ea typeface="+mj-ea"/>
                        </a:rPr>
                        <a:t>Lead</a:t>
                      </a:r>
                      <a:endParaRPr lang="en-US" sz="1400" dirty="0">
                        <a:solidFill>
                          <a:schemeClr val="tx1"/>
                        </a:solidFill>
                        <a:latin typeface="+mn-lt"/>
                        <a:ea typeface="+mj-ea"/>
                      </a:endParaRPr>
                    </a:p>
                  </a:txBody>
                  <a:tcPr marL="112542" marR="112542" anchor="ctr"/>
                </a:tc>
                <a:tc>
                  <a:txBody>
                    <a:bodyPr/>
                    <a:lstStyle/>
                    <a:p>
                      <a:pPr algn="ctr"/>
                      <a:r>
                        <a:rPr lang="en-US" altLang="ko-KR" sz="1400" dirty="0" smtClean="0">
                          <a:solidFill>
                            <a:schemeClr val="lt1"/>
                          </a:solidFill>
                        </a:rPr>
                        <a:t>Due</a:t>
                      </a:r>
                      <a:r>
                        <a:rPr lang="en-US" altLang="ko-KR" sz="1400" baseline="0" dirty="0" smtClean="0">
                          <a:solidFill>
                            <a:schemeClr val="lt1"/>
                          </a:solidFill>
                        </a:rPr>
                        <a:t> Date</a:t>
                      </a:r>
                      <a:endParaRPr lang="en-US" altLang="ko-KR" sz="1400" dirty="0">
                        <a:solidFill>
                          <a:schemeClr val="tx1"/>
                        </a:solidFill>
                      </a:endParaRPr>
                    </a:p>
                  </a:txBody>
                  <a:tcPr marL="112542" marR="112542" anchor="ctr"/>
                </a:tc>
                <a:tc>
                  <a:txBody>
                    <a:bodyPr/>
                    <a:lstStyle/>
                    <a:p>
                      <a:pPr algn="ctr"/>
                      <a:r>
                        <a:rPr lang="en-US" altLang="ko-KR" sz="1400" baseline="0" dirty="0" smtClean="0">
                          <a:solidFill>
                            <a:schemeClr val="lt1"/>
                          </a:solidFill>
                        </a:rPr>
                        <a:t>Status</a:t>
                      </a:r>
                      <a:endParaRPr lang="en-US" altLang="ko-KR" sz="1400" dirty="0">
                        <a:solidFill>
                          <a:schemeClr val="tx1"/>
                        </a:solidFill>
                      </a:endParaRPr>
                    </a:p>
                  </a:txBody>
                  <a:tcPr marL="112542" marR="112542" anchor="ctr"/>
                </a:tc>
              </a:tr>
              <a:tr h="648398">
                <a:tc>
                  <a:txBody>
                    <a:bodyPr/>
                    <a:lstStyle/>
                    <a:p>
                      <a:pPr algn="l" fontAlgn="ctr"/>
                      <a:r>
                        <a:rPr lang="en-US" sz="1400" b="0" i="0" u="none" strike="noStrike" dirty="0">
                          <a:solidFill>
                            <a:srgbClr val="000000"/>
                          </a:solidFill>
                          <a:effectLst/>
                          <a:latin typeface="+mn-lt"/>
                          <a:ea typeface="+mj-ea"/>
                        </a:rPr>
                        <a:t>GVNIR.2016.7h.1</a:t>
                      </a:r>
                    </a:p>
                  </a:txBody>
                  <a:tcPr marL="9525" marR="9525" marT="9525" marB="0" anchor="ctr"/>
                </a:tc>
                <a:tc>
                  <a:txBody>
                    <a:bodyPr/>
                    <a:lstStyle/>
                    <a:p>
                      <a:pPr algn="l" fontAlgn="ctr" latinLnBrk="0"/>
                      <a:r>
                        <a:rPr lang="en-US" sz="1400" b="0" i="0" u="none" strike="noStrike" dirty="0" err="1">
                          <a:solidFill>
                            <a:srgbClr val="000000"/>
                          </a:solidFill>
                          <a:effectLst/>
                          <a:latin typeface="+mn-lt"/>
                          <a:ea typeface="+mj-ea"/>
                        </a:rPr>
                        <a:t>Seb</a:t>
                      </a:r>
                      <a:r>
                        <a:rPr lang="en-US" sz="1400" b="0" i="0" u="none" strike="noStrike" dirty="0">
                          <a:solidFill>
                            <a:srgbClr val="000000"/>
                          </a:solidFill>
                          <a:effectLst/>
                          <a:latin typeface="+mn-lt"/>
                          <a:ea typeface="+mj-ea"/>
                        </a:rPr>
                        <a:t> to provide supporting slides to Dave </a:t>
                      </a:r>
                      <a:r>
                        <a:rPr lang="en-US" sz="1400" b="0" i="0" u="none" strike="noStrike" dirty="0" err="1">
                          <a:solidFill>
                            <a:srgbClr val="000000"/>
                          </a:solidFill>
                          <a:effectLst/>
                          <a:latin typeface="+mn-lt"/>
                          <a:ea typeface="+mj-ea"/>
                        </a:rPr>
                        <a:t>Doelling</a:t>
                      </a:r>
                      <a:r>
                        <a:rPr lang="en-US" sz="1400" b="0" i="0" u="none" strike="noStrike" dirty="0">
                          <a:solidFill>
                            <a:srgbClr val="000000"/>
                          </a:solidFill>
                          <a:effectLst/>
                          <a:latin typeface="+mn-lt"/>
                          <a:ea typeface="+mj-ea"/>
                        </a:rPr>
                        <a:t> as chair of the VIR/NIR sub-group to be presented at the Users’ WS (upon availability of the feedback from Marine Application).</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EUM(</a:t>
                      </a:r>
                      <a:r>
                        <a:rPr lang="en-US" sz="1400" b="0" i="0" u="none" strike="noStrike" dirty="0" err="1">
                          <a:solidFill>
                            <a:srgbClr val="000000"/>
                          </a:solidFill>
                          <a:effectLst/>
                          <a:latin typeface="+mn-lt"/>
                          <a:ea typeface="+mj-ea"/>
                        </a:rPr>
                        <a:t>Seb</a:t>
                      </a:r>
                      <a:r>
                        <a:rPr lang="en-US" sz="1400" b="0" i="0" u="none" strike="noStrike" dirty="0">
                          <a:solidFill>
                            <a:srgbClr val="000000"/>
                          </a:solidFill>
                          <a:effectLst/>
                          <a:latin typeface="+mn-lt"/>
                          <a:ea typeface="+mj-ea"/>
                        </a:rPr>
                        <a:t>)</a:t>
                      </a:r>
                    </a:p>
                  </a:txBody>
                  <a:tcPr marL="9525" marR="9525" marT="9525" marB="0" anchor="ctr"/>
                </a:tc>
                <a:tc>
                  <a:txBody>
                    <a:bodyPr/>
                    <a:lstStyle/>
                    <a:p>
                      <a:pPr algn="l" fontAlgn="ctr"/>
                      <a:r>
                        <a:rPr lang="en-US" altLang="ko-KR" sz="1400" b="0" i="0" u="none" strike="noStrike" dirty="0" smtClean="0">
                          <a:solidFill>
                            <a:srgbClr val="000000"/>
                          </a:solidFill>
                          <a:effectLst/>
                          <a:latin typeface="+mn-lt"/>
                          <a:ea typeface="+mj-ea"/>
                        </a:rPr>
                        <a:t>June 2017</a:t>
                      </a: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0000FF"/>
                          </a:solidFill>
                          <a:effectLst/>
                          <a:latin typeface="+mn-lt"/>
                          <a:ea typeface="+mj-ea"/>
                        </a:rPr>
                        <a:t>Closed</a:t>
                      </a:r>
                      <a:endParaRPr lang="en-US" altLang="ko-KR" sz="1400" b="0" i="0" u="none" strike="noStrike" dirty="0">
                        <a:solidFill>
                          <a:srgbClr val="0000FF"/>
                        </a:solidFill>
                        <a:effectLst/>
                        <a:latin typeface="+mn-lt"/>
                        <a:ea typeface="+mj-ea"/>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ea typeface="+mj-ea"/>
                        </a:rPr>
                        <a:t>GWG.2016.7h.2</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Larry to coordinate with the JPSS meeting </a:t>
                      </a:r>
                      <a:r>
                        <a:rPr lang="en-US" sz="1400" b="0" i="0" u="none" strike="noStrike" dirty="0" err="1">
                          <a:solidFill>
                            <a:srgbClr val="000000"/>
                          </a:solidFill>
                          <a:effectLst/>
                          <a:latin typeface="+mn-lt"/>
                          <a:ea typeface="+mj-ea"/>
                        </a:rPr>
                        <a:t>organisers</a:t>
                      </a:r>
                      <a:r>
                        <a:rPr lang="en-US" sz="1400" b="0" i="0" u="none" strike="noStrike" dirty="0">
                          <a:solidFill>
                            <a:srgbClr val="000000"/>
                          </a:solidFill>
                          <a:effectLst/>
                          <a:latin typeface="+mn-lt"/>
                          <a:ea typeface="+mj-ea"/>
                        </a:rPr>
                        <a:t> to </a:t>
                      </a:r>
                      <a:r>
                        <a:rPr lang="en-US" sz="1400" b="0" i="0" u="none" strike="noStrike" dirty="0" err="1">
                          <a:solidFill>
                            <a:srgbClr val="000000"/>
                          </a:solidFill>
                          <a:effectLst/>
                          <a:latin typeface="+mn-lt"/>
                          <a:ea typeface="+mj-ea"/>
                        </a:rPr>
                        <a:t>organise</a:t>
                      </a:r>
                      <a:r>
                        <a:rPr lang="en-US" sz="1400" b="0" i="0" u="none" strike="noStrike" dirty="0">
                          <a:solidFill>
                            <a:srgbClr val="000000"/>
                          </a:solidFill>
                          <a:effectLst/>
                          <a:latin typeface="+mn-lt"/>
                          <a:ea typeface="+mj-ea"/>
                        </a:rPr>
                        <a:t> a dedicated time-slot for the GSICS Users’ WS </a:t>
                      </a:r>
                      <a:r>
                        <a:rPr lang="en-US" sz="1400" b="0" i="0" u="none" strike="noStrike" dirty="0" err="1">
                          <a:solidFill>
                            <a:srgbClr val="000000"/>
                          </a:solidFill>
                          <a:effectLst/>
                          <a:latin typeface="+mn-lt"/>
                          <a:ea typeface="+mj-ea"/>
                        </a:rPr>
                        <a:t>optimising</a:t>
                      </a:r>
                      <a:r>
                        <a:rPr lang="en-US" sz="1400" b="0" i="0" u="none" strike="noStrike" dirty="0">
                          <a:solidFill>
                            <a:srgbClr val="000000"/>
                          </a:solidFill>
                          <a:effectLst/>
                          <a:latin typeface="+mn-lt"/>
                          <a:ea typeface="+mj-ea"/>
                        </a:rPr>
                        <a:t> attendance and promote through meeting agenda.</a:t>
                      </a:r>
                    </a:p>
                  </a:txBody>
                  <a:tcPr marL="9525" marR="9525" marT="9525" marB="0" anchor="ctr"/>
                </a:tc>
                <a:tc>
                  <a:txBody>
                    <a:bodyPr/>
                    <a:lstStyle/>
                    <a:p>
                      <a:pPr algn="l" fontAlgn="ctr" latinLnBrk="0"/>
                      <a:r>
                        <a:rPr lang="en-US" sz="1400" b="0" i="0" u="none" strike="noStrike">
                          <a:solidFill>
                            <a:srgbClr val="000000"/>
                          </a:solidFill>
                          <a:effectLst/>
                          <a:latin typeface="+mn-lt"/>
                          <a:ea typeface="+mj-ea"/>
                        </a:rPr>
                        <a:t>GCC(Larry)</a:t>
                      </a:r>
                    </a:p>
                  </a:txBody>
                  <a:tcPr marL="9525" marR="9525" marT="9525" marB="0" anchor="ctr"/>
                </a:tc>
                <a:tc>
                  <a:txBody>
                    <a:bodyPr/>
                    <a:lstStyle/>
                    <a:p>
                      <a:pPr algn="l" fontAlgn="ct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0000FF"/>
                          </a:solidFill>
                          <a:effectLst/>
                          <a:latin typeface="+mn-lt"/>
                          <a:ea typeface="+mj-ea"/>
                        </a:rPr>
                        <a:t>Closed</a:t>
                      </a:r>
                      <a:endParaRPr lang="en-US" altLang="ko-KR" sz="1400" b="0" i="0" u="none" strike="noStrike" dirty="0">
                        <a:solidFill>
                          <a:srgbClr val="0000FF"/>
                        </a:solidFill>
                        <a:effectLst/>
                        <a:latin typeface="+mn-lt"/>
                        <a:ea typeface="+mj-ea"/>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ea typeface="+mj-ea"/>
                        </a:rPr>
                        <a:t>GWG.2016.7h.3</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GCC to check the possibility to have remote access through WebEx</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GCC</a:t>
                      </a:r>
                    </a:p>
                  </a:txBody>
                  <a:tcPr marL="9525" marR="9525" marT="9525" marB="0" anchor="ctr"/>
                </a:tc>
                <a:tc>
                  <a:txBody>
                    <a:bodyPr/>
                    <a:lstStyle/>
                    <a:p>
                      <a:pPr algn="l" fontAlgn="ct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0000FF"/>
                          </a:solidFill>
                          <a:effectLst/>
                          <a:latin typeface="+mn-lt"/>
                          <a:ea typeface="+mj-ea"/>
                        </a:rPr>
                        <a:t>Closed</a:t>
                      </a:r>
                      <a:endParaRPr lang="en-US" altLang="ko-KR" sz="1400" b="0" i="0" u="none" strike="noStrike" dirty="0">
                        <a:solidFill>
                          <a:srgbClr val="0000FF"/>
                        </a:solidFill>
                        <a:effectLst/>
                        <a:latin typeface="+mn-lt"/>
                        <a:ea typeface="+mj-ea"/>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ea typeface="+mj-ea"/>
                        </a:rPr>
                        <a:t>GVNIR.2016.7i.1</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Dave to contact Nigel about joint web meeting.</a:t>
                      </a:r>
                    </a:p>
                  </a:txBody>
                  <a:tcPr marL="9525" marR="9525" marT="9525" marB="0" anchor="ctr"/>
                </a:tc>
                <a:tc>
                  <a:txBody>
                    <a:bodyPr/>
                    <a:lstStyle/>
                    <a:p>
                      <a:pPr algn="l" fontAlgn="ctr" latinLnBrk="0"/>
                      <a:r>
                        <a:rPr lang="en-US" sz="1400" b="0" i="0" u="none" strike="noStrike">
                          <a:solidFill>
                            <a:srgbClr val="000000"/>
                          </a:solidFill>
                          <a:effectLst/>
                          <a:latin typeface="+mn-lt"/>
                          <a:ea typeface="+mj-ea"/>
                        </a:rPr>
                        <a:t>NASA(Dave)</a:t>
                      </a:r>
                    </a:p>
                  </a:txBody>
                  <a:tcPr marL="9525" marR="9525" marT="9525" marB="0" anchor="ctr"/>
                </a:tc>
                <a:tc>
                  <a:txBody>
                    <a:bodyPr/>
                    <a:lstStyle/>
                    <a:p>
                      <a:pPr algn="l" fontAlgn="ctr"/>
                      <a:r>
                        <a:rPr lang="en-US" altLang="ko-KR" sz="1400" b="0" i="0" u="none" strike="noStrike" dirty="0" smtClean="0">
                          <a:solidFill>
                            <a:srgbClr val="000000"/>
                          </a:solidFill>
                          <a:effectLst/>
                          <a:latin typeface="+mn-lt"/>
                          <a:ea typeface="+mj-ea"/>
                        </a:rPr>
                        <a:t>June 2017</a:t>
                      </a: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FF0000"/>
                          </a:solidFill>
                          <a:effectLst/>
                          <a:latin typeface="+mn-lt"/>
                          <a:ea typeface="+mj-ea"/>
                        </a:rPr>
                        <a:t>Pending</a:t>
                      </a:r>
                      <a:endParaRPr lang="en-US" altLang="ko-KR" sz="1400" b="0" i="0" u="none" strike="noStrike" dirty="0">
                        <a:solidFill>
                          <a:srgbClr val="FF0000"/>
                        </a:solidFill>
                        <a:effectLst/>
                        <a:latin typeface="+mn-lt"/>
                        <a:ea typeface="+mj-ea"/>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ea typeface="+mj-ea"/>
                        </a:rPr>
                        <a:t>GVNIR.2016.7i.2</a:t>
                      </a:r>
                    </a:p>
                  </a:txBody>
                  <a:tcPr marL="9525" marR="9525" marT="9525" marB="0" anchor="ctr"/>
                </a:tc>
                <a:tc>
                  <a:txBody>
                    <a:bodyPr/>
                    <a:lstStyle/>
                    <a:p>
                      <a:pPr algn="l" fontAlgn="ctr" latinLnBrk="0"/>
                      <a:r>
                        <a:rPr lang="en-US" sz="1400" b="0" i="0" u="none" strike="noStrike" dirty="0" err="1">
                          <a:solidFill>
                            <a:srgbClr val="000000"/>
                          </a:solidFill>
                          <a:effectLst/>
                          <a:latin typeface="+mn-lt"/>
                          <a:ea typeface="+mj-ea"/>
                        </a:rPr>
                        <a:t>Seb</a:t>
                      </a:r>
                      <a:r>
                        <a:rPr lang="en-US" sz="1400" b="0" i="0" u="none" strike="noStrike" dirty="0">
                          <a:solidFill>
                            <a:srgbClr val="000000"/>
                          </a:solidFill>
                          <a:effectLst/>
                          <a:latin typeface="+mn-lt"/>
                          <a:ea typeface="+mj-ea"/>
                        </a:rPr>
                        <a:t> to </a:t>
                      </a:r>
                      <a:r>
                        <a:rPr lang="en-US" sz="1400" b="0" i="0" u="none" strike="noStrike" dirty="0" err="1">
                          <a:solidFill>
                            <a:srgbClr val="000000"/>
                          </a:solidFill>
                          <a:effectLst/>
                          <a:latin typeface="+mn-lt"/>
                          <a:ea typeface="+mj-ea"/>
                        </a:rPr>
                        <a:t>rescope</a:t>
                      </a:r>
                      <a:r>
                        <a:rPr lang="en-US" sz="1400" b="0" i="0" u="none" strike="noStrike" dirty="0">
                          <a:solidFill>
                            <a:srgbClr val="000000"/>
                          </a:solidFill>
                          <a:effectLst/>
                          <a:latin typeface="+mn-lt"/>
                          <a:ea typeface="+mj-ea"/>
                        </a:rPr>
                        <a:t> the web meeting on lunar calibration.</a:t>
                      </a:r>
                    </a:p>
                  </a:txBody>
                  <a:tcPr marL="9525" marR="9525" marT="9525" marB="0" anchor="ctr"/>
                </a:tc>
                <a:tc>
                  <a:txBody>
                    <a:bodyPr/>
                    <a:lstStyle/>
                    <a:p>
                      <a:pPr algn="l" fontAlgn="ctr" latinLnBrk="0"/>
                      <a:r>
                        <a:rPr lang="en-US" sz="1400" b="0" i="0" u="none" strike="noStrike">
                          <a:solidFill>
                            <a:srgbClr val="000000"/>
                          </a:solidFill>
                          <a:effectLst/>
                          <a:latin typeface="+mn-lt"/>
                          <a:ea typeface="+mj-ea"/>
                        </a:rPr>
                        <a:t>EUM(Seb)</a:t>
                      </a:r>
                    </a:p>
                  </a:txBody>
                  <a:tcPr marL="9525" marR="9525" marT="9525" marB="0" anchor="ctr"/>
                </a:tc>
                <a:tc>
                  <a:txBody>
                    <a:bodyPr/>
                    <a:lstStyle/>
                    <a:p>
                      <a:pPr algn="l" fontAlgn="ctr"/>
                      <a:r>
                        <a:rPr lang="en-US" altLang="ko-KR" sz="1400" b="0" i="0" u="none" strike="noStrike" dirty="0" smtClean="0">
                          <a:solidFill>
                            <a:srgbClr val="000000"/>
                          </a:solidFill>
                          <a:effectLst/>
                          <a:latin typeface="+mn-lt"/>
                          <a:ea typeface="+mj-ea"/>
                        </a:rPr>
                        <a:t>June 2017</a:t>
                      </a: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0000FF"/>
                          </a:solidFill>
                          <a:effectLst/>
                          <a:latin typeface="+mn-lt"/>
                          <a:ea typeface="+mj-ea"/>
                        </a:rPr>
                        <a:t>Closed</a:t>
                      </a:r>
                      <a:endParaRPr lang="en-US" altLang="ko-KR" sz="1400" b="0" i="0" u="none" strike="noStrike" dirty="0">
                        <a:solidFill>
                          <a:srgbClr val="0000FF"/>
                        </a:solidFill>
                        <a:effectLst/>
                        <a:latin typeface="+mn-lt"/>
                        <a:ea typeface="+mj-ea"/>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ea typeface="+mj-ea"/>
                        </a:rPr>
                        <a:t>GIR.2016.7i.3</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Tim to contact Sasha regarding the opportunities using NWP bias monitoring statistics.</a:t>
                      </a:r>
                    </a:p>
                  </a:txBody>
                  <a:tcPr marL="9525" marR="9525" marT="9525" marB="0" anchor="ctr"/>
                </a:tc>
                <a:tc>
                  <a:txBody>
                    <a:bodyPr/>
                    <a:lstStyle/>
                    <a:p>
                      <a:pPr algn="l" fontAlgn="ctr" latinLnBrk="0"/>
                      <a:r>
                        <a:rPr lang="en-US" sz="1400" b="0" i="0" u="none" strike="noStrike">
                          <a:solidFill>
                            <a:srgbClr val="000000"/>
                          </a:solidFill>
                          <a:effectLst/>
                          <a:latin typeface="+mn-lt"/>
                          <a:ea typeface="+mj-ea"/>
                        </a:rPr>
                        <a:t>EUM(Tim)</a:t>
                      </a:r>
                    </a:p>
                  </a:txBody>
                  <a:tcPr marL="9525" marR="9525" marT="9525" marB="0" anchor="ctr"/>
                </a:tc>
                <a:tc>
                  <a:txBody>
                    <a:bodyPr/>
                    <a:lstStyle/>
                    <a:p>
                      <a:pPr algn="l" fontAlgn="ctr"/>
                      <a:r>
                        <a:rPr lang="en-US" altLang="ko-KR" sz="1400" b="0" i="0" u="none" strike="noStrike" dirty="0" smtClean="0">
                          <a:solidFill>
                            <a:srgbClr val="000000"/>
                          </a:solidFill>
                          <a:effectLst/>
                          <a:latin typeface="+mn-lt"/>
                          <a:ea typeface="+mj-ea"/>
                        </a:rPr>
                        <a:t>June 2017</a:t>
                      </a: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0000FF"/>
                          </a:solidFill>
                          <a:effectLst/>
                          <a:latin typeface="+mn-lt"/>
                          <a:ea typeface="+mj-ea"/>
                        </a:rPr>
                        <a:t>Closed</a:t>
                      </a:r>
                      <a:endParaRPr lang="en-US" altLang="ko-KR" sz="1400" b="0" i="0" u="none" strike="noStrike" dirty="0">
                        <a:solidFill>
                          <a:srgbClr val="0000FF"/>
                        </a:solidFill>
                        <a:effectLst/>
                        <a:latin typeface="+mn-lt"/>
                        <a:ea typeface="+mj-ea"/>
                      </a:endParaRPr>
                    </a:p>
                  </a:txBody>
                  <a:tcPr marL="9525" marR="9525" marT="9525" marB="0" anchor="ctr"/>
                </a:tc>
              </a:tr>
              <a:tr h="370840">
                <a:tc>
                  <a:txBody>
                    <a:bodyPr/>
                    <a:lstStyle/>
                    <a:p>
                      <a:pPr algn="l" fontAlgn="ctr"/>
                      <a:r>
                        <a:rPr lang="en-US" sz="1400" b="0" i="0" u="none" strike="noStrike" dirty="0">
                          <a:solidFill>
                            <a:srgbClr val="000000"/>
                          </a:solidFill>
                          <a:effectLst/>
                          <a:latin typeface="+mn-lt"/>
                          <a:ea typeface="+mj-ea"/>
                        </a:rPr>
                        <a:t>GWG.2016.7i.4</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GCC to add a </a:t>
                      </a:r>
                      <a:r>
                        <a:rPr lang="en-US" sz="1400" b="0" i="0" u="none" strike="noStrike" dirty="0" err="1">
                          <a:solidFill>
                            <a:srgbClr val="000000"/>
                          </a:solidFill>
                          <a:effectLst/>
                          <a:latin typeface="+mn-lt"/>
                          <a:ea typeface="+mj-ea"/>
                        </a:rPr>
                        <a:t>webex</a:t>
                      </a:r>
                      <a:r>
                        <a:rPr lang="en-US" sz="1400" b="0" i="0" u="none" strike="noStrike" dirty="0">
                          <a:solidFill>
                            <a:srgbClr val="000000"/>
                          </a:solidFill>
                          <a:effectLst/>
                          <a:latin typeface="+mn-lt"/>
                          <a:ea typeface="+mj-ea"/>
                        </a:rPr>
                        <a:t> meeting for a user feedback (? probably not needed). Or </a:t>
                      </a:r>
                      <a:r>
                        <a:rPr lang="en-US" sz="1400" b="0" i="0" u="none" strike="noStrike" dirty="0" err="1">
                          <a:solidFill>
                            <a:srgbClr val="000000"/>
                          </a:solidFill>
                          <a:effectLst/>
                          <a:latin typeface="+mn-lt"/>
                          <a:ea typeface="+mj-ea"/>
                        </a:rPr>
                        <a:t>organise</a:t>
                      </a:r>
                      <a:r>
                        <a:rPr lang="en-US" sz="1400" b="0" i="0" u="none" strike="noStrike" dirty="0">
                          <a:solidFill>
                            <a:srgbClr val="000000"/>
                          </a:solidFill>
                          <a:effectLst/>
                          <a:latin typeface="+mn-lt"/>
                          <a:ea typeface="+mj-ea"/>
                        </a:rPr>
                        <a:t> one on changing reference and ensure traceability (to be </a:t>
                      </a:r>
                      <a:r>
                        <a:rPr lang="en-US" sz="1400" b="0" i="0" u="none" strike="noStrike" dirty="0" err="1">
                          <a:solidFill>
                            <a:srgbClr val="000000"/>
                          </a:solidFill>
                          <a:effectLst/>
                          <a:latin typeface="+mn-lt"/>
                          <a:ea typeface="+mj-ea"/>
                        </a:rPr>
                        <a:t>organised</a:t>
                      </a:r>
                      <a:r>
                        <a:rPr lang="en-US" sz="1400" b="0" i="0" u="none" strike="noStrike" dirty="0">
                          <a:solidFill>
                            <a:srgbClr val="000000"/>
                          </a:solidFill>
                          <a:effectLst/>
                          <a:latin typeface="+mn-lt"/>
                          <a:ea typeface="+mj-ea"/>
                        </a:rPr>
                        <a:t> by Dave) .</a:t>
                      </a:r>
                    </a:p>
                  </a:txBody>
                  <a:tcPr marL="9525" marR="9525" marT="9525" marB="0" anchor="ctr"/>
                </a:tc>
                <a:tc>
                  <a:txBody>
                    <a:bodyPr/>
                    <a:lstStyle/>
                    <a:p>
                      <a:pPr algn="l" fontAlgn="ctr" latinLnBrk="0"/>
                      <a:r>
                        <a:rPr lang="en-US" sz="1400" b="0" i="0" u="none" strike="noStrike">
                          <a:solidFill>
                            <a:srgbClr val="000000"/>
                          </a:solidFill>
                          <a:effectLst/>
                          <a:latin typeface="+mn-lt"/>
                          <a:ea typeface="+mj-ea"/>
                        </a:rPr>
                        <a:t>GCC</a:t>
                      </a:r>
                    </a:p>
                  </a:txBody>
                  <a:tcPr marL="9525" marR="9525" marT="9525" marB="0" anchor="ctr"/>
                </a:tc>
                <a:tc>
                  <a:txBody>
                    <a:bodyPr/>
                    <a:lstStyle/>
                    <a:p>
                      <a:pPr algn="l" fontAlgn="ctr"/>
                      <a:r>
                        <a:rPr lang="en-US" altLang="ko-KR" sz="1400" b="0" i="0" u="none" strike="noStrike" dirty="0" smtClean="0">
                          <a:solidFill>
                            <a:srgbClr val="000000"/>
                          </a:solidFill>
                          <a:effectLst/>
                          <a:latin typeface="+mn-lt"/>
                          <a:ea typeface="+mj-ea"/>
                        </a:rPr>
                        <a:t>June 2017</a:t>
                      </a: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FF0000"/>
                          </a:solidFill>
                          <a:effectLst/>
                          <a:latin typeface="+mn-lt"/>
                          <a:ea typeface="+mj-ea"/>
                        </a:rPr>
                        <a:t>Pending</a:t>
                      </a:r>
                      <a:endParaRPr lang="en-US" altLang="ko-KR" sz="1400" b="0" i="0" u="none" strike="noStrike" dirty="0">
                        <a:solidFill>
                          <a:srgbClr val="FF0000"/>
                        </a:solidFill>
                        <a:effectLst/>
                        <a:latin typeface="+mn-lt"/>
                        <a:ea typeface="+mj-ea"/>
                      </a:endParaRPr>
                    </a:p>
                  </a:txBody>
                  <a:tcPr marL="9525" marR="9525" marT="9525" marB="0" anchor="ctr"/>
                </a:tc>
              </a:tr>
              <a:tr h="75057">
                <a:tc>
                  <a:txBody>
                    <a:bodyPr/>
                    <a:lstStyle/>
                    <a:p>
                      <a:pPr algn="l" fontAlgn="ctr"/>
                      <a:r>
                        <a:rPr lang="en-US" sz="1400" b="0" i="0" u="none" strike="noStrike" dirty="0">
                          <a:solidFill>
                            <a:srgbClr val="000000"/>
                          </a:solidFill>
                          <a:effectLst/>
                          <a:latin typeface="+mn-lt"/>
                          <a:ea typeface="+mj-ea"/>
                        </a:rPr>
                        <a:t>GVNIR.2016.7i.5</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Dave to provide EUMETSAT with VIIRS data to generate inter-calibration of all SEVIRI warm channels using the DCC method.</a:t>
                      </a:r>
                    </a:p>
                  </a:txBody>
                  <a:tcPr marL="9525" marR="9525" marT="9525" marB="0" anchor="ctr"/>
                </a:tc>
                <a:tc>
                  <a:txBody>
                    <a:bodyPr/>
                    <a:lstStyle/>
                    <a:p>
                      <a:pPr algn="l" fontAlgn="ctr" latinLnBrk="0"/>
                      <a:r>
                        <a:rPr lang="en-US" sz="1400" b="0" i="0" u="none" strike="noStrike">
                          <a:solidFill>
                            <a:srgbClr val="000000"/>
                          </a:solidFill>
                          <a:effectLst/>
                          <a:latin typeface="+mn-lt"/>
                          <a:ea typeface="+mj-ea"/>
                        </a:rPr>
                        <a:t>NASA(Dave)</a:t>
                      </a:r>
                    </a:p>
                  </a:txBody>
                  <a:tcPr marL="9525" marR="9525" marT="9525" marB="0" anchor="ctr"/>
                </a:tc>
                <a:tc>
                  <a:txBody>
                    <a:bodyPr/>
                    <a:lstStyle/>
                    <a:p>
                      <a:pPr algn="l" fontAlgn="ctr"/>
                      <a:r>
                        <a:rPr lang="en-US" altLang="ko-KR" sz="1400" b="0" i="0" u="none" strike="noStrike" dirty="0" smtClean="0">
                          <a:solidFill>
                            <a:srgbClr val="000000"/>
                          </a:solidFill>
                          <a:effectLst/>
                          <a:latin typeface="+mn-lt"/>
                          <a:ea typeface="+mj-ea"/>
                        </a:rPr>
                        <a:t>June 2017</a:t>
                      </a: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0000FF"/>
                          </a:solidFill>
                          <a:effectLst/>
                          <a:latin typeface="+mn-lt"/>
                          <a:ea typeface="+mj-ea"/>
                        </a:rPr>
                        <a:t>Closed</a:t>
                      </a:r>
                      <a:endParaRPr lang="en-US" altLang="ko-KR" sz="1400" b="0" i="0" u="none" strike="noStrike" dirty="0">
                        <a:solidFill>
                          <a:srgbClr val="0000FF"/>
                        </a:solidFill>
                        <a:effectLst/>
                        <a:latin typeface="+mn-lt"/>
                        <a:ea typeface="+mj-ea"/>
                      </a:endParaRPr>
                    </a:p>
                  </a:txBody>
                  <a:tcPr marL="9525" marR="9525" marT="9525" marB="0" anchor="ctr"/>
                </a:tc>
              </a:tr>
              <a:tr h="300228">
                <a:tc>
                  <a:txBody>
                    <a:bodyPr/>
                    <a:lstStyle/>
                    <a:p>
                      <a:pPr algn="l" fontAlgn="ctr"/>
                      <a:r>
                        <a:rPr lang="en-US" sz="1400" b="0" i="0" u="none" strike="noStrike" dirty="0">
                          <a:solidFill>
                            <a:srgbClr val="000000"/>
                          </a:solidFill>
                          <a:effectLst/>
                          <a:latin typeface="+mn-lt"/>
                          <a:ea typeface="+mj-ea"/>
                        </a:rPr>
                        <a:t>GVNIR.2016.7i.6</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Dave to </a:t>
                      </a:r>
                      <a:r>
                        <a:rPr lang="en-US" sz="1400" b="0" i="0" u="none" strike="noStrike" dirty="0" err="1">
                          <a:solidFill>
                            <a:srgbClr val="000000"/>
                          </a:solidFill>
                          <a:effectLst/>
                          <a:latin typeface="+mn-lt"/>
                          <a:ea typeface="+mj-ea"/>
                        </a:rPr>
                        <a:t>organise</a:t>
                      </a:r>
                      <a:r>
                        <a:rPr lang="en-US" sz="1400" b="0" i="0" u="none" strike="noStrike" dirty="0">
                          <a:solidFill>
                            <a:srgbClr val="000000"/>
                          </a:solidFill>
                          <a:effectLst/>
                          <a:latin typeface="+mn-lt"/>
                          <a:ea typeface="+mj-ea"/>
                        </a:rPr>
                        <a:t> a web meeting about the publication on DCCs.</a:t>
                      </a:r>
                    </a:p>
                  </a:txBody>
                  <a:tcPr marL="9525" marR="9525" marT="9525" marB="0" anchor="ctr"/>
                </a:tc>
                <a:tc>
                  <a:txBody>
                    <a:bodyPr/>
                    <a:lstStyle/>
                    <a:p>
                      <a:pPr algn="l" fontAlgn="ctr" latinLnBrk="0"/>
                      <a:r>
                        <a:rPr lang="en-US" sz="1400" b="0" i="0" u="none" strike="noStrike">
                          <a:solidFill>
                            <a:srgbClr val="000000"/>
                          </a:solidFill>
                          <a:effectLst/>
                          <a:latin typeface="+mn-lt"/>
                          <a:ea typeface="+mj-ea"/>
                        </a:rPr>
                        <a:t>NASA(Dave)</a:t>
                      </a:r>
                    </a:p>
                  </a:txBody>
                  <a:tcPr marL="9525" marR="9525" marT="9525" marB="0" anchor="ctr"/>
                </a:tc>
                <a:tc>
                  <a:txBody>
                    <a:bodyPr/>
                    <a:lstStyle/>
                    <a:p>
                      <a:pPr algn="l" fontAlgn="ctr"/>
                      <a:r>
                        <a:rPr lang="en-US" altLang="ko-KR" sz="1400" b="0" i="0" u="none" strike="noStrike" dirty="0" smtClean="0">
                          <a:solidFill>
                            <a:srgbClr val="000000"/>
                          </a:solidFill>
                          <a:effectLst/>
                          <a:latin typeface="+mn-lt"/>
                          <a:ea typeface="+mj-ea"/>
                        </a:rPr>
                        <a:t>June 2017</a:t>
                      </a: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FF0000"/>
                          </a:solidFill>
                          <a:effectLst/>
                          <a:latin typeface="+mn-lt"/>
                          <a:ea typeface="+mj-ea"/>
                        </a:rPr>
                        <a:t>Pending</a:t>
                      </a:r>
                      <a:endParaRPr lang="en-US" altLang="ko-KR" sz="1400" b="0" i="0" u="none" strike="noStrike" dirty="0">
                        <a:solidFill>
                          <a:srgbClr val="FF0000"/>
                        </a:solidFill>
                        <a:effectLst/>
                        <a:latin typeface="+mn-lt"/>
                        <a:ea typeface="+mj-ea"/>
                      </a:endParaRPr>
                    </a:p>
                  </a:txBody>
                  <a:tcPr marL="9525" marR="9525" marT="9525" marB="0" anchor="ctr"/>
                </a:tc>
              </a:tr>
              <a:tr h="225171">
                <a:tc>
                  <a:txBody>
                    <a:bodyPr/>
                    <a:lstStyle/>
                    <a:p>
                      <a:pPr algn="l" fontAlgn="ctr"/>
                      <a:r>
                        <a:rPr lang="en-US" sz="1400" b="0" i="0" u="none" strike="noStrike" dirty="0">
                          <a:solidFill>
                            <a:srgbClr val="000000"/>
                          </a:solidFill>
                          <a:effectLst/>
                          <a:latin typeface="+mn-lt"/>
                          <a:ea typeface="+mj-ea"/>
                        </a:rPr>
                        <a:t>GDWG.2016.7j.1</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Peter to set-up a template for the agency report, which would help focusing on GSICS activities.</a:t>
                      </a:r>
                    </a:p>
                  </a:txBody>
                  <a:tcPr marL="9525" marR="9525" marT="9525" marB="0" anchor="ctr"/>
                </a:tc>
                <a:tc>
                  <a:txBody>
                    <a:bodyPr/>
                    <a:lstStyle/>
                    <a:p>
                      <a:pPr algn="l" fontAlgn="ctr" latinLnBrk="0"/>
                      <a:r>
                        <a:rPr lang="en-US" sz="1400" b="0" i="0" u="none" strike="noStrike">
                          <a:solidFill>
                            <a:srgbClr val="000000"/>
                          </a:solidFill>
                          <a:effectLst/>
                          <a:latin typeface="+mn-lt"/>
                          <a:ea typeface="+mj-ea"/>
                        </a:rPr>
                        <a:t>EUM(Peter)</a:t>
                      </a:r>
                    </a:p>
                  </a:txBody>
                  <a:tcPr marL="9525" marR="9525" marT="9525" marB="0" anchor="ctr"/>
                </a:tc>
                <a:tc>
                  <a:txBody>
                    <a:bodyPr/>
                    <a:lstStyle/>
                    <a:p>
                      <a:pPr algn="l" fontAlgn="ctr"/>
                      <a:r>
                        <a:rPr lang="en-US" altLang="ko-KR" sz="1400" b="0" i="0" u="none" strike="noStrike" dirty="0" smtClean="0">
                          <a:solidFill>
                            <a:srgbClr val="000000"/>
                          </a:solidFill>
                          <a:effectLst/>
                          <a:latin typeface="+mn-lt"/>
                          <a:ea typeface="+mj-ea"/>
                        </a:rPr>
                        <a:t>June 2017</a:t>
                      </a:r>
                      <a:endParaRPr lang="en-US" altLang="ko-KR" sz="1400" b="0" i="0" u="none" strike="noStrike" dirty="0">
                        <a:solidFill>
                          <a:srgbClr val="000000"/>
                        </a:solidFill>
                        <a:effectLst/>
                        <a:latin typeface="+mn-lt"/>
                        <a:ea typeface="+mj-ea"/>
                      </a:endParaRPr>
                    </a:p>
                  </a:txBody>
                  <a:tcPr marL="9525" marR="9525" marT="9525" marB="0" anchor="ctr"/>
                </a:tc>
                <a:tc>
                  <a:txBody>
                    <a:bodyPr/>
                    <a:lstStyle/>
                    <a:p>
                      <a:pPr algn="ctr" fontAlgn="ctr"/>
                      <a:r>
                        <a:rPr lang="en-US" altLang="ko-KR" sz="1400" b="0" i="0" u="none" strike="noStrike" dirty="0" smtClean="0">
                          <a:solidFill>
                            <a:srgbClr val="0000FF"/>
                          </a:solidFill>
                          <a:effectLst/>
                          <a:latin typeface="+mn-lt"/>
                          <a:ea typeface="+mj-ea"/>
                        </a:rPr>
                        <a:t>Closed</a:t>
                      </a:r>
                      <a:endParaRPr lang="en-US" altLang="ko-KR" sz="1400" b="0" i="0" u="none" strike="noStrike" dirty="0">
                        <a:solidFill>
                          <a:srgbClr val="0000FF"/>
                        </a:solidFill>
                        <a:effectLst/>
                        <a:latin typeface="+mn-lt"/>
                        <a:ea typeface="+mj-ea"/>
                      </a:endParaRPr>
                    </a:p>
                  </a:txBody>
                  <a:tcPr marL="9525" marR="9525" marT="9525" marB="0" anchor="ctr"/>
                </a:tc>
              </a:tr>
              <a:tr h="150114">
                <a:tc>
                  <a:txBody>
                    <a:bodyPr/>
                    <a:lstStyle/>
                    <a:p>
                      <a:pPr algn="l" fontAlgn="ctr"/>
                      <a:r>
                        <a:rPr lang="en-US" sz="1400" b="0" i="0" u="none" strike="noStrike" dirty="0">
                          <a:solidFill>
                            <a:srgbClr val="000000"/>
                          </a:solidFill>
                          <a:effectLst/>
                          <a:latin typeface="+mn-lt"/>
                          <a:ea typeface="+mj-ea"/>
                        </a:rPr>
                        <a:t>GWG.2016.7j.2</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GCC (Larry) to contact NIST to </a:t>
                      </a:r>
                      <a:r>
                        <a:rPr lang="en-US" sz="1400" b="0" i="0" u="none" strike="noStrike" dirty="0" err="1">
                          <a:solidFill>
                            <a:srgbClr val="000000"/>
                          </a:solidFill>
                          <a:effectLst/>
                          <a:latin typeface="+mn-lt"/>
                          <a:ea typeface="+mj-ea"/>
                        </a:rPr>
                        <a:t>organise</a:t>
                      </a:r>
                      <a:r>
                        <a:rPr lang="en-US" sz="1400" b="0" i="0" u="none" strike="noStrike" dirty="0">
                          <a:solidFill>
                            <a:srgbClr val="000000"/>
                          </a:solidFill>
                          <a:effectLst/>
                          <a:latin typeface="+mn-lt"/>
                          <a:ea typeface="+mj-ea"/>
                        </a:rPr>
                        <a:t> the next GRWG/GDWG annual meeting. </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GCC(Larry)</a:t>
                      </a:r>
                    </a:p>
                  </a:txBody>
                  <a:tcPr marL="9525" marR="9525" marT="9525" marB="0" anchor="ctr"/>
                </a:tc>
                <a:tc>
                  <a:txBody>
                    <a:bodyPr/>
                    <a:lstStyle/>
                    <a:p>
                      <a:pPr algn="l" fontAlgn="ctr" latinLnBrk="0"/>
                      <a:r>
                        <a:rPr lang="ko-KR" altLang="en-US" sz="1400" b="0" i="0" u="none" strike="noStrike" dirty="0">
                          <a:solidFill>
                            <a:srgbClr val="000000"/>
                          </a:solidFill>
                          <a:effectLst/>
                          <a:latin typeface="+mn-lt"/>
                          <a:ea typeface="+mj-ea"/>
                        </a:rPr>
                        <a:t>　</a:t>
                      </a: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ea typeface="+mj-ea"/>
                        </a:rPr>
                        <a:t>Closed</a:t>
                      </a:r>
                      <a:endParaRPr lang="ko-KR" altLang="en-US" sz="1400" b="0" i="0" u="none" strike="noStrike" dirty="0">
                        <a:solidFill>
                          <a:srgbClr val="0000FF"/>
                        </a:solidFill>
                        <a:effectLst/>
                        <a:latin typeface="+mn-lt"/>
                        <a:ea typeface="+mj-ea"/>
                      </a:endParaRPr>
                    </a:p>
                  </a:txBody>
                  <a:tcPr marL="9525" marR="9525" marT="9525" marB="0" anchor="ctr"/>
                </a:tc>
              </a:tr>
              <a:tr h="0">
                <a:tc>
                  <a:txBody>
                    <a:bodyPr/>
                    <a:lstStyle/>
                    <a:p>
                      <a:pPr algn="l" fontAlgn="ctr"/>
                      <a:r>
                        <a:rPr lang="en-US" sz="1400" b="0" i="0" u="none" strike="noStrike" dirty="0">
                          <a:solidFill>
                            <a:srgbClr val="000000"/>
                          </a:solidFill>
                          <a:effectLst/>
                          <a:latin typeface="+mn-lt"/>
                          <a:ea typeface="+mj-ea"/>
                        </a:rPr>
                        <a:t>GWG.2016.7j.3</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Dave to contact D. Tobin (CLARREO group) to check the possibility to </a:t>
                      </a:r>
                      <a:r>
                        <a:rPr lang="en-US" sz="1400" b="0" i="0" u="none" strike="noStrike" dirty="0" err="1">
                          <a:solidFill>
                            <a:srgbClr val="000000"/>
                          </a:solidFill>
                          <a:effectLst/>
                          <a:latin typeface="+mn-lt"/>
                          <a:ea typeface="+mj-ea"/>
                        </a:rPr>
                        <a:t>organise</a:t>
                      </a:r>
                      <a:r>
                        <a:rPr lang="en-US" sz="1400" b="0" i="0" u="none" strike="noStrike" dirty="0">
                          <a:solidFill>
                            <a:srgbClr val="000000"/>
                          </a:solidFill>
                          <a:effectLst/>
                          <a:latin typeface="+mn-lt"/>
                          <a:ea typeface="+mj-ea"/>
                        </a:rPr>
                        <a:t> the meeting in NOAA, Madison.</a:t>
                      </a:r>
                    </a:p>
                  </a:txBody>
                  <a:tcPr marL="9525" marR="9525" marT="9525" marB="0" anchor="ctr"/>
                </a:tc>
                <a:tc>
                  <a:txBody>
                    <a:bodyPr/>
                    <a:lstStyle/>
                    <a:p>
                      <a:pPr algn="l" fontAlgn="ctr" latinLnBrk="0"/>
                      <a:r>
                        <a:rPr lang="en-US" sz="1400" b="0" i="0" u="none" strike="noStrike" dirty="0">
                          <a:solidFill>
                            <a:srgbClr val="000000"/>
                          </a:solidFill>
                          <a:effectLst/>
                          <a:latin typeface="+mn-lt"/>
                          <a:ea typeface="+mj-ea"/>
                        </a:rPr>
                        <a:t>NASA(Dave)</a:t>
                      </a:r>
                    </a:p>
                  </a:txBody>
                  <a:tcPr marL="9525" marR="9525" marT="9525" marB="0" anchor="ctr"/>
                </a:tc>
                <a:tc>
                  <a:txBody>
                    <a:bodyPr/>
                    <a:lstStyle/>
                    <a:p>
                      <a:pPr algn="l" fontAlgn="ctr" latinLnBrk="0"/>
                      <a:r>
                        <a:rPr lang="ko-KR" altLang="en-US" sz="1400" b="0" i="0" u="none" strike="noStrike" dirty="0">
                          <a:solidFill>
                            <a:srgbClr val="000000"/>
                          </a:solidFill>
                          <a:effectLst/>
                          <a:latin typeface="+mn-lt"/>
                          <a:ea typeface="+mj-ea"/>
                        </a:rPr>
                        <a:t>　</a:t>
                      </a:r>
                    </a:p>
                  </a:txBody>
                  <a:tcPr marL="9525" marR="9525" marT="9525" marB="0" anchor="ctr"/>
                </a:tc>
                <a:tc>
                  <a:txBody>
                    <a:bodyPr/>
                    <a:lstStyle/>
                    <a:p>
                      <a:pPr algn="ctr" fontAlgn="ctr" latinLnBrk="0"/>
                      <a:r>
                        <a:rPr lang="en-US" altLang="ko-KR" sz="1400" b="0" i="0" u="none" strike="noStrike" dirty="0" smtClean="0">
                          <a:solidFill>
                            <a:srgbClr val="0000FF"/>
                          </a:solidFill>
                          <a:effectLst/>
                          <a:latin typeface="+mn-lt"/>
                          <a:ea typeface="+mj-ea"/>
                        </a:rPr>
                        <a:t>Closed</a:t>
                      </a:r>
                      <a:endParaRPr lang="ko-KR" altLang="en-US" sz="1400" b="0" i="0" u="none" strike="noStrike" dirty="0">
                        <a:solidFill>
                          <a:srgbClr val="0000FF"/>
                        </a:solidFill>
                        <a:effectLst/>
                        <a:latin typeface="+mn-lt"/>
                        <a:ea typeface="+mj-ea"/>
                      </a:endParaRPr>
                    </a:p>
                  </a:txBody>
                  <a:tcPr marL="9525" marR="9525" marT="9525" marB="0" anchor="ctr"/>
                </a:tc>
              </a:tr>
            </a:tbl>
          </a:graphicData>
        </a:graphic>
      </p:graphicFrame>
      <p:sp>
        <p:nvSpPr>
          <p:cNvPr id="6" name="Title 1"/>
          <p:cNvSpPr>
            <a:spLocks noGrp="1"/>
          </p:cNvSpPr>
          <p:nvPr>
            <p:ph type="title"/>
          </p:nvPr>
        </p:nvSpPr>
        <p:spPr>
          <a:xfrm>
            <a:off x="304800" y="76200"/>
            <a:ext cx="10515600" cy="551022"/>
          </a:xfrm>
        </p:spPr>
        <p:txBody>
          <a:bodyPr>
            <a:noAutofit/>
          </a:bodyPr>
          <a:lstStyle/>
          <a:p>
            <a:r>
              <a:rPr lang="en-GB" altLang="ko-KR" sz="4000" b="1" dirty="0">
                <a:latin typeface="Arial" pitchFamily="34" charset="0"/>
                <a:cs typeface="Arial" pitchFamily="34" charset="0"/>
              </a:rPr>
              <a:t>Actions on G</a:t>
            </a:r>
            <a:r>
              <a:rPr lang="en-US" altLang="ko-KR" sz="4000" b="1" dirty="0">
                <a:latin typeface="Arial" pitchFamily="34" charset="0"/>
                <a:cs typeface="Arial" pitchFamily="34" charset="0"/>
              </a:rPr>
              <a:t>RWG</a:t>
            </a:r>
            <a:r>
              <a:rPr lang="en-GB" altLang="ko-KR" sz="4000" b="1" dirty="0">
                <a:latin typeface="Arial" pitchFamily="34" charset="0"/>
                <a:cs typeface="Arial" pitchFamily="34" charset="0"/>
              </a:rPr>
              <a:t> during 2016/17</a:t>
            </a:r>
            <a:endParaRPr lang="en-GB" sz="4000" b="1" dirty="0" smtClean="0">
              <a:latin typeface="Arial" pitchFamily="34" charset="0"/>
              <a:cs typeface="Arial" pitchFamily="34" charset="0"/>
            </a:endParaRPr>
          </a:p>
        </p:txBody>
      </p:sp>
    </p:spTree>
    <p:extLst>
      <p:ext uri="{BB962C8B-B14F-4D97-AF65-F5344CB8AC3E}">
        <p14:creationId xmlns:p14="http://schemas.microsoft.com/office/powerpoint/2010/main" val="428938979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GB" b="1" dirty="0" smtClean="0">
                <a:latin typeface="Arial" pitchFamily="34" charset="0"/>
                <a:cs typeface="Arial" pitchFamily="34" charset="0"/>
              </a:rPr>
              <a:t>Overview</a:t>
            </a:r>
          </a:p>
        </p:txBody>
      </p:sp>
      <p:sp>
        <p:nvSpPr>
          <p:cNvPr id="8195" name="Content Placeholder 2"/>
          <p:cNvSpPr>
            <a:spLocks noGrp="1"/>
          </p:cNvSpPr>
          <p:nvPr>
            <p:ph idx="4294967295"/>
          </p:nvPr>
        </p:nvSpPr>
        <p:spPr>
          <a:xfrm>
            <a:off x="929832" y="1316440"/>
            <a:ext cx="10286035" cy="4525962"/>
          </a:xfrm>
        </p:spPr>
        <p:txBody>
          <a:bodyPr>
            <a:normAutofit/>
          </a:bodyPr>
          <a:lstStyle/>
          <a:p>
            <a:r>
              <a:rPr lang="en-GB" dirty="0" smtClean="0">
                <a:latin typeface="Arial" pitchFamily="34" charset="0"/>
                <a:cs typeface="Arial" pitchFamily="34" charset="0"/>
              </a:rPr>
              <a:t>GRWG Chairing</a:t>
            </a:r>
          </a:p>
          <a:p>
            <a:r>
              <a:rPr lang="en-US" dirty="0" smtClean="0">
                <a:latin typeface="Arial" pitchFamily="34" charset="0"/>
                <a:cs typeface="Arial" pitchFamily="34" charset="0"/>
              </a:rPr>
              <a:t>Deliverables</a:t>
            </a:r>
          </a:p>
          <a:p>
            <a:r>
              <a:rPr lang="en-US" dirty="0" smtClean="0">
                <a:latin typeface="Arial" pitchFamily="34" charset="0"/>
                <a:cs typeface="Arial" pitchFamily="34" charset="0"/>
              </a:rPr>
              <a:t>GSICS product and re-analysis correction</a:t>
            </a:r>
          </a:p>
          <a:p>
            <a:r>
              <a:rPr lang="en-US" dirty="0" smtClean="0">
                <a:latin typeface="Arial" pitchFamily="34" charset="0"/>
                <a:cs typeface="Arial" pitchFamily="34" charset="0"/>
              </a:rPr>
              <a:t>Challenges</a:t>
            </a:r>
          </a:p>
          <a:p>
            <a:pPr lvl="1"/>
            <a:r>
              <a:rPr lang="en-US" dirty="0" smtClean="0">
                <a:latin typeface="Arial" pitchFamily="34" charset="0"/>
                <a:cs typeface="Arial" pitchFamily="34" charset="0"/>
              </a:rPr>
              <a:t>References</a:t>
            </a:r>
          </a:p>
          <a:p>
            <a:pPr lvl="1"/>
            <a:r>
              <a:rPr lang="en-US" dirty="0" smtClean="0">
                <a:latin typeface="Arial" pitchFamily="34" charset="0"/>
                <a:cs typeface="Arial" pitchFamily="34" charset="0"/>
              </a:rPr>
              <a:t>Expansion</a:t>
            </a:r>
          </a:p>
          <a:p>
            <a:pPr lvl="1"/>
            <a:r>
              <a:rPr lang="en-US" dirty="0" smtClean="0">
                <a:latin typeface="Arial" pitchFamily="34" charset="0"/>
                <a:cs typeface="Arial" pitchFamily="34" charset="0"/>
              </a:rPr>
              <a:t>Consistency</a:t>
            </a:r>
          </a:p>
          <a:p>
            <a:r>
              <a:rPr lang="en-US" dirty="0" smtClean="0">
                <a:latin typeface="Arial" pitchFamily="34" charset="0"/>
                <a:cs typeface="Arial" pitchFamily="34" charset="0"/>
              </a:rPr>
              <a:t>GRWG Actions Review</a:t>
            </a:r>
          </a:p>
          <a:p>
            <a:endParaRPr lang="en-GB" dirty="0" smtClean="0">
              <a:latin typeface="Arial" pitchFamily="34" charset="0"/>
              <a:cs typeface="Arial" pitchFamily="34" charset="0"/>
            </a:endParaRPr>
          </a:p>
        </p:txBody>
      </p:sp>
    </p:spTree>
    <p:extLst>
      <p:ext uri="{BB962C8B-B14F-4D97-AF65-F5344CB8AC3E}">
        <p14:creationId xmlns:p14="http://schemas.microsoft.com/office/powerpoint/2010/main" val="328969020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6036" y="1875114"/>
            <a:ext cx="7627716" cy="1323439"/>
          </a:xfrm>
          <a:prstGeom prst="rect">
            <a:avLst/>
          </a:prstGeom>
          <a:noFill/>
        </p:spPr>
        <p:txBody>
          <a:bodyPr wrap="square" rtlCol="0">
            <a:spAutoFit/>
          </a:bodyPr>
          <a:lstStyle/>
          <a:p>
            <a:pPr algn="ctr"/>
            <a:r>
              <a:rPr lang="en-US" altLang="ko-KR" sz="8000" b="1" dirty="0" smtClean="0">
                <a:latin typeface="Arial" pitchFamily="34" charset="0"/>
                <a:cs typeface="Arial" pitchFamily="34" charset="0"/>
              </a:rPr>
              <a:t>Thank you</a:t>
            </a:r>
            <a:endParaRPr lang="ko-KR" altLang="en-US" sz="8000" b="1" dirty="0">
              <a:latin typeface="Arial" pitchFamily="34" charset="0"/>
              <a:cs typeface="Arial" pitchFamily="34" charset="0"/>
            </a:endParaRPr>
          </a:p>
        </p:txBody>
      </p:sp>
    </p:spTree>
    <p:extLst>
      <p:ext uri="{BB962C8B-B14F-4D97-AF65-F5344CB8AC3E}">
        <p14:creationId xmlns:p14="http://schemas.microsoft.com/office/powerpoint/2010/main" val="1644919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Other GRWG Actions Still Open</a:t>
            </a:r>
          </a:p>
        </p:txBody>
      </p:sp>
      <p:graphicFrame>
        <p:nvGraphicFramePr>
          <p:cNvPr id="5" name="Content Placeholder 3"/>
          <p:cNvGraphicFramePr>
            <a:graphicFrameLocks/>
          </p:cNvGraphicFramePr>
          <p:nvPr>
            <p:extLst>
              <p:ext uri="{D42A27DB-BD31-4B8C-83A1-F6EECF244321}">
                <p14:modId xmlns:p14="http://schemas.microsoft.com/office/powerpoint/2010/main" val="2523178723"/>
              </p:ext>
            </p:extLst>
          </p:nvPr>
        </p:nvGraphicFramePr>
        <p:xfrm>
          <a:off x="84225" y="908678"/>
          <a:ext cx="11947357" cy="4650740"/>
        </p:xfrm>
        <a:graphic>
          <a:graphicData uri="http://schemas.openxmlformats.org/drawingml/2006/table">
            <a:tbl>
              <a:tblPr firstRow="1" bandRow="1">
                <a:tableStyleId>{21E4AEA4-8DFA-4A89-87EB-49C32662AFE0}</a:tableStyleId>
              </a:tblPr>
              <a:tblGrid>
                <a:gridCol w="1611504"/>
                <a:gridCol w="6145730"/>
                <a:gridCol w="1411669"/>
                <a:gridCol w="1389227"/>
                <a:gridCol w="1389227"/>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648398">
                <a:tc>
                  <a:txBody>
                    <a:bodyPr/>
                    <a:lstStyle/>
                    <a:p>
                      <a:pPr latinLnBrk="0"/>
                      <a:r>
                        <a:rPr lang="en-GB" sz="1400" kern="1200" dirty="0">
                          <a:solidFill>
                            <a:schemeClr val="dk1"/>
                          </a:solidFill>
                          <a:latin typeface="+mn-lt"/>
                          <a:ea typeface="+mn-ea"/>
                          <a:cs typeface="+mn-cs"/>
                        </a:rPr>
                        <a:t>GRWG_14.1</a:t>
                      </a:r>
                    </a:p>
                  </a:txBody>
                  <a:tcPr marL="58615" marR="58615" marT="19050" marB="19050" anchor="ctr"/>
                </a:tc>
                <a:tc>
                  <a:txBody>
                    <a:bodyPr/>
                    <a:lstStyle/>
                    <a:p>
                      <a:pPr latinLnBrk="0"/>
                      <a:r>
                        <a:rPr lang="en-US" sz="1400" dirty="0"/>
                        <a:t>Bruce </a:t>
                      </a:r>
                      <a:r>
                        <a:rPr lang="en-US" sz="1400" dirty="0" err="1"/>
                        <a:t>Wielicki</a:t>
                      </a:r>
                      <a:r>
                        <a:rPr lang="en-US" sz="1400" dirty="0"/>
                        <a:t> (NASA) to investigate availability of lunar observation data from CLARREO demonstrator test flight and share these with CNES and USGS and notify CNES of future balloon flights so Pleiades observations can be </a:t>
                      </a:r>
                      <a:r>
                        <a:rPr lang="en-US" sz="1400" dirty="0" err="1"/>
                        <a:t>synchronised</a:t>
                      </a:r>
                      <a:r>
                        <a:rPr lang="en-US" sz="1400" dirty="0"/>
                        <a:t>.</a:t>
                      </a:r>
                    </a:p>
                  </a:txBody>
                  <a:tcPr marL="58615" marR="58615" marT="19050" marB="19050" anchor="ctr"/>
                </a:tc>
                <a:tc>
                  <a:txBody>
                    <a:bodyPr/>
                    <a:lstStyle/>
                    <a:p>
                      <a:pPr latinLnBrk="0"/>
                      <a:r>
                        <a:rPr lang="en-GB" sz="1400" dirty="0" smtClean="0"/>
                        <a:t>Bruce </a:t>
                      </a:r>
                      <a:r>
                        <a:rPr lang="en-GB" sz="1400" dirty="0" err="1" smtClean="0"/>
                        <a:t>Wielicki</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0000FF"/>
                          </a:solidFill>
                        </a:rPr>
                        <a:t>Closed – </a:t>
                      </a:r>
                    </a:p>
                    <a:p>
                      <a:pPr latinLnBrk="0"/>
                      <a:r>
                        <a:rPr lang="en-GB" sz="1400" dirty="0" smtClean="0">
                          <a:solidFill>
                            <a:srgbClr val="0000FF"/>
                          </a:solidFill>
                        </a:rPr>
                        <a:t>Not available</a:t>
                      </a:r>
                      <a:endParaRPr lang="en-GB"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GRWG_14.4</a:t>
                      </a:r>
                    </a:p>
                  </a:txBody>
                  <a:tcPr marL="58615" marR="58615" marT="19050" marB="19050" anchor="ctr"/>
                </a:tc>
                <a:tc>
                  <a:txBody>
                    <a:bodyPr/>
                    <a:lstStyle/>
                    <a:p>
                      <a:pPr latinLnBrk="0"/>
                      <a:r>
                        <a:rPr lang="en-US" sz="1400" dirty="0"/>
                        <a:t>Bertrand Fougnie to provide smoothed DCC BRDFs derived from PARASOL observations.</a:t>
                      </a:r>
                    </a:p>
                  </a:txBody>
                  <a:tcPr marL="58615" marR="58615" marT="19050" marB="19050" anchor="ctr"/>
                </a:tc>
                <a:tc>
                  <a:txBody>
                    <a:bodyPr/>
                    <a:lstStyle/>
                    <a:p>
                      <a:pPr latinLnBrk="0"/>
                      <a:r>
                        <a:rPr lang="en-GB" sz="1400" dirty="0" smtClean="0"/>
                        <a:t>Bertrand </a:t>
                      </a:r>
                      <a:r>
                        <a:rPr lang="en-GB" sz="1400" dirty="0" err="1" smtClean="0"/>
                        <a:t>Fougnie</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FF0000"/>
                          </a:solidFill>
                        </a:rPr>
                        <a:t>Late</a:t>
                      </a:r>
                      <a:endParaRPr lang="en-GB" sz="1400" dirty="0">
                        <a:solidFill>
                          <a:srgbClr val="FF0000"/>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GRWG_14.7</a:t>
                      </a:r>
                    </a:p>
                  </a:txBody>
                  <a:tcPr marL="58615" marR="58615" marT="19050" marB="19050" anchor="ctr"/>
                </a:tc>
                <a:tc>
                  <a:txBody>
                    <a:bodyPr/>
                    <a:lstStyle/>
                    <a:p>
                      <a:pPr latinLnBrk="0"/>
                      <a:r>
                        <a:rPr lang="en-US" sz="1400"/>
                        <a:t>Fangfang Yu to propose what the variables should be in the NetCDF</a:t>
                      </a:r>
                      <a:r>
                        <a:rPr lang="en-US" sz="1400" u="none" strike="noStrike">
                          <a:solidFill>
                            <a:srgbClr val="666666"/>
                          </a:solidFill>
                          <a:hlinkClick r:id="rId2" tooltip="Create this topic"/>
                        </a:rPr>
                        <a:t>?</a:t>
                      </a:r>
                      <a:r>
                        <a:rPr lang="en-US" sz="1400"/>
                        <a:t> file to provide information on the calibration diurnal v ariation, and report to GRWG. </a:t>
                      </a:r>
                      <a:br>
                        <a:rPr lang="en-US" sz="1400"/>
                      </a:br>
                      <a:r>
                        <a:rPr lang="en-US" sz="1400"/>
                        <a:t>- Reassigned to ManikBali</a:t>
                      </a:r>
                      <a:r>
                        <a:rPr lang="en-US" sz="1400" u="none" strike="noStrike">
                          <a:solidFill>
                            <a:srgbClr val="666666"/>
                          </a:solidFill>
                          <a:hlinkClick r:id="rId3" tooltip="Create this topic"/>
                        </a:rPr>
                        <a:t>?</a:t>
                      </a:r>
                      <a:r>
                        <a:rPr lang="en-US" sz="1400"/>
                        <a:t> in May 2014.</a:t>
                      </a:r>
                    </a:p>
                  </a:txBody>
                  <a:tcPr marL="58615" marR="58615" marT="19050" marB="19050" anchor="ctr"/>
                </a:tc>
                <a:tc>
                  <a:txBody>
                    <a:bodyPr/>
                    <a:lstStyle/>
                    <a:p>
                      <a:pPr latinLnBrk="0"/>
                      <a:r>
                        <a:rPr lang="en-GB" sz="1400" u="sng" dirty="0" err="1" smtClean="0">
                          <a:solidFill>
                            <a:srgbClr val="666666"/>
                          </a:solidFill>
                          <a:hlinkClick r:id="rId4"/>
                        </a:rPr>
                        <a:t>Manik</a:t>
                      </a:r>
                      <a:r>
                        <a:rPr lang="en-GB" sz="1400" u="sng" dirty="0" smtClean="0">
                          <a:solidFill>
                            <a:srgbClr val="666666"/>
                          </a:solidFill>
                          <a:hlinkClick r:id="rId4"/>
                        </a:rPr>
                        <a:t> Bali</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marL="0" algn="l" defTabSz="914400" rtl="0" eaLnBrk="1" latinLnBrk="0" hangingPunct="1"/>
                      <a:r>
                        <a:rPr lang="en-GB" sz="1400" dirty="0" smtClean="0">
                          <a:solidFill>
                            <a:srgbClr val="FF0000"/>
                          </a:solidFill>
                        </a:rPr>
                        <a:t>Late</a:t>
                      </a:r>
                      <a:endParaRPr lang="en-US" sz="1400" kern="1200" dirty="0">
                        <a:solidFill>
                          <a:srgbClr val="FF0000"/>
                        </a:solidFill>
                        <a:latin typeface="+mn-lt"/>
                        <a:ea typeface="+mn-ea"/>
                        <a:cs typeface="+mn-cs"/>
                      </a:endParaRPr>
                    </a:p>
                  </a:txBody>
                  <a:tcPr marL="112542" marR="112542" anchor="ctr"/>
                </a:tc>
              </a:tr>
              <a:tr h="370840">
                <a:tc>
                  <a:txBody>
                    <a:bodyPr/>
                    <a:lstStyle/>
                    <a:p>
                      <a:pPr latinLnBrk="0"/>
                      <a:r>
                        <a:rPr lang="en-GB" sz="1400" kern="1200" dirty="0">
                          <a:solidFill>
                            <a:schemeClr val="dk1"/>
                          </a:solidFill>
                          <a:latin typeface="+mn-lt"/>
                          <a:ea typeface="+mn-ea"/>
                          <a:cs typeface="+mn-cs"/>
                        </a:rPr>
                        <a:t>GRWG_14.8</a:t>
                      </a:r>
                    </a:p>
                  </a:txBody>
                  <a:tcPr marL="58615" marR="58615" marT="19050" marB="19050" anchor="ctr"/>
                </a:tc>
                <a:tc>
                  <a:txBody>
                    <a:bodyPr/>
                    <a:lstStyle/>
                    <a:p>
                      <a:pPr latinLnBrk="0"/>
                      <a:r>
                        <a:rPr lang="en-US" sz="1400"/>
                        <a:t>CMA and JMA to present their analysis on GEO-GEO IR products at the next meeting.</a:t>
                      </a:r>
                    </a:p>
                  </a:txBody>
                  <a:tcPr marL="58615" marR="58615" marT="19050" marB="19050" anchor="ctr"/>
                </a:tc>
                <a:tc>
                  <a:txBody>
                    <a:bodyPr/>
                    <a:lstStyle/>
                    <a:p>
                      <a:pPr latinLnBrk="0"/>
                      <a:r>
                        <a:rPr lang="en-GB" sz="1400" dirty="0" smtClean="0"/>
                        <a:t>Scott, Masaya</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0000FF"/>
                          </a:solidFill>
                        </a:rPr>
                        <a:t>Closed - </a:t>
                      </a:r>
                      <a:r>
                        <a:rPr lang="en-US" sz="1400" dirty="0" smtClean="0">
                          <a:solidFill>
                            <a:srgbClr val="0000FF"/>
                          </a:solidFill>
                        </a:rPr>
                        <a:t>- Presented in Delhi meeting</a:t>
                      </a:r>
                      <a:endParaRPr lang="en-US" sz="1400" dirty="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GRWG_14.9</a:t>
                      </a:r>
                    </a:p>
                  </a:txBody>
                  <a:tcPr marL="58615" marR="58615" marT="19050" marB="19050" anchor="ctr"/>
                </a:tc>
                <a:tc>
                  <a:txBody>
                    <a:bodyPr/>
                    <a:lstStyle/>
                    <a:p>
                      <a:pPr latinLnBrk="0"/>
                      <a:r>
                        <a:rPr lang="en-US" sz="1400"/>
                        <a:t>CMA to present plans for developing inter-calibration products for GEO hyperspectral IR sounder.</a:t>
                      </a:r>
                    </a:p>
                  </a:txBody>
                  <a:tcPr marL="58615" marR="58615" marT="19050" marB="19050" anchor="ctr"/>
                </a:tc>
                <a:tc>
                  <a:txBody>
                    <a:bodyPr/>
                    <a:lstStyle/>
                    <a:p>
                      <a:pPr latinLnBrk="0"/>
                      <a:r>
                        <a:rPr lang="en-GB" sz="1400" dirty="0" smtClean="0"/>
                        <a:t>Scott</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FF0000"/>
                          </a:solidFill>
                        </a:rPr>
                        <a:t>Late</a:t>
                      </a:r>
                      <a:endParaRPr lang="en-US"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GRWG_14.14</a:t>
                      </a:r>
                    </a:p>
                  </a:txBody>
                  <a:tcPr marL="58615" marR="58615" marT="19050" marB="19050" anchor="ctr"/>
                </a:tc>
                <a:tc>
                  <a:txBody>
                    <a:bodyPr/>
                    <a:lstStyle/>
                    <a:p>
                      <a:pPr latinLnBrk="0"/>
                      <a:r>
                        <a:rPr lang="en-US" sz="1400"/>
                        <a:t>XingMing</a:t>
                      </a:r>
                      <a:r>
                        <a:rPr lang="en-US" sz="1400" u="none" strike="noStrike">
                          <a:solidFill>
                            <a:srgbClr val="666666"/>
                          </a:solidFill>
                          <a:hlinkClick r:id="rId5" tooltip="Create this topic"/>
                        </a:rPr>
                        <a:t>?</a:t>
                      </a:r>
                      <a:r>
                        <a:rPr lang="en-US" sz="1400"/>
                        <a:t> Liang to report the requirement from GSICS to support MICROS.</a:t>
                      </a:r>
                    </a:p>
                  </a:txBody>
                  <a:tcPr marL="58615" marR="58615" marT="19050" marB="19050" anchor="ctr"/>
                </a:tc>
                <a:tc>
                  <a:txBody>
                    <a:bodyPr/>
                    <a:lstStyle/>
                    <a:p>
                      <a:pPr latinLnBrk="0"/>
                      <a:r>
                        <a:rPr lang="en-GB" sz="1400" dirty="0" smtClean="0"/>
                        <a:t>Xing Ming Liang</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marL="0" algn="l" defTabSz="914400" rtl="0" eaLnBrk="1" latinLnBrk="0" hangingPunct="1"/>
                      <a:r>
                        <a:rPr lang="en-GB" sz="1400" dirty="0" smtClean="0">
                          <a:solidFill>
                            <a:srgbClr val="FF0000"/>
                          </a:solidFill>
                        </a:rPr>
                        <a:t>Late</a:t>
                      </a:r>
                      <a:endParaRPr lang="en-US" sz="1400" kern="1200" noProof="0" dirty="0">
                        <a:solidFill>
                          <a:srgbClr val="FF0000"/>
                        </a:solidFill>
                        <a:latin typeface="+mn-lt"/>
                        <a:ea typeface="+mn-ea"/>
                        <a:cs typeface="+mn-cs"/>
                      </a:endParaRPr>
                    </a:p>
                  </a:txBody>
                  <a:tcPr marL="112542" marR="112542" anchor="ctr"/>
                </a:tc>
              </a:tr>
              <a:tr h="370840">
                <a:tc>
                  <a:txBody>
                    <a:bodyPr/>
                    <a:lstStyle/>
                    <a:p>
                      <a:pPr latinLnBrk="0"/>
                      <a:r>
                        <a:rPr lang="en-GB" sz="1400" kern="1200" dirty="0">
                          <a:solidFill>
                            <a:schemeClr val="dk1"/>
                          </a:solidFill>
                          <a:latin typeface="+mn-lt"/>
                          <a:ea typeface="+mn-ea"/>
                          <a:cs typeface="+mn-cs"/>
                        </a:rPr>
                        <a:t>GRWG_14.16</a:t>
                      </a:r>
                    </a:p>
                  </a:txBody>
                  <a:tcPr marL="58615" marR="58615" marT="19050" marB="19050" anchor="ctr"/>
                </a:tc>
                <a:tc>
                  <a:txBody>
                    <a:bodyPr/>
                    <a:lstStyle/>
                    <a:p>
                      <a:pPr latinLnBrk="0"/>
                      <a:r>
                        <a:rPr lang="en-US" sz="1400"/>
                        <a:t>CMA to provide ATBD for FY-3C IR product.</a:t>
                      </a:r>
                    </a:p>
                  </a:txBody>
                  <a:tcPr marL="58615" marR="58615" marT="19050" marB="19050" anchor="ctr"/>
                </a:tc>
                <a:tc>
                  <a:txBody>
                    <a:bodyPr/>
                    <a:lstStyle/>
                    <a:p>
                      <a:pPr latinLnBrk="0"/>
                      <a:r>
                        <a:rPr lang="en-GB" sz="1400" dirty="0" smtClean="0"/>
                        <a:t>CMA</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FF0000"/>
                          </a:solidFill>
                        </a:rPr>
                        <a:t>Late</a:t>
                      </a:r>
                      <a:endParaRPr lang="en-US" sz="1400" dirty="0">
                        <a:solidFill>
                          <a:srgbClr val="FF0000"/>
                        </a:solidFill>
                      </a:endParaRPr>
                    </a:p>
                  </a:txBody>
                  <a:tcPr marL="112542" marR="112542"/>
                </a:tc>
              </a:tr>
            </a:tbl>
          </a:graphicData>
        </a:graphic>
      </p:graphicFrame>
    </p:spTree>
    <p:extLst>
      <p:ext uri="{BB962C8B-B14F-4D97-AF65-F5344CB8AC3E}">
        <p14:creationId xmlns:p14="http://schemas.microsoft.com/office/powerpoint/2010/main" val="337081405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Other GRWG Actions Still Open</a:t>
            </a:r>
          </a:p>
        </p:txBody>
      </p:sp>
      <p:graphicFrame>
        <p:nvGraphicFramePr>
          <p:cNvPr id="5" name="Content Placeholder 3"/>
          <p:cNvGraphicFramePr>
            <a:graphicFrameLocks/>
          </p:cNvGraphicFramePr>
          <p:nvPr>
            <p:extLst>
              <p:ext uri="{D42A27DB-BD31-4B8C-83A1-F6EECF244321}">
                <p14:modId xmlns:p14="http://schemas.microsoft.com/office/powerpoint/2010/main" val="27539658"/>
              </p:ext>
            </p:extLst>
          </p:nvPr>
        </p:nvGraphicFramePr>
        <p:xfrm>
          <a:off x="1" y="908678"/>
          <a:ext cx="12191999" cy="5802058"/>
        </p:xfrm>
        <a:graphic>
          <a:graphicData uri="http://schemas.openxmlformats.org/drawingml/2006/table">
            <a:tbl>
              <a:tblPr firstRow="1" bandRow="1">
                <a:tableStyleId>{21E4AEA4-8DFA-4A89-87EB-49C32662AFE0}</a:tableStyleId>
              </a:tblPr>
              <a:tblGrid>
                <a:gridCol w="1644502"/>
                <a:gridCol w="6271574"/>
                <a:gridCol w="1440575"/>
                <a:gridCol w="1417674"/>
                <a:gridCol w="1417674"/>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648398">
                <a:tc>
                  <a:txBody>
                    <a:bodyPr/>
                    <a:lstStyle/>
                    <a:p>
                      <a:r>
                        <a:rPr lang="en-GB" sz="1400" kern="1200" dirty="0">
                          <a:solidFill>
                            <a:schemeClr val="dk1"/>
                          </a:solidFill>
                          <a:latin typeface="+mn-lt"/>
                          <a:ea typeface="+mn-ea"/>
                          <a:cs typeface="+mn-cs"/>
                        </a:rPr>
                        <a:t>GRWG_14.20</a:t>
                      </a:r>
                    </a:p>
                  </a:txBody>
                  <a:tcPr marL="58615" marR="58615" marT="19050" marB="19050" anchor="ctr"/>
                </a:tc>
                <a:tc>
                  <a:txBody>
                    <a:bodyPr/>
                    <a:lstStyle/>
                    <a:p>
                      <a:pPr latinLnBrk="0"/>
                      <a:r>
                        <a:rPr lang="en-US" sz="1400" dirty="0"/>
                        <a:t>KMA to send products to the EUMETSAT GSICS Data and Products server until the CMA collaboration server is available.</a:t>
                      </a:r>
                    </a:p>
                  </a:txBody>
                  <a:tcPr marL="58615" marR="58615" marT="19050" marB="19050" anchor="ctr"/>
                </a:tc>
                <a:tc>
                  <a:txBody>
                    <a:bodyPr/>
                    <a:lstStyle/>
                    <a:p>
                      <a:pPr latinLnBrk="0"/>
                      <a:r>
                        <a:rPr lang="en-GB" sz="1400" dirty="0" smtClean="0"/>
                        <a:t>KMA</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0000FF"/>
                          </a:solidFill>
                        </a:rPr>
                        <a:t>Closed</a:t>
                      </a:r>
                      <a:endParaRPr lang="en-GB" sz="1400" dirty="0">
                        <a:solidFill>
                          <a:srgbClr val="0000FF"/>
                        </a:solidFill>
                      </a:endParaRPr>
                    </a:p>
                  </a:txBody>
                  <a:tcPr marL="58615" marR="58615" marT="19050" marB="19050" anchor="ctr"/>
                </a:tc>
              </a:tr>
              <a:tr h="370840">
                <a:tc>
                  <a:txBody>
                    <a:bodyPr/>
                    <a:lstStyle/>
                    <a:p>
                      <a:r>
                        <a:rPr lang="en-GB" sz="1400" kern="1200" dirty="0">
                          <a:solidFill>
                            <a:schemeClr val="dk1"/>
                          </a:solidFill>
                          <a:latin typeface="+mn-lt"/>
                          <a:ea typeface="+mn-ea"/>
                          <a:cs typeface="+mn-cs"/>
                        </a:rPr>
                        <a:t>GRWG_14.27</a:t>
                      </a:r>
                    </a:p>
                  </a:txBody>
                  <a:tcPr marL="58615" marR="58615" marT="19050" marB="19050" anchor="ctr"/>
                </a:tc>
                <a:tc>
                  <a:txBody>
                    <a:bodyPr/>
                    <a:lstStyle/>
                    <a:p>
                      <a:pPr latinLnBrk="0"/>
                      <a:r>
                        <a:rPr lang="en-US" sz="1400"/>
                        <a:t>All GPRCs to review their GSICS websites to take into account of the new developments in GSICS as these websites will be reviewed in the next joint meeting.</a:t>
                      </a:r>
                    </a:p>
                  </a:txBody>
                  <a:tcPr marL="58615" marR="58615" marT="19050" marB="19050" anchor="ctr"/>
                </a:tc>
                <a:tc>
                  <a:txBody>
                    <a:bodyPr/>
                    <a:lstStyle/>
                    <a:p>
                      <a:pPr latinLnBrk="0"/>
                      <a:r>
                        <a:rPr lang="en-GB" sz="1400" dirty="0" smtClean="0"/>
                        <a:t>ALL</a:t>
                      </a:r>
                      <a:r>
                        <a:rPr lang="en-GB" sz="1400" dirty="0"/>
                        <a:t>, </a:t>
                      </a:r>
                      <a:r>
                        <a:rPr lang="en-GB" sz="1400" dirty="0" smtClean="0"/>
                        <a:t>GPRC</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 duplicate</a:t>
                      </a:r>
                      <a:endParaRPr lang="en-GB" sz="1400" dirty="0">
                        <a:solidFill>
                          <a:srgbClr val="0000FF"/>
                        </a:solidFill>
                      </a:endParaRPr>
                    </a:p>
                  </a:txBody>
                  <a:tcPr marL="58615" marR="58615" marT="19050" marB="19050" anchor="ctr"/>
                </a:tc>
              </a:tr>
              <a:tr h="370840">
                <a:tc>
                  <a:txBody>
                    <a:bodyPr/>
                    <a:lstStyle/>
                    <a:p>
                      <a:r>
                        <a:rPr lang="en-GB" sz="1400" kern="1200" dirty="0">
                          <a:solidFill>
                            <a:schemeClr val="dk1"/>
                          </a:solidFill>
                          <a:latin typeface="+mn-lt"/>
                          <a:ea typeface="+mn-ea"/>
                          <a:cs typeface="+mn-cs"/>
                        </a:rPr>
                        <a:t>GRWG_14.28</a:t>
                      </a:r>
                    </a:p>
                  </a:txBody>
                  <a:tcPr marL="58615" marR="58615" marT="19050" marB="19050" anchor="ctr"/>
                </a:tc>
                <a:tc>
                  <a:txBody>
                    <a:bodyPr/>
                    <a:lstStyle/>
                    <a:p>
                      <a:pPr latinLnBrk="0"/>
                      <a:r>
                        <a:rPr lang="en-US" sz="1400"/>
                        <a:t>IMD to update their website to provide GSICS information. This will be provided on the WMO for inclusion into their website</a:t>
                      </a:r>
                    </a:p>
                  </a:txBody>
                  <a:tcPr marL="58615" marR="58615" marT="19050" marB="19050" anchor="ctr"/>
                </a:tc>
                <a:tc>
                  <a:txBody>
                    <a:bodyPr/>
                    <a:lstStyle/>
                    <a:p>
                      <a:pPr latinLnBrk="0"/>
                      <a:r>
                        <a:rPr lang="en-GB" sz="1400" dirty="0" smtClean="0"/>
                        <a:t>IMD</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 duplicate</a:t>
                      </a:r>
                      <a:endParaRPr lang="en-GB" sz="1400" dirty="0">
                        <a:solidFill>
                          <a:srgbClr val="0000FF"/>
                        </a:solidFill>
                      </a:endParaRPr>
                    </a:p>
                  </a:txBody>
                  <a:tcPr marL="112542" marR="112542" anchor="ctr"/>
                </a:tc>
              </a:tr>
              <a:tr h="370840">
                <a:tc>
                  <a:txBody>
                    <a:bodyPr/>
                    <a:lstStyle/>
                    <a:p>
                      <a:r>
                        <a:rPr lang="en-GB" sz="1400" kern="1200" dirty="0">
                          <a:solidFill>
                            <a:schemeClr val="dk1"/>
                          </a:solidFill>
                          <a:latin typeface="+mn-lt"/>
                          <a:ea typeface="+mn-ea"/>
                          <a:cs typeface="+mn-cs"/>
                        </a:rPr>
                        <a:t>GRWG_14.29</a:t>
                      </a:r>
                    </a:p>
                  </a:txBody>
                  <a:tcPr marL="58615" marR="58615" marT="19050" marB="19050" anchor="ctr"/>
                </a:tc>
                <a:tc>
                  <a:txBody>
                    <a:bodyPr/>
                    <a:lstStyle/>
                    <a:p>
                      <a:pPr latinLnBrk="0"/>
                      <a:r>
                        <a:rPr lang="en-US" sz="1400"/>
                        <a:t>Masaya Takahashi to check for a document regarding minimum content for GPRC GSICS webpage. If this document does not exist, then he shall author one and upload it to the Wiki.</a:t>
                      </a:r>
                    </a:p>
                  </a:txBody>
                  <a:tcPr marL="58615" marR="58615" marT="19050" marB="19050" anchor="ctr"/>
                </a:tc>
                <a:tc>
                  <a:txBody>
                    <a:bodyPr/>
                    <a:lstStyle/>
                    <a:p>
                      <a:pPr latinLnBrk="0"/>
                      <a:r>
                        <a:rPr lang="en-GB" sz="1400" u="sng" dirty="0" smtClean="0">
                          <a:solidFill>
                            <a:srgbClr val="666666"/>
                          </a:solidFill>
                          <a:hlinkClick r:id="rId2"/>
                        </a:rPr>
                        <a:t>Masaya Takahashi</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0000FF"/>
                          </a:solidFill>
                        </a:rPr>
                        <a:t>Closed</a:t>
                      </a:r>
                      <a:endParaRPr lang="en-US" sz="1400" dirty="0">
                        <a:solidFill>
                          <a:srgbClr val="0000FF"/>
                        </a:solidFill>
                      </a:endParaRPr>
                    </a:p>
                  </a:txBody>
                  <a:tcPr marL="112542" marR="112542" anchor="ctr"/>
                </a:tc>
              </a:tr>
              <a:tr h="370840">
                <a:tc>
                  <a:txBody>
                    <a:bodyPr/>
                    <a:lstStyle/>
                    <a:p>
                      <a:r>
                        <a:rPr lang="en-GB" sz="1400" kern="1200" dirty="0">
                          <a:solidFill>
                            <a:schemeClr val="dk1"/>
                          </a:solidFill>
                          <a:latin typeface="+mn-lt"/>
                          <a:ea typeface="+mn-ea"/>
                          <a:cs typeface="+mn-cs"/>
                        </a:rPr>
                        <a:t>GRWG_14.31</a:t>
                      </a:r>
                    </a:p>
                  </a:txBody>
                  <a:tcPr marL="58615" marR="58615" marT="19050" marB="19050" anchor="ctr"/>
                </a:tc>
                <a:tc>
                  <a:txBody>
                    <a:bodyPr/>
                    <a:lstStyle/>
                    <a:p>
                      <a:pPr latinLnBrk="0"/>
                      <a:r>
                        <a:rPr lang="en-US" sz="1400"/>
                        <a:t>EUMETSAT to prepare a proposal for automating the GPPA and demonstrate this in a Webex meeting.</a:t>
                      </a:r>
                    </a:p>
                  </a:txBody>
                  <a:tcPr marL="58615" marR="58615" marT="19050" marB="19050" anchor="ctr"/>
                </a:tc>
                <a:tc>
                  <a:txBody>
                    <a:bodyPr/>
                    <a:lstStyle/>
                    <a:p>
                      <a:pPr latinLnBrk="0"/>
                      <a:r>
                        <a:rPr lang="en-GB" sz="1400" dirty="0" smtClean="0"/>
                        <a:t>EUMETSAT</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t>Late</a:t>
                      </a:r>
                      <a:endParaRPr lang="en-US" sz="1400" dirty="0">
                        <a:solidFill>
                          <a:schemeClr val="tx1"/>
                        </a:solidFill>
                      </a:endParaRPr>
                    </a:p>
                  </a:txBody>
                  <a:tcPr marL="112542" marR="112542" anchor="ctr"/>
                </a:tc>
              </a:tr>
              <a:tr h="370840">
                <a:tc>
                  <a:txBody>
                    <a:bodyPr/>
                    <a:lstStyle/>
                    <a:p>
                      <a:r>
                        <a:rPr lang="en-GB" sz="1400" kern="1200" dirty="0">
                          <a:solidFill>
                            <a:schemeClr val="dk1"/>
                          </a:solidFill>
                          <a:latin typeface="+mn-lt"/>
                          <a:ea typeface="+mn-ea"/>
                          <a:cs typeface="+mn-cs"/>
                        </a:rPr>
                        <a:t>GRWG_14.32</a:t>
                      </a:r>
                    </a:p>
                  </a:txBody>
                  <a:tcPr marL="58615" marR="58615" marT="19050" marB="19050" anchor="ctr"/>
                </a:tc>
                <a:tc>
                  <a:txBody>
                    <a:bodyPr/>
                    <a:lstStyle/>
                    <a:p>
                      <a:pPr latinLnBrk="0"/>
                      <a:r>
                        <a:rPr lang="en-US" sz="1400" dirty="0" err="1"/>
                        <a:t>Xu</a:t>
                      </a:r>
                      <a:r>
                        <a:rPr lang="en-US" sz="1400" dirty="0"/>
                        <a:t> Na (CMA): report at the next meeting on the work done on SRF retrieval using </a:t>
                      </a:r>
                      <a:r>
                        <a:rPr lang="en-US" sz="1400" dirty="0" err="1"/>
                        <a:t>hyperspectral</a:t>
                      </a:r>
                      <a:r>
                        <a:rPr lang="en-US" sz="1400" dirty="0"/>
                        <a:t> instruments.</a:t>
                      </a:r>
                    </a:p>
                  </a:txBody>
                  <a:tcPr marL="58615" marR="58615" marT="19050" marB="19050" anchor="ctr"/>
                </a:tc>
                <a:tc>
                  <a:txBody>
                    <a:bodyPr/>
                    <a:lstStyle/>
                    <a:p>
                      <a:pPr latinLnBrk="0"/>
                      <a:r>
                        <a:rPr lang="en-GB" sz="1400" dirty="0" err="1" smtClean="0"/>
                        <a:t>Xu</a:t>
                      </a:r>
                      <a:r>
                        <a:rPr lang="en-GB" sz="1400" dirty="0" smtClean="0"/>
                        <a:t> Na</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marL="0" algn="l" defTabSz="914400" rtl="0" eaLnBrk="1" latinLnBrk="0" hangingPunct="1"/>
                      <a:r>
                        <a:rPr lang="en-GB" sz="1400" dirty="0" smtClean="0">
                          <a:solidFill>
                            <a:srgbClr val="0000FF"/>
                          </a:solidFill>
                        </a:rPr>
                        <a:t>Closing?</a:t>
                      </a:r>
                      <a:endParaRPr lang="en-US" sz="1400" kern="1200" noProof="0" dirty="0">
                        <a:solidFill>
                          <a:srgbClr val="0000FF"/>
                        </a:solidFill>
                        <a:latin typeface="+mn-lt"/>
                        <a:ea typeface="+mn-ea"/>
                        <a:cs typeface="+mn-cs"/>
                      </a:endParaRPr>
                    </a:p>
                  </a:txBody>
                  <a:tcPr marL="112542" marR="112542" anchor="ctr"/>
                </a:tc>
              </a:tr>
              <a:tr h="370840">
                <a:tc>
                  <a:txBody>
                    <a:bodyPr/>
                    <a:lstStyle/>
                    <a:p>
                      <a:r>
                        <a:rPr lang="en-GB" sz="1400" kern="1200" dirty="0">
                          <a:solidFill>
                            <a:schemeClr val="dk1"/>
                          </a:solidFill>
                          <a:latin typeface="+mn-lt"/>
                          <a:ea typeface="+mn-ea"/>
                          <a:cs typeface="+mn-cs"/>
                        </a:rPr>
                        <a:t>GRWG_15.45</a:t>
                      </a:r>
                    </a:p>
                  </a:txBody>
                  <a:tcPr marL="58615" marR="58615" marT="19050" marB="19050" anchor="ctr"/>
                </a:tc>
                <a:tc>
                  <a:txBody>
                    <a:bodyPr/>
                    <a:lstStyle/>
                    <a:p>
                      <a:pPr latinLnBrk="0"/>
                      <a:r>
                        <a:rPr lang="en-US" sz="1400" kern="1200" dirty="0" err="1">
                          <a:solidFill>
                            <a:schemeClr val="dk1"/>
                          </a:solidFill>
                          <a:latin typeface="+mn-lt"/>
                          <a:ea typeface="+mn-ea"/>
                          <a:cs typeface="+mn-cs"/>
                        </a:rPr>
                        <a:t>CMA to report back on their investigations on SRF retrieval.</a:t>
                      </a:r>
                    </a:p>
                  </a:txBody>
                  <a:tcPr marL="58615" marR="58615" marT="19050" marB="19050" anchor="ctr"/>
                </a:tc>
                <a:tc>
                  <a:txBody>
                    <a:bodyPr/>
                    <a:lstStyle/>
                    <a:p>
                      <a:pPr latinLnBrk="0"/>
                      <a:r>
                        <a:rPr lang="en-GB" sz="1400" kern="1200" dirty="0" smtClean="0">
                          <a:solidFill>
                            <a:schemeClr val="dk1"/>
                          </a:solidFill>
                          <a:latin typeface="+mn-lt"/>
                          <a:ea typeface="+mn-ea"/>
                          <a:cs typeface="+mn-cs"/>
                        </a:rPr>
                        <a:t>CMA</a:t>
                      </a:r>
                      <a:endParaRPr lang="en-GB" sz="1400" kern="1200" dirty="0">
                        <a:solidFill>
                          <a:schemeClr val="dk1"/>
                        </a:solidFill>
                        <a:latin typeface="+mn-lt"/>
                        <a:ea typeface="+mn-ea"/>
                        <a:cs typeface="+mn-cs"/>
                      </a:endParaRPr>
                    </a:p>
                  </a:txBody>
                  <a:tcPr marL="58615" marR="58615" marT="19050" marB="19050" anchor="ctr"/>
                </a:tc>
                <a:tc>
                  <a:txBody>
                    <a:bodyPr/>
                    <a:lstStyle/>
                    <a:p>
                      <a:pPr latinLnBrk="0"/>
                      <a:r>
                        <a:rPr lang="en-GB" sz="1400" kern="1200" dirty="0">
                          <a:solidFill>
                            <a:schemeClr val="dk1"/>
                          </a:solidFill>
                          <a:latin typeface="+mn-lt"/>
                          <a:ea typeface="+mn-ea"/>
                          <a:cs typeface="+mn-cs"/>
                        </a:rPr>
                        <a:t>29 Feb 2016</a:t>
                      </a:r>
                    </a:p>
                  </a:txBody>
                  <a:tcPr marL="58615" marR="58615" marT="19050" marB="19050" anchor="ctr"/>
                </a:tc>
                <a:tc>
                  <a:txBody>
                    <a:bodyPr/>
                    <a:lstStyle/>
                    <a:p>
                      <a:pPr marL="0" algn="l" defTabSz="914400" rtl="0" eaLnBrk="1" latinLnBrk="0" hangingPunct="1"/>
                      <a:r>
                        <a:rPr lang="en-GB" sz="1400" dirty="0" smtClean="0">
                          <a:solidFill>
                            <a:srgbClr val="0000FF"/>
                          </a:solidFill>
                        </a:rPr>
                        <a:t>Closing?</a:t>
                      </a:r>
                      <a:endParaRPr lang="en-US" sz="1400" kern="1200" noProof="0" dirty="0">
                        <a:solidFill>
                          <a:srgbClr val="0000FF"/>
                        </a:solidFill>
                        <a:latin typeface="+mn-lt"/>
                        <a:ea typeface="+mn-ea"/>
                        <a:cs typeface="+mn-cs"/>
                      </a:endParaRPr>
                    </a:p>
                  </a:txBody>
                  <a:tcPr marL="112542" marR="112542" anchor="ctr"/>
                </a:tc>
              </a:tr>
              <a:tr h="370840">
                <a:tc>
                  <a:txBody>
                    <a:bodyPr/>
                    <a:lstStyle/>
                    <a:p>
                      <a:r>
                        <a:rPr lang="en-GB" sz="1400" kern="1200" dirty="0">
                          <a:solidFill>
                            <a:schemeClr val="dk1"/>
                          </a:solidFill>
                          <a:latin typeface="+mn-lt"/>
                          <a:ea typeface="+mn-ea"/>
                          <a:cs typeface="+mn-cs"/>
                        </a:rPr>
                        <a:t>GRWG_14.33</a:t>
                      </a:r>
                    </a:p>
                  </a:txBody>
                  <a:tcPr marL="58615" marR="58615" marT="19050" marB="19050" anchor="ctr"/>
                </a:tc>
                <a:tc>
                  <a:txBody>
                    <a:bodyPr/>
                    <a:lstStyle/>
                    <a:p>
                      <a:pPr latinLnBrk="0"/>
                      <a:r>
                        <a:rPr lang="en-US" sz="1400" dirty="0"/>
                        <a:t>EUMETSAT to share with IMD plans for reprocessing of the archive data (re-calibration)</a:t>
                      </a:r>
                    </a:p>
                  </a:txBody>
                  <a:tcPr marL="58615" marR="58615" marT="19050" marB="19050" anchor="ctr"/>
                </a:tc>
                <a:tc>
                  <a:txBody>
                    <a:bodyPr/>
                    <a:lstStyle/>
                    <a:p>
                      <a:pPr latinLnBrk="0"/>
                      <a:r>
                        <a:rPr lang="en-GB" sz="1400" dirty="0" smtClean="0"/>
                        <a:t>EUMETSAT</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marL="0" algn="l" defTabSz="914400" rtl="0" eaLnBrk="1" latinLnBrk="0" hangingPunct="1"/>
                      <a:r>
                        <a:rPr lang="en-GB" sz="1400" dirty="0" smtClean="0">
                          <a:solidFill>
                            <a:srgbClr val="0000FF"/>
                          </a:solidFill>
                        </a:rPr>
                        <a:t>Closed</a:t>
                      </a:r>
                      <a:endParaRPr lang="en-US" sz="1400" kern="1200" noProof="0" dirty="0">
                        <a:solidFill>
                          <a:srgbClr val="0000FF"/>
                        </a:solidFill>
                        <a:latin typeface="+mn-lt"/>
                        <a:ea typeface="+mn-ea"/>
                        <a:cs typeface="+mn-cs"/>
                      </a:endParaRPr>
                    </a:p>
                  </a:txBody>
                  <a:tcPr marL="112542" marR="112542" anchor="ctr"/>
                </a:tc>
              </a:tr>
              <a:tr h="370840">
                <a:tc>
                  <a:txBody>
                    <a:bodyPr/>
                    <a:lstStyle/>
                    <a:p>
                      <a:r>
                        <a:rPr lang="en-GB" sz="1400" kern="1200" dirty="0">
                          <a:solidFill>
                            <a:schemeClr val="dk1"/>
                          </a:solidFill>
                          <a:latin typeface="+mn-lt"/>
                          <a:ea typeface="+mn-ea"/>
                          <a:cs typeface="+mn-cs"/>
                        </a:rPr>
                        <a:t>GRWG_14.35</a:t>
                      </a:r>
                    </a:p>
                  </a:txBody>
                  <a:tcPr marL="58615" marR="58615" marT="19050" marB="19050" anchor="ctr"/>
                </a:tc>
                <a:tc>
                  <a:txBody>
                    <a:bodyPr/>
                    <a:lstStyle/>
                    <a:p>
                      <a:pPr latinLnBrk="0"/>
                      <a:r>
                        <a:rPr lang="en-US" sz="1400" dirty="0"/>
                        <a:t>EUMETSAT/NOAA/NASA/JMA to perform analysis to evaluate the optimal temporal resolution for a DCC product. GPRCs are invited to report at the next web-meeting on the DCC method.</a:t>
                      </a:r>
                    </a:p>
                  </a:txBody>
                  <a:tcPr marL="58615" marR="58615" marT="19050" marB="19050" anchor="ctr"/>
                </a:tc>
                <a:tc>
                  <a:txBody>
                    <a:bodyPr/>
                    <a:lstStyle/>
                    <a:p>
                      <a:pPr latinLnBrk="0"/>
                      <a:r>
                        <a:rPr lang="en-GB" sz="1400" dirty="0" smtClean="0"/>
                        <a:t>EUMETSAT</a:t>
                      </a:r>
                      <a:r>
                        <a:rPr lang="en-GB" sz="1400" dirty="0"/>
                        <a:t>, </a:t>
                      </a:r>
                      <a:r>
                        <a:rPr lang="en-GB" sz="1400" dirty="0" smtClean="0"/>
                        <a:t>NOAA</a:t>
                      </a:r>
                      <a:r>
                        <a:rPr lang="en-GB" sz="1400" dirty="0"/>
                        <a:t>, </a:t>
                      </a:r>
                      <a:r>
                        <a:rPr lang="en-GB" sz="1400" dirty="0" smtClean="0"/>
                        <a:t>NASA</a:t>
                      </a:r>
                      <a:r>
                        <a:rPr lang="en-GB" sz="1400" dirty="0"/>
                        <a:t>, </a:t>
                      </a:r>
                      <a:r>
                        <a:rPr lang="en-GB" sz="1400" dirty="0" smtClean="0"/>
                        <a:t>JMA</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t>Late</a:t>
                      </a:r>
                      <a:endParaRPr lang="en-US" sz="1400" dirty="0">
                        <a:solidFill>
                          <a:schemeClr val="tx1"/>
                        </a:solidFill>
                      </a:endParaRPr>
                    </a:p>
                  </a:txBody>
                  <a:tcPr marL="112542" marR="112542"/>
                </a:tc>
              </a:tr>
              <a:tr h="370840">
                <a:tc>
                  <a:txBody>
                    <a:bodyPr/>
                    <a:lstStyle/>
                    <a:p>
                      <a:r>
                        <a:rPr lang="en-GB" sz="1400" kern="1200" dirty="0">
                          <a:solidFill>
                            <a:schemeClr val="dk1"/>
                          </a:solidFill>
                          <a:latin typeface="+mn-lt"/>
                          <a:ea typeface="+mn-ea"/>
                          <a:cs typeface="+mn-cs"/>
                        </a:rPr>
                        <a:t>GRWG_14.39</a:t>
                      </a:r>
                    </a:p>
                  </a:txBody>
                  <a:tcPr marL="58615" marR="58615" marT="19050" marB="19050" anchor="ctr"/>
                </a:tc>
                <a:tc>
                  <a:txBody>
                    <a:bodyPr/>
                    <a:lstStyle/>
                    <a:p>
                      <a:pPr latinLnBrk="0"/>
                      <a:r>
                        <a:rPr lang="en-US" sz="1400"/>
                        <a:t>CMA to investigate hosting a joint GSICS/CEOS-IVOS workshop to promote SI traceable measurements in orbit.</a:t>
                      </a:r>
                    </a:p>
                  </a:txBody>
                  <a:tcPr marL="58615" marR="58615" marT="19050" marB="19050" anchor="ctr"/>
                </a:tc>
                <a:tc>
                  <a:txBody>
                    <a:bodyPr/>
                    <a:lstStyle/>
                    <a:p>
                      <a:pPr latinLnBrk="0"/>
                      <a:r>
                        <a:rPr lang="en-GB" sz="1400" dirty="0" smtClean="0"/>
                        <a:t>CMA</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0000FF"/>
                          </a:solidFill>
                        </a:rPr>
                        <a:t>Closing</a:t>
                      </a:r>
                      <a:endParaRPr lang="en-US" sz="1400" dirty="0">
                        <a:solidFill>
                          <a:srgbClr val="0000FF"/>
                        </a:solidFill>
                      </a:endParaRPr>
                    </a:p>
                  </a:txBody>
                  <a:tcPr marL="112542" marR="112542"/>
                </a:tc>
              </a:tr>
            </a:tbl>
          </a:graphicData>
        </a:graphic>
      </p:graphicFrame>
    </p:spTree>
    <p:extLst>
      <p:ext uri="{BB962C8B-B14F-4D97-AF65-F5344CB8AC3E}">
        <p14:creationId xmlns:p14="http://schemas.microsoft.com/office/powerpoint/2010/main" val="364462625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Other GRWG Actions Still Open</a:t>
            </a:r>
          </a:p>
        </p:txBody>
      </p:sp>
      <p:graphicFrame>
        <p:nvGraphicFramePr>
          <p:cNvPr id="5" name="Content Placeholder 3"/>
          <p:cNvGraphicFramePr>
            <a:graphicFrameLocks/>
          </p:cNvGraphicFramePr>
          <p:nvPr>
            <p:extLst>
              <p:ext uri="{D42A27DB-BD31-4B8C-83A1-F6EECF244321}">
                <p14:modId xmlns:p14="http://schemas.microsoft.com/office/powerpoint/2010/main" val="1889346002"/>
              </p:ext>
            </p:extLst>
          </p:nvPr>
        </p:nvGraphicFramePr>
        <p:xfrm>
          <a:off x="84226" y="908678"/>
          <a:ext cx="11863136" cy="5069840"/>
        </p:xfrm>
        <a:graphic>
          <a:graphicData uri="http://schemas.openxmlformats.org/drawingml/2006/table">
            <a:tbl>
              <a:tblPr firstRow="1" bandRow="1">
                <a:tableStyleId>{21E4AEA4-8DFA-4A89-87EB-49C32662AFE0}</a:tableStyleId>
              </a:tblPr>
              <a:tblGrid>
                <a:gridCol w="1600144"/>
                <a:gridCol w="6102407"/>
                <a:gridCol w="1401717"/>
                <a:gridCol w="1379434"/>
                <a:gridCol w="1379434"/>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370840">
                <a:tc>
                  <a:txBody>
                    <a:bodyPr/>
                    <a:lstStyle/>
                    <a:p>
                      <a:pPr latinLnBrk="0"/>
                      <a:r>
                        <a:rPr lang="en-GB" sz="1400" kern="1200" dirty="0">
                          <a:solidFill>
                            <a:schemeClr val="dk1"/>
                          </a:solidFill>
                          <a:latin typeface="+mn-lt"/>
                          <a:ea typeface="+mn-ea"/>
                          <a:cs typeface="+mn-cs"/>
                        </a:rPr>
                        <a:t>GRWG_14.41</a:t>
                      </a:r>
                    </a:p>
                  </a:txBody>
                  <a:tcPr marL="58615" marR="58615" marT="19050" marB="19050" anchor="ctr"/>
                </a:tc>
                <a:tc>
                  <a:txBody>
                    <a:bodyPr/>
                    <a:lstStyle/>
                    <a:p>
                      <a:pPr latinLnBrk="0"/>
                      <a:r>
                        <a:rPr lang="en-US" sz="1400" dirty="0"/>
                        <a:t>KMA to investigate the feasibility of providing GSICS with its BRDF model and report.</a:t>
                      </a:r>
                    </a:p>
                  </a:txBody>
                  <a:tcPr marL="58615" marR="58615" marT="19050" marB="19050" anchor="ctr"/>
                </a:tc>
                <a:tc>
                  <a:txBody>
                    <a:bodyPr/>
                    <a:lstStyle/>
                    <a:p>
                      <a:pPr latinLnBrk="0"/>
                      <a:r>
                        <a:rPr lang="en-GB" sz="1400" dirty="0" smtClean="0"/>
                        <a:t>KMA</a:t>
                      </a:r>
                      <a:endParaRPr lang="en-GB" sz="1400" dirty="0"/>
                    </a:p>
                  </a:txBody>
                  <a:tcPr marL="58615" marR="58615" marT="19050" marB="19050" anchor="ctr"/>
                </a:tc>
                <a:tc>
                  <a:txBody>
                    <a:bodyPr/>
                    <a:lstStyle/>
                    <a:p>
                      <a:pPr latinLnBrk="0"/>
                      <a:r>
                        <a:rPr lang="en-GB" sz="1400" dirty="0"/>
                        <a:t>01 May 2015</a:t>
                      </a:r>
                    </a:p>
                  </a:txBody>
                  <a:tcPr marL="58615" marR="58615" marT="19050" marB="19050" anchor="ctr"/>
                </a:tc>
                <a:tc>
                  <a:txBody>
                    <a:bodyPr/>
                    <a:lstStyle/>
                    <a:p>
                      <a:pPr latinLnBrk="0"/>
                      <a:r>
                        <a:rPr lang="en-GB" sz="1400" dirty="0" smtClean="0">
                          <a:solidFill>
                            <a:srgbClr val="0000FF"/>
                          </a:solidFill>
                        </a:rPr>
                        <a:t>Closed (2017)</a:t>
                      </a:r>
                      <a:endParaRPr lang="en-GB"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GRWG_15.5</a:t>
                      </a:r>
                    </a:p>
                  </a:txBody>
                  <a:tcPr marL="58615" marR="58615" marT="19050" marB="19050" anchor="ctr"/>
                </a:tc>
                <a:tc>
                  <a:txBody>
                    <a:bodyPr/>
                    <a:lstStyle/>
                    <a:p>
                      <a:pPr latinLnBrk="0"/>
                      <a:r>
                        <a:rPr lang="en-US" sz="1400" dirty="0"/>
                        <a:t>KMA to present the use BJ </a:t>
                      </a:r>
                      <a:r>
                        <a:rPr lang="en-US" sz="1400" dirty="0" err="1"/>
                        <a:t>Sohn's</a:t>
                      </a:r>
                      <a:r>
                        <a:rPr lang="en-US" sz="1400" dirty="0"/>
                        <a:t> DCC algorithm to build a BRDF model</a:t>
                      </a:r>
                    </a:p>
                  </a:txBody>
                  <a:tcPr marL="58615" marR="58615" marT="19050" marB="19050" anchor="ctr"/>
                </a:tc>
                <a:tc>
                  <a:txBody>
                    <a:bodyPr/>
                    <a:lstStyle/>
                    <a:p>
                      <a:pPr latinLnBrk="0"/>
                      <a:r>
                        <a:rPr lang="en-GB" sz="1400" dirty="0" smtClean="0"/>
                        <a:t>KMA</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(2017)</a:t>
                      </a:r>
                      <a:endParaRPr lang="en-GB"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GRWG_15.21</a:t>
                      </a:r>
                    </a:p>
                  </a:txBody>
                  <a:tcPr marL="58615" marR="58615" marT="19050" marB="19050" anchor="ctr"/>
                </a:tc>
                <a:tc>
                  <a:txBody>
                    <a:bodyPr/>
                    <a:lstStyle/>
                    <a:p>
                      <a:pPr latinLnBrk="0"/>
                      <a:r>
                        <a:rPr lang="en-US" sz="1400" kern="1200" dirty="0">
                          <a:solidFill>
                            <a:schemeClr val="dk1"/>
                          </a:solidFill>
                          <a:latin typeface="+mn-lt"/>
                          <a:ea typeface="+mn-ea"/>
                          <a:cs typeface="+mn-cs"/>
                        </a:rPr>
                        <a:t>KMA to deliver their RTM DCC BRDF </a:t>
                      </a:r>
                      <a:r>
                        <a:rPr lang="en-US" sz="1400" kern="1200" dirty="0" smtClean="0">
                          <a:solidFill>
                            <a:schemeClr val="dk1"/>
                          </a:solidFill>
                          <a:latin typeface="+mn-lt"/>
                          <a:ea typeface="+mn-ea"/>
                          <a:cs typeface="+mn-cs"/>
                        </a:rPr>
                        <a:t>model</a:t>
                      </a:r>
                      <a:endParaRPr lang="en-US" sz="1400" kern="1200" dirty="0">
                        <a:solidFill>
                          <a:schemeClr val="dk1"/>
                        </a:solidFill>
                        <a:latin typeface="+mn-lt"/>
                        <a:ea typeface="+mn-ea"/>
                        <a:cs typeface="+mn-cs"/>
                      </a:endParaRPr>
                    </a:p>
                  </a:txBody>
                  <a:tcPr marL="58615" marR="58615" marT="19050" marB="19050" anchor="ctr"/>
                </a:tc>
                <a:tc>
                  <a:txBody>
                    <a:bodyPr/>
                    <a:lstStyle/>
                    <a:p>
                      <a:pPr latinLnBrk="0"/>
                      <a:r>
                        <a:rPr lang="en-GB" sz="1400" kern="1200" dirty="0" smtClean="0">
                          <a:solidFill>
                            <a:schemeClr val="dk1"/>
                          </a:solidFill>
                          <a:latin typeface="+mn-lt"/>
                          <a:ea typeface="+mn-ea"/>
                          <a:cs typeface="+mn-cs"/>
                        </a:rPr>
                        <a:t>KMA</a:t>
                      </a:r>
                      <a:endParaRPr lang="en-GB" sz="1400" kern="1200" dirty="0">
                        <a:solidFill>
                          <a:schemeClr val="dk1"/>
                        </a:solidFill>
                        <a:latin typeface="+mn-lt"/>
                        <a:ea typeface="+mn-ea"/>
                        <a:cs typeface="+mn-cs"/>
                      </a:endParaRPr>
                    </a:p>
                  </a:txBody>
                  <a:tcPr marL="58615" marR="58615" marT="19050" marB="19050" anchor="ctr"/>
                </a:tc>
                <a:tc>
                  <a:txBody>
                    <a:bodyPr/>
                    <a:lstStyle/>
                    <a:p>
                      <a:pPr latinLnBrk="0"/>
                      <a:r>
                        <a:rPr lang="en-GB" sz="1400" kern="1200" dirty="0">
                          <a:solidFill>
                            <a:schemeClr val="dk1"/>
                          </a:solidFill>
                          <a:latin typeface="+mn-lt"/>
                          <a:ea typeface="+mn-ea"/>
                          <a:cs typeface="+mn-cs"/>
                        </a:rPr>
                        <a:t>29 Feb 2016</a:t>
                      </a:r>
                    </a:p>
                  </a:txBody>
                  <a:tcPr marL="58615" marR="58615" marT="19050" marB="19050" anchor="ctr"/>
                </a:tc>
                <a:tc>
                  <a:txBody>
                    <a:bodyPr/>
                    <a:lstStyle/>
                    <a:p>
                      <a:pPr latinLnBrk="0"/>
                      <a:r>
                        <a:rPr lang="en-GB" sz="1400" dirty="0" smtClean="0">
                          <a:solidFill>
                            <a:srgbClr val="FF0000"/>
                          </a:solidFill>
                        </a:rPr>
                        <a:t>Late</a:t>
                      </a:r>
                      <a:endParaRPr lang="en-GB" sz="1400" dirty="0">
                        <a:solidFill>
                          <a:srgbClr val="FF0000"/>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GRWG_15.3</a:t>
                      </a:r>
                    </a:p>
                  </a:txBody>
                  <a:tcPr marL="58615" marR="58615" marT="19050" marB="19050" anchor="ctr"/>
                </a:tc>
                <a:tc>
                  <a:txBody>
                    <a:bodyPr/>
                    <a:lstStyle/>
                    <a:p>
                      <a:pPr latinLnBrk="0"/>
                      <a:r>
                        <a:rPr lang="en-US" sz="1400"/>
                        <a:t>IMD to report on results of investigation into suitability of Rann of Kutch as a test site for INSAT-3D calibration, following ground characterisation, and share details with GSICS by email</a:t>
                      </a:r>
                    </a:p>
                  </a:txBody>
                  <a:tcPr marL="58615" marR="58615" marT="19050" marB="19050" anchor="ctr"/>
                </a:tc>
                <a:tc>
                  <a:txBody>
                    <a:bodyPr/>
                    <a:lstStyle/>
                    <a:p>
                      <a:pPr latinLnBrk="0"/>
                      <a:r>
                        <a:rPr lang="en-GB" sz="1400" dirty="0" smtClean="0"/>
                        <a:t>IMD</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GRWG_15.4</a:t>
                      </a:r>
                    </a:p>
                  </a:txBody>
                  <a:tcPr marL="58615" marR="58615" marT="19050" marB="19050" anchor="ctr"/>
                </a:tc>
                <a:tc>
                  <a:txBody>
                    <a:bodyPr/>
                    <a:lstStyle/>
                    <a:p>
                      <a:pPr latinLnBrk="0"/>
                      <a:r>
                        <a:rPr lang="en-US" sz="1400" dirty="0"/>
                        <a:t>D. Jouglet to investigate the availability of POLO in SADE database and report to GSICS.</a:t>
                      </a:r>
                    </a:p>
                  </a:txBody>
                  <a:tcPr marL="58615" marR="58615" marT="19050" marB="19050" anchor="ctr"/>
                </a:tc>
                <a:tc>
                  <a:txBody>
                    <a:bodyPr/>
                    <a:lstStyle/>
                    <a:p>
                      <a:pPr latinLnBrk="0"/>
                      <a:r>
                        <a:rPr lang="en-GB" sz="1400" dirty="0" smtClean="0"/>
                        <a:t>CNES</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GRWG_15.9</a:t>
                      </a:r>
                    </a:p>
                  </a:txBody>
                  <a:tcPr marL="58615" marR="58615" marT="19050" marB="19050" anchor="ctr"/>
                </a:tc>
                <a:tc>
                  <a:txBody>
                    <a:bodyPr/>
                    <a:lstStyle/>
                    <a:p>
                      <a:pPr latinLnBrk="0"/>
                      <a:r>
                        <a:rPr lang="en-US" sz="1400" dirty="0"/>
                        <a:t>JAXA to correspond with Microwave Sub-Group to consider whether GSICS products could/should be generated for active instruments such as DPR.</a:t>
                      </a:r>
                    </a:p>
                  </a:txBody>
                  <a:tcPr marL="58615" marR="58615" marT="19050" marB="19050" anchor="ctr"/>
                </a:tc>
                <a:tc>
                  <a:txBody>
                    <a:bodyPr/>
                    <a:lstStyle/>
                    <a:p>
                      <a:pPr latinLnBrk="0"/>
                      <a:r>
                        <a:rPr lang="en-GB" sz="1400" dirty="0" smtClean="0"/>
                        <a:t>JAXA</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GRWG_15.12</a:t>
                      </a:r>
                    </a:p>
                  </a:txBody>
                  <a:tcPr marL="58615" marR="58615" marT="19050" marB="19050" anchor="ctr"/>
                </a:tc>
                <a:tc>
                  <a:txBody>
                    <a:bodyPr/>
                    <a:lstStyle/>
                    <a:p>
                      <a:pPr latinLnBrk="0"/>
                      <a:r>
                        <a:rPr lang="en-US" sz="1400" dirty="0"/>
                        <a:t>NOAA to report on plans to incorporate GOES-R/ABI in ICVS.</a:t>
                      </a:r>
                    </a:p>
                  </a:txBody>
                  <a:tcPr marL="58615" marR="58615" marT="19050" marB="19050" anchor="ctr"/>
                </a:tc>
                <a:tc>
                  <a:txBody>
                    <a:bodyPr/>
                    <a:lstStyle/>
                    <a:p>
                      <a:pPr latinLnBrk="0"/>
                      <a:r>
                        <a:rPr lang="en-GB" sz="1400" dirty="0" smtClean="0"/>
                        <a:t>Fred Wu</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GRWG_15.13</a:t>
                      </a:r>
                    </a:p>
                  </a:txBody>
                  <a:tcPr marL="58615" marR="58615" marT="19050" marB="19050" anchor="ctr"/>
                </a:tc>
                <a:tc>
                  <a:txBody>
                    <a:bodyPr/>
                    <a:lstStyle/>
                    <a:p>
                      <a:pPr latinLnBrk="0"/>
                      <a:r>
                        <a:rPr lang="en-GB" sz="1400" dirty="0"/>
                        <a:t>NOAA to provide their GEO-LEO IR algorithm code to IMD.</a:t>
                      </a:r>
                    </a:p>
                  </a:txBody>
                  <a:tcPr marL="58615" marR="58615" marT="19050" marB="19050" anchor="ctr"/>
                </a:tc>
                <a:tc>
                  <a:txBody>
                    <a:bodyPr/>
                    <a:lstStyle/>
                    <a:p>
                      <a:pPr latinLnBrk="0"/>
                      <a:r>
                        <a:rPr lang="en-GB" sz="1400" dirty="0" smtClean="0"/>
                        <a:t>Fred Wu</a:t>
                      </a:r>
                      <a:endParaRPr lang="en-GB" sz="1400" dirty="0"/>
                    </a:p>
                  </a:txBody>
                  <a:tcPr marL="58615" marR="58615" marT="19050" marB="19050" anchor="ctr"/>
                </a:tc>
                <a:tc>
                  <a:txBody>
                    <a:bodyPr/>
                    <a:lstStyle/>
                    <a:p>
                      <a:pPr latinLnBrk="0"/>
                      <a:r>
                        <a:rPr lang="en-GB" sz="1400" dirty="0"/>
                        <a:t>29 Feb </a:t>
                      </a:r>
                      <a:r>
                        <a:rPr lang="en-GB" sz="1400" dirty="0" smtClean="0"/>
                        <a:t>2016</a:t>
                      </a:r>
                      <a:endParaRPr lang="en-GB" sz="1400" dirty="0"/>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GRWG_15.14</a:t>
                      </a:r>
                    </a:p>
                  </a:txBody>
                  <a:tcPr marL="58615" marR="58615" marT="19050" marB="19050" anchor="ctr"/>
                </a:tc>
                <a:tc>
                  <a:txBody>
                    <a:bodyPr/>
                    <a:lstStyle/>
                    <a:p>
                      <a:pPr latinLnBrk="0"/>
                      <a:r>
                        <a:rPr lang="en-US" sz="1400" dirty="0"/>
                        <a:t>Dave to investigate the use of MIIC to generate DCC data for near-real-time processing of DCC using VIIRS.</a:t>
                      </a:r>
                    </a:p>
                  </a:txBody>
                  <a:tcPr marL="58615" marR="58615" marT="19050" marB="19050" anchor="ctr"/>
                </a:tc>
                <a:tc>
                  <a:txBody>
                    <a:bodyPr/>
                    <a:lstStyle/>
                    <a:p>
                      <a:pPr latinLnBrk="0"/>
                      <a:r>
                        <a:rPr lang="en-GB" sz="1400" dirty="0" smtClean="0"/>
                        <a:t>Dave </a:t>
                      </a:r>
                      <a:r>
                        <a:rPr lang="en-GB" sz="1400" dirty="0" err="1" smtClean="0"/>
                        <a:t>Doelling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tc>
              </a:tr>
              <a:tr h="370840">
                <a:tc>
                  <a:txBody>
                    <a:bodyPr/>
                    <a:lstStyle/>
                    <a:p>
                      <a:pPr latinLnBrk="0"/>
                      <a:r>
                        <a:rPr lang="en-GB" sz="1400" kern="1200" dirty="0">
                          <a:solidFill>
                            <a:schemeClr val="dk1"/>
                          </a:solidFill>
                          <a:latin typeface="+mn-lt"/>
                          <a:ea typeface="+mn-ea"/>
                          <a:cs typeface="+mn-cs"/>
                        </a:rPr>
                        <a:t>GRWG_15.15</a:t>
                      </a:r>
                    </a:p>
                  </a:txBody>
                  <a:tcPr marL="58615" marR="58615" marT="19050" marB="19050" anchor="ctr"/>
                </a:tc>
                <a:tc>
                  <a:txBody>
                    <a:bodyPr/>
                    <a:lstStyle/>
                    <a:p>
                      <a:pPr latinLnBrk="0"/>
                      <a:r>
                        <a:rPr lang="en-US" sz="1400" dirty="0"/>
                        <a:t>Dave to investigate potential to transfer this technology to other data </a:t>
                      </a:r>
                      <a:r>
                        <a:rPr lang="en-US" sz="1400" dirty="0" err="1"/>
                        <a:t>centres</a:t>
                      </a:r>
                      <a:r>
                        <a:rPr lang="en-US" sz="1400" dirty="0"/>
                        <a:t>.</a:t>
                      </a:r>
                    </a:p>
                  </a:txBody>
                  <a:tcPr marL="58615" marR="58615" marT="19050" marB="19050" anchor="ctr"/>
                </a:tc>
                <a:tc>
                  <a:txBody>
                    <a:bodyPr/>
                    <a:lstStyle/>
                    <a:p>
                      <a:pPr latinLnBrk="0"/>
                      <a:r>
                        <a:rPr lang="en-GB" sz="1400" dirty="0" smtClean="0"/>
                        <a:t>Dave </a:t>
                      </a:r>
                      <a:r>
                        <a:rPr lang="en-GB" sz="1400" dirty="0" err="1" smtClean="0"/>
                        <a:t>Doelling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tc>
              </a:tr>
            </a:tbl>
          </a:graphicData>
        </a:graphic>
      </p:graphicFrame>
    </p:spTree>
    <p:extLst>
      <p:ext uri="{BB962C8B-B14F-4D97-AF65-F5344CB8AC3E}">
        <p14:creationId xmlns:p14="http://schemas.microsoft.com/office/powerpoint/2010/main" val="272869660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Other GRWG Actions Still Open</a:t>
            </a:r>
          </a:p>
        </p:txBody>
      </p:sp>
      <p:graphicFrame>
        <p:nvGraphicFramePr>
          <p:cNvPr id="5" name="Content Placeholder 3"/>
          <p:cNvGraphicFramePr>
            <a:graphicFrameLocks/>
          </p:cNvGraphicFramePr>
          <p:nvPr>
            <p:extLst>
              <p:ext uri="{D42A27DB-BD31-4B8C-83A1-F6EECF244321}">
                <p14:modId xmlns:p14="http://schemas.microsoft.com/office/powerpoint/2010/main" val="474165183"/>
              </p:ext>
            </p:extLst>
          </p:nvPr>
        </p:nvGraphicFramePr>
        <p:xfrm>
          <a:off x="60161" y="908678"/>
          <a:ext cx="11935325" cy="5441378"/>
        </p:xfrm>
        <a:graphic>
          <a:graphicData uri="http://schemas.openxmlformats.org/drawingml/2006/table">
            <a:tbl>
              <a:tblPr firstRow="1" bandRow="1">
                <a:tableStyleId>{21E4AEA4-8DFA-4A89-87EB-49C32662AFE0}</a:tableStyleId>
              </a:tblPr>
              <a:tblGrid>
                <a:gridCol w="1609881"/>
                <a:gridCol w="6139541"/>
                <a:gridCol w="1410247"/>
                <a:gridCol w="1387828"/>
                <a:gridCol w="1387828"/>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648398">
                <a:tc>
                  <a:txBody>
                    <a:bodyPr/>
                    <a:lstStyle/>
                    <a:p>
                      <a:pPr latinLnBrk="0"/>
                      <a:r>
                        <a:rPr lang="en-GB" sz="1400" kern="1200" dirty="0">
                          <a:solidFill>
                            <a:schemeClr val="dk1"/>
                          </a:solidFill>
                          <a:latin typeface="+mn-lt"/>
                          <a:ea typeface="+mn-ea"/>
                          <a:cs typeface="+mn-cs"/>
                        </a:rPr>
                        <a:t>GRWG_15.17</a:t>
                      </a:r>
                    </a:p>
                  </a:txBody>
                  <a:tcPr marL="58615" marR="58615" marT="19050" marB="19050" anchor="ctr"/>
                </a:tc>
                <a:tc>
                  <a:txBody>
                    <a:bodyPr/>
                    <a:lstStyle/>
                    <a:p>
                      <a:pPr latinLnBrk="0"/>
                      <a:r>
                        <a:rPr lang="en-US" sz="1400" dirty="0"/>
                        <a:t>Rob to propose new terminology, based on the term "</a:t>
                      </a:r>
                      <a:r>
                        <a:rPr lang="en-US" sz="1400" dirty="0" err="1"/>
                        <a:t>homogenised</a:t>
                      </a:r>
                      <a:r>
                        <a:rPr lang="en-US" sz="1400" dirty="0"/>
                        <a:t>" or "MODIS (or whatever)-equivalent.</a:t>
                      </a:r>
                    </a:p>
                  </a:txBody>
                  <a:tcPr marL="58615" marR="58615" marT="19050" marB="19050" anchor="ctr"/>
                </a:tc>
                <a:tc>
                  <a:txBody>
                    <a:bodyPr/>
                    <a:lstStyle/>
                    <a:p>
                      <a:pPr latinLnBrk="0"/>
                      <a:r>
                        <a:rPr lang="en-GB" sz="1400" dirty="0" smtClean="0"/>
                        <a:t>Rob </a:t>
                      </a:r>
                      <a:r>
                        <a:rPr lang="en-GB" sz="1400" dirty="0" err="1" smtClean="0"/>
                        <a:t>Robelling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GRWG_15.18</a:t>
                      </a:r>
                    </a:p>
                  </a:txBody>
                  <a:tcPr marL="58615" marR="58615" marT="19050" marB="19050" anchor="ctr"/>
                </a:tc>
                <a:tc>
                  <a:txBody>
                    <a:bodyPr/>
                    <a:lstStyle/>
                    <a:p>
                      <a:pPr latinLnBrk="0"/>
                      <a:r>
                        <a:rPr lang="en-US" sz="1400" dirty="0"/>
                        <a:t>EUMETSAT to circulate Rob's review of FCDR inter-calibration requirements to GRWG/GDWG, identifying which type of inter-calibration product could meet each of these.</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0000FF"/>
                          </a:solidFill>
                        </a:rPr>
                        <a:t>Close?</a:t>
                      </a:r>
                      <a:endParaRPr lang="en-GB" altLang="ko-KR"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GRWG_15.19</a:t>
                      </a:r>
                    </a:p>
                  </a:txBody>
                  <a:tcPr marL="58615" marR="58615" marT="19050" marB="19050" anchor="ctr"/>
                </a:tc>
                <a:tc>
                  <a:txBody>
                    <a:bodyPr/>
                    <a:lstStyle/>
                    <a:p>
                      <a:pPr latinLnBrk="0"/>
                      <a:r>
                        <a:rPr lang="en-US" sz="1400"/>
                        <a:t>A. K. Sharma to interact with GDWG to provide INSAT-3D SRFs.</a:t>
                      </a:r>
                    </a:p>
                  </a:txBody>
                  <a:tcPr marL="58615" marR="58615" marT="19050" marB="19050" anchor="ctr"/>
                </a:tc>
                <a:tc>
                  <a:txBody>
                    <a:bodyPr/>
                    <a:lstStyle/>
                    <a:p>
                      <a:pPr latinLnBrk="0"/>
                      <a:r>
                        <a:rPr lang="en-GB" sz="1400" dirty="0" smtClean="0"/>
                        <a:t>AK Sharma</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GRWG_15.20</a:t>
                      </a:r>
                    </a:p>
                  </a:txBody>
                  <a:tcPr marL="58615" marR="58615" marT="19050" marB="19050" anchor="ctr"/>
                </a:tc>
                <a:tc>
                  <a:txBody>
                    <a:bodyPr/>
                    <a:lstStyle/>
                    <a:p>
                      <a:pPr latinLnBrk="0"/>
                      <a:r>
                        <a:rPr lang="en-US" sz="1400"/>
                        <a:t>EUMETSAT to interact with KNMI to see if they could process the SCIAMACHY data to have the SBAFs for the last two bands (beyond 1900nm). NASA is ready to provide the code.</a:t>
                      </a:r>
                    </a:p>
                  </a:txBody>
                  <a:tcPr marL="58615" marR="58615" marT="19050" marB="19050" anchor="ctr"/>
                </a:tc>
                <a:tc>
                  <a:txBody>
                    <a:bodyPr/>
                    <a:lstStyle/>
                    <a:p>
                      <a:pPr latinLnBrk="0"/>
                      <a:r>
                        <a:rPr lang="en-GB" sz="1400" u="sng" dirty="0" smtClean="0">
                          <a:solidFill>
                            <a:srgbClr val="666666"/>
                          </a:solidFill>
                          <a:hlinkClick r:id="rId2"/>
                        </a:rPr>
                        <a:t>Tim </a:t>
                      </a:r>
                      <a:r>
                        <a:rPr lang="en-GB" sz="1400" u="sng" dirty="0" err="1" smtClean="0">
                          <a:solidFill>
                            <a:srgbClr val="666666"/>
                          </a:solidFill>
                          <a:hlinkClick r:id="rId2"/>
                        </a:rPr>
                        <a:t>Hewison</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GRWG_15.22</a:t>
                      </a:r>
                    </a:p>
                  </a:txBody>
                  <a:tcPr marL="58615" marR="58615" marT="19050" marB="19050" anchor="ctr"/>
                </a:tc>
                <a:tc>
                  <a:txBody>
                    <a:bodyPr/>
                    <a:lstStyle/>
                    <a:p>
                      <a:pPr latinLnBrk="0"/>
                      <a:r>
                        <a:rPr lang="en-US" sz="1400" dirty="0"/>
                        <a:t>Jack </a:t>
                      </a:r>
                      <a:r>
                        <a:rPr lang="en-US" sz="1400" dirty="0" err="1"/>
                        <a:t>Xiong</a:t>
                      </a:r>
                      <a:r>
                        <a:rPr lang="en-US" sz="1400" dirty="0"/>
                        <a:t> (NASA) to deliver the MODIS spectral response to the GSICS wiki</a:t>
                      </a:r>
                    </a:p>
                  </a:txBody>
                  <a:tcPr marL="58615" marR="58615" marT="19050" marB="19050" anchor="ctr"/>
                </a:tc>
                <a:tc>
                  <a:txBody>
                    <a:bodyPr/>
                    <a:lstStyle/>
                    <a:p>
                      <a:pPr latinLnBrk="0"/>
                      <a:r>
                        <a:rPr lang="en-GB" sz="1400" dirty="0" smtClean="0"/>
                        <a:t>Jack </a:t>
                      </a:r>
                      <a:r>
                        <a:rPr lang="en-GB" sz="1400" dirty="0" err="1" smtClean="0"/>
                        <a:t>Xiong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GRWG_15.24</a:t>
                      </a:r>
                    </a:p>
                  </a:txBody>
                  <a:tcPr marL="58615" marR="58615" marT="19050" marB="19050" anchor="ctr"/>
                </a:tc>
                <a:tc>
                  <a:txBody>
                    <a:bodyPr/>
                    <a:lstStyle/>
                    <a:p>
                      <a:pPr latinLnBrk="0"/>
                      <a:r>
                        <a:rPr lang="en-US" sz="1400"/>
                        <a:t>Fred to implement Sebastien's deseasonalisation method and compare with Fangfang's and report back</a:t>
                      </a:r>
                    </a:p>
                  </a:txBody>
                  <a:tcPr marL="58615" marR="58615" marT="19050" marB="19050" anchor="ctr"/>
                </a:tc>
                <a:tc>
                  <a:txBody>
                    <a:bodyPr/>
                    <a:lstStyle/>
                    <a:p>
                      <a:pPr latinLnBrk="0"/>
                      <a:r>
                        <a:rPr lang="en-GB" sz="1400" dirty="0" smtClean="0"/>
                        <a:t>Fred Wu</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GRWG_15.25</a:t>
                      </a:r>
                    </a:p>
                  </a:txBody>
                  <a:tcPr marL="58615" marR="58615" marT="19050" marB="19050" anchor="ctr"/>
                </a:tc>
                <a:tc>
                  <a:txBody>
                    <a:bodyPr/>
                    <a:lstStyle/>
                    <a:p>
                      <a:pPr latinLnBrk="0"/>
                      <a:r>
                        <a:rPr lang="en-US" sz="1400"/>
                        <a:t>NASA to consider providing centralised processing of MODIS DCC data</a:t>
                      </a:r>
                    </a:p>
                  </a:txBody>
                  <a:tcPr marL="58615" marR="58615" marT="19050" marB="19050" anchor="ctr"/>
                </a:tc>
                <a:tc>
                  <a:txBody>
                    <a:bodyPr/>
                    <a:lstStyle/>
                    <a:p>
                      <a:pPr latinLnBrk="0"/>
                      <a:r>
                        <a:rPr lang="en-GB" sz="1400" dirty="0" smtClean="0"/>
                        <a:t>NASA</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GRWG_15.26</a:t>
                      </a:r>
                    </a:p>
                  </a:txBody>
                  <a:tcPr marL="58615" marR="58615" marT="19050" marB="19050" anchor="ctr"/>
                </a:tc>
                <a:tc>
                  <a:txBody>
                    <a:bodyPr/>
                    <a:lstStyle/>
                    <a:p>
                      <a:pPr latinLnBrk="0"/>
                      <a:r>
                        <a:rPr lang="en-US" sz="1400"/>
                        <a:t>Sebastien Wagner (EUMETSAT) to present at a further web meeting on DCC the extracted time series for the NIR16 channel.</a:t>
                      </a:r>
                    </a:p>
                  </a:txBody>
                  <a:tcPr marL="58615" marR="58615" marT="19050" marB="19050" anchor="ctr"/>
                </a:tc>
                <a:tc>
                  <a:txBody>
                    <a:bodyPr/>
                    <a:lstStyle/>
                    <a:p>
                      <a:pPr latinLnBrk="0"/>
                      <a:r>
                        <a:rPr lang="en-GB" sz="1400" u="sng" dirty="0" err="1" smtClean="0">
                          <a:solidFill>
                            <a:srgbClr val="666666"/>
                          </a:solidFill>
                          <a:hlinkClick r:id="rId3"/>
                        </a:rPr>
                        <a:t>Sebastien</a:t>
                      </a:r>
                      <a:r>
                        <a:rPr lang="en-GB" sz="1400" u="sng" dirty="0" smtClean="0">
                          <a:solidFill>
                            <a:srgbClr val="666666"/>
                          </a:solidFill>
                          <a:hlinkClick r:id="rId3"/>
                        </a:rPr>
                        <a:t> Wagner</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GRWG_15.27</a:t>
                      </a:r>
                    </a:p>
                  </a:txBody>
                  <a:tcPr marL="58615" marR="58615" marT="19050" marB="19050" anchor="ctr"/>
                </a:tc>
                <a:tc>
                  <a:txBody>
                    <a:bodyPr/>
                    <a:lstStyle/>
                    <a:p>
                      <a:pPr latinLnBrk="0"/>
                      <a:r>
                        <a:rPr lang="en-US" sz="1400"/>
                        <a:t>Lin Chen and Sebastien Wagner to circulate statistics of mode/mean/median for review by email.</a:t>
                      </a:r>
                    </a:p>
                  </a:txBody>
                  <a:tcPr marL="58615" marR="58615" marT="19050" marB="19050" anchor="ctr"/>
                </a:tc>
                <a:tc>
                  <a:txBody>
                    <a:bodyPr/>
                    <a:lstStyle/>
                    <a:p>
                      <a:pPr latinLnBrk="0"/>
                      <a:r>
                        <a:rPr lang="en-GB" sz="1400" u="sng" dirty="0" err="1" smtClean="0">
                          <a:solidFill>
                            <a:srgbClr val="666666"/>
                          </a:solidFill>
                          <a:hlinkClick r:id="rId3"/>
                        </a:rPr>
                        <a:t>Sebastien</a:t>
                      </a:r>
                      <a:r>
                        <a:rPr lang="en-GB" sz="1400" u="sng" dirty="0" smtClean="0">
                          <a:solidFill>
                            <a:srgbClr val="666666"/>
                          </a:solidFill>
                          <a:hlinkClick r:id="rId3"/>
                        </a:rPr>
                        <a:t> Wagner</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GRWG_15.33</a:t>
                      </a:r>
                    </a:p>
                  </a:txBody>
                  <a:tcPr marL="58615" marR="58615" marT="19050" marB="19050" anchor="ctr"/>
                </a:tc>
                <a:tc>
                  <a:txBody>
                    <a:bodyPr/>
                    <a:lstStyle/>
                    <a:p>
                      <a:pPr latinLnBrk="0"/>
                      <a:r>
                        <a:rPr lang="en-US" sz="1400"/>
                        <a:t>Dave Doelling to ask Constantine Lukashin to participate in meeting on lunar inter-calibration accounting for spectral differences.</a:t>
                      </a:r>
                    </a:p>
                  </a:txBody>
                  <a:tcPr marL="58615" marR="58615" marT="19050" marB="19050" anchor="ctr"/>
                </a:tc>
                <a:tc>
                  <a:txBody>
                    <a:bodyPr/>
                    <a:lstStyle/>
                    <a:p>
                      <a:pPr latinLnBrk="0"/>
                      <a:r>
                        <a:rPr lang="en-GB" sz="1400" dirty="0" smtClean="0"/>
                        <a:t>Dave </a:t>
                      </a:r>
                      <a:r>
                        <a:rPr lang="en-GB" sz="1400" dirty="0" err="1" smtClean="0"/>
                        <a:t>Doelling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bl>
          </a:graphicData>
        </a:graphic>
      </p:graphicFrame>
    </p:spTree>
    <p:extLst>
      <p:ext uri="{BB962C8B-B14F-4D97-AF65-F5344CB8AC3E}">
        <p14:creationId xmlns:p14="http://schemas.microsoft.com/office/powerpoint/2010/main" val="326309895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Other GRWG Actions Still Open</a:t>
            </a:r>
          </a:p>
        </p:txBody>
      </p:sp>
      <p:graphicFrame>
        <p:nvGraphicFramePr>
          <p:cNvPr id="5" name="Content Placeholder 3"/>
          <p:cNvGraphicFramePr>
            <a:graphicFrameLocks/>
          </p:cNvGraphicFramePr>
          <p:nvPr>
            <p:extLst>
              <p:ext uri="{D42A27DB-BD31-4B8C-83A1-F6EECF244321}">
                <p14:modId xmlns:p14="http://schemas.microsoft.com/office/powerpoint/2010/main" val="1641949756"/>
              </p:ext>
            </p:extLst>
          </p:nvPr>
        </p:nvGraphicFramePr>
        <p:xfrm>
          <a:off x="1" y="908678"/>
          <a:ext cx="12191999" cy="5283898"/>
        </p:xfrm>
        <a:graphic>
          <a:graphicData uri="http://schemas.openxmlformats.org/drawingml/2006/table">
            <a:tbl>
              <a:tblPr firstRow="1" bandRow="1">
                <a:tableStyleId>{21E4AEA4-8DFA-4A89-87EB-49C32662AFE0}</a:tableStyleId>
              </a:tblPr>
              <a:tblGrid>
                <a:gridCol w="1644502"/>
                <a:gridCol w="6271574"/>
                <a:gridCol w="1440575"/>
                <a:gridCol w="1417674"/>
                <a:gridCol w="1417674"/>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648398">
                <a:tc>
                  <a:txBody>
                    <a:bodyPr/>
                    <a:lstStyle/>
                    <a:p>
                      <a:pPr latinLnBrk="0"/>
                      <a:r>
                        <a:rPr lang="en-GB" sz="1400" dirty="0"/>
                        <a:t>GRWG_15.34</a:t>
                      </a:r>
                    </a:p>
                  </a:txBody>
                  <a:tcPr marL="58615" marR="58615" marT="19050" marB="19050" anchor="ctr"/>
                </a:tc>
                <a:tc>
                  <a:txBody>
                    <a:bodyPr/>
                    <a:lstStyle/>
                    <a:p>
                      <a:pPr latinLnBrk="0"/>
                      <a:r>
                        <a:rPr lang="en-US" sz="1400" dirty="0"/>
                        <a:t>Dave Doelling to check availability of lunar observations in the Hyperion dataset by 1 April 2015.</a:t>
                      </a:r>
                    </a:p>
                  </a:txBody>
                  <a:tcPr marL="58615" marR="58615" marT="19050" marB="19050" anchor="ctr"/>
                </a:tc>
                <a:tc>
                  <a:txBody>
                    <a:bodyPr/>
                    <a:lstStyle/>
                    <a:p>
                      <a:pPr latinLnBrk="0"/>
                      <a:r>
                        <a:rPr lang="en-GB" sz="1400" dirty="0" smtClean="0"/>
                        <a:t>Dave </a:t>
                      </a:r>
                      <a:r>
                        <a:rPr lang="en-GB" sz="1400" dirty="0" err="1" smtClean="0"/>
                        <a:t>Doelling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FF0000"/>
                          </a:solidFill>
                        </a:rPr>
                        <a:t>Late</a:t>
                      </a:r>
                      <a:endParaRPr lang="en-GB" sz="1400" dirty="0">
                        <a:solidFill>
                          <a:srgbClr val="FF0000"/>
                        </a:solidFill>
                      </a:endParaRPr>
                    </a:p>
                  </a:txBody>
                  <a:tcPr marL="58615" marR="58615" marT="19050" marB="19050"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latin typeface="+mn-lt"/>
                          <a:ea typeface="+mn-ea"/>
                          <a:cs typeface="+mn-cs"/>
                        </a:rPr>
                        <a:t> </a:t>
                      </a:r>
                      <a:r>
                        <a:rPr lang="en-GB" sz="1400" dirty="0" smtClean="0"/>
                        <a:t>GRWG_15.35</a:t>
                      </a:r>
                    </a:p>
                    <a:p>
                      <a:pPr latinLnBrk="0"/>
                      <a:endParaRPr lang="en-GB" sz="1400" kern="1200" dirty="0">
                        <a:solidFill>
                          <a:schemeClr val="dk1"/>
                        </a:solidFill>
                        <a:latin typeface="+mn-lt"/>
                        <a:ea typeface="+mn-ea"/>
                        <a:cs typeface="+mn-cs"/>
                      </a:endParaRPr>
                    </a:p>
                  </a:txBody>
                  <a:tcPr marL="58615" marR="58615" marT="19050" marB="19050" anchor="ctr"/>
                </a:tc>
                <a:tc>
                  <a:txBody>
                    <a:bodyPr/>
                    <a:lstStyle/>
                    <a:p>
                      <a:pPr latinLnBrk="0"/>
                      <a:r>
                        <a:rPr lang="en-US" sz="1400" dirty="0"/>
                        <a:t>Jack </a:t>
                      </a:r>
                      <a:r>
                        <a:rPr lang="en-US" sz="1400" dirty="0" err="1"/>
                        <a:t>Xiong</a:t>
                      </a:r>
                      <a:r>
                        <a:rPr lang="en-US" sz="1400" dirty="0"/>
                        <a:t> and Dave Doelling to report plans to investigate the double difference between MODIS and VIIRS lunar observations in preparation to transfer the calibration reference and at web meeting.</a:t>
                      </a:r>
                    </a:p>
                  </a:txBody>
                  <a:tcPr marL="58615" marR="58615" marT="19050" marB="19050" anchor="ctr"/>
                </a:tc>
                <a:tc>
                  <a:txBody>
                    <a:bodyPr/>
                    <a:lstStyle/>
                    <a:p>
                      <a:pPr latinLnBrk="0"/>
                      <a:r>
                        <a:rPr lang="en-GB" sz="1400" dirty="0" smtClean="0"/>
                        <a:t>Jack </a:t>
                      </a:r>
                      <a:r>
                        <a:rPr lang="en-GB" sz="1400" dirty="0" err="1" smtClean="0"/>
                        <a:t>Xiong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GRWG_15.36</a:t>
                      </a:r>
                    </a:p>
                  </a:txBody>
                  <a:tcPr marL="58615" marR="58615" marT="19050" marB="19050" anchor="ctr"/>
                </a:tc>
                <a:tc>
                  <a:txBody>
                    <a:bodyPr/>
                    <a:lstStyle/>
                    <a:p>
                      <a:pPr latinLnBrk="0"/>
                      <a:r>
                        <a:rPr lang="en-US" sz="1400"/>
                        <a:t>Dave Doelling to investigate whether CLARREO could fund dedicated observation campaigns to tie lunar irradiance models to an absolute SI-traceable scale.</a:t>
                      </a:r>
                    </a:p>
                  </a:txBody>
                  <a:tcPr marL="58615" marR="58615" marT="19050" marB="19050" anchor="ctr"/>
                </a:tc>
                <a:tc>
                  <a:txBody>
                    <a:bodyPr/>
                    <a:lstStyle/>
                    <a:p>
                      <a:pPr latinLnBrk="0"/>
                      <a:r>
                        <a:rPr lang="en-GB" sz="1400" dirty="0" smtClean="0"/>
                        <a:t>Dave </a:t>
                      </a:r>
                      <a:r>
                        <a:rPr lang="en-GB" sz="1400" dirty="0" err="1" smtClean="0"/>
                        <a:t>Doelling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GRWG_15.37</a:t>
                      </a:r>
                    </a:p>
                  </a:txBody>
                  <a:tcPr marL="58615" marR="58615" marT="19050" marB="19050" anchor="ctr"/>
                </a:tc>
                <a:tc>
                  <a:txBody>
                    <a:bodyPr/>
                    <a:lstStyle/>
                    <a:p>
                      <a:pPr latinLnBrk="0"/>
                      <a:r>
                        <a:rPr lang="en-US" sz="1400"/>
                        <a:t>Sebastien Wagner to circulate survey on participation in the planned activities to develop lunar inter-calibration to members of lunar calibration community.</a:t>
                      </a:r>
                    </a:p>
                  </a:txBody>
                  <a:tcPr marL="58615" marR="58615" marT="19050" marB="19050" anchor="ctr"/>
                </a:tc>
                <a:tc>
                  <a:txBody>
                    <a:bodyPr/>
                    <a:lstStyle/>
                    <a:p>
                      <a:pPr latinLnBrk="0"/>
                      <a:r>
                        <a:rPr lang="en-GB" sz="1400" u="sng" dirty="0" err="1" smtClean="0">
                          <a:solidFill>
                            <a:srgbClr val="666666"/>
                          </a:solidFill>
                          <a:hlinkClick r:id="rId2"/>
                        </a:rPr>
                        <a:t>Sebastien</a:t>
                      </a:r>
                      <a:r>
                        <a:rPr lang="en-GB" sz="1400" u="sng" dirty="0" smtClean="0">
                          <a:solidFill>
                            <a:srgbClr val="666666"/>
                          </a:solidFill>
                          <a:hlinkClick r:id="rId2"/>
                        </a:rPr>
                        <a:t> Wagner</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GRWG_15.38</a:t>
                      </a:r>
                    </a:p>
                  </a:txBody>
                  <a:tcPr marL="58615" marR="58615" marT="19050" marB="19050" anchor="ctr"/>
                </a:tc>
                <a:tc>
                  <a:txBody>
                    <a:bodyPr/>
                    <a:lstStyle/>
                    <a:p>
                      <a:pPr latinLnBrk="0"/>
                      <a:r>
                        <a:rPr lang="en-US" sz="1400" dirty="0"/>
                        <a:t>Sebastien Wagner to organize a web meeting to report on the progress made on inter-calibration using the Moon (between October and December 2015).</a:t>
                      </a:r>
                    </a:p>
                  </a:txBody>
                  <a:tcPr marL="58615" marR="58615" marT="19050" marB="19050" anchor="ctr"/>
                </a:tc>
                <a:tc>
                  <a:txBody>
                    <a:bodyPr/>
                    <a:lstStyle/>
                    <a:p>
                      <a:pPr latinLnBrk="0"/>
                      <a:r>
                        <a:rPr lang="en-GB" sz="1400" u="sng" dirty="0" err="1" smtClean="0">
                          <a:solidFill>
                            <a:srgbClr val="666666"/>
                          </a:solidFill>
                          <a:hlinkClick r:id="rId2"/>
                        </a:rPr>
                        <a:t>Sebastien</a:t>
                      </a:r>
                      <a:r>
                        <a:rPr lang="en-GB" sz="1400" u="sng" dirty="0" smtClean="0">
                          <a:solidFill>
                            <a:srgbClr val="666666"/>
                          </a:solidFill>
                          <a:hlinkClick r:id="rId2"/>
                        </a:rPr>
                        <a:t> Wagner</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GRWG_15.39</a:t>
                      </a:r>
                    </a:p>
                  </a:txBody>
                  <a:tcPr marL="58615" marR="58615" marT="19050" marB="19050" anchor="ctr"/>
                </a:tc>
                <a:tc>
                  <a:txBody>
                    <a:bodyPr/>
                    <a:lstStyle/>
                    <a:p>
                      <a:pPr latinLnBrk="0"/>
                      <a:r>
                        <a:rPr lang="en-US" sz="1400"/>
                        <a:t>NOAA to update the product user guide for GOES-IASI products to inform about the range of diurnal applicability</a:t>
                      </a:r>
                    </a:p>
                  </a:txBody>
                  <a:tcPr marL="58615" marR="58615" marT="19050" marB="19050" anchor="ctr"/>
                </a:tc>
                <a:tc>
                  <a:txBody>
                    <a:bodyPr/>
                    <a:lstStyle/>
                    <a:p>
                      <a:pPr latinLnBrk="0"/>
                      <a:r>
                        <a:rPr lang="en-GB" sz="1400" dirty="0" err="1" smtClean="0"/>
                        <a:t>FredWu</a:t>
                      </a:r>
                      <a:endParaRPr lang="en-GB" sz="1400" dirty="0"/>
                    </a:p>
                  </a:txBody>
                  <a:tcPr marL="58615" marR="58615" marT="19050" marB="19050" anchor="ctr"/>
                </a:tc>
                <a:tc>
                  <a:txBody>
                    <a:bodyPr/>
                    <a:lstStyle/>
                    <a:p>
                      <a:pPr latinLnBrk="0"/>
                      <a:r>
                        <a:rPr lang="en-GB" sz="1400" dirty="0"/>
                        <a:t>29 Feb </a:t>
                      </a:r>
                      <a:r>
                        <a:rPr lang="en-GB" sz="1400" dirty="0" smtClean="0"/>
                        <a:t>2016</a:t>
                      </a:r>
                      <a:endParaRPr lang="en-GB" sz="1400" dirty="0"/>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GRWG_15.42</a:t>
                      </a:r>
                    </a:p>
                  </a:txBody>
                  <a:tcPr marL="58615" marR="58615" marT="19050" marB="19050" anchor="ctr"/>
                </a:tc>
                <a:tc>
                  <a:txBody>
                    <a:bodyPr/>
                    <a:lstStyle/>
                    <a:p>
                      <a:pPr latinLnBrk="0"/>
                      <a:r>
                        <a:rPr lang="en-US" sz="1400" dirty="0"/>
                        <a:t>KMA to investigate the possibility to extract the data before the MBCC is applied, and in collaboration with NOAA to assess the impact of MBCC on the data. KMA to report back at the next GSICS annual meeting.</a:t>
                      </a:r>
                    </a:p>
                  </a:txBody>
                  <a:tcPr marL="58615" marR="58615" marT="19050" marB="19050" anchor="ctr"/>
                </a:tc>
                <a:tc>
                  <a:txBody>
                    <a:bodyPr/>
                    <a:lstStyle/>
                    <a:p>
                      <a:pPr latinLnBrk="0"/>
                      <a:r>
                        <a:rPr lang="en-GB" sz="1400" dirty="0" smtClean="0"/>
                        <a:t>KMA</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endParaRPr lang="en-GB" sz="1400" dirty="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GRWG_15.43</a:t>
                      </a:r>
                    </a:p>
                  </a:txBody>
                  <a:tcPr marL="58615" marR="58615" marT="19050" marB="19050" anchor="ctr"/>
                </a:tc>
                <a:tc>
                  <a:txBody>
                    <a:bodyPr/>
                    <a:lstStyle/>
                    <a:p>
                      <a:pPr latinLnBrk="0"/>
                      <a:r>
                        <a:rPr lang="en-US" sz="1400"/>
                        <a:t>ISRO to explore NOAA MBCC more into detail and to apply it. ISRO to report back at the next GSICS annual meeting.</a:t>
                      </a:r>
                    </a:p>
                  </a:txBody>
                  <a:tcPr marL="58615" marR="58615" marT="19050" marB="19050" anchor="ctr"/>
                </a:tc>
                <a:tc>
                  <a:txBody>
                    <a:bodyPr/>
                    <a:lstStyle/>
                    <a:p>
                      <a:pPr latinLnBrk="0"/>
                      <a:r>
                        <a:rPr lang="en-GB" sz="1400" dirty="0" smtClean="0"/>
                        <a:t>ISRO</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GRWG_15.44</a:t>
                      </a:r>
                    </a:p>
                  </a:txBody>
                  <a:tcPr marL="58615" marR="58615" marT="19050" marB="19050" anchor="ctr"/>
                </a:tc>
                <a:tc>
                  <a:txBody>
                    <a:bodyPr/>
                    <a:lstStyle/>
                    <a:p>
                      <a:pPr latinLnBrk="0"/>
                      <a:r>
                        <a:rPr lang="en-US" sz="1400"/>
                        <a:t>ISRO to report back on their investigations on SRF retrieval.</a:t>
                      </a:r>
                    </a:p>
                  </a:txBody>
                  <a:tcPr marL="58615" marR="58615" marT="19050" marB="19050" anchor="ctr"/>
                </a:tc>
                <a:tc>
                  <a:txBody>
                    <a:bodyPr/>
                    <a:lstStyle/>
                    <a:p>
                      <a:pPr latinLnBrk="0"/>
                      <a:r>
                        <a:rPr lang="en-GB" sz="1400" dirty="0" smtClean="0"/>
                        <a:t>ISRO</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tc>
              </a:tr>
            </a:tbl>
          </a:graphicData>
        </a:graphic>
      </p:graphicFrame>
    </p:spTree>
    <p:extLst>
      <p:ext uri="{BB962C8B-B14F-4D97-AF65-F5344CB8AC3E}">
        <p14:creationId xmlns:p14="http://schemas.microsoft.com/office/powerpoint/2010/main" val="171148407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Other GRWG Actions Still Open</a:t>
            </a:r>
          </a:p>
        </p:txBody>
      </p:sp>
      <p:graphicFrame>
        <p:nvGraphicFramePr>
          <p:cNvPr id="5" name="Content Placeholder 3"/>
          <p:cNvGraphicFramePr>
            <a:graphicFrameLocks/>
          </p:cNvGraphicFramePr>
          <p:nvPr>
            <p:extLst>
              <p:ext uri="{D42A27DB-BD31-4B8C-83A1-F6EECF244321}">
                <p14:modId xmlns:p14="http://schemas.microsoft.com/office/powerpoint/2010/main" val="394252722"/>
              </p:ext>
            </p:extLst>
          </p:nvPr>
        </p:nvGraphicFramePr>
        <p:xfrm>
          <a:off x="96257" y="908678"/>
          <a:ext cx="11839073" cy="5441378"/>
        </p:xfrm>
        <a:graphic>
          <a:graphicData uri="http://schemas.openxmlformats.org/drawingml/2006/table">
            <a:tbl>
              <a:tblPr firstRow="1" bandRow="1">
                <a:tableStyleId>{21E4AEA4-8DFA-4A89-87EB-49C32662AFE0}</a:tableStyleId>
              </a:tblPr>
              <a:tblGrid>
                <a:gridCol w="1596898"/>
                <a:gridCol w="6090029"/>
                <a:gridCol w="1398874"/>
                <a:gridCol w="1376636"/>
                <a:gridCol w="1376636"/>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648398">
                <a:tc>
                  <a:txBody>
                    <a:bodyPr/>
                    <a:lstStyle/>
                    <a:p>
                      <a:pPr latinLnBrk="0"/>
                      <a:r>
                        <a:rPr lang="en-GB" sz="1400" kern="1200" dirty="0">
                          <a:solidFill>
                            <a:schemeClr val="dk1"/>
                          </a:solidFill>
                          <a:latin typeface="+mn-lt"/>
                          <a:ea typeface="+mn-ea"/>
                          <a:cs typeface="+mn-cs"/>
                        </a:rPr>
                        <a:t>GRWG_15.47</a:t>
                      </a:r>
                    </a:p>
                  </a:txBody>
                  <a:tcPr marL="58615" marR="58615" marT="19050" marB="19050" anchor="ctr"/>
                </a:tc>
                <a:tc>
                  <a:txBody>
                    <a:bodyPr/>
                    <a:lstStyle/>
                    <a:p>
                      <a:pPr latinLnBrk="0"/>
                      <a:r>
                        <a:rPr lang="en-US" sz="1400" dirty="0"/>
                        <a:t>JMA to investigate and provide a report on the uncertainty analysis to support progress to Pre-Operational mode.</a:t>
                      </a:r>
                    </a:p>
                  </a:txBody>
                  <a:tcPr marL="58615" marR="58615" marT="19050" marB="19050" anchor="ctr"/>
                </a:tc>
                <a:tc>
                  <a:txBody>
                    <a:bodyPr/>
                    <a:lstStyle/>
                    <a:p>
                      <a:pPr latinLnBrk="0"/>
                      <a:r>
                        <a:rPr lang="en-GB" sz="1400" u="sng" dirty="0" smtClean="0">
                          <a:solidFill>
                            <a:srgbClr val="666666"/>
                          </a:solidFill>
                          <a:hlinkClick r:id="rId2"/>
                        </a:rPr>
                        <a:t>Masaya Takahashi</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GRWG_15.49</a:t>
                      </a:r>
                    </a:p>
                  </a:txBody>
                  <a:tcPr marL="58615" marR="58615" marT="19050" marB="19050" anchor="ctr"/>
                </a:tc>
                <a:tc>
                  <a:txBody>
                    <a:bodyPr/>
                    <a:lstStyle/>
                    <a:p>
                      <a:pPr latinLnBrk="0"/>
                      <a:r>
                        <a:rPr lang="en-US" sz="1400"/>
                        <a:t>IMD/ISRO to contact the IMD NWP and NCMRWF about double differencing of geostationary ring.</a:t>
                      </a:r>
                    </a:p>
                  </a:txBody>
                  <a:tcPr marL="58615" marR="58615" marT="19050" marB="19050" anchor="ctr"/>
                </a:tc>
                <a:tc>
                  <a:txBody>
                    <a:bodyPr/>
                    <a:lstStyle/>
                    <a:p>
                      <a:pPr latinLnBrk="0"/>
                      <a:r>
                        <a:rPr lang="en-GB" sz="1400" dirty="0" smtClean="0"/>
                        <a:t>IMD</a:t>
                      </a:r>
                      <a:r>
                        <a:rPr lang="en-GB" sz="1400" dirty="0"/>
                        <a:t>, </a:t>
                      </a:r>
                      <a:r>
                        <a:rPr lang="en-GB" sz="1400" dirty="0" smtClean="0"/>
                        <a:t>ISRO</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GRWG_15.50</a:t>
                      </a:r>
                    </a:p>
                  </a:txBody>
                  <a:tcPr marL="58615" marR="58615" marT="19050" marB="19050" anchor="ctr"/>
                </a:tc>
                <a:tc>
                  <a:txBody>
                    <a:bodyPr/>
                    <a:lstStyle/>
                    <a:p>
                      <a:pPr latinLnBrk="0"/>
                      <a:r>
                        <a:rPr lang="en-US" sz="1400"/>
                        <a:t>Tim to conduct a survey to identify a date among GPRC so that they produce the GSICS corrections for that date and provide them to Dave. </a:t>
                      </a:r>
                      <a:br>
                        <a:rPr lang="en-US" sz="1400"/>
                      </a:br>
                      <a:r>
                        <a:rPr lang="en-US" sz="1400"/>
                        <a:t>- Reported on 20160302</a:t>
                      </a:r>
                    </a:p>
                  </a:txBody>
                  <a:tcPr marL="58615" marR="58615" marT="19050" marB="19050" anchor="ctr"/>
                </a:tc>
                <a:tc>
                  <a:txBody>
                    <a:bodyPr/>
                    <a:lstStyle/>
                    <a:p>
                      <a:pPr latinLnBrk="0"/>
                      <a:r>
                        <a:rPr lang="en-GB" sz="1400" u="sng" dirty="0" smtClean="0">
                          <a:solidFill>
                            <a:srgbClr val="666666"/>
                          </a:solidFill>
                          <a:hlinkClick r:id="rId3"/>
                        </a:rPr>
                        <a:t>Tim </a:t>
                      </a:r>
                      <a:r>
                        <a:rPr lang="en-GB" sz="1400" u="sng" dirty="0" err="1" smtClean="0">
                          <a:solidFill>
                            <a:srgbClr val="666666"/>
                          </a:solidFill>
                          <a:hlinkClick r:id="rId3"/>
                        </a:rPr>
                        <a:t>Hewison</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GRWG_15.51</a:t>
                      </a:r>
                    </a:p>
                  </a:txBody>
                  <a:tcPr marL="58615" marR="58615" marT="19050" marB="19050" anchor="ctr"/>
                </a:tc>
                <a:tc>
                  <a:txBody>
                    <a:bodyPr/>
                    <a:lstStyle/>
                    <a:p>
                      <a:pPr latinLnBrk="0"/>
                      <a:r>
                        <a:rPr lang="en-US" sz="1400"/>
                        <a:t>Dave to report on the analysis of GEO-GEO double-differences.</a:t>
                      </a:r>
                    </a:p>
                  </a:txBody>
                  <a:tcPr marL="58615" marR="58615" marT="19050" marB="19050" anchor="ctr"/>
                </a:tc>
                <a:tc>
                  <a:txBody>
                    <a:bodyPr/>
                    <a:lstStyle/>
                    <a:p>
                      <a:pPr latinLnBrk="0"/>
                      <a:r>
                        <a:rPr lang="en-GB" sz="1400" dirty="0" smtClean="0"/>
                        <a:t>Dave </a:t>
                      </a:r>
                      <a:r>
                        <a:rPr lang="en-GB" sz="1400" dirty="0" err="1" smtClean="0"/>
                        <a:t>Doelling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GRWG_15.52</a:t>
                      </a:r>
                    </a:p>
                  </a:txBody>
                  <a:tcPr marL="58615" marR="58615" marT="19050" marB="19050" anchor="ctr"/>
                </a:tc>
                <a:tc>
                  <a:txBody>
                    <a:bodyPr/>
                    <a:lstStyle/>
                    <a:p>
                      <a:pPr latinLnBrk="0"/>
                      <a:r>
                        <a:rPr lang="en-US" sz="1400"/>
                        <a:t>Tim to provide SBAF tool to support the analysis of GEO-GEO double-differences</a:t>
                      </a:r>
                    </a:p>
                  </a:txBody>
                  <a:tcPr marL="58615" marR="58615" marT="19050" marB="19050" anchor="ctr"/>
                </a:tc>
                <a:tc>
                  <a:txBody>
                    <a:bodyPr/>
                    <a:lstStyle/>
                    <a:p>
                      <a:pPr latinLnBrk="0"/>
                      <a:r>
                        <a:rPr lang="en-GB" sz="1400" u="sng" dirty="0" smtClean="0">
                          <a:solidFill>
                            <a:srgbClr val="666666"/>
                          </a:solidFill>
                          <a:hlinkClick r:id="rId3"/>
                        </a:rPr>
                        <a:t>Tim </a:t>
                      </a:r>
                      <a:r>
                        <a:rPr lang="en-GB" sz="1400" u="sng" dirty="0" err="1" smtClean="0">
                          <a:solidFill>
                            <a:srgbClr val="666666"/>
                          </a:solidFill>
                          <a:hlinkClick r:id="rId3"/>
                        </a:rPr>
                        <a:t>Hewison</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GRWG_15.53</a:t>
                      </a:r>
                    </a:p>
                  </a:txBody>
                  <a:tcPr marL="58615" marR="58615" marT="19050" marB="19050" anchor="ctr"/>
                </a:tc>
                <a:tc>
                  <a:txBody>
                    <a:bodyPr/>
                    <a:lstStyle/>
                    <a:p>
                      <a:pPr latinLnBrk="0"/>
                      <a:r>
                        <a:rPr lang="en-US" sz="1400"/>
                        <a:t>NASA-MODIS (Jack) to consider investigating alternative regression algorithms in radiance instead of Tb and report at next GRWG annual meeting</a:t>
                      </a:r>
                    </a:p>
                  </a:txBody>
                  <a:tcPr marL="58615" marR="58615" marT="19050" marB="19050" anchor="ctr"/>
                </a:tc>
                <a:tc>
                  <a:txBody>
                    <a:bodyPr/>
                    <a:lstStyle/>
                    <a:p>
                      <a:pPr latinLnBrk="0"/>
                      <a:r>
                        <a:rPr lang="en-GB" sz="1400" dirty="0" smtClean="0"/>
                        <a:t>Jack </a:t>
                      </a:r>
                      <a:r>
                        <a:rPr lang="en-GB" sz="1400" dirty="0" err="1" smtClean="0"/>
                        <a:t>Xiong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GRWG_15.54</a:t>
                      </a:r>
                    </a:p>
                  </a:txBody>
                  <a:tcPr marL="58615" marR="58615" marT="19050" marB="19050" anchor="ctr"/>
                </a:tc>
                <a:tc>
                  <a:txBody>
                    <a:bodyPr/>
                    <a:lstStyle/>
                    <a:p>
                      <a:pPr latinLnBrk="0"/>
                      <a:r>
                        <a:rPr lang="en-US" sz="1400" dirty="0"/>
                        <a:t>CMA to report on </a:t>
                      </a:r>
                      <a:r>
                        <a:rPr lang="en-US" sz="1400" dirty="0" err="1"/>
                        <a:t>generalising</a:t>
                      </a:r>
                      <a:r>
                        <a:rPr lang="en-US" sz="1400" dirty="0"/>
                        <a:t> regression in GEO-LEO IR products to include polynomial terms and report by next GRWG meeting</a:t>
                      </a:r>
                    </a:p>
                  </a:txBody>
                  <a:tcPr marL="58615" marR="58615" marT="19050" marB="19050" anchor="ctr"/>
                </a:tc>
                <a:tc>
                  <a:txBody>
                    <a:bodyPr/>
                    <a:lstStyle/>
                    <a:p>
                      <a:pPr latinLnBrk="0"/>
                      <a:r>
                        <a:rPr lang="en-GB" sz="1400" dirty="0" smtClean="0"/>
                        <a:t>Scott</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GRWG_15.55</a:t>
                      </a:r>
                    </a:p>
                  </a:txBody>
                  <a:tcPr marL="58615" marR="58615" marT="19050" marB="19050" anchor="ctr"/>
                </a:tc>
                <a:tc>
                  <a:txBody>
                    <a:bodyPr/>
                    <a:lstStyle/>
                    <a:p>
                      <a:pPr latinLnBrk="0"/>
                      <a:r>
                        <a:rPr lang="en-GB" sz="1400" dirty="0"/>
                        <a:t>NOAA to investigate inter-channel calibration with IASI.</a:t>
                      </a:r>
                    </a:p>
                  </a:txBody>
                  <a:tcPr marL="58615" marR="58615" marT="19050" marB="19050" anchor="ctr"/>
                </a:tc>
                <a:tc>
                  <a:txBody>
                    <a:bodyPr/>
                    <a:lstStyle/>
                    <a:p>
                      <a:pPr latinLnBrk="0"/>
                      <a:r>
                        <a:rPr lang="en-GB" sz="1400" dirty="0" smtClean="0"/>
                        <a:t>Fred Wu</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pPr latinLnBrk="0"/>
                      <a:r>
                        <a:rPr lang="en-GB" sz="1400" kern="1200" dirty="0">
                          <a:solidFill>
                            <a:schemeClr val="dk1"/>
                          </a:solidFill>
                          <a:latin typeface="+mn-lt"/>
                          <a:ea typeface="+mn-ea"/>
                          <a:cs typeface="+mn-cs"/>
                        </a:rPr>
                        <a:t>GRWG_15.57</a:t>
                      </a:r>
                    </a:p>
                  </a:txBody>
                  <a:tcPr marL="58615" marR="58615" marT="19050" marB="19050" anchor="ctr"/>
                </a:tc>
                <a:tc>
                  <a:txBody>
                    <a:bodyPr/>
                    <a:lstStyle/>
                    <a:p>
                      <a:pPr latinLnBrk="0"/>
                      <a:r>
                        <a:rPr lang="en-US" sz="1400" dirty="0"/>
                        <a:t>Denis Jouglet to review capabilities of IASI and AIRS and </a:t>
                      </a:r>
                      <a:r>
                        <a:rPr lang="en-US" sz="1400" dirty="0" err="1"/>
                        <a:t>CrIS</a:t>
                      </a:r>
                      <a:r>
                        <a:rPr lang="en-US" sz="1400" u="none" strike="noStrike" dirty="0">
                          <a:solidFill>
                            <a:srgbClr val="666666"/>
                          </a:solidFill>
                          <a:hlinkClick r:id="rId4" tooltip="Create this topic"/>
                        </a:rPr>
                        <a:t>?</a:t>
                      </a:r>
                      <a:r>
                        <a:rPr lang="en-US" sz="1400" dirty="0"/>
                        <a:t> to meet </a:t>
                      </a:r>
                      <a:r>
                        <a:rPr lang="en-US" sz="1400" dirty="0" smtClean="0"/>
                        <a:t>the requirements </a:t>
                      </a:r>
                      <a:r>
                        <a:rPr lang="en-US" sz="1400" b="0" i="0" kern="1200" dirty="0" smtClean="0">
                          <a:solidFill>
                            <a:schemeClr val="dk1"/>
                          </a:solidFill>
                          <a:latin typeface="+mn-lt"/>
                          <a:ea typeface="+mn-ea"/>
                          <a:cs typeface="+mn-cs"/>
                        </a:rPr>
                        <a:t>for inter-calibration references for GEO-LEO IR products.</a:t>
                      </a:r>
                      <a:endParaRPr lang="en-US" sz="1400" dirty="0"/>
                    </a:p>
                  </a:txBody>
                  <a:tcPr marL="58615" marR="58615" marT="19050" marB="19050" anchor="ctr"/>
                </a:tc>
                <a:tc>
                  <a:txBody>
                    <a:bodyPr/>
                    <a:lstStyle/>
                    <a:p>
                      <a:pPr latinLnBrk="0"/>
                      <a:r>
                        <a:rPr lang="en-GB" sz="1400" dirty="0" smtClean="0"/>
                        <a:t>CNES</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tc>
              </a:tr>
              <a:tr h="370840">
                <a:tc>
                  <a:txBody>
                    <a:bodyPr/>
                    <a:lstStyle/>
                    <a:p>
                      <a:pPr latinLnBrk="0"/>
                      <a:r>
                        <a:rPr lang="en-GB" sz="1400" kern="1200" dirty="0" smtClean="0">
                          <a:solidFill>
                            <a:schemeClr val="dk1"/>
                          </a:solidFill>
                          <a:latin typeface="+mn-lt"/>
                          <a:ea typeface="+mn-ea"/>
                          <a:cs typeface="+mn-cs"/>
                        </a:rPr>
                        <a:t>GRWG_15.58</a:t>
                      </a:r>
                    </a:p>
                  </a:txBody>
                  <a:tcPr marL="58615" marR="58615" marT="19050" marB="19050" anchor="ctr"/>
                </a:tc>
                <a:tc>
                  <a:txBody>
                    <a:bodyPr/>
                    <a:lstStyle/>
                    <a:p>
                      <a:pPr latinLnBrk="0"/>
                      <a:r>
                        <a:rPr lang="en-US" sz="1400" b="0" i="0" kern="1200" dirty="0" smtClean="0">
                          <a:solidFill>
                            <a:schemeClr val="dk1"/>
                          </a:solidFill>
                          <a:latin typeface="+mn-lt"/>
                          <a:ea typeface="+mn-ea"/>
                          <a:cs typeface="+mn-cs"/>
                        </a:rPr>
                        <a:t>Fred to invite </a:t>
                      </a:r>
                      <a:r>
                        <a:rPr lang="en-US" sz="1400" b="0" i="0" kern="1200" dirty="0" err="1" smtClean="0">
                          <a:solidFill>
                            <a:schemeClr val="dk1"/>
                          </a:solidFill>
                          <a:latin typeface="+mn-lt"/>
                          <a:ea typeface="+mn-ea"/>
                          <a:cs typeface="+mn-cs"/>
                        </a:rPr>
                        <a:t>Pagano</a:t>
                      </a:r>
                      <a:r>
                        <a:rPr lang="en-US" sz="1400" b="0" i="0" kern="1200" dirty="0" smtClean="0">
                          <a:solidFill>
                            <a:schemeClr val="dk1"/>
                          </a:solidFill>
                          <a:latin typeface="+mn-lt"/>
                          <a:ea typeface="+mn-ea"/>
                          <a:cs typeface="+mn-cs"/>
                        </a:rPr>
                        <a:t> and Yong Han to join this review as relevant instrument experts</a:t>
                      </a:r>
                    </a:p>
                  </a:txBody>
                  <a:tcPr marL="58615" marR="58615" marT="19050" marB="19050" anchor="ctr"/>
                </a:tc>
                <a:tc>
                  <a:txBody>
                    <a:bodyPr/>
                    <a:lstStyle/>
                    <a:p>
                      <a:pPr latinLnBrk="0"/>
                      <a:r>
                        <a:rPr lang="en-GB" sz="1400" b="0" i="0" kern="1200" dirty="0" smtClean="0">
                          <a:solidFill>
                            <a:schemeClr val="dk1"/>
                          </a:solidFill>
                          <a:latin typeface="+mn-lt"/>
                          <a:ea typeface="+mn-ea"/>
                          <a:cs typeface="+mn-cs"/>
                        </a:rPr>
                        <a:t>Fred Wu</a:t>
                      </a:r>
                    </a:p>
                  </a:txBody>
                  <a:tcPr marL="58615" marR="58615" marT="19050" marB="19050" anchor="ctr"/>
                </a:tc>
                <a:tc>
                  <a:txBody>
                    <a:bodyPr/>
                    <a:lstStyle/>
                    <a:p>
                      <a:pPr latinLnBrk="0"/>
                      <a:r>
                        <a:rPr lang="en-GB" sz="1400" b="0" i="0" kern="1200" dirty="0" smtClean="0">
                          <a:solidFill>
                            <a:schemeClr val="dk1"/>
                          </a:solidFill>
                          <a:latin typeface="+mn-lt"/>
                          <a:ea typeface="+mn-ea"/>
                          <a:cs typeface="+mn-cs"/>
                        </a:rPr>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112542" marR="112542"/>
                </a:tc>
              </a:tr>
            </a:tbl>
          </a:graphicData>
        </a:graphic>
      </p:graphicFrame>
    </p:spTree>
    <p:extLst>
      <p:ext uri="{BB962C8B-B14F-4D97-AF65-F5344CB8AC3E}">
        <p14:creationId xmlns:p14="http://schemas.microsoft.com/office/powerpoint/2010/main" val="414729239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Other GRWG Actions Still Open</a:t>
            </a:r>
          </a:p>
        </p:txBody>
      </p:sp>
      <p:graphicFrame>
        <p:nvGraphicFramePr>
          <p:cNvPr id="5" name="Content Placeholder 3"/>
          <p:cNvGraphicFramePr>
            <a:graphicFrameLocks/>
          </p:cNvGraphicFramePr>
          <p:nvPr>
            <p:extLst>
              <p:ext uri="{D42A27DB-BD31-4B8C-83A1-F6EECF244321}">
                <p14:modId xmlns:p14="http://schemas.microsoft.com/office/powerpoint/2010/main" val="2885936334"/>
              </p:ext>
            </p:extLst>
          </p:nvPr>
        </p:nvGraphicFramePr>
        <p:xfrm>
          <a:off x="2" y="908678"/>
          <a:ext cx="11971419" cy="4732718"/>
        </p:xfrm>
        <a:graphic>
          <a:graphicData uri="http://schemas.openxmlformats.org/drawingml/2006/table">
            <a:tbl>
              <a:tblPr firstRow="1" bandRow="1">
                <a:tableStyleId>{21E4AEA4-8DFA-4A89-87EB-49C32662AFE0}</a:tableStyleId>
              </a:tblPr>
              <a:tblGrid>
                <a:gridCol w="1614749"/>
                <a:gridCol w="6265933"/>
                <a:gridCol w="1612232"/>
                <a:gridCol w="1086480"/>
                <a:gridCol w="1392025"/>
              </a:tblGrid>
              <a:tr h="370840">
                <a:tc>
                  <a:txBody>
                    <a:bodyPr/>
                    <a:lstStyle/>
                    <a:p>
                      <a:r>
                        <a:rPr lang="en-US" sz="1400" dirty="0" smtClean="0"/>
                        <a:t>Action Ref</a:t>
                      </a:r>
                      <a:endParaRPr lang="en-US" sz="1400" dirty="0">
                        <a:solidFill>
                          <a:schemeClr val="tx1"/>
                        </a:solidFill>
                      </a:endParaRPr>
                    </a:p>
                  </a:txBody>
                  <a:tcPr marL="112542" marR="112542"/>
                </a:tc>
                <a:tc>
                  <a:txBody>
                    <a:bodyPr/>
                    <a:lstStyle/>
                    <a:p>
                      <a:r>
                        <a:rPr lang="en-US" sz="1400" dirty="0" smtClean="0"/>
                        <a:t>Description</a:t>
                      </a:r>
                      <a:endParaRPr lang="en-US" sz="1400" dirty="0">
                        <a:solidFill>
                          <a:schemeClr val="tx1"/>
                        </a:solidFill>
                      </a:endParaRPr>
                    </a:p>
                  </a:txBody>
                  <a:tcPr marL="112542" marR="112542"/>
                </a:tc>
                <a:tc>
                  <a:txBody>
                    <a:bodyPr/>
                    <a:lstStyle/>
                    <a:p>
                      <a:r>
                        <a:rPr lang="en-US" sz="1400" dirty="0" smtClean="0"/>
                        <a:t>Assigned to</a:t>
                      </a:r>
                      <a:endParaRPr lang="en-US" sz="1400" dirty="0">
                        <a:solidFill>
                          <a:schemeClr val="tx1"/>
                        </a:solidFill>
                      </a:endParaRPr>
                    </a:p>
                  </a:txBody>
                  <a:tcPr marL="112542" marR="112542"/>
                </a:tc>
                <a:tc>
                  <a:txBody>
                    <a:bodyPr/>
                    <a:lstStyle/>
                    <a:p>
                      <a:r>
                        <a:rPr lang="en-US" sz="1400" dirty="0" smtClean="0"/>
                        <a:t>Due</a:t>
                      </a:r>
                      <a:r>
                        <a:rPr lang="en-US" sz="1400" baseline="0" dirty="0" smtClean="0"/>
                        <a:t> </a:t>
                      </a:r>
                      <a:r>
                        <a:rPr lang="en-US" sz="1400" dirty="0" smtClean="0"/>
                        <a:t>Date</a:t>
                      </a:r>
                      <a:endParaRPr lang="en-US" sz="1400" dirty="0">
                        <a:solidFill>
                          <a:schemeClr val="tx1"/>
                        </a:solidFill>
                      </a:endParaRPr>
                    </a:p>
                  </a:txBody>
                  <a:tcPr marL="112542" marR="112542"/>
                </a:tc>
                <a:tc>
                  <a:txBody>
                    <a:bodyPr/>
                    <a:lstStyle/>
                    <a:p>
                      <a:r>
                        <a:rPr lang="en-US" sz="1400" dirty="0" smtClean="0"/>
                        <a:t>State</a:t>
                      </a:r>
                      <a:endParaRPr lang="en-US" sz="1400" dirty="0">
                        <a:solidFill>
                          <a:schemeClr val="tx1"/>
                        </a:solidFill>
                      </a:endParaRPr>
                    </a:p>
                  </a:txBody>
                  <a:tcPr marL="112542" marR="112542"/>
                </a:tc>
              </a:tr>
              <a:tr h="648398">
                <a:tc>
                  <a:txBody>
                    <a:bodyPr/>
                    <a:lstStyle/>
                    <a:p>
                      <a:pPr latinLnBrk="0"/>
                      <a:r>
                        <a:rPr lang="en-GB" sz="1400" kern="1200" dirty="0">
                          <a:solidFill>
                            <a:schemeClr val="dk1"/>
                          </a:solidFill>
                          <a:latin typeface="+mn-lt"/>
                          <a:ea typeface="+mn-ea"/>
                          <a:cs typeface="+mn-cs"/>
                        </a:rPr>
                        <a:t>GRWG_15.59</a:t>
                      </a:r>
                    </a:p>
                  </a:txBody>
                  <a:tcPr marL="58615" marR="58615" marT="19050" marB="19050" anchor="ctr"/>
                </a:tc>
                <a:tc>
                  <a:txBody>
                    <a:bodyPr/>
                    <a:lstStyle/>
                    <a:p>
                      <a:pPr latinLnBrk="0"/>
                      <a:r>
                        <a:rPr lang="en-US" sz="1400" dirty="0"/>
                        <a:t>Dave to investigate how to share the existing data set for MODIS 0.6µm band (2002-end of 2009) with the GRWG.</a:t>
                      </a:r>
                    </a:p>
                  </a:txBody>
                  <a:tcPr marL="58615" marR="58615" marT="19050" marB="19050" anchor="ctr"/>
                </a:tc>
                <a:tc>
                  <a:txBody>
                    <a:bodyPr/>
                    <a:lstStyle/>
                    <a:p>
                      <a:pPr latinLnBrk="0"/>
                      <a:r>
                        <a:rPr lang="en-GB" sz="1400" dirty="0" smtClean="0"/>
                        <a:t>Dave </a:t>
                      </a:r>
                      <a:r>
                        <a:rPr lang="en-GB" sz="1400" dirty="0" err="1" smtClean="0"/>
                        <a:t>Doelling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GRWG_15.60</a:t>
                      </a:r>
                    </a:p>
                  </a:txBody>
                  <a:tcPr marL="58615" marR="58615" marT="19050" marB="19050" anchor="ctr"/>
                </a:tc>
                <a:tc>
                  <a:txBody>
                    <a:bodyPr/>
                    <a:lstStyle/>
                    <a:p>
                      <a:pPr latinLnBrk="0"/>
                      <a:r>
                        <a:rPr lang="en-US" sz="1400"/>
                        <a:t>Larry Flynn (NOAA) to consider mechanisms to provide delayed CrIS</a:t>
                      </a:r>
                      <a:r>
                        <a:rPr lang="en-US" sz="1400" u="none" strike="noStrike">
                          <a:solidFill>
                            <a:srgbClr val="666666"/>
                          </a:solidFill>
                          <a:hlinkClick r:id="rId2" tooltip="Create this topic"/>
                        </a:rPr>
                        <a:t>?</a:t>
                      </a:r>
                      <a:r>
                        <a:rPr lang="en-US" sz="1400"/>
                        <a:t> data for FY-2 inter-calibration</a:t>
                      </a:r>
                    </a:p>
                  </a:txBody>
                  <a:tcPr marL="58615" marR="58615" marT="19050" marB="19050" anchor="ctr"/>
                </a:tc>
                <a:tc>
                  <a:txBody>
                    <a:bodyPr/>
                    <a:lstStyle/>
                    <a:p>
                      <a:pPr latinLnBrk="0"/>
                      <a:r>
                        <a:rPr lang="en-GB" sz="1400" dirty="0" smtClean="0"/>
                        <a:t>Larry Flynn</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GRWG_15.61</a:t>
                      </a:r>
                    </a:p>
                  </a:txBody>
                  <a:tcPr marL="58615" marR="58615" marT="19050" marB="19050" anchor="ctr"/>
                </a:tc>
                <a:tc>
                  <a:txBody>
                    <a:bodyPr/>
                    <a:lstStyle/>
                    <a:p>
                      <a:pPr latinLnBrk="0"/>
                      <a:r>
                        <a:rPr lang="en-US" sz="1400"/>
                        <a:t>Rob to propose the maximum frequency on the update requirement for non-routine events</a:t>
                      </a:r>
                    </a:p>
                  </a:txBody>
                  <a:tcPr marL="58615" marR="58615" marT="19050" marB="19050" anchor="ctr"/>
                </a:tc>
                <a:tc>
                  <a:txBody>
                    <a:bodyPr/>
                    <a:lstStyle/>
                    <a:p>
                      <a:pPr latinLnBrk="0"/>
                      <a:r>
                        <a:rPr lang="en-GB" sz="1400" dirty="0" smtClean="0"/>
                        <a:t>Rob </a:t>
                      </a:r>
                      <a:r>
                        <a:rPr lang="en-GB" sz="1400" dirty="0" err="1" smtClean="0"/>
                        <a:t>Roebelling</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58615" marR="58615" marT="19050" marB="19050" anchor="ctr"/>
                </a:tc>
              </a:tr>
              <a:tr h="370840">
                <a:tc>
                  <a:txBody>
                    <a:bodyPr/>
                    <a:lstStyle/>
                    <a:p>
                      <a:pPr latinLnBrk="0"/>
                      <a:r>
                        <a:rPr lang="en-GB" sz="1400" kern="1200" dirty="0">
                          <a:solidFill>
                            <a:schemeClr val="dk1"/>
                          </a:solidFill>
                          <a:latin typeface="+mn-lt"/>
                          <a:ea typeface="+mn-ea"/>
                          <a:cs typeface="+mn-cs"/>
                        </a:rPr>
                        <a:t>GRWG_15.62</a:t>
                      </a:r>
                    </a:p>
                  </a:txBody>
                  <a:tcPr marL="58615" marR="58615" marT="19050" marB="19050" anchor="ctr"/>
                </a:tc>
                <a:tc>
                  <a:txBody>
                    <a:bodyPr/>
                    <a:lstStyle/>
                    <a:p>
                      <a:pPr latinLnBrk="0"/>
                      <a:r>
                        <a:rPr lang="en-US" sz="1400"/>
                        <a:t>Manik to interact with Jérôme to push forward the development of the expert system as a tool to select inter-calibration reference instruments</a:t>
                      </a:r>
                    </a:p>
                  </a:txBody>
                  <a:tcPr marL="58615" marR="58615" marT="19050" marB="19050" anchor="ctr"/>
                </a:tc>
                <a:tc>
                  <a:txBody>
                    <a:bodyPr/>
                    <a:lstStyle/>
                    <a:p>
                      <a:pPr latinLnBrk="0"/>
                      <a:r>
                        <a:rPr lang="en-GB" sz="1400" u="sng" dirty="0" err="1" smtClean="0">
                          <a:solidFill>
                            <a:srgbClr val="666666"/>
                          </a:solidFill>
                          <a:hlinkClick r:id="rId3"/>
                        </a:rPr>
                        <a:t>Manik</a:t>
                      </a:r>
                      <a:r>
                        <a:rPr lang="en-GB" sz="1400" u="sng" dirty="0" smtClean="0">
                          <a:solidFill>
                            <a:srgbClr val="666666"/>
                          </a:solidFill>
                          <a:hlinkClick r:id="rId3"/>
                        </a:rPr>
                        <a:t> Bali</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sz="1400" dirty="0" smtClean="0">
                          <a:solidFill>
                            <a:srgbClr val="0000FF"/>
                          </a:solidFill>
                        </a:rPr>
                        <a:t>Closed</a:t>
                      </a:r>
                      <a:r>
                        <a:rPr lang="en-GB" sz="1400" baseline="0" dirty="0" smtClean="0">
                          <a:solidFill>
                            <a:srgbClr val="0000FF"/>
                          </a:solidFill>
                        </a:rPr>
                        <a:t> </a:t>
                      </a:r>
                      <a:endParaRPr lang="en-GB" altLang="ko-KR" sz="1400" dirty="0">
                        <a:solidFill>
                          <a:srgbClr val="0000FF"/>
                        </a:solidFill>
                      </a:endParaRPr>
                    </a:p>
                  </a:txBody>
                  <a:tcPr marL="112542" marR="112542" anchor="ctr"/>
                </a:tc>
              </a:tr>
              <a:tr h="370840">
                <a:tc>
                  <a:txBody>
                    <a:bodyPr/>
                    <a:lstStyle/>
                    <a:p>
                      <a:pPr latinLnBrk="0"/>
                      <a:r>
                        <a:rPr lang="en-GB" sz="1400" dirty="0"/>
                        <a:t>GRWG_15.63</a:t>
                      </a:r>
                    </a:p>
                  </a:txBody>
                  <a:tcPr marL="58615" marR="58615" marT="19050" marB="19050" anchor="ctr"/>
                </a:tc>
                <a:tc>
                  <a:txBody>
                    <a:bodyPr/>
                    <a:lstStyle/>
                    <a:p>
                      <a:pPr latinLnBrk="0"/>
                      <a:r>
                        <a:rPr lang="en-US" sz="1400" dirty="0"/>
                        <a:t>Tim to provide to Manik a list of parameters from his scoring proposal to include them into the expert system.</a:t>
                      </a:r>
                    </a:p>
                  </a:txBody>
                  <a:tcPr marL="58615" marR="58615" marT="19050" marB="19050" anchor="ctr"/>
                </a:tc>
                <a:tc>
                  <a:txBody>
                    <a:bodyPr/>
                    <a:lstStyle/>
                    <a:p>
                      <a:pPr latinLnBrk="0"/>
                      <a:r>
                        <a:rPr lang="en-GB" sz="1400" u="sng" dirty="0" smtClean="0">
                          <a:solidFill>
                            <a:srgbClr val="666666"/>
                          </a:solidFill>
                          <a:hlinkClick r:id="rId4"/>
                        </a:rPr>
                        <a:t>Tim </a:t>
                      </a:r>
                      <a:r>
                        <a:rPr lang="en-GB" sz="1400" u="sng" dirty="0" err="1" smtClean="0">
                          <a:solidFill>
                            <a:srgbClr val="666666"/>
                          </a:solidFill>
                          <a:hlinkClick r:id="rId4"/>
                        </a:rPr>
                        <a:t>Hewison</a:t>
                      </a:r>
                      <a:endParaRPr lang="en-GB" sz="1400" dirty="0"/>
                    </a:p>
                  </a:txBody>
                  <a:tcPr marL="58615" marR="58615" marT="19050" marB="19050" anchor="ctr"/>
                </a:tc>
                <a:tc>
                  <a:txBody>
                    <a:bodyPr/>
                    <a:lstStyle/>
                    <a:p>
                      <a:pPr latinLnBrk="0"/>
                      <a:r>
                        <a:rPr lang="en-GB" sz="1400" dirty="0"/>
                        <a:t>29 Feb 2016</a:t>
                      </a:r>
                    </a:p>
                  </a:txBody>
                  <a:tcPr marL="58615" marR="58615" marT="19050" marB="19050" anchor="ctr"/>
                </a:tc>
                <a:tc>
                  <a:txBody>
                    <a:bodyPr/>
                    <a:lstStyle/>
                    <a:p>
                      <a:pPr latinLnBrk="0"/>
                      <a:r>
                        <a:rPr lang="en-GB" altLang="ko-KR" sz="1400" dirty="0" smtClean="0">
                          <a:solidFill>
                            <a:srgbClr val="FF0000"/>
                          </a:solidFill>
                        </a:rPr>
                        <a:t>Late</a:t>
                      </a:r>
                      <a:endParaRPr lang="en-GB" altLang="ko-KR" sz="1400" dirty="0">
                        <a:solidFill>
                          <a:srgbClr val="FF0000"/>
                        </a:solidFill>
                      </a:endParaRPr>
                    </a:p>
                  </a:txBody>
                  <a:tcPr marL="112542" marR="112542" anchor="ctr"/>
                </a:tc>
              </a:tr>
              <a:tr h="370840">
                <a:tc>
                  <a:txBody>
                    <a:bodyPr/>
                    <a:lstStyle/>
                    <a:p>
                      <a:endParaRPr lang="en-GB" sz="1400" dirty="0"/>
                    </a:p>
                  </a:txBody>
                  <a:tcPr marL="58615" marR="58615" marT="19050" marB="19050" anchor="ctr"/>
                </a:tc>
                <a:tc>
                  <a:txBody>
                    <a:bodyPr/>
                    <a:lstStyle/>
                    <a:p>
                      <a:endParaRPr lang="en-US" sz="1400"/>
                    </a:p>
                  </a:txBody>
                  <a:tcPr marL="58615" marR="58615" marT="19050" marB="19050" anchor="ctr"/>
                </a:tc>
                <a:tc>
                  <a:txBody>
                    <a:bodyPr/>
                    <a:lstStyle/>
                    <a:p>
                      <a:endParaRPr lang="en-GB" sz="1400"/>
                    </a:p>
                  </a:txBody>
                  <a:tcPr marL="58615" marR="58615" marT="19050" marB="19050" anchor="ctr"/>
                </a:tc>
                <a:tc>
                  <a:txBody>
                    <a:bodyPr/>
                    <a:lstStyle/>
                    <a:p>
                      <a:endParaRPr lang="en-GB" sz="1400" dirty="0"/>
                    </a:p>
                  </a:txBody>
                  <a:tcPr marL="58615" marR="58615" marT="19050" marB="19050" anchor="ctr"/>
                </a:tc>
                <a:tc>
                  <a:txBody>
                    <a:bodyPr/>
                    <a:lstStyle/>
                    <a:p>
                      <a:endParaRPr lang="en-US" sz="1400" dirty="0">
                        <a:solidFill>
                          <a:schemeClr val="tx1"/>
                        </a:solidFill>
                      </a:endParaRPr>
                    </a:p>
                  </a:txBody>
                  <a:tcPr marL="112542" marR="112542" anchor="ctr"/>
                </a:tc>
              </a:tr>
              <a:tr h="370840">
                <a:tc>
                  <a:txBody>
                    <a:bodyPr/>
                    <a:lstStyle/>
                    <a:p>
                      <a:endParaRPr lang="en-GB" sz="1400" dirty="0"/>
                    </a:p>
                  </a:txBody>
                  <a:tcPr marL="58615" marR="58615" marT="19050" marB="19050" anchor="ctr"/>
                </a:tc>
                <a:tc>
                  <a:txBody>
                    <a:bodyPr/>
                    <a:lstStyle/>
                    <a:p>
                      <a:endParaRPr lang="en-US" sz="1400"/>
                    </a:p>
                  </a:txBody>
                  <a:tcPr marL="58615" marR="58615" marT="19050" marB="19050" anchor="ctr"/>
                </a:tc>
                <a:tc>
                  <a:txBody>
                    <a:bodyPr/>
                    <a:lstStyle/>
                    <a:p>
                      <a:endParaRPr lang="en-GB" sz="1400"/>
                    </a:p>
                  </a:txBody>
                  <a:tcPr marL="58615" marR="58615" marT="19050" marB="19050" anchor="ctr"/>
                </a:tc>
                <a:tc>
                  <a:txBody>
                    <a:bodyPr/>
                    <a:lstStyle/>
                    <a:p>
                      <a:endParaRPr lang="en-GB" sz="1400" dirty="0"/>
                    </a:p>
                  </a:txBody>
                  <a:tcPr marL="58615" marR="5861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marL="112542" marR="112542" anchor="ctr"/>
                </a:tc>
              </a:tr>
              <a:tr h="370840">
                <a:tc>
                  <a:txBody>
                    <a:bodyPr/>
                    <a:lstStyle/>
                    <a:p>
                      <a:endParaRPr lang="en-GB" sz="1400" dirty="0"/>
                    </a:p>
                  </a:txBody>
                  <a:tcPr marL="58615" marR="58615" marT="19050" marB="19050" anchor="ctr"/>
                </a:tc>
                <a:tc>
                  <a:txBody>
                    <a:bodyPr/>
                    <a:lstStyle/>
                    <a:p>
                      <a:endParaRPr lang="en-GB" sz="1400"/>
                    </a:p>
                  </a:txBody>
                  <a:tcPr marL="58615" marR="58615" marT="19050" marB="19050" anchor="ctr"/>
                </a:tc>
                <a:tc>
                  <a:txBody>
                    <a:bodyPr/>
                    <a:lstStyle/>
                    <a:p>
                      <a:endParaRPr lang="en-GB" sz="1400"/>
                    </a:p>
                  </a:txBody>
                  <a:tcPr marL="58615" marR="58615" marT="19050" marB="19050" anchor="ctr"/>
                </a:tc>
                <a:tc>
                  <a:txBody>
                    <a:bodyPr/>
                    <a:lstStyle/>
                    <a:p>
                      <a:endParaRPr lang="en-GB" sz="1400" dirty="0"/>
                    </a:p>
                  </a:txBody>
                  <a:tcPr marL="58615" marR="58615" marT="19050" marB="19050" anchor="ctr"/>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marL="112542" marR="112542" anchor="ctr"/>
                </a:tc>
              </a:tr>
              <a:tr h="370840">
                <a:tc>
                  <a:txBody>
                    <a:bodyPr/>
                    <a:lstStyle/>
                    <a:p>
                      <a:endParaRPr lang="en-GB" sz="1400" dirty="0"/>
                    </a:p>
                  </a:txBody>
                  <a:tcPr marL="58615" marR="58615" marT="19050" marB="19050" anchor="ctr"/>
                </a:tc>
                <a:tc>
                  <a:txBody>
                    <a:bodyPr/>
                    <a:lstStyle/>
                    <a:p>
                      <a:endParaRPr lang="en-US" sz="1400" dirty="0"/>
                    </a:p>
                  </a:txBody>
                  <a:tcPr marL="58615" marR="58615" marT="19050" marB="19050" anchor="ctr"/>
                </a:tc>
                <a:tc>
                  <a:txBody>
                    <a:bodyPr/>
                    <a:lstStyle/>
                    <a:p>
                      <a:endParaRPr lang="en-GB" sz="1400"/>
                    </a:p>
                  </a:txBody>
                  <a:tcPr marL="58615" marR="58615" marT="19050" marB="19050" anchor="ctr"/>
                </a:tc>
                <a:tc>
                  <a:txBody>
                    <a:bodyPr/>
                    <a:lstStyle/>
                    <a:p>
                      <a:endParaRPr lang="en-GB" sz="1400" dirty="0"/>
                    </a:p>
                  </a:txBody>
                  <a:tcPr marL="58615" marR="58615" marT="19050" marB="19050" anchor="ctr"/>
                </a:tc>
                <a:tc>
                  <a:txBody>
                    <a:bodyPr/>
                    <a:lstStyle/>
                    <a:p>
                      <a:endParaRPr lang="en-US" sz="1400" dirty="0">
                        <a:solidFill>
                          <a:schemeClr val="tx1"/>
                        </a:solidFill>
                      </a:endParaRPr>
                    </a:p>
                  </a:txBody>
                  <a:tcPr marL="112542" marR="112542"/>
                </a:tc>
              </a:tr>
              <a:tr h="370840">
                <a:tc>
                  <a:txBody>
                    <a:bodyPr/>
                    <a:lstStyle/>
                    <a:p>
                      <a:endParaRPr lang="en-GB" sz="1400" b="0" i="0" kern="1200" dirty="0" smtClean="0">
                        <a:solidFill>
                          <a:schemeClr val="dk1"/>
                        </a:solidFill>
                        <a:latin typeface="+mn-lt"/>
                        <a:ea typeface="+mn-ea"/>
                        <a:cs typeface="+mn-cs"/>
                      </a:endParaRPr>
                    </a:p>
                  </a:txBody>
                  <a:tcPr marL="58615" marR="58615" marT="19050" marB="19050" anchor="ctr"/>
                </a:tc>
                <a:tc>
                  <a:txBody>
                    <a:bodyPr/>
                    <a:lstStyle/>
                    <a:p>
                      <a:endParaRPr lang="en-US" sz="1400" b="0" i="0" kern="1200" dirty="0" smtClean="0">
                        <a:solidFill>
                          <a:schemeClr val="dk1"/>
                        </a:solidFill>
                        <a:latin typeface="+mn-lt"/>
                        <a:ea typeface="+mn-ea"/>
                        <a:cs typeface="+mn-cs"/>
                      </a:endParaRPr>
                    </a:p>
                  </a:txBody>
                  <a:tcPr marL="58615" marR="58615" marT="19050" marB="19050" anchor="ctr"/>
                </a:tc>
                <a:tc>
                  <a:txBody>
                    <a:bodyPr/>
                    <a:lstStyle/>
                    <a:p>
                      <a:endParaRPr lang="en-GB" sz="1400" b="0" i="0" kern="1200" dirty="0" smtClean="0">
                        <a:solidFill>
                          <a:schemeClr val="dk1"/>
                        </a:solidFill>
                        <a:latin typeface="+mn-lt"/>
                        <a:ea typeface="+mn-ea"/>
                        <a:cs typeface="+mn-cs"/>
                      </a:endParaRPr>
                    </a:p>
                  </a:txBody>
                  <a:tcPr marL="58615" marR="58615" marT="19050" marB="19050" anchor="ctr"/>
                </a:tc>
                <a:tc>
                  <a:txBody>
                    <a:bodyPr/>
                    <a:lstStyle/>
                    <a:p>
                      <a:endParaRPr lang="en-GB" sz="1400" b="0" i="0" kern="1200" dirty="0" smtClean="0">
                        <a:solidFill>
                          <a:schemeClr val="dk1"/>
                        </a:solidFill>
                        <a:latin typeface="+mn-lt"/>
                        <a:ea typeface="+mn-ea"/>
                        <a:cs typeface="+mn-cs"/>
                      </a:endParaRPr>
                    </a:p>
                  </a:txBody>
                  <a:tcPr marL="58615" marR="58615" marT="19050" marB="19050" anchor="ctr"/>
                </a:tc>
                <a:tc>
                  <a:txBody>
                    <a:bodyPr/>
                    <a:lstStyle/>
                    <a:p>
                      <a:endParaRPr lang="en-US" sz="1400" b="0" i="0" kern="1200" dirty="0">
                        <a:solidFill>
                          <a:schemeClr val="dk1"/>
                        </a:solidFill>
                        <a:latin typeface="+mn-lt"/>
                        <a:ea typeface="+mn-ea"/>
                        <a:cs typeface="+mn-cs"/>
                      </a:endParaRPr>
                    </a:p>
                  </a:txBody>
                  <a:tcPr marL="112542" marR="112542"/>
                </a:tc>
              </a:tr>
            </a:tbl>
          </a:graphicData>
        </a:graphic>
      </p:graphicFrame>
    </p:spTree>
    <p:extLst>
      <p:ext uri="{BB962C8B-B14F-4D97-AF65-F5344CB8AC3E}">
        <p14:creationId xmlns:p14="http://schemas.microsoft.com/office/powerpoint/2010/main" val="222428165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GRWG Chairing</a:t>
            </a:r>
            <a:endParaRPr lang="en-GB" b="1" dirty="0" smtClean="0">
              <a:latin typeface="Arial" pitchFamily="34" charset="0"/>
              <a:cs typeface="Arial" pitchFamily="34" charset="0"/>
            </a:endParaRPr>
          </a:p>
        </p:txBody>
      </p:sp>
      <p:graphicFrame>
        <p:nvGraphicFramePr>
          <p:cNvPr id="11" name="Content Placeholder 3"/>
          <p:cNvGraphicFramePr>
            <a:graphicFrameLocks noGrp="1"/>
          </p:cNvGraphicFramePr>
          <p:nvPr>
            <p:ph idx="4294967295"/>
            <p:extLst>
              <p:ext uri="{D42A27DB-BD31-4B8C-83A1-F6EECF244321}">
                <p14:modId xmlns:p14="http://schemas.microsoft.com/office/powerpoint/2010/main" val="2399616667"/>
              </p:ext>
            </p:extLst>
          </p:nvPr>
        </p:nvGraphicFramePr>
        <p:xfrm>
          <a:off x="433136" y="1203158"/>
          <a:ext cx="10969625" cy="4524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91083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48"/>
          <p:cNvGrpSpPr/>
          <p:nvPr/>
        </p:nvGrpSpPr>
        <p:grpSpPr>
          <a:xfrm>
            <a:off x="6791438" y="4072754"/>
            <a:ext cx="2137552" cy="2091571"/>
            <a:chOff x="2758993" y="4104285"/>
            <a:chExt cx="1736761" cy="2091571"/>
          </a:xfrm>
        </p:grpSpPr>
        <p:sp>
          <p:nvSpPr>
            <p:cNvPr id="50" name="TextBox 49"/>
            <p:cNvSpPr txBox="1"/>
            <p:nvPr/>
          </p:nvSpPr>
          <p:spPr>
            <a:xfrm rot="16200000">
              <a:off x="3380853" y="5056935"/>
              <a:ext cx="1471495" cy="575157"/>
            </a:xfrm>
            <a:prstGeom prst="rect">
              <a:avLst/>
            </a:prstGeom>
            <a:noFill/>
            <a:ln>
              <a:noFill/>
            </a:ln>
          </p:spPr>
          <p:txBody>
            <a:bodyPr vert="horz" wrap="square" rtlCol="0">
              <a:spAutoFit/>
            </a:bodyPr>
            <a:lstStyle/>
            <a:p>
              <a:pPr latinLnBrk="0"/>
              <a:r>
                <a:rPr lang="fr-CH" sz="2000" b="0" dirty="0" smtClean="0">
                  <a:solidFill>
                    <a:schemeClr val="tx1"/>
                  </a:solidFill>
                  <a:latin typeface="Arial Narrow" panose="020B0606020202030204" pitchFamily="34" charset="0"/>
                  <a:cs typeface="Arial" panose="020B0604020202020204" pitchFamily="34" charset="0"/>
                </a:rPr>
                <a:t>Standards, conventions,</a:t>
              </a:r>
              <a:endParaRPr lang="en-US" sz="2000" b="0" dirty="0">
                <a:solidFill>
                  <a:schemeClr val="tx1"/>
                </a:solidFill>
                <a:latin typeface="Arial Narrow" panose="020B0606020202030204" pitchFamily="34" charset="0"/>
                <a:cs typeface="Arial" panose="020B0604020202020204" pitchFamily="34" charset="0"/>
              </a:endParaRPr>
            </a:p>
          </p:txBody>
        </p:sp>
        <p:sp>
          <p:nvSpPr>
            <p:cNvPr id="51" name="Right Triangle 50"/>
            <p:cNvSpPr/>
            <p:nvPr/>
          </p:nvSpPr>
          <p:spPr>
            <a:xfrm flipH="1">
              <a:off x="3029560" y="4104285"/>
              <a:ext cx="1466194" cy="2011863"/>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758993" y="4508946"/>
              <a:ext cx="788275" cy="1686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p:nvPr/>
          </p:nvCxnSpPr>
          <p:spPr>
            <a:xfrm>
              <a:off x="3563034" y="5375598"/>
              <a:ext cx="0" cy="74055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normAutofit fontScale="90000"/>
          </a:bodyPr>
          <a:lstStyle/>
          <a:p>
            <a:r>
              <a:rPr lang="en-GB" b="1" dirty="0" smtClean="0">
                <a:latin typeface="Arial" pitchFamily="34" charset="0"/>
                <a:cs typeface="Arial" pitchFamily="34" charset="0"/>
              </a:rPr>
              <a:t>Definition of GSICS Deliverables</a:t>
            </a:r>
            <a:endParaRPr lang="en-GB" b="1" dirty="0">
              <a:latin typeface="Arial" pitchFamily="34" charset="0"/>
              <a:cs typeface="Arial" pitchFamily="34" charset="0"/>
            </a:endParaRPr>
          </a:p>
        </p:txBody>
      </p:sp>
      <p:sp>
        <p:nvSpPr>
          <p:cNvPr id="3" name="Content Placeholder 2"/>
          <p:cNvSpPr>
            <a:spLocks noGrp="1"/>
          </p:cNvSpPr>
          <p:nvPr>
            <p:ph idx="4294967295"/>
          </p:nvPr>
        </p:nvSpPr>
        <p:spPr>
          <a:xfrm>
            <a:off x="162050" y="1322988"/>
            <a:ext cx="7559675" cy="4862512"/>
          </a:xfrm>
        </p:spPr>
        <p:txBody>
          <a:bodyPr/>
          <a:lstStyle/>
          <a:p>
            <a:r>
              <a:rPr lang="en-GB" sz="2400" dirty="0" smtClean="0">
                <a:latin typeface="Arial" pitchFamily="34" charset="0"/>
                <a:cs typeface="Arial" pitchFamily="34" charset="0"/>
              </a:rPr>
              <a:t>GSICS Products for users of satellite data, including calibration corrections/coefficients</a:t>
            </a:r>
          </a:p>
          <a:p>
            <a:r>
              <a:rPr lang="en-GB" sz="2400" dirty="0" smtClean="0">
                <a:latin typeface="Arial" pitchFamily="34" charset="0"/>
                <a:cs typeface="Arial" pitchFamily="34" charset="0"/>
              </a:rPr>
              <a:t>GSICS Algorithms, which describe inter-calibration processes, (described by ATBD)  </a:t>
            </a:r>
          </a:p>
          <a:p>
            <a:r>
              <a:rPr lang="en-GB" sz="2400" dirty="0">
                <a:latin typeface="Arial" pitchFamily="34" charset="0"/>
                <a:cs typeface="Arial" pitchFamily="34" charset="0"/>
              </a:rPr>
              <a:t>GSICS </a:t>
            </a:r>
            <a:r>
              <a:rPr lang="en-GB" sz="2400" dirty="0" smtClean="0">
                <a:latin typeface="Arial" pitchFamily="34" charset="0"/>
                <a:cs typeface="Arial" pitchFamily="34" charset="0"/>
              </a:rPr>
              <a:t>Monitoring Reports</a:t>
            </a:r>
            <a:r>
              <a:rPr lang="en-GB" sz="2400" dirty="0">
                <a:latin typeface="Arial" pitchFamily="34" charset="0"/>
                <a:cs typeface="Arial" pitchFamily="34" charset="0"/>
              </a:rPr>
              <a:t>, </a:t>
            </a:r>
            <a:r>
              <a:rPr lang="en-GB" sz="2400" dirty="0" smtClean="0">
                <a:latin typeface="Arial" pitchFamily="34" charset="0"/>
                <a:cs typeface="Arial" pitchFamily="34" charset="0"/>
              </a:rPr>
              <a:t>assessments</a:t>
            </a:r>
            <a:r>
              <a:rPr lang="en-GB" sz="2400" dirty="0">
                <a:latin typeface="Arial" pitchFamily="34" charset="0"/>
                <a:cs typeface="Arial" pitchFamily="34" charset="0"/>
              </a:rPr>
              <a:t>  </a:t>
            </a:r>
          </a:p>
          <a:p>
            <a:r>
              <a:rPr lang="en-GB" sz="2400" dirty="0">
                <a:latin typeface="Arial" pitchFamily="34" charset="0"/>
                <a:cs typeface="Arial" pitchFamily="34" charset="0"/>
              </a:rPr>
              <a:t>GSICS Reference datasets, including </a:t>
            </a:r>
            <a:br>
              <a:rPr lang="en-GB" sz="2400" dirty="0">
                <a:latin typeface="Arial" pitchFamily="34" charset="0"/>
                <a:cs typeface="Arial" pitchFamily="34" charset="0"/>
              </a:rPr>
            </a:br>
            <a:r>
              <a:rPr lang="en-GB" sz="2400" dirty="0">
                <a:latin typeface="Arial" pitchFamily="34" charset="0"/>
                <a:cs typeface="Arial" pitchFamily="34" charset="0"/>
              </a:rPr>
              <a:t>Solar spectrum, … </a:t>
            </a:r>
          </a:p>
          <a:p>
            <a:r>
              <a:rPr lang="en-GB" sz="2400" dirty="0" smtClean="0">
                <a:latin typeface="Arial" pitchFamily="34" charset="0"/>
                <a:cs typeface="Arial" pitchFamily="34" charset="0"/>
              </a:rPr>
              <a:t>GSICS Tools for use by inter-calibration developers, (GIRO, SBAF, …)</a:t>
            </a:r>
            <a:r>
              <a:rPr lang="en-GB" sz="2400" dirty="0">
                <a:latin typeface="Arial" pitchFamily="34" charset="0"/>
                <a:cs typeface="Arial" pitchFamily="34" charset="0"/>
              </a:rPr>
              <a:t>  </a:t>
            </a:r>
          </a:p>
          <a:p>
            <a:r>
              <a:rPr lang="en-GB" sz="2400" dirty="0" smtClean="0">
                <a:latin typeface="Arial" pitchFamily="34" charset="0"/>
                <a:cs typeface="Arial" pitchFamily="34" charset="0"/>
              </a:rPr>
              <a:t>GSICS recommended standards,</a:t>
            </a:r>
            <a:br>
              <a:rPr lang="en-GB" sz="2400" dirty="0" smtClean="0">
                <a:latin typeface="Arial" pitchFamily="34" charset="0"/>
                <a:cs typeface="Arial" pitchFamily="34" charset="0"/>
              </a:rPr>
            </a:br>
            <a:r>
              <a:rPr lang="en-GB" sz="2400" dirty="0" smtClean="0">
                <a:latin typeface="Arial" pitchFamily="34" charset="0"/>
                <a:cs typeface="Arial" pitchFamily="34" charset="0"/>
              </a:rPr>
              <a:t>conventions and guidelines, </a:t>
            </a:r>
          </a:p>
          <a:p>
            <a:r>
              <a:rPr lang="en-GB" sz="2400" dirty="0" smtClean="0">
                <a:latin typeface="Arial" pitchFamily="34" charset="0"/>
                <a:cs typeface="Arial" pitchFamily="34" charset="0"/>
              </a:rPr>
              <a:t>GSICS User Services, information </a:t>
            </a:r>
          </a:p>
          <a:p>
            <a:pPr marL="0" indent="0">
              <a:buNone/>
            </a:pPr>
            <a:endParaRPr lang="en-GB" sz="2400" dirty="0">
              <a:latin typeface="Arial" pitchFamily="34" charset="0"/>
              <a:cs typeface="Arial" pitchFamily="34" charset="0"/>
            </a:endParaRPr>
          </a:p>
        </p:txBody>
      </p:sp>
      <p:grpSp>
        <p:nvGrpSpPr>
          <p:cNvPr id="4" name="Group 31"/>
          <p:cNvGrpSpPr/>
          <p:nvPr/>
        </p:nvGrpSpPr>
        <p:grpSpPr>
          <a:xfrm>
            <a:off x="9093974" y="3358048"/>
            <a:ext cx="1616965" cy="1019480"/>
            <a:chOff x="4629804" y="3389580"/>
            <a:chExt cx="1313784" cy="1019480"/>
          </a:xfrm>
        </p:grpSpPr>
        <p:sp>
          <p:nvSpPr>
            <p:cNvPr id="33" name="Rectangle 32"/>
            <p:cNvSpPr/>
            <p:nvPr/>
          </p:nvSpPr>
          <p:spPr>
            <a:xfrm>
              <a:off x="5276210" y="3389580"/>
              <a:ext cx="646386" cy="1019479"/>
            </a:xfrm>
            <a:prstGeom prst="rect">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629804" y="3393397"/>
              <a:ext cx="1313784" cy="1015663"/>
            </a:xfrm>
            <a:prstGeom prst="rect">
              <a:avLst/>
            </a:prstGeom>
            <a:noFill/>
            <a:ln w="38100">
              <a:solidFill>
                <a:schemeClr val="accent4">
                  <a:lumMod val="75000"/>
                </a:schemeClr>
              </a:solidFill>
            </a:ln>
          </p:spPr>
          <p:txBody>
            <a:bodyPr wrap="square" rtlCol="0">
              <a:spAutoFit/>
            </a:bodyPr>
            <a:lstStyle>
              <a:defPPr>
                <a:defRPr lang="en-GB"/>
              </a:defPPr>
              <a:lvl1pPr algn="ctr">
                <a:defRPr sz="2000" b="0">
                  <a:solidFill>
                    <a:schemeClr val="tx1"/>
                  </a:solidFill>
                  <a:latin typeface="Arial Narrow" panose="020B0606020202030204" pitchFamily="34" charset="0"/>
                  <a:cs typeface="Arial" panose="020B0604020202020204" pitchFamily="34" charset="0"/>
                </a:defRPr>
              </a:lvl1pPr>
            </a:lstStyle>
            <a:p>
              <a:pPr latinLnBrk="0"/>
              <a:r>
                <a:rPr lang="fr-CH" dirty="0"/>
                <a:t>Monitoring </a:t>
              </a:r>
              <a:r>
                <a:rPr lang="fr-CH" dirty="0" smtClean="0"/>
                <a:t>assessment reports</a:t>
              </a:r>
              <a:endParaRPr lang="en-US" dirty="0"/>
            </a:p>
          </p:txBody>
        </p:sp>
      </p:grpSp>
      <p:grpSp>
        <p:nvGrpSpPr>
          <p:cNvPr id="5" name="Group 34"/>
          <p:cNvGrpSpPr/>
          <p:nvPr/>
        </p:nvGrpSpPr>
        <p:grpSpPr>
          <a:xfrm>
            <a:off x="9100448" y="2559243"/>
            <a:ext cx="1591104" cy="707886"/>
            <a:chOff x="4635064" y="2590775"/>
            <a:chExt cx="1292772" cy="707886"/>
          </a:xfrm>
        </p:grpSpPr>
        <p:sp>
          <p:nvSpPr>
            <p:cNvPr id="36" name="Rectangle 35"/>
            <p:cNvSpPr/>
            <p:nvPr/>
          </p:nvSpPr>
          <p:spPr>
            <a:xfrm>
              <a:off x="4635064" y="2590775"/>
              <a:ext cx="646386" cy="707886"/>
            </a:xfrm>
            <a:prstGeom prst="rect">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635064" y="2590775"/>
              <a:ext cx="1292772" cy="707886"/>
            </a:xfrm>
            <a:prstGeom prst="rect">
              <a:avLst/>
            </a:prstGeom>
            <a:noFill/>
            <a:ln w="38100">
              <a:solidFill>
                <a:schemeClr val="accent4">
                  <a:lumMod val="75000"/>
                </a:schemeClr>
              </a:solidFill>
            </a:ln>
          </p:spPr>
          <p:txBody>
            <a:bodyPr wrap="square" rtlCol="0">
              <a:spAutoFit/>
            </a:bodyPr>
            <a:lstStyle/>
            <a:p>
              <a:pPr algn="ctr" latinLnBrk="0"/>
              <a:r>
                <a:rPr lang="fr-CH" sz="2000" b="0" dirty="0" err="1" smtClean="0">
                  <a:solidFill>
                    <a:schemeClr val="tx1"/>
                  </a:solidFill>
                  <a:latin typeface="Arial Narrow" panose="020B0606020202030204" pitchFamily="34" charset="0"/>
                  <a:cs typeface="Arial" panose="020B0604020202020204" pitchFamily="34" charset="0"/>
                </a:rPr>
                <a:t>Intercalib</a:t>
              </a:r>
              <a:r>
                <a:rPr lang="fr-CH" sz="2000" b="0" dirty="0" smtClean="0">
                  <a:solidFill>
                    <a:schemeClr val="tx1"/>
                  </a:solidFill>
                  <a:latin typeface="Arial Narrow" panose="020B0606020202030204" pitchFamily="34" charset="0"/>
                  <a:cs typeface="Arial" panose="020B0604020202020204" pitchFamily="34" charset="0"/>
                </a:rPr>
                <a:t>. </a:t>
              </a:r>
              <a:r>
                <a:rPr lang="fr-CH" sz="2000" b="0" dirty="0" err="1" smtClean="0">
                  <a:solidFill>
                    <a:schemeClr val="tx1"/>
                  </a:solidFill>
                  <a:latin typeface="Arial Narrow" panose="020B0606020202030204" pitchFamily="34" charset="0"/>
                  <a:cs typeface="Arial" panose="020B0604020202020204" pitchFamily="34" charset="0"/>
                </a:rPr>
                <a:t>Algorithms</a:t>
              </a:r>
              <a:endParaRPr lang="en-US" sz="2000" b="0" dirty="0">
                <a:solidFill>
                  <a:schemeClr val="tx1"/>
                </a:solidFill>
                <a:latin typeface="Arial Narrow" panose="020B0606020202030204" pitchFamily="34" charset="0"/>
                <a:cs typeface="Arial" panose="020B0604020202020204" pitchFamily="34" charset="0"/>
              </a:endParaRPr>
            </a:p>
          </p:txBody>
        </p:sp>
      </p:grpSp>
      <p:grpSp>
        <p:nvGrpSpPr>
          <p:cNvPr id="6" name="Group 37"/>
          <p:cNvGrpSpPr/>
          <p:nvPr/>
        </p:nvGrpSpPr>
        <p:grpSpPr>
          <a:xfrm>
            <a:off x="9119835" y="1447711"/>
            <a:ext cx="1591104" cy="1128709"/>
            <a:chOff x="4650816" y="1479243"/>
            <a:chExt cx="1292772" cy="1128709"/>
          </a:xfrm>
        </p:grpSpPr>
        <p:sp>
          <p:nvSpPr>
            <p:cNvPr id="39" name="Trapezoid 38"/>
            <p:cNvSpPr/>
            <p:nvPr/>
          </p:nvSpPr>
          <p:spPr>
            <a:xfrm>
              <a:off x="4698114" y="1479243"/>
              <a:ext cx="1182414" cy="1056314"/>
            </a:xfrm>
            <a:prstGeom prst="trapezoid">
              <a:avLst>
                <a:gd name="adj" fmla="val 38432"/>
              </a:avLst>
            </a:prstGeom>
            <a:solidFill>
              <a:srgbClr val="FFD1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4650816" y="1592289"/>
              <a:ext cx="1292772" cy="1015663"/>
            </a:xfrm>
            <a:prstGeom prst="rect">
              <a:avLst/>
            </a:prstGeom>
            <a:noFill/>
            <a:ln>
              <a:noFill/>
            </a:ln>
          </p:spPr>
          <p:txBody>
            <a:bodyPr wrap="square" rtlCol="0">
              <a:spAutoFit/>
            </a:bodyPr>
            <a:lstStyle/>
            <a:p>
              <a:pPr algn="ctr"/>
              <a:r>
                <a:rPr lang="fr-CH" sz="2000" b="0" dirty="0" smtClean="0">
                  <a:solidFill>
                    <a:schemeClr val="tx1"/>
                  </a:solidFill>
                  <a:latin typeface="Arial Narrow" panose="020B0606020202030204" pitchFamily="34" charset="0"/>
                  <a:cs typeface="Arial" panose="020B0604020202020204" pitchFamily="34" charset="0"/>
                </a:rPr>
                <a:t>Pro-</a:t>
              </a:r>
              <a:br>
                <a:rPr lang="fr-CH" sz="2000" b="0" dirty="0" smtClean="0">
                  <a:solidFill>
                    <a:schemeClr val="tx1"/>
                  </a:solidFill>
                  <a:latin typeface="Arial Narrow" panose="020B0606020202030204" pitchFamily="34" charset="0"/>
                  <a:cs typeface="Arial" panose="020B0604020202020204" pitchFamily="34" charset="0"/>
                </a:rPr>
              </a:br>
              <a:r>
                <a:rPr lang="fr-CH" sz="2000" b="0" dirty="0" err="1" smtClean="0">
                  <a:solidFill>
                    <a:schemeClr val="tx1"/>
                  </a:solidFill>
                  <a:latin typeface="Arial Narrow" panose="020B0606020202030204" pitchFamily="34" charset="0"/>
                  <a:cs typeface="Arial" panose="020B0604020202020204" pitchFamily="34" charset="0"/>
                </a:rPr>
                <a:t>ducts</a:t>
              </a:r>
              <a:r>
                <a:rPr lang="fr-CH" sz="2000" b="0" dirty="0" smtClean="0">
                  <a:solidFill>
                    <a:schemeClr val="tx1"/>
                  </a:solidFill>
                  <a:latin typeface="Arial Narrow" panose="020B0606020202030204" pitchFamily="34" charset="0"/>
                  <a:cs typeface="Arial" panose="020B0604020202020204" pitchFamily="34" charset="0"/>
                </a:rPr>
                <a:t/>
              </a:r>
              <a:br>
                <a:rPr lang="fr-CH" sz="2000" b="0" dirty="0" smtClean="0">
                  <a:solidFill>
                    <a:schemeClr val="tx1"/>
                  </a:solidFill>
                  <a:latin typeface="Arial Narrow" panose="020B0606020202030204" pitchFamily="34" charset="0"/>
                  <a:cs typeface="Arial" panose="020B0604020202020204" pitchFamily="34" charset="0"/>
                </a:rPr>
              </a:br>
              <a:r>
                <a:rPr lang="fr-CH" sz="2000" b="0" dirty="0" smtClean="0">
                  <a:solidFill>
                    <a:schemeClr val="tx1"/>
                  </a:solidFill>
                  <a:latin typeface="Arial Narrow" panose="020B0606020202030204" pitchFamily="34" charset="0"/>
                  <a:cs typeface="Arial" panose="020B0604020202020204" pitchFamily="34" charset="0"/>
                </a:rPr>
                <a:t>corrections</a:t>
              </a:r>
              <a:endParaRPr lang="en-US" sz="2000" b="0" dirty="0">
                <a:solidFill>
                  <a:schemeClr val="tx1"/>
                </a:solidFill>
                <a:latin typeface="Arial Narrow" panose="020B0606020202030204" pitchFamily="34" charset="0"/>
                <a:cs typeface="Arial" panose="020B0604020202020204" pitchFamily="34" charset="0"/>
              </a:endParaRPr>
            </a:p>
          </p:txBody>
        </p:sp>
      </p:grpSp>
      <p:grpSp>
        <p:nvGrpSpPr>
          <p:cNvPr id="7" name="Group 40"/>
          <p:cNvGrpSpPr/>
          <p:nvPr/>
        </p:nvGrpSpPr>
        <p:grpSpPr>
          <a:xfrm>
            <a:off x="9081044" y="4503656"/>
            <a:ext cx="1604034" cy="1517212"/>
            <a:chOff x="4619298" y="4535188"/>
            <a:chExt cx="1303278" cy="1517212"/>
          </a:xfrm>
        </p:grpSpPr>
        <p:sp>
          <p:nvSpPr>
            <p:cNvPr id="42" name="Rectangle 41"/>
            <p:cNvSpPr/>
            <p:nvPr/>
          </p:nvSpPr>
          <p:spPr>
            <a:xfrm>
              <a:off x="5255184" y="5339305"/>
              <a:ext cx="646386" cy="707886"/>
            </a:xfrm>
            <a:prstGeom prst="rect">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645570" y="4556265"/>
              <a:ext cx="646386" cy="707886"/>
            </a:xfrm>
            <a:prstGeom prst="rect">
              <a:avLst/>
            </a:prstGeom>
            <a:solidFill>
              <a:srgbClr val="FFD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619298" y="5344514"/>
              <a:ext cx="1292772" cy="707886"/>
            </a:xfrm>
            <a:prstGeom prst="rect">
              <a:avLst/>
            </a:prstGeom>
            <a:noFill/>
            <a:ln w="38100">
              <a:solidFill>
                <a:schemeClr val="accent4">
                  <a:lumMod val="75000"/>
                </a:schemeClr>
              </a:solidFill>
            </a:ln>
          </p:spPr>
          <p:txBody>
            <a:bodyPr wrap="square" rtlCol="0">
              <a:spAutoFit/>
            </a:bodyPr>
            <a:lstStyle>
              <a:defPPr>
                <a:defRPr lang="en-GB"/>
              </a:defPPr>
              <a:lvl1pPr algn="ctr">
                <a:defRPr sz="2000" b="0">
                  <a:solidFill>
                    <a:schemeClr val="tx1"/>
                  </a:solidFill>
                  <a:latin typeface="Arial Narrow" panose="020B0606020202030204" pitchFamily="34" charset="0"/>
                  <a:cs typeface="Arial" panose="020B0604020202020204" pitchFamily="34" charset="0"/>
                </a:defRPr>
              </a:lvl1pPr>
            </a:lstStyle>
            <a:p>
              <a:pPr latinLnBrk="0"/>
              <a:r>
                <a:rPr lang="fr-CH" dirty="0"/>
                <a:t>Calibration </a:t>
              </a:r>
              <a:r>
                <a:rPr lang="fr-CH" dirty="0" err="1"/>
                <a:t>references</a:t>
              </a:r>
              <a:endParaRPr lang="en-US" dirty="0"/>
            </a:p>
          </p:txBody>
        </p:sp>
        <p:sp>
          <p:nvSpPr>
            <p:cNvPr id="45" name="TextBox 44"/>
            <p:cNvSpPr txBox="1"/>
            <p:nvPr/>
          </p:nvSpPr>
          <p:spPr>
            <a:xfrm>
              <a:off x="4629804" y="4535188"/>
              <a:ext cx="1292772" cy="707886"/>
            </a:xfrm>
            <a:prstGeom prst="rect">
              <a:avLst/>
            </a:prstGeom>
            <a:noFill/>
            <a:ln w="38100">
              <a:solidFill>
                <a:schemeClr val="accent4">
                  <a:lumMod val="75000"/>
                </a:schemeClr>
              </a:solidFill>
            </a:ln>
          </p:spPr>
          <p:txBody>
            <a:bodyPr wrap="square" rtlCol="0">
              <a:spAutoFit/>
            </a:bodyPr>
            <a:lstStyle>
              <a:defPPr>
                <a:defRPr lang="en-GB"/>
              </a:defPPr>
              <a:lvl1pPr algn="ctr">
                <a:defRPr sz="2000" b="0">
                  <a:solidFill>
                    <a:schemeClr val="tx1"/>
                  </a:solidFill>
                  <a:latin typeface="Arial Narrow" panose="020B0606020202030204" pitchFamily="34" charset="0"/>
                  <a:cs typeface="Arial" panose="020B0604020202020204" pitchFamily="34" charset="0"/>
                </a:defRPr>
              </a:lvl1pPr>
            </a:lstStyle>
            <a:p>
              <a:pPr latinLnBrk="0"/>
              <a:r>
                <a:rPr lang="fr-CH" dirty="0"/>
                <a:t>Calibration </a:t>
              </a:r>
              <a:r>
                <a:rPr lang="fr-CH" dirty="0" err="1"/>
                <a:t>datasets</a:t>
              </a:r>
              <a:endParaRPr lang="en-US" dirty="0"/>
            </a:p>
          </p:txBody>
        </p:sp>
      </p:grpSp>
      <p:grpSp>
        <p:nvGrpSpPr>
          <p:cNvPr id="8" name="Group 45"/>
          <p:cNvGrpSpPr/>
          <p:nvPr/>
        </p:nvGrpSpPr>
        <p:grpSpPr>
          <a:xfrm>
            <a:off x="9294475" y="6084615"/>
            <a:ext cx="1118950" cy="331950"/>
            <a:chOff x="4792710" y="6116147"/>
            <a:chExt cx="909147" cy="331950"/>
          </a:xfrm>
        </p:grpSpPr>
        <p:sp>
          <p:nvSpPr>
            <p:cNvPr id="47" name="Trapezoid 46"/>
            <p:cNvSpPr/>
            <p:nvPr/>
          </p:nvSpPr>
          <p:spPr>
            <a:xfrm>
              <a:off x="4792710" y="6116148"/>
              <a:ext cx="346852" cy="331949"/>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rapezoid 47"/>
            <p:cNvSpPr/>
            <p:nvPr/>
          </p:nvSpPr>
          <p:spPr>
            <a:xfrm>
              <a:off x="5355005" y="6116147"/>
              <a:ext cx="346852" cy="331949"/>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3"/>
          <p:cNvGrpSpPr>
            <a:grpSpLocks/>
          </p:cNvGrpSpPr>
          <p:nvPr/>
        </p:nvGrpSpPr>
        <p:grpSpPr>
          <a:xfrm>
            <a:off x="10678548" y="4057198"/>
            <a:ext cx="2354572" cy="2243760"/>
            <a:chOff x="5917270" y="4088730"/>
            <a:chExt cx="1913090" cy="2243760"/>
          </a:xfrm>
        </p:grpSpPr>
        <p:sp>
          <p:nvSpPr>
            <p:cNvPr id="55" name="TextBox 54"/>
            <p:cNvSpPr txBox="1"/>
            <p:nvPr/>
          </p:nvSpPr>
          <p:spPr>
            <a:xfrm>
              <a:off x="5917270" y="4713879"/>
              <a:ext cx="1107996" cy="1323439"/>
            </a:xfrm>
            <a:prstGeom prst="rect">
              <a:avLst/>
            </a:prstGeom>
            <a:noFill/>
            <a:ln>
              <a:noFill/>
            </a:ln>
          </p:spPr>
          <p:txBody>
            <a:bodyPr vert="vert270" wrap="square" rtlCol="0">
              <a:spAutoFit/>
            </a:bodyPr>
            <a:lstStyle/>
            <a:p>
              <a:pPr latinLnBrk="0"/>
              <a:r>
                <a:rPr lang="fr-CH" sz="2000" b="0" dirty="0" smtClean="0">
                  <a:solidFill>
                    <a:schemeClr val="tx1"/>
                  </a:solidFill>
                  <a:latin typeface="Arial Narrow" panose="020B0606020202030204" pitchFamily="34" charset="0"/>
                  <a:cs typeface="Arial" panose="020B0604020202020204" pitchFamily="34" charset="0"/>
                </a:rPr>
                <a:t>Software and hardware </a:t>
              </a:r>
              <a:r>
                <a:rPr lang="fr-CH" sz="2000" b="0" dirty="0" err="1" smtClean="0">
                  <a:solidFill>
                    <a:schemeClr val="tx1"/>
                  </a:solidFill>
                  <a:latin typeface="Arial Narrow" panose="020B0606020202030204" pitchFamily="34" charset="0"/>
                  <a:cs typeface="Arial" panose="020B0604020202020204" pitchFamily="34" charset="0"/>
                </a:rPr>
                <a:t>tools</a:t>
              </a:r>
              <a:endParaRPr lang="en-US" sz="2000" b="0" dirty="0">
                <a:solidFill>
                  <a:schemeClr val="tx1"/>
                </a:solidFill>
                <a:latin typeface="Arial Narrow" panose="020B0606020202030204" pitchFamily="34" charset="0"/>
                <a:cs typeface="Arial" panose="020B0604020202020204" pitchFamily="34" charset="0"/>
              </a:endParaRPr>
            </a:p>
          </p:txBody>
        </p:sp>
        <p:grpSp>
          <p:nvGrpSpPr>
            <p:cNvPr id="11" name="Group 55"/>
            <p:cNvGrpSpPr/>
            <p:nvPr/>
          </p:nvGrpSpPr>
          <p:grpSpPr>
            <a:xfrm>
              <a:off x="6040783" y="4088730"/>
              <a:ext cx="1789577" cy="2243760"/>
              <a:chOff x="6040783" y="4088730"/>
              <a:chExt cx="1789577" cy="2243760"/>
            </a:xfrm>
          </p:grpSpPr>
          <p:sp>
            <p:nvSpPr>
              <p:cNvPr id="57" name="Right Triangle 56"/>
              <p:cNvSpPr/>
              <p:nvPr/>
            </p:nvSpPr>
            <p:spPr>
              <a:xfrm>
                <a:off x="6040783" y="4088730"/>
                <a:ext cx="1590581" cy="2011863"/>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042085" y="4645580"/>
                <a:ext cx="788275" cy="1686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010528" y="5338806"/>
                <a:ext cx="0" cy="740550"/>
              </a:xfrm>
              <a:prstGeom prst="line">
                <a:avLst/>
              </a:prstGeom>
              <a:ln w="28575"/>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961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500"/>
                                        <p:tgtEl>
                                          <p:spTgt spid="3">
                                            <p:txEl>
                                              <p:pRg st="1" end="1"/>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up)">
                                      <p:cBhvr>
                                        <p:cTn id="23" dur="500"/>
                                        <p:tgtEl>
                                          <p:spTgt spid="3">
                                            <p:txEl>
                                              <p:pRg st="2" end="2"/>
                                            </p:txEl>
                                          </p:spTgt>
                                        </p:tgtEl>
                                      </p:cBhvr>
                                    </p:animEffect>
                                  </p:childTnLst>
                                </p:cTn>
                              </p:par>
                              <p:par>
                                <p:cTn id="24" presetID="22" presetClass="entr" presetSubtype="1"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up)">
                                      <p:cBhvr>
                                        <p:cTn id="31" dur="500"/>
                                        <p:tgtEl>
                                          <p:spTgt spid="3">
                                            <p:txEl>
                                              <p:pRg st="3" end="3"/>
                                            </p:txEl>
                                          </p:spTgt>
                                        </p:tgtEl>
                                      </p:cBhvr>
                                    </p:animEffect>
                                  </p:childTnLst>
                                </p:cTn>
                              </p:par>
                              <p:par>
                                <p:cTn id="32" presetID="1"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ipe(up)">
                                      <p:cBhvr>
                                        <p:cTn id="38" dur="500"/>
                                        <p:tgtEl>
                                          <p:spTgt spid="3">
                                            <p:txEl>
                                              <p:pRg st="4" end="4"/>
                                            </p:txEl>
                                          </p:spTgt>
                                        </p:tgtEl>
                                      </p:cBhvr>
                                    </p:animEffect>
                                  </p:childTnLst>
                                </p:cTn>
                              </p:par>
                              <p:par>
                                <p:cTn id="39" presetID="1" presetClass="entr" presetSubtype="0"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wipe(up)">
                                      <p:cBhvr>
                                        <p:cTn id="45" dur="500"/>
                                        <p:tgtEl>
                                          <p:spTgt spid="3">
                                            <p:txEl>
                                              <p:pRg st="5" end="5"/>
                                            </p:txEl>
                                          </p:spTgt>
                                        </p:tgtEl>
                                      </p:cBhvr>
                                    </p:animEffect>
                                  </p:childTnLst>
                                </p:cTn>
                              </p:par>
                              <p:par>
                                <p:cTn id="46" presetID="1" presetClass="entr" presetSubtype="0" fill="hold" nodeType="withEffect">
                                  <p:stCondLst>
                                    <p:cond delay="0"/>
                                  </p:stCondLst>
                                  <p:childTnLst>
                                    <p:set>
                                      <p:cBhvr>
                                        <p:cTn id="47" dur="1" fill="hold">
                                          <p:stCondLst>
                                            <p:cond delay="0"/>
                                          </p:stCondLst>
                                        </p:cTn>
                                        <p:tgtEl>
                                          <p:spTgt spid="9"/>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wipe(up)">
                                      <p:cBhvr>
                                        <p:cTn id="52" dur="500"/>
                                        <p:tgtEl>
                                          <p:spTgt spid="3">
                                            <p:txEl>
                                              <p:pRg st="6" end="6"/>
                                            </p:txEl>
                                          </p:spTgt>
                                        </p:tgtEl>
                                      </p:cBhvr>
                                    </p:animEffect>
                                  </p:childTnLst>
                                </p:cTn>
                              </p:par>
                              <p:par>
                                <p:cTn id="53" presetID="1"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xit" presetSubtype="1" fill="hold" nodeType="clickEffect">
                                  <p:stCondLst>
                                    <p:cond delay="0"/>
                                  </p:stCondLst>
                                  <p:childTnLst>
                                    <p:anim calcmode="lin" valueType="num">
                                      <p:cBhvr additive="base">
                                        <p:cTn id="58" dur="1000"/>
                                        <p:tgtEl>
                                          <p:spTgt spid="7"/>
                                        </p:tgtEl>
                                        <p:attrNameLst>
                                          <p:attrName>ppt_x</p:attrName>
                                        </p:attrNameLst>
                                      </p:cBhvr>
                                      <p:tavLst>
                                        <p:tav tm="0">
                                          <p:val>
                                            <p:strVal val="ppt_x"/>
                                          </p:val>
                                        </p:tav>
                                        <p:tav tm="100000">
                                          <p:val>
                                            <p:strVal val="ppt_x"/>
                                          </p:val>
                                        </p:tav>
                                      </p:tavLst>
                                    </p:anim>
                                    <p:anim calcmode="lin" valueType="num">
                                      <p:cBhvr additive="base">
                                        <p:cTn id="59" dur="1000"/>
                                        <p:tgtEl>
                                          <p:spTgt spid="7"/>
                                        </p:tgtEl>
                                        <p:attrNameLst>
                                          <p:attrName>ppt_y</p:attrName>
                                        </p:attrNameLst>
                                      </p:cBhvr>
                                      <p:tavLst>
                                        <p:tav tm="0">
                                          <p:val>
                                            <p:strVal val="ppt_y"/>
                                          </p:val>
                                        </p:tav>
                                        <p:tav tm="100000">
                                          <p:val>
                                            <p:strVal val="0-ppt_h/2"/>
                                          </p:val>
                                        </p:tav>
                                      </p:tavLst>
                                    </p:anim>
                                    <p:set>
                                      <p:cBhvr>
                                        <p:cTn id="60" dur="1" fill="hold">
                                          <p:stCondLst>
                                            <p:cond delay="999"/>
                                          </p:stCondLst>
                                        </p:cTn>
                                        <p:tgtEl>
                                          <p:spTgt spid="7"/>
                                        </p:tgtEl>
                                        <p:attrNameLst>
                                          <p:attrName>style.visibility</p:attrName>
                                        </p:attrNameLst>
                                      </p:cBhvr>
                                      <p:to>
                                        <p:strVal val="hidden"/>
                                      </p:to>
                                    </p:set>
                                  </p:childTnLst>
                                </p:cTn>
                              </p:par>
                              <p:par>
                                <p:cTn id="61" presetID="2" presetClass="exit" presetSubtype="1" fill="hold" nodeType="withEffect">
                                  <p:stCondLst>
                                    <p:cond delay="0"/>
                                  </p:stCondLst>
                                  <p:childTnLst>
                                    <p:anim calcmode="lin" valueType="num">
                                      <p:cBhvr additive="base">
                                        <p:cTn id="62" dur="1000"/>
                                        <p:tgtEl>
                                          <p:spTgt spid="4"/>
                                        </p:tgtEl>
                                        <p:attrNameLst>
                                          <p:attrName>ppt_x</p:attrName>
                                        </p:attrNameLst>
                                      </p:cBhvr>
                                      <p:tavLst>
                                        <p:tav tm="0">
                                          <p:val>
                                            <p:strVal val="ppt_x"/>
                                          </p:val>
                                        </p:tav>
                                        <p:tav tm="100000">
                                          <p:val>
                                            <p:strVal val="ppt_x"/>
                                          </p:val>
                                        </p:tav>
                                      </p:tavLst>
                                    </p:anim>
                                    <p:anim calcmode="lin" valueType="num">
                                      <p:cBhvr additive="base">
                                        <p:cTn id="63" dur="1000"/>
                                        <p:tgtEl>
                                          <p:spTgt spid="4"/>
                                        </p:tgtEl>
                                        <p:attrNameLst>
                                          <p:attrName>ppt_y</p:attrName>
                                        </p:attrNameLst>
                                      </p:cBhvr>
                                      <p:tavLst>
                                        <p:tav tm="0">
                                          <p:val>
                                            <p:strVal val="ppt_y"/>
                                          </p:val>
                                        </p:tav>
                                        <p:tav tm="100000">
                                          <p:val>
                                            <p:strVal val="0-ppt_h/2"/>
                                          </p:val>
                                        </p:tav>
                                      </p:tavLst>
                                    </p:anim>
                                    <p:set>
                                      <p:cBhvr>
                                        <p:cTn id="64" dur="1" fill="hold">
                                          <p:stCondLst>
                                            <p:cond delay="999"/>
                                          </p:stCondLst>
                                        </p:cTn>
                                        <p:tgtEl>
                                          <p:spTgt spid="4"/>
                                        </p:tgtEl>
                                        <p:attrNameLst>
                                          <p:attrName>style.visibility</p:attrName>
                                        </p:attrNameLst>
                                      </p:cBhvr>
                                      <p:to>
                                        <p:strVal val="hidden"/>
                                      </p:to>
                                    </p:set>
                                  </p:childTnLst>
                                </p:cTn>
                              </p:par>
                              <p:par>
                                <p:cTn id="65" presetID="2" presetClass="exit" presetSubtype="1" fill="hold" nodeType="withEffect">
                                  <p:stCondLst>
                                    <p:cond delay="0"/>
                                  </p:stCondLst>
                                  <p:childTnLst>
                                    <p:anim calcmode="lin" valueType="num">
                                      <p:cBhvr additive="base">
                                        <p:cTn id="66" dur="1000"/>
                                        <p:tgtEl>
                                          <p:spTgt spid="5"/>
                                        </p:tgtEl>
                                        <p:attrNameLst>
                                          <p:attrName>ppt_x</p:attrName>
                                        </p:attrNameLst>
                                      </p:cBhvr>
                                      <p:tavLst>
                                        <p:tav tm="0">
                                          <p:val>
                                            <p:strVal val="ppt_x"/>
                                          </p:val>
                                        </p:tav>
                                        <p:tav tm="100000">
                                          <p:val>
                                            <p:strVal val="ppt_x"/>
                                          </p:val>
                                        </p:tav>
                                      </p:tavLst>
                                    </p:anim>
                                    <p:anim calcmode="lin" valueType="num">
                                      <p:cBhvr additive="base">
                                        <p:cTn id="67" dur="1000"/>
                                        <p:tgtEl>
                                          <p:spTgt spid="5"/>
                                        </p:tgtEl>
                                        <p:attrNameLst>
                                          <p:attrName>ppt_y</p:attrName>
                                        </p:attrNameLst>
                                      </p:cBhvr>
                                      <p:tavLst>
                                        <p:tav tm="0">
                                          <p:val>
                                            <p:strVal val="ppt_y"/>
                                          </p:val>
                                        </p:tav>
                                        <p:tav tm="100000">
                                          <p:val>
                                            <p:strVal val="0-ppt_h/2"/>
                                          </p:val>
                                        </p:tav>
                                      </p:tavLst>
                                    </p:anim>
                                    <p:set>
                                      <p:cBhvr>
                                        <p:cTn id="68" dur="1" fill="hold">
                                          <p:stCondLst>
                                            <p:cond delay="999"/>
                                          </p:stCondLst>
                                        </p:cTn>
                                        <p:tgtEl>
                                          <p:spTgt spid="5"/>
                                        </p:tgtEl>
                                        <p:attrNameLst>
                                          <p:attrName>style.visibility</p:attrName>
                                        </p:attrNameLst>
                                      </p:cBhvr>
                                      <p:to>
                                        <p:strVal val="hidden"/>
                                      </p:to>
                                    </p:set>
                                  </p:childTnLst>
                                </p:cTn>
                              </p:par>
                              <p:par>
                                <p:cTn id="69" presetID="2" presetClass="exit" presetSubtype="1" fill="hold" nodeType="withEffect">
                                  <p:stCondLst>
                                    <p:cond delay="0"/>
                                  </p:stCondLst>
                                  <p:childTnLst>
                                    <p:anim calcmode="lin" valueType="num">
                                      <p:cBhvr additive="base">
                                        <p:cTn id="70" dur="1000"/>
                                        <p:tgtEl>
                                          <p:spTgt spid="6"/>
                                        </p:tgtEl>
                                        <p:attrNameLst>
                                          <p:attrName>ppt_x</p:attrName>
                                        </p:attrNameLst>
                                      </p:cBhvr>
                                      <p:tavLst>
                                        <p:tav tm="0">
                                          <p:val>
                                            <p:strVal val="ppt_x"/>
                                          </p:val>
                                        </p:tav>
                                        <p:tav tm="100000">
                                          <p:val>
                                            <p:strVal val="ppt_x"/>
                                          </p:val>
                                        </p:tav>
                                      </p:tavLst>
                                    </p:anim>
                                    <p:anim calcmode="lin" valueType="num">
                                      <p:cBhvr additive="base">
                                        <p:cTn id="71" dur="1000"/>
                                        <p:tgtEl>
                                          <p:spTgt spid="6"/>
                                        </p:tgtEl>
                                        <p:attrNameLst>
                                          <p:attrName>ppt_y</p:attrName>
                                        </p:attrNameLst>
                                      </p:cBhvr>
                                      <p:tavLst>
                                        <p:tav tm="0">
                                          <p:val>
                                            <p:strVal val="ppt_y"/>
                                          </p:val>
                                        </p:tav>
                                        <p:tav tm="100000">
                                          <p:val>
                                            <p:strVal val="0-ppt_h/2"/>
                                          </p:val>
                                        </p:tav>
                                      </p:tavLst>
                                    </p:anim>
                                    <p:set>
                                      <p:cBhvr>
                                        <p:cTn id="72" dur="1" fill="hold">
                                          <p:stCondLst>
                                            <p:cond delay="999"/>
                                          </p:stCondLst>
                                        </p:cTn>
                                        <p:tgtEl>
                                          <p:spTgt spid="6"/>
                                        </p:tgtEl>
                                        <p:attrNameLst>
                                          <p:attrName>style.visibility</p:attrName>
                                        </p:attrNameLst>
                                      </p:cBhvr>
                                      <p:to>
                                        <p:strVal val="hidden"/>
                                      </p:to>
                                    </p:set>
                                  </p:childTnLst>
                                </p:cTn>
                              </p:par>
                              <p:par>
                                <p:cTn id="73" presetID="2" presetClass="exit" presetSubtype="1" fill="hold" nodeType="withEffect">
                                  <p:stCondLst>
                                    <p:cond delay="0"/>
                                  </p:stCondLst>
                                  <p:childTnLst>
                                    <p:anim calcmode="lin" valueType="num">
                                      <p:cBhvr additive="base">
                                        <p:cTn id="74" dur="1000"/>
                                        <p:tgtEl>
                                          <p:spTgt spid="10"/>
                                        </p:tgtEl>
                                        <p:attrNameLst>
                                          <p:attrName>ppt_x</p:attrName>
                                        </p:attrNameLst>
                                      </p:cBhvr>
                                      <p:tavLst>
                                        <p:tav tm="0">
                                          <p:val>
                                            <p:strVal val="ppt_x"/>
                                          </p:val>
                                        </p:tav>
                                        <p:tav tm="100000">
                                          <p:val>
                                            <p:strVal val="ppt_x"/>
                                          </p:val>
                                        </p:tav>
                                      </p:tavLst>
                                    </p:anim>
                                    <p:anim calcmode="lin" valueType="num">
                                      <p:cBhvr additive="base">
                                        <p:cTn id="75" dur="1000"/>
                                        <p:tgtEl>
                                          <p:spTgt spid="10"/>
                                        </p:tgtEl>
                                        <p:attrNameLst>
                                          <p:attrName>ppt_y</p:attrName>
                                        </p:attrNameLst>
                                      </p:cBhvr>
                                      <p:tavLst>
                                        <p:tav tm="0">
                                          <p:val>
                                            <p:strVal val="ppt_y"/>
                                          </p:val>
                                        </p:tav>
                                        <p:tav tm="100000">
                                          <p:val>
                                            <p:strVal val="0-ppt_h/2"/>
                                          </p:val>
                                        </p:tav>
                                      </p:tavLst>
                                    </p:anim>
                                    <p:set>
                                      <p:cBhvr>
                                        <p:cTn id="76" dur="1" fill="hold">
                                          <p:stCondLst>
                                            <p:cond delay="999"/>
                                          </p:stCondLst>
                                        </p:cTn>
                                        <p:tgtEl>
                                          <p:spTgt spid="10"/>
                                        </p:tgtEl>
                                        <p:attrNameLst>
                                          <p:attrName>style.visibility</p:attrName>
                                        </p:attrNameLst>
                                      </p:cBhvr>
                                      <p:to>
                                        <p:strVal val="hidden"/>
                                      </p:to>
                                    </p:set>
                                  </p:childTnLst>
                                </p:cTn>
                              </p:par>
                              <p:par>
                                <p:cTn id="77" presetID="2" presetClass="exit" presetSubtype="1" fill="hold" nodeType="withEffect">
                                  <p:stCondLst>
                                    <p:cond delay="0"/>
                                  </p:stCondLst>
                                  <p:childTnLst>
                                    <p:anim calcmode="lin" valueType="num">
                                      <p:cBhvr additive="base">
                                        <p:cTn id="78" dur="1000"/>
                                        <p:tgtEl>
                                          <p:spTgt spid="8"/>
                                        </p:tgtEl>
                                        <p:attrNameLst>
                                          <p:attrName>ppt_x</p:attrName>
                                        </p:attrNameLst>
                                      </p:cBhvr>
                                      <p:tavLst>
                                        <p:tav tm="0">
                                          <p:val>
                                            <p:strVal val="ppt_x"/>
                                          </p:val>
                                        </p:tav>
                                        <p:tav tm="100000">
                                          <p:val>
                                            <p:strVal val="ppt_x"/>
                                          </p:val>
                                        </p:tav>
                                      </p:tavLst>
                                    </p:anim>
                                    <p:anim calcmode="lin" valueType="num">
                                      <p:cBhvr additive="base">
                                        <p:cTn id="79" dur="1000"/>
                                        <p:tgtEl>
                                          <p:spTgt spid="8"/>
                                        </p:tgtEl>
                                        <p:attrNameLst>
                                          <p:attrName>ppt_y</p:attrName>
                                        </p:attrNameLst>
                                      </p:cBhvr>
                                      <p:tavLst>
                                        <p:tav tm="0">
                                          <p:val>
                                            <p:strVal val="ppt_y"/>
                                          </p:val>
                                        </p:tav>
                                        <p:tav tm="100000">
                                          <p:val>
                                            <p:strVal val="0-ppt_h/2"/>
                                          </p:val>
                                        </p:tav>
                                      </p:tavLst>
                                    </p:anim>
                                    <p:set>
                                      <p:cBhvr>
                                        <p:cTn id="80" dur="1" fill="hold">
                                          <p:stCondLst>
                                            <p:cond delay="999"/>
                                          </p:stCondLst>
                                        </p:cTn>
                                        <p:tgtEl>
                                          <p:spTgt spid="8"/>
                                        </p:tgtEl>
                                        <p:attrNameLst>
                                          <p:attrName>style.visibility</p:attrName>
                                        </p:attrNameLst>
                                      </p:cBhvr>
                                      <p:to>
                                        <p:strVal val="hidden"/>
                                      </p:to>
                                    </p:set>
                                  </p:childTnLst>
                                </p:cTn>
                              </p:par>
                              <p:par>
                                <p:cTn id="81" presetID="2" presetClass="exit" presetSubtype="1" fill="hold" nodeType="withEffect">
                                  <p:stCondLst>
                                    <p:cond delay="0"/>
                                  </p:stCondLst>
                                  <p:childTnLst>
                                    <p:anim calcmode="lin" valueType="num">
                                      <p:cBhvr additive="base">
                                        <p:cTn id="82" dur="1000"/>
                                        <p:tgtEl>
                                          <p:spTgt spid="9"/>
                                        </p:tgtEl>
                                        <p:attrNameLst>
                                          <p:attrName>ppt_x</p:attrName>
                                        </p:attrNameLst>
                                      </p:cBhvr>
                                      <p:tavLst>
                                        <p:tav tm="0">
                                          <p:val>
                                            <p:strVal val="ppt_x"/>
                                          </p:val>
                                        </p:tav>
                                        <p:tav tm="100000">
                                          <p:val>
                                            <p:strVal val="ppt_x"/>
                                          </p:val>
                                        </p:tav>
                                      </p:tavLst>
                                    </p:anim>
                                    <p:anim calcmode="lin" valueType="num">
                                      <p:cBhvr additive="base">
                                        <p:cTn id="83" dur="1000"/>
                                        <p:tgtEl>
                                          <p:spTgt spid="9"/>
                                        </p:tgtEl>
                                        <p:attrNameLst>
                                          <p:attrName>ppt_y</p:attrName>
                                        </p:attrNameLst>
                                      </p:cBhvr>
                                      <p:tavLst>
                                        <p:tav tm="0">
                                          <p:val>
                                            <p:strVal val="ppt_y"/>
                                          </p:val>
                                        </p:tav>
                                        <p:tav tm="100000">
                                          <p:val>
                                            <p:strVal val="0-ppt_h/2"/>
                                          </p:val>
                                        </p:tav>
                                      </p:tavLst>
                                    </p:anim>
                                    <p:set>
                                      <p:cBhvr>
                                        <p:cTn id="84"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Arial" pitchFamily="34" charset="0"/>
                <a:cs typeface="Arial" pitchFamily="34" charset="0"/>
              </a:rPr>
              <a:t>Generation of GSICS Products</a:t>
            </a:r>
            <a:endParaRPr lang="en-GB" b="1" dirty="0">
              <a:latin typeface="Arial" pitchFamily="34" charset="0"/>
              <a:cs typeface="Arial" pitchFamily="34" charset="0"/>
            </a:endParaRPr>
          </a:p>
        </p:txBody>
      </p:sp>
      <p:sp>
        <p:nvSpPr>
          <p:cNvPr id="3" name="Content Placeholder 2"/>
          <p:cNvSpPr>
            <a:spLocks noGrp="1"/>
          </p:cNvSpPr>
          <p:nvPr>
            <p:ph idx="4294967295"/>
          </p:nvPr>
        </p:nvSpPr>
        <p:spPr>
          <a:xfrm>
            <a:off x="486644" y="1149837"/>
            <a:ext cx="3521242" cy="4939511"/>
          </a:xfrm>
        </p:spPr>
        <p:txBody>
          <a:bodyPr>
            <a:normAutofit/>
          </a:bodyPr>
          <a:lstStyle/>
          <a:p>
            <a:pPr latinLnBrk="0"/>
            <a:r>
              <a:rPr lang="en-IE" sz="2800" dirty="0" smtClean="0">
                <a:latin typeface="Arial" pitchFamily="34" charset="0"/>
                <a:cs typeface="Arial" pitchFamily="34" charset="0"/>
              </a:rPr>
              <a:t>GSICS products</a:t>
            </a:r>
          </a:p>
          <a:p>
            <a:pPr lvl="1" latinLnBrk="0"/>
            <a:r>
              <a:rPr lang="en-IE" sz="2000" dirty="0" smtClean="0">
                <a:latin typeface="Arial" pitchFamily="34" charset="0"/>
                <a:cs typeface="Arial" pitchFamily="34" charset="0"/>
              </a:rPr>
              <a:t>GEO imagers</a:t>
            </a:r>
          </a:p>
          <a:p>
            <a:pPr lvl="1" latinLnBrk="0"/>
            <a:r>
              <a:rPr lang="en-IE" sz="2000" dirty="0" smtClean="0">
                <a:latin typeface="Arial" pitchFamily="34" charset="0"/>
                <a:cs typeface="Arial" pitchFamily="34" charset="0"/>
              </a:rPr>
              <a:t>LEO imagers</a:t>
            </a:r>
          </a:p>
          <a:p>
            <a:pPr lvl="1" latinLnBrk="0"/>
            <a:r>
              <a:rPr lang="en-IE" sz="2000" dirty="0" smtClean="0">
                <a:latin typeface="Arial" pitchFamily="34" charset="0"/>
                <a:cs typeface="Arial" pitchFamily="34" charset="0"/>
              </a:rPr>
              <a:t>Users selection of GSICS products</a:t>
            </a:r>
          </a:p>
          <a:p>
            <a:pPr lvl="1" latinLnBrk="0"/>
            <a:endParaRPr lang="en-IE" sz="2000" dirty="0">
              <a:latin typeface="Arial" pitchFamily="34" charset="0"/>
              <a:cs typeface="Arial" pitchFamily="34" charset="0"/>
            </a:endParaRPr>
          </a:p>
          <a:p>
            <a:pPr lvl="1" latinLnBrk="0"/>
            <a:endParaRPr lang="en-IE" sz="2000" dirty="0" smtClean="0">
              <a:latin typeface="Arial" pitchFamily="34" charset="0"/>
              <a:cs typeface="Arial" pitchFamily="34" charset="0"/>
            </a:endParaRPr>
          </a:p>
          <a:p>
            <a:pPr lvl="1" latinLnBrk="0"/>
            <a:endParaRPr lang="en-IE" sz="2000" dirty="0">
              <a:latin typeface="Arial" pitchFamily="34" charset="0"/>
              <a:cs typeface="Arial" pitchFamily="34" charset="0"/>
            </a:endParaRPr>
          </a:p>
          <a:p>
            <a:pPr lvl="1" latinLnBrk="0"/>
            <a:endParaRPr lang="en-IE" sz="2000" dirty="0" smtClean="0">
              <a:latin typeface="Arial" pitchFamily="34" charset="0"/>
              <a:cs typeface="Arial" pitchFamily="34" charset="0"/>
            </a:endParaRPr>
          </a:p>
          <a:p>
            <a:pPr latinLnBrk="0"/>
            <a:r>
              <a:rPr lang="en-IE" dirty="0" smtClean="0">
                <a:latin typeface="Arial" pitchFamily="34" charset="0"/>
                <a:cs typeface="Arial" pitchFamily="34" charset="0"/>
              </a:rPr>
              <a:t>Re-Analysis Correction</a:t>
            </a:r>
            <a:endParaRPr lang="en-IE" dirty="0">
              <a:latin typeface="Arial" pitchFamily="34" charset="0"/>
              <a:cs typeface="Arial" pitchFamily="34" charset="0"/>
            </a:endParaRPr>
          </a:p>
        </p:txBody>
      </p:sp>
      <p:graphicFrame>
        <p:nvGraphicFramePr>
          <p:cNvPr id="4" name="표 3"/>
          <p:cNvGraphicFramePr>
            <a:graphicFrameLocks noGrp="1"/>
          </p:cNvGraphicFramePr>
          <p:nvPr>
            <p:extLst>
              <p:ext uri="{D42A27DB-BD31-4B8C-83A1-F6EECF244321}">
                <p14:modId xmlns:p14="http://schemas.microsoft.com/office/powerpoint/2010/main" val="396775171"/>
              </p:ext>
            </p:extLst>
          </p:nvPr>
        </p:nvGraphicFramePr>
        <p:xfrm>
          <a:off x="3922297" y="1140633"/>
          <a:ext cx="8085257" cy="2157095"/>
        </p:xfrm>
        <a:graphic>
          <a:graphicData uri="http://schemas.openxmlformats.org/drawingml/2006/table">
            <a:tbl>
              <a:tblPr>
                <a:tableStyleId>{5C22544A-7EE6-4342-B048-85BDC9FD1C3A}</a:tableStyleId>
              </a:tblPr>
              <a:tblGrid>
                <a:gridCol w="861206"/>
                <a:gridCol w="1745316"/>
                <a:gridCol w="1182377"/>
                <a:gridCol w="3893240"/>
                <a:gridCol w="403118"/>
              </a:tblGrid>
              <a:tr h="154940">
                <a:tc>
                  <a:txBody>
                    <a:bodyPr/>
                    <a:lstStyle/>
                    <a:p>
                      <a:pPr algn="l" fontAlgn="t"/>
                      <a:r>
                        <a:rPr lang="en-US" altLang="ko-KR" sz="1400" u="none" strike="noStrike" dirty="0">
                          <a:effectLst/>
                        </a:rPr>
                        <a:t>13:00</a:t>
                      </a:r>
                      <a:endParaRPr lang="en-US" altLang="ko-KR" sz="1400" b="0" i="0" u="none" strike="noStrike" dirty="0">
                        <a:effectLst/>
                        <a:latin typeface="Arial"/>
                      </a:endParaRPr>
                    </a:p>
                  </a:txBody>
                  <a:tcPr marL="9525" marR="9525" marT="9525" marB="0"/>
                </a:tc>
                <a:tc>
                  <a:txBody>
                    <a:bodyPr/>
                    <a:lstStyle/>
                    <a:p>
                      <a:pPr algn="l" fontAlgn="t"/>
                      <a:r>
                        <a:rPr lang="en-US" sz="1400" u="none" strike="noStrike" dirty="0">
                          <a:effectLst/>
                        </a:rPr>
                        <a:t>Tim </a:t>
                      </a:r>
                      <a:r>
                        <a:rPr lang="en-US" sz="1400" u="none" strike="noStrike" dirty="0" err="1">
                          <a:effectLst/>
                        </a:rPr>
                        <a:t>Hewison</a:t>
                      </a:r>
                      <a:endParaRPr lang="en-US" sz="1400" b="0" i="0" u="none" strike="noStrike" dirty="0">
                        <a:solidFill>
                          <a:srgbClr val="C00000"/>
                        </a:solidFill>
                        <a:effectLst/>
                        <a:latin typeface="Arial"/>
                      </a:endParaRPr>
                    </a:p>
                  </a:txBody>
                  <a:tcPr marL="9525" marR="9525" marT="9525" marB="0"/>
                </a:tc>
                <a:tc>
                  <a:txBody>
                    <a:bodyPr/>
                    <a:lstStyle/>
                    <a:p>
                      <a:pPr algn="l" fontAlgn="t"/>
                      <a:r>
                        <a:rPr lang="en-US" sz="1400" u="none" strike="noStrike" dirty="0">
                          <a:effectLst/>
                        </a:rPr>
                        <a:t>EUMETSAT</a:t>
                      </a:r>
                      <a:endParaRPr lang="en-US" sz="1400" b="0" i="0" u="none" strike="noStrike" dirty="0">
                        <a:solidFill>
                          <a:srgbClr val="C00000"/>
                        </a:solidFill>
                        <a:effectLst/>
                        <a:latin typeface="Arial"/>
                      </a:endParaRPr>
                    </a:p>
                  </a:txBody>
                  <a:tcPr marL="9525" marR="9525" marT="9525" marB="0"/>
                </a:tc>
                <a:tc>
                  <a:txBody>
                    <a:bodyPr/>
                    <a:lstStyle/>
                    <a:p>
                      <a:pPr algn="l" fontAlgn="t"/>
                      <a:r>
                        <a:rPr lang="en-US" sz="1400" u="none" strike="noStrike" dirty="0">
                          <a:effectLst/>
                        </a:rPr>
                        <a:t>Developing GSICS products for GEO imagers</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a:effectLst/>
                        </a:rPr>
                        <a:t>7b</a:t>
                      </a:r>
                      <a:endParaRPr lang="en-US" sz="1400" b="0" i="0" u="none" strike="noStrike">
                        <a:solidFill>
                          <a:srgbClr val="C00000"/>
                        </a:solidFill>
                        <a:effectLst/>
                        <a:latin typeface="Arial"/>
                      </a:endParaRPr>
                    </a:p>
                  </a:txBody>
                  <a:tcPr marL="9525" marR="9525" marT="9525" marB="0" anchor="ctr"/>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Fred Wu</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 including diurnal cycles</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a:effectLst/>
                        </a:rPr>
                        <a:t>7bb</a:t>
                      </a:r>
                      <a:endParaRPr lang="en-US" sz="1400" b="0" i="0" u="none" strike="noStrike">
                        <a:solidFill>
                          <a:srgbClr val="C00000"/>
                        </a:solidFill>
                        <a:effectLst/>
                        <a:latin typeface="Arial"/>
                      </a:endParaRPr>
                    </a:p>
                  </a:txBody>
                  <a:tcPr marL="9525" marR="9525" marT="9525" marB="0" anchor="ctr"/>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Dohyeong Kim</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 accounting for seasonal variations</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a:effectLst/>
                          <a:hlinkClick r:id="rId3"/>
                        </a:rPr>
                        <a:t>7bc</a:t>
                      </a:r>
                      <a:endParaRPr lang="en-US" sz="1400" b="0" i="0" u="none" strike="noStrike">
                        <a:solidFill>
                          <a:srgbClr val="C00000"/>
                        </a:solidFill>
                        <a:effectLst/>
                        <a:latin typeface="Arial"/>
                      </a:endParaRPr>
                    </a:p>
                  </a:txBody>
                  <a:tcPr marL="9525" marR="9525" marT="9525" marB="0" anchor="ctr"/>
                </a:tc>
              </a:tr>
              <a:tr h="374015">
                <a:tc>
                  <a:txBody>
                    <a:bodyPr/>
                    <a:lstStyle/>
                    <a:p>
                      <a:pPr algn="l" fontAlgn="b"/>
                      <a:endParaRPr lang="ko-KR" altLang="en-US" sz="1400" b="0" i="0" u="none" strike="noStrike">
                        <a:effectLst/>
                        <a:latin typeface="Arial"/>
                      </a:endParaRPr>
                    </a:p>
                  </a:txBody>
                  <a:tcPr marL="9525" marR="9525" marT="9525" marB="0" anchor="b"/>
                </a:tc>
                <a:tc>
                  <a:txBody>
                    <a:bodyPr/>
                    <a:lstStyle/>
                    <a:p>
                      <a:pPr algn="l" fontAlgn="t"/>
                      <a:r>
                        <a:rPr lang="en-US" sz="1400" u="none" strike="noStrike">
                          <a:effectLst/>
                        </a:rPr>
                        <a:t>All (incl Na Xu)</a:t>
                      </a:r>
                      <a:endParaRPr lang="en-US" sz="1400" b="0" i="0" u="none" strike="noStrike">
                        <a:effectLst/>
                        <a:latin typeface="Arial"/>
                      </a:endParaRPr>
                    </a:p>
                  </a:txBody>
                  <a:tcPr marL="9525" marR="9525" marT="9525" marB="0"/>
                </a:tc>
                <a:tc>
                  <a:txBody>
                    <a:bodyPr/>
                    <a:lstStyle/>
                    <a:p>
                      <a:pPr algn="l" fontAlgn="t"/>
                      <a:r>
                        <a:rPr lang="en-US" sz="1400" u="none" strike="noStrike">
                          <a:effectLst/>
                        </a:rPr>
                        <a:t>All</a:t>
                      </a:r>
                      <a:endParaRPr lang="en-US" sz="1400" b="0" i="0" u="none" strike="noStrike">
                        <a:effectLst/>
                        <a:latin typeface="Arial"/>
                      </a:endParaRPr>
                    </a:p>
                  </a:txBody>
                  <a:tcPr marL="9525" marR="9525" marT="9525" marB="0"/>
                </a:tc>
                <a:tc>
                  <a:txBody>
                    <a:bodyPr/>
                    <a:lstStyle/>
                    <a:p>
                      <a:pPr algn="l" fontAlgn="t"/>
                      <a:r>
                        <a:rPr lang="en-US" sz="1400" u="none" strike="noStrike" dirty="0">
                          <a:effectLst/>
                        </a:rPr>
                        <a:t>– Review Plans for GEO-LEO IR products</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a:effectLst/>
                          <a:hlinkClick r:id="rId4"/>
                        </a:rPr>
                        <a:t>7bd</a:t>
                      </a:r>
                      <a:endParaRPr lang="en-US" sz="1400" b="0" i="0" u="none" strike="noStrike">
                        <a:solidFill>
                          <a:srgbClr val="C00000"/>
                        </a:solidFill>
                        <a:effectLst/>
                        <a:latin typeface="Arial"/>
                      </a:endParaRPr>
                    </a:p>
                  </a:txBody>
                  <a:tcPr marL="9525" marR="9525" marT="9525" marB="0" anchor="ctr"/>
                </a:tc>
              </a:tr>
              <a:tr h="18351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All</a:t>
                      </a:r>
                      <a:endParaRPr lang="en-US" sz="1400" b="0" i="0" u="none" strike="noStrike">
                        <a:effectLst/>
                        <a:latin typeface="Arial"/>
                      </a:endParaRPr>
                    </a:p>
                  </a:txBody>
                  <a:tcPr marL="9525" marR="9525" marT="9525" marB="0"/>
                </a:tc>
                <a:tc>
                  <a:txBody>
                    <a:bodyPr/>
                    <a:lstStyle/>
                    <a:p>
                      <a:pPr algn="l" fontAlgn="t"/>
                      <a:r>
                        <a:rPr lang="en-US" sz="1400" u="none" strike="noStrike">
                          <a:effectLst/>
                        </a:rPr>
                        <a:t>All</a:t>
                      </a:r>
                      <a:endParaRPr lang="en-US" sz="1400" b="0" i="0" u="none" strike="noStrike">
                        <a:effectLst/>
                        <a:latin typeface="Arial"/>
                      </a:endParaRPr>
                    </a:p>
                  </a:txBody>
                  <a:tcPr marL="9525" marR="9525" marT="9525" marB="0"/>
                </a:tc>
                <a:tc>
                  <a:txBody>
                    <a:bodyPr/>
                    <a:lstStyle/>
                    <a:p>
                      <a:pPr algn="l" fontAlgn="t"/>
                      <a:r>
                        <a:rPr lang="en-US" sz="1400" u="none" strike="noStrike" dirty="0">
                          <a:effectLst/>
                        </a:rPr>
                        <a:t>– new algorithms</a:t>
                      </a:r>
                      <a:endParaRPr lang="en-US" sz="1400" b="0" i="0" u="none" strike="noStrike" dirty="0">
                        <a:solidFill>
                          <a:srgbClr val="C00000"/>
                        </a:solidFill>
                        <a:effectLst/>
                        <a:latin typeface="Arial"/>
                      </a:endParaRPr>
                    </a:p>
                  </a:txBody>
                  <a:tcPr marL="9525" marR="9525" marT="9525" marB="0"/>
                </a:tc>
                <a:tc>
                  <a:txBody>
                    <a:bodyPr/>
                    <a:lstStyle/>
                    <a:p>
                      <a:pPr algn="ctr" fontAlgn="ctr"/>
                      <a:r>
                        <a:rPr lang="ko-KR" altLang="en-US" sz="1400" u="none" strike="noStrike">
                          <a:effectLst/>
                        </a:rPr>
                        <a:t>　</a:t>
                      </a:r>
                      <a:endParaRPr lang="ko-KR" altLang="en-US" sz="1400" b="0" i="0" u="none" strike="noStrike">
                        <a:solidFill>
                          <a:srgbClr val="C00000"/>
                        </a:solidFill>
                        <a:effectLst/>
                        <a:latin typeface="Arial"/>
                      </a:endParaRPr>
                    </a:p>
                  </a:txBody>
                  <a:tcPr marL="9525" marR="9525" marT="9525" marB="0" anchor="ctr"/>
                </a:tc>
              </a:tr>
              <a:tr h="161925">
                <a:tc>
                  <a:txBody>
                    <a:bodyPr/>
                    <a:lstStyle/>
                    <a:p>
                      <a:pPr algn="l" fontAlgn="t"/>
                      <a:r>
                        <a:rPr lang="en-US" altLang="ko-KR" sz="1400" u="none" strike="noStrike">
                          <a:effectLst/>
                        </a:rPr>
                        <a:t>14:20</a:t>
                      </a:r>
                      <a:endParaRPr lang="en-US" altLang="ko-KR" sz="1400" b="0" i="0" u="none" strike="noStrike">
                        <a:effectLst/>
                        <a:latin typeface="Arial"/>
                      </a:endParaRPr>
                    </a:p>
                  </a:txBody>
                  <a:tcPr marL="9525" marR="9525" marT="9525" marB="0"/>
                </a:tc>
                <a:tc>
                  <a:txBody>
                    <a:bodyPr/>
                    <a:lstStyle/>
                    <a:p>
                      <a:pPr algn="l" fontAlgn="t"/>
                      <a:r>
                        <a:rPr lang="en-US" sz="1400" u="none" strike="noStrike">
                          <a:effectLst/>
                        </a:rPr>
                        <a:t>CMA?</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Developing GSICS products for LEO imagers</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a:effectLst/>
                        </a:rPr>
                        <a:t>7c</a:t>
                      </a:r>
                      <a:endParaRPr lang="en-US" sz="1400" b="0" i="0" u="none" strike="noStrike">
                        <a:solidFill>
                          <a:srgbClr val="C00000"/>
                        </a:solidFill>
                        <a:effectLst/>
                        <a:latin typeface="Arial"/>
                      </a:endParaRPr>
                    </a:p>
                  </a:txBody>
                  <a:tcPr marL="9525" marR="9525" marT="9525" marB="0" anchor="ctr"/>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Aisheng Wu</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 including VIIRS/MODIS</a:t>
                      </a:r>
                      <a:endParaRPr lang="en-US" sz="1400" b="0" i="0" u="none" strike="noStrike" dirty="0">
                        <a:solidFill>
                          <a:srgbClr val="C00000"/>
                        </a:solidFill>
                        <a:effectLst/>
                        <a:latin typeface="Arial"/>
                      </a:endParaRPr>
                    </a:p>
                  </a:txBody>
                  <a:tcPr marL="9525" marR="9525" marT="9525" marB="0"/>
                </a:tc>
                <a:tc>
                  <a:txBody>
                    <a:bodyPr/>
                    <a:lstStyle/>
                    <a:p>
                      <a:pPr algn="ctr" fontAlgn="ctr"/>
                      <a:r>
                        <a:rPr lang="ko-KR" altLang="en-US" sz="1400" u="none" strike="noStrike">
                          <a:effectLst/>
                        </a:rPr>
                        <a:t>　</a:t>
                      </a:r>
                      <a:endParaRPr lang="ko-KR" altLang="en-US" sz="1400" b="0" i="0" u="none" strike="noStrike">
                        <a:solidFill>
                          <a:srgbClr val="C00000"/>
                        </a:solidFill>
                        <a:effectLst/>
                        <a:latin typeface="Arial"/>
                      </a:endParaRPr>
                    </a:p>
                  </a:txBody>
                  <a:tcPr marL="9525" marR="9525" marT="9525" marB="0" anchor="ctr"/>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 extending coverage below 3.6µm</a:t>
                      </a:r>
                      <a:endParaRPr lang="en-US" sz="1400" b="0" i="0" u="none" strike="noStrike" dirty="0">
                        <a:solidFill>
                          <a:srgbClr val="C00000"/>
                        </a:solidFill>
                        <a:effectLst/>
                        <a:latin typeface="Arial"/>
                      </a:endParaRPr>
                    </a:p>
                  </a:txBody>
                  <a:tcPr marL="9525" marR="9525" marT="9525" marB="0"/>
                </a:tc>
                <a:tc>
                  <a:txBody>
                    <a:bodyPr/>
                    <a:lstStyle/>
                    <a:p>
                      <a:pPr algn="ctr" fontAlgn="ctr"/>
                      <a:r>
                        <a:rPr lang="ko-KR" altLang="en-US" sz="1400" u="none" strike="noStrike">
                          <a:effectLst/>
                        </a:rPr>
                        <a:t>　</a:t>
                      </a:r>
                      <a:endParaRPr lang="ko-KR" altLang="en-US" sz="1400" b="0" i="0" u="none" strike="noStrike">
                        <a:solidFill>
                          <a:srgbClr val="C00000"/>
                        </a:solidFill>
                        <a:effectLst/>
                        <a:latin typeface="Arial"/>
                      </a:endParaRPr>
                    </a:p>
                  </a:txBody>
                  <a:tcPr marL="9525" marR="9525" marT="9525" marB="0" anchor="ctr"/>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Tim + Igor</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 including SLSTR</a:t>
                      </a:r>
                      <a:endParaRPr lang="en-US" sz="1400" b="0" i="0" u="none" strike="noStrike" dirty="0">
                        <a:solidFill>
                          <a:srgbClr val="C00000"/>
                        </a:solidFill>
                        <a:effectLst/>
                        <a:latin typeface="Arial"/>
                      </a:endParaRPr>
                    </a:p>
                  </a:txBody>
                  <a:tcPr marL="9525" marR="9525" marT="9525" marB="0"/>
                </a:tc>
                <a:tc>
                  <a:txBody>
                    <a:bodyPr/>
                    <a:lstStyle/>
                    <a:p>
                      <a:pPr algn="ctr" fontAlgn="t"/>
                      <a:r>
                        <a:rPr lang="ko-KR" altLang="en-US" sz="1400" u="none" strike="noStrike" dirty="0">
                          <a:effectLst/>
                        </a:rPr>
                        <a:t>　</a:t>
                      </a:r>
                      <a:endParaRPr lang="ko-KR" altLang="en-US" sz="1400" b="0" i="0" u="none" strike="noStrike" dirty="0">
                        <a:solidFill>
                          <a:srgbClr val="C00000"/>
                        </a:solidFill>
                        <a:effectLst/>
                        <a:latin typeface="Arial"/>
                      </a:endParaRPr>
                    </a:p>
                  </a:txBody>
                  <a:tcPr marL="9525" marR="9525" marT="9525" marB="0"/>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1024158169"/>
              </p:ext>
            </p:extLst>
          </p:nvPr>
        </p:nvGraphicFramePr>
        <p:xfrm>
          <a:off x="3849103" y="4554476"/>
          <a:ext cx="8170444" cy="436245"/>
        </p:xfrm>
        <a:graphic>
          <a:graphicData uri="http://schemas.openxmlformats.org/drawingml/2006/table">
            <a:tbl>
              <a:tblPr>
                <a:tableStyleId>{5C22544A-7EE6-4342-B048-85BDC9FD1C3A}</a:tableStyleId>
              </a:tblPr>
              <a:tblGrid>
                <a:gridCol w="870280"/>
                <a:gridCol w="1763705"/>
                <a:gridCol w="1314677"/>
                <a:gridCol w="3814417"/>
                <a:gridCol w="407365"/>
              </a:tblGrid>
              <a:tr h="323850">
                <a:tc>
                  <a:txBody>
                    <a:bodyPr/>
                    <a:lstStyle/>
                    <a:p>
                      <a:pPr algn="l" fontAlgn="t"/>
                      <a:r>
                        <a:rPr lang="en-US" altLang="ko-KR" sz="1400" u="none" strike="noStrike" dirty="0">
                          <a:effectLst/>
                        </a:rPr>
                        <a:t>8:30</a:t>
                      </a:r>
                      <a:endParaRPr lang="en-US" altLang="ko-KR" sz="1400" b="0" i="0" u="none" strike="noStrike" dirty="0">
                        <a:effectLst/>
                        <a:latin typeface="Arial"/>
                      </a:endParaRPr>
                    </a:p>
                  </a:txBody>
                  <a:tcPr marL="9525" marR="9525" marT="9525" marB="0"/>
                </a:tc>
                <a:tc>
                  <a:txBody>
                    <a:bodyPr/>
                    <a:lstStyle/>
                    <a:p>
                      <a:pPr algn="l" fontAlgn="t"/>
                      <a:r>
                        <a:rPr lang="en-US" sz="1400" u="none" strike="noStrike" dirty="0">
                          <a:effectLst/>
                        </a:rPr>
                        <a:t>Rob </a:t>
                      </a:r>
                      <a:r>
                        <a:rPr lang="en-US" sz="1400" u="none" strike="noStrike" dirty="0" err="1">
                          <a:effectLst/>
                        </a:rPr>
                        <a:t>Roebeling</a:t>
                      </a:r>
                      <a:r>
                        <a:rPr lang="en-US" sz="1400" u="none" strike="noStrike" dirty="0">
                          <a:effectLst/>
                        </a:rPr>
                        <a:t>/Tim </a:t>
                      </a:r>
                      <a:r>
                        <a:rPr lang="en-US" sz="1400" u="none" strike="noStrike" dirty="0" err="1">
                          <a:effectLst/>
                        </a:rPr>
                        <a:t>Hewison</a:t>
                      </a:r>
                      <a:endParaRPr lang="en-US" sz="1400" b="0" i="0" u="none" strike="noStrike" dirty="0">
                        <a:effectLst/>
                        <a:latin typeface="Arial"/>
                      </a:endParaRPr>
                    </a:p>
                  </a:txBody>
                  <a:tcPr marL="9525" marR="9525" marT="9525" marB="0"/>
                </a:tc>
                <a:tc>
                  <a:txBody>
                    <a:bodyPr/>
                    <a:lstStyle/>
                    <a:p>
                      <a:pPr algn="l" fontAlgn="t"/>
                      <a:r>
                        <a:rPr lang="en-US" sz="1400" u="none" strike="noStrike" dirty="0">
                          <a:effectLst/>
                        </a:rPr>
                        <a:t>EUMETSAT</a:t>
                      </a:r>
                      <a:endParaRPr lang="en-US" sz="1400" b="0" i="0" u="none" strike="noStrike" dirty="0">
                        <a:effectLst/>
                        <a:latin typeface="Arial"/>
                      </a:endParaRPr>
                    </a:p>
                  </a:txBody>
                  <a:tcPr marL="9525" marR="9525" marT="9525" marB="0"/>
                </a:tc>
                <a:tc>
                  <a:txBody>
                    <a:bodyPr/>
                    <a:lstStyle/>
                    <a:p>
                      <a:pPr algn="l" fontAlgn="t"/>
                      <a:r>
                        <a:rPr lang="en-US" sz="1400" u="none" strike="noStrike">
                          <a:effectLst/>
                        </a:rPr>
                        <a:t>Ongoing need for Re-Analysis Corrections</a:t>
                      </a:r>
                      <a:endParaRPr lang="en-US" sz="1400" b="0" i="0" u="none" strike="noStrike">
                        <a:effectLst/>
                        <a:latin typeface="Arial"/>
                      </a:endParaRPr>
                    </a:p>
                  </a:txBody>
                  <a:tcPr marL="9525" marR="9525" marT="9525" marB="0"/>
                </a:tc>
                <a:tc>
                  <a:txBody>
                    <a:bodyPr/>
                    <a:lstStyle/>
                    <a:p>
                      <a:pPr algn="ctr" fontAlgn="t"/>
                      <a:r>
                        <a:rPr lang="en-US" sz="1400" u="none" strike="noStrike" dirty="0">
                          <a:effectLst/>
                        </a:rPr>
                        <a:t>9aa</a:t>
                      </a:r>
                      <a:endParaRPr lang="en-US" sz="1400" b="0" i="0" u="none" strike="noStrike" dirty="0">
                        <a:effectLst/>
                        <a:latin typeface="Arial"/>
                      </a:endParaRPr>
                    </a:p>
                  </a:txBody>
                  <a:tcPr marL="9525" marR="9525" marT="9525" marB="0"/>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2990030959"/>
              </p:ext>
            </p:extLst>
          </p:nvPr>
        </p:nvGraphicFramePr>
        <p:xfrm>
          <a:off x="3909282" y="3477969"/>
          <a:ext cx="8086202" cy="312420"/>
        </p:xfrm>
        <a:graphic>
          <a:graphicData uri="http://schemas.openxmlformats.org/drawingml/2006/table">
            <a:tbl>
              <a:tblPr>
                <a:tableStyleId>{5C22544A-7EE6-4342-B048-85BDC9FD1C3A}</a:tableStyleId>
              </a:tblPr>
              <a:tblGrid>
                <a:gridCol w="861307"/>
                <a:gridCol w="1745520"/>
                <a:gridCol w="1208165"/>
                <a:gridCol w="3868045"/>
                <a:gridCol w="403165"/>
              </a:tblGrid>
              <a:tr h="312420">
                <a:tc>
                  <a:txBody>
                    <a:bodyPr/>
                    <a:lstStyle/>
                    <a:p>
                      <a:pPr algn="l" fontAlgn="ctr"/>
                      <a:r>
                        <a:rPr lang="en-US" altLang="ko-KR" sz="1400" u="none" strike="noStrike" dirty="0">
                          <a:effectLst/>
                        </a:rPr>
                        <a:t>14:40</a:t>
                      </a:r>
                      <a:endParaRPr lang="en-US" altLang="ko-KR" sz="1400" b="0" i="0" u="none" strike="noStrike" dirty="0">
                        <a:effectLst/>
                        <a:latin typeface="Arial"/>
                      </a:endParaRPr>
                    </a:p>
                  </a:txBody>
                  <a:tcPr marL="9525" marR="9525" marT="9525" marB="0" anchor="ctr"/>
                </a:tc>
                <a:tc>
                  <a:txBody>
                    <a:bodyPr/>
                    <a:lstStyle/>
                    <a:p>
                      <a:pPr algn="l" fontAlgn="ctr"/>
                      <a:r>
                        <a:rPr lang="en-US" sz="1400" u="none" strike="noStrike" dirty="0">
                          <a:effectLst/>
                        </a:rPr>
                        <a:t>Tim </a:t>
                      </a:r>
                      <a:r>
                        <a:rPr lang="en-US" sz="1400" u="none" strike="noStrike" dirty="0" err="1">
                          <a:effectLst/>
                        </a:rPr>
                        <a:t>Hewison</a:t>
                      </a:r>
                      <a:endParaRPr lang="en-US" sz="1400" b="0" i="0" u="none" strike="noStrike" dirty="0">
                        <a:effectLst/>
                        <a:latin typeface="Arial"/>
                      </a:endParaRPr>
                    </a:p>
                  </a:txBody>
                  <a:tcPr marL="9525" marR="9525" marT="9525" marB="0" anchor="ctr"/>
                </a:tc>
                <a:tc>
                  <a:txBody>
                    <a:bodyPr/>
                    <a:lstStyle/>
                    <a:p>
                      <a:pPr algn="l" fontAlgn="ctr"/>
                      <a:r>
                        <a:rPr lang="en-US" sz="1400" u="none" strike="noStrike" dirty="0">
                          <a:effectLst/>
                        </a:rPr>
                        <a:t>EUMETSAT</a:t>
                      </a:r>
                      <a:endParaRPr lang="en-US" sz="1400" b="0" i="0" u="none" strike="noStrike" dirty="0">
                        <a:effectLst/>
                        <a:latin typeface="Arial"/>
                      </a:endParaRPr>
                    </a:p>
                  </a:txBody>
                  <a:tcPr marL="9525" marR="9525" marT="9525" marB="0" anchor="ctr"/>
                </a:tc>
                <a:tc>
                  <a:txBody>
                    <a:bodyPr/>
                    <a:lstStyle/>
                    <a:p>
                      <a:pPr algn="l" fontAlgn="ctr"/>
                      <a:r>
                        <a:rPr lang="en-US" sz="1400" u="none" strike="noStrike" dirty="0">
                          <a:effectLst/>
                        </a:rPr>
                        <a:t>Aid Users Selection of GSICS Products</a:t>
                      </a:r>
                      <a:endParaRPr lang="en-US" sz="1400" b="0" i="0" u="none" strike="noStrike" dirty="0">
                        <a:solidFill>
                          <a:srgbClr val="C00000"/>
                        </a:solidFill>
                        <a:effectLst/>
                        <a:latin typeface="Arial"/>
                      </a:endParaRPr>
                    </a:p>
                  </a:txBody>
                  <a:tcPr marL="9525" marR="9525" marT="9525" marB="0" anchor="ctr"/>
                </a:tc>
                <a:tc>
                  <a:txBody>
                    <a:bodyPr/>
                    <a:lstStyle/>
                    <a:p>
                      <a:pPr algn="ctr" fontAlgn="ctr"/>
                      <a:r>
                        <a:rPr lang="en-US" sz="1400" u="none" strike="noStrike" dirty="0">
                          <a:effectLst/>
                          <a:hlinkClick r:id="rId5"/>
                        </a:rPr>
                        <a:t>3ka</a:t>
                      </a:r>
                      <a:endParaRPr lang="en-US" sz="1400" b="0" i="0" u="none" strike="noStrike" dirty="0">
                        <a:solidFill>
                          <a:srgbClr val="C00000"/>
                        </a:solidFill>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4011923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Challenges - References</a:t>
            </a:r>
            <a:endParaRPr lang="en-GB" b="1" dirty="0">
              <a:latin typeface="Arial" pitchFamily="34" charset="0"/>
              <a:cs typeface="Arial" pitchFamily="34" charset="0"/>
            </a:endParaRPr>
          </a:p>
        </p:txBody>
      </p:sp>
      <p:sp>
        <p:nvSpPr>
          <p:cNvPr id="3" name="Content Placeholder 2"/>
          <p:cNvSpPr>
            <a:spLocks noGrp="1"/>
          </p:cNvSpPr>
          <p:nvPr>
            <p:ph idx="4294967295"/>
          </p:nvPr>
        </p:nvSpPr>
        <p:spPr>
          <a:xfrm>
            <a:off x="0" y="1395656"/>
            <a:ext cx="5499100" cy="4525963"/>
          </a:xfrm>
        </p:spPr>
        <p:txBody>
          <a:bodyPr/>
          <a:lstStyle/>
          <a:p>
            <a:r>
              <a:rPr lang="en-US" dirty="0" smtClean="0">
                <a:latin typeface="Arial" pitchFamily="34" charset="0"/>
                <a:cs typeface="Arial" pitchFamily="34" charset="0"/>
              </a:rPr>
              <a:t>Multiple References</a:t>
            </a:r>
          </a:p>
          <a:p>
            <a:pPr lvl="1"/>
            <a:r>
              <a:rPr lang="en-US" dirty="0" smtClean="0">
                <a:latin typeface="Arial" pitchFamily="34" charset="0"/>
                <a:cs typeface="Arial" pitchFamily="34" charset="0"/>
              </a:rPr>
              <a:t>Moving references</a:t>
            </a:r>
          </a:p>
          <a:p>
            <a:pPr lvl="1"/>
            <a:r>
              <a:rPr lang="en-US" dirty="0" smtClean="0">
                <a:latin typeface="Arial" pitchFamily="34" charset="0"/>
                <a:cs typeface="Arial" pitchFamily="34" charset="0"/>
              </a:rPr>
              <a:t>Merging or Single</a:t>
            </a:r>
          </a:p>
          <a:p>
            <a:pPr lvl="1"/>
            <a:r>
              <a:rPr lang="en-US" dirty="0" smtClean="0">
                <a:latin typeface="Arial" pitchFamily="34" charset="0"/>
                <a:cs typeface="Arial" pitchFamily="34" charset="0"/>
              </a:rPr>
              <a:t>Handling Transitions</a:t>
            </a:r>
          </a:p>
          <a:p>
            <a:pPr lvl="1"/>
            <a:r>
              <a:rPr lang="en-US" dirty="0" smtClean="0">
                <a:latin typeface="Arial" pitchFamily="34" charset="0"/>
                <a:cs typeface="Arial" pitchFamily="34" charset="0"/>
              </a:rPr>
              <a:t>Traceability</a:t>
            </a:r>
          </a:p>
          <a:p>
            <a:pPr lvl="1"/>
            <a:r>
              <a:rPr lang="en-US" dirty="0" smtClean="0">
                <a:latin typeface="Arial" pitchFamily="34" charset="0"/>
                <a:cs typeface="Arial" pitchFamily="34" charset="0"/>
              </a:rPr>
              <a:t>The Moon</a:t>
            </a:r>
          </a:p>
          <a:p>
            <a:pPr lvl="1"/>
            <a:r>
              <a:rPr lang="en-US" dirty="0" smtClean="0">
                <a:latin typeface="Arial" pitchFamily="34" charset="0"/>
                <a:cs typeface="Arial" pitchFamily="34" charset="0"/>
              </a:rPr>
              <a:t>The Sun</a:t>
            </a:r>
          </a:p>
          <a:p>
            <a:pPr lvl="1"/>
            <a:endParaRPr lang="en-GB" dirty="0">
              <a:latin typeface="Arial" pitchFamily="34" charset="0"/>
              <a:cs typeface="Arial" pitchFamily="34" charset="0"/>
            </a:endParaRPr>
          </a:p>
        </p:txBody>
      </p:sp>
      <p:graphicFrame>
        <p:nvGraphicFramePr>
          <p:cNvPr id="11" name="표 10"/>
          <p:cNvGraphicFramePr>
            <a:graphicFrameLocks noGrp="1"/>
          </p:cNvGraphicFramePr>
          <p:nvPr>
            <p:extLst>
              <p:ext uri="{D42A27DB-BD31-4B8C-83A1-F6EECF244321}">
                <p14:modId xmlns:p14="http://schemas.microsoft.com/office/powerpoint/2010/main" val="3195870440"/>
              </p:ext>
            </p:extLst>
          </p:nvPr>
        </p:nvGraphicFramePr>
        <p:xfrm>
          <a:off x="3973429" y="1445751"/>
          <a:ext cx="8218571" cy="1661160"/>
        </p:xfrm>
        <a:graphic>
          <a:graphicData uri="http://schemas.openxmlformats.org/drawingml/2006/table">
            <a:tbl>
              <a:tblPr>
                <a:tableStyleId>{5C22544A-7EE6-4342-B048-85BDC9FD1C3A}</a:tableStyleId>
              </a:tblPr>
              <a:tblGrid>
                <a:gridCol w="875406"/>
                <a:gridCol w="1774094"/>
                <a:gridCol w="716334"/>
                <a:gridCol w="4442973"/>
                <a:gridCol w="409764"/>
              </a:tblGrid>
              <a:tr h="161925">
                <a:tc>
                  <a:txBody>
                    <a:bodyPr/>
                    <a:lstStyle/>
                    <a:p>
                      <a:pPr algn="l" fontAlgn="t"/>
                      <a:r>
                        <a:rPr lang="en-US" altLang="ko-KR" sz="1400" u="none" strike="noStrike" dirty="0">
                          <a:effectLst/>
                        </a:rPr>
                        <a:t>15:30</a:t>
                      </a:r>
                      <a:endParaRPr lang="en-US" altLang="ko-KR" sz="1400" b="0" i="0" u="none" strike="noStrike" dirty="0">
                        <a:effectLst/>
                        <a:latin typeface="Arial"/>
                      </a:endParaRPr>
                    </a:p>
                  </a:txBody>
                  <a:tcPr marL="9525" marR="9525" marT="9525" marB="0"/>
                </a:tc>
                <a:tc>
                  <a:txBody>
                    <a:bodyPr/>
                    <a:lstStyle/>
                    <a:p>
                      <a:pPr algn="l" fontAlgn="t"/>
                      <a:r>
                        <a:rPr lang="en-US" sz="1400" u="none" strike="noStrike" dirty="0">
                          <a:effectLst/>
                        </a:rPr>
                        <a:t>Tim </a:t>
                      </a:r>
                      <a:r>
                        <a:rPr lang="en-US" sz="1400" u="none" strike="noStrike" dirty="0" err="1">
                          <a:effectLst/>
                        </a:rPr>
                        <a:t>Hewison</a:t>
                      </a:r>
                      <a:endParaRPr lang="en-US" sz="1400" b="0" i="0" u="none" strike="noStrike" dirty="0">
                        <a:solidFill>
                          <a:srgbClr val="C00000"/>
                        </a:solidFill>
                        <a:effectLst/>
                        <a:latin typeface="Arial"/>
                      </a:endParaRPr>
                    </a:p>
                  </a:txBody>
                  <a:tcPr marL="9525" marR="9525" marT="9525" marB="0"/>
                </a:tc>
                <a:tc>
                  <a:txBody>
                    <a:bodyPr/>
                    <a:lstStyle/>
                    <a:p>
                      <a:pPr algn="l" fontAlgn="t"/>
                      <a:r>
                        <a:rPr lang="ko-KR" altLang="en-US" sz="1400" u="none" strike="noStrike" dirty="0">
                          <a:effectLst/>
                        </a:rPr>
                        <a:t>　</a:t>
                      </a:r>
                      <a:endParaRPr lang="ko-KR" altLang="en-US" sz="1400" b="0" i="0" u="none" strike="noStrike" dirty="0">
                        <a:effectLst/>
                        <a:latin typeface="Arial"/>
                      </a:endParaRPr>
                    </a:p>
                  </a:txBody>
                  <a:tcPr marL="9525" marR="9525" marT="9525" marB="0"/>
                </a:tc>
                <a:tc>
                  <a:txBody>
                    <a:bodyPr/>
                    <a:lstStyle/>
                    <a:p>
                      <a:pPr algn="l" fontAlgn="t"/>
                      <a:r>
                        <a:rPr lang="en-US" sz="1400" u="none" strike="noStrike" dirty="0">
                          <a:effectLst/>
                        </a:rPr>
                        <a:t>Reference Traceability and Uncertainty</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a:effectLst/>
                        </a:rPr>
                        <a:t>7d</a:t>
                      </a:r>
                      <a:endParaRPr lang="en-US" sz="1400" b="0" i="0" u="none" strike="noStrike">
                        <a:solidFill>
                          <a:srgbClr val="C00000"/>
                        </a:solidFill>
                        <a:effectLst/>
                        <a:latin typeface="Arial"/>
                      </a:endParaRPr>
                    </a:p>
                  </a:txBody>
                  <a:tcPr marL="9525" marR="9525" marT="9525" marB="0" anchor="ctr"/>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Authors?</a:t>
                      </a:r>
                      <a:endParaRPr lang="en-US" sz="1400" b="0" i="0" u="none" strike="noStrike" dirty="0">
                        <a:effectLst/>
                        <a:latin typeface="Arial"/>
                      </a:endParaRPr>
                    </a:p>
                  </a:txBody>
                  <a:tcPr marL="9525" marR="9525" marT="9525" marB="0"/>
                </a:tc>
                <a:tc>
                  <a:txBody>
                    <a:bodyPr/>
                    <a:lstStyle/>
                    <a:p>
                      <a:pPr algn="l" fontAlgn="t"/>
                      <a:r>
                        <a:rPr lang="ko-KR" altLang="en-US" sz="1400" u="none" strike="noStrike" dirty="0">
                          <a:effectLst/>
                        </a:rPr>
                        <a:t>　</a:t>
                      </a:r>
                      <a:endParaRPr lang="ko-KR" altLang="en-US" sz="1400" b="0" i="0" u="none" strike="noStrike" dirty="0">
                        <a:effectLst/>
                        <a:latin typeface="Arial"/>
                      </a:endParaRPr>
                    </a:p>
                  </a:txBody>
                  <a:tcPr marL="9525" marR="9525" marT="9525" marB="0"/>
                </a:tc>
                <a:tc>
                  <a:txBody>
                    <a:bodyPr/>
                    <a:lstStyle/>
                    <a:p>
                      <a:pPr algn="l" fontAlgn="t"/>
                      <a:r>
                        <a:rPr lang="en-US" sz="1400" u="none" strike="noStrike" dirty="0">
                          <a:effectLst/>
                        </a:rPr>
                        <a:t>- Developing Report - review actions</a:t>
                      </a:r>
                      <a:endParaRPr lang="en-US" sz="1400" b="0" i="0" u="none" strike="noStrike" dirty="0">
                        <a:solidFill>
                          <a:srgbClr val="C00000"/>
                        </a:solidFill>
                        <a:effectLst/>
                        <a:latin typeface="Arial"/>
                      </a:endParaRPr>
                    </a:p>
                  </a:txBody>
                  <a:tcPr marL="9525" marR="9525" marT="9525" marB="0"/>
                </a:tc>
                <a:tc>
                  <a:txBody>
                    <a:bodyPr/>
                    <a:lstStyle/>
                    <a:p>
                      <a:pPr algn="ctr" fontAlgn="ctr"/>
                      <a:r>
                        <a:rPr lang="ko-KR" altLang="en-US" sz="1400" u="none" strike="noStrike">
                          <a:effectLst/>
                        </a:rPr>
                        <a:t>　</a:t>
                      </a:r>
                      <a:endParaRPr lang="ko-KR" altLang="en-US" sz="1400" b="0" i="0" u="none" strike="noStrike">
                        <a:solidFill>
                          <a:srgbClr val="C00000"/>
                        </a:solidFill>
                        <a:effectLst/>
                        <a:latin typeface="Arial"/>
                      </a:endParaRPr>
                    </a:p>
                  </a:txBody>
                  <a:tcPr marL="9525" marR="9525" marT="9525" marB="0" anchor="ctr"/>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Tony Reale</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 Comparisons with GRUAN </a:t>
                      </a:r>
                      <a:r>
                        <a:rPr lang="en-US" sz="1400" u="none" strike="noStrike" dirty="0" err="1">
                          <a:effectLst/>
                        </a:rPr>
                        <a:t>sondes</a:t>
                      </a:r>
                      <a:endParaRPr lang="en-US" sz="1400" b="0" i="0" u="none" strike="noStrike" dirty="0">
                        <a:solidFill>
                          <a:srgbClr val="C00000"/>
                        </a:solidFill>
                        <a:effectLst/>
                        <a:latin typeface="Arial"/>
                      </a:endParaRPr>
                    </a:p>
                  </a:txBody>
                  <a:tcPr marL="9525" marR="9525" marT="9525" marB="0"/>
                </a:tc>
                <a:tc>
                  <a:txBody>
                    <a:bodyPr/>
                    <a:lstStyle/>
                    <a:p>
                      <a:pPr algn="ctr" fontAlgn="ctr"/>
                      <a:r>
                        <a:rPr lang="ko-KR" altLang="en-US" sz="1400" u="none" strike="noStrike">
                          <a:effectLst/>
                        </a:rPr>
                        <a:t>　</a:t>
                      </a:r>
                      <a:endParaRPr lang="ko-KR" altLang="en-US" sz="1400" b="0" i="0" u="none" strike="noStrike">
                        <a:solidFill>
                          <a:srgbClr val="C00000"/>
                        </a:solidFill>
                        <a:effectLst/>
                        <a:latin typeface="Arial"/>
                      </a:endParaRPr>
                    </a:p>
                  </a:txBody>
                  <a:tcPr marL="9525" marR="9525" marT="9525" marB="0" anchor="ctr"/>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Dave Tobin?</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 </a:t>
                      </a:r>
                      <a:r>
                        <a:rPr lang="en-US" sz="1400" u="none" strike="noStrike" dirty="0" err="1">
                          <a:effectLst/>
                        </a:rPr>
                        <a:t>CrIS</a:t>
                      </a:r>
                      <a:endParaRPr lang="en-US" sz="1400" b="0" i="0" u="none" strike="noStrike" dirty="0">
                        <a:solidFill>
                          <a:srgbClr val="C00000"/>
                        </a:solidFill>
                        <a:effectLst/>
                        <a:latin typeface="Arial"/>
                      </a:endParaRPr>
                    </a:p>
                  </a:txBody>
                  <a:tcPr marL="9525" marR="9525" marT="9525" marB="0"/>
                </a:tc>
                <a:tc>
                  <a:txBody>
                    <a:bodyPr/>
                    <a:lstStyle/>
                    <a:p>
                      <a:pPr algn="ctr" fontAlgn="t"/>
                      <a:r>
                        <a:rPr lang="ko-KR" altLang="en-US" sz="1400" u="none" strike="noStrike">
                          <a:effectLst/>
                        </a:rPr>
                        <a:t>　</a:t>
                      </a:r>
                      <a:endParaRPr lang="ko-KR" altLang="en-US" sz="1400" b="0" i="0" u="none" strike="noStrike">
                        <a:solidFill>
                          <a:srgbClr val="C00000"/>
                        </a:solidFill>
                        <a:effectLst/>
                        <a:latin typeface="Arial"/>
                      </a:endParaRPr>
                    </a:p>
                  </a:txBody>
                  <a:tcPr marL="9525" marR="9525" marT="9525" marB="0"/>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Denis Jouglet?</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dirty="0">
                          <a:effectLst/>
                        </a:rPr>
                        <a:t>- IASI</a:t>
                      </a:r>
                      <a:endParaRPr lang="en-US" sz="1400" b="0" i="0" u="none" strike="noStrike" dirty="0">
                        <a:solidFill>
                          <a:srgbClr val="C00000"/>
                        </a:solidFill>
                        <a:effectLst/>
                        <a:latin typeface="Arial"/>
                      </a:endParaRPr>
                    </a:p>
                  </a:txBody>
                  <a:tcPr marL="9525" marR="9525" marT="9525" marB="0"/>
                </a:tc>
                <a:tc>
                  <a:txBody>
                    <a:bodyPr/>
                    <a:lstStyle/>
                    <a:p>
                      <a:pPr algn="ctr" fontAlgn="t"/>
                      <a:r>
                        <a:rPr lang="ko-KR" altLang="en-US" sz="1400" u="none" strike="noStrike">
                          <a:effectLst/>
                        </a:rPr>
                        <a:t>　</a:t>
                      </a:r>
                      <a:endParaRPr lang="ko-KR" altLang="en-US" sz="1400" b="0" i="0" u="none" strike="noStrike">
                        <a:solidFill>
                          <a:srgbClr val="C00000"/>
                        </a:solidFill>
                        <a:effectLst/>
                        <a:latin typeface="Arial"/>
                      </a:endParaRPr>
                    </a:p>
                  </a:txBody>
                  <a:tcPr marL="9525" marR="9525" marT="9525" marB="0"/>
                </a:tc>
              </a:tr>
              <a:tr h="323850">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Tom Pagano (remote)</a:t>
                      </a:r>
                      <a:endParaRPr lang="en-US" sz="1400" b="0" i="0" u="none" strike="noStrike">
                        <a:effectLst/>
                        <a:latin typeface="Arial"/>
                      </a:endParaRPr>
                    </a:p>
                  </a:txBody>
                  <a:tcPr marL="9525" marR="9525" marT="9525" marB="0"/>
                </a:tc>
                <a:tc>
                  <a:txBody>
                    <a:bodyPr/>
                    <a:lstStyle/>
                    <a:p>
                      <a:pPr algn="l" fontAlgn="t"/>
                      <a:r>
                        <a:rPr lang="en-US" sz="1400" u="none" strike="noStrike">
                          <a:effectLst/>
                        </a:rPr>
                        <a:t>JPL</a:t>
                      </a:r>
                      <a:endParaRPr lang="en-US" sz="1400" b="0" i="0" u="none" strike="noStrike">
                        <a:effectLst/>
                        <a:latin typeface="Arial"/>
                      </a:endParaRPr>
                    </a:p>
                  </a:txBody>
                  <a:tcPr marL="9525" marR="9525" marT="9525" marB="0"/>
                </a:tc>
                <a:tc>
                  <a:txBody>
                    <a:bodyPr/>
                    <a:lstStyle/>
                    <a:p>
                      <a:pPr algn="l" fontAlgn="t"/>
                      <a:r>
                        <a:rPr lang="en-US" sz="1400" u="none" strike="noStrike" dirty="0">
                          <a:effectLst/>
                        </a:rPr>
                        <a:t>- AIRS Error Budget</a:t>
                      </a:r>
                      <a:endParaRPr lang="en-US" sz="1400" b="0" i="0" u="none" strike="noStrike" dirty="0">
                        <a:solidFill>
                          <a:srgbClr val="C00000"/>
                        </a:solidFill>
                        <a:effectLst/>
                        <a:latin typeface="Arial"/>
                      </a:endParaRPr>
                    </a:p>
                  </a:txBody>
                  <a:tcPr marL="9525" marR="9525" marT="9525" marB="0"/>
                </a:tc>
                <a:tc>
                  <a:txBody>
                    <a:bodyPr/>
                    <a:lstStyle/>
                    <a:p>
                      <a:pPr algn="ctr" fontAlgn="t"/>
                      <a:r>
                        <a:rPr lang="ko-KR" altLang="en-US" sz="1400" u="none" strike="noStrike">
                          <a:effectLst/>
                        </a:rPr>
                        <a:t>　</a:t>
                      </a:r>
                      <a:endParaRPr lang="ko-KR" altLang="en-US" sz="1400" b="0" i="0" u="none" strike="noStrike">
                        <a:solidFill>
                          <a:srgbClr val="C00000"/>
                        </a:solidFill>
                        <a:effectLst/>
                        <a:latin typeface="Arial"/>
                      </a:endParaRPr>
                    </a:p>
                  </a:txBody>
                  <a:tcPr marL="9525" marR="9525" marT="9525" marB="0"/>
                </a:tc>
              </a:tr>
              <a:tr h="161925">
                <a:tc>
                  <a:txBody>
                    <a:bodyPr/>
                    <a:lstStyle/>
                    <a:p>
                      <a:pPr algn="l" fontAlgn="t"/>
                      <a:r>
                        <a:rPr lang="en-US" altLang="ko-KR" sz="1400" u="none" strike="noStrike">
                          <a:effectLst/>
                        </a:rPr>
                        <a:t>16:30</a:t>
                      </a:r>
                      <a:endParaRPr lang="en-US" altLang="ko-KR" sz="1400" b="0" i="0" u="none" strike="noStrike">
                        <a:effectLst/>
                        <a:latin typeface="Arial"/>
                      </a:endParaRPr>
                    </a:p>
                  </a:txBody>
                  <a:tcPr marL="9525" marR="9525" marT="9525" marB="0"/>
                </a:tc>
                <a:tc>
                  <a:txBody>
                    <a:bodyPr/>
                    <a:lstStyle/>
                    <a:p>
                      <a:pPr algn="l" fontAlgn="t"/>
                      <a:r>
                        <a:rPr lang="en-US" sz="1400" u="none" strike="noStrike">
                          <a:effectLst/>
                        </a:rPr>
                        <a:t>Chengli Qi</a:t>
                      </a:r>
                      <a:endParaRPr lang="en-US" sz="1400" b="0" i="0" u="none" strike="noStrike">
                        <a:effectLst/>
                        <a:latin typeface="Arial"/>
                      </a:endParaRPr>
                    </a:p>
                  </a:txBody>
                  <a:tcPr marL="9525" marR="9525" marT="9525" marB="0"/>
                </a:tc>
                <a:tc>
                  <a:txBody>
                    <a:bodyPr/>
                    <a:lstStyle/>
                    <a:p>
                      <a:pPr algn="l" fontAlgn="t"/>
                      <a:r>
                        <a:rPr lang="en-US" sz="1400" u="none" strike="noStrike">
                          <a:effectLst/>
                        </a:rPr>
                        <a:t>CMA</a:t>
                      </a:r>
                      <a:endParaRPr lang="en-US" sz="1400" b="0" i="0" u="none" strike="noStrike">
                        <a:effectLst/>
                        <a:latin typeface="Arial"/>
                      </a:endParaRPr>
                    </a:p>
                  </a:txBody>
                  <a:tcPr marL="9525" marR="9525" marT="9525" marB="0"/>
                </a:tc>
                <a:tc>
                  <a:txBody>
                    <a:bodyPr/>
                    <a:lstStyle/>
                    <a:p>
                      <a:pPr algn="l" fontAlgn="t"/>
                      <a:r>
                        <a:rPr lang="en-US" sz="1400" u="none" strike="noStrike" dirty="0">
                          <a:effectLst/>
                        </a:rPr>
                        <a:t>Strategy for </a:t>
                      </a:r>
                      <a:r>
                        <a:rPr lang="en-US" sz="1400" u="none" strike="noStrike" dirty="0" err="1">
                          <a:effectLst/>
                        </a:rPr>
                        <a:t>hyperspectral</a:t>
                      </a:r>
                      <a:r>
                        <a:rPr lang="en-US" sz="1400" u="none" strike="noStrike" dirty="0">
                          <a:effectLst/>
                        </a:rPr>
                        <a:t> GEO sounders</a:t>
                      </a:r>
                      <a:endParaRPr lang="en-US" sz="1400" b="0" i="0" u="none" strike="noStrike" dirty="0">
                        <a:solidFill>
                          <a:srgbClr val="C00000"/>
                        </a:solidFill>
                        <a:effectLst/>
                        <a:latin typeface="Arial"/>
                      </a:endParaRPr>
                    </a:p>
                  </a:txBody>
                  <a:tcPr marL="9525" marR="9525" marT="9525" marB="0"/>
                </a:tc>
                <a:tc>
                  <a:txBody>
                    <a:bodyPr/>
                    <a:lstStyle/>
                    <a:p>
                      <a:pPr algn="ctr" fontAlgn="t"/>
                      <a:r>
                        <a:rPr lang="en-US" sz="1400" u="none" strike="noStrike" dirty="0">
                          <a:effectLst/>
                        </a:rPr>
                        <a:t>7e</a:t>
                      </a:r>
                      <a:endParaRPr lang="en-US" sz="1400" b="0" i="0" u="none" strike="noStrike" dirty="0">
                        <a:solidFill>
                          <a:srgbClr val="C00000"/>
                        </a:solidFill>
                        <a:effectLst/>
                        <a:latin typeface="Arial"/>
                      </a:endParaRPr>
                    </a:p>
                  </a:txBody>
                  <a:tcPr marL="9525" marR="9525" marT="9525" marB="0"/>
                </a:tc>
              </a:tr>
            </a:tbl>
          </a:graphicData>
        </a:graphic>
      </p:graphicFrame>
      <p:graphicFrame>
        <p:nvGraphicFramePr>
          <p:cNvPr id="12" name="표 11"/>
          <p:cNvGraphicFramePr>
            <a:graphicFrameLocks noGrp="1"/>
          </p:cNvGraphicFramePr>
          <p:nvPr>
            <p:extLst>
              <p:ext uri="{D42A27DB-BD31-4B8C-83A1-F6EECF244321}">
                <p14:modId xmlns:p14="http://schemas.microsoft.com/office/powerpoint/2010/main" val="2752266814"/>
              </p:ext>
            </p:extLst>
          </p:nvPr>
        </p:nvGraphicFramePr>
        <p:xfrm>
          <a:off x="3969418" y="3252743"/>
          <a:ext cx="8222583" cy="1095375"/>
        </p:xfrm>
        <a:graphic>
          <a:graphicData uri="http://schemas.openxmlformats.org/drawingml/2006/table">
            <a:tbl>
              <a:tblPr>
                <a:tableStyleId>{5C22544A-7EE6-4342-B048-85BDC9FD1C3A}</a:tableStyleId>
              </a:tblPr>
              <a:tblGrid>
                <a:gridCol w="875833"/>
                <a:gridCol w="1774960"/>
                <a:gridCol w="1116094"/>
                <a:gridCol w="4045731"/>
                <a:gridCol w="409965"/>
              </a:tblGrid>
              <a:tr h="323850">
                <a:tc>
                  <a:txBody>
                    <a:bodyPr/>
                    <a:lstStyle/>
                    <a:p>
                      <a:pPr algn="l" fontAlgn="ctr"/>
                      <a:r>
                        <a:rPr lang="en-US" altLang="ko-KR" sz="1400" u="none" strike="noStrike" dirty="0">
                          <a:effectLst/>
                        </a:rPr>
                        <a:t>10:40</a:t>
                      </a:r>
                      <a:endParaRPr lang="en-US" altLang="ko-KR" sz="1400" b="0" i="0" u="none" strike="noStrike" dirty="0">
                        <a:effectLst/>
                        <a:latin typeface="Arial"/>
                      </a:endParaRPr>
                    </a:p>
                  </a:txBody>
                  <a:tcPr marL="9525" marR="9525" marT="9525" marB="0" anchor="ctr"/>
                </a:tc>
                <a:tc>
                  <a:txBody>
                    <a:bodyPr/>
                    <a:lstStyle/>
                    <a:p>
                      <a:pPr algn="l" fontAlgn="t"/>
                      <a:r>
                        <a:rPr lang="en-US" sz="1400" u="none" strike="noStrike" dirty="0">
                          <a:effectLst/>
                        </a:rPr>
                        <a:t>S. Wagner/M. Takahashi</a:t>
                      </a:r>
                      <a:endParaRPr lang="en-US" sz="1400" b="0" i="0" u="none" strike="noStrike" dirty="0">
                        <a:effectLst/>
                        <a:latin typeface="Arial"/>
                      </a:endParaRPr>
                    </a:p>
                  </a:txBody>
                  <a:tcPr marL="9525" marR="9525" marT="9525" marB="0"/>
                </a:tc>
                <a:tc>
                  <a:txBody>
                    <a:bodyPr/>
                    <a:lstStyle/>
                    <a:p>
                      <a:pPr algn="l" fontAlgn="t"/>
                      <a:r>
                        <a:rPr lang="en-US" sz="1400" u="none" strike="noStrike">
                          <a:effectLst/>
                        </a:rPr>
                        <a:t>EUMETSAT/JMA</a:t>
                      </a:r>
                      <a:endParaRPr lang="en-US" sz="1400" b="0" i="0" u="none" strike="noStrike">
                        <a:effectLst/>
                        <a:latin typeface="Arial"/>
                      </a:endParaRPr>
                    </a:p>
                  </a:txBody>
                  <a:tcPr marL="9525" marR="9525" marT="9525" marB="0"/>
                </a:tc>
                <a:tc>
                  <a:txBody>
                    <a:bodyPr/>
                    <a:lstStyle/>
                    <a:p>
                      <a:pPr algn="l" fontAlgn="t" latinLnBrk="0"/>
                      <a:r>
                        <a:rPr lang="en-US" sz="1400" u="none" strike="noStrike" dirty="0">
                          <a:effectLst/>
                        </a:rPr>
                        <a:t>Moving toward inter-calibration using the Moon as a transfer</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a:effectLst/>
                        </a:rPr>
                        <a:t>8f</a:t>
                      </a:r>
                      <a:endParaRPr lang="en-US" sz="1400" b="0" i="0" u="none" strike="noStrike">
                        <a:effectLst/>
                        <a:latin typeface="Arial"/>
                      </a:endParaRPr>
                    </a:p>
                  </a:txBody>
                  <a:tcPr marL="9525" marR="9525" marT="9525" marB="0" anchor="ctr"/>
                </a:tc>
              </a:tr>
              <a:tr h="323850">
                <a:tc>
                  <a:txBody>
                    <a:bodyPr/>
                    <a:lstStyle/>
                    <a:p>
                      <a:pPr algn="l" fontAlgn="ctr"/>
                      <a:r>
                        <a:rPr lang="en-US" altLang="ko-KR" sz="1400" u="none" strike="noStrike">
                          <a:effectLst/>
                        </a:rPr>
                        <a:t>11:00</a:t>
                      </a:r>
                      <a:endParaRPr lang="en-US" altLang="ko-KR" sz="1400" b="0" i="0" u="none" strike="noStrike">
                        <a:effectLst/>
                        <a:latin typeface="Arial"/>
                      </a:endParaRPr>
                    </a:p>
                  </a:txBody>
                  <a:tcPr marL="9525" marR="9525" marT="9525" marB="0" anchor="ctr"/>
                </a:tc>
                <a:tc>
                  <a:txBody>
                    <a:bodyPr/>
                    <a:lstStyle/>
                    <a:p>
                      <a:pPr algn="l" fontAlgn="t"/>
                      <a:r>
                        <a:rPr lang="en-US" sz="1400" u="none" strike="noStrike">
                          <a:effectLst/>
                        </a:rPr>
                        <a:t>Lin Chen</a:t>
                      </a:r>
                      <a:endParaRPr lang="en-US" sz="1400" b="0" i="0" u="none" strike="noStrike">
                        <a:effectLst/>
                        <a:latin typeface="Arial"/>
                      </a:endParaRPr>
                    </a:p>
                  </a:txBody>
                  <a:tcPr marL="9525" marR="9525" marT="9525" marB="0"/>
                </a:tc>
                <a:tc>
                  <a:txBody>
                    <a:bodyPr/>
                    <a:lstStyle/>
                    <a:p>
                      <a:pPr algn="l" fontAlgn="t"/>
                      <a:r>
                        <a:rPr lang="en-US" sz="1400" u="none" strike="noStrike" dirty="0">
                          <a:effectLst/>
                        </a:rPr>
                        <a:t>CMA</a:t>
                      </a:r>
                      <a:endParaRPr lang="en-US" sz="1400" b="0" i="0" u="none" strike="noStrike" dirty="0">
                        <a:effectLst/>
                        <a:latin typeface="Arial"/>
                      </a:endParaRPr>
                    </a:p>
                  </a:txBody>
                  <a:tcPr marL="9525" marR="9525" marT="9525" marB="0"/>
                </a:tc>
                <a:tc>
                  <a:txBody>
                    <a:bodyPr/>
                    <a:lstStyle/>
                    <a:p>
                      <a:pPr algn="l" fontAlgn="t" latinLnBrk="0"/>
                      <a:r>
                        <a:rPr lang="en-US" sz="1400" u="none" strike="noStrike" dirty="0" err="1">
                          <a:effectLst/>
                        </a:rPr>
                        <a:t>Prelimilary</a:t>
                      </a:r>
                      <a:r>
                        <a:rPr lang="en-US" sz="1400" u="none" strike="noStrike" dirty="0">
                          <a:effectLst/>
                        </a:rPr>
                        <a:t> results of CMA ground-based Lunar  observation</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a:effectLst/>
                        </a:rPr>
                        <a:t>8g</a:t>
                      </a:r>
                      <a:endParaRPr lang="en-US" sz="1400" b="0" i="0" u="none" strike="noStrike">
                        <a:effectLst/>
                        <a:latin typeface="Arial"/>
                      </a:endParaRPr>
                    </a:p>
                  </a:txBody>
                  <a:tcPr marL="9525" marR="9525" marT="9525" marB="0" anchor="ctr"/>
                </a:tc>
              </a:tr>
              <a:tr h="161925">
                <a:tc>
                  <a:txBody>
                    <a:bodyPr/>
                    <a:lstStyle/>
                    <a:p>
                      <a:pPr algn="l" fontAlgn="ctr"/>
                      <a:r>
                        <a:rPr lang="en-US" altLang="ko-KR" sz="1400" u="none" strike="noStrike">
                          <a:effectLst/>
                        </a:rPr>
                        <a:t>11:20</a:t>
                      </a:r>
                      <a:endParaRPr lang="en-US" altLang="ko-KR" sz="1400" b="0" i="0" u="none" strike="noStrike">
                        <a:effectLst/>
                        <a:latin typeface="Arial"/>
                      </a:endParaRPr>
                    </a:p>
                  </a:txBody>
                  <a:tcPr marL="9525" marR="9525" marT="9525" marB="0" anchor="ctr"/>
                </a:tc>
                <a:tc>
                  <a:txBody>
                    <a:bodyPr/>
                    <a:lstStyle/>
                    <a:p>
                      <a:pPr algn="l" fontAlgn="t"/>
                      <a:r>
                        <a:rPr lang="en-US" sz="1400" u="none" strike="noStrike">
                          <a:effectLst/>
                        </a:rPr>
                        <a:t>LCWS organisers</a:t>
                      </a:r>
                      <a:endParaRPr lang="en-US" sz="1400" b="0" i="0" u="none" strike="noStrike">
                        <a:effectLst/>
                        <a:latin typeface="Arial"/>
                      </a:endParaRPr>
                    </a:p>
                  </a:txBody>
                  <a:tcPr marL="9525" marR="9525" marT="9525" marB="0"/>
                </a:tc>
                <a:tc>
                  <a:txBody>
                    <a:bodyPr/>
                    <a:lstStyle/>
                    <a:p>
                      <a:pPr algn="l" fontAlgn="t"/>
                      <a:r>
                        <a:rPr lang="en-US" sz="1400" u="none" strike="noStrike">
                          <a:effectLst/>
                        </a:rPr>
                        <a:t>GSICS</a:t>
                      </a:r>
                      <a:endParaRPr lang="en-US" sz="1400" b="0" i="0" u="none" strike="noStrike">
                        <a:effectLst/>
                        <a:latin typeface="Arial"/>
                      </a:endParaRPr>
                    </a:p>
                  </a:txBody>
                  <a:tcPr marL="9525" marR="9525" marT="9525" marB="0"/>
                </a:tc>
                <a:tc>
                  <a:txBody>
                    <a:bodyPr/>
                    <a:lstStyle/>
                    <a:p>
                      <a:pPr algn="l" fontAlgn="t" latinLnBrk="0"/>
                      <a:r>
                        <a:rPr lang="en-US" sz="1400" u="none" strike="noStrike" dirty="0">
                          <a:effectLst/>
                        </a:rPr>
                        <a:t>Workshop activities</a:t>
                      </a:r>
                      <a:endParaRPr lang="en-US" sz="1400" b="0" i="0" u="none" strike="noStrike" dirty="0">
                        <a:solidFill>
                          <a:srgbClr val="C00000"/>
                        </a:solidFill>
                        <a:effectLst/>
                        <a:latin typeface="Arial"/>
                      </a:endParaRPr>
                    </a:p>
                  </a:txBody>
                  <a:tcPr marL="9525" marR="9525" marT="9525" marB="0"/>
                </a:tc>
                <a:tc>
                  <a:txBody>
                    <a:bodyPr/>
                    <a:lstStyle/>
                    <a:p>
                      <a:pPr algn="ctr" fontAlgn="ctr"/>
                      <a:r>
                        <a:rPr lang="en-US" sz="1400" u="none" strike="noStrike" dirty="0">
                          <a:effectLst/>
                        </a:rPr>
                        <a:t>8h</a:t>
                      </a:r>
                      <a:endParaRPr lang="en-US" sz="1400" b="0" i="0" u="none" strike="noStrike" dirty="0">
                        <a:effectLst/>
                        <a:latin typeface="Arial"/>
                      </a:endParaRPr>
                    </a:p>
                  </a:txBody>
                  <a:tcPr marL="9525" marR="9525" marT="9525" marB="0" anchor="ctr"/>
                </a:tc>
              </a:tr>
            </a:tbl>
          </a:graphicData>
        </a:graphic>
      </p:graphicFrame>
      <p:graphicFrame>
        <p:nvGraphicFramePr>
          <p:cNvPr id="13" name="표 12"/>
          <p:cNvGraphicFramePr>
            <a:graphicFrameLocks noGrp="1"/>
          </p:cNvGraphicFramePr>
          <p:nvPr>
            <p:extLst>
              <p:ext uri="{D42A27DB-BD31-4B8C-83A1-F6EECF244321}">
                <p14:modId xmlns:p14="http://schemas.microsoft.com/office/powerpoint/2010/main" val="3772414947"/>
              </p:ext>
            </p:extLst>
          </p:nvPr>
        </p:nvGraphicFramePr>
        <p:xfrm>
          <a:off x="3969420" y="4556958"/>
          <a:ext cx="8222580" cy="952500"/>
        </p:xfrm>
        <a:graphic>
          <a:graphicData uri="http://schemas.openxmlformats.org/drawingml/2006/table">
            <a:tbl>
              <a:tblPr>
                <a:tableStyleId>{5C22544A-7EE6-4342-B048-85BDC9FD1C3A}</a:tableStyleId>
              </a:tblPr>
              <a:tblGrid>
                <a:gridCol w="875833"/>
                <a:gridCol w="1774959"/>
                <a:gridCol w="694988"/>
                <a:gridCol w="4466835"/>
                <a:gridCol w="409965"/>
              </a:tblGrid>
              <a:tr h="323850">
                <a:tc>
                  <a:txBody>
                    <a:bodyPr/>
                    <a:lstStyle/>
                    <a:p>
                      <a:pPr algn="l" fontAlgn="t"/>
                      <a:r>
                        <a:rPr lang="en-US" altLang="ko-KR" sz="1400" u="none" strike="noStrike" dirty="0">
                          <a:effectLst/>
                        </a:rPr>
                        <a:t>16:00</a:t>
                      </a:r>
                      <a:endParaRPr lang="en-US" altLang="ko-KR" sz="1400" b="0" i="0" u="none" strike="noStrike" dirty="0">
                        <a:effectLst/>
                        <a:latin typeface="Arial"/>
                      </a:endParaRPr>
                    </a:p>
                  </a:txBody>
                  <a:tcPr marL="9525" marR="9525" marT="9525" marB="0"/>
                </a:tc>
                <a:tc>
                  <a:txBody>
                    <a:bodyPr/>
                    <a:lstStyle/>
                    <a:p>
                      <a:pPr algn="l" fontAlgn="t"/>
                      <a:r>
                        <a:rPr lang="en-US" sz="1400" u="none" strike="noStrike" dirty="0">
                          <a:effectLst/>
                        </a:rPr>
                        <a:t>Kurt </a:t>
                      </a:r>
                      <a:r>
                        <a:rPr lang="en-US" sz="1400" u="none" strike="noStrike" dirty="0" err="1">
                          <a:effectLst/>
                        </a:rPr>
                        <a:t>Thome</a:t>
                      </a:r>
                      <a:endParaRPr lang="en-US" sz="1400" b="0" i="0" u="none" strike="noStrike" dirty="0">
                        <a:effectLst/>
                        <a:latin typeface="Arial"/>
                      </a:endParaRPr>
                    </a:p>
                  </a:txBody>
                  <a:tcPr marL="9525" marR="9525" marT="9525" marB="0"/>
                </a:tc>
                <a:tc>
                  <a:txBody>
                    <a:bodyPr/>
                    <a:lstStyle/>
                    <a:p>
                      <a:pPr algn="l" fontAlgn="t"/>
                      <a:r>
                        <a:rPr lang="en-US" sz="1400" u="none" strike="noStrike" dirty="0">
                          <a:effectLst/>
                        </a:rPr>
                        <a:t>NASA</a:t>
                      </a:r>
                      <a:endParaRPr lang="en-US" sz="1400" b="0" i="0" u="none" strike="noStrike" dirty="0">
                        <a:effectLst/>
                        <a:latin typeface="Arial"/>
                      </a:endParaRPr>
                    </a:p>
                  </a:txBody>
                  <a:tcPr marL="9525" marR="9525" marT="9525" marB="0"/>
                </a:tc>
                <a:tc>
                  <a:txBody>
                    <a:bodyPr/>
                    <a:lstStyle/>
                    <a:p>
                      <a:pPr algn="l" fontAlgn="t" latinLnBrk="0"/>
                      <a:r>
                        <a:rPr lang="en-US" sz="1400" u="none" strike="noStrike" dirty="0">
                          <a:effectLst/>
                        </a:rPr>
                        <a:t>Debrief on IVOS discussion on Reference Solar Spectrum</a:t>
                      </a:r>
                      <a:endParaRPr lang="en-US" sz="1400" b="0" i="0" u="none" strike="noStrike" dirty="0">
                        <a:effectLst/>
                        <a:latin typeface="Arial"/>
                      </a:endParaRPr>
                    </a:p>
                  </a:txBody>
                  <a:tcPr marL="9525" marR="9525" marT="9525" marB="0"/>
                </a:tc>
                <a:tc>
                  <a:txBody>
                    <a:bodyPr/>
                    <a:lstStyle/>
                    <a:p>
                      <a:pPr algn="ctr" fontAlgn="ctr"/>
                      <a:r>
                        <a:rPr lang="en-US" sz="1400" u="none" strike="noStrike">
                          <a:effectLst/>
                        </a:rPr>
                        <a:t>8r</a:t>
                      </a:r>
                      <a:endParaRPr lang="en-US" sz="1400" b="0" i="0" u="none" strike="noStrike">
                        <a:effectLst/>
                        <a:latin typeface="Arial"/>
                      </a:endParaRPr>
                    </a:p>
                  </a:txBody>
                  <a:tcPr marL="9525" marR="9525" marT="9525" marB="0" anchor="ctr"/>
                </a:tc>
              </a:tr>
              <a:tr h="293370">
                <a:tc>
                  <a:txBody>
                    <a:bodyPr/>
                    <a:lstStyle/>
                    <a:p>
                      <a:pPr algn="l" fontAlgn="t"/>
                      <a:r>
                        <a:rPr lang="en-US" altLang="ko-KR" sz="1400" u="none" strike="noStrike">
                          <a:effectLst/>
                        </a:rPr>
                        <a:t>16:20</a:t>
                      </a:r>
                      <a:endParaRPr lang="en-US" altLang="ko-KR" sz="1400" b="0" i="0" u="none" strike="noStrike">
                        <a:effectLst/>
                        <a:latin typeface="Arial"/>
                      </a:endParaRPr>
                    </a:p>
                  </a:txBody>
                  <a:tcPr marL="9525" marR="9525" marT="9525" marB="0"/>
                </a:tc>
                <a:tc>
                  <a:txBody>
                    <a:bodyPr/>
                    <a:lstStyle/>
                    <a:p>
                      <a:pPr algn="l" fontAlgn="t"/>
                      <a:r>
                        <a:rPr lang="en-US" sz="1400" u="none" strike="noStrike">
                          <a:effectLst/>
                        </a:rPr>
                        <a:t>Bertrand Fougnie</a:t>
                      </a:r>
                      <a:endParaRPr lang="en-US" sz="1400" b="0" i="0" u="none" strike="noStrike">
                        <a:effectLst/>
                        <a:latin typeface="Arial"/>
                      </a:endParaRPr>
                    </a:p>
                  </a:txBody>
                  <a:tcPr marL="9525" marR="9525" marT="9525" marB="0"/>
                </a:tc>
                <a:tc>
                  <a:txBody>
                    <a:bodyPr/>
                    <a:lstStyle/>
                    <a:p>
                      <a:pPr algn="l" fontAlgn="t"/>
                      <a:r>
                        <a:rPr lang="en-US" sz="1400" u="none" strike="noStrike" dirty="0">
                          <a:effectLst/>
                        </a:rPr>
                        <a:t>CNES</a:t>
                      </a:r>
                      <a:endParaRPr lang="en-US" sz="1400" b="0" i="0" u="none" strike="noStrike" dirty="0">
                        <a:effectLst/>
                        <a:latin typeface="Arial"/>
                      </a:endParaRPr>
                    </a:p>
                  </a:txBody>
                  <a:tcPr marL="9525" marR="9525" marT="9525" marB="0"/>
                </a:tc>
                <a:tc>
                  <a:txBody>
                    <a:bodyPr/>
                    <a:lstStyle/>
                    <a:p>
                      <a:pPr algn="l" fontAlgn="t" latinLnBrk="0"/>
                      <a:r>
                        <a:rPr lang="en-US" sz="1400" u="none" strike="noStrike" dirty="0">
                          <a:effectLst/>
                        </a:rPr>
                        <a:t>Vicarious Calibration for Sentinel-3 &amp; Blending methods</a:t>
                      </a:r>
                      <a:endParaRPr lang="en-US" sz="1400" b="0" i="0" u="none" strike="noStrike" dirty="0">
                        <a:effectLst/>
                        <a:latin typeface="Arial"/>
                      </a:endParaRPr>
                    </a:p>
                  </a:txBody>
                  <a:tcPr marL="9525" marR="9525" marT="9525" marB="0"/>
                </a:tc>
                <a:tc>
                  <a:txBody>
                    <a:bodyPr/>
                    <a:lstStyle/>
                    <a:p>
                      <a:pPr algn="ctr" fontAlgn="ctr"/>
                      <a:r>
                        <a:rPr lang="en-US" sz="1400" u="none" strike="noStrike">
                          <a:effectLst/>
                        </a:rPr>
                        <a:t>8s</a:t>
                      </a:r>
                      <a:endParaRPr lang="en-US" sz="1400" b="0" i="0" u="none" strike="noStrike">
                        <a:effectLst/>
                        <a:latin typeface="Arial"/>
                      </a:endParaRPr>
                    </a:p>
                  </a:txBody>
                  <a:tcPr marL="9525" marR="9525" marT="9525" marB="0" anchor="ctr"/>
                </a:tc>
              </a:tr>
              <a:tr h="161925">
                <a:tc>
                  <a:txBody>
                    <a:bodyPr/>
                    <a:lstStyle/>
                    <a:p>
                      <a:pPr algn="l" fontAlgn="t"/>
                      <a:r>
                        <a:rPr lang="en-US" altLang="ko-KR" sz="1400" u="none" strike="noStrike">
                          <a:effectLst/>
                        </a:rPr>
                        <a:t>16:50</a:t>
                      </a:r>
                      <a:endParaRPr lang="en-US" altLang="ko-KR" sz="1400" b="0" i="0" u="none" strike="noStrike">
                        <a:effectLst/>
                        <a:latin typeface="Arial"/>
                      </a:endParaRPr>
                    </a:p>
                  </a:txBody>
                  <a:tcPr marL="9525" marR="9525" marT="9525" marB="0"/>
                </a:tc>
                <a:tc>
                  <a:txBody>
                    <a:bodyPr/>
                    <a:lstStyle/>
                    <a:p>
                      <a:pPr algn="l" fontAlgn="t"/>
                      <a:r>
                        <a:rPr lang="en-US" sz="1400" u="none" strike="noStrike">
                          <a:effectLst/>
                        </a:rPr>
                        <a:t>All</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latinLnBrk="0"/>
                      <a:r>
                        <a:rPr lang="en-US" sz="1400" u="none" strike="noStrike" dirty="0">
                          <a:effectLst/>
                        </a:rPr>
                        <a:t>Merging products </a:t>
                      </a:r>
                      <a:r>
                        <a:rPr lang="en-US" sz="1400" u="none" strike="noStrike" dirty="0" err="1">
                          <a:effectLst/>
                        </a:rPr>
                        <a:t>DCC+Lunar</a:t>
                      </a:r>
                      <a:endParaRPr lang="en-US" sz="1400" b="0" i="0" u="none" strike="noStrike" dirty="0">
                        <a:effectLst/>
                        <a:latin typeface="Arial"/>
                      </a:endParaRPr>
                    </a:p>
                  </a:txBody>
                  <a:tcPr marL="9525" marR="9525" marT="9525" marB="0"/>
                </a:tc>
                <a:tc>
                  <a:txBody>
                    <a:bodyPr/>
                    <a:lstStyle/>
                    <a:p>
                      <a:pPr algn="ctr" fontAlgn="ctr"/>
                      <a:r>
                        <a:rPr lang="en-US" sz="1400" u="none" strike="noStrike" dirty="0">
                          <a:effectLst/>
                        </a:rPr>
                        <a:t>8t</a:t>
                      </a:r>
                      <a:endParaRPr lang="en-US" sz="1400" b="0"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3156566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Challenges - Expansion</a:t>
            </a:r>
            <a:endParaRPr lang="en-GB" b="1" dirty="0">
              <a:latin typeface="Arial" pitchFamily="34" charset="0"/>
              <a:cs typeface="Arial" pitchFamily="34" charset="0"/>
            </a:endParaRPr>
          </a:p>
        </p:txBody>
      </p:sp>
      <p:sp>
        <p:nvSpPr>
          <p:cNvPr id="3" name="Content Placeholder 2"/>
          <p:cNvSpPr>
            <a:spLocks noGrp="1"/>
          </p:cNvSpPr>
          <p:nvPr>
            <p:ph idx="4294967295"/>
          </p:nvPr>
        </p:nvSpPr>
        <p:spPr>
          <a:xfrm>
            <a:off x="0" y="914376"/>
            <a:ext cx="5499100" cy="4836710"/>
          </a:xfrm>
        </p:spPr>
        <p:txBody>
          <a:bodyPr>
            <a:normAutofit/>
          </a:bodyPr>
          <a:lstStyle/>
          <a:p>
            <a:r>
              <a:rPr lang="en-US" dirty="0" smtClean="0">
                <a:latin typeface="Arial" pitchFamily="34" charset="0"/>
                <a:cs typeface="Arial" pitchFamily="34" charset="0"/>
              </a:rPr>
              <a:t>References</a:t>
            </a:r>
          </a:p>
          <a:p>
            <a:pPr lvl="1"/>
            <a:r>
              <a:rPr lang="en-US" altLang="ko-KR" dirty="0">
                <a:latin typeface="Arial" pitchFamily="34" charset="0"/>
                <a:cs typeface="Arial" pitchFamily="34" charset="0"/>
              </a:rPr>
              <a:t>Sounders</a:t>
            </a:r>
          </a:p>
          <a:p>
            <a:pPr lvl="1"/>
            <a:r>
              <a:rPr lang="en-US" altLang="ko-KR" dirty="0" err="1">
                <a:latin typeface="Arial" pitchFamily="34" charset="0"/>
                <a:cs typeface="Arial" pitchFamily="34" charset="0"/>
              </a:rPr>
              <a:t>Hyperspectral</a:t>
            </a:r>
            <a:endParaRPr lang="en-US" altLang="ko-KR" dirty="0">
              <a:latin typeface="Arial" pitchFamily="34" charset="0"/>
              <a:cs typeface="Arial" pitchFamily="34" charset="0"/>
            </a:endParaRPr>
          </a:p>
          <a:p>
            <a:pPr lvl="1"/>
            <a:r>
              <a:rPr lang="en-US" altLang="ko-KR" dirty="0">
                <a:latin typeface="Arial" pitchFamily="34" charset="0"/>
                <a:cs typeface="Arial" pitchFamily="34" charset="0"/>
              </a:rPr>
              <a:t>High-Resolution</a:t>
            </a:r>
          </a:p>
          <a:p>
            <a:pPr lvl="1"/>
            <a:r>
              <a:rPr lang="en-US" altLang="ko-KR" dirty="0" smtClean="0">
                <a:latin typeface="Arial" pitchFamily="34" charset="0"/>
                <a:cs typeface="Arial" pitchFamily="34" charset="0"/>
              </a:rPr>
              <a:t>CLARREO</a:t>
            </a:r>
          </a:p>
          <a:p>
            <a:pPr lvl="1"/>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r>
              <a:rPr lang="en-US" dirty="0" smtClean="0">
                <a:latin typeface="Arial" pitchFamily="34" charset="0"/>
                <a:cs typeface="Arial" pitchFamily="34" charset="0"/>
              </a:rPr>
              <a:t>New Instruments</a:t>
            </a:r>
          </a:p>
          <a:p>
            <a:pPr marL="457200" lvl="1" indent="0">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Coordinate with CEOS</a:t>
            </a:r>
          </a:p>
          <a:p>
            <a:r>
              <a:rPr lang="en-US" dirty="0" smtClean="0">
                <a:latin typeface="Arial" pitchFamily="34" charset="0"/>
                <a:cs typeface="Arial" pitchFamily="34" charset="0"/>
              </a:rPr>
              <a:t>Interaction with ISCCP</a:t>
            </a:r>
          </a:p>
          <a:p>
            <a:pPr lvl="1"/>
            <a:endParaRPr lang="en-GB" dirty="0">
              <a:latin typeface="Arial" pitchFamily="34" charset="0"/>
              <a:cs typeface="Arial" pitchFamily="34" charset="0"/>
            </a:endParaRPr>
          </a:p>
        </p:txBody>
      </p:sp>
      <p:graphicFrame>
        <p:nvGraphicFramePr>
          <p:cNvPr id="4" name="표 3"/>
          <p:cNvGraphicFramePr>
            <a:graphicFrameLocks noGrp="1"/>
          </p:cNvGraphicFramePr>
          <p:nvPr>
            <p:extLst>
              <p:ext uri="{D42A27DB-BD31-4B8C-83A1-F6EECF244321}">
                <p14:modId xmlns:p14="http://schemas.microsoft.com/office/powerpoint/2010/main" val="4031481432"/>
              </p:ext>
            </p:extLst>
          </p:nvPr>
        </p:nvGraphicFramePr>
        <p:xfrm>
          <a:off x="4191002" y="1088999"/>
          <a:ext cx="8000998" cy="2435056"/>
        </p:xfrm>
        <a:graphic>
          <a:graphicData uri="http://schemas.openxmlformats.org/drawingml/2006/table">
            <a:tbl>
              <a:tblPr>
                <a:tableStyleId>{5C22544A-7EE6-4342-B048-85BDC9FD1C3A}</a:tableStyleId>
              </a:tblPr>
              <a:tblGrid>
                <a:gridCol w="767052"/>
                <a:gridCol w="1326434"/>
                <a:gridCol w="1386805"/>
                <a:gridCol w="3361970"/>
                <a:gridCol w="359045"/>
                <a:gridCol w="799692"/>
              </a:tblGrid>
              <a:tr h="396273">
                <a:tc>
                  <a:txBody>
                    <a:bodyPr/>
                    <a:lstStyle/>
                    <a:p>
                      <a:pPr algn="l" fontAlgn="t"/>
                      <a:r>
                        <a:rPr lang="en-US" altLang="ko-KR" sz="1400" u="none" strike="noStrike" dirty="0">
                          <a:effectLst/>
                        </a:rPr>
                        <a:t>9:30</a:t>
                      </a:r>
                      <a:endParaRPr lang="en-US" altLang="ko-KR" sz="1400" b="0" i="0" u="none" strike="noStrike" dirty="0">
                        <a:effectLst/>
                        <a:latin typeface="Arial"/>
                      </a:endParaRPr>
                    </a:p>
                  </a:txBody>
                  <a:tcPr marL="9525" marR="9525" marT="9525" marB="0" anchor="ctr"/>
                </a:tc>
                <a:tc>
                  <a:txBody>
                    <a:bodyPr/>
                    <a:lstStyle/>
                    <a:p>
                      <a:pPr algn="l" fontAlgn="t" latinLnBrk="0"/>
                      <a:r>
                        <a:rPr lang="en-US" sz="1400" u="none" strike="noStrike" dirty="0">
                          <a:effectLst/>
                        </a:rPr>
                        <a:t>Constantine </a:t>
                      </a:r>
                      <a:r>
                        <a:rPr lang="en-US" sz="1400" u="none" strike="noStrike" dirty="0" err="1">
                          <a:effectLst/>
                        </a:rPr>
                        <a:t>Lukashin</a:t>
                      </a:r>
                      <a:endParaRPr lang="en-US" sz="1400" b="0" i="0" u="none" strike="noStrike" dirty="0">
                        <a:effectLst/>
                        <a:latin typeface="Arial"/>
                      </a:endParaRPr>
                    </a:p>
                  </a:txBody>
                  <a:tcPr marL="9525" marR="9525" marT="9525" marB="0" anchor="ctr"/>
                </a:tc>
                <a:tc>
                  <a:txBody>
                    <a:bodyPr/>
                    <a:lstStyle/>
                    <a:p>
                      <a:pPr algn="l" fontAlgn="t" latinLnBrk="0"/>
                      <a:r>
                        <a:rPr lang="en-US" sz="1400" u="none" strike="noStrike" dirty="0">
                          <a:effectLst/>
                        </a:rPr>
                        <a:t>NASA </a:t>
                      </a:r>
                      <a:r>
                        <a:rPr lang="en-US" sz="1400" u="none" strike="noStrike" dirty="0" err="1">
                          <a:effectLst/>
                        </a:rPr>
                        <a:t>LaRC</a:t>
                      </a:r>
                      <a:endParaRPr lang="en-US" sz="1400" b="0" i="0" u="none" strike="noStrike" dirty="0">
                        <a:effectLst/>
                        <a:latin typeface="Arial"/>
                      </a:endParaRPr>
                    </a:p>
                  </a:txBody>
                  <a:tcPr marL="9525" marR="9525" marT="9525" marB="0" anchor="ctr"/>
                </a:tc>
                <a:tc>
                  <a:txBody>
                    <a:bodyPr/>
                    <a:lstStyle/>
                    <a:p>
                      <a:pPr algn="l" fontAlgn="t" latinLnBrk="0"/>
                      <a:r>
                        <a:rPr lang="en-US" sz="1400" u="none" strike="noStrike" dirty="0">
                          <a:effectLst/>
                        </a:rPr>
                        <a:t>CLARREO Pathfinder inter-calibration in reflected solar: project status</a:t>
                      </a:r>
                      <a:endParaRPr lang="en-US" sz="1400" b="0" i="0" u="none" strike="noStrike" dirty="0">
                        <a:effectLst/>
                        <a:latin typeface="Arial"/>
                      </a:endParaRPr>
                    </a:p>
                  </a:txBody>
                  <a:tcPr marL="9525" marR="9525" marT="9525" marB="0" anchor="ctr"/>
                </a:tc>
                <a:tc>
                  <a:txBody>
                    <a:bodyPr/>
                    <a:lstStyle/>
                    <a:p>
                      <a:pPr algn="l" fontAlgn="ctr"/>
                      <a:r>
                        <a:rPr lang="en-US" sz="1400" u="none" strike="noStrike" dirty="0">
                          <a:effectLst/>
                        </a:rPr>
                        <a:t>1d</a:t>
                      </a:r>
                      <a:endParaRPr lang="en-US" sz="1400" b="0" i="0" u="none" strike="noStrike" dirty="0">
                        <a:effectLst/>
                        <a:latin typeface="Arial"/>
                      </a:endParaRPr>
                    </a:p>
                  </a:txBody>
                  <a:tcPr marL="9525" marR="9525" marT="9525" marB="0" anchor="ctr"/>
                </a:tc>
                <a:tc>
                  <a:txBody>
                    <a:bodyPr/>
                    <a:lstStyle/>
                    <a:p>
                      <a:pPr algn="l" fontAlgn="t"/>
                      <a:r>
                        <a:rPr lang="en-US" altLang="ko-KR" sz="1400" u="none" strike="noStrike" dirty="0">
                          <a:effectLst/>
                        </a:rPr>
                        <a:t>0:20</a:t>
                      </a:r>
                      <a:endParaRPr lang="en-US" altLang="ko-KR" sz="1400" b="0" i="0" u="none" strike="noStrike" dirty="0">
                        <a:effectLst/>
                        <a:latin typeface="Arial"/>
                      </a:endParaRPr>
                    </a:p>
                  </a:txBody>
                  <a:tcPr marL="9525" marR="9525" marT="9525" marB="0" anchor="ctr"/>
                </a:tc>
              </a:tr>
              <a:tr h="396273">
                <a:tc>
                  <a:txBody>
                    <a:bodyPr/>
                    <a:lstStyle/>
                    <a:p>
                      <a:pPr algn="l" fontAlgn="t"/>
                      <a:r>
                        <a:rPr lang="en-US" altLang="ko-KR" sz="1400" u="none" strike="noStrike">
                          <a:effectLst/>
                        </a:rPr>
                        <a:t>9:50</a:t>
                      </a:r>
                      <a:endParaRPr lang="en-US" altLang="ko-KR" sz="1400" b="0" i="0" u="none" strike="noStrike">
                        <a:effectLst/>
                        <a:latin typeface="Arial"/>
                      </a:endParaRPr>
                    </a:p>
                  </a:txBody>
                  <a:tcPr marL="9525" marR="9525" marT="9525" marB="0" anchor="ctr"/>
                </a:tc>
                <a:tc>
                  <a:txBody>
                    <a:bodyPr/>
                    <a:lstStyle/>
                    <a:p>
                      <a:pPr algn="l" fontAlgn="t" latinLnBrk="0"/>
                      <a:r>
                        <a:rPr lang="en-US" sz="1400" u="none" strike="noStrike" dirty="0">
                          <a:effectLst/>
                        </a:rPr>
                        <a:t>Joe Taylor</a:t>
                      </a:r>
                      <a:endParaRPr lang="en-US" sz="1400" b="0" i="0" u="none" strike="noStrike" dirty="0">
                        <a:effectLst/>
                        <a:latin typeface="Arial"/>
                      </a:endParaRPr>
                    </a:p>
                  </a:txBody>
                  <a:tcPr marL="9525" marR="9525" marT="9525" marB="0" anchor="ctr"/>
                </a:tc>
                <a:tc>
                  <a:txBody>
                    <a:bodyPr/>
                    <a:lstStyle/>
                    <a:p>
                      <a:pPr algn="l" fontAlgn="t" latinLnBrk="0"/>
                      <a:r>
                        <a:rPr lang="en-US" sz="1400" u="none" strike="noStrike" dirty="0">
                          <a:effectLst/>
                        </a:rPr>
                        <a:t>CIMSS/SSEC</a:t>
                      </a:r>
                      <a:endParaRPr lang="en-US" sz="1400" b="0" i="0" u="none" strike="noStrike" dirty="0">
                        <a:effectLst/>
                        <a:latin typeface="Arial"/>
                      </a:endParaRPr>
                    </a:p>
                  </a:txBody>
                  <a:tcPr marL="9525" marR="9525" marT="9525" marB="0" anchor="ctr"/>
                </a:tc>
                <a:tc>
                  <a:txBody>
                    <a:bodyPr/>
                    <a:lstStyle/>
                    <a:p>
                      <a:pPr algn="l" fontAlgn="t" latinLnBrk="0"/>
                      <a:r>
                        <a:rPr lang="en-US" sz="1400" u="none" strike="noStrike" dirty="0">
                          <a:effectLst/>
                        </a:rPr>
                        <a:t>CLARREO IR Sensor, Calibration Accuracy and Traceability</a:t>
                      </a:r>
                      <a:endParaRPr lang="en-US" sz="1400" b="0" i="0" u="none" strike="noStrike" dirty="0">
                        <a:effectLst/>
                        <a:latin typeface="Arial"/>
                      </a:endParaRPr>
                    </a:p>
                  </a:txBody>
                  <a:tcPr marL="9525" marR="9525" marT="9525" marB="0" anchor="ctr"/>
                </a:tc>
                <a:tc>
                  <a:txBody>
                    <a:bodyPr/>
                    <a:lstStyle/>
                    <a:p>
                      <a:pPr algn="l" fontAlgn="ctr"/>
                      <a:r>
                        <a:rPr lang="en-US" sz="1400" u="none" strike="noStrike">
                          <a:effectLst/>
                        </a:rPr>
                        <a:t>1e</a:t>
                      </a:r>
                      <a:endParaRPr lang="en-US" sz="1400" b="0" i="0" u="none" strike="noStrike">
                        <a:effectLst/>
                        <a:latin typeface="Arial"/>
                      </a:endParaRPr>
                    </a:p>
                  </a:txBody>
                  <a:tcPr marL="9525" marR="9525" marT="9525" marB="0" anchor="ctr"/>
                </a:tc>
                <a:tc>
                  <a:txBody>
                    <a:bodyPr/>
                    <a:lstStyle/>
                    <a:p>
                      <a:pPr algn="l" fontAlgn="t"/>
                      <a:r>
                        <a:rPr lang="en-US" altLang="ko-KR" sz="1400" u="none" strike="noStrike" dirty="0">
                          <a:effectLst/>
                        </a:rPr>
                        <a:t>0:20</a:t>
                      </a:r>
                      <a:endParaRPr lang="en-US" altLang="ko-KR" sz="1400" b="0" i="0" u="none" strike="noStrike" dirty="0">
                        <a:effectLst/>
                        <a:latin typeface="Arial"/>
                      </a:endParaRPr>
                    </a:p>
                  </a:txBody>
                  <a:tcPr marL="9525" marR="9525" marT="9525" marB="0" anchor="ctr"/>
                </a:tc>
              </a:tr>
              <a:tr h="234781">
                <a:tc>
                  <a:txBody>
                    <a:bodyPr/>
                    <a:lstStyle/>
                    <a:p>
                      <a:pPr algn="l" fontAlgn="t"/>
                      <a:r>
                        <a:rPr lang="en-US" altLang="ko-KR" sz="1400" u="none" strike="noStrike">
                          <a:effectLst/>
                        </a:rPr>
                        <a:t>10:10</a:t>
                      </a:r>
                      <a:endParaRPr lang="en-US" altLang="ko-KR" sz="1400" b="0" i="0" u="none" strike="noStrike">
                        <a:effectLst/>
                        <a:latin typeface="Arial"/>
                      </a:endParaRPr>
                    </a:p>
                  </a:txBody>
                  <a:tcPr marL="9525" marR="9525" marT="9525" marB="0" anchor="ctr"/>
                </a:tc>
                <a:tc>
                  <a:txBody>
                    <a:bodyPr/>
                    <a:lstStyle/>
                    <a:p>
                      <a:pPr algn="l" fontAlgn="t" latinLnBrk="0"/>
                      <a:r>
                        <a:rPr lang="en-US" sz="1400" u="none" strike="noStrike">
                          <a:effectLst/>
                        </a:rPr>
                        <a:t>Dave Tobin</a:t>
                      </a:r>
                      <a:endParaRPr lang="en-US" sz="1400" b="0" i="0" u="none" strike="noStrike">
                        <a:effectLst/>
                        <a:latin typeface="Arial"/>
                      </a:endParaRPr>
                    </a:p>
                  </a:txBody>
                  <a:tcPr marL="9525" marR="9525" marT="9525" marB="0" anchor="ctr"/>
                </a:tc>
                <a:tc>
                  <a:txBody>
                    <a:bodyPr/>
                    <a:lstStyle/>
                    <a:p>
                      <a:pPr algn="l" fontAlgn="t" latinLnBrk="0"/>
                      <a:r>
                        <a:rPr lang="en-US" sz="1400" u="none" strike="noStrike" dirty="0">
                          <a:effectLst/>
                        </a:rPr>
                        <a:t>CIMSS/SSEC</a:t>
                      </a:r>
                      <a:endParaRPr lang="en-US" sz="1400" b="0" i="0" u="none" strike="noStrike" dirty="0">
                        <a:effectLst/>
                        <a:latin typeface="Arial"/>
                      </a:endParaRPr>
                    </a:p>
                  </a:txBody>
                  <a:tcPr marL="9525" marR="9525" marT="9525" marB="0" anchor="ctr"/>
                </a:tc>
                <a:tc>
                  <a:txBody>
                    <a:bodyPr/>
                    <a:lstStyle/>
                    <a:p>
                      <a:pPr algn="l" fontAlgn="t" latinLnBrk="0"/>
                      <a:r>
                        <a:rPr lang="en-US" sz="1400" u="none" strike="noStrike" dirty="0">
                          <a:effectLst/>
                        </a:rPr>
                        <a:t>CLARREO IR </a:t>
                      </a:r>
                      <a:r>
                        <a:rPr lang="en-US" sz="1400" u="none" strike="noStrike" dirty="0" err="1">
                          <a:effectLst/>
                        </a:rPr>
                        <a:t>Intercalibration</a:t>
                      </a:r>
                      <a:endParaRPr lang="en-US" sz="1400" b="0" i="0" u="none" strike="noStrike" dirty="0">
                        <a:effectLst/>
                        <a:latin typeface="Arial"/>
                      </a:endParaRPr>
                    </a:p>
                  </a:txBody>
                  <a:tcPr marL="9525" marR="9525" marT="9525" marB="0" anchor="ctr"/>
                </a:tc>
                <a:tc>
                  <a:txBody>
                    <a:bodyPr/>
                    <a:lstStyle/>
                    <a:p>
                      <a:pPr algn="l" fontAlgn="ctr"/>
                      <a:r>
                        <a:rPr lang="en-US" sz="1400" u="none" strike="noStrike">
                          <a:effectLst/>
                        </a:rPr>
                        <a:t>1f</a:t>
                      </a:r>
                      <a:endParaRPr lang="en-US" sz="1400" b="0" i="0" u="none" strike="noStrike">
                        <a:effectLst/>
                        <a:latin typeface="Arial"/>
                      </a:endParaRPr>
                    </a:p>
                  </a:txBody>
                  <a:tcPr marL="9525" marR="9525" marT="9525" marB="0" anchor="ctr"/>
                </a:tc>
                <a:tc>
                  <a:txBody>
                    <a:bodyPr/>
                    <a:lstStyle/>
                    <a:p>
                      <a:pPr algn="l" fontAlgn="t"/>
                      <a:r>
                        <a:rPr lang="en-US" altLang="ko-KR" sz="1400" u="none" strike="noStrike" dirty="0">
                          <a:effectLst/>
                        </a:rPr>
                        <a:t>0:20</a:t>
                      </a:r>
                      <a:endParaRPr lang="en-US" altLang="ko-KR" sz="1400" b="0" i="0" u="none" strike="noStrike" dirty="0">
                        <a:effectLst/>
                        <a:latin typeface="Arial"/>
                      </a:endParaRPr>
                    </a:p>
                  </a:txBody>
                  <a:tcPr marL="9525" marR="9525" marT="9525" marB="0" anchor="ctr"/>
                </a:tc>
              </a:tr>
              <a:tr h="173893">
                <a:tc>
                  <a:txBody>
                    <a:bodyPr/>
                    <a:lstStyle/>
                    <a:p>
                      <a:pPr algn="l" fontAlgn="t"/>
                      <a:endParaRPr lang="en-US" altLang="ko-KR" sz="1400" b="0" i="0" u="none" strike="noStrike" dirty="0">
                        <a:effectLst/>
                        <a:latin typeface="Arial"/>
                      </a:endParaRPr>
                    </a:p>
                  </a:txBody>
                  <a:tcPr marL="9525" marR="9525" marT="9525" marB="0" anchor="ctr"/>
                </a:tc>
                <a:tc>
                  <a:txBody>
                    <a:bodyPr/>
                    <a:lstStyle/>
                    <a:p>
                      <a:pPr algn="l" fontAlgn="t" latinLnBrk="0"/>
                      <a:endParaRPr lang="ko-KR" altLang="en-US" sz="1400" b="0" i="0" u="none" strike="noStrike" dirty="0">
                        <a:effectLst/>
                        <a:latin typeface="Arial"/>
                      </a:endParaRPr>
                    </a:p>
                  </a:txBody>
                  <a:tcPr marL="9525" marR="9525" marT="9525" marB="0" anchor="ctr"/>
                </a:tc>
                <a:tc>
                  <a:txBody>
                    <a:bodyPr/>
                    <a:lstStyle/>
                    <a:p>
                      <a:pPr algn="l" fontAlgn="t" latinLnBrk="0"/>
                      <a:endParaRPr lang="ko-KR" altLang="en-US" sz="1400" b="0" i="0" u="none" strike="noStrike" dirty="0">
                        <a:effectLst/>
                        <a:latin typeface="Arial"/>
                      </a:endParaRPr>
                    </a:p>
                  </a:txBody>
                  <a:tcPr marL="9525" marR="9525" marT="9525" marB="0" anchor="ctr"/>
                </a:tc>
                <a:tc>
                  <a:txBody>
                    <a:bodyPr/>
                    <a:lstStyle/>
                    <a:p>
                      <a:pPr algn="l" fontAlgn="t" latinLnBrk="0"/>
                      <a:endParaRPr lang="en-US" sz="1400" b="1" i="0" u="none" strike="noStrike" dirty="0">
                        <a:effectLst/>
                        <a:latin typeface="Arial"/>
                      </a:endParaRPr>
                    </a:p>
                  </a:txBody>
                  <a:tcPr marL="9525" marR="9525" marT="9525" marB="0" anchor="ctr"/>
                </a:tc>
                <a:tc>
                  <a:txBody>
                    <a:bodyPr/>
                    <a:lstStyle/>
                    <a:p>
                      <a:pPr algn="l" fontAlgn="ctr"/>
                      <a:endParaRPr lang="ko-KR" altLang="en-US" sz="1400" b="0" i="0" u="none" strike="noStrike" dirty="0">
                        <a:effectLst/>
                        <a:latin typeface="Arial"/>
                      </a:endParaRPr>
                    </a:p>
                  </a:txBody>
                  <a:tcPr marL="9525" marR="9525" marT="9525" marB="0" anchor="ctr"/>
                </a:tc>
                <a:tc>
                  <a:txBody>
                    <a:bodyPr/>
                    <a:lstStyle/>
                    <a:p>
                      <a:pPr algn="l" fontAlgn="t"/>
                      <a:endParaRPr lang="en-US" altLang="ko-KR" sz="1400" b="0" i="0" u="none" strike="noStrike" dirty="0">
                        <a:effectLst/>
                        <a:latin typeface="Arial"/>
                      </a:endParaRPr>
                    </a:p>
                  </a:txBody>
                  <a:tcPr marL="9525" marR="9525" marT="9525" marB="0" anchor="ctr"/>
                </a:tc>
              </a:tr>
              <a:tr h="173893">
                <a:tc>
                  <a:txBody>
                    <a:bodyPr/>
                    <a:lstStyle/>
                    <a:p>
                      <a:pPr algn="l" fontAlgn="t"/>
                      <a:r>
                        <a:rPr lang="en-US" altLang="ko-KR" sz="1400" u="none" strike="noStrike">
                          <a:effectLst/>
                        </a:rPr>
                        <a:t>10:50</a:t>
                      </a:r>
                      <a:endParaRPr lang="en-US" altLang="ko-KR" sz="1400" b="0" i="0" u="none" strike="noStrike">
                        <a:effectLst/>
                        <a:latin typeface="Arial"/>
                      </a:endParaRPr>
                    </a:p>
                  </a:txBody>
                  <a:tcPr marL="9525" marR="9525" marT="9525" marB="0" anchor="ctr"/>
                </a:tc>
                <a:tc>
                  <a:txBody>
                    <a:bodyPr/>
                    <a:lstStyle/>
                    <a:p>
                      <a:pPr algn="l" fontAlgn="t" latinLnBrk="0"/>
                      <a:r>
                        <a:rPr lang="en-US" sz="1400" u="none" strike="noStrike">
                          <a:effectLst/>
                        </a:rPr>
                        <a:t>Tony Reale</a:t>
                      </a:r>
                      <a:endParaRPr lang="en-US" sz="1400" b="0" i="0" u="none" strike="noStrike">
                        <a:effectLst/>
                        <a:latin typeface="Arial"/>
                      </a:endParaRPr>
                    </a:p>
                  </a:txBody>
                  <a:tcPr marL="9525" marR="9525" marT="9525" marB="0" anchor="ctr"/>
                </a:tc>
                <a:tc>
                  <a:txBody>
                    <a:bodyPr/>
                    <a:lstStyle/>
                    <a:p>
                      <a:pPr algn="l" fontAlgn="t" latinLnBrk="0"/>
                      <a:r>
                        <a:rPr lang="en-US" sz="1400" u="none" strike="noStrike">
                          <a:effectLst/>
                        </a:rPr>
                        <a:t>NOAA</a:t>
                      </a:r>
                      <a:endParaRPr lang="en-US" sz="1400" b="0" i="0" u="none" strike="noStrike">
                        <a:effectLst/>
                        <a:latin typeface="Arial"/>
                      </a:endParaRPr>
                    </a:p>
                  </a:txBody>
                  <a:tcPr marL="9525" marR="9525" marT="9525" marB="0" anchor="ctr"/>
                </a:tc>
                <a:tc>
                  <a:txBody>
                    <a:bodyPr/>
                    <a:lstStyle/>
                    <a:p>
                      <a:pPr algn="l" fontAlgn="t" latinLnBrk="0"/>
                      <a:r>
                        <a:rPr lang="en-US" sz="1400" u="none" strike="noStrike" dirty="0">
                          <a:effectLst/>
                        </a:rPr>
                        <a:t>GRUAN and GSICS</a:t>
                      </a:r>
                      <a:endParaRPr lang="en-US" sz="1400" b="0" i="0" u="none" strike="noStrike" dirty="0">
                        <a:effectLst/>
                        <a:latin typeface="Arial"/>
                      </a:endParaRPr>
                    </a:p>
                  </a:txBody>
                  <a:tcPr marL="9525" marR="9525" marT="9525" marB="0" anchor="ctr"/>
                </a:tc>
                <a:tc>
                  <a:txBody>
                    <a:bodyPr/>
                    <a:lstStyle/>
                    <a:p>
                      <a:pPr algn="l" fontAlgn="ctr"/>
                      <a:r>
                        <a:rPr lang="en-US" sz="1400" u="none" strike="noStrike">
                          <a:effectLst/>
                        </a:rPr>
                        <a:t>1g</a:t>
                      </a:r>
                      <a:endParaRPr lang="en-US" sz="1400" b="0" i="0" u="none" strike="noStrike">
                        <a:effectLst/>
                        <a:latin typeface="Arial"/>
                      </a:endParaRPr>
                    </a:p>
                  </a:txBody>
                  <a:tcPr marL="9525" marR="9525" marT="9525" marB="0" anchor="ctr"/>
                </a:tc>
                <a:tc>
                  <a:txBody>
                    <a:bodyPr/>
                    <a:lstStyle/>
                    <a:p>
                      <a:pPr algn="l" fontAlgn="t"/>
                      <a:r>
                        <a:rPr lang="en-US" altLang="ko-KR" sz="1400" u="none" strike="noStrike" dirty="0">
                          <a:effectLst/>
                        </a:rPr>
                        <a:t>0:20</a:t>
                      </a:r>
                      <a:endParaRPr lang="en-US" altLang="ko-KR" sz="1400" b="0" i="0" u="none" strike="noStrike" dirty="0">
                        <a:effectLst/>
                        <a:latin typeface="Arial"/>
                      </a:endParaRPr>
                    </a:p>
                  </a:txBody>
                  <a:tcPr marL="9525" marR="9525" marT="9525" marB="0" anchor="ctr"/>
                </a:tc>
              </a:tr>
              <a:tr h="173893">
                <a:tc>
                  <a:txBody>
                    <a:bodyPr/>
                    <a:lstStyle/>
                    <a:p>
                      <a:pPr algn="l" fontAlgn="t"/>
                      <a:r>
                        <a:rPr lang="en-US" altLang="ko-KR" sz="1400" u="none" strike="noStrike">
                          <a:effectLst/>
                        </a:rPr>
                        <a:t>11:10</a:t>
                      </a:r>
                      <a:endParaRPr lang="en-US" altLang="ko-KR" sz="1400" b="0" i="0" u="none" strike="noStrike">
                        <a:effectLst/>
                        <a:latin typeface="Arial"/>
                      </a:endParaRPr>
                    </a:p>
                  </a:txBody>
                  <a:tcPr marL="9525" marR="9525" marT="9525" marB="0" anchor="ctr"/>
                </a:tc>
                <a:tc>
                  <a:txBody>
                    <a:bodyPr/>
                    <a:lstStyle/>
                    <a:p>
                      <a:pPr algn="l" fontAlgn="t" latinLnBrk="0"/>
                      <a:r>
                        <a:rPr lang="en-US" sz="1400" u="none" strike="noStrike">
                          <a:effectLst/>
                        </a:rPr>
                        <a:t>Wes Berg</a:t>
                      </a:r>
                      <a:endParaRPr lang="en-US" sz="1400" b="0" i="0" u="none" strike="noStrike">
                        <a:effectLst/>
                        <a:latin typeface="Arial"/>
                      </a:endParaRPr>
                    </a:p>
                  </a:txBody>
                  <a:tcPr marL="9525" marR="9525" marT="9525" marB="0" anchor="ctr"/>
                </a:tc>
                <a:tc>
                  <a:txBody>
                    <a:bodyPr/>
                    <a:lstStyle/>
                    <a:p>
                      <a:pPr algn="l" fontAlgn="t" latinLnBrk="0"/>
                      <a:r>
                        <a:rPr lang="en-US" sz="1400" u="none" strike="noStrike">
                          <a:effectLst/>
                        </a:rPr>
                        <a:t>CSU</a:t>
                      </a:r>
                      <a:endParaRPr lang="en-US" sz="1400" b="0" i="0" u="none" strike="noStrike">
                        <a:effectLst/>
                        <a:latin typeface="Arial"/>
                      </a:endParaRPr>
                    </a:p>
                  </a:txBody>
                  <a:tcPr marL="9525" marR="9525" marT="9525" marB="0" anchor="ctr"/>
                </a:tc>
                <a:tc>
                  <a:txBody>
                    <a:bodyPr/>
                    <a:lstStyle/>
                    <a:p>
                      <a:pPr algn="l" fontAlgn="t" latinLnBrk="0"/>
                      <a:r>
                        <a:rPr lang="en-US" sz="1400" u="none" strike="noStrike" dirty="0">
                          <a:effectLst/>
                        </a:rPr>
                        <a:t>GPM(TBD)</a:t>
                      </a:r>
                      <a:endParaRPr lang="en-US" sz="1400" b="0" i="0" u="none" strike="noStrike" dirty="0">
                        <a:effectLst/>
                        <a:latin typeface="Arial"/>
                      </a:endParaRPr>
                    </a:p>
                  </a:txBody>
                  <a:tcPr marL="9525" marR="9525" marT="9525" marB="0" anchor="ctr"/>
                </a:tc>
                <a:tc>
                  <a:txBody>
                    <a:bodyPr/>
                    <a:lstStyle/>
                    <a:p>
                      <a:pPr algn="l" fontAlgn="ctr"/>
                      <a:r>
                        <a:rPr lang="en-US" sz="1400" u="none" strike="noStrike">
                          <a:effectLst/>
                        </a:rPr>
                        <a:t>1h</a:t>
                      </a:r>
                      <a:endParaRPr lang="en-US" sz="1400" b="0" i="0" u="none" strike="noStrike">
                        <a:effectLst/>
                        <a:latin typeface="Arial"/>
                      </a:endParaRPr>
                    </a:p>
                  </a:txBody>
                  <a:tcPr marL="9525" marR="9525" marT="9525" marB="0" anchor="ctr"/>
                </a:tc>
                <a:tc>
                  <a:txBody>
                    <a:bodyPr/>
                    <a:lstStyle/>
                    <a:p>
                      <a:pPr algn="l" fontAlgn="t"/>
                      <a:r>
                        <a:rPr lang="en-US" altLang="ko-KR" sz="1400" u="none" strike="noStrike">
                          <a:effectLst/>
                        </a:rPr>
                        <a:t>0:20</a:t>
                      </a:r>
                      <a:endParaRPr lang="en-US" altLang="ko-KR" sz="1400" b="0" i="0" u="none" strike="noStrike">
                        <a:effectLst/>
                        <a:latin typeface="Arial"/>
                      </a:endParaRPr>
                    </a:p>
                  </a:txBody>
                  <a:tcPr marL="9525" marR="9525" marT="9525" marB="0" anchor="ctr"/>
                </a:tc>
              </a:tr>
              <a:tr h="340355">
                <a:tc>
                  <a:txBody>
                    <a:bodyPr/>
                    <a:lstStyle/>
                    <a:p>
                      <a:pPr algn="l" fontAlgn="t"/>
                      <a:r>
                        <a:rPr lang="en-US" altLang="ko-KR" sz="1400" u="none" strike="noStrike">
                          <a:effectLst/>
                        </a:rPr>
                        <a:t>11:30</a:t>
                      </a:r>
                      <a:endParaRPr lang="en-US" altLang="ko-KR" sz="1400" b="0" i="0" u="none" strike="noStrike">
                        <a:effectLst/>
                        <a:latin typeface="Arial"/>
                      </a:endParaRPr>
                    </a:p>
                  </a:txBody>
                  <a:tcPr marL="9525" marR="9525" marT="9525" marB="0" anchor="ctr"/>
                </a:tc>
                <a:tc>
                  <a:txBody>
                    <a:bodyPr/>
                    <a:lstStyle/>
                    <a:p>
                      <a:pPr algn="l" fontAlgn="t" latinLnBrk="0"/>
                      <a:r>
                        <a:rPr lang="en-US" sz="1400" u="none" strike="noStrike">
                          <a:effectLst/>
                        </a:rPr>
                        <a:t>Bob Holz</a:t>
                      </a:r>
                      <a:endParaRPr lang="en-US" sz="1400" b="0" i="0" u="none" strike="noStrike">
                        <a:effectLst/>
                        <a:latin typeface="Arial"/>
                      </a:endParaRPr>
                    </a:p>
                  </a:txBody>
                  <a:tcPr marL="9525" marR="9525" marT="9525" marB="0" anchor="ctr"/>
                </a:tc>
                <a:tc>
                  <a:txBody>
                    <a:bodyPr/>
                    <a:lstStyle/>
                    <a:p>
                      <a:pPr algn="l" fontAlgn="t" latinLnBrk="0"/>
                      <a:r>
                        <a:rPr lang="en-US" sz="1400" u="none" strike="noStrike" dirty="0">
                          <a:effectLst/>
                        </a:rPr>
                        <a:t>UW/SSEC</a:t>
                      </a:r>
                      <a:endParaRPr lang="en-US" sz="1400" b="0" i="0" u="none" strike="noStrike" dirty="0">
                        <a:effectLst/>
                        <a:latin typeface="Arial"/>
                      </a:endParaRPr>
                    </a:p>
                  </a:txBody>
                  <a:tcPr marL="9525" marR="9525" marT="9525" marB="0" anchor="ctr"/>
                </a:tc>
                <a:tc>
                  <a:txBody>
                    <a:bodyPr/>
                    <a:lstStyle/>
                    <a:p>
                      <a:pPr algn="l" fontAlgn="t" latinLnBrk="0"/>
                      <a:r>
                        <a:rPr lang="en-US" sz="1400" u="none" strike="noStrike" dirty="0" err="1">
                          <a:effectLst/>
                        </a:rPr>
                        <a:t>Intercal</a:t>
                      </a:r>
                      <a:r>
                        <a:rPr lang="en-US" sz="1400" u="none" strike="noStrike" dirty="0">
                          <a:effectLst/>
                        </a:rPr>
                        <a:t> activities and products within the Atmospheres SIPs</a:t>
                      </a:r>
                      <a:endParaRPr lang="en-US" sz="1400" b="0" i="0" u="none" strike="noStrike" dirty="0">
                        <a:effectLst/>
                        <a:latin typeface="Arial"/>
                      </a:endParaRPr>
                    </a:p>
                  </a:txBody>
                  <a:tcPr marL="9525" marR="9525" marT="9525" marB="0" anchor="ctr"/>
                </a:tc>
                <a:tc>
                  <a:txBody>
                    <a:bodyPr/>
                    <a:lstStyle/>
                    <a:p>
                      <a:pPr algn="l" fontAlgn="ctr"/>
                      <a:r>
                        <a:rPr lang="en-US" sz="1400" u="none" strike="noStrike" dirty="0">
                          <a:effectLst/>
                        </a:rPr>
                        <a:t>1i</a:t>
                      </a:r>
                      <a:endParaRPr lang="en-US" sz="1400" b="0" i="0" u="none" strike="noStrike" dirty="0">
                        <a:effectLst/>
                        <a:latin typeface="Arial"/>
                      </a:endParaRPr>
                    </a:p>
                  </a:txBody>
                  <a:tcPr marL="9525" marR="9525" marT="9525" marB="0" anchor="ctr"/>
                </a:tc>
                <a:tc>
                  <a:txBody>
                    <a:bodyPr/>
                    <a:lstStyle/>
                    <a:p>
                      <a:pPr algn="l" fontAlgn="t"/>
                      <a:r>
                        <a:rPr lang="en-US" altLang="ko-KR" sz="1400" u="none" strike="noStrike" dirty="0">
                          <a:effectLst/>
                        </a:rPr>
                        <a:t>0:20</a:t>
                      </a:r>
                      <a:endParaRPr lang="en-US" altLang="ko-KR" sz="1400" b="0" i="0" u="none" strike="noStrike" dirty="0">
                        <a:effectLst/>
                        <a:latin typeface="Arial"/>
                      </a:endParaRPr>
                    </a:p>
                  </a:txBody>
                  <a:tcPr marL="9525" marR="9525" marT="9525" marB="0" anchor="ctr"/>
                </a:tc>
              </a:tr>
              <a:tr h="173893">
                <a:tc>
                  <a:txBody>
                    <a:bodyPr/>
                    <a:lstStyle/>
                    <a:p>
                      <a:pPr algn="l" fontAlgn="t"/>
                      <a:r>
                        <a:rPr lang="en-US" altLang="ko-KR" sz="1400" u="none" strike="noStrike">
                          <a:effectLst/>
                        </a:rPr>
                        <a:t>11:50</a:t>
                      </a:r>
                      <a:endParaRPr lang="en-US" altLang="ko-KR" sz="1400" b="0" i="0" u="none" strike="noStrike">
                        <a:effectLst/>
                        <a:latin typeface="Arial"/>
                      </a:endParaRPr>
                    </a:p>
                  </a:txBody>
                  <a:tcPr marL="9525" marR="9525" marT="9525" marB="0" anchor="ctr"/>
                </a:tc>
                <a:tc>
                  <a:txBody>
                    <a:bodyPr/>
                    <a:lstStyle/>
                    <a:p>
                      <a:pPr algn="l" fontAlgn="t" latinLnBrk="0"/>
                      <a:r>
                        <a:rPr lang="en-US" sz="1400" u="none" strike="noStrike">
                          <a:effectLst/>
                        </a:rPr>
                        <a:t>Andy Heidinger</a:t>
                      </a:r>
                      <a:endParaRPr lang="en-US" sz="1400" b="0" i="0" u="none" strike="noStrike">
                        <a:effectLst/>
                        <a:latin typeface="Arial"/>
                      </a:endParaRPr>
                    </a:p>
                  </a:txBody>
                  <a:tcPr marL="9525" marR="9525" marT="9525" marB="0" anchor="ctr"/>
                </a:tc>
                <a:tc>
                  <a:txBody>
                    <a:bodyPr/>
                    <a:lstStyle/>
                    <a:p>
                      <a:pPr algn="l" fontAlgn="t" latinLnBrk="0"/>
                      <a:r>
                        <a:rPr lang="en-US" sz="1400" u="none" strike="noStrike">
                          <a:effectLst/>
                        </a:rPr>
                        <a:t>NOAA ASPB</a:t>
                      </a:r>
                      <a:endParaRPr lang="en-US" sz="1400" b="0" i="0" u="none" strike="noStrike">
                        <a:effectLst/>
                        <a:latin typeface="Arial"/>
                      </a:endParaRPr>
                    </a:p>
                  </a:txBody>
                  <a:tcPr marL="9525" marR="9525" marT="9525" marB="0" anchor="ctr"/>
                </a:tc>
                <a:tc>
                  <a:txBody>
                    <a:bodyPr/>
                    <a:lstStyle/>
                    <a:p>
                      <a:pPr algn="l" fontAlgn="t" latinLnBrk="0"/>
                      <a:r>
                        <a:rPr lang="en-US" sz="1400" u="none" strike="noStrike" dirty="0">
                          <a:effectLst/>
                        </a:rPr>
                        <a:t>Update on PATMOS-X products</a:t>
                      </a:r>
                      <a:endParaRPr lang="en-US" sz="1400" b="0" i="0" u="none" strike="noStrike" dirty="0">
                        <a:effectLst/>
                        <a:latin typeface="Arial"/>
                      </a:endParaRPr>
                    </a:p>
                  </a:txBody>
                  <a:tcPr marL="9525" marR="9525" marT="9525" marB="0" anchor="ctr"/>
                </a:tc>
                <a:tc>
                  <a:txBody>
                    <a:bodyPr/>
                    <a:lstStyle/>
                    <a:p>
                      <a:pPr algn="l" fontAlgn="ctr"/>
                      <a:r>
                        <a:rPr lang="en-US" sz="1400" u="none" strike="noStrike">
                          <a:effectLst/>
                        </a:rPr>
                        <a:t>1j</a:t>
                      </a:r>
                      <a:endParaRPr lang="en-US" sz="1400" b="0" i="0" u="none" strike="noStrike">
                        <a:effectLst/>
                        <a:latin typeface="Arial"/>
                      </a:endParaRPr>
                    </a:p>
                  </a:txBody>
                  <a:tcPr marL="9525" marR="9525" marT="9525" marB="0" anchor="ctr"/>
                </a:tc>
                <a:tc>
                  <a:txBody>
                    <a:bodyPr/>
                    <a:lstStyle/>
                    <a:p>
                      <a:pPr algn="l" fontAlgn="t"/>
                      <a:r>
                        <a:rPr lang="en-US" altLang="ko-KR" sz="1400" u="none" strike="noStrike" dirty="0">
                          <a:effectLst/>
                        </a:rPr>
                        <a:t>0:20</a:t>
                      </a:r>
                      <a:endParaRPr lang="en-US" altLang="ko-KR" sz="1400" b="0" i="0" u="none" strike="noStrike" dirty="0">
                        <a:effectLst/>
                        <a:latin typeface="Arial"/>
                      </a:endParaRPr>
                    </a:p>
                  </a:txBody>
                  <a:tcPr marL="9525" marR="9525" marT="9525" marB="0" anchor="ctr"/>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2493065908"/>
              </p:ext>
            </p:extLst>
          </p:nvPr>
        </p:nvGraphicFramePr>
        <p:xfrm>
          <a:off x="4103437" y="4799823"/>
          <a:ext cx="8088561" cy="436245"/>
        </p:xfrm>
        <a:graphic>
          <a:graphicData uri="http://schemas.openxmlformats.org/drawingml/2006/table">
            <a:tbl>
              <a:tblPr>
                <a:tableStyleId>{5C22544A-7EE6-4342-B048-85BDC9FD1C3A}</a:tableStyleId>
              </a:tblPr>
              <a:tblGrid>
                <a:gridCol w="775446"/>
                <a:gridCol w="1341443"/>
                <a:gridCol w="1401490"/>
                <a:gridCol w="3398763"/>
                <a:gridCol w="362975"/>
                <a:gridCol w="808444"/>
              </a:tblGrid>
              <a:tr h="312420">
                <a:tc>
                  <a:txBody>
                    <a:bodyPr/>
                    <a:lstStyle/>
                    <a:p>
                      <a:pPr algn="l" fontAlgn="t"/>
                      <a:r>
                        <a:rPr lang="en-US" altLang="ko-KR" sz="1400" u="none" strike="noStrike" dirty="0">
                          <a:effectLst/>
                        </a:rPr>
                        <a:t>13:10</a:t>
                      </a:r>
                      <a:endParaRPr lang="en-US" altLang="ko-KR" sz="1400" b="0" i="0" u="none" strike="noStrike" dirty="0">
                        <a:effectLst/>
                        <a:latin typeface="Arial"/>
                      </a:endParaRPr>
                    </a:p>
                  </a:txBody>
                  <a:tcPr marL="9525" marR="9525" marT="9525" marB="0" anchor="ctr"/>
                </a:tc>
                <a:tc>
                  <a:txBody>
                    <a:bodyPr/>
                    <a:lstStyle/>
                    <a:p>
                      <a:pPr algn="l" fontAlgn="t"/>
                      <a:r>
                        <a:rPr lang="en-US" sz="1400" u="none" strike="noStrike" dirty="0">
                          <a:effectLst/>
                        </a:rPr>
                        <a:t>Tim </a:t>
                      </a:r>
                      <a:r>
                        <a:rPr lang="en-US" sz="1400" u="none" strike="noStrike" dirty="0" err="1">
                          <a:effectLst/>
                        </a:rPr>
                        <a:t>Hewison</a:t>
                      </a:r>
                      <a:endParaRPr lang="en-US" sz="1400" b="0" i="0" u="none" strike="noStrike" dirty="0">
                        <a:effectLst/>
                        <a:latin typeface="Arial"/>
                      </a:endParaRPr>
                    </a:p>
                  </a:txBody>
                  <a:tcPr marL="9525" marR="9525" marT="9525" marB="0" anchor="ctr"/>
                </a:tc>
                <a:tc>
                  <a:txBody>
                    <a:bodyPr/>
                    <a:lstStyle/>
                    <a:p>
                      <a:pPr algn="l" fontAlgn="t"/>
                      <a:r>
                        <a:rPr lang="en-US" sz="1400" u="none" strike="noStrike" dirty="0">
                          <a:effectLst/>
                        </a:rPr>
                        <a:t>EUMETSAT</a:t>
                      </a:r>
                      <a:endParaRPr lang="en-US" sz="1400" b="0" i="0" u="none" strike="noStrike" dirty="0">
                        <a:effectLst/>
                        <a:latin typeface="Arial"/>
                      </a:endParaRPr>
                    </a:p>
                  </a:txBody>
                  <a:tcPr marL="9525" marR="9525" marT="9525" marB="0" anchor="ctr"/>
                </a:tc>
                <a:tc>
                  <a:txBody>
                    <a:bodyPr/>
                    <a:lstStyle/>
                    <a:p>
                      <a:pPr algn="l" fontAlgn="t" latinLnBrk="0"/>
                      <a:r>
                        <a:rPr lang="en-US" sz="1400" u="none" strike="noStrike" dirty="0">
                          <a:effectLst/>
                        </a:rPr>
                        <a:t>Workshop on best practices on pre-flight and onboard calibration</a:t>
                      </a:r>
                      <a:endParaRPr lang="en-US" sz="1400" b="0" i="0" u="none" strike="noStrike" dirty="0">
                        <a:effectLst/>
                        <a:latin typeface="Arial"/>
                      </a:endParaRPr>
                    </a:p>
                  </a:txBody>
                  <a:tcPr marL="9525" marR="9525" marT="9525" marB="0" anchor="ctr"/>
                </a:tc>
                <a:tc>
                  <a:txBody>
                    <a:bodyPr/>
                    <a:lstStyle/>
                    <a:p>
                      <a:pPr algn="l" fontAlgn="ctr"/>
                      <a:r>
                        <a:rPr lang="en-US" sz="1400" u="none" strike="noStrike" dirty="0">
                          <a:effectLst/>
                        </a:rPr>
                        <a:t>9g</a:t>
                      </a:r>
                      <a:endParaRPr lang="en-US" sz="1400" b="0" i="0" u="none" strike="noStrike" dirty="0">
                        <a:effectLst/>
                        <a:latin typeface="Arial"/>
                      </a:endParaRPr>
                    </a:p>
                  </a:txBody>
                  <a:tcPr marL="9525" marR="9525" marT="9525" marB="0" anchor="ctr"/>
                </a:tc>
                <a:tc>
                  <a:txBody>
                    <a:bodyPr/>
                    <a:lstStyle/>
                    <a:p>
                      <a:pPr algn="l" fontAlgn="t"/>
                      <a:r>
                        <a:rPr lang="en-US" altLang="ko-KR" sz="1400" u="none" strike="noStrike" dirty="0">
                          <a:effectLst/>
                        </a:rPr>
                        <a:t>0:20</a:t>
                      </a:r>
                      <a:endParaRPr lang="en-US" altLang="ko-KR" sz="1400" b="0" i="0" u="none" strike="noStrike" dirty="0">
                        <a:effectLst/>
                        <a:latin typeface="Arial"/>
                      </a:endParaRPr>
                    </a:p>
                  </a:txBody>
                  <a:tcPr marL="9525" marR="9525" marT="9525" marB="0" anchor="ctr"/>
                </a:tc>
              </a:tr>
            </a:tbl>
          </a:graphicData>
        </a:graphic>
      </p:graphicFrame>
      <p:graphicFrame>
        <p:nvGraphicFramePr>
          <p:cNvPr id="6" name="표 5"/>
          <p:cNvGraphicFramePr>
            <a:graphicFrameLocks noGrp="1"/>
          </p:cNvGraphicFramePr>
          <p:nvPr>
            <p:extLst>
              <p:ext uri="{D42A27DB-BD31-4B8C-83A1-F6EECF244321}">
                <p14:modId xmlns:p14="http://schemas.microsoft.com/office/powerpoint/2010/main" val="2520004801"/>
              </p:ext>
            </p:extLst>
          </p:nvPr>
        </p:nvGraphicFramePr>
        <p:xfrm>
          <a:off x="4091405" y="5393375"/>
          <a:ext cx="8100595" cy="222885"/>
        </p:xfrm>
        <a:graphic>
          <a:graphicData uri="http://schemas.openxmlformats.org/drawingml/2006/table">
            <a:tbl>
              <a:tblPr>
                <a:tableStyleId>{5C22544A-7EE6-4342-B048-85BDC9FD1C3A}</a:tableStyleId>
              </a:tblPr>
              <a:tblGrid>
                <a:gridCol w="776600"/>
                <a:gridCol w="1304195"/>
                <a:gridCol w="1442819"/>
                <a:gridCol w="3403819"/>
                <a:gridCol w="363515"/>
                <a:gridCol w="809647"/>
              </a:tblGrid>
              <a:tr h="161925">
                <a:tc>
                  <a:txBody>
                    <a:bodyPr/>
                    <a:lstStyle/>
                    <a:p>
                      <a:pPr algn="l" fontAlgn="t"/>
                      <a:r>
                        <a:rPr lang="en-US" altLang="ko-KR" sz="1400" u="none" strike="noStrike" dirty="0">
                          <a:effectLst/>
                        </a:rPr>
                        <a:t>11:10</a:t>
                      </a:r>
                      <a:endParaRPr lang="en-US" altLang="ko-KR" sz="1400" b="0" i="0" u="none" strike="noStrike" dirty="0">
                        <a:effectLst/>
                        <a:latin typeface="Arial"/>
                      </a:endParaRPr>
                    </a:p>
                  </a:txBody>
                  <a:tcPr marL="9525" marR="9525" marT="9525" marB="0"/>
                </a:tc>
                <a:tc>
                  <a:txBody>
                    <a:bodyPr/>
                    <a:lstStyle/>
                    <a:p>
                      <a:pPr algn="l" fontAlgn="t"/>
                      <a:r>
                        <a:rPr lang="en-US" sz="1400" u="none" strike="noStrike" dirty="0">
                          <a:effectLst/>
                        </a:rPr>
                        <a:t>Ken Knapp</a:t>
                      </a:r>
                      <a:endParaRPr lang="en-US" sz="1400" b="0" i="0" u="none" strike="noStrike" dirty="0">
                        <a:solidFill>
                          <a:srgbClr val="C00000"/>
                        </a:solidFill>
                        <a:effectLst/>
                        <a:latin typeface="Arial"/>
                      </a:endParaRPr>
                    </a:p>
                  </a:txBody>
                  <a:tcPr marL="9525" marR="9525" marT="9525" marB="0"/>
                </a:tc>
                <a:tc>
                  <a:txBody>
                    <a:bodyPr/>
                    <a:lstStyle/>
                    <a:p>
                      <a:pPr algn="l" fontAlgn="t"/>
                      <a:r>
                        <a:rPr lang="ko-KR" altLang="en-US" sz="1400" u="none" strike="noStrike" dirty="0">
                          <a:effectLst/>
                        </a:rPr>
                        <a:t>　</a:t>
                      </a:r>
                      <a:endParaRPr lang="ko-KR" altLang="en-US" sz="1400" b="0" i="0" u="none" strike="noStrike" dirty="0">
                        <a:solidFill>
                          <a:srgbClr val="C00000"/>
                        </a:solidFill>
                        <a:effectLst/>
                        <a:latin typeface="Arial"/>
                      </a:endParaRPr>
                    </a:p>
                  </a:txBody>
                  <a:tcPr marL="9525" marR="9525" marT="9525" marB="0"/>
                </a:tc>
                <a:tc>
                  <a:txBody>
                    <a:bodyPr/>
                    <a:lstStyle/>
                    <a:p>
                      <a:pPr algn="l" fontAlgn="t"/>
                      <a:r>
                        <a:rPr lang="en-US" sz="1400" u="none" strike="noStrike" dirty="0">
                          <a:effectLst/>
                        </a:rPr>
                        <a:t>Interaction with ISCCP</a:t>
                      </a:r>
                      <a:endParaRPr lang="en-US" sz="1400" b="0" i="0" u="none" strike="noStrike" dirty="0">
                        <a:solidFill>
                          <a:srgbClr val="C00000"/>
                        </a:solidFill>
                        <a:effectLst/>
                        <a:latin typeface="Arial"/>
                      </a:endParaRPr>
                    </a:p>
                  </a:txBody>
                  <a:tcPr marL="9525" marR="9525" marT="9525" marB="0"/>
                </a:tc>
                <a:tc>
                  <a:txBody>
                    <a:bodyPr/>
                    <a:lstStyle/>
                    <a:p>
                      <a:pPr algn="l" fontAlgn="ctr"/>
                      <a:r>
                        <a:rPr lang="en-US" sz="1400" u="none" strike="noStrike" dirty="0">
                          <a:effectLst/>
                        </a:rPr>
                        <a:t>9f</a:t>
                      </a:r>
                      <a:endParaRPr lang="en-US" sz="1400" b="0" i="0" u="none" strike="noStrike" dirty="0">
                        <a:solidFill>
                          <a:srgbClr val="C00000"/>
                        </a:solidFill>
                        <a:effectLst/>
                        <a:latin typeface="Arial"/>
                      </a:endParaRPr>
                    </a:p>
                  </a:txBody>
                  <a:tcPr marL="9525" marR="9525" marT="9525" marB="0" anchor="ctr"/>
                </a:tc>
                <a:tc>
                  <a:txBody>
                    <a:bodyPr/>
                    <a:lstStyle/>
                    <a:p>
                      <a:pPr algn="l" fontAlgn="t"/>
                      <a:r>
                        <a:rPr lang="en-US" altLang="ko-KR" sz="1400" u="none" strike="noStrike" dirty="0">
                          <a:effectLst/>
                        </a:rPr>
                        <a:t>1:00</a:t>
                      </a:r>
                      <a:endParaRPr lang="en-US" altLang="ko-KR" sz="1400" b="0" i="0" u="none" strike="noStrike" dirty="0">
                        <a:solidFill>
                          <a:srgbClr val="C00000"/>
                        </a:solidFill>
                        <a:effectLst/>
                        <a:latin typeface="Arial"/>
                      </a:endParaRPr>
                    </a:p>
                  </a:txBody>
                  <a:tcPr marL="9525" marR="9525" marT="9525" marB="0"/>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640552091"/>
              </p:ext>
            </p:extLst>
          </p:nvPr>
        </p:nvGraphicFramePr>
        <p:xfrm>
          <a:off x="4089766" y="3805148"/>
          <a:ext cx="7981918" cy="222885"/>
        </p:xfrm>
        <a:graphic>
          <a:graphicData uri="http://schemas.openxmlformats.org/drawingml/2006/table">
            <a:tbl>
              <a:tblPr>
                <a:tableStyleId>{5C22544A-7EE6-4342-B048-85BDC9FD1C3A}</a:tableStyleId>
              </a:tblPr>
              <a:tblGrid>
                <a:gridCol w="850199"/>
                <a:gridCol w="1220203"/>
                <a:gridCol w="1395663"/>
                <a:gridCol w="3429000"/>
                <a:gridCol w="1086853"/>
              </a:tblGrid>
              <a:tr h="161925">
                <a:tc>
                  <a:txBody>
                    <a:bodyPr/>
                    <a:lstStyle/>
                    <a:p>
                      <a:pPr algn="l" fontAlgn="t"/>
                      <a:r>
                        <a:rPr lang="en-US" altLang="ko-KR" sz="1400" u="none" strike="noStrike" dirty="0">
                          <a:effectLst/>
                        </a:rPr>
                        <a:t>13:10</a:t>
                      </a:r>
                      <a:endParaRPr lang="en-US" altLang="ko-KR" sz="1400" b="0" i="0" u="none" strike="noStrike" dirty="0">
                        <a:effectLst/>
                        <a:latin typeface="Arial"/>
                      </a:endParaRPr>
                    </a:p>
                  </a:txBody>
                  <a:tcPr marL="9525" marR="9525" marT="9525" marB="0"/>
                </a:tc>
                <a:tc>
                  <a:txBody>
                    <a:bodyPr/>
                    <a:lstStyle/>
                    <a:p>
                      <a:pPr algn="l" fontAlgn="ctr"/>
                      <a:r>
                        <a:rPr lang="en-US" sz="1400" u="none" strike="noStrike" dirty="0">
                          <a:effectLst/>
                        </a:rPr>
                        <a:t>Fred Wu</a:t>
                      </a:r>
                      <a:endParaRPr lang="en-US" sz="1400" b="0" i="0" u="none" strike="noStrike" dirty="0">
                        <a:effectLst/>
                        <a:latin typeface="Arial"/>
                      </a:endParaRPr>
                    </a:p>
                  </a:txBody>
                  <a:tcPr marL="9525" marR="9525" marT="9525" marB="0" anchor="ctr"/>
                </a:tc>
                <a:tc>
                  <a:txBody>
                    <a:bodyPr/>
                    <a:lstStyle/>
                    <a:p>
                      <a:pPr algn="l" fontAlgn="ctr"/>
                      <a:r>
                        <a:rPr lang="en-US" sz="1400" u="none" strike="noStrike" dirty="0">
                          <a:effectLst/>
                        </a:rPr>
                        <a:t>NOAA</a:t>
                      </a:r>
                      <a:endParaRPr lang="en-US" sz="1400" b="0" i="0" u="none" strike="noStrike" dirty="0">
                        <a:effectLst/>
                        <a:latin typeface="Arial"/>
                      </a:endParaRPr>
                    </a:p>
                  </a:txBody>
                  <a:tcPr marL="9525" marR="9525" marT="9525" marB="0" anchor="ctr"/>
                </a:tc>
                <a:tc>
                  <a:txBody>
                    <a:bodyPr/>
                    <a:lstStyle/>
                    <a:p>
                      <a:pPr algn="l" fontAlgn="ctr"/>
                      <a:r>
                        <a:rPr lang="en-US" sz="1400" u="none" strike="noStrike" dirty="0">
                          <a:effectLst/>
                        </a:rPr>
                        <a:t>Advanced next generation GEO imagers</a:t>
                      </a:r>
                      <a:endParaRPr lang="en-US" sz="1400" b="0" i="0" u="none" strike="noStrike" dirty="0">
                        <a:solidFill>
                          <a:srgbClr val="C00000"/>
                        </a:solidFill>
                        <a:effectLst/>
                        <a:latin typeface="Arial"/>
                      </a:endParaRPr>
                    </a:p>
                  </a:txBody>
                  <a:tcPr marL="9525" marR="9525" marT="9525" marB="0" anchor="ctr"/>
                </a:tc>
                <a:tc>
                  <a:txBody>
                    <a:bodyPr/>
                    <a:lstStyle/>
                    <a:p>
                      <a:pPr algn="l" fontAlgn="ctr"/>
                      <a:r>
                        <a:rPr lang="en-US" sz="1400" u="none" strike="noStrike" dirty="0">
                          <a:effectLst/>
                        </a:rPr>
                        <a:t>3j</a:t>
                      </a:r>
                      <a:endParaRPr lang="en-US" sz="1400" b="0" i="0" u="none" strike="noStrike" dirty="0">
                        <a:solidFill>
                          <a:srgbClr val="C00000"/>
                        </a:solidFill>
                        <a:effectLst/>
                        <a:latin typeface="Arial"/>
                      </a:endParaRPr>
                    </a:p>
                  </a:txBody>
                  <a:tcPr marL="9525" marR="9525" marT="9525" marB="0" anchor="ctr"/>
                </a:tc>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2833830443"/>
              </p:ext>
            </p:extLst>
          </p:nvPr>
        </p:nvGraphicFramePr>
        <p:xfrm>
          <a:off x="4101766" y="4106028"/>
          <a:ext cx="8090234" cy="222885"/>
        </p:xfrm>
        <a:graphic>
          <a:graphicData uri="http://schemas.openxmlformats.org/drawingml/2006/table">
            <a:tbl>
              <a:tblPr>
                <a:tableStyleId>{5C22544A-7EE6-4342-B048-85BDC9FD1C3A}</a:tableStyleId>
              </a:tblPr>
              <a:tblGrid>
                <a:gridCol w="861736"/>
                <a:gridCol w="1268856"/>
                <a:gridCol w="1359568"/>
                <a:gridCol w="3477127"/>
                <a:gridCol w="1122947"/>
              </a:tblGrid>
              <a:tr h="161925">
                <a:tc>
                  <a:txBody>
                    <a:bodyPr/>
                    <a:lstStyle/>
                    <a:p>
                      <a:pPr algn="l" fontAlgn="t"/>
                      <a:r>
                        <a:rPr lang="en-US" altLang="ko-KR" sz="1400" u="none" strike="noStrike" dirty="0">
                          <a:effectLst/>
                        </a:rPr>
                        <a:t>16:30</a:t>
                      </a:r>
                      <a:endParaRPr lang="en-US" altLang="ko-KR" sz="1400" b="0" i="0" u="none" strike="noStrike" dirty="0">
                        <a:effectLst/>
                        <a:latin typeface="Arial"/>
                      </a:endParaRPr>
                    </a:p>
                  </a:txBody>
                  <a:tcPr marL="9525" marR="9525" marT="9525" marB="0"/>
                </a:tc>
                <a:tc>
                  <a:txBody>
                    <a:bodyPr/>
                    <a:lstStyle/>
                    <a:p>
                      <a:pPr algn="l" fontAlgn="t"/>
                      <a:r>
                        <a:rPr lang="en-US" sz="1400" u="none" strike="noStrike" dirty="0" err="1">
                          <a:effectLst/>
                        </a:rPr>
                        <a:t>Chengli</a:t>
                      </a:r>
                      <a:r>
                        <a:rPr lang="en-US" sz="1400" u="none" strike="noStrike" dirty="0">
                          <a:effectLst/>
                        </a:rPr>
                        <a:t> Qi</a:t>
                      </a:r>
                      <a:endParaRPr lang="en-US" sz="1400" b="0" i="0" u="none" strike="noStrike" dirty="0">
                        <a:effectLst/>
                        <a:latin typeface="Arial"/>
                      </a:endParaRPr>
                    </a:p>
                  </a:txBody>
                  <a:tcPr marL="9525" marR="9525" marT="9525" marB="0"/>
                </a:tc>
                <a:tc>
                  <a:txBody>
                    <a:bodyPr/>
                    <a:lstStyle/>
                    <a:p>
                      <a:pPr algn="l" fontAlgn="t"/>
                      <a:r>
                        <a:rPr lang="en-US" sz="1400" u="none" strike="noStrike" dirty="0">
                          <a:effectLst/>
                        </a:rPr>
                        <a:t>CMA</a:t>
                      </a:r>
                      <a:endParaRPr lang="en-US" sz="1400" b="0" i="0" u="none" strike="noStrike" dirty="0">
                        <a:effectLst/>
                        <a:latin typeface="Arial"/>
                      </a:endParaRPr>
                    </a:p>
                  </a:txBody>
                  <a:tcPr marL="9525" marR="9525" marT="9525" marB="0"/>
                </a:tc>
                <a:tc>
                  <a:txBody>
                    <a:bodyPr/>
                    <a:lstStyle/>
                    <a:p>
                      <a:pPr algn="l" fontAlgn="t"/>
                      <a:r>
                        <a:rPr lang="en-US" sz="1400" u="none" strike="noStrike" dirty="0">
                          <a:effectLst/>
                        </a:rPr>
                        <a:t>Strategy for </a:t>
                      </a:r>
                      <a:r>
                        <a:rPr lang="en-US" sz="1400" u="none" strike="noStrike" dirty="0" err="1">
                          <a:effectLst/>
                        </a:rPr>
                        <a:t>hyperspectral</a:t>
                      </a:r>
                      <a:r>
                        <a:rPr lang="en-US" sz="1400" u="none" strike="noStrike" dirty="0">
                          <a:effectLst/>
                        </a:rPr>
                        <a:t> GEO sounders</a:t>
                      </a:r>
                      <a:endParaRPr lang="en-US" sz="1400" b="0" i="0" u="none" strike="noStrike" dirty="0">
                        <a:solidFill>
                          <a:srgbClr val="C00000"/>
                        </a:solidFill>
                        <a:effectLst/>
                        <a:latin typeface="Arial"/>
                      </a:endParaRPr>
                    </a:p>
                  </a:txBody>
                  <a:tcPr marL="9525" marR="9525" marT="9525" marB="0"/>
                </a:tc>
                <a:tc>
                  <a:txBody>
                    <a:bodyPr/>
                    <a:lstStyle/>
                    <a:p>
                      <a:pPr algn="l" fontAlgn="t"/>
                      <a:r>
                        <a:rPr lang="en-US" sz="1400" u="none" strike="noStrike" dirty="0">
                          <a:effectLst/>
                        </a:rPr>
                        <a:t>7e</a:t>
                      </a:r>
                      <a:endParaRPr lang="en-US" sz="1400" b="0" i="0" u="none" strike="noStrike" dirty="0">
                        <a:solidFill>
                          <a:srgbClr val="C00000"/>
                        </a:solidFill>
                        <a:effectLst/>
                        <a:latin typeface="Arial"/>
                      </a:endParaRPr>
                    </a:p>
                  </a:txBody>
                  <a:tcPr marL="9525" marR="9525" marT="9525" marB="0"/>
                </a:tc>
              </a:tr>
            </a:tbl>
          </a:graphicData>
        </a:graphic>
      </p:graphicFrame>
    </p:spTree>
    <p:extLst>
      <p:ext uri="{BB962C8B-B14F-4D97-AF65-F5344CB8AC3E}">
        <p14:creationId xmlns:p14="http://schemas.microsoft.com/office/powerpoint/2010/main" val="17762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GRWG Coordination</a:t>
            </a:r>
            <a:endParaRPr lang="en-GB" b="1" dirty="0" smtClean="0">
              <a:latin typeface="Arial" pitchFamily="34" charset="0"/>
              <a:cs typeface="Arial" pitchFamily="34" charset="0"/>
            </a:endParaRPr>
          </a:p>
        </p:txBody>
      </p:sp>
      <p:graphicFrame>
        <p:nvGraphicFramePr>
          <p:cNvPr id="11" name="Content Placeholder 3"/>
          <p:cNvGraphicFramePr>
            <a:graphicFrameLocks noGrp="1"/>
          </p:cNvGraphicFramePr>
          <p:nvPr>
            <p:ph idx="4294967295"/>
            <p:extLst>
              <p:ext uri="{D42A27DB-BD31-4B8C-83A1-F6EECF244321}">
                <p14:modId xmlns:p14="http://schemas.microsoft.com/office/powerpoint/2010/main" val="1932751845"/>
              </p:ext>
            </p:extLst>
          </p:nvPr>
        </p:nvGraphicFramePr>
        <p:xfrm>
          <a:off x="385010" y="1143000"/>
          <a:ext cx="10969625" cy="4524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Straight Connector 11"/>
          <p:cNvCxnSpPr/>
          <p:nvPr/>
        </p:nvCxnSpPr>
        <p:spPr>
          <a:xfrm>
            <a:off x="2934192" y="4619566"/>
            <a:ext cx="1511751"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45944" y="4619566"/>
            <a:ext cx="0" cy="12283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4718436" y="4469240"/>
            <a:ext cx="1569491" cy="282054"/>
            <a:chOff x="4664648" y="4455793"/>
            <a:chExt cx="1569491" cy="282054"/>
          </a:xfrm>
        </p:grpSpPr>
        <p:cxnSp>
          <p:nvCxnSpPr>
            <p:cNvPr id="14" name="Straight Connector 13"/>
            <p:cNvCxnSpPr/>
            <p:nvPr/>
          </p:nvCxnSpPr>
          <p:spPr>
            <a:xfrm>
              <a:off x="4722388" y="4608193"/>
              <a:ext cx="1511751"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6231340" y="4455793"/>
              <a:ext cx="2799" cy="1524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664648" y="4604497"/>
              <a:ext cx="11723" cy="13335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63887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Challenges - Consistency</a:t>
            </a:r>
            <a:endParaRPr lang="en-GB" b="1" dirty="0">
              <a:latin typeface="Arial" pitchFamily="34" charset="0"/>
              <a:cs typeface="Arial" pitchFamily="34" charset="0"/>
            </a:endParaRPr>
          </a:p>
        </p:txBody>
      </p:sp>
      <p:sp>
        <p:nvSpPr>
          <p:cNvPr id="3" name="Content Placeholder 2"/>
          <p:cNvSpPr>
            <a:spLocks noGrp="1"/>
          </p:cNvSpPr>
          <p:nvPr>
            <p:ph idx="4294967295"/>
          </p:nvPr>
        </p:nvSpPr>
        <p:spPr>
          <a:xfrm>
            <a:off x="0" y="1600200"/>
            <a:ext cx="4114800" cy="4525963"/>
          </a:xfrm>
        </p:spPr>
        <p:txBody>
          <a:bodyPr/>
          <a:lstStyle/>
          <a:p>
            <a:pPr latinLnBrk="0"/>
            <a:r>
              <a:rPr lang="en-US" dirty="0" smtClean="0">
                <a:latin typeface="Arial" pitchFamily="34" charset="0"/>
                <a:cs typeface="Arial" pitchFamily="34" charset="0"/>
              </a:rPr>
              <a:t>Between Algorithms</a:t>
            </a:r>
          </a:p>
          <a:p>
            <a:pPr lvl="1" latinLnBrk="0"/>
            <a:r>
              <a:rPr lang="en-US" dirty="0" smtClean="0">
                <a:latin typeface="Arial" pitchFamily="34" charset="0"/>
                <a:cs typeface="Arial" pitchFamily="34" charset="0"/>
              </a:rPr>
              <a:t>Merging Results</a:t>
            </a:r>
          </a:p>
          <a:p>
            <a:pPr lvl="1" latinLnBrk="0"/>
            <a:endParaRPr lang="en-US" dirty="0" smtClean="0">
              <a:latin typeface="Arial" pitchFamily="34" charset="0"/>
              <a:cs typeface="Arial" pitchFamily="34" charset="0"/>
            </a:endParaRPr>
          </a:p>
          <a:p>
            <a:pPr latinLnBrk="0"/>
            <a:r>
              <a:rPr lang="en-US" dirty="0" smtClean="0">
                <a:latin typeface="Arial" pitchFamily="34" charset="0"/>
                <a:cs typeface="Arial" pitchFamily="34" charset="0"/>
              </a:rPr>
              <a:t>Traceability and Uncertainty</a:t>
            </a:r>
          </a:p>
          <a:p>
            <a:pPr latinLnBrk="0"/>
            <a:r>
              <a:rPr lang="en-US" dirty="0" smtClean="0">
                <a:latin typeface="Arial" pitchFamily="34" charset="0"/>
                <a:cs typeface="Arial" pitchFamily="34" charset="0"/>
              </a:rPr>
              <a:t>Formats</a:t>
            </a:r>
          </a:p>
        </p:txBody>
      </p:sp>
      <p:graphicFrame>
        <p:nvGraphicFramePr>
          <p:cNvPr id="6" name="표 5"/>
          <p:cNvGraphicFramePr>
            <a:graphicFrameLocks noGrp="1"/>
          </p:cNvGraphicFramePr>
          <p:nvPr>
            <p:extLst>
              <p:ext uri="{D42A27DB-BD31-4B8C-83A1-F6EECF244321}">
                <p14:modId xmlns:p14="http://schemas.microsoft.com/office/powerpoint/2010/main" val="1675391929"/>
              </p:ext>
            </p:extLst>
          </p:nvPr>
        </p:nvGraphicFramePr>
        <p:xfrm>
          <a:off x="4093738" y="1829803"/>
          <a:ext cx="7929814" cy="872490"/>
        </p:xfrm>
        <a:graphic>
          <a:graphicData uri="http://schemas.openxmlformats.org/drawingml/2006/table">
            <a:tbl>
              <a:tblPr>
                <a:tableStyleId>{5C22544A-7EE6-4342-B048-85BDC9FD1C3A}</a:tableStyleId>
              </a:tblPr>
              <a:tblGrid>
                <a:gridCol w="844649"/>
                <a:gridCol w="1354129"/>
                <a:gridCol w="1299410"/>
                <a:gridCol w="4036258"/>
                <a:gridCol w="395368"/>
              </a:tblGrid>
              <a:tr h="276225">
                <a:tc>
                  <a:txBody>
                    <a:bodyPr/>
                    <a:lstStyle/>
                    <a:p>
                      <a:pPr algn="l" fontAlgn="t"/>
                      <a:r>
                        <a:rPr lang="en-US" altLang="ko-KR" sz="1400" u="none" strike="noStrike" dirty="0">
                          <a:effectLst/>
                        </a:rPr>
                        <a:t>16:10</a:t>
                      </a:r>
                      <a:endParaRPr lang="en-US" altLang="ko-KR" sz="1400" b="0" i="0" u="none" strike="noStrike" dirty="0">
                        <a:effectLst/>
                        <a:latin typeface="Arial"/>
                      </a:endParaRPr>
                    </a:p>
                  </a:txBody>
                  <a:tcPr marL="9525" marR="9525" marT="9525" marB="0" anchor="ctr"/>
                </a:tc>
                <a:tc>
                  <a:txBody>
                    <a:bodyPr/>
                    <a:lstStyle/>
                    <a:p>
                      <a:pPr algn="l" fontAlgn="ctr"/>
                      <a:r>
                        <a:rPr lang="en-US" sz="1400" u="none" strike="noStrike" dirty="0" err="1" smtClean="0">
                          <a:effectLst/>
                        </a:rPr>
                        <a:t>Seb</a:t>
                      </a:r>
                      <a:r>
                        <a:rPr lang="en-US" sz="1400" u="none" strike="noStrike" baseline="0" dirty="0" smtClean="0">
                          <a:effectLst/>
                        </a:rPr>
                        <a:t> Wagner</a:t>
                      </a:r>
                      <a:endParaRPr lang="en-US" sz="1400" b="0" i="0" u="none" strike="noStrike" dirty="0">
                        <a:effectLst/>
                        <a:latin typeface="Arial"/>
                      </a:endParaRPr>
                    </a:p>
                  </a:txBody>
                  <a:tcPr marL="9525" marR="9525" marT="9525" marB="0" anchor="ctr"/>
                </a:tc>
                <a:tc>
                  <a:txBody>
                    <a:bodyPr/>
                    <a:lstStyle/>
                    <a:p>
                      <a:pPr algn="l" fontAlgn="ctr"/>
                      <a:r>
                        <a:rPr lang="en-US" sz="1400" u="none" strike="noStrike" dirty="0">
                          <a:effectLst/>
                        </a:rPr>
                        <a:t>EUMETSAT</a:t>
                      </a:r>
                      <a:endParaRPr lang="en-US" sz="1400" b="0" i="0" u="none" strike="noStrike" dirty="0">
                        <a:effectLst/>
                        <a:latin typeface="Arial"/>
                      </a:endParaRPr>
                    </a:p>
                  </a:txBody>
                  <a:tcPr marL="9525" marR="9525" marT="9525" marB="0" anchor="ctr"/>
                </a:tc>
                <a:tc>
                  <a:txBody>
                    <a:bodyPr/>
                    <a:lstStyle/>
                    <a:p>
                      <a:pPr algn="l" fontAlgn="ctr" latinLnBrk="0"/>
                      <a:r>
                        <a:rPr lang="en-US" sz="1400" u="none" strike="noStrike" dirty="0">
                          <a:effectLst/>
                        </a:rPr>
                        <a:t>Strategy for combining corrections for VIS/NIR+IR channels</a:t>
                      </a:r>
                      <a:endParaRPr lang="en-US" sz="1400" b="0" i="0" u="none" strike="noStrike" dirty="0">
                        <a:solidFill>
                          <a:srgbClr val="C00000"/>
                        </a:solidFill>
                        <a:effectLst/>
                        <a:latin typeface="Arial"/>
                      </a:endParaRPr>
                    </a:p>
                  </a:txBody>
                  <a:tcPr marL="9525" marR="9525" marT="9525" marB="0" anchor="ctr"/>
                </a:tc>
                <a:tc>
                  <a:txBody>
                    <a:bodyPr/>
                    <a:lstStyle/>
                    <a:p>
                      <a:pPr algn="l" fontAlgn="ctr"/>
                      <a:r>
                        <a:rPr lang="en-US" sz="1400" u="none" strike="noStrike" dirty="0">
                          <a:effectLst/>
                        </a:rPr>
                        <a:t>3m</a:t>
                      </a:r>
                      <a:endParaRPr lang="en-US" sz="1400" b="0" i="0" u="none" strike="noStrike" dirty="0">
                        <a:solidFill>
                          <a:srgbClr val="C00000"/>
                        </a:solidFill>
                        <a:effectLst/>
                        <a:latin typeface="Arial"/>
                      </a:endParaRPr>
                    </a:p>
                  </a:txBody>
                  <a:tcPr marL="9525" marR="9525" marT="9525" marB="0" anchor="ctr"/>
                </a:tc>
              </a:tr>
              <a:tr h="276225">
                <a:tc>
                  <a:txBody>
                    <a:bodyPr/>
                    <a:lstStyle/>
                    <a:p>
                      <a:pPr algn="l" fontAlgn="t"/>
                      <a:r>
                        <a:rPr lang="en-US" altLang="ko-KR" sz="1400" u="none" strike="noStrike" dirty="0">
                          <a:effectLst/>
                        </a:rPr>
                        <a:t>16:40</a:t>
                      </a:r>
                      <a:endParaRPr lang="en-US" altLang="ko-KR" sz="1400" b="0" i="0" u="none" strike="noStrike" dirty="0">
                        <a:effectLst/>
                        <a:latin typeface="Arial"/>
                      </a:endParaRPr>
                    </a:p>
                  </a:txBody>
                  <a:tcPr marL="9525" marR="9525" marT="9525" marB="0" anchor="ctr"/>
                </a:tc>
                <a:tc>
                  <a:txBody>
                    <a:bodyPr/>
                    <a:lstStyle/>
                    <a:p>
                      <a:pPr algn="l" fontAlgn="ctr"/>
                      <a:r>
                        <a:rPr lang="en-US" sz="1400" u="none" strike="noStrike">
                          <a:effectLst/>
                        </a:rPr>
                        <a:t>Tim Hewison</a:t>
                      </a:r>
                      <a:endParaRPr lang="en-US" sz="1400" b="0" i="0" u="none" strike="noStrike">
                        <a:effectLst/>
                        <a:latin typeface="Arial"/>
                      </a:endParaRPr>
                    </a:p>
                  </a:txBody>
                  <a:tcPr marL="9525" marR="9525" marT="9525" marB="0" anchor="ctr"/>
                </a:tc>
                <a:tc>
                  <a:txBody>
                    <a:bodyPr/>
                    <a:lstStyle/>
                    <a:p>
                      <a:pPr algn="l" fontAlgn="ctr"/>
                      <a:r>
                        <a:rPr lang="en-US" sz="1400" u="none" strike="noStrike">
                          <a:effectLst/>
                        </a:rPr>
                        <a:t>EUMETSAT</a:t>
                      </a:r>
                      <a:endParaRPr lang="en-US" sz="1400" b="0" i="0" u="none" strike="noStrike">
                        <a:effectLst/>
                        <a:latin typeface="Arial"/>
                      </a:endParaRPr>
                    </a:p>
                  </a:txBody>
                  <a:tcPr marL="9525" marR="9525" marT="9525" marB="0" anchor="ctr"/>
                </a:tc>
                <a:tc>
                  <a:txBody>
                    <a:bodyPr/>
                    <a:lstStyle/>
                    <a:p>
                      <a:pPr algn="l" fontAlgn="ctr" latinLnBrk="0"/>
                      <a:r>
                        <a:rPr lang="en-US" sz="1400" u="none" strike="noStrike" dirty="0">
                          <a:effectLst/>
                        </a:rPr>
                        <a:t>Use of NWP+RTM as inter-calibration tool – with MWSG</a:t>
                      </a:r>
                      <a:endParaRPr lang="en-US" sz="1400" b="0" i="0" u="none" strike="noStrike" dirty="0">
                        <a:solidFill>
                          <a:srgbClr val="C00000"/>
                        </a:solidFill>
                        <a:effectLst/>
                        <a:latin typeface="Arial"/>
                      </a:endParaRPr>
                    </a:p>
                  </a:txBody>
                  <a:tcPr marL="9525" marR="9525" marT="9525" marB="0" anchor="ctr"/>
                </a:tc>
                <a:tc>
                  <a:txBody>
                    <a:bodyPr/>
                    <a:lstStyle/>
                    <a:p>
                      <a:pPr algn="l" fontAlgn="ctr"/>
                      <a:r>
                        <a:rPr lang="en-US" sz="1400" u="none" strike="noStrike" dirty="0">
                          <a:effectLst/>
                          <a:hlinkClick r:id="rId2"/>
                        </a:rPr>
                        <a:t>3n</a:t>
                      </a:r>
                      <a:endParaRPr lang="en-US" sz="1400" b="0" i="0" u="none" strike="noStrike" dirty="0">
                        <a:solidFill>
                          <a:srgbClr val="C00000"/>
                        </a:solidFill>
                        <a:effectLst/>
                        <a:latin typeface="Arial"/>
                      </a:endParaRPr>
                    </a:p>
                  </a:txBody>
                  <a:tcPr marL="9525" marR="9525" marT="9525" marB="0" anchor="ct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2725275636"/>
              </p:ext>
            </p:extLst>
          </p:nvPr>
        </p:nvGraphicFramePr>
        <p:xfrm>
          <a:off x="4109123" y="3295411"/>
          <a:ext cx="7970582" cy="1215390"/>
        </p:xfrm>
        <a:graphic>
          <a:graphicData uri="http://schemas.openxmlformats.org/drawingml/2006/table">
            <a:tbl>
              <a:tblPr>
                <a:tableStyleId>{5C22544A-7EE6-4342-B048-85BDC9FD1C3A}</a:tableStyleId>
              </a:tblPr>
              <a:tblGrid>
                <a:gridCol w="811793"/>
                <a:gridCol w="1892597"/>
                <a:gridCol w="1349818"/>
                <a:gridCol w="3916374"/>
              </a:tblGrid>
              <a:tr h="161925">
                <a:tc>
                  <a:txBody>
                    <a:bodyPr/>
                    <a:lstStyle/>
                    <a:p>
                      <a:pPr algn="l" fontAlgn="t"/>
                      <a:r>
                        <a:rPr lang="en-US" altLang="ko-KR" sz="1400" u="none" strike="noStrike" dirty="0">
                          <a:effectLst/>
                        </a:rPr>
                        <a:t>15:30</a:t>
                      </a:r>
                      <a:endParaRPr lang="en-US" altLang="ko-KR" sz="1400" b="0" i="0" u="none" strike="noStrike" dirty="0">
                        <a:effectLst/>
                        <a:latin typeface="Arial"/>
                      </a:endParaRPr>
                    </a:p>
                  </a:txBody>
                  <a:tcPr marL="9525" marR="9525" marT="9525" marB="0"/>
                </a:tc>
                <a:tc>
                  <a:txBody>
                    <a:bodyPr/>
                    <a:lstStyle/>
                    <a:p>
                      <a:pPr algn="l" fontAlgn="t"/>
                      <a:r>
                        <a:rPr lang="en-US" sz="1400" u="none" strike="noStrike">
                          <a:effectLst/>
                        </a:rPr>
                        <a:t>Tim Hewison</a:t>
                      </a:r>
                      <a:endParaRPr lang="en-US" sz="1400" b="0" i="0" u="none" strike="noStrike">
                        <a:solidFill>
                          <a:srgbClr val="C00000"/>
                        </a:solidFill>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Reference Traceability and Uncertainty</a:t>
                      </a:r>
                      <a:endParaRPr lang="en-US" sz="1400" b="0" i="0" u="none" strike="noStrike">
                        <a:solidFill>
                          <a:srgbClr val="C00000"/>
                        </a:solidFill>
                        <a:effectLst/>
                        <a:latin typeface="Arial"/>
                      </a:endParaRPr>
                    </a:p>
                  </a:txBody>
                  <a:tcPr marL="9525" marR="9525" marT="9525" marB="0"/>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Authors?</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 Developing Report - review actions</a:t>
                      </a:r>
                      <a:endParaRPr lang="en-US" sz="1400" b="0" i="0" u="none" strike="noStrike">
                        <a:solidFill>
                          <a:srgbClr val="C00000"/>
                        </a:solidFill>
                        <a:effectLst/>
                        <a:latin typeface="Arial"/>
                      </a:endParaRPr>
                    </a:p>
                  </a:txBody>
                  <a:tcPr marL="9525" marR="9525" marT="9525" marB="0"/>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Tony Reale</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 Comparisons with GRUAN sondes</a:t>
                      </a:r>
                      <a:endParaRPr lang="en-US" sz="1400" b="0" i="0" u="none" strike="noStrike">
                        <a:solidFill>
                          <a:srgbClr val="C00000"/>
                        </a:solidFill>
                        <a:effectLst/>
                        <a:latin typeface="Arial"/>
                      </a:endParaRPr>
                    </a:p>
                  </a:txBody>
                  <a:tcPr marL="9525" marR="9525" marT="9525" marB="0"/>
                </a:tc>
              </a:tr>
              <a:tr h="161925">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Dave Tobin?</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 CrIS</a:t>
                      </a:r>
                      <a:endParaRPr lang="en-US" sz="1400" b="0" i="0" u="none" strike="noStrike">
                        <a:solidFill>
                          <a:srgbClr val="C00000"/>
                        </a:solidFill>
                        <a:effectLst/>
                        <a:latin typeface="Arial"/>
                      </a:endParaRPr>
                    </a:p>
                  </a:txBody>
                  <a:tcPr marL="9525" marR="9525" marT="9525" marB="0"/>
                </a:tc>
              </a:tr>
              <a:tr h="323850">
                <a:tc>
                  <a:txBody>
                    <a:bodyPr/>
                    <a:lstStyle/>
                    <a:p>
                      <a:pPr algn="l" fontAlgn="t"/>
                      <a:r>
                        <a:rPr lang="ko-KR" altLang="en-US" sz="1400" u="none" strike="noStrike" dirty="0">
                          <a:effectLst/>
                        </a:rPr>
                        <a:t>　</a:t>
                      </a:r>
                      <a:endParaRPr lang="ko-KR" altLang="en-US" sz="1400" b="0" i="0" u="none" strike="noStrike" dirty="0">
                        <a:effectLst/>
                        <a:latin typeface="Arial"/>
                      </a:endParaRPr>
                    </a:p>
                  </a:txBody>
                  <a:tcPr marL="9525" marR="9525" marT="9525" marB="0"/>
                </a:tc>
                <a:tc>
                  <a:txBody>
                    <a:bodyPr/>
                    <a:lstStyle/>
                    <a:p>
                      <a:pPr algn="l" fontAlgn="t"/>
                      <a:r>
                        <a:rPr lang="en-US" sz="1400" u="none" strike="noStrike">
                          <a:effectLst/>
                        </a:rPr>
                        <a:t>Tom Pagano (remote)</a:t>
                      </a:r>
                      <a:endParaRPr lang="en-US" sz="1400" b="0" i="0" u="none" strike="noStrike">
                        <a:effectLst/>
                        <a:latin typeface="Arial"/>
                      </a:endParaRPr>
                    </a:p>
                  </a:txBody>
                  <a:tcPr marL="9525" marR="9525" marT="9525" marB="0"/>
                </a:tc>
                <a:tc>
                  <a:txBody>
                    <a:bodyPr/>
                    <a:lstStyle/>
                    <a:p>
                      <a:pPr algn="l" fontAlgn="t"/>
                      <a:r>
                        <a:rPr lang="en-US" sz="1400" u="none" strike="noStrike">
                          <a:effectLst/>
                        </a:rPr>
                        <a:t>JPL</a:t>
                      </a:r>
                      <a:endParaRPr lang="en-US" sz="1400" b="0" i="0" u="none" strike="noStrike">
                        <a:effectLst/>
                        <a:latin typeface="Arial"/>
                      </a:endParaRPr>
                    </a:p>
                  </a:txBody>
                  <a:tcPr marL="9525" marR="9525" marT="9525" marB="0"/>
                </a:tc>
                <a:tc>
                  <a:txBody>
                    <a:bodyPr/>
                    <a:lstStyle/>
                    <a:p>
                      <a:pPr algn="l" fontAlgn="t"/>
                      <a:r>
                        <a:rPr lang="en-US" sz="1400" u="none" strike="noStrike" dirty="0">
                          <a:effectLst/>
                        </a:rPr>
                        <a:t>- AIRS Error Budget</a:t>
                      </a:r>
                      <a:endParaRPr lang="en-US" sz="1400" b="0" i="0" u="none" strike="noStrike" dirty="0">
                        <a:solidFill>
                          <a:srgbClr val="C00000"/>
                        </a:solidFill>
                        <a:effectLst/>
                        <a:latin typeface="Arial"/>
                      </a:endParaRPr>
                    </a:p>
                  </a:txBody>
                  <a:tcPr marL="9525" marR="9525" marT="9525" marB="0"/>
                </a:tc>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3459506186"/>
              </p:ext>
            </p:extLst>
          </p:nvPr>
        </p:nvGraphicFramePr>
        <p:xfrm>
          <a:off x="4101766" y="2758491"/>
          <a:ext cx="7929814" cy="222885"/>
        </p:xfrm>
        <a:graphic>
          <a:graphicData uri="http://schemas.openxmlformats.org/drawingml/2006/table">
            <a:tbl>
              <a:tblPr>
                <a:tableStyleId>{5C22544A-7EE6-4342-B048-85BDC9FD1C3A}</a:tableStyleId>
              </a:tblPr>
              <a:tblGrid>
                <a:gridCol w="844649"/>
                <a:gridCol w="1370164"/>
                <a:gridCol w="1251284"/>
                <a:gridCol w="4068349"/>
                <a:gridCol w="395368"/>
              </a:tblGrid>
              <a:tr h="161925">
                <a:tc>
                  <a:txBody>
                    <a:bodyPr/>
                    <a:lstStyle/>
                    <a:p>
                      <a:pPr algn="l" fontAlgn="t"/>
                      <a:r>
                        <a:rPr lang="en-US" altLang="ko-KR" sz="1400" u="none" strike="noStrike">
                          <a:effectLst/>
                        </a:rPr>
                        <a:t>16:50</a:t>
                      </a:r>
                      <a:endParaRPr lang="en-US" altLang="ko-KR" sz="1400" b="0" i="0" u="none" strike="noStrike">
                        <a:effectLst/>
                        <a:latin typeface="Arial"/>
                      </a:endParaRPr>
                    </a:p>
                  </a:txBody>
                  <a:tcPr marL="9525" marR="9525" marT="9525" marB="0"/>
                </a:tc>
                <a:tc>
                  <a:txBody>
                    <a:bodyPr/>
                    <a:lstStyle/>
                    <a:p>
                      <a:pPr algn="l" fontAlgn="t"/>
                      <a:r>
                        <a:rPr lang="en-US" sz="1400" u="none" strike="noStrike">
                          <a:effectLst/>
                        </a:rPr>
                        <a:t>All</a:t>
                      </a:r>
                      <a:endParaRPr lang="en-US" sz="1400" b="0" i="0" u="none" strike="noStrike">
                        <a:effectLst/>
                        <a:latin typeface="Arial"/>
                      </a:endParaRPr>
                    </a:p>
                  </a:txBody>
                  <a:tcPr marL="9525" marR="9525" marT="9525" marB="0"/>
                </a:tc>
                <a:tc>
                  <a:txBody>
                    <a:bodyPr/>
                    <a:lstStyle/>
                    <a:p>
                      <a:pPr algn="l" fontAlgn="t"/>
                      <a:r>
                        <a:rPr lang="ko-KR" altLang="en-US" sz="1400" u="none" strike="noStrike">
                          <a:effectLst/>
                        </a:rPr>
                        <a:t>　</a:t>
                      </a:r>
                      <a:endParaRPr lang="ko-KR" altLang="en-US" sz="1400" b="0" i="0" u="none" strike="noStrike">
                        <a:effectLst/>
                        <a:latin typeface="Arial"/>
                      </a:endParaRPr>
                    </a:p>
                  </a:txBody>
                  <a:tcPr marL="9525" marR="9525" marT="9525" marB="0"/>
                </a:tc>
                <a:tc>
                  <a:txBody>
                    <a:bodyPr/>
                    <a:lstStyle/>
                    <a:p>
                      <a:pPr algn="l" fontAlgn="t"/>
                      <a:r>
                        <a:rPr lang="en-US" sz="1400" u="none" strike="noStrike">
                          <a:effectLst/>
                        </a:rPr>
                        <a:t>Merging products DCC+Lunar</a:t>
                      </a:r>
                      <a:endParaRPr lang="en-US" sz="1400" b="0" i="0" u="none" strike="noStrike">
                        <a:effectLst/>
                        <a:latin typeface="Arial"/>
                      </a:endParaRPr>
                    </a:p>
                  </a:txBody>
                  <a:tcPr marL="9525" marR="9525" marT="9525" marB="0"/>
                </a:tc>
                <a:tc>
                  <a:txBody>
                    <a:bodyPr/>
                    <a:lstStyle/>
                    <a:p>
                      <a:pPr algn="l" fontAlgn="ctr"/>
                      <a:r>
                        <a:rPr lang="en-US" sz="1400" u="none" strike="noStrike" dirty="0">
                          <a:effectLst/>
                        </a:rPr>
                        <a:t>8t</a:t>
                      </a:r>
                      <a:endParaRPr lang="en-US" sz="1400" b="0" i="0" u="none" strike="noStrike" dirty="0">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1395502694"/>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사용자 지정 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1870</TotalTime>
  <Words>4211</Words>
  <Application>Microsoft Office PowerPoint</Application>
  <PresentationFormat>사용자 지정</PresentationFormat>
  <Paragraphs>1074</Paragraphs>
  <Slides>27</Slides>
  <Notes>2</Notes>
  <HiddenSlides>0</HiddenSlides>
  <MMClips>0</MMClips>
  <ScaleCrop>false</ScaleCrop>
  <HeadingPairs>
    <vt:vector size="4" baseType="variant">
      <vt:variant>
        <vt:lpstr>테마</vt:lpstr>
      </vt:variant>
      <vt:variant>
        <vt:i4>1</vt:i4>
      </vt:variant>
      <vt:variant>
        <vt:lpstr>슬라이드 제목</vt:lpstr>
      </vt:variant>
      <vt:variant>
        <vt:i4>27</vt:i4>
      </vt:variant>
    </vt:vector>
  </HeadingPairs>
  <TitlesOfParts>
    <vt:vector size="28" baseType="lpstr">
      <vt:lpstr>Office 테마</vt:lpstr>
      <vt:lpstr>GRWG Report and Briefing</vt:lpstr>
      <vt:lpstr>Overview</vt:lpstr>
      <vt:lpstr>GRWG Chairing</vt:lpstr>
      <vt:lpstr>Definition of GSICS Deliverables</vt:lpstr>
      <vt:lpstr>Generation of GSICS Products</vt:lpstr>
      <vt:lpstr>Challenges - References</vt:lpstr>
      <vt:lpstr>Challenges - Expansion</vt:lpstr>
      <vt:lpstr>GRWG Coordination</vt:lpstr>
      <vt:lpstr>Challenges - Consistency</vt:lpstr>
      <vt:lpstr>Linking the GEO ring</vt:lpstr>
      <vt:lpstr>GSICS Web Meetings 2016/17</vt:lpstr>
      <vt:lpstr>GRWG Actions</vt:lpstr>
      <vt:lpstr>Actions on GSICS from CGMS during 2016/17</vt:lpstr>
      <vt:lpstr>Actions on GRWG Chair</vt:lpstr>
      <vt:lpstr>Actions on GRWG Chair</vt:lpstr>
      <vt:lpstr>Actions on GRWG during 2016/17</vt:lpstr>
      <vt:lpstr>Actions on GRWG during 2016/17</vt:lpstr>
      <vt:lpstr>Actions on GRWG during 2016/17</vt:lpstr>
      <vt:lpstr>Actions on GRWG during 2016/17</vt:lpstr>
      <vt:lpstr>PowerPoint 프레젠테이션</vt:lpstr>
      <vt:lpstr>Other GRWG Actions Still Open</vt:lpstr>
      <vt:lpstr>Other GRWG Actions Still Open</vt:lpstr>
      <vt:lpstr>Other GRWG Actions Still Open</vt:lpstr>
      <vt:lpstr>Other GRWG Actions Still Open</vt:lpstr>
      <vt:lpstr>Other GRWG Actions Still Open</vt:lpstr>
      <vt:lpstr>Other GRWG Actions Still Open</vt:lpstr>
      <vt:lpstr>Other GRWG Actions Still Open</vt:lpstr>
    </vt:vector>
  </TitlesOfParts>
  <Company>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Dohyeong Kim</dc:creator>
  <cp:lastModifiedBy>user</cp:lastModifiedBy>
  <cp:revision>104</cp:revision>
  <dcterms:created xsi:type="dcterms:W3CDTF">2015-03-19T07:02:56Z</dcterms:created>
  <dcterms:modified xsi:type="dcterms:W3CDTF">2017-03-16T11:10:59Z</dcterms:modified>
</cp:coreProperties>
</file>