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activeX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8"/>
  </p:notesMasterIdLst>
  <p:handoutMasterIdLst>
    <p:handoutMasterId r:id="rId19"/>
  </p:handoutMasterIdLst>
  <p:sldIdLst>
    <p:sldId id="410" r:id="rId2"/>
    <p:sldId id="422" r:id="rId3"/>
    <p:sldId id="423" r:id="rId4"/>
    <p:sldId id="424" r:id="rId5"/>
    <p:sldId id="415" r:id="rId6"/>
    <p:sldId id="421" r:id="rId7"/>
    <p:sldId id="419" r:id="rId8"/>
    <p:sldId id="411" r:id="rId9"/>
    <p:sldId id="413" r:id="rId10"/>
    <p:sldId id="418" r:id="rId11"/>
    <p:sldId id="414" r:id="rId12"/>
    <p:sldId id="412" r:id="rId13"/>
    <p:sldId id="392" r:id="rId14"/>
    <p:sldId id="416" r:id="rId15"/>
    <p:sldId id="417" r:id="rId16"/>
    <p:sldId id="407" r:id="rId17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3959" autoAdjust="0"/>
  </p:normalViewPr>
  <p:slideViewPr>
    <p:cSldViewPr snapToGrid="0">
      <p:cViewPr>
        <p:scale>
          <a:sx n="80" d="100"/>
          <a:sy n="80" d="100"/>
        </p:scale>
        <p:origin x="-222" y="-34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/>
</file>

<file path=ppt/activeX/activeX2.xml><?xml version="1.0" encoding="utf-8"?>
<ax:ocx xmlns:ax="http://schemas.microsoft.com/office/2006/activeX" xmlns:r="http://schemas.openxmlformats.org/officeDocument/2006/relationships" ax:classid="{5512D122-5CC6-11CF-8D67-00AA00BDCE1D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orage" r:id="rId1"/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21 March 2017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21 March 2017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21 March 2017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</p:spPr>
        <p:txBody>
          <a:bodyPr/>
          <a:lstStyle/>
          <a:p>
            <a:fld id="{8F18DA27-B3A0-4D83-B30E-B06E198A3390}" type="datetime1">
              <a:rPr lang="en-GB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21/03/2017</a:t>
            </a:fld>
            <a:endParaRPr lang="en-GB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8777F4B-C175-4CCA-A610-A90DED55FB7B}" type="slidenum">
              <a:rPr lang="de-DE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6</a:t>
            </a:fld>
            <a:endParaRPr lang="de-DE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5275" cy="3722688"/>
          </a:xfrm>
          <a:solidFill>
            <a:srgbClr val="FFFFFF"/>
          </a:solidFill>
          <a:ln/>
        </p:spPr>
      </p:sp>
      <p:sp>
        <p:nvSpPr>
          <p:cNvPr id="4301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887202" y="4714875"/>
            <a:ext cx="4893098" cy="44704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21 March 2017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hyperlink" Target="http://gsics.atmos.umd.edu/pub/Development/20170320/2e_EUMETSAT_AgencyReport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hyperlink" Target="https://docs.google.com/spreadsheets/d/170uMfKsXP4KeXgfr4nymjIpTSy9K52dOedVQchpEHWw/edit?usp=sharin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AYPVuck9VezhYfoIqYUfC8_MCCuojRVNVnkRANeG-AM/edit?usp=sharing" TargetMode="External"/><Relationship Id="rId2" Type="http://schemas.openxmlformats.org/officeDocument/2006/relationships/hyperlink" Target="http://gsics.atmos.umd.edu/bin/edit/Development/MetopA?topicparent=Development.201507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.nesdis.noaa.gov/smcd/GCC/ProductCatalog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-sat.info/oscar/instruments/view/3" TargetMode="External"/><Relationship Id="rId7" Type="http://schemas.openxmlformats.org/officeDocument/2006/relationships/hyperlink" Target="http://www.wmo-sat.info/oscar/instruments/view/218" TargetMode="External"/><Relationship Id="rId2" Type="http://schemas.openxmlformats.org/officeDocument/2006/relationships/hyperlink" Target="http://www.wmo-sat.info/oscar/instruments/view/1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mo-sat.info/oscar/instruments/view/285" TargetMode="External"/><Relationship Id="rId5" Type="http://schemas.openxmlformats.org/officeDocument/2006/relationships/hyperlink" Target="http://www.wmo-sat.info/oscar/instruments/view/275" TargetMode="External"/><Relationship Id="rId4" Type="http://schemas.openxmlformats.org/officeDocument/2006/relationships/hyperlink" Target="http://www.wmo-sat.info/oscar/instruments/view/1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>Infrared Sub-Group Report</a:t>
            </a:r>
            <a:br>
              <a:rPr lang="en-GB" sz="4000" dirty="0" smtClean="0"/>
            </a:br>
            <a:r>
              <a:rPr lang="en-GB" sz="4000" b="1" dirty="0" smtClean="0"/>
              <a:t> </a:t>
            </a:r>
            <a:r>
              <a:rPr lang="en-GB" sz="3200" b="1" dirty="0" smtClean="0"/>
              <a:t>Tim Hewison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</a:t>
            </a:r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000" dirty="0" smtClean="0"/>
              <a:t>GEO-LEO IR</a:t>
            </a:r>
          </a:p>
          <a:p>
            <a:pPr lvl="1"/>
            <a:r>
              <a:rPr lang="de-DE" sz="1600" dirty="0" smtClean="0"/>
              <a:t>GEO-ring test data to support SCOPE-CM IOGEO</a:t>
            </a:r>
          </a:p>
          <a:p>
            <a:pPr lvl="1"/>
            <a:r>
              <a:rPr lang="de-DE" sz="1600" dirty="0" smtClean="0"/>
              <a:t>Promotion of products through GPPA</a:t>
            </a:r>
          </a:p>
          <a:p>
            <a:pPr lvl="1"/>
            <a:r>
              <a:rPr lang="de-DE" sz="1600" dirty="0" smtClean="0"/>
              <a:t>Handling GEO diurnal calibration variations</a:t>
            </a:r>
          </a:p>
          <a:p>
            <a:pPr lvl="1"/>
            <a:r>
              <a:rPr lang="de-DE" sz="1600" dirty="0" smtClean="0"/>
              <a:t>New inter-calibration algorithms</a:t>
            </a:r>
          </a:p>
          <a:p>
            <a:r>
              <a:rPr lang="de-DE" sz="2000" dirty="0" smtClean="0"/>
              <a:t>LEO-LEO IR</a:t>
            </a:r>
          </a:p>
          <a:p>
            <a:pPr lvl="1"/>
            <a:r>
              <a:rPr lang="de-DE" sz="1600" dirty="0" smtClean="0"/>
              <a:t>Inter-calibration algorithms</a:t>
            </a:r>
          </a:p>
          <a:p>
            <a:pPr lvl="1"/>
            <a:r>
              <a:rPr lang="de-DE" sz="1600" dirty="0" smtClean="0"/>
              <a:t>Hyperspectral gap-filling methods</a:t>
            </a:r>
          </a:p>
          <a:p>
            <a:pPr lvl="1"/>
            <a:r>
              <a:rPr lang="de-DE" sz="1600" dirty="0" smtClean="0"/>
              <a:t>Establishing user requirements</a:t>
            </a:r>
          </a:p>
          <a:p>
            <a:pPr lvl="1"/>
            <a:r>
              <a:rPr lang="de-DE" sz="1600" dirty="0" smtClean="0"/>
              <a:t>Developing first demonstration products?</a:t>
            </a:r>
          </a:p>
          <a:p>
            <a:r>
              <a:rPr lang="en-US" sz="2000" dirty="0" smtClean="0"/>
              <a:t>Reference Sensor Traceability and Uncertainty</a:t>
            </a:r>
          </a:p>
          <a:p>
            <a:pPr lvl="1"/>
            <a:r>
              <a:rPr lang="en-US" sz="1600" dirty="0" smtClean="0"/>
              <a:t>Sensor calibration Error budgets</a:t>
            </a:r>
          </a:p>
          <a:p>
            <a:pPr lvl="1"/>
            <a:r>
              <a:rPr lang="en-US" sz="1600" dirty="0" smtClean="0"/>
              <a:t>Inter-comparisons</a:t>
            </a:r>
          </a:p>
          <a:p>
            <a:pPr lvl="1"/>
            <a:r>
              <a:rPr lang="en-US" sz="1600" dirty="0" smtClean="0"/>
              <a:t>Report</a:t>
            </a:r>
          </a:p>
          <a:p>
            <a:r>
              <a:rPr lang="en-US" sz="2000" dirty="0" smtClean="0"/>
              <a:t>Hyperspectral GEO IR sounders comparisons</a:t>
            </a:r>
          </a:p>
          <a:p>
            <a:pPr lvl="1"/>
            <a:endParaRPr lang="en-US" sz="1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79522" y="1305688"/>
          <a:ext cx="4526477" cy="5155920"/>
        </p:xfrm>
        <a:graphic>
          <a:graphicData uri="http://schemas.openxmlformats.org/drawingml/2006/table">
            <a:tbl>
              <a:tblPr/>
              <a:tblGrid>
                <a:gridCol w="610091"/>
                <a:gridCol w="1239861"/>
                <a:gridCol w="2676525"/>
              </a:tblGrid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Wed pm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GRWG: IR Sub-Group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Chair: 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16:30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Chengli</a:t>
                      </a:r>
                      <a:r>
                        <a:rPr lang="en-GB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GB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Qi</a:t>
                      </a:r>
                      <a:endParaRPr lang="en-GB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Strategy for hyperspectral GEO sounders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</a:t>
            </a:r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000" dirty="0" smtClean="0"/>
              <a:t>GEO-LEO IR</a:t>
            </a:r>
          </a:p>
          <a:p>
            <a:pPr lvl="1"/>
            <a:r>
              <a:rPr lang="de-DE" sz="1600" dirty="0" smtClean="0"/>
              <a:t>GEO-ring test data to support SCOPE-CM IOGEO</a:t>
            </a:r>
          </a:p>
          <a:p>
            <a:pPr lvl="1"/>
            <a:r>
              <a:rPr lang="de-DE" sz="1600" dirty="0" smtClean="0"/>
              <a:t>Promotion of products through GPPA</a:t>
            </a:r>
          </a:p>
          <a:p>
            <a:pPr lvl="1"/>
            <a:r>
              <a:rPr lang="de-DE" sz="1600" dirty="0" smtClean="0"/>
              <a:t>Handling GEO diurnal calibration variations</a:t>
            </a:r>
          </a:p>
          <a:p>
            <a:pPr lvl="1"/>
            <a:r>
              <a:rPr lang="de-DE" sz="1600" dirty="0" smtClean="0"/>
              <a:t>New inter-calibration algorithms</a:t>
            </a:r>
          </a:p>
          <a:p>
            <a:r>
              <a:rPr lang="de-DE" sz="2000" dirty="0" smtClean="0"/>
              <a:t>LEO-LEO IR</a:t>
            </a:r>
          </a:p>
          <a:p>
            <a:pPr lvl="1"/>
            <a:r>
              <a:rPr lang="de-DE" sz="1600" dirty="0" smtClean="0"/>
              <a:t>Inter-calibration algorithms</a:t>
            </a:r>
          </a:p>
          <a:p>
            <a:pPr lvl="1"/>
            <a:r>
              <a:rPr lang="de-DE" sz="1600" dirty="0" smtClean="0"/>
              <a:t>Hyperspectral gap-filling methods</a:t>
            </a:r>
          </a:p>
          <a:p>
            <a:pPr lvl="1"/>
            <a:r>
              <a:rPr lang="de-DE" sz="1600" dirty="0" smtClean="0"/>
              <a:t>Establishing user requirements</a:t>
            </a:r>
          </a:p>
          <a:p>
            <a:pPr lvl="1"/>
            <a:r>
              <a:rPr lang="de-DE" sz="1600" dirty="0" smtClean="0"/>
              <a:t>Developing first demonstration products?</a:t>
            </a:r>
          </a:p>
          <a:p>
            <a:r>
              <a:rPr lang="en-US" sz="2000" dirty="0" smtClean="0"/>
              <a:t>Reference Sensor Traceability and Uncertainty</a:t>
            </a:r>
          </a:p>
          <a:p>
            <a:pPr lvl="1"/>
            <a:r>
              <a:rPr lang="en-US" sz="1600" dirty="0" smtClean="0"/>
              <a:t>Sensor calibration Error budgets</a:t>
            </a:r>
          </a:p>
          <a:p>
            <a:pPr lvl="1"/>
            <a:r>
              <a:rPr lang="en-US" sz="1600" dirty="0" smtClean="0"/>
              <a:t>Inter-comparisons</a:t>
            </a:r>
          </a:p>
          <a:p>
            <a:pPr lvl="1"/>
            <a:r>
              <a:rPr lang="en-US" sz="1600" dirty="0" smtClean="0"/>
              <a:t>Report</a:t>
            </a:r>
          </a:p>
          <a:p>
            <a:r>
              <a:rPr lang="en-US" sz="2000" dirty="0" smtClean="0"/>
              <a:t>Hyperspectral GEO IR sounders comparisons</a:t>
            </a:r>
          </a:p>
          <a:p>
            <a:r>
              <a:rPr lang="en-US" sz="2000" dirty="0" smtClean="0"/>
              <a:t>SRF retrievals</a:t>
            </a:r>
          </a:p>
          <a:p>
            <a:pPr lvl="1"/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79522" y="1305688"/>
          <a:ext cx="4526477" cy="5155920"/>
        </p:xfrm>
        <a:graphic>
          <a:graphicData uri="http://schemas.openxmlformats.org/drawingml/2006/table">
            <a:tbl>
              <a:tblPr/>
              <a:tblGrid>
                <a:gridCol w="610091"/>
                <a:gridCol w="1239861"/>
                <a:gridCol w="2676525"/>
              </a:tblGrid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Wed pm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GRWG: IR Sub-Group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Chair: 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320">
                <a:tc>
                  <a:txBody>
                    <a:bodyPr/>
                    <a:lstStyle/>
                    <a:p>
                      <a:pPr algn="l" fontAlgn="base"/>
                      <a:endParaRPr lang="en-GB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Tim + Manik?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SRF retrievals - with input from Ruediger Lang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17:00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Na Xu</a:t>
                      </a:r>
                      <a:endParaRPr lang="en-GB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Prelaunch SRF evaluation and correction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</a:t>
            </a:r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000" dirty="0" smtClean="0"/>
              <a:t>GEO-LEO IR</a:t>
            </a:r>
          </a:p>
          <a:p>
            <a:pPr lvl="1"/>
            <a:r>
              <a:rPr lang="de-DE" sz="1600" dirty="0" smtClean="0"/>
              <a:t>GEO-ring test data to support SCOPE-CM IOGEO</a:t>
            </a:r>
          </a:p>
          <a:p>
            <a:pPr lvl="1"/>
            <a:r>
              <a:rPr lang="de-DE" sz="1600" dirty="0" smtClean="0"/>
              <a:t>Promotion of products through GPPA</a:t>
            </a:r>
          </a:p>
          <a:p>
            <a:pPr lvl="1"/>
            <a:r>
              <a:rPr lang="de-DE" sz="1600" dirty="0" smtClean="0"/>
              <a:t>Handling GEO diurnal calibration variations</a:t>
            </a:r>
          </a:p>
          <a:p>
            <a:pPr lvl="1"/>
            <a:r>
              <a:rPr lang="de-DE" sz="1600" dirty="0" smtClean="0"/>
              <a:t>New inter-calibration algorithms</a:t>
            </a:r>
          </a:p>
          <a:p>
            <a:r>
              <a:rPr lang="de-DE" sz="2000" dirty="0" smtClean="0"/>
              <a:t>LEO-LEO IR</a:t>
            </a:r>
          </a:p>
          <a:p>
            <a:pPr lvl="1"/>
            <a:r>
              <a:rPr lang="de-DE" sz="1600" dirty="0" smtClean="0"/>
              <a:t>Inter-calibration algorithms</a:t>
            </a:r>
          </a:p>
          <a:p>
            <a:pPr lvl="1"/>
            <a:r>
              <a:rPr lang="de-DE" sz="1600" dirty="0" smtClean="0"/>
              <a:t>Hyperspectral gap-filling methods</a:t>
            </a:r>
          </a:p>
          <a:p>
            <a:pPr lvl="1"/>
            <a:r>
              <a:rPr lang="de-DE" sz="1600" dirty="0" smtClean="0"/>
              <a:t>Establishing user requirements</a:t>
            </a:r>
          </a:p>
          <a:p>
            <a:pPr lvl="1"/>
            <a:r>
              <a:rPr lang="de-DE" sz="1600" dirty="0" smtClean="0"/>
              <a:t>Developing first demonstration products?</a:t>
            </a:r>
          </a:p>
          <a:p>
            <a:r>
              <a:rPr lang="en-US" sz="2000" dirty="0" smtClean="0"/>
              <a:t>Reference Sensor Traceability and Uncertainty</a:t>
            </a:r>
          </a:p>
          <a:p>
            <a:pPr lvl="1"/>
            <a:r>
              <a:rPr lang="en-US" sz="1600" dirty="0" smtClean="0"/>
              <a:t>Sensor calibration Error budgets</a:t>
            </a:r>
          </a:p>
          <a:p>
            <a:pPr lvl="1"/>
            <a:r>
              <a:rPr lang="en-US" sz="1600" dirty="0" smtClean="0"/>
              <a:t>Inter-comparisons</a:t>
            </a:r>
          </a:p>
          <a:p>
            <a:pPr lvl="1"/>
            <a:r>
              <a:rPr lang="en-US" sz="1600" dirty="0" smtClean="0"/>
              <a:t>Report</a:t>
            </a:r>
          </a:p>
          <a:p>
            <a:r>
              <a:rPr lang="en-US" sz="2000" dirty="0" smtClean="0"/>
              <a:t>Hyperspectral GEO IR sounders comparisons</a:t>
            </a:r>
          </a:p>
          <a:p>
            <a:r>
              <a:rPr lang="en-US" sz="2000" dirty="0" smtClean="0"/>
              <a:t>SRF retrievals</a:t>
            </a:r>
          </a:p>
          <a:p>
            <a:r>
              <a:rPr lang="en-US" sz="2000" dirty="0" smtClean="0"/>
              <a:t>Supporting FCDR generation</a:t>
            </a:r>
          </a:p>
          <a:p>
            <a:pPr lvl="1"/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79522" y="1305688"/>
          <a:ext cx="4526477" cy="5393880"/>
        </p:xfrm>
        <a:graphic>
          <a:graphicData uri="http://schemas.openxmlformats.org/drawingml/2006/table">
            <a:tbl>
              <a:tblPr/>
              <a:tblGrid>
                <a:gridCol w="610091"/>
                <a:gridCol w="1239861"/>
                <a:gridCol w="2676525"/>
              </a:tblGrid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Fri am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Plenary - Briefs and De-briefs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Chair: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Larry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Flynn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320">
                <a:tc>
                  <a:txBody>
                    <a:bodyPr/>
                    <a:lstStyle/>
                    <a:p>
                      <a:pPr algn="l" fontAlgn="base"/>
                      <a:r>
                        <a:rPr lang="de-DE" b="0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08:30</a:t>
                      </a:r>
                      <a:endParaRPr lang="en-GB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Rob Roebeling/Tim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Ongoing need for Re-Analysis Corrections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US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endParaRPr lang="en-GB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1289"/>
            <a:ext cx="9799638" cy="854075"/>
          </a:xfrm>
        </p:spPr>
        <p:txBody>
          <a:bodyPr/>
          <a:lstStyle/>
          <a:p>
            <a:r>
              <a:rPr lang="en-GB" sz="3600" dirty="0" smtClean="0"/>
              <a:t>Actions on IR Sub-Group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" y="1173985"/>
          <a:ext cx="9905999" cy="5657847"/>
        </p:xfrm>
        <a:graphic>
          <a:graphicData uri="http://schemas.openxmlformats.org/drawingml/2006/table">
            <a:tbl>
              <a:tblPr/>
              <a:tblGrid>
                <a:gridCol w="1128155"/>
                <a:gridCol w="3393761"/>
                <a:gridCol w="1157611"/>
                <a:gridCol w="1175694"/>
                <a:gridCol w="1175694"/>
                <a:gridCol w="1175694"/>
                <a:gridCol w="699390"/>
              </a:tblGrid>
              <a:tr h="67672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Action Id</a:t>
                      </a:r>
                    </a:p>
                  </a:txBody>
                  <a:tcPr marL="37680" marR="37680" marT="20933" marB="20933" anchor="ctr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Summary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Lead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Expected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Actual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Deliverable Usage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Status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GIR.2016.3c.1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Rob to consider including an analysis of GEO-ring bias monitoring statistics provided by ECMWF as part of IOGEO.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EUM(Rob)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Not possible in 2017.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  <a:tr h="1210214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GIR.2016.3c.2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EUMETSAT to coordinate input for GEO-ring test dataset from all geostationary satellite operators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EUM(Rob)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9/1/2016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 </a:t>
                      </a:r>
                    </a:p>
                    <a:p>
                      <a:pPr algn="ctr" fontAlgn="t"/>
                      <a:r>
                        <a:rPr lang="en-US" sz="1200" dirty="0"/>
                        <a:t>Ftp structure setup. Met-7 &amp; -9 </a:t>
                      </a:r>
                      <a:r>
                        <a:rPr lang="en-US" sz="1200" dirty="0" err="1"/>
                        <a:t>recal</a:t>
                      </a:r>
                      <a:r>
                        <a:rPr lang="en-US" sz="1200" dirty="0"/>
                        <a:t> data available - can upload (</a:t>
                      </a:r>
                      <a:r>
                        <a:rPr lang="en-US" sz="1200" dirty="0" err="1"/>
                        <a:t>incl</a:t>
                      </a:r>
                      <a:r>
                        <a:rPr lang="en-US" sz="1200" dirty="0"/>
                        <a:t> link to GSICS corrections). 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200" dirty="0"/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  <a:tr h="977244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GIR.2016.3e.1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Tim Hewison to consider revising terminology used in the current "Primary GSICS Corrections", during demonstration phase.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EUM(Tim)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/>
                        <a:t>In revised GPPA submission 2017-05-23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/>
                        <a:t>Primary GSICS Corrections now defined wrt "Anchor References".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Closed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99E"/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fontAlgn="t"/>
                      <a:r>
                        <a:rPr lang="en-GB" sz="1200" b="1" dirty="0"/>
                        <a:t>GIR.2016.3n.1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/>
                        <a:t>Fred to report at next meeting on cooperation with KMA on black body calibration correction.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 b="1"/>
                        <a:t>NOAA(Fred)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  <a:tr h="588076">
                <a:tc>
                  <a:txBody>
                    <a:bodyPr/>
                    <a:lstStyle/>
                    <a:p>
                      <a:pPr fontAlgn="t"/>
                      <a:r>
                        <a:rPr lang="en-GB" sz="1200" b="1"/>
                        <a:t>GIR.2016.3o.1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/>
                        <a:t>Arata to check how the cold end corrections are behaving using AIRS.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 b="1"/>
                        <a:t>JMA(Arata)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dirty="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  <a:tr h="1113217">
                <a:tc>
                  <a:txBody>
                    <a:bodyPr/>
                    <a:lstStyle/>
                    <a:p>
                      <a:pPr fontAlgn="t"/>
                      <a:r>
                        <a:rPr lang="en-GB" sz="1200" b="1"/>
                        <a:t>GIR.2016.3o.2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/>
                        <a:t>Arata to use the various regression methods for both radiance and brightness temperatures and process the corrections as derived from AIRS and report back.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 b="1" dirty="0"/>
                        <a:t>JMA(Arata)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dirty="0"/>
                        <a:t>2017-annual meeting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dirty="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dirty="0"/>
                        <a:t>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dirty="0"/>
                        <a:t>Pending  </a:t>
                      </a:r>
                    </a:p>
                  </a:txBody>
                  <a:tcPr marL="20933" marR="20933" marT="16747" marB="16747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Show  entries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Search: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10242" r:id="rId2" imgW="0" imgH="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1289"/>
            <a:ext cx="9799638" cy="854075"/>
          </a:xfrm>
        </p:spPr>
        <p:txBody>
          <a:bodyPr/>
          <a:lstStyle/>
          <a:p>
            <a:r>
              <a:rPr lang="en-GB" sz="3600" dirty="0" smtClean="0"/>
              <a:t>Actions on IR Sub-Group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173985"/>
          <a:ext cx="9905999" cy="5278825"/>
        </p:xfrm>
        <a:graphic>
          <a:graphicData uri="http://schemas.openxmlformats.org/drawingml/2006/table">
            <a:tbl>
              <a:tblPr/>
              <a:tblGrid>
                <a:gridCol w="1140031"/>
                <a:gridCol w="3381884"/>
                <a:gridCol w="1157612"/>
                <a:gridCol w="1175694"/>
                <a:gridCol w="1175694"/>
                <a:gridCol w="1175694"/>
                <a:gridCol w="699390"/>
              </a:tblGrid>
              <a:tr h="67672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Action Id</a:t>
                      </a:r>
                    </a:p>
                  </a:txBody>
                  <a:tcPr marL="37680" marR="37680" marT="20933" marB="20933" anchor="ctr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Summary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Lead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Expected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Actual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Deliverable Usage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Status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GIR.2016.3p.1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Rose to communicate the constraints for Metop-A end-of-life activities. Can we accommodate additional manoeuvres?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EUM(Rose)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>
                          <a:solidFill>
                            <a:srgbClr val="616161"/>
                          </a:solidFill>
                          <a:hlinkClick r:id="rId4" tooltip="This link opens a non-government website in a new window."/>
                        </a:rPr>
                        <a:t>2017 EUMETSAT Agency Report</a:t>
                      </a:r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/>
                        <a:t>Update on Metop-A End of Life included in Agency Report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Closed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13128">
                <a:tc>
                  <a:txBody>
                    <a:bodyPr/>
                    <a:lstStyle/>
                    <a:p>
                      <a:pPr fontAlgn="t"/>
                      <a:r>
                        <a:rPr lang="en-GB" sz="1200" dirty="0"/>
                        <a:t>GIR.2016.3p.2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CrIS team (POC: Likun) to work on the inter-comparison between CrIS and TANSO-FTS and report back to GRWG.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CrIS team(Likun)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77244">
                <a:tc>
                  <a:txBody>
                    <a:bodyPr/>
                    <a:lstStyle/>
                    <a:p>
                      <a:pPr fontAlgn="t"/>
                      <a:r>
                        <a:rPr lang="en-GB" sz="1200" dirty="0"/>
                        <a:t>GIR.2016.3p.3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EUM + CNES (POC: Denis Jouglet (CNES) and Dorothee Coppens (EUM)) to work on the inter-comparison between CrIS and TANSO-FTS.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EUM(Dorothee), CNES(Denis)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/>
                        <a:t>Delayed at EUM until later in 2017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fontAlgn="t"/>
                      <a:r>
                        <a:rPr lang="en-GB" sz="1200" dirty="0"/>
                        <a:t>GIR.2016.3p.5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JAXA to provide info about TANSO FTS sampling (POC: Kei Shiomi)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JAXA(Kei)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8076">
                <a:tc>
                  <a:txBody>
                    <a:bodyPr/>
                    <a:lstStyle/>
                    <a:p>
                      <a:pPr fontAlgn="t"/>
                      <a:r>
                        <a:rPr lang="en-GB" sz="1200" b="0" dirty="0"/>
                        <a:t>GIR.2016.3q.1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0" dirty="0"/>
                        <a:t>Likun Wang to coordinate a team to continue to monitor </a:t>
                      </a:r>
                      <a:r>
                        <a:rPr lang="en-US" sz="1200" b="0" dirty="0" err="1"/>
                        <a:t>CrIS</a:t>
                      </a:r>
                      <a:r>
                        <a:rPr lang="en-US" sz="1200" b="0" dirty="0"/>
                        <a:t>, IASI and AIRS and report to GSICS.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 b="0" dirty="0"/>
                        <a:t>NOAA(Likun)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dirty="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dirty="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dirty="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1577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GIR.2016.3r.1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Manik to circulate draft manuscript on SRF retrieval method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NOAA(Manik)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Show  entries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Search: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36866" r:id="rId2" imgW="0" imgH="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1289"/>
            <a:ext cx="9799638" cy="854075"/>
          </a:xfrm>
        </p:spPr>
        <p:txBody>
          <a:bodyPr/>
          <a:lstStyle/>
          <a:p>
            <a:r>
              <a:rPr lang="en-GB" sz="3600" dirty="0" smtClean="0"/>
              <a:t>Actions on IR Sub-Group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" y="1173985"/>
          <a:ext cx="9905997" cy="5751838"/>
        </p:xfrm>
        <a:graphic>
          <a:graphicData uri="http://schemas.openxmlformats.org/drawingml/2006/table">
            <a:tbl>
              <a:tblPr/>
              <a:tblGrid>
                <a:gridCol w="1199406"/>
                <a:gridCol w="3322508"/>
                <a:gridCol w="1157611"/>
                <a:gridCol w="1175694"/>
                <a:gridCol w="1175694"/>
                <a:gridCol w="1175694"/>
                <a:gridCol w="699390"/>
              </a:tblGrid>
              <a:tr h="67672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Action Id</a:t>
                      </a:r>
                    </a:p>
                  </a:txBody>
                  <a:tcPr marL="37680" marR="37680" marT="20933" marB="20933" anchor="ctr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Summary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Lead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Expected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Actual Completion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2E6E9E"/>
                          </a:solidFill>
                        </a:rPr>
                        <a:t>Deliverable Usage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2E6E9E"/>
                          </a:solidFill>
                        </a:rPr>
                        <a:t>Status</a:t>
                      </a:r>
                    </a:p>
                  </a:txBody>
                  <a:tcPr marL="37680" marR="37680" marT="20933" marB="20933" anchor="ctr">
                    <a:lnL w="12700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FFC"/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GIR.2016.7b.2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Tim Hewison to resolve use of GSICS products for Meteosat IR with FIDUCEO.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EUM(Tim)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dirty="0" smtClean="0"/>
                        <a:t>FIDUCEO </a:t>
                      </a:r>
                      <a:r>
                        <a:rPr lang="en-US" sz="1200" dirty="0"/>
                        <a:t>are using some GSICS methods to derive calibration coefficients for Meteosat. No further action </a:t>
                      </a:r>
                      <a:r>
                        <a:rPr lang="en-US" sz="1200" dirty="0" err="1"/>
                        <a:t>reqrd</a:t>
                      </a:r>
                      <a:r>
                        <a:rPr lang="en-US" sz="1200" dirty="0"/>
                        <a:t>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50" dirty="0"/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Closed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13128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GIR.2016.7i.3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Tim to contact Sasha regarding the opportunities using NWP bias monitoring statistics.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EUM(Tim)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Closed by email </a:t>
                      </a:r>
                      <a:r>
                        <a:rPr lang="en-GB" sz="1200" dirty="0" smtClean="0"/>
                        <a:t/>
                      </a:r>
                      <a:br>
                        <a:rPr lang="en-GB" sz="1200" dirty="0" smtClean="0"/>
                      </a:br>
                      <a:r>
                        <a:rPr lang="en-GB" sz="1200" dirty="0" smtClean="0"/>
                        <a:t> </a:t>
                      </a:r>
                      <a:r>
                        <a:rPr lang="en-US" sz="1200" dirty="0" smtClean="0"/>
                        <a:t>MICROS team do not have resources to support this at present.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50" dirty="0"/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Closed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21278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GIR.20160908.1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Denis Jouglet (CNES) to apply spectral averaging method to calculate static weightings for generating 10cm-1 pseudo channels for AIRS-IASI comparison </a:t>
                      </a:r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 dirty="0"/>
                        <a:t>CNES(Denis)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0242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GIR.20160908.2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Dorothee Coppens (EUMETSAT) to look at impact of </a:t>
                      </a:r>
                      <a:r>
                        <a:rPr lang="en-US" sz="1200" dirty="0" err="1"/>
                        <a:t>CrIS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responsivity</a:t>
                      </a:r>
                      <a:r>
                        <a:rPr lang="en-US" sz="1200" dirty="0"/>
                        <a:t> changes related to </a:t>
                      </a:r>
                      <a:r>
                        <a:rPr lang="en-US" sz="1200" dirty="0" err="1"/>
                        <a:t>apodisation</a:t>
                      </a:r>
                      <a:r>
                        <a:rPr lang="en-US" sz="1200" dirty="0"/>
                        <a:t>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 dirty="0"/>
                        <a:t>EUM(Dorothee)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8076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GIR.20160908.3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Dave Tobin (SSEC) to regenerate comparison results in 10K bins over 3 year </a:t>
                      </a:r>
                      <a:r>
                        <a:rPr lang="en-US" sz="1200" dirty="0" smtClean="0"/>
                        <a:t>period, </a:t>
                      </a:r>
                      <a:r>
                        <a:rPr lang="en-US" sz="1200" dirty="0"/>
                        <a:t>describe method </a:t>
                      </a:r>
                      <a:r>
                        <a:rPr lang="en-US" sz="1200" dirty="0" smtClean="0"/>
                        <a:t>&amp;share </a:t>
                      </a:r>
                      <a:r>
                        <a:rPr lang="en-US" sz="1200" dirty="0"/>
                        <a:t>raw SNO results.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NOAA(Dave)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Pending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1577"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GIR.20160908.4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Tim Hewison (EUMETSAT) to regenerate comparison results in 10K bins </a:t>
                      </a:r>
                      <a:r>
                        <a:rPr lang="en-US" sz="1200" dirty="0" smtClean="0"/>
                        <a:t>&amp;redo </a:t>
                      </a:r>
                      <a:r>
                        <a:rPr lang="en-US" sz="1200" dirty="0"/>
                        <a:t>double-difference analysis, expressing results in BT, radiance and % radiance.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200"/>
                        <a:t>EUM(Tim) 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2017-annual meeting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/>
                        <a:t>Closed 2017-03-15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>
                          <a:solidFill>
                            <a:srgbClr val="616161"/>
                          </a:solidFill>
                          <a:hlinkClick r:id="rId4" tooltip="This link opens a non-government website in a new window."/>
                        </a:rPr>
                        <a:t>Spreadsheet</a:t>
                      </a:r>
                      <a:r>
                        <a:rPr lang="en-GB" sz="1200"/>
                        <a:t> 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dirty="0"/>
                        <a:t>Closed </a:t>
                      </a:r>
                    </a:p>
                  </a:txBody>
                  <a:tcPr marL="95250" marR="95250" marT="76200" marB="76200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Show  entries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Search: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37890" r:id="rId2" imgW="0" imgH="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000" dirty="0" smtClean="0"/>
              <a:t>Thank You for your contributions!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</a:t>
            </a:r>
            <a:r>
              <a:rPr lang="en-US" dirty="0" smtClean="0"/>
              <a:t>Membership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6919"/>
            <a:ext cx="8915400" cy="4499244"/>
          </a:xfrm>
        </p:spPr>
        <p:txBody>
          <a:bodyPr/>
          <a:lstStyle/>
          <a:p>
            <a:r>
              <a:rPr lang="de-DE" sz="2000" dirty="0" smtClean="0"/>
              <a:t>GEO-LEO IR products – first GSICS product</a:t>
            </a:r>
          </a:p>
          <a:p>
            <a:r>
              <a:rPr lang="de-DE" sz="2000" dirty="0" smtClean="0"/>
              <a:t>IR Sub-Group last to form</a:t>
            </a:r>
          </a:p>
          <a:p>
            <a:pPr lvl="1"/>
            <a:r>
              <a:rPr lang="de-DE" sz="1600" dirty="0" smtClean="0"/>
              <a:t>In July 2015</a:t>
            </a:r>
          </a:p>
          <a:p>
            <a:r>
              <a:rPr lang="de-DE" sz="2000" dirty="0" smtClean="0"/>
              <a:t>Membership somewhat nebulous</a:t>
            </a:r>
          </a:p>
          <a:p>
            <a:pPr lvl="1"/>
            <a:r>
              <a:rPr lang="de-DE" sz="1600" dirty="0" smtClean="0"/>
              <a:t>Includes many participants from usual GSICS members – and a few others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Current Sub-Group activities: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3788"/>
            <a:ext cx="8915400" cy="4772376"/>
          </a:xfrm>
        </p:spPr>
        <p:txBody>
          <a:bodyPr/>
          <a:lstStyle/>
          <a:p>
            <a:r>
              <a:rPr lang="en-GB" sz="2000" dirty="0" smtClean="0"/>
              <a:t>Promote </a:t>
            </a:r>
            <a:r>
              <a:rPr lang="en-GB" sz="2000" dirty="0" smtClean="0"/>
              <a:t>GEO-LEO IR products to Operational + Support &amp; Further </a:t>
            </a:r>
            <a:r>
              <a:rPr lang="en-GB" sz="2000" dirty="0" smtClean="0"/>
              <a:t>Development</a:t>
            </a:r>
          </a:p>
          <a:p>
            <a:pPr lvl="1"/>
            <a:r>
              <a:rPr lang="en-GB" sz="1600" dirty="0" smtClean="0"/>
              <a:t>a</a:t>
            </a:r>
            <a:r>
              <a:rPr lang="en-GB" sz="1600" dirty="0" smtClean="0"/>
              <a:t>) For IR channels of GEO imagers – Tim, Masaya, Dohyeong, </a:t>
            </a:r>
            <a:r>
              <a:rPr lang="en-GB" sz="1600" dirty="0" err="1" smtClean="0"/>
              <a:t>Hyesook</a:t>
            </a:r>
            <a:r>
              <a:rPr lang="en-GB" sz="1600" dirty="0" smtClean="0"/>
              <a:t>, Minju, Manik, </a:t>
            </a:r>
            <a:r>
              <a:rPr lang="en-GB" sz="1600" dirty="0" smtClean="0"/>
              <a:t>Fangfang</a:t>
            </a:r>
          </a:p>
          <a:p>
            <a:pPr lvl="1"/>
            <a:r>
              <a:rPr lang="en-GB" sz="1600" dirty="0" smtClean="0"/>
              <a:t>b</a:t>
            </a:r>
            <a:r>
              <a:rPr lang="en-GB" sz="1600" dirty="0" smtClean="0"/>
              <a:t>) GEO IR Sounders (broad-band) , </a:t>
            </a:r>
            <a:r>
              <a:rPr lang="en-GB" sz="1600" dirty="0" smtClean="0"/>
              <a:t>Fangfang</a:t>
            </a:r>
          </a:p>
          <a:p>
            <a:pPr lvl="1"/>
            <a:r>
              <a:rPr lang="en-GB" sz="1600" dirty="0" smtClean="0"/>
              <a:t>c</a:t>
            </a:r>
            <a:r>
              <a:rPr lang="en-GB" sz="1600" dirty="0" smtClean="0"/>
              <a:t>) Preparation for hyperspectral IR - CMA?</a:t>
            </a:r>
          </a:p>
          <a:p>
            <a:r>
              <a:rPr lang="en-GB" sz="2000" dirty="0" smtClean="0"/>
              <a:t>Development of LEO-LEO IR products </a:t>
            </a:r>
            <a:r>
              <a:rPr lang="en-GB" sz="2000" dirty="0" smtClean="0"/>
              <a:t>for</a:t>
            </a:r>
          </a:p>
          <a:p>
            <a:pPr lvl="1"/>
            <a:r>
              <a:rPr lang="en-GB" sz="1600" dirty="0" smtClean="0"/>
              <a:t>a</a:t>
            </a:r>
            <a:r>
              <a:rPr lang="en-GB" sz="1600" dirty="0" smtClean="0"/>
              <a:t>) imagers – Likun, Manik (</a:t>
            </a:r>
            <a:r>
              <a:rPr lang="en-GB" sz="1600" dirty="0" err="1" smtClean="0">
                <a:hlinkClick r:id="rId2" tooltip="Create this topic"/>
              </a:rPr>
              <a:t>MetopA</a:t>
            </a:r>
            <a:r>
              <a:rPr lang="en-GB" sz="1600" dirty="0" smtClean="0"/>
              <a:t>/AVHRR), Tim, Fred ?, </a:t>
            </a:r>
            <a:r>
              <a:rPr lang="en-GB" sz="1600" dirty="0" smtClean="0"/>
              <a:t>Fangfang</a:t>
            </a:r>
          </a:p>
          <a:p>
            <a:pPr lvl="1"/>
            <a:r>
              <a:rPr lang="en-GB" sz="1600" dirty="0" smtClean="0"/>
              <a:t>b</a:t>
            </a:r>
            <a:r>
              <a:rPr lang="en-GB" sz="1600" dirty="0" smtClean="0"/>
              <a:t>) Hyperspectral IR (</a:t>
            </a:r>
            <a:r>
              <a:rPr lang="en-GB" sz="1600" dirty="0" err="1" smtClean="0"/>
              <a:t>incl</a:t>
            </a:r>
            <a:r>
              <a:rPr lang="en-GB" sz="1600" dirty="0" smtClean="0"/>
              <a:t> CLARREO) - Likun, Dave T.,</a:t>
            </a:r>
          </a:p>
          <a:p>
            <a:r>
              <a:rPr lang="en-GB" sz="2000" dirty="0" smtClean="0"/>
              <a:t>Deployment of Prime GSICS Corrections – Tim , Masaya, Fangfang</a:t>
            </a:r>
          </a:p>
          <a:p>
            <a:r>
              <a:rPr lang="en-GB" sz="2000" dirty="0" smtClean="0"/>
              <a:t>Diurnal calibration variations - Masaya , Fangfang, Dohyeong, </a:t>
            </a:r>
            <a:r>
              <a:rPr lang="en-GB" sz="2000" dirty="0" err="1" smtClean="0"/>
              <a:t>Hyesook</a:t>
            </a:r>
            <a:r>
              <a:rPr lang="en-GB" sz="2000" dirty="0" smtClean="0"/>
              <a:t>, Minju</a:t>
            </a:r>
          </a:p>
          <a:p>
            <a:r>
              <a:rPr lang="en-GB" sz="2000" dirty="0" smtClean="0"/>
              <a:t>Report on </a:t>
            </a:r>
            <a:r>
              <a:rPr lang="en-GB" sz="2000" u="sng" dirty="0" smtClean="0">
                <a:hlinkClick r:id="rId3"/>
              </a:rPr>
              <a:t>Reference Sensor Traceability and Uncertainty</a:t>
            </a:r>
            <a:r>
              <a:rPr lang="en-GB" sz="2000" dirty="0" smtClean="0"/>
              <a:t> – Tim, Likun, Dave T.</a:t>
            </a:r>
          </a:p>
          <a:p>
            <a:r>
              <a:rPr lang="en-GB" sz="2000" dirty="0" smtClean="0"/>
              <a:t>Development of NWP inter-calibration method , Fangfang</a:t>
            </a:r>
          </a:p>
          <a:p>
            <a:r>
              <a:rPr lang="en-GB" sz="2000" dirty="0" smtClean="0"/>
              <a:t>GEO-GEO comparisons - Dave, Hidehiko, Dohyeong, </a:t>
            </a:r>
            <a:r>
              <a:rPr lang="en-GB" sz="2000" dirty="0" err="1" smtClean="0"/>
              <a:t>Hyesook</a:t>
            </a:r>
            <a:r>
              <a:rPr lang="en-GB" sz="2000" dirty="0" smtClean="0"/>
              <a:t>, Minju , Fangfang</a:t>
            </a:r>
          </a:p>
          <a:p>
            <a:r>
              <a:rPr lang="en-GB" sz="2000" dirty="0" smtClean="0"/>
              <a:t>Instrument specification, pre-launch </a:t>
            </a:r>
            <a:r>
              <a:rPr lang="en-GB" sz="2000" dirty="0" smtClean="0"/>
              <a:t>char., </a:t>
            </a:r>
            <a:r>
              <a:rPr lang="en-GB" sz="2000" dirty="0" smtClean="0"/>
              <a:t>cal/</a:t>
            </a:r>
            <a:r>
              <a:rPr lang="en-GB" sz="2000" dirty="0" err="1" smtClean="0"/>
              <a:t>val</a:t>
            </a:r>
            <a:r>
              <a:rPr lang="en-GB" sz="2000" dirty="0" smtClean="0"/>
              <a:t> testing - Likun , Fangfang</a:t>
            </a:r>
          </a:p>
          <a:p>
            <a:r>
              <a:rPr lang="en-GB" sz="2000" dirty="0" smtClean="0"/>
              <a:t>Broadband Reference IR inter-calibration – Dave, Rob, Likun</a:t>
            </a:r>
          </a:p>
          <a:p>
            <a:r>
              <a:rPr lang="en-GB" sz="2000" dirty="0" smtClean="0"/>
              <a:t>Spectral Response Function retrieval - </a:t>
            </a:r>
            <a:r>
              <a:rPr lang="en-GB" sz="2000" dirty="0" smtClean="0"/>
              <a:t>Manik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 need a hero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participants </a:t>
            </a:r>
            <a:r>
              <a:rPr lang="en-GB" dirty="0" smtClean="0"/>
              <a:t>welcome </a:t>
            </a:r>
            <a:r>
              <a:rPr lang="en-GB" dirty="0" smtClean="0"/>
              <a:t>to join these activities </a:t>
            </a:r>
            <a:endParaRPr lang="en-GB" dirty="0" smtClean="0"/>
          </a:p>
          <a:p>
            <a:r>
              <a:rPr lang="en-GB" dirty="0" smtClean="0"/>
              <a:t>Difficult to lead all activities</a:t>
            </a:r>
          </a:p>
          <a:p>
            <a:pPr lvl="1"/>
            <a:r>
              <a:rPr lang="en-GB" dirty="0" smtClean="0"/>
              <a:t>Consider assigning Principal Investigators/Champions</a:t>
            </a:r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it becomes difficult to manage any of these activities within the IR Sub-Group, the chair should consider establishing a dedicated Sub-Group to address them.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</a:t>
            </a:r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000" dirty="0" smtClean="0"/>
              <a:t>GEO-LEO IR</a:t>
            </a:r>
          </a:p>
          <a:p>
            <a:pPr lvl="1"/>
            <a:r>
              <a:rPr lang="de-DE" sz="1600" dirty="0" smtClean="0"/>
              <a:t>GEO-ring test data to support SCOPE-CM IOGEO</a:t>
            </a:r>
          </a:p>
          <a:p>
            <a:pPr lvl="1"/>
            <a:r>
              <a:rPr lang="de-DE" sz="1600" dirty="0" smtClean="0"/>
              <a:t>Promotion of products through GPPA</a:t>
            </a:r>
          </a:p>
          <a:p>
            <a:pPr lvl="1"/>
            <a:r>
              <a:rPr lang="de-DE" sz="1600" dirty="0" smtClean="0"/>
              <a:t>Handling GEO diurnal calibration variations</a:t>
            </a:r>
          </a:p>
          <a:p>
            <a:pPr lvl="1"/>
            <a:r>
              <a:rPr lang="de-DE" sz="1600" dirty="0" smtClean="0"/>
              <a:t>New inter-calibration algorithms</a:t>
            </a:r>
          </a:p>
          <a:p>
            <a:pPr lvl="1"/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79522" y="1305688"/>
          <a:ext cx="4526477" cy="4869480"/>
        </p:xfrm>
        <a:graphic>
          <a:graphicData uri="http://schemas.openxmlformats.org/drawingml/2006/table">
            <a:tbl>
              <a:tblPr/>
              <a:tblGrid>
                <a:gridCol w="610091"/>
                <a:gridCol w="1239861"/>
                <a:gridCol w="2676525"/>
              </a:tblGrid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Wed pm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GRWG: IR Sub-Group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Chair: 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13:00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Developing GSICS products for GEO imagers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Fred Wu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including diurnal cycles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Dohyeong Kim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– accounting for seasonal variations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All (incl Na Xu)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 – Review Plans for GEO-LEO IR products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All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new algorithms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/>
        </p:nvGraphicFramePr>
        <p:xfrm>
          <a:off x="238087" y="930276"/>
          <a:ext cx="9448874" cy="52990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12660"/>
                <a:gridCol w="2061831"/>
                <a:gridCol w="1515682"/>
                <a:gridCol w="1479451"/>
                <a:gridCol w="1679306"/>
                <a:gridCol w="1599944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GPRC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Monitored Instrument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Reference Instrument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NRT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Re-Analysis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GSICS Bias Monitoring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EUMETSAT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Meteosat-8-11/SEVIRI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Meteosat-7/MVIRI 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Metop-A/IASI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Operational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Operational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JMA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MTSAT-2 Imager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NOAA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GOES-13 &amp; -15 Imager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GOES-11 &amp; -12 Imager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36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GOES Sounder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CMA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FY2C – 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KMA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COMS-1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ISRO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INSAT-3D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</a:tbl>
          </a:graphicData>
        </a:graphic>
      </p:graphicFrame>
      <p:sp>
        <p:nvSpPr>
          <p:cNvPr id="16451" name="Text Box 156"/>
          <p:cNvSpPr txBox="1">
            <a:spLocks noChangeArrowheads="1"/>
          </p:cNvSpPr>
          <p:nvPr/>
        </p:nvSpPr>
        <p:spPr bwMode="auto">
          <a:xfrm>
            <a:off x="0" y="274639"/>
            <a:ext cx="9905999" cy="65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0" dirty="0">
                <a:solidFill>
                  <a:srgbClr val="000000"/>
                </a:solidFill>
                <a:latin typeface="Calibri" pitchFamily="34" charset="0"/>
              </a:rPr>
              <a:t>GSICS </a:t>
            </a:r>
            <a:r>
              <a:rPr lang="en-GB" sz="4400" b="0" dirty="0" smtClean="0">
                <a:solidFill>
                  <a:srgbClr val="000000"/>
                </a:solidFill>
                <a:latin typeface="Calibri" pitchFamily="34" charset="0"/>
              </a:rPr>
              <a:t>GEO-LEO IR Product </a:t>
            </a:r>
            <a:r>
              <a:rPr lang="en-GB" sz="4400" b="0" dirty="0">
                <a:solidFill>
                  <a:srgbClr val="000000"/>
                </a:solidFill>
                <a:latin typeface="Calibri" pitchFamily="34" charset="0"/>
              </a:rPr>
              <a:t>Status </a:t>
            </a:r>
            <a:r>
              <a:rPr lang="en-GB" sz="4400" b="0" dirty="0" smtClean="0">
                <a:solidFill>
                  <a:srgbClr val="000000"/>
                </a:solidFill>
                <a:latin typeface="Calibri" pitchFamily="34" charset="0"/>
              </a:rPr>
              <a:t>2017-02</a:t>
            </a:r>
            <a:endParaRPr lang="en-GB" sz="44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452" name="Rectangle 157"/>
          <p:cNvSpPr>
            <a:spLocks noChangeArrowheads="1"/>
          </p:cNvSpPr>
          <p:nvPr/>
        </p:nvSpPr>
        <p:spPr bwMode="auto">
          <a:xfrm>
            <a:off x="88886" y="6238876"/>
            <a:ext cx="836319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dirty="0">
                <a:solidFill>
                  <a:schemeClr val="accent2"/>
                </a:solidFill>
              </a:rPr>
              <a:t>Full GSICS Product </a:t>
            </a:r>
            <a:r>
              <a:rPr lang="en-GB" sz="1200" b="0" dirty="0" err="1">
                <a:solidFill>
                  <a:schemeClr val="accent2"/>
                </a:solidFill>
              </a:rPr>
              <a:t>Catalog</a:t>
            </a:r>
            <a:r>
              <a:rPr lang="en-GB" sz="1200" b="0" dirty="0">
                <a:solidFill>
                  <a:schemeClr val="accent2"/>
                </a:solidFill>
              </a:rPr>
              <a:t> available at </a:t>
            </a:r>
            <a:r>
              <a:rPr lang="en-GB" sz="1200" b="0" dirty="0">
                <a:solidFill>
                  <a:schemeClr val="accent2"/>
                </a:solidFill>
                <a:hlinkClick r:id="rId3"/>
              </a:rPr>
              <a:t>http://www.star.nesdis.noaa.gov/smcd/GCC/ProductCatalog.php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GEO Imagers Spectral Coverage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1887" y="1600206"/>
          <a:ext cx="9155874" cy="4313712"/>
        </p:xfrm>
        <a:graphic>
          <a:graphicData uri="http://schemas.openxmlformats.org/drawingml/2006/table">
            <a:tbl>
              <a:tblPr/>
              <a:tblGrid>
                <a:gridCol w="863760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  <a:gridCol w="460673"/>
              </a:tblGrid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Meteosat/FCI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GOES-R/ABI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Himawari-8/AHI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FY-4A/AGRI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KOMPSAT-2A/AMI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INSAT-3DR/Imager</a:t>
                      </a:r>
                      <a:endParaRPr lang="en-GB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4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</a:t>
            </a:r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000" dirty="0" smtClean="0"/>
              <a:t>GEO-LEO IR</a:t>
            </a:r>
          </a:p>
          <a:p>
            <a:pPr lvl="1"/>
            <a:r>
              <a:rPr lang="de-DE" sz="1600" dirty="0" smtClean="0"/>
              <a:t>GEO-ring test data to support SCOPE-CM IOGEO</a:t>
            </a:r>
          </a:p>
          <a:p>
            <a:pPr lvl="1"/>
            <a:r>
              <a:rPr lang="de-DE" sz="1600" dirty="0" smtClean="0"/>
              <a:t>Promotion of products through GPPA</a:t>
            </a:r>
          </a:p>
          <a:p>
            <a:pPr lvl="1"/>
            <a:r>
              <a:rPr lang="de-DE" sz="1600" dirty="0" smtClean="0"/>
              <a:t>Handling GEO diurnal calibration variations</a:t>
            </a:r>
          </a:p>
          <a:p>
            <a:pPr lvl="1"/>
            <a:r>
              <a:rPr lang="de-DE" sz="1600" dirty="0" smtClean="0"/>
              <a:t>New inter-calibration algorithms</a:t>
            </a:r>
          </a:p>
          <a:p>
            <a:r>
              <a:rPr lang="de-DE" sz="2000" dirty="0" smtClean="0"/>
              <a:t>LEO-LEO IR</a:t>
            </a:r>
          </a:p>
          <a:p>
            <a:pPr lvl="1"/>
            <a:r>
              <a:rPr lang="de-DE" sz="1600" dirty="0" smtClean="0"/>
              <a:t>Inter-calibration algorithms</a:t>
            </a:r>
          </a:p>
          <a:p>
            <a:pPr lvl="1"/>
            <a:r>
              <a:rPr lang="de-DE" sz="1600" dirty="0" smtClean="0"/>
              <a:t>Hyperspectral gap-filling methods</a:t>
            </a:r>
          </a:p>
          <a:p>
            <a:pPr lvl="1"/>
            <a:r>
              <a:rPr lang="de-DE" sz="1600" dirty="0" smtClean="0"/>
              <a:t>Establishing user requirements</a:t>
            </a:r>
          </a:p>
          <a:p>
            <a:pPr lvl="1"/>
            <a:r>
              <a:rPr lang="de-DE" sz="1600" dirty="0" smtClean="0"/>
              <a:t>Developing first demonstration products?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79522" y="1305688"/>
          <a:ext cx="4526477" cy="5436480"/>
        </p:xfrm>
        <a:graphic>
          <a:graphicData uri="http://schemas.openxmlformats.org/drawingml/2006/table">
            <a:tbl>
              <a:tblPr/>
              <a:tblGrid>
                <a:gridCol w="610091"/>
                <a:gridCol w="1239861"/>
                <a:gridCol w="2676525"/>
              </a:tblGrid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Wed pm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GRWG: IR Sub-Group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Chair: 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14:20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CMA?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400" b="0" i="0" u="none" strike="noStrike" kern="1200" dirty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+mn-cs"/>
                        </a:rPr>
                        <a:t>Developing GSICS products for LEO imagers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Aisheng Wu (Remote)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including VIIRS/MODIS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extending coverage below 3.6µm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Tim + Igor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including SLSTR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14:20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CMA?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Developing GSICS products for LEO imagers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Aisheng Wu (Remote)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– including VIIRS/MODIS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Sub-Group </a:t>
            </a:r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000" dirty="0" smtClean="0"/>
              <a:t>GEO-LEO IR</a:t>
            </a:r>
          </a:p>
          <a:p>
            <a:pPr lvl="1"/>
            <a:r>
              <a:rPr lang="de-DE" sz="1600" dirty="0" smtClean="0"/>
              <a:t>GEO-ring test data to support SCOPE-CM IOGEO</a:t>
            </a:r>
          </a:p>
          <a:p>
            <a:pPr lvl="1"/>
            <a:r>
              <a:rPr lang="de-DE" sz="1600" dirty="0" smtClean="0"/>
              <a:t>Promotion of products through GPPA</a:t>
            </a:r>
          </a:p>
          <a:p>
            <a:pPr lvl="1"/>
            <a:r>
              <a:rPr lang="de-DE" sz="1600" dirty="0" smtClean="0"/>
              <a:t>Handling GEO diurnal calibration variations</a:t>
            </a:r>
          </a:p>
          <a:p>
            <a:pPr lvl="1"/>
            <a:r>
              <a:rPr lang="de-DE" sz="1600" dirty="0" smtClean="0"/>
              <a:t>New inter-calibration algorithms</a:t>
            </a:r>
          </a:p>
          <a:p>
            <a:r>
              <a:rPr lang="de-DE" sz="2000" dirty="0" smtClean="0"/>
              <a:t>LEO-LEO IR</a:t>
            </a:r>
          </a:p>
          <a:p>
            <a:pPr lvl="1"/>
            <a:r>
              <a:rPr lang="de-DE" sz="1600" dirty="0" smtClean="0"/>
              <a:t>Inter-calibration algorithms</a:t>
            </a:r>
          </a:p>
          <a:p>
            <a:pPr lvl="1"/>
            <a:r>
              <a:rPr lang="de-DE" sz="1600" dirty="0" smtClean="0"/>
              <a:t>Hyperspectral gap-filling methods</a:t>
            </a:r>
          </a:p>
          <a:p>
            <a:pPr lvl="1"/>
            <a:r>
              <a:rPr lang="de-DE" sz="1600" dirty="0" smtClean="0"/>
              <a:t>Establishing user requirements</a:t>
            </a:r>
          </a:p>
          <a:p>
            <a:pPr lvl="1"/>
            <a:r>
              <a:rPr lang="de-DE" sz="1600" dirty="0" smtClean="0"/>
              <a:t>Developing first demonstration products?</a:t>
            </a:r>
          </a:p>
          <a:p>
            <a:r>
              <a:rPr lang="en-US" sz="2000" dirty="0" smtClean="0"/>
              <a:t>Reference Sensor Traceability and Uncertainty – 2 web meetings in 2016</a:t>
            </a:r>
          </a:p>
          <a:p>
            <a:pPr lvl="1"/>
            <a:r>
              <a:rPr lang="en-US" sz="1600" dirty="0" smtClean="0"/>
              <a:t>Sensor calibration Error budgets</a:t>
            </a:r>
          </a:p>
          <a:p>
            <a:pPr lvl="1"/>
            <a:r>
              <a:rPr lang="en-US" sz="1600" dirty="0" smtClean="0"/>
              <a:t>Inter-comparisons</a:t>
            </a:r>
          </a:p>
          <a:p>
            <a:pPr lvl="1"/>
            <a:r>
              <a:rPr lang="en-US" sz="1600" dirty="0" smtClean="0"/>
              <a:t>Report</a:t>
            </a:r>
          </a:p>
          <a:p>
            <a:pPr lvl="1"/>
            <a:endParaRPr lang="en-US" sz="1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79522" y="1305688"/>
          <a:ext cx="4526477" cy="5558400"/>
        </p:xfrm>
        <a:graphic>
          <a:graphicData uri="http://schemas.openxmlformats.org/drawingml/2006/table">
            <a:tbl>
              <a:tblPr/>
              <a:tblGrid>
                <a:gridCol w="610091"/>
                <a:gridCol w="1239861"/>
                <a:gridCol w="2676525"/>
              </a:tblGrid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Wed pm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GRWG: IR Sub-Group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Chair: 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15:30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Tim Hewison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Reference Traceability and Uncertainty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Authors?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 Developing Report - review actions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Tony Reale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 Comparisons with GRUAN </a:t>
                      </a:r>
                      <a:r>
                        <a:rPr lang="en-GB" sz="1600" b="0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sondes</a:t>
                      </a:r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5932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Dave Tobin?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 </a:t>
                      </a:r>
                      <a:r>
                        <a:rPr lang="en-GB" sz="1600" b="0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CrIS</a:t>
                      </a:r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Denis Jouglet?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 IASI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86440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Tom Pagano (remote)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 AIRS Error Budget</a:t>
                      </a:r>
                    </a:p>
                  </a:txBody>
                  <a:tcPr marL="19050" marR="1905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1556</Words>
  <Application>Microsoft Office PowerPoint</Application>
  <PresentationFormat>A4 Paper (210x297 mm)</PresentationFormat>
  <Paragraphs>611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Infrared Sub-Group Report  Tim Hewison</vt:lpstr>
      <vt:lpstr>IR Sub-Group Membership</vt:lpstr>
      <vt:lpstr>Current Sub-Group activities:</vt:lpstr>
      <vt:lpstr>I need a hero</vt:lpstr>
      <vt:lpstr>IR Sub-Group Agenda</vt:lpstr>
      <vt:lpstr>Slide 6</vt:lpstr>
      <vt:lpstr>GEO Imagers Spectral Coverage</vt:lpstr>
      <vt:lpstr>IR Sub-Group Agenda</vt:lpstr>
      <vt:lpstr>IR Sub-Group Agenda</vt:lpstr>
      <vt:lpstr>IR Sub-Group Agenda</vt:lpstr>
      <vt:lpstr>IR Sub-Group Agenda</vt:lpstr>
      <vt:lpstr>IR Sub-Group Agenda</vt:lpstr>
      <vt:lpstr>Actions on IR Sub-Group</vt:lpstr>
      <vt:lpstr>Actions on IR Sub-Group</vt:lpstr>
      <vt:lpstr>Actions on IR Sub-Group</vt:lpstr>
      <vt:lpstr>Slide 16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1097</cp:revision>
  <cp:lastPrinted>2006-03-06T14:11:17Z</cp:lastPrinted>
  <dcterms:created xsi:type="dcterms:W3CDTF">1997-07-23T08:21:02Z</dcterms:created>
  <dcterms:modified xsi:type="dcterms:W3CDTF">2017-03-21T10:46:36Z</dcterms:modified>
</cp:coreProperties>
</file>