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67" r:id="rId3"/>
    <p:sldId id="263" r:id="rId4"/>
    <p:sldId id="257" r:id="rId5"/>
    <p:sldId id="258" r:id="rId6"/>
    <p:sldId id="259" r:id="rId7"/>
    <p:sldId id="260" r:id="rId8"/>
    <p:sldId id="261" r:id="rId9"/>
    <p:sldId id="262"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34"/>
    <p:restoredTop sz="94648"/>
  </p:normalViewPr>
  <p:slideViewPr>
    <p:cSldViewPr snapToGrid="0" snapToObjects="1">
      <p:cViewPr varScale="1">
        <p:scale>
          <a:sx n="73" d="100"/>
          <a:sy n="73" d="100"/>
        </p:scale>
        <p:origin x="208"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1F0F55-2A48-9E4D-B70A-834EE25639C6}" type="datetimeFigureOut">
              <a:rPr lang="en-US" smtClean="0"/>
              <a:t>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0EF3E3-0F17-0442-8BF8-B383BECC4996}" type="slidenum">
              <a:rPr lang="en-US" smtClean="0"/>
              <a:t>‹#›</a:t>
            </a:fld>
            <a:endParaRPr lang="en-US"/>
          </a:p>
        </p:txBody>
      </p:sp>
    </p:spTree>
    <p:extLst>
      <p:ext uri="{BB962C8B-B14F-4D97-AF65-F5344CB8AC3E}">
        <p14:creationId xmlns:p14="http://schemas.microsoft.com/office/powerpoint/2010/main" val="2120792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1BDA3D-2F3F-6F4B-A493-4A5FEB35B645}" type="datetimeFigureOut">
              <a:rPr lang="en-US" smtClean="0"/>
              <a:t>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A4BE-5D4D-3B44-8BC8-F4B05AFFE9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1BDA3D-2F3F-6F4B-A493-4A5FEB35B645}" type="datetimeFigureOut">
              <a:rPr lang="en-US" smtClean="0"/>
              <a:t>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A4BE-5D4D-3B44-8BC8-F4B05AFFE9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1BDA3D-2F3F-6F4B-A493-4A5FEB35B645}" type="datetimeFigureOut">
              <a:rPr lang="en-US" smtClean="0"/>
              <a:t>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A4BE-5D4D-3B44-8BC8-F4B05AFFE9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1BDA3D-2F3F-6F4B-A493-4A5FEB35B645}" type="datetimeFigureOut">
              <a:rPr lang="en-US" smtClean="0"/>
              <a:t>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A4BE-5D4D-3B44-8BC8-F4B05AFFE9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1BDA3D-2F3F-6F4B-A493-4A5FEB35B645}" type="datetimeFigureOut">
              <a:rPr lang="en-US" smtClean="0"/>
              <a:t>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A4BE-5D4D-3B44-8BC8-F4B05AFFE9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1BDA3D-2F3F-6F4B-A493-4A5FEB35B645}" type="datetimeFigureOut">
              <a:rPr lang="en-US" smtClean="0"/>
              <a:t>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0A4BE-5D4D-3B44-8BC8-F4B05AFFE9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1BDA3D-2F3F-6F4B-A493-4A5FEB35B645}" type="datetimeFigureOut">
              <a:rPr lang="en-US" smtClean="0"/>
              <a:t>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70A4BE-5D4D-3B44-8BC8-F4B05AFFE9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1BDA3D-2F3F-6F4B-A493-4A5FEB35B645}" type="datetimeFigureOut">
              <a:rPr lang="en-US" smtClean="0"/>
              <a:t>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70A4BE-5D4D-3B44-8BC8-F4B05AFFE9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BDA3D-2F3F-6F4B-A493-4A5FEB35B645}" type="datetimeFigureOut">
              <a:rPr lang="en-US" smtClean="0"/>
              <a:t>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70A4BE-5D4D-3B44-8BC8-F4B05AFFE9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BDA3D-2F3F-6F4B-A493-4A5FEB35B645}" type="datetimeFigureOut">
              <a:rPr lang="en-US" smtClean="0"/>
              <a:t>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0A4BE-5D4D-3B44-8BC8-F4B05AFFE9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BDA3D-2F3F-6F4B-A493-4A5FEB35B645}" type="datetimeFigureOut">
              <a:rPr lang="en-US" smtClean="0"/>
              <a:t>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0A4BE-5D4D-3B44-8BC8-F4B05AFFE9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BDA3D-2F3F-6F4B-A493-4A5FEB35B645}" type="datetimeFigureOut">
              <a:rPr lang="en-US" smtClean="0"/>
              <a:t>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0A4BE-5D4D-3B44-8BC8-F4B05AFFE97D}" type="slidenum">
              <a:rPr lang="en-US" smtClean="0"/>
              <a:t>‹#›</a:t>
            </a:fld>
            <a:endParaRPr lang="en-US"/>
          </a:p>
        </p:txBody>
      </p:sp>
    </p:spTree>
    <p:extLst>
      <p:ext uri="{BB962C8B-B14F-4D97-AF65-F5344CB8AC3E}">
        <p14:creationId xmlns:p14="http://schemas.microsoft.com/office/powerpoint/2010/main" val="836507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9444"/>
            <a:ext cx="7772400" cy="2387600"/>
          </a:xfrm>
        </p:spPr>
        <p:txBody>
          <a:bodyPr/>
          <a:lstStyle/>
          <a:p>
            <a:r>
              <a:rPr lang="en-US" dirty="0"/>
              <a:t>GRWG VIS/NIR Sub-Group Briefing Report</a:t>
            </a:r>
          </a:p>
        </p:txBody>
      </p:sp>
      <p:sp>
        <p:nvSpPr>
          <p:cNvPr id="3" name="Subtitle 2"/>
          <p:cNvSpPr>
            <a:spLocks noGrp="1"/>
          </p:cNvSpPr>
          <p:nvPr>
            <p:ph type="subTitle" idx="1"/>
          </p:nvPr>
        </p:nvSpPr>
        <p:spPr/>
        <p:txBody>
          <a:bodyPr>
            <a:normAutofit fontScale="85000" lnSpcReduction="20000"/>
          </a:bodyPr>
          <a:lstStyle/>
          <a:p>
            <a:r>
              <a:rPr lang="en-US" dirty="0"/>
              <a:t>GSICS VIS/NIR Sub-Group Members presented by David </a:t>
            </a:r>
            <a:r>
              <a:rPr lang="en-US" dirty="0" err="1"/>
              <a:t>Doelling</a:t>
            </a:r>
            <a:r>
              <a:rPr lang="en-US" dirty="0"/>
              <a:t> </a:t>
            </a:r>
          </a:p>
          <a:p>
            <a:endParaRPr lang="en-US" dirty="0"/>
          </a:p>
          <a:p>
            <a:r>
              <a:rPr lang="en-US" b="1" dirty="0"/>
              <a:t>2016 GSICS Joint Meeting on Research and Data Working Groups</a:t>
            </a:r>
          </a:p>
          <a:p>
            <a:r>
              <a:rPr lang="en-US" dirty="0" smtClean="0"/>
              <a:t>Madison</a:t>
            </a:r>
            <a:r>
              <a:rPr lang="en-US" dirty="0"/>
              <a:t>, WI, USA, March 20-24, 2017</a:t>
            </a:r>
          </a:p>
          <a:p>
            <a:endParaRPr lang="en-US" dirty="0"/>
          </a:p>
        </p:txBody>
      </p:sp>
    </p:spTree>
    <p:extLst>
      <p:ext uri="{BB962C8B-B14F-4D97-AF65-F5344CB8AC3E}">
        <p14:creationId xmlns:p14="http://schemas.microsoft.com/office/powerpoint/2010/main" val="439717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DCC calibration to Demonstration Product is this years goal</a:t>
            </a:r>
            <a:endParaRPr lang="en-US" dirty="0"/>
          </a:p>
        </p:txBody>
      </p:sp>
      <p:sp>
        <p:nvSpPr>
          <p:cNvPr id="3" name="Content Placeholder 2"/>
          <p:cNvSpPr>
            <a:spLocks noGrp="1"/>
          </p:cNvSpPr>
          <p:nvPr>
            <p:ph idx="1"/>
          </p:nvPr>
        </p:nvSpPr>
        <p:spPr>
          <a:xfrm>
            <a:off x="457200" y="1785937"/>
            <a:ext cx="8229600" cy="4875734"/>
          </a:xfrm>
        </p:spPr>
        <p:txBody>
          <a:bodyPr>
            <a:normAutofit/>
          </a:bodyPr>
          <a:lstStyle/>
          <a:p>
            <a:r>
              <a:rPr lang="en-US" dirty="0" smtClean="0"/>
              <a:t>Work with GPRCs </a:t>
            </a:r>
            <a:r>
              <a:rPr lang="en-US" dirty="0" smtClean="0"/>
              <a:t>to </a:t>
            </a:r>
            <a:r>
              <a:rPr lang="en-US" dirty="0" smtClean="0"/>
              <a:t>achieve </a:t>
            </a:r>
            <a:r>
              <a:rPr lang="en-US" dirty="0" smtClean="0"/>
              <a:t>demonstration product</a:t>
            </a:r>
          </a:p>
          <a:p>
            <a:r>
              <a:rPr lang="en-US" dirty="0" smtClean="0"/>
              <a:t>Began product acceptance procedure</a:t>
            </a:r>
          </a:p>
          <a:p>
            <a:r>
              <a:rPr lang="en-US" dirty="0" smtClean="0"/>
              <a:t>Write a </a:t>
            </a:r>
            <a:r>
              <a:rPr lang="en-US" dirty="0" smtClean="0"/>
              <a:t>combined GPRC GSICS DCC calibration </a:t>
            </a:r>
            <a:r>
              <a:rPr lang="en-US" dirty="0" smtClean="0"/>
              <a:t>method/implementation </a:t>
            </a:r>
            <a:r>
              <a:rPr lang="en-US" dirty="0" smtClean="0"/>
              <a:t>paper</a:t>
            </a:r>
          </a:p>
          <a:p>
            <a:r>
              <a:rPr lang="en-US" dirty="0" smtClean="0"/>
              <a:t>Begin to implement the DCC invariant target calibration to other VIS, NIR and SWIR </a:t>
            </a:r>
            <a:r>
              <a:rPr lang="en-US" dirty="0" smtClean="0"/>
              <a:t>bands</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135131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GSICS products and plotting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VIS/NIR Product file format is nearly finalized</a:t>
            </a:r>
          </a:p>
          <a:p>
            <a:pPr lvl="1"/>
            <a:r>
              <a:rPr lang="en-US" dirty="0" smtClean="0"/>
              <a:t>File naming convention following WMO format</a:t>
            </a:r>
          </a:p>
          <a:p>
            <a:pPr lvl="1"/>
            <a:r>
              <a:rPr lang="en-US" dirty="0" smtClean="0"/>
              <a:t>File parameters and coefficients structures finalized, to include variables that describe the calibration method adjustments for each GEO in order to reproduce the calibration coefficients faithfully</a:t>
            </a:r>
          </a:p>
          <a:p>
            <a:pPr lvl="1"/>
            <a:r>
              <a:rPr lang="en-US" dirty="0" smtClean="0"/>
              <a:t>One VIS/NIR calibration file containing all calibration from multiple methods and channels</a:t>
            </a:r>
          </a:p>
          <a:p>
            <a:pPr lvl="1"/>
            <a:r>
              <a:rPr lang="en-US" dirty="0" smtClean="0"/>
              <a:t>Frequency Update being resolved</a:t>
            </a:r>
          </a:p>
          <a:p>
            <a:pPr lvl="2"/>
            <a:r>
              <a:rPr lang="en-US" dirty="0" smtClean="0"/>
              <a:t>Dependent on calibration method sampling: DCC can be updated daily and Lunar monthly</a:t>
            </a:r>
          </a:p>
          <a:p>
            <a:pPr lvl="2"/>
            <a:r>
              <a:rPr lang="en-US" dirty="0" smtClean="0"/>
              <a:t>Dependent on the magnitude of the monitored instrument on orbit degradation</a:t>
            </a:r>
          </a:p>
          <a:p>
            <a:r>
              <a:rPr lang="en-US" dirty="0" smtClean="0"/>
              <a:t>Bias monitoring plotting being developed similar to the IR bias monitoring</a:t>
            </a:r>
          </a:p>
          <a:p>
            <a:pPr lvl="1"/>
            <a:r>
              <a:rPr lang="en-US" dirty="0" smtClean="0"/>
              <a:t>JMA has presented </a:t>
            </a:r>
            <a:r>
              <a:rPr lang="en-US" dirty="0" err="1" smtClean="0"/>
              <a:t>protoype</a:t>
            </a:r>
            <a:endParaRPr lang="en-US" dirty="0" smtClean="0"/>
          </a:p>
          <a:p>
            <a:pPr lvl="1"/>
            <a:r>
              <a:rPr lang="en-US" dirty="0" smtClean="0"/>
              <a:t>Do we plot the relative degradation, the correction?</a:t>
            </a:r>
          </a:p>
          <a:p>
            <a:pPr lvl="1"/>
            <a:endParaRPr lang="en-US" dirty="0" smtClean="0"/>
          </a:p>
        </p:txBody>
      </p:sp>
    </p:spTree>
    <p:extLst>
      <p:ext uri="{BB962C8B-B14F-4D97-AF65-F5344CB8AC3E}">
        <p14:creationId xmlns:p14="http://schemas.microsoft.com/office/powerpoint/2010/main" val="1461462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 new VIS/NIR calibration approaches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Having multiple calibration methods, which produce consistent calibration coefficients, validates all techniques</a:t>
            </a:r>
          </a:p>
          <a:p>
            <a:pPr lvl="1"/>
            <a:r>
              <a:rPr lang="en-US" dirty="0" smtClean="0"/>
              <a:t>An individual method maybe more </a:t>
            </a:r>
            <a:r>
              <a:rPr lang="en-US" dirty="0" err="1" smtClean="0"/>
              <a:t>suitalbe</a:t>
            </a:r>
            <a:r>
              <a:rPr lang="en-US" dirty="0" smtClean="0"/>
              <a:t> for the user application</a:t>
            </a:r>
          </a:p>
          <a:p>
            <a:pPr lvl="1"/>
            <a:r>
              <a:rPr lang="en-US" dirty="0" smtClean="0"/>
              <a:t>Methodology success is dependent on the monitored and reference instrument</a:t>
            </a:r>
          </a:p>
          <a:p>
            <a:r>
              <a:rPr lang="en-US" dirty="0"/>
              <a:t>Need to prepare for new 3</a:t>
            </a:r>
            <a:r>
              <a:rPr lang="en-US" baseline="30000" dirty="0"/>
              <a:t>rd</a:t>
            </a:r>
            <a:r>
              <a:rPr lang="en-US" dirty="0"/>
              <a:t> generation GEO calibration methodologies</a:t>
            </a:r>
          </a:p>
          <a:p>
            <a:pPr lvl="1"/>
            <a:r>
              <a:rPr lang="en-US" dirty="0"/>
              <a:t>GRPCs priorities are for current instrumentation</a:t>
            </a:r>
          </a:p>
          <a:p>
            <a:pPr lvl="1"/>
            <a:r>
              <a:rPr lang="en-US" dirty="0"/>
              <a:t>Have onboard calibration, which as not the case with 2</a:t>
            </a:r>
            <a:r>
              <a:rPr lang="en-US" baseline="30000" dirty="0"/>
              <a:t>nd</a:t>
            </a:r>
            <a:r>
              <a:rPr lang="en-US" dirty="0"/>
              <a:t> generation, and have very similar channel bandwidths as the reference instrument, making other methodologies more reliable than earth invariant </a:t>
            </a:r>
            <a:r>
              <a:rPr lang="en-US" dirty="0" smtClean="0"/>
              <a:t>targets</a:t>
            </a:r>
          </a:p>
          <a:p>
            <a:r>
              <a:rPr lang="en-US" dirty="0" smtClean="0"/>
              <a:t>Will discuss the development of other calibration VIS/NIR methods, which can be applied consistently across sensors</a:t>
            </a:r>
          </a:p>
          <a:p>
            <a:pPr lvl="1"/>
            <a:r>
              <a:rPr lang="en-US" dirty="0" smtClean="0"/>
              <a:t>Methodologies that take advantage of the 3</a:t>
            </a:r>
            <a:r>
              <a:rPr lang="en-US" baseline="30000" dirty="0" smtClean="0"/>
              <a:t>rd</a:t>
            </a:r>
            <a:r>
              <a:rPr lang="en-US" dirty="0" smtClean="0"/>
              <a:t> generation GEOs</a:t>
            </a:r>
          </a:p>
          <a:p>
            <a:pPr lvl="1"/>
            <a:r>
              <a:rPr lang="en-US" dirty="0" smtClean="0"/>
              <a:t>Is there a need to calibrate other instrument records other than GEOs?</a:t>
            </a:r>
            <a:endParaRPr lang="en-US" dirty="0"/>
          </a:p>
        </p:txBody>
      </p:sp>
    </p:spTree>
    <p:extLst>
      <p:ext uri="{BB962C8B-B14F-4D97-AF65-F5344CB8AC3E}">
        <p14:creationId xmlns:p14="http://schemas.microsoft.com/office/powerpoint/2010/main" val="202648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motivates my burning questions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CERES project temporally interpolates clouds and fluxes in between CERES measurements to compute daily and monthly TOA fluxes for climate studies</a:t>
            </a:r>
          </a:p>
          <a:p>
            <a:pPr lvl="1"/>
            <a:r>
              <a:rPr lang="en-US" dirty="0" smtClean="0"/>
              <a:t>Use geostationary hourly clouds and derived broadband fluxes that are carefully normalized to the CERES observed fluxes</a:t>
            </a:r>
          </a:p>
          <a:p>
            <a:r>
              <a:rPr lang="en-US" dirty="0" smtClean="0"/>
              <a:t>CERES seeks as many geostationary imagers across the equator as possible</a:t>
            </a:r>
          </a:p>
          <a:p>
            <a:pPr lvl="1"/>
            <a:r>
              <a:rPr lang="en-US" dirty="0" smtClean="0"/>
              <a:t>Meteosat-8 over the Indian Ocean domain will greatly improve diurnal fluxes in the region</a:t>
            </a:r>
          </a:p>
          <a:p>
            <a:r>
              <a:rPr lang="en-US" dirty="0" smtClean="0"/>
              <a:t>I also hope for end of life LEO imagers to maneuver into a </a:t>
            </a:r>
            <a:r>
              <a:rPr lang="en-US" dirty="0" err="1" smtClean="0"/>
              <a:t>precessionary</a:t>
            </a:r>
            <a:r>
              <a:rPr lang="en-US" dirty="0" smtClean="0"/>
              <a:t> orbit in order to sample more diurnal local hours to validate the GEO derived broadband fluxes and clouds</a:t>
            </a:r>
          </a:p>
          <a:p>
            <a:pPr lvl="1"/>
            <a:r>
              <a:rPr lang="en-US" dirty="0" smtClean="0"/>
              <a:t>Terra in 2021 may do one last orbit maneuver to maintain the 10:30 local time orbit for a few years and then </a:t>
            </a:r>
            <a:r>
              <a:rPr lang="en-US" dirty="0" err="1" smtClean="0"/>
              <a:t>precess</a:t>
            </a:r>
            <a:r>
              <a:rPr lang="en-US" dirty="0" smtClean="0"/>
              <a:t> until it de-orbits</a:t>
            </a:r>
            <a:endParaRPr lang="en-US" dirty="0"/>
          </a:p>
        </p:txBody>
      </p:sp>
    </p:spTree>
    <p:extLst>
      <p:ext uri="{BB962C8B-B14F-4D97-AF65-F5344CB8AC3E}">
        <p14:creationId xmlns:p14="http://schemas.microsoft.com/office/powerpoint/2010/main" val="994440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GSICS and CEOS IVOS recommended solar spectra</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Recommend a solar spectra for the GSICS community in collaboration with CEOS IVOS</a:t>
            </a:r>
          </a:p>
          <a:p>
            <a:pPr lvl="1"/>
            <a:r>
              <a:rPr lang="en-US" dirty="0" smtClean="0"/>
              <a:t>Engaged Nigel Fox and IVOS community with this effort</a:t>
            </a:r>
          </a:p>
          <a:p>
            <a:pPr lvl="1"/>
            <a:r>
              <a:rPr lang="en-US" dirty="0" smtClean="0"/>
              <a:t>Had GSICS </a:t>
            </a:r>
            <a:r>
              <a:rPr lang="en-US" dirty="0" smtClean="0"/>
              <a:t>sponsored </a:t>
            </a:r>
            <a:r>
              <a:rPr lang="en-US" dirty="0" smtClean="0"/>
              <a:t>web meetings in December 2016 and February 2017</a:t>
            </a:r>
          </a:p>
          <a:p>
            <a:pPr lvl="1"/>
            <a:r>
              <a:rPr lang="en-US" dirty="0" smtClean="0"/>
              <a:t>IVOS held a solar spectra discussion as part of their annual meeting in Arizona last week</a:t>
            </a:r>
          </a:p>
          <a:p>
            <a:pPr lvl="1"/>
            <a:r>
              <a:rPr lang="en-US" dirty="0" smtClean="0"/>
              <a:t>Short term approach to construct a solar spectra based on the best solar spectra datasets, which have been scaled to a common TSI reference in the more temporal stable part of the </a:t>
            </a:r>
            <a:r>
              <a:rPr lang="en-US" dirty="0" smtClean="0"/>
              <a:t>spectra. (</a:t>
            </a:r>
            <a:r>
              <a:rPr lang="en-US" dirty="0" err="1" smtClean="0"/>
              <a:t>Thuillier</a:t>
            </a:r>
            <a:r>
              <a:rPr lang="en-US" dirty="0" smtClean="0"/>
              <a:t> and COSI datasets)</a:t>
            </a:r>
            <a:endParaRPr lang="en-US" dirty="0" smtClean="0"/>
          </a:p>
          <a:p>
            <a:pPr lvl="1"/>
            <a:r>
              <a:rPr lang="en-US" dirty="0" smtClean="0"/>
              <a:t>Long term approach to account for the variability in the UV radiation, the solar sunspot cycle, and higher spectral </a:t>
            </a:r>
            <a:r>
              <a:rPr lang="en-US" dirty="0" smtClean="0"/>
              <a:t>resolution </a:t>
            </a:r>
            <a:r>
              <a:rPr lang="en-US" dirty="0" smtClean="0"/>
              <a:t>using both observed and modeled datasets</a:t>
            </a:r>
          </a:p>
          <a:p>
            <a:pPr lvl="1"/>
            <a:endParaRPr lang="en-US" dirty="0" smtClean="0"/>
          </a:p>
          <a:p>
            <a:pPr lvl="1"/>
            <a:endParaRPr lang="en-US" dirty="0"/>
          </a:p>
        </p:txBody>
      </p:sp>
    </p:spTree>
    <p:extLst>
      <p:ext uri="{BB962C8B-B14F-4D97-AF65-F5344CB8AC3E}">
        <p14:creationId xmlns:p14="http://schemas.microsoft.com/office/powerpoint/2010/main" val="130012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VIS/NIR Reference Instrument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are in the process of migrating to NPP-VIIRS as the reference instrument</a:t>
            </a:r>
          </a:p>
          <a:p>
            <a:pPr marL="742950" lvl="2" indent="-342900"/>
            <a:r>
              <a:rPr lang="en-US" sz="2600" dirty="0" smtClean="0"/>
              <a:t>NPP-VIIRS is the best characterized, stable, and freely available VIS/NIR sensor</a:t>
            </a:r>
          </a:p>
          <a:p>
            <a:pPr marL="742950" lvl="2" indent="-342900"/>
            <a:r>
              <a:rPr lang="en-US" sz="2600" dirty="0" smtClean="0"/>
              <a:t>No major RVS or degradations have been identified</a:t>
            </a:r>
          </a:p>
          <a:p>
            <a:pPr marL="285750" lvl="1" indent="-342900"/>
            <a:r>
              <a:rPr lang="en-US" sz="2900" dirty="0" smtClean="0"/>
              <a:t>VIIRS has very similar channels </a:t>
            </a:r>
            <a:r>
              <a:rPr lang="en-US" sz="2900" dirty="0" smtClean="0"/>
              <a:t>as the </a:t>
            </a:r>
            <a:r>
              <a:rPr lang="en-US" sz="2900" dirty="0" smtClean="0"/>
              <a:t>current and future 3</a:t>
            </a:r>
            <a:r>
              <a:rPr lang="en-US" sz="2900" baseline="30000" dirty="0" smtClean="0"/>
              <a:t>rd</a:t>
            </a:r>
            <a:r>
              <a:rPr lang="en-US" sz="2900" dirty="0" smtClean="0"/>
              <a:t> generation GEOs.</a:t>
            </a:r>
          </a:p>
          <a:p>
            <a:pPr marL="742950" lvl="2" indent="-342900"/>
            <a:r>
              <a:rPr lang="en-US" sz="2600" dirty="0"/>
              <a:t>Suggest NPP-VIIRS I1 band rather than M5 band, since the spectral response function is nearly identical with </a:t>
            </a:r>
            <a:r>
              <a:rPr lang="en-US" sz="2600" dirty="0" smtClean="0"/>
              <a:t>Aqua-MODIS Band 1</a:t>
            </a:r>
            <a:endParaRPr lang="en-US" sz="2600" dirty="0"/>
          </a:p>
          <a:p>
            <a:pPr marL="742950" lvl="2" indent="-342900"/>
            <a:r>
              <a:rPr lang="en-US" sz="2500" dirty="0" smtClean="0"/>
              <a:t>The NPP-VIIRS </a:t>
            </a:r>
            <a:r>
              <a:rPr lang="en-US" sz="2500" dirty="0" err="1" smtClean="0"/>
              <a:t>LandPEATE</a:t>
            </a:r>
            <a:r>
              <a:rPr lang="en-US" sz="2500" dirty="0" smtClean="0"/>
              <a:t> version 001 I1 band has been </a:t>
            </a:r>
            <a:r>
              <a:rPr lang="en-US" sz="2500" dirty="0" err="1" smtClean="0"/>
              <a:t>radiometrically</a:t>
            </a:r>
            <a:r>
              <a:rPr lang="en-US" sz="2500" dirty="0" smtClean="0"/>
              <a:t> scaled to the calibration of </a:t>
            </a:r>
            <a:r>
              <a:rPr lang="en-US" sz="2500" dirty="0" smtClean="0"/>
              <a:t>Aqua-MODIS B1</a:t>
            </a:r>
            <a:endParaRPr lang="en-US" sz="2500" dirty="0" smtClean="0"/>
          </a:p>
          <a:p>
            <a:r>
              <a:rPr lang="en-US" dirty="0" smtClean="0"/>
              <a:t>Future will need to transfer the calibration between reference successive MODIS and VIIRS instruments</a:t>
            </a:r>
          </a:p>
          <a:p>
            <a:pPr lvl="1"/>
            <a:r>
              <a:rPr lang="en-US" dirty="0" smtClean="0"/>
              <a:t>Each MODIS and VIIRS channel is independently calibrated </a:t>
            </a:r>
          </a:p>
          <a:p>
            <a:pPr lvl="1"/>
            <a:r>
              <a:rPr lang="en-US" dirty="0" smtClean="0"/>
              <a:t>Need to establish traceable chain of calibration transfers between successive reference instruments ultimately tied to CLARREO or TRUTHS</a:t>
            </a:r>
            <a:endParaRPr lang="en-US" dirty="0"/>
          </a:p>
        </p:txBody>
      </p:sp>
    </p:spTree>
    <p:extLst>
      <p:ext uri="{BB962C8B-B14F-4D97-AF65-F5344CB8AC3E}">
        <p14:creationId xmlns:p14="http://schemas.microsoft.com/office/powerpoint/2010/main" val="385751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Spectral Band Adjustment Factors (SBAF)</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There are 3 </a:t>
            </a:r>
            <a:r>
              <a:rPr lang="en-US" dirty="0" smtClean="0"/>
              <a:t>VIS/NIR </a:t>
            </a:r>
            <a:r>
              <a:rPr lang="en-US" dirty="0" smtClean="0"/>
              <a:t>hyperspectral datasets that can be used for SBAF</a:t>
            </a:r>
          </a:p>
          <a:p>
            <a:pPr lvl="1"/>
            <a:r>
              <a:rPr lang="en-US" dirty="0" smtClean="0"/>
              <a:t>SCIAMACHY 30x240 km FOV, mostly complete visible spectra (except &gt; 1.6µm), high resolution spectra</a:t>
            </a:r>
          </a:p>
          <a:p>
            <a:pPr lvl="1"/>
            <a:r>
              <a:rPr lang="en-US" dirty="0" smtClean="0"/>
              <a:t>GOME-2 40x80 km FOV, limited visible spectra, high resolution spectra</a:t>
            </a:r>
          </a:p>
          <a:p>
            <a:pPr lvl="1"/>
            <a:r>
              <a:rPr lang="en-US" dirty="0" smtClean="0"/>
              <a:t>Hyperion 30m FOV, complete spectral range, low spectral resolution, limited sampling</a:t>
            </a:r>
          </a:p>
          <a:p>
            <a:r>
              <a:rPr lang="en-US" dirty="0" smtClean="0"/>
              <a:t>NASA-Langley SBAF proposal was accepted for funding</a:t>
            </a:r>
          </a:p>
          <a:p>
            <a:pPr lvl="1"/>
            <a:r>
              <a:rPr lang="en-US" dirty="0" smtClean="0"/>
              <a:t>To incorporate SCIAMACHY, GOME-2, Hyperion, IASI and AIRS</a:t>
            </a:r>
          </a:p>
          <a:p>
            <a:pPr lvl="1"/>
            <a:r>
              <a:rPr lang="en-US" dirty="0" smtClean="0"/>
              <a:t>The SBAF uncertainty can now be reduced by stratifying by angle, PW,  many more </a:t>
            </a:r>
            <a:r>
              <a:rPr lang="en-US" dirty="0" smtClean="0"/>
              <a:t>surface </a:t>
            </a:r>
            <a:r>
              <a:rPr lang="en-US" dirty="0" smtClean="0"/>
              <a:t>types</a:t>
            </a:r>
          </a:p>
          <a:p>
            <a:r>
              <a:rPr lang="en-US" dirty="0" smtClean="0"/>
              <a:t>Future SBAF</a:t>
            </a:r>
          </a:p>
          <a:p>
            <a:pPr lvl="1"/>
            <a:r>
              <a:rPr lang="en-US" dirty="0" smtClean="0"/>
              <a:t>Obtain more hyper-spectral datasets and further collocations of atmospheric, cloud, aerosol, and surface type conditions</a:t>
            </a:r>
            <a:endParaRPr lang="en-US" dirty="0"/>
          </a:p>
        </p:txBody>
      </p:sp>
    </p:spTree>
    <p:extLst>
      <p:ext uri="{BB962C8B-B14F-4D97-AF65-F5344CB8AC3E}">
        <p14:creationId xmlns:p14="http://schemas.microsoft.com/office/powerpoint/2010/main" val="850844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VIS/NIR </a:t>
            </a:r>
            <a:r>
              <a:rPr lang="en-US" dirty="0" smtClean="0"/>
              <a:t>Combining Methods</a:t>
            </a:r>
            <a:endParaRPr lang="en-US" dirty="0"/>
          </a:p>
        </p:txBody>
      </p:sp>
      <p:sp>
        <p:nvSpPr>
          <p:cNvPr id="3" name="Content Placeholder 2"/>
          <p:cNvSpPr>
            <a:spLocks noGrp="1"/>
          </p:cNvSpPr>
          <p:nvPr>
            <p:ph idx="1"/>
          </p:nvPr>
        </p:nvSpPr>
        <p:spPr>
          <a:xfrm>
            <a:off x="457200" y="1600200"/>
            <a:ext cx="8229600" cy="5057172"/>
          </a:xfrm>
        </p:spPr>
        <p:txBody>
          <a:bodyPr>
            <a:normAutofit fontScale="70000" lnSpcReduction="20000"/>
          </a:bodyPr>
          <a:lstStyle/>
          <a:p>
            <a:r>
              <a:rPr lang="en-US" sz="3800" dirty="0" smtClean="0"/>
              <a:t>The VIS/NIR product to contain the individual calibration approach coefficients </a:t>
            </a:r>
          </a:p>
          <a:p>
            <a:r>
              <a:rPr lang="en-US" sz="3800" dirty="0"/>
              <a:t>Combine the multiple calibration approaches to provide users calibration coefficients with the least </a:t>
            </a:r>
            <a:r>
              <a:rPr lang="en-US" sz="3800" dirty="0" smtClean="0"/>
              <a:t>uncertainty</a:t>
            </a:r>
          </a:p>
          <a:p>
            <a:r>
              <a:rPr lang="en-US" sz="3800" dirty="0" smtClean="0"/>
              <a:t>Combining methods proposed</a:t>
            </a:r>
          </a:p>
          <a:p>
            <a:pPr lvl="1"/>
            <a:r>
              <a:rPr lang="en-US" sz="3200" dirty="0" smtClean="0"/>
              <a:t>Bertrand, evaluate consistency calibration results among methods and optimize weighting for final coefficients with respect to the uncertainty of the absolute calibration transfer of the reference instrument, and the noise of the method with respect to the degradation</a:t>
            </a:r>
            <a:endParaRPr lang="en-US" sz="3200" dirty="0"/>
          </a:p>
          <a:p>
            <a:pPr lvl="1"/>
            <a:r>
              <a:rPr lang="en-US" sz="3200" dirty="0" err="1" smtClean="0"/>
              <a:t>Fangfang</a:t>
            </a:r>
            <a:r>
              <a:rPr lang="en-US" sz="3200" dirty="0" smtClean="0"/>
              <a:t>, iterative recursive filtering technique, this takes the more stable part of all methods to estimate the final instrument degradation</a:t>
            </a:r>
          </a:p>
          <a:p>
            <a:r>
              <a:rPr lang="en-US" sz="3800" dirty="0" smtClean="0"/>
              <a:t>This year goal to define combining of methods for the DCC and lunar calibration methods among GPRCs</a:t>
            </a:r>
          </a:p>
          <a:p>
            <a:pPr lvl="1"/>
            <a:r>
              <a:rPr lang="en-US" sz="3200" dirty="0" smtClean="0"/>
              <a:t>In the future more calibration methods will be developed and will be added to the VIS/NIR product</a:t>
            </a:r>
            <a:endParaRPr lang="en-US" sz="3200" dirty="0"/>
          </a:p>
          <a:p>
            <a:endParaRPr lang="en-US" dirty="0"/>
          </a:p>
        </p:txBody>
      </p:sp>
    </p:spTree>
    <p:extLst>
      <p:ext uri="{BB962C8B-B14F-4D97-AF65-F5344CB8AC3E}">
        <p14:creationId xmlns:p14="http://schemas.microsoft.com/office/powerpoint/2010/main" val="500001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089"/>
            <a:ext cx="7886700" cy="1325563"/>
          </a:xfrm>
        </p:spPr>
        <p:txBody>
          <a:bodyPr>
            <a:normAutofit/>
          </a:bodyPr>
          <a:lstStyle/>
          <a:p>
            <a:r>
              <a:rPr lang="en-US" dirty="0" smtClean="0"/>
              <a:t>Lunar Calibration Status</a:t>
            </a:r>
            <a:br>
              <a:rPr lang="en-US" dirty="0" smtClean="0"/>
            </a:br>
            <a:r>
              <a:rPr lang="en-US" sz="3600" dirty="0" err="1" smtClean="0"/>
              <a:t>Sebastien</a:t>
            </a:r>
            <a:r>
              <a:rPr lang="en-US" sz="3600" dirty="0" smtClean="0"/>
              <a:t> and Tom </a:t>
            </a:r>
            <a:endParaRPr lang="en-GB" sz="3600" dirty="0"/>
          </a:p>
        </p:txBody>
      </p:sp>
      <p:sp>
        <p:nvSpPr>
          <p:cNvPr id="6" name="Content Placeholder 2"/>
          <p:cNvSpPr>
            <a:spLocks noGrp="1"/>
          </p:cNvSpPr>
          <p:nvPr>
            <p:ph idx="1"/>
          </p:nvPr>
        </p:nvSpPr>
        <p:spPr>
          <a:xfrm>
            <a:off x="457200" y="1390652"/>
            <a:ext cx="8229600" cy="5186362"/>
          </a:xfrm>
        </p:spPr>
        <p:txBody>
          <a:bodyPr>
            <a:noAutofit/>
          </a:bodyPr>
          <a:lstStyle/>
          <a:p>
            <a:r>
              <a:rPr lang="en-US" sz="2000" dirty="0"/>
              <a:t>- New version of the GIRO implemented Q4 2016 ==&gt; no issue anymore with licenses</a:t>
            </a:r>
          </a:p>
          <a:p>
            <a:r>
              <a:rPr lang="en-US" sz="2000" dirty="0"/>
              <a:t>- Preparation of the License Agreement for distributing the GIRO and the GLOD. First two agreements sent out in February 2017 to USGS and JMA! Once signed by all parties, the license will be provided to the Lunar Calibration Community members. This open the distribution of the GIRO and GLOD.</a:t>
            </a:r>
          </a:p>
          <a:p>
            <a:r>
              <a:rPr lang="en-US" sz="2000" dirty="0"/>
              <a:t>- Several requests for access received in 2016: ESA (working on Moon measurements with CIMEL photometers) and private companies! Only ESA was granted access.</a:t>
            </a:r>
          </a:p>
          <a:p>
            <a:r>
              <a:rPr lang="en-US" sz="2000" dirty="0"/>
              <a:t>- Preparation of the Second Joint GSICS/IVOS Lunar Calibration workshop, hosted by CMA in China: two web meetings (see Lunar Calibration area on the GSICS wiki for the topics)</a:t>
            </a:r>
          </a:p>
          <a:p>
            <a:r>
              <a:rPr lang="en-US" sz="2000" dirty="0"/>
              <a:t>- Study funded by EUMETSAT on the validation of SBAFs using hyperspectral measurements allowed in depth analysis of SCIAMACHY lunar observations ==&gt; follow-on studies are already planned, with potential improvement of the ROLO/GIRO.</a:t>
            </a:r>
          </a:p>
          <a:p>
            <a:endParaRPr lang="en-GB" sz="2000" dirty="0"/>
          </a:p>
        </p:txBody>
      </p:sp>
    </p:spTree>
    <p:extLst>
      <p:ext uri="{BB962C8B-B14F-4D97-AF65-F5344CB8AC3E}">
        <p14:creationId xmlns:p14="http://schemas.microsoft.com/office/powerpoint/2010/main" val="767915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089"/>
            <a:ext cx="7886700" cy="1325563"/>
          </a:xfrm>
        </p:spPr>
        <p:txBody>
          <a:bodyPr>
            <a:normAutofit/>
          </a:bodyPr>
          <a:lstStyle/>
          <a:p>
            <a:r>
              <a:rPr lang="en-US" dirty="0" smtClean="0"/>
              <a:t>Lunar Calibration for next year</a:t>
            </a:r>
            <a:br>
              <a:rPr lang="en-US" dirty="0" smtClean="0"/>
            </a:br>
            <a:r>
              <a:rPr lang="en-US" sz="3600" dirty="0" smtClean="0"/>
              <a:t>Sebastien and Tom </a:t>
            </a:r>
            <a:endParaRPr lang="en-GB" sz="3600" dirty="0"/>
          </a:p>
        </p:txBody>
      </p:sp>
      <p:sp>
        <p:nvSpPr>
          <p:cNvPr id="6" name="Content Placeholder 2"/>
          <p:cNvSpPr>
            <a:spLocks noGrp="1"/>
          </p:cNvSpPr>
          <p:nvPr>
            <p:ph idx="1"/>
          </p:nvPr>
        </p:nvSpPr>
        <p:spPr>
          <a:xfrm>
            <a:off x="457200" y="1762127"/>
            <a:ext cx="8229600" cy="3217067"/>
          </a:xfrm>
        </p:spPr>
        <p:txBody>
          <a:bodyPr>
            <a:noAutofit/>
          </a:bodyPr>
          <a:lstStyle/>
          <a:p>
            <a:r>
              <a:rPr lang="en-US" sz="2400" dirty="0"/>
              <a:t>- Continue with the preparation of the Lunar Calibration Workshop</a:t>
            </a:r>
          </a:p>
          <a:p>
            <a:r>
              <a:rPr lang="en-US" sz="2400" dirty="0"/>
              <a:t>- Development of a benchmark for the GIRO</a:t>
            </a:r>
          </a:p>
          <a:p>
            <a:r>
              <a:rPr lang="en-US" sz="2400" dirty="0"/>
              <a:t>- Inter-calibration using the Moon: EUMETSAT developed a prototype based on the approach presented in Tsukuba. JMA has also implemented it. </a:t>
            </a:r>
          </a:p>
          <a:p>
            <a:r>
              <a:rPr lang="en-US" sz="2400" dirty="0"/>
              <a:t>- Move from MODIS to VIIRS for lunar inter-calibration (and DCC</a:t>
            </a:r>
            <a:r>
              <a:rPr lang="en-US" sz="2000" dirty="0"/>
              <a:t>) </a:t>
            </a:r>
          </a:p>
          <a:p>
            <a:endParaRPr lang="en-GB" sz="2000" dirty="0"/>
          </a:p>
        </p:txBody>
      </p:sp>
    </p:spTree>
    <p:extLst>
      <p:ext uri="{BB962C8B-B14F-4D97-AF65-F5344CB8AC3E}">
        <p14:creationId xmlns:p14="http://schemas.microsoft.com/office/powerpoint/2010/main" val="218730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DCC calibration Status</a:t>
            </a:r>
            <a:endParaRPr lang="en-US" dirty="0"/>
          </a:p>
        </p:txBody>
      </p:sp>
      <p:sp>
        <p:nvSpPr>
          <p:cNvPr id="3" name="Content Placeholder 2"/>
          <p:cNvSpPr>
            <a:spLocks noGrp="1"/>
          </p:cNvSpPr>
          <p:nvPr>
            <p:ph idx="1"/>
          </p:nvPr>
        </p:nvSpPr>
        <p:spPr/>
        <p:txBody>
          <a:bodyPr>
            <a:normAutofit/>
          </a:bodyPr>
          <a:lstStyle/>
          <a:p>
            <a:r>
              <a:rPr lang="en-US" dirty="0" smtClean="0"/>
              <a:t>The DCC method has been implemented by most GPRCs in </a:t>
            </a:r>
            <a:r>
              <a:rPr lang="en-US" dirty="0" smtClean="0"/>
              <a:t>2015</a:t>
            </a:r>
          </a:p>
          <a:p>
            <a:pPr lvl="1"/>
            <a:r>
              <a:rPr lang="en-US" dirty="0" smtClean="0"/>
              <a:t>Continue to work with KMA and IMD</a:t>
            </a:r>
            <a:endParaRPr lang="en-US" dirty="0" smtClean="0"/>
          </a:p>
          <a:p>
            <a:r>
              <a:rPr lang="en-US" dirty="0" smtClean="0"/>
              <a:t>Continued to improve the DCC invariant target method, by evaluating the DCC BRDF, </a:t>
            </a:r>
            <a:r>
              <a:rPr lang="en-US" dirty="0" err="1" smtClean="0"/>
              <a:t>deseasonalization</a:t>
            </a:r>
            <a:r>
              <a:rPr lang="en-US" dirty="0" smtClean="0"/>
              <a:t> methods, DCC PDF statistic, BT threshold, the inter-annual variability of the DCC reflectance</a:t>
            </a:r>
          </a:p>
        </p:txBody>
      </p:sp>
    </p:spTree>
    <p:extLst>
      <p:ext uri="{BB962C8B-B14F-4D97-AF65-F5344CB8AC3E}">
        <p14:creationId xmlns:p14="http://schemas.microsoft.com/office/powerpoint/2010/main" val="18636490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1344</TotalTime>
  <Words>1210</Words>
  <Application>Microsoft Macintosh PowerPoint</Application>
  <PresentationFormat>On-screen Show (4:3)</PresentationFormat>
  <Paragraphs>89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Calibri Light</vt:lpstr>
      <vt:lpstr>Arial</vt:lpstr>
      <vt:lpstr>Office Theme</vt:lpstr>
      <vt:lpstr>GRWG VIS/NIR Sub-Group Briefing Report</vt:lpstr>
      <vt:lpstr>What motivates my burning questions</vt:lpstr>
      <vt:lpstr>GSICS and CEOS IVOS recommended solar spectra</vt:lpstr>
      <vt:lpstr>VIS/NIR Reference Instrument</vt:lpstr>
      <vt:lpstr>Spectral Band Adjustment Factors (SBAF)</vt:lpstr>
      <vt:lpstr>VIS/NIR Combining Methods</vt:lpstr>
      <vt:lpstr>Lunar Calibration Status Sebastien and Tom </vt:lpstr>
      <vt:lpstr>Lunar Calibration for next year Sebastien and Tom </vt:lpstr>
      <vt:lpstr>DCC calibration Status</vt:lpstr>
      <vt:lpstr>DCC calibration to Demonstration Product is this years goal</vt:lpstr>
      <vt:lpstr>GSICS products and plotting</vt:lpstr>
      <vt:lpstr>Develop new VIS/NIR calibration approaches</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13</cp:revision>
  <dcterms:created xsi:type="dcterms:W3CDTF">2017-03-17T22:35:11Z</dcterms:created>
  <dcterms:modified xsi:type="dcterms:W3CDTF">2017-03-21T13:05:29Z</dcterms:modified>
</cp:coreProperties>
</file>